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embedTrueTypeFonts="1" saveSubsetFonts="1">
  <p:sldMasterIdLst>
    <p:sldMasterId id="2147483768" r:id="rId1"/>
  </p:sldMasterIdLst>
  <p:notesMasterIdLst>
    <p:notesMasterId r:id="rId57"/>
  </p:notesMasterIdLst>
  <p:sldIdLst>
    <p:sldId id="256" r:id="rId2"/>
    <p:sldId id="257" r:id="rId3"/>
    <p:sldId id="338" r:id="rId4"/>
    <p:sldId id="337" r:id="rId5"/>
    <p:sldId id="339" r:id="rId6"/>
    <p:sldId id="340" r:id="rId7"/>
    <p:sldId id="262" r:id="rId8"/>
    <p:sldId id="263" r:id="rId9"/>
    <p:sldId id="264" r:id="rId10"/>
    <p:sldId id="306" r:id="rId11"/>
    <p:sldId id="307" r:id="rId12"/>
    <p:sldId id="308" r:id="rId13"/>
    <p:sldId id="309" r:id="rId14"/>
    <p:sldId id="310" r:id="rId15"/>
    <p:sldId id="311" r:id="rId16"/>
    <p:sldId id="312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78" r:id="rId31"/>
    <p:sldId id="279" r:id="rId32"/>
    <p:sldId id="280" r:id="rId33"/>
    <p:sldId id="281" r:id="rId34"/>
    <p:sldId id="282" r:id="rId35"/>
    <p:sldId id="283" r:id="rId36"/>
    <p:sldId id="313" r:id="rId37"/>
    <p:sldId id="341" r:id="rId38"/>
    <p:sldId id="314" r:id="rId39"/>
    <p:sldId id="317" r:id="rId40"/>
    <p:sldId id="319" r:id="rId41"/>
    <p:sldId id="320" r:id="rId42"/>
    <p:sldId id="321" r:id="rId43"/>
    <p:sldId id="322" r:id="rId44"/>
    <p:sldId id="323" r:id="rId45"/>
    <p:sldId id="324" r:id="rId46"/>
    <p:sldId id="325" r:id="rId47"/>
    <p:sldId id="326" r:id="rId48"/>
    <p:sldId id="327" r:id="rId49"/>
    <p:sldId id="328" r:id="rId50"/>
    <p:sldId id="329" r:id="rId51"/>
    <p:sldId id="335" r:id="rId52"/>
    <p:sldId id="336" r:id="rId53"/>
    <p:sldId id="330" r:id="rId54"/>
    <p:sldId id="332" r:id="rId55"/>
    <p:sldId id="285" r:id="rId56"/>
  </p:sldIdLst>
  <p:sldSz cx="9906000" cy="6858000" type="A4"/>
  <p:notesSz cx="6807200" cy="9939338"/>
  <p:embeddedFontLst>
    <p:embeddedFont>
      <p:font typeface="맑은 고딕" pitchFamily="50" charset="-127"/>
      <p:regular r:id="rId58"/>
      <p:bold r:id="rId59"/>
    </p:embeddedFont>
    <p:embeddedFont>
      <p:font typeface="한컴 윤고딕 230" pitchFamily="18" charset="-127"/>
      <p:regular r:id="rId60"/>
    </p:embeddedFont>
    <p:embeddedFont>
      <p:font typeface="10X10" pitchFamily="50" charset="-127"/>
      <p:regular r:id="rId61"/>
    </p:embeddedFont>
    <p:embeddedFont>
      <p:font typeface="MS Gothic" pitchFamily="49" charset="-128"/>
      <p:regular r:id="rId62"/>
    </p:embeddedFont>
    <p:embeddedFont>
      <p:font typeface="KoPub돋움체 Bold" pitchFamily="18" charset="-127"/>
      <p:regular r:id="rId63"/>
    </p:embeddedFont>
    <p:embeddedFont>
      <p:font typeface="서울남산 장체B" pitchFamily="18" charset="-127"/>
      <p:regular r:id="rId64"/>
    </p:embeddedFont>
    <p:embeddedFont>
      <p:font typeface="KoPub바탕체 Light" pitchFamily="18" charset="-127"/>
      <p:regular r:id="rId65"/>
    </p:embeddedFont>
    <p:embeddedFont>
      <p:font typeface="HY울릉도M" pitchFamily="18" charset="-127"/>
      <p:regular r:id="rId66"/>
    </p:embeddedFont>
    <p:embeddedFont>
      <p:font typeface="Wingdings 3" pitchFamily="18" charset="2"/>
      <p:regular r:id="rId67"/>
    </p:embeddedFont>
    <p:embeddedFont>
      <p:font typeface="휴먼모음T" pitchFamily="18" charset="-127"/>
      <p:regular r:id="rId68"/>
    </p:embeddedFont>
    <p:embeddedFont>
      <p:font typeface="휴먼엑스포" pitchFamily="18" charset="-127"/>
      <p:regular r:id="rId69"/>
    </p:embeddedFont>
    <p:embeddedFont>
      <p:font typeface="서울남산체 EB" pitchFamily="18" charset="-127"/>
      <p:regular r:id="rId70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TxStyle/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08"/>
    <p:restoredTop sz="96030"/>
  </p:normalViewPr>
  <p:slideViewPr>
    <p:cSldViewPr>
      <p:cViewPr>
        <p:scale>
          <a:sx n="90" d="100"/>
          <a:sy n="90" d="100"/>
        </p:scale>
        <p:origin x="-540" y="-342"/>
      </p:cViewPr>
      <p:guideLst>
        <p:guide orient="horz" pos="4109"/>
        <p:guide orient="horz" pos="980"/>
        <p:guide orient="horz" pos="413"/>
        <p:guide orient="horz" pos="2295"/>
        <p:guide orient="horz" pos="481"/>
        <p:guide orient="horz" pos="1116"/>
        <p:guide orient="horz" pos="934"/>
        <p:guide orient="horz" pos="571"/>
        <p:guide pos="5569"/>
        <p:guide pos="2879"/>
        <p:guide pos="203"/>
        <p:guide pos="1201"/>
        <p:guide pos="2290"/>
        <p:guide pos="3378"/>
        <p:guide pos="4422"/>
        <p:guide pos="311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font" Target="fonts/font6.fntdata"/><Relationship Id="rId68" Type="http://schemas.openxmlformats.org/officeDocument/2006/relationships/font" Target="fonts/font11.fntdata"/><Relationship Id="rId7" Type="http://schemas.openxmlformats.org/officeDocument/2006/relationships/slide" Target="slides/slide6.xml"/><Relationship Id="rId71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1.fntdata"/><Relationship Id="rId66" Type="http://schemas.openxmlformats.org/officeDocument/2006/relationships/font" Target="fonts/font9.fntdata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3.fntdata"/><Relationship Id="rId65" Type="http://schemas.openxmlformats.org/officeDocument/2006/relationships/font" Target="fonts/font8.fntdata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7.fntdata"/><Relationship Id="rId69" Type="http://schemas.openxmlformats.org/officeDocument/2006/relationships/font" Target="fonts/font12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2.fntdata"/><Relationship Id="rId67" Type="http://schemas.openxmlformats.org/officeDocument/2006/relationships/font" Target="fonts/font10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5.fntdata"/><Relationship Id="rId70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317" tIns="45664" rIns="91317" bIns="45664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 lang="ko-KR" altLang="en-US"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317" tIns="45664" rIns="91317" bIns="45664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 lang="ko-KR" altLang="en-US"/>
            </a:pPr>
            <a:fld id="{F321F04F-45BE-4D65-818F-6A23B5B83901}" type="datetime1">
              <a:rPr lang="ko-KR" altLang="en-US"/>
              <a:pPr>
                <a:defRPr lang="ko-KR" altLang="en-US"/>
              </a:pPr>
              <a:t>2018-11-09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712788" y="746125"/>
            <a:ext cx="538162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17" tIns="45664" rIns="91317" bIns="45664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5125" cy="4471988"/>
          </a:xfrm>
          <a:prstGeom prst="rect">
            <a:avLst/>
          </a:prstGeom>
        </p:spPr>
        <p:txBody>
          <a:bodyPr vert="horz" lIns="91317" tIns="45664" rIns="91317" bIns="45664"/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317" tIns="45664" rIns="91317" bIns="45664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317" tIns="45664" rIns="91317" bIns="45664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 lang="ko-KR" altLang="en-US"/>
            </a:pPr>
            <a:fld id="{D9EC1294-1FB9-4443-BD97-E152D72E2D50}" type="slidenum">
              <a:rPr lang="ko-KR" altLang="en-US"/>
              <a:pPr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6758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A262DAD-F327-40B9-88FE-4C50DABEB9BF}" type="slidenum">
              <a:rPr lang="en-US" altLang="en-US" smtClean="0">
                <a:ea typeface="맑은 고딕" pitchFamily="50" charset="-127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</a:t>
            </a:fld>
            <a:endParaRPr lang="en-US" altLang="en-US" smtClean="0">
              <a:ea typeface="맑은 고딕" pitchFamily="50" charset="-127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6861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84678AD-846A-4A46-A24F-7588899DFFBB}" type="slidenum">
              <a:rPr lang="en-US" altLang="en-US" smtClean="0">
                <a:ea typeface="맑은 고딕" pitchFamily="50" charset="-127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altLang="en-US" smtClean="0">
              <a:ea typeface="맑은 고딕" pitchFamily="50" charset="-127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69636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AB77ED7-1DAB-4BB7-8681-FC3F0A5FE56E}" type="slidenum">
              <a:rPr lang="en-US" altLang="en-US" smtClean="0">
                <a:ea typeface="맑은 고딕" pitchFamily="50" charset="-127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altLang="en-US" smtClean="0">
              <a:ea typeface="맑은 고딕" pitchFamily="50" charset="-127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7066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D11CBD-12B5-4FDF-9C8B-5B50E580E478}" type="slidenum">
              <a:rPr lang="en-US" altLang="en-US" smtClean="0">
                <a:ea typeface="맑은 고딕" pitchFamily="50" charset="-127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altLang="en-US" smtClean="0">
              <a:ea typeface="맑은 고딕" pitchFamily="50" charset="-127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7168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E2E602F-F74A-4CD8-A348-0459E837A757}" type="slidenum">
              <a:rPr lang="en-US" altLang="en-US" smtClean="0">
                <a:ea typeface="맑은 고딕" pitchFamily="50" charset="-127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altLang="en-US" smtClean="0">
              <a:ea typeface="맑은 고딕" pitchFamily="50" charset="-127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7270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EE550FC-C19D-4157-BDDD-A4C42476A342}" type="slidenum">
              <a:rPr lang="en-US" altLang="en-US" smtClean="0">
                <a:ea typeface="맑은 고딕" pitchFamily="50" charset="-127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altLang="en-US" smtClean="0">
              <a:ea typeface="맑은 고딕" pitchFamily="50" charset="-127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7373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CF2BC3F-1FA9-4FD9-8036-28AD27A1B66E}" type="slidenum">
              <a:rPr lang="en-US" altLang="en-US" smtClean="0">
                <a:ea typeface="맑은 고딕" pitchFamily="50" charset="-127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altLang="en-US" smtClean="0">
              <a:ea typeface="맑은 고딕" pitchFamily="50" charset="-127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74756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E019EF-2AF3-4B4D-B70B-27902A3EAF57}" type="slidenum">
              <a:rPr lang="en-US" altLang="en-US" smtClean="0">
                <a:ea typeface="맑은 고딕" pitchFamily="50" charset="-127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altLang="en-US" smtClean="0">
              <a:ea typeface="맑은 고딕" pitchFamily="50" charset="-127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7578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F88E792-80C3-43BA-9929-DC6D6E8ECB27}" type="slidenum">
              <a:rPr lang="en-US" altLang="en-US" smtClean="0">
                <a:ea typeface="맑은 고딕" pitchFamily="50" charset="-127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altLang="en-US" smtClean="0">
              <a:ea typeface="맑은 고딕" pitchFamily="50" charset="-127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7680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EE1E568-783A-49B2-B09B-54B9FEFC5335}" type="slidenum">
              <a:rPr lang="en-US" altLang="en-US" smtClean="0">
                <a:ea typeface="맑은 고딕" pitchFamily="50" charset="-127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 altLang="en-US" smtClean="0">
              <a:ea typeface="맑은 고딕" pitchFamily="50" charset="-127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7782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85F04AF-30A8-49A8-9761-579BCFA5581B}" type="slidenum">
              <a:rPr lang="en-US" altLang="en-US" smtClean="0">
                <a:ea typeface="맑은 고딕" pitchFamily="50" charset="-127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 altLang="en-US" smtClean="0">
              <a:ea typeface="맑은 고딕" pitchFamily="50" charset="-127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7885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0A319E6-2B69-4FD1-8667-C451A7EC12E0}" type="slidenum">
              <a:rPr lang="en-US" altLang="en-US" smtClean="0">
                <a:ea typeface="맑은 고딕" pitchFamily="50" charset="-127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US" altLang="en-US" smtClean="0">
              <a:ea typeface="맑은 고딕" pitchFamily="50" charset="-127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79876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DB2AE0-40F1-4BD1-A1CF-142D64C6BEC9}" type="slidenum">
              <a:rPr lang="en-US" altLang="en-US" smtClean="0">
                <a:ea typeface="맑은 고딕" pitchFamily="50" charset="-127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 altLang="en-US" smtClean="0">
              <a:ea typeface="맑은 고딕" pitchFamily="50" charset="-127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8090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681497E-8BCA-4542-B716-D80EBB1D5F29}" type="slidenum">
              <a:rPr lang="en-US" altLang="en-US" smtClean="0">
                <a:ea typeface="맑은 고딕" pitchFamily="50" charset="-127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US" altLang="en-US" smtClean="0">
              <a:ea typeface="맑은 고딕" pitchFamily="50" charset="-127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8192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EE3823-5D7C-4A9E-94CB-B069C15E8680}" type="slidenum">
              <a:rPr lang="en-US" altLang="en-US" smtClean="0">
                <a:ea typeface="맑은 고딕" pitchFamily="50" charset="-127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n-US" altLang="en-US" smtClean="0">
              <a:ea typeface="맑은 고딕" pitchFamily="50" charset="-127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8294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C52FE0D-709C-46A4-9873-35C8A1F7559A}" type="slidenum">
              <a:rPr lang="en-US" altLang="en-US" smtClean="0">
                <a:ea typeface="맑은 고딕" pitchFamily="50" charset="-127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n-US" altLang="en-US" smtClean="0">
              <a:ea typeface="맑은 고딕" pitchFamily="50" charset="-127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8397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175BD30-373C-4ED5-9F9B-940B71161BBE}" type="slidenum">
              <a:rPr lang="en-US" altLang="en-US" smtClean="0">
                <a:ea typeface="맑은 고딕" pitchFamily="50" charset="-127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n-US" altLang="en-US" smtClean="0">
              <a:ea typeface="맑은 고딕" pitchFamily="50" charset="-127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84996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A3A8D71-9A93-412B-AA67-49D401C216E6}" type="slidenum">
              <a:rPr lang="en-US" altLang="en-US" smtClean="0">
                <a:ea typeface="맑은 고딕" pitchFamily="50" charset="-127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n-US" altLang="en-US" smtClean="0">
              <a:ea typeface="맑은 고딕" pitchFamily="50" charset="-127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8602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29DDC35-5D3C-4263-90B4-88C04668A2ED}" type="slidenum">
              <a:rPr lang="en-US" altLang="en-US" smtClean="0">
                <a:ea typeface="맑은 고딕" pitchFamily="50" charset="-127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en-US" altLang="en-US" smtClean="0">
              <a:ea typeface="맑은 고딕" pitchFamily="50" charset="-127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8704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A6B6FA1-8696-465D-9271-9AB2926C43D3}" type="slidenum">
              <a:rPr lang="en-US" altLang="en-US" smtClean="0">
                <a:ea typeface="맑은 고딕" pitchFamily="50" charset="-127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en-US" altLang="en-US" smtClean="0">
              <a:ea typeface="맑은 고딕" pitchFamily="50" charset="-127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8806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86E9E6-35E7-4A95-851E-E1868E6E8E82}" type="slidenum">
              <a:rPr lang="en-US" altLang="en-US" smtClean="0">
                <a:ea typeface="맑은 고딕" pitchFamily="50" charset="-127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en-US" altLang="en-US" smtClean="0">
              <a:ea typeface="맑은 고딕" pitchFamily="50" charset="-127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8909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7157742-42FD-493A-A941-0453AFC0FF05}" type="slidenum">
              <a:rPr lang="en-US" altLang="en-US" smtClean="0">
                <a:ea typeface="맑은 고딕" pitchFamily="50" charset="-127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n-US" altLang="en-US" smtClean="0">
              <a:ea typeface="맑은 고딕" pitchFamily="50" charset="-127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90116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DEA0B9-C048-4B29-AB5D-09DED5CF2F3C}" type="slidenum">
              <a:rPr lang="en-US" altLang="en-US" smtClean="0">
                <a:ea typeface="맑은 고딕" pitchFamily="50" charset="-127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en-US" altLang="en-US" smtClean="0">
              <a:ea typeface="맑은 고딕" pitchFamily="50" charset="-127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3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9114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F5A2DDC-43C4-4C79-B105-0689E30E8DBA}" type="slidenum">
              <a:rPr lang="en-US" altLang="en-US" smtClean="0">
                <a:ea typeface="맑은 고딕" pitchFamily="50" charset="-127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en-US" altLang="en-US" smtClean="0">
              <a:ea typeface="맑은 고딕" pitchFamily="50" charset="-127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9216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6DD6260-93B0-42E7-B454-6D46A7ABFB20}" type="slidenum">
              <a:rPr lang="en-US" altLang="en-US" smtClean="0">
                <a:ea typeface="맑은 고딕" pitchFamily="50" charset="-127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en-US" altLang="en-US" smtClean="0">
              <a:ea typeface="맑은 고딕" pitchFamily="50" charset="-127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9318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F4468B7-3541-40B0-937F-797615F38376}" type="slidenum">
              <a:rPr lang="en-US" altLang="en-US" smtClean="0">
                <a:ea typeface="맑은 고딕" pitchFamily="50" charset="-127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en-US" altLang="en-US" smtClean="0">
              <a:ea typeface="맑은 고딕" pitchFamily="50" charset="-127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9421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915F8E9-3FAA-4F1A-BE65-3350C6B6453F}" type="slidenum">
              <a:rPr lang="en-US" altLang="en-US" smtClean="0">
                <a:ea typeface="맑은 고딕" pitchFamily="50" charset="-127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en-US" altLang="en-US" smtClean="0">
              <a:ea typeface="맑은 고딕" pitchFamily="50" charset="-127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23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95236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52E08BA-B86B-49B8-AFE5-3FE9F4557A1B}" type="slidenum">
              <a:rPr lang="en-US" altLang="en-US" smtClean="0">
                <a:ea typeface="맑은 고딕" pitchFamily="50" charset="-127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en-US" altLang="en-US" smtClean="0">
              <a:ea typeface="맑은 고딕" pitchFamily="50" charset="-127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625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9626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C3AFF2A-14D1-4E1D-8F5C-ADA7B3B6FDED}" type="slidenum">
              <a:rPr lang="en-US" altLang="en-US" smtClean="0">
                <a:ea typeface="맑은 고딕" pitchFamily="50" charset="-127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en-US" altLang="en-US" smtClean="0">
              <a:ea typeface="맑은 고딕" pitchFamily="50" charset="-127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9728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10609E-8FCA-4238-B33F-50613183B41B}" type="slidenum">
              <a:rPr lang="en-US" altLang="en-US" smtClean="0">
                <a:ea typeface="맑은 고딕" pitchFamily="50" charset="-127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en-US" altLang="en-US" smtClean="0">
              <a:ea typeface="맑은 고딕" pitchFamily="50" charset="-127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9830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8372F75-B582-4863-B758-C09CBE9E15E1}" type="slidenum">
              <a:rPr lang="en-US" altLang="en-US" smtClean="0">
                <a:ea typeface="맑은 고딕" pitchFamily="50" charset="-127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en-US" altLang="en-US" smtClean="0">
              <a:ea typeface="맑은 고딕" pitchFamily="50" charset="-127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933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9933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C582DA6-B9BB-488C-88E7-AABE5A0C4FD3}" type="slidenum">
              <a:rPr lang="en-US" altLang="en-US" smtClean="0">
                <a:ea typeface="맑은 고딕" pitchFamily="50" charset="-127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lang="en-US" altLang="en-US" smtClean="0">
              <a:ea typeface="맑은 고딕" pitchFamily="50" charset="-127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035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100356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F80CFE-F65B-48E7-BBC2-758CDA36EFC0}" type="slidenum">
              <a:rPr lang="en-US" altLang="en-US" smtClean="0">
                <a:ea typeface="맑은 고딕" pitchFamily="50" charset="-127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35</a:t>
            </a:fld>
            <a:endParaRPr lang="en-US" altLang="en-US" smtClean="0">
              <a:ea typeface="맑은 고딕" pitchFamily="50" charset="-127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137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10138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F6B624B-E62B-469E-89A5-A3DAF5EDEA0B}" type="slidenum">
              <a:rPr lang="en-US" altLang="en-US" smtClean="0">
                <a:ea typeface="맑은 고딕" pitchFamily="50" charset="-127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36</a:t>
            </a:fld>
            <a:endParaRPr lang="en-US" altLang="en-US" smtClean="0">
              <a:ea typeface="맑은 고딕" pitchFamily="50" charset="-127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0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10240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D993870-F4D1-484F-9B24-FEDCD6AA9EA2}" type="slidenum">
              <a:rPr lang="en-US" altLang="en-US" smtClean="0">
                <a:ea typeface="맑은 고딕" pitchFamily="50" charset="-127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37</a:t>
            </a:fld>
            <a:endParaRPr lang="en-US" altLang="en-US" smtClean="0">
              <a:ea typeface="맑은 고딕" pitchFamily="50" charset="-127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342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10342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B68DF5F-5E7A-4DF0-AA9A-AB2865CFA5C1}" type="slidenum">
              <a:rPr lang="en-US" altLang="en-US" smtClean="0">
                <a:ea typeface="맑은 고딕" pitchFamily="50" charset="-127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39</a:t>
            </a:fld>
            <a:endParaRPr lang="en-US" altLang="en-US" smtClean="0">
              <a:ea typeface="맑은 고딕" pitchFamily="50" charset="-127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10445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6A6744F-7008-40BF-A65A-5A38271F38D9}" type="slidenum">
              <a:rPr lang="en-US" altLang="en-US" smtClean="0">
                <a:ea typeface="맑은 고딕" pitchFamily="50" charset="-127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40</a:t>
            </a:fld>
            <a:endParaRPr lang="en-US" altLang="en-US" smtClean="0">
              <a:ea typeface="맑은 고딕" pitchFamily="50" charset="-127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547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105476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D67D6A1-FABB-419C-A57B-21B719D8D3AE}" type="slidenum">
              <a:rPr lang="en-US" altLang="en-US" smtClean="0">
                <a:ea typeface="맑은 고딕" pitchFamily="50" charset="-127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41</a:t>
            </a:fld>
            <a:endParaRPr lang="en-US" altLang="en-US" smtClean="0">
              <a:ea typeface="맑은 고딕" pitchFamily="50" charset="-127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649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10650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4A78466-AB07-4465-B318-3EA149DCC018}" type="slidenum">
              <a:rPr lang="en-US" altLang="en-US" smtClean="0">
                <a:ea typeface="맑은 고딕" pitchFamily="50" charset="-127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42</a:t>
            </a:fld>
            <a:endParaRPr lang="en-US" altLang="en-US" smtClean="0">
              <a:ea typeface="맑은 고딕" pitchFamily="50" charset="-127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10752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367E2E-988B-424B-B933-017766526EBD}" type="slidenum">
              <a:rPr lang="en-US" altLang="en-US" smtClean="0">
                <a:ea typeface="맑은 고딕" pitchFamily="50" charset="-127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43</a:t>
            </a:fld>
            <a:endParaRPr lang="en-US" altLang="en-US" smtClean="0">
              <a:ea typeface="맑은 고딕" pitchFamily="50" charset="-127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854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10854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4EAE42B-EC90-4862-91AE-4FD7E5E625CF}" type="slidenum">
              <a:rPr lang="en-US" altLang="en-US" smtClean="0">
                <a:ea typeface="맑은 고딕" pitchFamily="50" charset="-127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44</a:t>
            </a:fld>
            <a:endParaRPr lang="en-US" altLang="en-US" smtClean="0">
              <a:ea typeface="맑은 고딕" pitchFamily="50" charset="-127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957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10957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024D6B-D631-4F86-A77B-899050E0979C}" type="slidenum">
              <a:rPr lang="en-US" altLang="en-US" smtClean="0">
                <a:ea typeface="맑은 고딕" pitchFamily="50" charset="-127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45</a:t>
            </a:fld>
            <a:endParaRPr lang="en-US" altLang="en-US" smtClean="0">
              <a:ea typeface="맑은 고딕" pitchFamily="50" charset="-127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059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110596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8002EB6-74AA-44EC-9959-F4F8EEB4B40C}" type="slidenum">
              <a:rPr lang="en-US" altLang="en-US" smtClean="0">
                <a:ea typeface="맑은 고딕" pitchFamily="50" charset="-127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46</a:t>
            </a:fld>
            <a:endParaRPr lang="en-US" altLang="en-US" smtClean="0">
              <a:ea typeface="맑은 고딕" pitchFamily="50" charset="-127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161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11162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062F6CA-04B7-4B33-9F71-77EDE4835BA2}" type="slidenum">
              <a:rPr lang="en-US" altLang="en-US" smtClean="0">
                <a:ea typeface="맑은 고딕" pitchFamily="50" charset="-127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47</a:t>
            </a:fld>
            <a:endParaRPr lang="en-US" altLang="en-US" smtClean="0">
              <a:ea typeface="맑은 고딕" pitchFamily="50" charset="-127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4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11264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1F4BC49-A3FC-473F-8C67-EC47DC5EA58C}" type="slidenum">
              <a:rPr lang="en-US" altLang="en-US" smtClean="0">
                <a:ea typeface="맑은 고딕" pitchFamily="50" charset="-127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48</a:t>
            </a:fld>
            <a:endParaRPr lang="en-US" altLang="en-US" smtClean="0">
              <a:ea typeface="맑은 고딕" pitchFamily="50" charset="-127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366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11366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F172056-267D-4D78-9062-B034CDFD342C}" type="slidenum">
              <a:rPr lang="en-US" altLang="en-US" smtClean="0">
                <a:ea typeface="맑은 고딕" pitchFamily="50" charset="-127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49</a:t>
            </a:fld>
            <a:endParaRPr lang="en-US" altLang="en-US" smtClean="0">
              <a:ea typeface="맑은 고딕" pitchFamily="50" charset="-127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469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11469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A51D1AD-31D8-478A-AEA6-A8D4A09B4D5C}" type="slidenum">
              <a:rPr lang="en-US" altLang="en-US" smtClean="0">
                <a:ea typeface="맑은 고딕" pitchFamily="50" charset="-127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50</a:t>
            </a:fld>
            <a:endParaRPr lang="en-US" altLang="en-US" smtClean="0">
              <a:ea typeface="맑은 고딕" pitchFamily="50" charset="-127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571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115716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AE1AD9C-3F32-4693-99C8-BEA10C79AB17}" type="slidenum">
              <a:rPr lang="en-US" altLang="en-US" smtClean="0">
                <a:ea typeface="맑은 고딕" pitchFamily="50" charset="-127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52</a:t>
            </a:fld>
            <a:endParaRPr lang="en-US" altLang="en-US" smtClean="0">
              <a:ea typeface="맑은 고딕" pitchFamily="50" charset="-127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673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11674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DB8FD2B-B14B-4402-BCB9-4657345F0917}" type="slidenum">
              <a:rPr lang="en-US" altLang="en-US" smtClean="0">
                <a:ea typeface="맑은 고딕" pitchFamily="50" charset="-127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53</a:t>
            </a:fld>
            <a:endParaRPr lang="en-US" altLang="en-US" smtClean="0">
              <a:ea typeface="맑은 고딕" pitchFamily="50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leeganghyun\Desktop\간지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906000" cy="623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사용자 지정 레이아웃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8F1925B5-4D06-4A9B-ADB8-09A8D0DB29B5}" type="datetime1">
              <a:rPr lang="ko-KR" altLang="en-US"/>
              <a:pPr>
                <a:defRPr/>
              </a:pPr>
              <a:t>2018-11-09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490075" y="6597650"/>
            <a:ext cx="412750" cy="261938"/>
          </a:xfrm>
        </p:spPr>
        <p:txBody>
          <a:bodyPr/>
          <a:lstStyle>
            <a:lvl1pPr>
              <a:defRPr lang="ko-KR" altLang="en-US" sz="1200" kern="1200" spc="-50" baseline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한컴 윤고딕 230" panose="02020603020101020101" pitchFamily="18" charset="-127"/>
                <a:ea typeface="한컴 윤고딕 230" panose="02020603020101020101" pitchFamily="18" charset="-127"/>
                <a:cs typeface="+mn-cs"/>
              </a:defRPr>
            </a:lvl1pPr>
          </a:lstStyle>
          <a:p>
            <a:pPr>
              <a:defRPr/>
            </a:pPr>
            <a:fld id="{49F9D1DF-562D-4467-9AA9-FF87A74C7A7F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428625" y="0"/>
            <a:ext cx="9477375" cy="476250"/>
          </a:xfrm>
          <a:prstGeom prst="rect">
            <a:avLst/>
          </a:prstGeom>
          <a:solidFill>
            <a:srgbClr val="558E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" name="직사각형 2"/>
          <p:cNvSpPr/>
          <p:nvPr userDrawn="1"/>
        </p:nvSpPr>
        <p:spPr>
          <a:xfrm>
            <a:off x="-15875" y="0"/>
            <a:ext cx="522288" cy="476250"/>
          </a:xfrm>
          <a:prstGeom prst="rect">
            <a:avLst/>
          </a:prstGeom>
          <a:solidFill>
            <a:srgbClr val="3760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9490075" y="6597650"/>
            <a:ext cx="412750" cy="261938"/>
          </a:xfrm>
        </p:spPr>
        <p:txBody>
          <a:bodyPr/>
          <a:lstStyle>
            <a:lvl1pPr>
              <a:defRPr lang="ko-KR" altLang="en-US" sz="1200" kern="1200" spc="-50" baseline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한컴 윤고딕 230" panose="02020603020101020101" pitchFamily="18" charset="-127"/>
                <a:ea typeface="한컴 윤고딕 230" panose="02020603020101020101" pitchFamily="18" charset="-127"/>
                <a:cs typeface="+mn-cs"/>
              </a:defRPr>
            </a:lvl1pPr>
          </a:lstStyle>
          <a:p>
            <a:pPr>
              <a:defRPr/>
            </a:pPr>
            <a:fld id="{BBBA8E37-915B-4FC1-A85C-5A9EEEF36824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/>
          </p:cNvSpPr>
          <p:nvPr userDrawn="1"/>
        </p:nvSpPr>
        <p:spPr>
          <a:xfrm>
            <a:off x="0" y="0"/>
            <a:ext cx="476250" cy="369888"/>
          </a:xfrm>
          <a:prstGeom prst="rect">
            <a:avLst/>
          </a:prstGeom>
          <a:solidFill>
            <a:srgbClr val="627A32"/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pc="-150" dirty="0">
              <a:ln>
                <a:solidFill>
                  <a:prstClr val="white">
                    <a:lumMod val="95000"/>
                    <a:alpha val="0"/>
                  </a:prstClr>
                </a:solidFill>
              </a:ln>
              <a:solidFill>
                <a:schemeClr val="bg1"/>
              </a:solidFill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3" name="직사각형 2"/>
          <p:cNvSpPr/>
          <p:nvPr userDrawn="1"/>
        </p:nvSpPr>
        <p:spPr>
          <a:xfrm>
            <a:off x="468313" y="0"/>
            <a:ext cx="9437687" cy="476250"/>
          </a:xfrm>
          <a:prstGeom prst="rect">
            <a:avLst/>
          </a:prstGeom>
          <a:solidFill>
            <a:srgbClr val="99BA5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395288" y="0"/>
            <a:ext cx="9510712" cy="476250"/>
          </a:xfrm>
          <a:prstGeom prst="rect">
            <a:avLst/>
          </a:prstGeom>
          <a:solidFill>
            <a:srgbClr val="B3A2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" name="직사각형 2"/>
          <p:cNvSpPr>
            <a:spLocks/>
          </p:cNvSpPr>
          <p:nvPr userDrawn="1"/>
        </p:nvSpPr>
        <p:spPr>
          <a:xfrm>
            <a:off x="0" y="0"/>
            <a:ext cx="476250" cy="369888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pc="-150" dirty="0">
              <a:ln>
                <a:solidFill>
                  <a:prstClr val="white">
                    <a:lumMod val="95000"/>
                    <a:alpha val="0"/>
                  </a:prstClr>
                </a:solidFill>
              </a:ln>
              <a:solidFill>
                <a:schemeClr val="bg1"/>
              </a:solidFill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395288" y="0"/>
            <a:ext cx="9510712" cy="47625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" name="직사각형 2"/>
          <p:cNvSpPr/>
          <p:nvPr userDrawn="1"/>
        </p:nvSpPr>
        <p:spPr>
          <a:xfrm>
            <a:off x="0" y="0"/>
            <a:ext cx="476250" cy="47625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none"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50000"/>
                  <a:lumOff val="50000"/>
                </a:prstClr>
              </a:buClr>
              <a:buSzPct val="80000"/>
              <a:defRPr/>
            </a:pPr>
            <a:endParaRPr kumimoji="0" lang="ko-KR" altLang="en-US" sz="1700" b="1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청소년서체" pitchFamily="18" charset="-127"/>
              <a:ea typeface="청소년서체" pitchFamily="18" charset="-127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5300" y="1481138"/>
            <a:ext cx="8915400" cy="4525962"/>
          </a:xfrm>
          <a:prstGeom prst="rect">
            <a:avLst/>
          </a:prstGeom>
        </p:spPr>
        <p:txBody>
          <a:bodyPr/>
          <a:lstStyle>
            <a:extLst/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rtlCol="0"/>
          <a:lstStyle>
            <a:extLst/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4" name="날짜 개체 틀 9"/>
          <p:cNvSpPr>
            <a:spLocks noGrp="1"/>
          </p:cNvSpPr>
          <p:nvPr>
            <p:ph type="dt" sz="half" idx="10"/>
          </p:nvPr>
        </p:nvSpPr>
        <p:spPr>
          <a:xfrm>
            <a:off x="7288213" y="6408738"/>
            <a:ext cx="2079625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E918A4ED-B997-4920-A57D-D2C9BD5F8DAF}" type="datetimeFigureOut">
              <a:rPr lang="ko-KR" altLang="en-US"/>
              <a:pPr>
                <a:defRPr/>
              </a:pPr>
              <a:t>2018-11-09</a:t>
            </a:fld>
            <a:endParaRPr lang="ko-KR" altLang="en-US"/>
          </a:p>
        </p:txBody>
      </p:sp>
      <p:sp>
        <p:nvSpPr>
          <p:cNvPr id="5" name="바닥글 개체 틀 21"/>
          <p:cNvSpPr>
            <a:spLocks noGrp="1"/>
          </p:cNvSpPr>
          <p:nvPr>
            <p:ph type="ftr" sz="quarter" idx="11"/>
          </p:nvPr>
        </p:nvSpPr>
        <p:spPr>
          <a:xfrm>
            <a:off x="4745038" y="6408738"/>
            <a:ext cx="254635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6C3475-EA0B-4A59-A73A-F09EFA98DB6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type="title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14"/>
          <p:cNvGrpSpPr>
            <a:grpSpLocks/>
          </p:cNvGrpSpPr>
          <p:nvPr userDrawn="1"/>
        </p:nvGrpSpPr>
        <p:grpSpPr bwMode="auto">
          <a:xfrm>
            <a:off x="0" y="3175"/>
            <a:ext cx="9906000" cy="485775"/>
            <a:chOff x="0" y="3151"/>
            <a:chExt cx="9144000" cy="485728"/>
          </a:xfrm>
        </p:grpSpPr>
        <p:sp>
          <p:nvSpPr>
            <p:cNvPr id="5" name="직사각형 4"/>
            <p:cNvSpPr/>
            <p:nvPr/>
          </p:nvSpPr>
          <p:spPr>
            <a:xfrm>
              <a:off x="0" y="3151"/>
              <a:ext cx="9144000" cy="428584"/>
            </a:xfrm>
            <a:prstGeom prst="rect">
              <a:avLst/>
            </a:prstGeom>
            <a:solidFill>
              <a:srgbClr val="CFDA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 lang="ko-KR" altLang="en-US"/>
              </a:pPr>
              <a:endParaRPr kumimoji="0" lang="ko-KR" altLang="en-US"/>
            </a:p>
          </p:txBody>
        </p:sp>
        <p:sp>
          <p:nvSpPr>
            <p:cNvPr id="6" name="직사각형 5"/>
            <p:cNvSpPr/>
            <p:nvPr/>
          </p:nvSpPr>
          <p:spPr>
            <a:xfrm>
              <a:off x="0" y="431735"/>
              <a:ext cx="9144000" cy="5714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 lang="ko-KR" altLang="en-US"/>
              </a:pPr>
              <a:endParaRPr kumimoji="0" lang="ko-KR" altLang="en-US"/>
            </a:p>
          </p:txBody>
        </p:sp>
      </p:grp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부제목 스타일 편집</a:t>
            </a:r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 lang="ko-KR" altLang="en-US"/>
            </a:pPr>
            <a:fld id="{FA6ADE18-44C8-4613-B5C4-0F56E3483C10}" type="datetimeFigureOut">
              <a:rPr lang="ko-KR" altLang="en-US"/>
              <a:pPr>
                <a:defRPr lang="ko-KR" altLang="en-US"/>
              </a:pPr>
              <a:t>2018-11-09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 lang="ko-KR" altLang="en-US"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 altLang="en-US"/>
            </a:pPr>
            <a:fld id="{A17E89CF-4D11-4F53-A070-35C1598AFD5C}" type="slidenum">
              <a:rPr lang="ko-KR" altLang="en-US"/>
              <a:pPr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9417050" y="6492875"/>
            <a:ext cx="4857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9F02E72E-BAF7-4D0B-B745-DD5C8F8142E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직사각형 35"/>
          <p:cNvSpPr/>
          <p:nvPr/>
        </p:nvSpPr>
        <p:spPr>
          <a:xfrm>
            <a:off x="0" y="0"/>
            <a:ext cx="9906000" cy="3857628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tx2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tx2">
                  <a:lumMod val="60000"/>
                  <a:lumOff val="4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900000" fontAlgn="auto" latinLnBrk="0">
              <a:spcBef>
                <a:spcPts val="0"/>
              </a:spcBef>
              <a:spcAft>
                <a:spcPts val="0"/>
              </a:spcAft>
              <a:defRPr lang="ko-KR"/>
            </a:pPr>
            <a:endParaRPr kumimoji="0" lang="ko-KR" altLang="en-US" kern="0">
              <a:solidFill>
                <a:sysClr val="window" lastClr="FFFFFF"/>
              </a:solidFill>
              <a:latin typeface="맑은 고딕"/>
              <a:ea typeface="맑은 고딕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251325" y="5013325"/>
            <a:ext cx="1403350" cy="576263"/>
          </a:xfrm>
          <a:prstGeom prst="rect">
            <a:avLst/>
          </a:prstGeom>
        </p:spPr>
        <p:txBody>
          <a:bodyPr wrap="none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lang="ko-KR"/>
            </a:pPr>
            <a:endParaRPr kumimoji="0" lang="en-US" altLang="ko-KR" sz="240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glow rad="76200">
                  <a:schemeClr val="bg1"/>
                </a:glow>
              </a:effectLst>
              <a:latin typeface="한컴 윤고딕 230"/>
              <a:ea typeface="한컴 윤고딕 23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232920" y="5337212"/>
            <a:ext cx="1353088" cy="0"/>
          </a:xfrm>
          <a:prstGeom prst="rect">
            <a:avLst/>
          </a:prstGeom>
          <a:noFill/>
        </p:spPr>
        <p:txBody>
          <a:bodyPr wrap="none" lIns="91424" tIns="45712" rIns="91424" bIns="45712"/>
          <a:lstStyle/>
          <a:p>
            <a:pPr algn="ctr" defTabSz="900000"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400" spc="-15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76200">
                    <a:schemeClr val="bg1"/>
                  </a:glow>
                </a:effectLst>
                <a:latin typeface="한컴 윤고딕 230"/>
                <a:ea typeface="한컴 윤고딕 230"/>
              </a:rPr>
              <a:t>2018.</a:t>
            </a:r>
            <a:r>
              <a:rPr kumimoji="0" lang="ko-KR" altLang="en-US" sz="2400" spc="-15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76200">
                    <a:schemeClr val="bg1"/>
                  </a:glow>
                </a:effectLst>
                <a:latin typeface="한컴 윤고딕 230"/>
                <a:ea typeface="한컴 윤고딕 230"/>
              </a:rPr>
              <a:t> </a:t>
            </a:r>
            <a:r>
              <a:rPr kumimoji="0" lang="en-US" altLang="ko-KR" sz="2400" spc="-150" dirty="0" smtClean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76200">
                    <a:schemeClr val="bg1"/>
                  </a:glow>
                </a:effectLst>
                <a:latin typeface="한컴 윤고딕 230"/>
                <a:ea typeface="한컴 윤고딕 230"/>
              </a:rPr>
              <a:t>11</a:t>
            </a:r>
            <a:r>
              <a:rPr kumimoji="0" lang="en-US" altLang="ko-KR" sz="2400" spc="-150" dirty="0" smtClean="0">
                <a:ln w="9525">
                  <a:solidFill>
                    <a:srgbClr val="404040"/>
                  </a:solidFill>
                </a:ln>
                <a:solidFill>
                  <a:srgbClr val="404040"/>
                </a:solidFill>
                <a:effectLst>
                  <a:glow rad="76200">
                    <a:schemeClr val="bg1"/>
                  </a:glow>
                </a:effectLst>
                <a:latin typeface="한컴 윤고딕 230"/>
                <a:ea typeface="한컴 윤고딕 230"/>
              </a:rPr>
              <a:t>.</a:t>
            </a:r>
            <a:r>
              <a:rPr kumimoji="0" lang="en-US" altLang="ko-KR" sz="2400" spc="-150" dirty="0" smtClean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76200">
                    <a:schemeClr val="bg1"/>
                  </a:glow>
                </a:effectLst>
                <a:latin typeface="한컴 윤고딕 230"/>
                <a:ea typeface="한컴 윤고딕 230"/>
              </a:rPr>
              <a:t> 07</a:t>
            </a:r>
            <a:r>
              <a:rPr kumimoji="0" lang="en-US" altLang="ko-KR" sz="2400" spc="-150" dirty="0" smtClean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76200">
                    <a:schemeClr val="bg1"/>
                  </a:glow>
                </a:effectLst>
                <a:latin typeface="한컴 윤고딕 230"/>
                <a:ea typeface="한컴 윤고딕 230"/>
              </a:rPr>
              <a:t>.</a:t>
            </a:r>
            <a:endParaRPr kumimoji="0" lang="en-US" altLang="ko-KR" sz="2400" spc="-15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glow rad="76200">
                  <a:schemeClr val="bg1"/>
                </a:glow>
              </a:effectLst>
              <a:latin typeface="한컴 윤고딕 230"/>
              <a:ea typeface="한컴 윤고딕 230"/>
            </a:endParaRPr>
          </a:p>
        </p:txBody>
      </p:sp>
      <p:cxnSp>
        <p:nvCxnSpPr>
          <p:cNvPr id="20" name="직선 연결선 19"/>
          <p:cNvCxnSpPr/>
          <p:nvPr/>
        </p:nvCxnSpPr>
        <p:spPr>
          <a:xfrm>
            <a:off x="720725" y="3071813"/>
            <a:ext cx="8459788" cy="0"/>
          </a:xfrm>
          <a:prstGeom prst="line">
            <a:avLst/>
          </a:prstGeom>
          <a:ln w="6350"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812540" y="2013228"/>
            <a:ext cx="8352928" cy="14157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914400" indent="-914400" algn="ctr" fontAlgn="auto">
              <a:spcBef>
                <a:spcPts val="1200"/>
              </a:spcBef>
              <a:spcAft>
                <a:spcPts val="0"/>
              </a:spcAft>
              <a:defRPr lang="ko-KR" altLang="en-US"/>
            </a:pPr>
            <a:r>
              <a:rPr kumimoji="0" lang="ko-KR" altLang="en-US" sz="4800" dirty="0" smtClean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76200">
                    <a:schemeClr val="bg1"/>
                  </a:glow>
                </a:effectLst>
                <a:latin typeface="한컴 윤고딕 230"/>
                <a:ea typeface="한컴 윤고딕 230"/>
              </a:rPr>
              <a:t>정</a:t>
            </a:r>
            <a:r>
              <a:rPr kumimoji="0" lang="ko-KR" altLang="en-US" sz="2000" dirty="0" smtClean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76200">
                    <a:schemeClr val="bg1"/>
                  </a:glow>
                </a:effectLst>
                <a:latin typeface="한컴 윤고딕 230"/>
                <a:ea typeface="한컴 윤고딕 230"/>
              </a:rPr>
              <a:t>비사업의 </a:t>
            </a:r>
            <a:r>
              <a:rPr kumimoji="0" lang="ko-KR" altLang="en-US" sz="4800" dirty="0" smtClean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76200">
                    <a:schemeClr val="bg1"/>
                  </a:glow>
                </a:effectLst>
                <a:latin typeface="한컴 윤고딕 230"/>
                <a:ea typeface="한컴 윤고딕 230"/>
              </a:rPr>
              <a:t>미</a:t>
            </a:r>
            <a:r>
              <a:rPr kumimoji="0" lang="ko-KR" altLang="en-US" sz="2000" dirty="0" smtClean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76200">
                    <a:schemeClr val="bg1"/>
                  </a:glow>
                </a:effectLst>
                <a:latin typeface="한컴 윤고딕 230"/>
                <a:ea typeface="한컴 윤고딕 230"/>
              </a:rPr>
              <a:t>래를 생각하는 사람들의 </a:t>
            </a:r>
            <a:r>
              <a:rPr kumimoji="0" lang="ko-KR" altLang="en-US" sz="4800" dirty="0" smtClean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76200">
                    <a:schemeClr val="bg1"/>
                  </a:glow>
                </a:effectLst>
                <a:latin typeface="한컴 윤고딕 230"/>
                <a:ea typeface="한컴 윤고딕 230"/>
              </a:rPr>
              <a:t>모</a:t>
            </a:r>
            <a:r>
              <a:rPr kumimoji="0" lang="ko-KR" altLang="en-US" sz="2000" dirty="0" smtClean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76200">
                    <a:schemeClr val="bg1"/>
                  </a:glow>
                </a:effectLst>
                <a:latin typeface="한컴 윤고딕 230"/>
                <a:ea typeface="한컴 윤고딕 230"/>
              </a:rPr>
              <a:t>임 </a:t>
            </a:r>
            <a:r>
              <a:rPr kumimoji="0" lang="en-US" altLang="ko-KR" sz="4800" dirty="0" smtClean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76200">
                    <a:schemeClr val="bg1"/>
                  </a:glow>
                </a:effectLst>
                <a:latin typeface="한컴 윤고딕 230"/>
                <a:ea typeface="한컴 윤고딕 230"/>
              </a:rPr>
              <a:t>(</a:t>
            </a:r>
            <a:r>
              <a:rPr kumimoji="0" lang="ko-KR" altLang="en-US" sz="4800" dirty="0" smtClean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76200">
                    <a:schemeClr val="bg1"/>
                  </a:glow>
                </a:effectLst>
                <a:latin typeface="한컴 윤고딕 230"/>
                <a:ea typeface="한컴 윤고딕 230"/>
              </a:rPr>
              <a:t>제</a:t>
            </a:r>
            <a:r>
              <a:rPr kumimoji="0" lang="en-US" altLang="ko-KR" sz="4800" dirty="0" smtClean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76200">
                    <a:schemeClr val="bg1"/>
                  </a:glow>
                </a:effectLst>
                <a:latin typeface="한컴 윤고딕 230"/>
                <a:ea typeface="한컴 윤고딕 230"/>
              </a:rPr>
              <a:t>17</a:t>
            </a:r>
            <a:r>
              <a:rPr kumimoji="0" lang="ko-KR" altLang="en-US" sz="4800" dirty="0" smtClean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76200">
                    <a:schemeClr val="bg1"/>
                  </a:glow>
                </a:effectLst>
                <a:latin typeface="한컴 윤고딕 230"/>
                <a:ea typeface="한컴 윤고딕 230"/>
              </a:rPr>
              <a:t>차</a:t>
            </a:r>
            <a:r>
              <a:rPr kumimoji="0" lang="en-US" altLang="ko-KR" sz="4800" dirty="0" smtClean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76200">
                    <a:schemeClr val="bg1"/>
                  </a:glow>
                </a:effectLst>
                <a:latin typeface="한컴 윤고딕 230"/>
                <a:ea typeface="한컴 윤고딕 230"/>
              </a:rPr>
              <a:t>)</a:t>
            </a:r>
          </a:p>
          <a:p>
            <a:pPr marL="914400" indent="-914400" algn="ctr" fontAlgn="auto">
              <a:spcBef>
                <a:spcPts val="120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800" dirty="0" smtClean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effectLst>
                  <a:glow rad="76200">
                    <a:schemeClr val="bg1"/>
                  </a:glow>
                </a:effectLst>
                <a:latin typeface="한컴 윤고딕 230"/>
                <a:ea typeface="한컴 윤고딕 230"/>
              </a:rPr>
              <a:t>- </a:t>
            </a:r>
            <a:r>
              <a:rPr kumimoji="0" lang="ko-KR" altLang="en-US" sz="2800" dirty="0" smtClean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effectLst>
                  <a:glow rad="76200">
                    <a:schemeClr val="bg1"/>
                  </a:glow>
                </a:effectLst>
                <a:latin typeface="한컴 윤고딕 230"/>
                <a:ea typeface="한컴 윤고딕 230"/>
              </a:rPr>
              <a:t>정비사업 추진절차</a:t>
            </a:r>
            <a:r>
              <a:rPr kumimoji="0" lang="en-US" altLang="ko-KR" sz="28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effectLst>
                  <a:glow rad="76200">
                    <a:schemeClr val="bg1"/>
                  </a:glow>
                </a:effectLst>
                <a:latin typeface="한컴 윤고딕 230"/>
                <a:ea typeface="한컴 윤고딕 230"/>
              </a:rPr>
              <a:t> - </a:t>
            </a:r>
            <a:endParaRPr kumimoji="0" lang="ko-KR" altLang="en-US" sz="160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effectLst>
                <a:glow rad="76200">
                  <a:schemeClr val="bg1"/>
                </a:glow>
              </a:effectLst>
              <a:latin typeface="한컴 윤고딕 230"/>
              <a:ea typeface="한컴 윤고딕 230"/>
            </a:endParaRPr>
          </a:p>
        </p:txBody>
      </p:sp>
      <p:grpSp>
        <p:nvGrpSpPr>
          <p:cNvPr id="10249" name="그룹 10"/>
          <p:cNvGrpSpPr>
            <a:grpSpLocks/>
          </p:cNvGrpSpPr>
          <p:nvPr/>
        </p:nvGrpSpPr>
        <p:grpSpPr bwMode="auto">
          <a:xfrm>
            <a:off x="5810250" y="714375"/>
            <a:ext cx="3325813" cy="1052513"/>
            <a:chOff x="3864609" y="922642"/>
            <a:chExt cx="3475451" cy="1136033"/>
          </a:xfrm>
        </p:grpSpPr>
        <p:grpSp>
          <p:nvGrpSpPr>
            <p:cNvPr id="10251" name="그룹 13"/>
            <p:cNvGrpSpPr>
              <a:grpSpLocks/>
            </p:cNvGrpSpPr>
            <p:nvPr/>
          </p:nvGrpSpPr>
          <p:grpSpPr bwMode="auto">
            <a:xfrm>
              <a:off x="3864609" y="1079194"/>
              <a:ext cx="3475451" cy="979481"/>
              <a:chOff x="3864609" y="1079194"/>
              <a:chExt cx="3475451" cy="979481"/>
            </a:xfrm>
          </p:grpSpPr>
          <p:grpSp>
            <p:nvGrpSpPr>
              <p:cNvPr id="4" name="그룹 7"/>
              <p:cNvGrpSpPr/>
              <p:nvPr/>
            </p:nvGrpSpPr>
            <p:grpSpPr>
              <a:xfrm>
                <a:off x="5257770" y="1079194"/>
                <a:ext cx="2082290" cy="979481"/>
                <a:chOff x="5105497" y="1309433"/>
                <a:chExt cx="967460" cy="511547"/>
              </a:xfrm>
              <a:effectLst>
                <a:outerShdw dist="50800" dir="5400000" algn="ctr" rotWithShape="0">
                  <a:srgbClr val="000000">
                    <a:alpha val="0"/>
                  </a:srgbClr>
                </a:outerShdw>
                <a:reflection stA="0" endPos="65000" dist="50800" dir="5400000" sy="-100000" algn="bl" rotWithShape="0"/>
              </a:effectLst>
            </p:grpSpPr>
            <p:grpSp>
              <p:nvGrpSpPr>
                <p:cNvPr id="5" name="그룹 8"/>
                <p:cNvGrpSpPr/>
                <p:nvPr/>
              </p:nvGrpSpPr>
              <p:grpSpPr>
                <a:xfrm>
                  <a:off x="5105497" y="1338268"/>
                  <a:ext cx="825880" cy="482712"/>
                  <a:chOff x="4946655" y="1338268"/>
                  <a:chExt cx="825880" cy="482712"/>
                </a:xfrm>
              </p:grpSpPr>
              <p:grpSp>
                <p:nvGrpSpPr>
                  <p:cNvPr id="6" name="그룹 14"/>
                  <p:cNvGrpSpPr/>
                  <p:nvPr/>
                </p:nvGrpSpPr>
                <p:grpSpPr>
                  <a:xfrm>
                    <a:off x="4946655" y="1338268"/>
                    <a:ext cx="225274" cy="481685"/>
                    <a:chOff x="3531646" y="5990795"/>
                    <a:chExt cx="328102" cy="649035"/>
                  </a:xfrm>
                  <a:solidFill>
                    <a:sysClr val="window" lastClr="FFFFFF">
                      <a:alpha val="32000"/>
                    </a:sysClr>
                  </a:solidFill>
                </p:grpSpPr>
                <p:sp>
                  <p:nvSpPr>
                    <p:cNvPr id="33" name="Freeform 5"/>
                    <p:cNvSpPr>
                      <a:spLocks noEditPoints="1"/>
                    </p:cNvSpPr>
                    <p:nvPr/>
                  </p:nvSpPr>
                  <p:spPr>
                    <a:xfrm>
                      <a:off x="3705352" y="6195897"/>
                      <a:ext cx="154396" cy="437455"/>
                    </a:xfrm>
                    <a:custGeom>
                      <a:avLst/>
                      <a:gdLst>
                        <a:gd name="T0" fmla="*/ 0 w 537"/>
                        <a:gd name="T1" fmla="*/ 135525 h 1530"/>
                        <a:gd name="T2" fmla="*/ 28464 w 537"/>
                        <a:gd name="T3" fmla="*/ 437455 h 1530"/>
                        <a:gd name="T4" fmla="*/ 59516 w 537"/>
                        <a:gd name="T5" fmla="*/ 437455 h 1530"/>
                        <a:gd name="T6" fmla="*/ 81654 w 537"/>
                        <a:gd name="T7" fmla="*/ 407148 h 1530"/>
                        <a:gd name="T8" fmla="*/ 117019 w 537"/>
                        <a:gd name="T9" fmla="*/ 407148 h 1530"/>
                        <a:gd name="T10" fmla="*/ 139158 w 537"/>
                        <a:gd name="T11" fmla="*/ 437455 h 1530"/>
                        <a:gd name="T12" fmla="*/ 15526 w 537"/>
                        <a:gd name="T13" fmla="*/ 393138 h 1530"/>
                        <a:gd name="T14" fmla="*/ 15526 w 537"/>
                        <a:gd name="T15" fmla="*/ 349964 h 1530"/>
                        <a:gd name="T16" fmla="*/ 15526 w 537"/>
                        <a:gd name="T17" fmla="*/ 306219 h 1530"/>
                        <a:gd name="T18" fmla="*/ 15526 w 537"/>
                        <a:gd name="T19" fmla="*/ 262759 h 1530"/>
                        <a:gd name="T20" fmla="*/ 15526 w 537"/>
                        <a:gd name="T21" fmla="*/ 219585 h 1530"/>
                        <a:gd name="T22" fmla="*/ 15526 w 537"/>
                        <a:gd name="T23" fmla="*/ 176126 h 1530"/>
                        <a:gd name="T24" fmla="*/ 37377 w 537"/>
                        <a:gd name="T25" fmla="*/ 393138 h 1530"/>
                        <a:gd name="T26" fmla="*/ 37377 w 537"/>
                        <a:gd name="T27" fmla="*/ 349964 h 1530"/>
                        <a:gd name="T28" fmla="*/ 37377 w 537"/>
                        <a:gd name="T29" fmla="*/ 306219 h 1530"/>
                        <a:gd name="T30" fmla="*/ 37377 w 537"/>
                        <a:gd name="T31" fmla="*/ 262759 h 1530"/>
                        <a:gd name="T32" fmla="*/ 37377 w 537"/>
                        <a:gd name="T33" fmla="*/ 219585 h 1530"/>
                        <a:gd name="T34" fmla="*/ 37377 w 537"/>
                        <a:gd name="T35" fmla="*/ 176126 h 1530"/>
                        <a:gd name="T36" fmla="*/ 37377 w 537"/>
                        <a:gd name="T37" fmla="*/ 133524 h 1530"/>
                        <a:gd name="T38" fmla="*/ 37377 w 537"/>
                        <a:gd name="T39" fmla="*/ 90350 h 1530"/>
                        <a:gd name="T40" fmla="*/ 37377 w 537"/>
                        <a:gd name="T41" fmla="*/ 47462 h 1530"/>
                        <a:gd name="T42" fmla="*/ 59516 w 537"/>
                        <a:gd name="T43" fmla="*/ 393138 h 1530"/>
                        <a:gd name="T44" fmla="*/ 59516 w 537"/>
                        <a:gd name="T45" fmla="*/ 349964 h 1530"/>
                        <a:gd name="T46" fmla="*/ 59516 w 537"/>
                        <a:gd name="T47" fmla="*/ 306219 h 1530"/>
                        <a:gd name="T48" fmla="*/ 59516 w 537"/>
                        <a:gd name="T49" fmla="*/ 262759 h 1530"/>
                        <a:gd name="T50" fmla="*/ 59516 w 537"/>
                        <a:gd name="T51" fmla="*/ 219585 h 1530"/>
                        <a:gd name="T52" fmla="*/ 59516 w 537"/>
                        <a:gd name="T53" fmla="*/ 176126 h 1530"/>
                        <a:gd name="T54" fmla="*/ 59516 w 537"/>
                        <a:gd name="T55" fmla="*/ 133524 h 1530"/>
                        <a:gd name="T56" fmla="*/ 59516 w 537"/>
                        <a:gd name="T57" fmla="*/ 90350 h 1530"/>
                        <a:gd name="T58" fmla="*/ 59516 w 537"/>
                        <a:gd name="T59" fmla="*/ 47462 h 1530"/>
                        <a:gd name="T60" fmla="*/ 81654 w 537"/>
                        <a:gd name="T61" fmla="*/ 393138 h 1530"/>
                        <a:gd name="T62" fmla="*/ 81654 w 537"/>
                        <a:gd name="T63" fmla="*/ 349964 h 1530"/>
                        <a:gd name="T64" fmla="*/ 81654 w 537"/>
                        <a:gd name="T65" fmla="*/ 306219 h 1530"/>
                        <a:gd name="T66" fmla="*/ 81654 w 537"/>
                        <a:gd name="T67" fmla="*/ 262759 h 1530"/>
                        <a:gd name="T68" fmla="*/ 81654 w 537"/>
                        <a:gd name="T69" fmla="*/ 219585 h 1530"/>
                        <a:gd name="T70" fmla="*/ 81654 w 537"/>
                        <a:gd name="T71" fmla="*/ 176126 h 1530"/>
                        <a:gd name="T72" fmla="*/ 81654 w 537"/>
                        <a:gd name="T73" fmla="*/ 133524 h 1530"/>
                        <a:gd name="T74" fmla="*/ 81654 w 537"/>
                        <a:gd name="T75" fmla="*/ 90350 h 1530"/>
                        <a:gd name="T76" fmla="*/ 81654 w 537"/>
                        <a:gd name="T77" fmla="*/ 47462 h 1530"/>
                        <a:gd name="T78" fmla="*/ 103793 w 537"/>
                        <a:gd name="T79" fmla="*/ 393138 h 1530"/>
                        <a:gd name="T80" fmla="*/ 103793 w 537"/>
                        <a:gd name="T81" fmla="*/ 349964 h 1530"/>
                        <a:gd name="T82" fmla="*/ 103793 w 537"/>
                        <a:gd name="T83" fmla="*/ 306219 h 1530"/>
                        <a:gd name="T84" fmla="*/ 103793 w 537"/>
                        <a:gd name="T85" fmla="*/ 262759 h 1530"/>
                        <a:gd name="T86" fmla="*/ 103793 w 537"/>
                        <a:gd name="T87" fmla="*/ 219585 h 1530"/>
                        <a:gd name="T88" fmla="*/ 103793 w 537"/>
                        <a:gd name="T89" fmla="*/ 176126 h 1530"/>
                        <a:gd name="T90" fmla="*/ 103793 w 537"/>
                        <a:gd name="T91" fmla="*/ 133524 h 1530"/>
                        <a:gd name="T92" fmla="*/ 103793 w 537"/>
                        <a:gd name="T93" fmla="*/ 90350 h 1530"/>
                        <a:gd name="T94" fmla="*/ 103793 w 537"/>
                        <a:gd name="T95" fmla="*/ 47462 h 1530"/>
                        <a:gd name="T96" fmla="*/ 125932 w 537"/>
                        <a:gd name="T97" fmla="*/ 393138 h 1530"/>
                        <a:gd name="T98" fmla="*/ 125932 w 537"/>
                        <a:gd name="T99" fmla="*/ 349964 h 1530"/>
                        <a:gd name="T100" fmla="*/ 125932 w 537"/>
                        <a:gd name="T101" fmla="*/ 306219 h 1530"/>
                        <a:gd name="T102" fmla="*/ 125932 w 537"/>
                        <a:gd name="T103" fmla="*/ 262759 h 1530"/>
                        <a:gd name="T104" fmla="*/ 125932 w 537"/>
                        <a:gd name="T105" fmla="*/ 219585 h 1530"/>
                        <a:gd name="T106" fmla="*/ 125932 w 537"/>
                        <a:gd name="T107" fmla="*/ 176126 h 1530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60000 65536"/>
                        <a:gd name="T157" fmla="*/ 0 60000 65536"/>
                        <a:gd name="T158" fmla="*/ 0 60000 65536"/>
                        <a:gd name="T159" fmla="*/ 0 60000 65536"/>
                        <a:gd name="T160" fmla="*/ 0 60000 65536"/>
                        <a:gd name="T161" fmla="*/ 0 60000 65536"/>
                      </a:gdLst>
                      <a:ahLst/>
                      <a:cxnLst>
                        <a:cxn ang="T108">
                          <a:pos x="T0" y="T1"/>
                        </a:cxn>
                        <a:cxn ang="T109">
                          <a:pos x="T2" y="T3"/>
                        </a:cxn>
                        <a:cxn ang="T110">
                          <a:pos x="T4" y="T5"/>
                        </a:cxn>
                        <a:cxn ang="T111">
                          <a:pos x="T6" y="T7"/>
                        </a:cxn>
                        <a:cxn ang="T112">
                          <a:pos x="T8" y="T9"/>
                        </a:cxn>
                        <a:cxn ang="T113">
                          <a:pos x="T10" y="T11"/>
                        </a:cxn>
                        <a:cxn ang="T114">
                          <a:pos x="T12" y="T13"/>
                        </a:cxn>
                        <a:cxn ang="T115">
                          <a:pos x="T14" y="T15"/>
                        </a:cxn>
                        <a:cxn ang="T116">
                          <a:pos x="T16" y="T17"/>
                        </a:cxn>
                        <a:cxn ang="T117">
                          <a:pos x="T18" y="T19"/>
                        </a:cxn>
                        <a:cxn ang="T118">
                          <a:pos x="T20" y="T21"/>
                        </a:cxn>
                        <a:cxn ang="T119">
                          <a:pos x="T22" y="T23"/>
                        </a:cxn>
                        <a:cxn ang="T120">
                          <a:pos x="T24" y="T25"/>
                        </a:cxn>
                        <a:cxn ang="T121">
                          <a:pos x="T26" y="T27"/>
                        </a:cxn>
                        <a:cxn ang="T122">
                          <a:pos x="T28" y="T29"/>
                        </a:cxn>
                        <a:cxn ang="T123">
                          <a:pos x="T30" y="T31"/>
                        </a:cxn>
                        <a:cxn ang="T124">
                          <a:pos x="T32" y="T33"/>
                        </a:cxn>
                        <a:cxn ang="T125">
                          <a:pos x="T34" y="T35"/>
                        </a:cxn>
                        <a:cxn ang="T126">
                          <a:pos x="T36" y="T37"/>
                        </a:cxn>
                        <a:cxn ang="T127">
                          <a:pos x="T38" y="T39"/>
                        </a:cxn>
                        <a:cxn ang="T128">
                          <a:pos x="T40" y="T41"/>
                        </a:cxn>
                        <a:cxn ang="T129">
                          <a:pos x="T42" y="T43"/>
                        </a:cxn>
                        <a:cxn ang="T130">
                          <a:pos x="T44" y="T45"/>
                        </a:cxn>
                        <a:cxn ang="T131">
                          <a:pos x="T46" y="T47"/>
                        </a:cxn>
                        <a:cxn ang="T132">
                          <a:pos x="T48" y="T49"/>
                        </a:cxn>
                        <a:cxn ang="T133">
                          <a:pos x="T50" y="T51"/>
                        </a:cxn>
                        <a:cxn ang="T134">
                          <a:pos x="T52" y="T53"/>
                        </a:cxn>
                        <a:cxn ang="T135">
                          <a:pos x="T54" y="T55"/>
                        </a:cxn>
                        <a:cxn ang="T136">
                          <a:pos x="T56" y="T57"/>
                        </a:cxn>
                        <a:cxn ang="T137">
                          <a:pos x="T58" y="T59"/>
                        </a:cxn>
                        <a:cxn ang="T138">
                          <a:pos x="T60" y="T61"/>
                        </a:cxn>
                        <a:cxn ang="T139">
                          <a:pos x="T62" y="T63"/>
                        </a:cxn>
                        <a:cxn ang="T140">
                          <a:pos x="T64" y="T65"/>
                        </a:cxn>
                        <a:cxn ang="T141">
                          <a:pos x="T66" y="T67"/>
                        </a:cxn>
                        <a:cxn ang="T142">
                          <a:pos x="T68" y="T69"/>
                        </a:cxn>
                        <a:cxn ang="T143">
                          <a:pos x="T70" y="T71"/>
                        </a:cxn>
                        <a:cxn ang="T144">
                          <a:pos x="T72" y="T73"/>
                        </a:cxn>
                        <a:cxn ang="T145">
                          <a:pos x="T74" y="T75"/>
                        </a:cxn>
                        <a:cxn ang="T146">
                          <a:pos x="T76" y="T77"/>
                        </a:cxn>
                        <a:cxn ang="T147">
                          <a:pos x="T78" y="T79"/>
                        </a:cxn>
                        <a:cxn ang="T148">
                          <a:pos x="T80" y="T81"/>
                        </a:cxn>
                        <a:cxn ang="T149">
                          <a:pos x="T82" y="T83"/>
                        </a:cxn>
                        <a:cxn ang="T150">
                          <a:pos x="T84" y="T85"/>
                        </a:cxn>
                        <a:cxn ang="T151">
                          <a:pos x="T86" y="T87"/>
                        </a:cxn>
                        <a:cxn ang="T152">
                          <a:pos x="T88" y="T89"/>
                        </a:cxn>
                        <a:cxn ang="T153">
                          <a:pos x="T90" y="T91"/>
                        </a:cxn>
                        <a:cxn ang="T154">
                          <a:pos x="T92" y="T93"/>
                        </a:cxn>
                        <a:cxn ang="T155">
                          <a:pos x="T94" y="T95"/>
                        </a:cxn>
                        <a:cxn ang="T156">
                          <a:pos x="T96" y="T97"/>
                        </a:cxn>
                        <a:cxn ang="T157">
                          <a:pos x="T98" y="T99"/>
                        </a:cxn>
                        <a:cxn ang="T158">
                          <a:pos x="T100" y="T101"/>
                        </a:cxn>
                        <a:cxn ang="T159">
                          <a:pos x="T102" y="T103"/>
                        </a:cxn>
                        <a:cxn ang="T160">
                          <a:pos x="T104" y="T105"/>
                        </a:cxn>
                        <a:cxn ang="T161">
                          <a:pos x="T106" y="T107"/>
                        </a:cxn>
                      </a:cxnLst>
                      <a:rect l="0" t="0" r="r" b="b"/>
                      <a:pathLst>
                        <a:path w="537" h="1530">
                          <a:moveTo>
                            <a:pt x="462" y="474"/>
                          </a:moveTo>
                          <a:lnTo>
                            <a:pt x="462" y="0"/>
                          </a:lnTo>
                          <a:lnTo>
                            <a:pt x="76" y="0"/>
                          </a:lnTo>
                          <a:lnTo>
                            <a:pt x="76" y="474"/>
                          </a:lnTo>
                          <a:lnTo>
                            <a:pt x="0" y="474"/>
                          </a:lnTo>
                          <a:lnTo>
                            <a:pt x="0" y="1530"/>
                          </a:lnTo>
                          <a:lnTo>
                            <a:pt x="54" y="1530"/>
                          </a:lnTo>
                          <a:lnTo>
                            <a:pt x="54" y="1424"/>
                          </a:lnTo>
                          <a:lnTo>
                            <a:pt x="99" y="1424"/>
                          </a:lnTo>
                          <a:lnTo>
                            <a:pt x="99" y="1530"/>
                          </a:lnTo>
                          <a:lnTo>
                            <a:pt x="130" y="1530"/>
                          </a:lnTo>
                          <a:lnTo>
                            <a:pt x="130" y="1424"/>
                          </a:lnTo>
                          <a:lnTo>
                            <a:pt x="176" y="1424"/>
                          </a:lnTo>
                          <a:lnTo>
                            <a:pt x="176" y="1530"/>
                          </a:lnTo>
                          <a:lnTo>
                            <a:pt x="207" y="1530"/>
                          </a:lnTo>
                          <a:lnTo>
                            <a:pt x="207" y="1424"/>
                          </a:lnTo>
                          <a:lnTo>
                            <a:pt x="253" y="1424"/>
                          </a:lnTo>
                          <a:lnTo>
                            <a:pt x="253" y="1530"/>
                          </a:lnTo>
                          <a:lnTo>
                            <a:pt x="284" y="1530"/>
                          </a:lnTo>
                          <a:lnTo>
                            <a:pt x="284" y="1424"/>
                          </a:lnTo>
                          <a:lnTo>
                            <a:pt x="330" y="1424"/>
                          </a:lnTo>
                          <a:lnTo>
                            <a:pt x="330" y="1530"/>
                          </a:lnTo>
                          <a:lnTo>
                            <a:pt x="361" y="1530"/>
                          </a:lnTo>
                          <a:lnTo>
                            <a:pt x="361" y="1424"/>
                          </a:lnTo>
                          <a:lnTo>
                            <a:pt x="407" y="1424"/>
                          </a:lnTo>
                          <a:lnTo>
                            <a:pt x="407" y="1530"/>
                          </a:lnTo>
                          <a:lnTo>
                            <a:pt x="438" y="1530"/>
                          </a:lnTo>
                          <a:lnTo>
                            <a:pt x="438" y="1424"/>
                          </a:lnTo>
                          <a:lnTo>
                            <a:pt x="484" y="1424"/>
                          </a:lnTo>
                          <a:lnTo>
                            <a:pt x="484" y="1530"/>
                          </a:lnTo>
                          <a:lnTo>
                            <a:pt x="537" y="1530"/>
                          </a:lnTo>
                          <a:lnTo>
                            <a:pt x="537" y="474"/>
                          </a:lnTo>
                          <a:lnTo>
                            <a:pt x="462" y="474"/>
                          </a:lnTo>
                          <a:close/>
                          <a:moveTo>
                            <a:pt x="99" y="1375"/>
                          </a:moveTo>
                          <a:lnTo>
                            <a:pt x="54" y="1375"/>
                          </a:lnTo>
                          <a:lnTo>
                            <a:pt x="54" y="1272"/>
                          </a:lnTo>
                          <a:lnTo>
                            <a:pt x="99" y="1272"/>
                          </a:lnTo>
                          <a:lnTo>
                            <a:pt x="99" y="1375"/>
                          </a:lnTo>
                          <a:close/>
                          <a:moveTo>
                            <a:pt x="99" y="1224"/>
                          </a:moveTo>
                          <a:lnTo>
                            <a:pt x="54" y="1224"/>
                          </a:lnTo>
                          <a:lnTo>
                            <a:pt x="54" y="1121"/>
                          </a:lnTo>
                          <a:lnTo>
                            <a:pt x="99" y="1121"/>
                          </a:lnTo>
                          <a:lnTo>
                            <a:pt x="99" y="1224"/>
                          </a:lnTo>
                          <a:close/>
                          <a:moveTo>
                            <a:pt x="99" y="1071"/>
                          </a:moveTo>
                          <a:lnTo>
                            <a:pt x="54" y="1071"/>
                          </a:lnTo>
                          <a:lnTo>
                            <a:pt x="54" y="969"/>
                          </a:lnTo>
                          <a:lnTo>
                            <a:pt x="99" y="969"/>
                          </a:lnTo>
                          <a:lnTo>
                            <a:pt x="99" y="1071"/>
                          </a:lnTo>
                          <a:close/>
                          <a:moveTo>
                            <a:pt x="99" y="919"/>
                          </a:moveTo>
                          <a:lnTo>
                            <a:pt x="54" y="919"/>
                          </a:lnTo>
                          <a:lnTo>
                            <a:pt x="54" y="818"/>
                          </a:lnTo>
                          <a:lnTo>
                            <a:pt x="99" y="818"/>
                          </a:lnTo>
                          <a:lnTo>
                            <a:pt x="99" y="919"/>
                          </a:lnTo>
                          <a:close/>
                          <a:moveTo>
                            <a:pt x="99" y="768"/>
                          </a:moveTo>
                          <a:lnTo>
                            <a:pt x="54" y="768"/>
                          </a:lnTo>
                          <a:lnTo>
                            <a:pt x="54" y="666"/>
                          </a:lnTo>
                          <a:lnTo>
                            <a:pt x="99" y="666"/>
                          </a:lnTo>
                          <a:lnTo>
                            <a:pt x="99" y="768"/>
                          </a:lnTo>
                          <a:close/>
                          <a:moveTo>
                            <a:pt x="99" y="616"/>
                          </a:moveTo>
                          <a:lnTo>
                            <a:pt x="54" y="616"/>
                          </a:lnTo>
                          <a:lnTo>
                            <a:pt x="54" y="515"/>
                          </a:lnTo>
                          <a:lnTo>
                            <a:pt x="99" y="515"/>
                          </a:lnTo>
                          <a:lnTo>
                            <a:pt x="99" y="616"/>
                          </a:lnTo>
                          <a:close/>
                          <a:moveTo>
                            <a:pt x="176" y="1375"/>
                          </a:moveTo>
                          <a:lnTo>
                            <a:pt x="130" y="1375"/>
                          </a:lnTo>
                          <a:lnTo>
                            <a:pt x="130" y="1272"/>
                          </a:lnTo>
                          <a:lnTo>
                            <a:pt x="176" y="1272"/>
                          </a:lnTo>
                          <a:lnTo>
                            <a:pt x="176" y="1375"/>
                          </a:lnTo>
                          <a:close/>
                          <a:moveTo>
                            <a:pt x="176" y="1224"/>
                          </a:moveTo>
                          <a:lnTo>
                            <a:pt x="130" y="1224"/>
                          </a:lnTo>
                          <a:lnTo>
                            <a:pt x="130" y="1121"/>
                          </a:lnTo>
                          <a:lnTo>
                            <a:pt x="176" y="1121"/>
                          </a:lnTo>
                          <a:lnTo>
                            <a:pt x="176" y="1224"/>
                          </a:lnTo>
                          <a:close/>
                          <a:moveTo>
                            <a:pt x="176" y="1071"/>
                          </a:moveTo>
                          <a:lnTo>
                            <a:pt x="130" y="1071"/>
                          </a:lnTo>
                          <a:lnTo>
                            <a:pt x="130" y="969"/>
                          </a:lnTo>
                          <a:lnTo>
                            <a:pt x="176" y="969"/>
                          </a:lnTo>
                          <a:lnTo>
                            <a:pt x="176" y="1071"/>
                          </a:lnTo>
                          <a:close/>
                          <a:moveTo>
                            <a:pt x="176" y="919"/>
                          </a:moveTo>
                          <a:lnTo>
                            <a:pt x="130" y="919"/>
                          </a:lnTo>
                          <a:lnTo>
                            <a:pt x="130" y="818"/>
                          </a:lnTo>
                          <a:lnTo>
                            <a:pt x="176" y="818"/>
                          </a:lnTo>
                          <a:lnTo>
                            <a:pt x="176" y="919"/>
                          </a:lnTo>
                          <a:close/>
                          <a:moveTo>
                            <a:pt x="176" y="768"/>
                          </a:moveTo>
                          <a:lnTo>
                            <a:pt x="130" y="768"/>
                          </a:lnTo>
                          <a:lnTo>
                            <a:pt x="130" y="666"/>
                          </a:lnTo>
                          <a:lnTo>
                            <a:pt x="176" y="666"/>
                          </a:lnTo>
                          <a:lnTo>
                            <a:pt x="176" y="768"/>
                          </a:lnTo>
                          <a:close/>
                          <a:moveTo>
                            <a:pt x="176" y="616"/>
                          </a:moveTo>
                          <a:lnTo>
                            <a:pt x="130" y="616"/>
                          </a:lnTo>
                          <a:lnTo>
                            <a:pt x="130" y="515"/>
                          </a:lnTo>
                          <a:lnTo>
                            <a:pt x="176" y="515"/>
                          </a:lnTo>
                          <a:lnTo>
                            <a:pt x="176" y="616"/>
                          </a:lnTo>
                          <a:close/>
                          <a:moveTo>
                            <a:pt x="176" y="467"/>
                          </a:moveTo>
                          <a:lnTo>
                            <a:pt x="130" y="467"/>
                          </a:lnTo>
                          <a:lnTo>
                            <a:pt x="130" y="364"/>
                          </a:lnTo>
                          <a:lnTo>
                            <a:pt x="176" y="364"/>
                          </a:lnTo>
                          <a:lnTo>
                            <a:pt x="176" y="467"/>
                          </a:lnTo>
                          <a:close/>
                          <a:moveTo>
                            <a:pt x="176" y="316"/>
                          </a:moveTo>
                          <a:lnTo>
                            <a:pt x="130" y="316"/>
                          </a:lnTo>
                          <a:lnTo>
                            <a:pt x="130" y="215"/>
                          </a:lnTo>
                          <a:lnTo>
                            <a:pt x="176" y="215"/>
                          </a:lnTo>
                          <a:lnTo>
                            <a:pt x="176" y="316"/>
                          </a:lnTo>
                          <a:close/>
                          <a:moveTo>
                            <a:pt x="176" y="166"/>
                          </a:moveTo>
                          <a:lnTo>
                            <a:pt x="130" y="166"/>
                          </a:lnTo>
                          <a:lnTo>
                            <a:pt x="130" y="64"/>
                          </a:lnTo>
                          <a:lnTo>
                            <a:pt x="176" y="64"/>
                          </a:lnTo>
                          <a:lnTo>
                            <a:pt x="176" y="166"/>
                          </a:lnTo>
                          <a:close/>
                          <a:moveTo>
                            <a:pt x="253" y="1375"/>
                          </a:moveTo>
                          <a:lnTo>
                            <a:pt x="207" y="1375"/>
                          </a:lnTo>
                          <a:lnTo>
                            <a:pt x="207" y="1272"/>
                          </a:lnTo>
                          <a:lnTo>
                            <a:pt x="253" y="1272"/>
                          </a:lnTo>
                          <a:lnTo>
                            <a:pt x="253" y="1375"/>
                          </a:lnTo>
                          <a:close/>
                          <a:moveTo>
                            <a:pt x="253" y="1224"/>
                          </a:moveTo>
                          <a:lnTo>
                            <a:pt x="207" y="1224"/>
                          </a:lnTo>
                          <a:lnTo>
                            <a:pt x="207" y="1121"/>
                          </a:lnTo>
                          <a:lnTo>
                            <a:pt x="253" y="1121"/>
                          </a:lnTo>
                          <a:lnTo>
                            <a:pt x="253" y="1224"/>
                          </a:lnTo>
                          <a:close/>
                          <a:moveTo>
                            <a:pt x="253" y="1071"/>
                          </a:moveTo>
                          <a:lnTo>
                            <a:pt x="207" y="1071"/>
                          </a:lnTo>
                          <a:lnTo>
                            <a:pt x="207" y="969"/>
                          </a:lnTo>
                          <a:lnTo>
                            <a:pt x="253" y="969"/>
                          </a:lnTo>
                          <a:lnTo>
                            <a:pt x="253" y="1071"/>
                          </a:lnTo>
                          <a:close/>
                          <a:moveTo>
                            <a:pt x="253" y="919"/>
                          </a:moveTo>
                          <a:lnTo>
                            <a:pt x="207" y="919"/>
                          </a:lnTo>
                          <a:lnTo>
                            <a:pt x="207" y="818"/>
                          </a:lnTo>
                          <a:lnTo>
                            <a:pt x="253" y="818"/>
                          </a:lnTo>
                          <a:lnTo>
                            <a:pt x="253" y="919"/>
                          </a:lnTo>
                          <a:close/>
                          <a:moveTo>
                            <a:pt x="253" y="768"/>
                          </a:moveTo>
                          <a:lnTo>
                            <a:pt x="207" y="768"/>
                          </a:lnTo>
                          <a:lnTo>
                            <a:pt x="207" y="666"/>
                          </a:lnTo>
                          <a:lnTo>
                            <a:pt x="253" y="666"/>
                          </a:lnTo>
                          <a:lnTo>
                            <a:pt x="253" y="768"/>
                          </a:lnTo>
                          <a:close/>
                          <a:moveTo>
                            <a:pt x="253" y="616"/>
                          </a:moveTo>
                          <a:lnTo>
                            <a:pt x="207" y="616"/>
                          </a:lnTo>
                          <a:lnTo>
                            <a:pt x="207" y="515"/>
                          </a:lnTo>
                          <a:lnTo>
                            <a:pt x="253" y="515"/>
                          </a:lnTo>
                          <a:lnTo>
                            <a:pt x="253" y="616"/>
                          </a:lnTo>
                          <a:close/>
                          <a:moveTo>
                            <a:pt x="253" y="467"/>
                          </a:moveTo>
                          <a:lnTo>
                            <a:pt x="207" y="467"/>
                          </a:lnTo>
                          <a:lnTo>
                            <a:pt x="207" y="364"/>
                          </a:lnTo>
                          <a:lnTo>
                            <a:pt x="253" y="364"/>
                          </a:lnTo>
                          <a:lnTo>
                            <a:pt x="253" y="467"/>
                          </a:lnTo>
                          <a:close/>
                          <a:moveTo>
                            <a:pt x="253" y="316"/>
                          </a:moveTo>
                          <a:lnTo>
                            <a:pt x="207" y="316"/>
                          </a:lnTo>
                          <a:lnTo>
                            <a:pt x="207" y="215"/>
                          </a:lnTo>
                          <a:lnTo>
                            <a:pt x="253" y="215"/>
                          </a:lnTo>
                          <a:lnTo>
                            <a:pt x="253" y="316"/>
                          </a:lnTo>
                          <a:close/>
                          <a:moveTo>
                            <a:pt x="253" y="166"/>
                          </a:moveTo>
                          <a:lnTo>
                            <a:pt x="207" y="166"/>
                          </a:lnTo>
                          <a:lnTo>
                            <a:pt x="207" y="64"/>
                          </a:lnTo>
                          <a:lnTo>
                            <a:pt x="253" y="64"/>
                          </a:lnTo>
                          <a:lnTo>
                            <a:pt x="253" y="166"/>
                          </a:lnTo>
                          <a:close/>
                          <a:moveTo>
                            <a:pt x="330" y="1375"/>
                          </a:moveTo>
                          <a:lnTo>
                            <a:pt x="284" y="1375"/>
                          </a:lnTo>
                          <a:lnTo>
                            <a:pt x="284" y="1272"/>
                          </a:lnTo>
                          <a:lnTo>
                            <a:pt x="330" y="1272"/>
                          </a:lnTo>
                          <a:lnTo>
                            <a:pt x="330" y="1375"/>
                          </a:lnTo>
                          <a:close/>
                          <a:moveTo>
                            <a:pt x="330" y="1224"/>
                          </a:moveTo>
                          <a:lnTo>
                            <a:pt x="284" y="1224"/>
                          </a:lnTo>
                          <a:lnTo>
                            <a:pt x="284" y="1121"/>
                          </a:lnTo>
                          <a:lnTo>
                            <a:pt x="330" y="1121"/>
                          </a:lnTo>
                          <a:lnTo>
                            <a:pt x="330" y="1224"/>
                          </a:lnTo>
                          <a:close/>
                          <a:moveTo>
                            <a:pt x="330" y="1071"/>
                          </a:moveTo>
                          <a:lnTo>
                            <a:pt x="284" y="1071"/>
                          </a:lnTo>
                          <a:lnTo>
                            <a:pt x="284" y="969"/>
                          </a:lnTo>
                          <a:lnTo>
                            <a:pt x="330" y="969"/>
                          </a:lnTo>
                          <a:lnTo>
                            <a:pt x="330" y="1071"/>
                          </a:lnTo>
                          <a:close/>
                          <a:moveTo>
                            <a:pt x="330" y="919"/>
                          </a:moveTo>
                          <a:lnTo>
                            <a:pt x="284" y="919"/>
                          </a:lnTo>
                          <a:lnTo>
                            <a:pt x="284" y="818"/>
                          </a:lnTo>
                          <a:lnTo>
                            <a:pt x="330" y="818"/>
                          </a:lnTo>
                          <a:lnTo>
                            <a:pt x="330" y="919"/>
                          </a:lnTo>
                          <a:close/>
                          <a:moveTo>
                            <a:pt x="330" y="768"/>
                          </a:moveTo>
                          <a:lnTo>
                            <a:pt x="284" y="768"/>
                          </a:lnTo>
                          <a:lnTo>
                            <a:pt x="284" y="666"/>
                          </a:lnTo>
                          <a:lnTo>
                            <a:pt x="330" y="666"/>
                          </a:lnTo>
                          <a:lnTo>
                            <a:pt x="330" y="768"/>
                          </a:lnTo>
                          <a:close/>
                          <a:moveTo>
                            <a:pt x="330" y="616"/>
                          </a:moveTo>
                          <a:lnTo>
                            <a:pt x="284" y="616"/>
                          </a:lnTo>
                          <a:lnTo>
                            <a:pt x="284" y="515"/>
                          </a:lnTo>
                          <a:lnTo>
                            <a:pt x="330" y="515"/>
                          </a:lnTo>
                          <a:lnTo>
                            <a:pt x="330" y="616"/>
                          </a:lnTo>
                          <a:close/>
                          <a:moveTo>
                            <a:pt x="330" y="467"/>
                          </a:moveTo>
                          <a:lnTo>
                            <a:pt x="284" y="467"/>
                          </a:lnTo>
                          <a:lnTo>
                            <a:pt x="284" y="364"/>
                          </a:lnTo>
                          <a:lnTo>
                            <a:pt x="330" y="364"/>
                          </a:lnTo>
                          <a:lnTo>
                            <a:pt x="330" y="467"/>
                          </a:lnTo>
                          <a:close/>
                          <a:moveTo>
                            <a:pt x="330" y="316"/>
                          </a:moveTo>
                          <a:lnTo>
                            <a:pt x="284" y="316"/>
                          </a:lnTo>
                          <a:lnTo>
                            <a:pt x="284" y="215"/>
                          </a:lnTo>
                          <a:lnTo>
                            <a:pt x="330" y="215"/>
                          </a:lnTo>
                          <a:lnTo>
                            <a:pt x="330" y="316"/>
                          </a:lnTo>
                          <a:close/>
                          <a:moveTo>
                            <a:pt x="330" y="166"/>
                          </a:moveTo>
                          <a:lnTo>
                            <a:pt x="284" y="166"/>
                          </a:lnTo>
                          <a:lnTo>
                            <a:pt x="284" y="64"/>
                          </a:lnTo>
                          <a:lnTo>
                            <a:pt x="330" y="64"/>
                          </a:lnTo>
                          <a:lnTo>
                            <a:pt x="330" y="166"/>
                          </a:lnTo>
                          <a:close/>
                          <a:moveTo>
                            <a:pt x="407" y="1375"/>
                          </a:moveTo>
                          <a:lnTo>
                            <a:pt x="361" y="1375"/>
                          </a:lnTo>
                          <a:lnTo>
                            <a:pt x="361" y="1272"/>
                          </a:lnTo>
                          <a:lnTo>
                            <a:pt x="407" y="1272"/>
                          </a:lnTo>
                          <a:lnTo>
                            <a:pt x="407" y="1375"/>
                          </a:lnTo>
                          <a:close/>
                          <a:moveTo>
                            <a:pt x="407" y="1224"/>
                          </a:moveTo>
                          <a:lnTo>
                            <a:pt x="361" y="1224"/>
                          </a:lnTo>
                          <a:lnTo>
                            <a:pt x="361" y="1121"/>
                          </a:lnTo>
                          <a:lnTo>
                            <a:pt x="407" y="1121"/>
                          </a:lnTo>
                          <a:lnTo>
                            <a:pt x="407" y="1224"/>
                          </a:lnTo>
                          <a:close/>
                          <a:moveTo>
                            <a:pt x="407" y="1071"/>
                          </a:moveTo>
                          <a:lnTo>
                            <a:pt x="361" y="1071"/>
                          </a:lnTo>
                          <a:lnTo>
                            <a:pt x="361" y="969"/>
                          </a:lnTo>
                          <a:lnTo>
                            <a:pt x="407" y="969"/>
                          </a:lnTo>
                          <a:lnTo>
                            <a:pt x="407" y="1071"/>
                          </a:lnTo>
                          <a:close/>
                          <a:moveTo>
                            <a:pt x="407" y="919"/>
                          </a:moveTo>
                          <a:lnTo>
                            <a:pt x="361" y="919"/>
                          </a:lnTo>
                          <a:lnTo>
                            <a:pt x="361" y="818"/>
                          </a:lnTo>
                          <a:lnTo>
                            <a:pt x="407" y="818"/>
                          </a:lnTo>
                          <a:lnTo>
                            <a:pt x="407" y="919"/>
                          </a:lnTo>
                          <a:close/>
                          <a:moveTo>
                            <a:pt x="407" y="768"/>
                          </a:moveTo>
                          <a:lnTo>
                            <a:pt x="361" y="768"/>
                          </a:lnTo>
                          <a:lnTo>
                            <a:pt x="361" y="666"/>
                          </a:lnTo>
                          <a:lnTo>
                            <a:pt x="407" y="666"/>
                          </a:lnTo>
                          <a:lnTo>
                            <a:pt x="407" y="768"/>
                          </a:lnTo>
                          <a:close/>
                          <a:moveTo>
                            <a:pt x="407" y="616"/>
                          </a:moveTo>
                          <a:lnTo>
                            <a:pt x="361" y="616"/>
                          </a:lnTo>
                          <a:lnTo>
                            <a:pt x="361" y="515"/>
                          </a:lnTo>
                          <a:lnTo>
                            <a:pt x="407" y="515"/>
                          </a:lnTo>
                          <a:lnTo>
                            <a:pt x="407" y="616"/>
                          </a:lnTo>
                          <a:close/>
                          <a:moveTo>
                            <a:pt x="407" y="467"/>
                          </a:moveTo>
                          <a:lnTo>
                            <a:pt x="361" y="467"/>
                          </a:lnTo>
                          <a:lnTo>
                            <a:pt x="361" y="364"/>
                          </a:lnTo>
                          <a:lnTo>
                            <a:pt x="407" y="364"/>
                          </a:lnTo>
                          <a:lnTo>
                            <a:pt x="407" y="467"/>
                          </a:lnTo>
                          <a:close/>
                          <a:moveTo>
                            <a:pt x="407" y="316"/>
                          </a:moveTo>
                          <a:lnTo>
                            <a:pt x="361" y="316"/>
                          </a:lnTo>
                          <a:lnTo>
                            <a:pt x="361" y="215"/>
                          </a:lnTo>
                          <a:lnTo>
                            <a:pt x="407" y="215"/>
                          </a:lnTo>
                          <a:lnTo>
                            <a:pt x="407" y="316"/>
                          </a:lnTo>
                          <a:close/>
                          <a:moveTo>
                            <a:pt x="407" y="166"/>
                          </a:moveTo>
                          <a:lnTo>
                            <a:pt x="361" y="166"/>
                          </a:lnTo>
                          <a:lnTo>
                            <a:pt x="361" y="64"/>
                          </a:lnTo>
                          <a:lnTo>
                            <a:pt x="407" y="64"/>
                          </a:lnTo>
                          <a:lnTo>
                            <a:pt x="407" y="166"/>
                          </a:lnTo>
                          <a:close/>
                          <a:moveTo>
                            <a:pt x="484" y="1375"/>
                          </a:moveTo>
                          <a:lnTo>
                            <a:pt x="438" y="1375"/>
                          </a:lnTo>
                          <a:lnTo>
                            <a:pt x="438" y="1272"/>
                          </a:lnTo>
                          <a:lnTo>
                            <a:pt x="484" y="1272"/>
                          </a:lnTo>
                          <a:lnTo>
                            <a:pt x="484" y="1375"/>
                          </a:lnTo>
                          <a:close/>
                          <a:moveTo>
                            <a:pt x="484" y="1224"/>
                          </a:moveTo>
                          <a:lnTo>
                            <a:pt x="438" y="1224"/>
                          </a:lnTo>
                          <a:lnTo>
                            <a:pt x="438" y="1121"/>
                          </a:lnTo>
                          <a:lnTo>
                            <a:pt x="484" y="1121"/>
                          </a:lnTo>
                          <a:lnTo>
                            <a:pt x="484" y="1224"/>
                          </a:lnTo>
                          <a:close/>
                          <a:moveTo>
                            <a:pt x="484" y="1071"/>
                          </a:moveTo>
                          <a:lnTo>
                            <a:pt x="438" y="1071"/>
                          </a:lnTo>
                          <a:lnTo>
                            <a:pt x="438" y="969"/>
                          </a:lnTo>
                          <a:lnTo>
                            <a:pt x="484" y="969"/>
                          </a:lnTo>
                          <a:lnTo>
                            <a:pt x="484" y="1071"/>
                          </a:lnTo>
                          <a:close/>
                          <a:moveTo>
                            <a:pt x="484" y="919"/>
                          </a:moveTo>
                          <a:lnTo>
                            <a:pt x="438" y="919"/>
                          </a:lnTo>
                          <a:lnTo>
                            <a:pt x="438" y="818"/>
                          </a:lnTo>
                          <a:lnTo>
                            <a:pt x="484" y="818"/>
                          </a:lnTo>
                          <a:lnTo>
                            <a:pt x="484" y="919"/>
                          </a:lnTo>
                          <a:close/>
                          <a:moveTo>
                            <a:pt x="484" y="768"/>
                          </a:moveTo>
                          <a:lnTo>
                            <a:pt x="438" y="768"/>
                          </a:lnTo>
                          <a:lnTo>
                            <a:pt x="438" y="666"/>
                          </a:lnTo>
                          <a:lnTo>
                            <a:pt x="484" y="666"/>
                          </a:lnTo>
                          <a:lnTo>
                            <a:pt x="484" y="768"/>
                          </a:lnTo>
                          <a:close/>
                          <a:moveTo>
                            <a:pt x="484" y="616"/>
                          </a:moveTo>
                          <a:lnTo>
                            <a:pt x="438" y="616"/>
                          </a:lnTo>
                          <a:lnTo>
                            <a:pt x="438" y="515"/>
                          </a:lnTo>
                          <a:lnTo>
                            <a:pt x="484" y="515"/>
                          </a:lnTo>
                          <a:lnTo>
                            <a:pt x="484" y="616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/>
                    <a:lstStyle/>
                    <a:p>
                      <a:pPr defTabSz="900000" fontAlgn="auto" latinLnBrk="0"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/>
                      </a:pPr>
                      <a:endParaRPr kumimoji="0" lang="ko-KR" altLang="en-US" ker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</a:endParaRPr>
                    </a:p>
                  </p:txBody>
                </p:sp>
                <p:sp>
                  <p:nvSpPr>
                    <p:cNvPr id="34" name="Freeform 7"/>
                    <p:cNvSpPr/>
                    <p:nvPr/>
                  </p:nvSpPr>
                  <p:spPr>
                    <a:xfrm>
                      <a:off x="3531646" y="5990795"/>
                      <a:ext cx="154396" cy="649035"/>
                    </a:xfrm>
                    <a:custGeom>
                      <a:avLst/>
                      <a:gdLst>
                        <a:gd name="T0" fmla="*/ 154396 w 537"/>
                        <a:gd name="T1" fmla="*/ 649035 h 2270"/>
                        <a:gd name="T2" fmla="*/ 154396 w 537"/>
                        <a:gd name="T3" fmla="*/ 257327 h 2270"/>
                        <a:gd name="T4" fmla="*/ 135132 w 537"/>
                        <a:gd name="T5" fmla="*/ 257327 h 2270"/>
                        <a:gd name="T6" fmla="*/ 135132 w 537"/>
                        <a:gd name="T7" fmla="*/ 168978 h 2270"/>
                        <a:gd name="T8" fmla="*/ 115869 w 537"/>
                        <a:gd name="T9" fmla="*/ 168978 h 2270"/>
                        <a:gd name="T10" fmla="*/ 98330 w 537"/>
                        <a:gd name="T11" fmla="*/ 90636 h 2270"/>
                        <a:gd name="T12" fmla="*/ 92580 w 537"/>
                        <a:gd name="T13" fmla="*/ 90636 h 2270"/>
                        <a:gd name="T14" fmla="*/ 90280 w 537"/>
                        <a:gd name="T15" fmla="*/ 73767 h 2270"/>
                        <a:gd name="T16" fmla="*/ 79642 w 537"/>
                        <a:gd name="T17" fmla="*/ 73767 h 2270"/>
                        <a:gd name="T18" fmla="*/ 78779 w 537"/>
                        <a:gd name="T19" fmla="*/ 0 h 2270"/>
                        <a:gd name="T20" fmla="*/ 75904 w 537"/>
                        <a:gd name="T21" fmla="*/ 0 h 2270"/>
                        <a:gd name="T22" fmla="*/ 74467 w 537"/>
                        <a:gd name="T23" fmla="*/ 73767 h 2270"/>
                        <a:gd name="T24" fmla="*/ 64116 w 537"/>
                        <a:gd name="T25" fmla="*/ 73767 h 2270"/>
                        <a:gd name="T26" fmla="*/ 61816 w 537"/>
                        <a:gd name="T27" fmla="*/ 90636 h 2270"/>
                        <a:gd name="T28" fmla="*/ 55778 w 537"/>
                        <a:gd name="T29" fmla="*/ 90636 h 2270"/>
                        <a:gd name="T30" fmla="*/ 38527 w 537"/>
                        <a:gd name="T31" fmla="*/ 168978 h 2270"/>
                        <a:gd name="T32" fmla="*/ 19264 w 537"/>
                        <a:gd name="T33" fmla="*/ 168978 h 2270"/>
                        <a:gd name="T34" fmla="*/ 19264 w 537"/>
                        <a:gd name="T35" fmla="*/ 257327 h 2270"/>
                        <a:gd name="T36" fmla="*/ 0 w 537"/>
                        <a:gd name="T37" fmla="*/ 257327 h 2270"/>
                        <a:gd name="T38" fmla="*/ 0 w 537"/>
                        <a:gd name="T39" fmla="*/ 649035 h 2270"/>
                        <a:gd name="T40" fmla="*/ 154396 w 537"/>
                        <a:gd name="T41" fmla="*/ 649035 h 2270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  <a:gd name="T54" fmla="*/ 0 60000 65536"/>
                        <a:gd name="T55" fmla="*/ 0 60000 65536"/>
                        <a:gd name="T56" fmla="*/ 0 60000 65536"/>
                        <a:gd name="T57" fmla="*/ 0 60000 65536"/>
                        <a:gd name="T58" fmla="*/ 0 60000 65536"/>
                        <a:gd name="T59" fmla="*/ 0 60000 65536"/>
                        <a:gd name="T60" fmla="*/ 0 60000 65536"/>
                        <a:gd name="T61" fmla="*/ 0 60000 65536"/>
                        <a:gd name="T62" fmla="*/ 0 60000 65536"/>
                      </a:gdLst>
                      <a:ahLst/>
                      <a:cxnLst>
                        <a:cxn ang="T42">
                          <a:pos x="T0" y="T1"/>
                        </a:cxn>
                        <a:cxn ang="T43">
                          <a:pos x="T2" y="T3"/>
                        </a:cxn>
                        <a:cxn ang="T44">
                          <a:pos x="T4" y="T5"/>
                        </a:cxn>
                        <a:cxn ang="T45">
                          <a:pos x="T6" y="T7"/>
                        </a:cxn>
                        <a:cxn ang="T46">
                          <a:pos x="T8" y="T9"/>
                        </a:cxn>
                        <a:cxn ang="T47">
                          <a:pos x="T10" y="T11"/>
                        </a:cxn>
                        <a:cxn ang="T48">
                          <a:pos x="T12" y="T13"/>
                        </a:cxn>
                        <a:cxn ang="T49">
                          <a:pos x="T14" y="T15"/>
                        </a:cxn>
                        <a:cxn ang="T50">
                          <a:pos x="T16" y="T17"/>
                        </a:cxn>
                        <a:cxn ang="T51">
                          <a:pos x="T18" y="T19"/>
                        </a:cxn>
                        <a:cxn ang="T52">
                          <a:pos x="T20" y="T21"/>
                        </a:cxn>
                        <a:cxn ang="T53">
                          <a:pos x="T22" y="T23"/>
                        </a:cxn>
                        <a:cxn ang="T54">
                          <a:pos x="T24" y="T25"/>
                        </a:cxn>
                        <a:cxn ang="T55">
                          <a:pos x="T26" y="T27"/>
                        </a:cxn>
                        <a:cxn ang="T56">
                          <a:pos x="T28" y="T29"/>
                        </a:cxn>
                        <a:cxn ang="T57">
                          <a:pos x="T30" y="T31"/>
                        </a:cxn>
                        <a:cxn ang="T58">
                          <a:pos x="T32" y="T33"/>
                        </a:cxn>
                        <a:cxn ang="T59">
                          <a:pos x="T34" y="T35"/>
                        </a:cxn>
                        <a:cxn ang="T60">
                          <a:pos x="T36" y="T37"/>
                        </a:cxn>
                        <a:cxn ang="T61">
                          <a:pos x="T38" y="T39"/>
                        </a:cxn>
                        <a:cxn ang="T62">
                          <a:pos x="T40" y="T41"/>
                        </a:cxn>
                      </a:cxnLst>
                      <a:rect l="0" t="0" r="r" b="b"/>
                      <a:pathLst>
                        <a:path w="537" h="2270">
                          <a:moveTo>
                            <a:pt x="537" y="2270"/>
                          </a:moveTo>
                          <a:lnTo>
                            <a:pt x="537" y="900"/>
                          </a:lnTo>
                          <a:lnTo>
                            <a:pt x="470" y="900"/>
                          </a:lnTo>
                          <a:lnTo>
                            <a:pt x="470" y="591"/>
                          </a:lnTo>
                          <a:lnTo>
                            <a:pt x="403" y="591"/>
                          </a:lnTo>
                          <a:lnTo>
                            <a:pt x="342" y="317"/>
                          </a:lnTo>
                          <a:lnTo>
                            <a:pt x="322" y="317"/>
                          </a:lnTo>
                          <a:lnTo>
                            <a:pt x="314" y="258"/>
                          </a:lnTo>
                          <a:lnTo>
                            <a:pt x="277" y="258"/>
                          </a:lnTo>
                          <a:lnTo>
                            <a:pt x="274" y="0"/>
                          </a:lnTo>
                          <a:lnTo>
                            <a:pt x="264" y="0"/>
                          </a:lnTo>
                          <a:lnTo>
                            <a:pt x="259" y="258"/>
                          </a:lnTo>
                          <a:lnTo>
                            <a:pt x="223" y="258"/>
                          </a:lnTo>
                          <a:lnTo>
                            <a:pt x="215" y="317"/>
                          </a:lnTo>
                          <a:lnTo>
                            <a:pt x="194" y="317"/>
                          </a:lnTo>
                          <a:lnTo>
                            <a:pt x="134" y="591"/>
                          </a:lnTo>
                          <a:lnTo>
                            <a:pt x="67" y="591"/>
                          </a:lnTo>
                          <a:lnTo>
                            <a:pt x="67" y="900"/>
                          </a:lnTo>
                          <a:lnTo>
                            <a:pt x="0" y="900"/>
                          </a:lnTo>
                          <a:lnTo>
                            <a:pt x="0" y="2270"/>
                          </a:lnTo>
                          <a:lnTo>
                            <a:pt x="537" y="2270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/>
                    <a:lstStyle/>
                    <a:p>
                      <a:pPr defTabSz="900000" fontAlgn="auto" latinLnBrk="0"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/>
                      </a:pPr>
                      <a:endParaRPr kumimoji="0" lang="ko-KR" altLang="en-US" ker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</a:endParaRPr>
                    </a:p>
                  </p:txBody>
                </p:sp>
              </p:grpSp>
              <p:sp>
                <p:nvSpPr>
                  <p:cNvPr id="31" name="Freeform 12"/>
                  <p:cNvSpPr>
                    <a:spLocks noEditPoints="1"/>
                  </p:cNvSpPr>
                  <p:nvPr/>
                </p:nvSpPr>
                <p:spPr>
                  <a:xfrm>
                    <a:off x="5201261" y="1489686"/>
                    <a:ext cx="325082" cy="331294"/>
                  </a:xfrm>
                  <a:custGeom>
                    <a:avLst/>
                    <a:gdLst>
                      <a:gd name="T0" fmla="*/ 381519 w 1970"/>
                      <a:gd name="T1" fmla="*/ 161799 h 1870"/>
                      <a:gd name="T2" fmla="*/ 308040 w 1970"/>
                      <a:gd name="T3" fmla="*/ 141693 h 1870"/>
                      <a:gd name="T4" fmla="*/ 189563 w 1970"/>
                      <a:gd name="T5" fmla="*/ 18190 h 1870"/>
                      <a:gd name="T6" fmla="*/ 178074 w 1970"/>
                      <a:gd name="T7" fmla="*/ 957 h 1870"/>
                      <a:gd name="T8" fmla="*/ 3112 w 1970"/>
                      <a:gd name="T9" fmla="*/ 9335 h 1870"/>
                      <a:gd name="T10" fmla="*/ 471514 w 1970"/>
                      <a:gd name="T11" fmla="*/ 243177 h 1870"/>
                      <a:gd name="T12" fmla="*/ 44997 w 1970"/>
                      <a:gd name="T13" fmla="*/ 319768 h 1870"/>
                      <a:gd name="T14" fmla="*/ 18190 w 1970"/>
                      <a:gd name="T15" fmla="*/ 325273 h 1870"/>
                      <a:gd name="T16" fmla="*/ 12925 w 1970"/>
                      <a:gd name="T17" fmla="*/ 277643 h 1870"/>
                      <a:gd name="T18" fmla="*/ 41646 w 1970"/>
                      <a:gd name="T19" fmla="*/ 273574 h 1870"/>
                      <a:gd name="T20" fmla="*/ 44519 w 1970"/>
                      <a:gd name="T21" fmla="*/ 257537 h 1870"/>
                      <a:gd name="T22" fmla="*/ 15079 w 1970"/>
                      <a:gd name="T23" fmla="*/ 259692 h 1870"/>
                      <a:gd name="T24" fmla="*/ 14361 w 1970"/>
                      <a:gd name="T25" fmla="*/ 210386 h 1870"/>
                      <a:gd name="T26" fmla="*/ 44040 w 1970"/>
                      <a:gd name="T27" fmla="*/ 211104 h 1870"/>
                      <a:gd name="T28" fmla="*/ 42364 w 1970"/>
                      <a:gd name="T29" fmla="*/ 195307 h 1870"/>
                      <a:gd name="T30" fmla="*/ 13164 w 1970"/>
                      <a:gd name="T31" fmla="*/ 192914 h 1870"/>
                      <a:gd name="T32" fmla="*/ 17233 w 1970"/>
                      <a:gd name="T33" fmla="*/ 144087 h 1870"/>
                      <a:gd name="T34" fmla="*/ 44997 w 1970"/>
                      <a:gd name="T35" fmla="*/ 149831 h 1870"/>
                      <a:gd name="T36" fmla="*/ 39492 w 1970"/>
                      <a:gd name="T37" fmla="*/ 131641 h 1870"/>
                      <a:gd name="T38" fmla="*/ 12925 w 1970"/>
                      <a:gd name="T39" fmla="*/ 85208 h 1870"/>
                      <a:gd name="T40" fmla="*/ 39492 w 1970"/>
                      <a:gd name="T41" fmla="*/ 79703 h 1870"/>
                      <a:gd name="T42" fmla="*/ 44997 w 1970"/>
                      <a:gd name="T43" fmla="*/ 61752 h 1870"/>
                      <a:gd name="T44" fmla="*/ 17233 w 1970"/>
                      <a:gd name="T45" fmla="*/ 67257 h 1870"/>
                      <a:gd name="T46" fmla="*/ 13164 w 1970"/>
                      <a:gd name="T47" fmla="*/ 18669 h 1870"/>
                      <a:gd name="T48" fmla="*/ 42364 w 1970"/>
                      <a:gd name="T49" fmla="*/ 16036 h 1870"/>
                      <a:gd name="T50" fmla="*/ 87840 w 1970"/>
                      <a:gd name="T51" fmla="*/ 322879 h 1870"/>
                      <a:gd name="T52" fmla="*/ 58401 w 1970"/>
                      <a:gd name="T53" fmla="*/ 323837 h 1870"/>
                      <a:gd name="T54" fmla="*/ 59119 w 1970"/>
                      <a:gd name="T55" fmla="*/ 274052 h 1870"/>
                      <a:gd name="T56" fmla="*/ 88319 w 1970"/>
                      <a:gd name="T57" fmla="*/ 276685 h 1870"/>
                      <a:gd name="T58" fmla="*/ 85686 w 1970"/>
                      <a:gd name="T59" fmla="*/ 260410 h 1870"/>
                      <a:gd name="T60" fmla="*/ 56725 w 1970"/>
                      <a:gd name="T61" fmla="*/ 256341 h 1870"/>
                      <a:gd name="T62" fmla="*/ 61991 w 1970"/>
                      <a:gd name="T63" fmla="*/ 208711 h 1870"/>
                      <a:gd name="T64" fmla="*/ 88798 w 1970"/>
                      <a:gd name="T65" fmla="*/ 255383 h 1870"/>
                      <a:gd name="T66" fmla="*/ 61991 w 1970"/>
                      <a:gd name="T67" fmla="*/ 196265 h 1870"/>
                      <a:gd name="T68" fmla="*/ 56725 w 1970"/>
                      <a:gd name="T69" fmla="*/ 149831 h 1870"/>
                      <a:gd name="T70" fmla="*/ 84729 w 1970"/>
                      <a:gd name="T71" fmla="*/ 144087 h 1870"/>
                      <a:gd name="T72" fmla="*/ 88798 w 1970"/>
                      <a:gd name="T73" fmla="*/ 127333 h 1870"/>
                      <a:gd name="T74" fmla="*/ 60076 w 1970"/>
                      <a:gd name="T75" fmla="*/ 131402 h 1870"/>
                      <a:gd name="T76" fmla="*/ 57683 w 1970"/>
                      <a:gd name="T77" fmla="*/ 82096 h 1870"/>
                      <a:gd name="T78" fmla="*/ 87362 w 1970"/>
                      <a:gd name="T79" fmla="*/ 81139 h 1870"/>
                      <a:gd name="T80" fmla="*/ 87362 w 1970"/>
                      <a:gd name="T81" fmla="*/ 65820 h 1870"/>
                      <a:gd name="T82" fmla="*/ 57683 w 1970"/>
                      <a:gd name="T83" fmla="*/ 64863 h 1870"/>
                      <a:gd name="T84" fmla="*/ 60076 w 1970"/>
                      <a:gd name="T85" fmla="*/ 15558 h 1870"/>
                      <a:gd name="T86" fmla="*/ 88798 w 1970"/>
                      <a:gd name="T87" fmla="*/ 19626 h 1870"/>
                      <a:gd name="T88" fmla="*/ 148874 w 1970"/>
                      <a:gd name="T89" fmla="*/ 15079 h 1870"/>
                      <a:gd name="T90" fmla="*/ 176638 w 1970"/>
                      <a:gd name="T91" fmla="*/ 20584 h 1870"/>
                      <a:gd name="T92" fmla="*/ 150071 w 1970"/>
                      <a:gd name="T93" fmla="*/ 67257 h 1870"/>
                      <a:gd name="T94" fmla="*/ 144566 w 1970"/>
                      <a:gd name="T95" fmla="*/ 85208 h 1870"/>
                      <a:gd name="T96" fmla="*/ 171373 w 1970"/>
                      <a:gd name="T97" fmla="*/ 79703 h 1870"/>
                      <a:gd name="T98" fmla="*/ 176638 w 1970"/>
                      <a:gd name="T99" fmla="*/ 127333 h 1870"/>
                      <a:gd name="T100" fmla="*/ 147917 w 1970"/>
                      <a:gd name="T101" fmla="*/ 131402 h 1870"/>
                      <a:gd name="T102" fmla="*/ 101244 w 1970"/>
                      <a:gd name="T103" fmla="*/ 18669 h 1870"/>
                      <a:gd name="T104" fmla="*/ 130444 w 1970"/>
                      <a:gd name="T105" fmla="*/ 16036 h 1870"/>
                      <a:gd name="T106" fmla="*/ 131162 w 1970"/>
                      <a:gd name="T107" fmla="*/ 65820 h 1870"/>
                      <a:gd name="T108" fmla="*/ 101723 w 1970"/>
                      <a:gd name="T109" fmla="*/ 64863 h 1870"/>
                      <a:gd name="T110" fmla="*/ 102919 w 1970"/>
                      <a:gd name="T111" fmla="*/ 80660 h 1870"/>
                      <a:gd name="T112" fmla="*/ 132359 w 1970"/>
                      <a:gd name="T113" fmla="*/ 83053 h 1870"/>
                      <a:gd name="T114" fmla="*/ 128529 w 1970"/>
                      <a:gd name="T115" fmla="*/ 131641 h 1870"/>
                      <a:gd name="T116" fmla="*/ 100765 w 1970"/>
                      <a:gd name="T117" fmla="*/ 126375 h 1870"/>
                      <a:gd name="T118" fmla="*/ 438005 w 1970"/>
                      <a:gd name="T119" fmla="*/ 320246 h 1870"/>
                      <a:gd name="T120" fmla="*/ 403300 w 1970"/>
                      <a:gd name="T121" fmla="*/ 263042 h 1870"/>
                      <a:gd name="T122" fmla="*/ 438005 w 1970"/>
                      <a:gd name="T123" fmla="*/ 256101 h 1870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60000 65536"/>
                      <a:gd name="T184" fmla="*/ 0 60000 65536"/>
                      <a:gd name="T185" fmla="*/ 0 60000 65536"/>
                    </a:gdLst>
                    <a:ahLst/>
                    <a:cxnLst>
                      <a:cxn ang="T124">
                        <a:pos x="T0" y="T1"/>
                      </a:cxn>
                      <a:cxn ang="T125">
                        <a:pos x="T2" y="T3"/>
                      </a:cxn>
                      <a:cxn ang="T126">
                        <a:pos x="T4" y="T5"/>
                      </a:cxn>
                      <a:cxn ang="T127">
                        <a:pos x="T6" y="T7"/>
                      </a:cxn>
                      <a:cxn ang="T128">
                        <a:pos x="T8" y="T9"/>
                      </a:cxn>
                      <a:cxn ang="T129">
                        <a:pos x="T10" y="T11"/>
                      </a:cxn>
                      <a:cxn ang="T130">
                        <a:pos x="T12" y="T13"/>
                      </a:cxn>
                      <a:cxn ang="T131">
                        <a:pos x="T14" y="T15"/>
                      </a:cxn>
                      <a:cxn ang="T132">
                        <a:pos x="T16" y="T17"/>
                      </a:cxn>
                      <a:cxn ang="T133">
                        <a:pos x="T18" y="T19"/>
                      </a:cxn>
                      <a:cxn ang="T134">
                        <a:pos x="T20" y="T21"/>
                      </a:cxn>
                      <a:cxn ang="T135">
                        <a:pos x="T22" y="T23"/>
                      </a:cxn>
                      <a:cxn ang="T136">
                        <a:pos x="T24" y="T25"/>
                      </a:cxn>
                      <a:cxn ang="T137">
                        <a:pos x="T26" y="T27"/>
                      </a:cxn>
                      <a:cxn ang="T138">
                        <a:pos x="T28" y="T29"/>
                      </a:cxn>
                      <a:cxn ang="T139">
                        <a:pos x="T30" y="T31"/>
                      </a:cxn>
                      <a:cxn ang="T140">
                        <a:pos x="T32" y="T33"/>
                      </a:cxn>
                      <a:cxn ang="T141">
                        <a:pos x="T34" y="T35"/>
                      </a:cxn>
                      <a:cxn ang="T142">
                        <a:pos x="T36" y="T37"/>
                      </a:cxn>
                      <a:cxn ang="T143">
                        <a:pos x="T38" y="T39"/>
                      </a:cxn>
                      <a:cxn ang="T144">
                        <a:pos x="T40" y="T41"/>
                      </a:cxn>
                      <a:cxn ang="T145">
                        <a:pos x="T42" y="T43"/>
                      </a:cxn>
                      <a:cxn ang="T146">
                        <a:pos x="T44" y="T45"/>
                      </a:cxn>
                      <a:cxn ang="T147">
                        <a:pos x="T46" y="T47"/>
                      </a:cxn>
                      <a:cxn ang="T148">
                        <a:pos x="T48" y="T49"/>
                      </a:cxn>
                      <a:cxn ang="T149">
                        <a:pos x="T50" y="T51"/>
                      </a:cxn>
                      <a:cxn ang="T150">
                        <a:pos x="T52" y="T53"/>
                      </a:cxn>
                      <a:cxn ang="T151">
                        <a:pos x="T54" y="T55"/>
                      </a:cxn>
                      <a:cxn ang="T152">
                        <a:pos x="T56" y="T57"/>
                      </a:cxn>
                      <a:cxn ang="T153">
                        <a:pos x="T58" y="T59"/>
                      </a:cxn>
                      <a:cxn ang="T154">
                        <a:pos x="T60" y="T61"/>
                      </a:cxn>
                      <a:cxn ang="T155">
                        <a:pos x="T62" y="T63"/>
                      </a:cxn>
                      <a:cxn ang="T156">
                        <a:pos x="T64" y="T65"/>
                      </a:cxn>
                      <a:cxn ang="T157">
                        <a:pos x="T66" y="T67"/>
                      </a:cxn>
                      <a:cxn ang="T158">
                        <a:pos x="T68" y="T69"/>
                      </a:cxn>
                      <a:cxn ang="T159">
                        <a:pos x="T70" y="T71"/>
                      </a:cxn>
                      <a:cxn ang="T160">
                        <a:pos x="T72" y="T73"/>
                      </a:cxn>
                      <a:cxn ang="T161">
                        <a:pos x="T74" y="T75"/>
                      </a:cxn>
                      <a:cxn ang="T162">
                        <a:pos x="T76" y="T77"/>
                      </a:cxn>
                      <a:cxn ang="T163">
                        <a:pos x="T78" y="T79"/>
                      </a:cxn>
                      <a:cxn ang="T164">
                        <a:pos x="T80" y="T81"/>
                      </a:cxn>
                      <a:cxn ang="T165">
                        <a:pos x="T82" y="T83"/>
                      </a:cxn>
                      <a:cxn ang="T166">
                        <a:pos x="T84" y="T85"/>
                      </a:cxn>
                      <a:cxn ang="T167">
                        <a:pos x="T86" y="T87"/>
                      </a:cxn>
                      <a:cxn ang="T168">
                        <a:pos x="T88" y="T89"/>
                      </a:cxn>
                      <a:cxn ang="T169">
                        <a:pos x="T90" y="T91"/>
                      </a:cxn>
                      <a:cxn ang="T170">
                        <a:pos x="T92" y="T93"/>
                      </a:cxn>
                      <a:cxn ang="T171">
                        <a:pos x="T94" y="T95"/>
                      </a:cxn>
                      <a:cxn ang="T172">
                        <a:pos x="T96" y="T97"/>
                      </a:cxn>
                      <a:cxn ang="T173">
                        <a:pos x="T98" y="T99"/>
                      </a:cxn>
                      <a:cxn ang="T174">
                        <a:pos x="T100" y="T101"/>
                      </a:cxn>
                      <a:cxn ang="T175">
                        <a:pos x="T102" y="T103"/>
                      </a:cxn>
                      <a:cxn ang="T176">
                        <a:pos x="T104" y="T105"/>
                      </a:cxn>
                      <a:cxn ang="T177">
                        <a:pos x="T106" y="T107"/>
                      </a:cxn>
                      <a:cxn ang="T178">
                        <a:pos x="T108" y="T109"/>
                      </a:cxn>
                      <a:cxn ang="T179">
                        <a:pos x="T110" y="T111"/>
                      </a:cxn>
                      <a:cxn ang="T180">
                        <a:pos x="T112" y="T113"/>
                      </a:cxn>
                      <a:cxn ang="T181">
                        <a:pos x="T114" y="T115"/>
                      </a:cxn>
                      <a:cxn ang="T182">
                        <a:pos x="T116" y="T117"/>
                      </a:cxn>
                      <a:cxn ang="T183">
                        <a:pos x="T118" y="T119"/>
                      </a:cxn>
                      <a:cxn ang="T184">
                        <a:pos x="T120" y="T121"/>
                      </a:cxn>
                      <a:cxn ang="T185">
                        <a:pos x="T122" y="T123"/>
                      </a:cxn>
                    </a:cxnLst>
                    <a:rect l="0" t="0" r="r" b="b"/>
                    <a:pathLst>
                      <a:path w="1970" h="1870">
                        <a:moveTo>
                          <a:pt x="1936" y="933"/>
                        </a:moveTo>
                        <a:lnTo>
                          <a:pt x="1936" y="933"/>
                        </a:lnTo>
                        <a:lnTo>
                          <a:pt x="1793" y="822"/>
                        </a:lnTo>
                        <a:lnTo>
                          <a:pt x="1688" y="740"/>
                        </a:lnTo>
                        <a:lnTo>
                          <a:pt x="1624" y="689"/>
                        </a:lnTo>
                        <a:lnTo>
                          <a:pt x="1617" y="684"/>
                        </a:lnTo>
                        <a:lnTo>
                          <a:pt x="1611" y="681"/>
                        </a:lnTo>
                        <a:lnTo>
                          <a:pt x="1605" y="678"/>
                        </a:lnTo>
                        <a:lnTo>
                          <a:pt x="1599" y="677"/>
                        </a:lnTo>
                        <a:lnTo>
                          <a:pt x="1594" y="676"/>
                        </a:lnTo>
                        <a:lnTo>
                          <a:pt x="1588" y="676"/>
                        </a:lnTo>
                        <a:lnTo>
                          <a:pt x="1578" y="678"/>
                        </a:lnTo>
                        <a:lnTo>
                          <a:pt x="1571" y="681"/>
                        </a:lnTo>
                        <a:lnTo>
                          <a:pt x="1565" y="685"/>
                        </a:lnTo>
                        <a:lnTo>
                          <a:pt x="1558" y="689"/>
                        </a:lnTo>
                        <a:lnTo>
                          <a:pt x="1292" y="873"/>
                        </a:lnTo>
                        <a:lnTo>
                          <a:pt x="1292" y="618"/>
                        </a:lnTo>
                        <a:lnTo>
                          <a:pt x="1292" y="610"/>
                        </a:lnTo>
                        <a:lnTo>
                          <a:pt x="1291" y="601"/>
                        </a:lnTo>
                        <a:lnTo>
                          <a:pt x="1287" y="592"/>
                        </a:lnTo>
                        <a:lnTo>
                          <a:pt x="1284" y="587"/>
                        </a:lnTo>
                        <a:lnTo>
                          <a:pt x="1281" y="583"/>
                        </a:lnTo>
                        <a:lnTo>
                          <a:pt x="1275" y="577"/>
                        </a:lnTo>
                        <a:lnTo>
                          <a:pt x="1270" y="573"/>
                        </a:lnTo>
                        <a:lnTo>
                          <a:pt x="1263" y="570"/>
                        </a:lnTo>
                        <a:lnTo>
                          <a:pt x="1255" y="568"/>
                        </a:lnTo>
                        <a:lnTo>
                          <a:pt x="1245" y="566"/>
                        </a:lnTo>
                        <a:lnTo>
                          <a:pt x="1234" y="565"/>
                        </a:lnTo>
                        <a:lnTo>
                          <a:pt x="792" y="565"/>
                        </a:lnTo>
                        <a:lnTo>
                          <a:pt x="792" y="76"/>
                        </a:lnTo>
                        <a:lnTo>
                          <a:pt x="792" y="73"/>
                        </a:lnTo>
                        <a:lnTo>
                          <a:pt x="791" y="64"/>
                        </a:lnTo>
                        <a:lnTo>
                          <a:pt x="789" y="52"/>
                        </a:lnTo>
                        <a:lnTo>
                          <a:pt x="787" y="46"/>
                        </a:lnTo>
                        <a:lnTo>
                          <a:pt x="785" y="38"/>
                        </a:lnTo>
                        <a:lnTo>
                          <a:pt x="781" y="31"/>
                        </a:lnTo>
                        <a:lnTo>
                          <a:pt x="777" y="25"/>
                        </a:lnTo>
                        <a:lnTo>
                          <a:pt x="770" y="18"/>
                        </a:lnTo>
                        <a:lnTo>
                          <a:pt x="763" y="12"/>
                        </a:lnTo>
                        <a:lnTo>
                          <a:pt x="755" y="7"/>
                        </a:lnTo>
                        <a:lnTo>
                          <a:pt x="744" y="4"/>
                        </a:lnTo>
                        <a:lnTo>
                          <a:pt x="733" y="1"/>
                        </a:lnTo>
                        <a:lnTo>
                          <a:pt x="720" y="0"/>
                        </a:lnTo>
                        <a:lnTo>
                          <a:pt x="72" y="0"/>
                        </a:lnTo>
                        <a:lnTo>
                          <a:pt x="59" y="1"/>
                        </a:lnTo>
                        <a:lnTo>
                          <a:pt x="49" y="4"/>
                        </a:lnTo>
                        <a:lnTo>
                          <a:pt x="39" y="9"/>
                        </a:lnTo>
                        <a:lnTo>
                          <a:pt x="31" y="16"/>
                        </a:lnTo>
                        <a:lnTo>
                          <a:pt x="25" y="23"/>
                        </a:lnTo>
                        <a:lnTo>
                          <a:pt x="19" y="31"/>
                        </a:lnTo>
                        <a:lnTo>
                          <a:pt x="13" y="39"/>
                        </a:lnTo>
                        <a:lnTo>
                          <a:pt x="10" y="49"/>
                        </a:lnTo>
                        <a:lnTo>
                          <a:pt x="7" y="57"/>
                        </a:lnTo>
                        <a:lnTo>
                          <a:pt x="4" y="66"/>
                        </a:lnTo>
                        <a:lnTo>
                          <a:pt x="1" y="81"/>
                        </a:lnTo>
                        <a:lnTo>
                          <a:pt x="0" y="92"/>
                        </a:lnTo>
                        <a:lnTo>
                          <a:pt x="0" y="96"/>
                        </a:lnTo>
                        <a:lnTo>
                          <a:pt x="0" y="1870"/>
                        </a:lnTo>
                        <a:lnTo>
                          <a:pt x="1970" y="1870"/>
                        </a:lnTo>
                        <a:lnTo>
                          <a:pt x="1970" y="1016"/>
                        </a:lnTo>
                        <a:lnTo>
                          <a:pt x="1970" y="1005"/>
                        </a:lnTo>
                        <a:lnTo>
                          <a:pt x="1969" y="995"/>
                        </a:lnTo>
                        <a:lnTo>
                          <a:pt x="1967" y="986"/>
                        </a:lnTo>
                        <a:lnTo>
                          <a:pt x="1965" y="978"/>
                        </a:lnTo>
                        <a:lnTo>
                          <a:pt x="1959" y="964"/>
                        </a:lnTo>
                        <a:lnTo>
                          <a:pt x="1952" y="952"/>
                        </a:lnTo>
                        <a:lnTo>
                          <a:pt x="1946" y="943"/>
                        </a:lnTo>
                        <a:lnTo>
                          <a:pt x="1941" y="937"/>
                        </a:lnTo>
                        <a:lnTo>
                          <a:pt x="1936" y="933"/>
                        </a:lnTo>
                        <a:close/>
                        <a:moveTo>
                          <a:pt x="188" y="1336"/>
                        </a:moveTo>
                        <a:lnTo>
                          <a:pt x="188" y="1336"/>
                        </a:lnTo>
                        <a:lnTo>
                          <a:pt x="187" y="1340"/>
                        </a:lnTo>
                        <a:lnTo>
                          <a:pt x="186" y="1345"/>
                        </a:lnTo>
                        <a:lnTo>
                          <a:pt x="184" y="1349"/>
                        </a:lnTo>
                        <a:lnTo>
                          <a:pt x="180" y="1353"/>
                        </a:lnTo>
                        <a:lnTo>
                          <a:pt x="177" y="1356"/>
                        </a:lnTo>
                        <a:lnTo>
                          <a:pt x="174" y="1358"/>
                        </a:lnTo>
                        <a:lnTo>
                          <a:pt x="170" y="1359"/>
                        </a:lnTo>
                        <a:lnTo>
                          <a:pt x="165" y="1359"/>
                        </a:lnTo>
                        <a:lnTo>
                          <a:pt x="76" y="1359"/>
                        </a:lnTo>
                        <a:lnTo>
                          <a:pt x="72" y="1359"/>
                        </a:lnTo>
                        <a:lnTo>
                          <a:pt x="67" y="1358"/>
                        </a:lnTo>
                        <a:lnTo>
                          <a:pt x="63" y="1356"/>
                        </a:lnTo>
                        <a:lnTo>
                          <a:pt x="60" y="1353"/>
                        </a:lnTo>
                        <a:lnTo>
                          <a:pt x="57" y="1349"/>
                        </a:lnTo>
                        <a:lnTo>
                          <a:pt x="55" y="1345"/>
                        </a:lnTo>
                        <a:lnTo>
                          <a:pt x="54" y="1340"/>
                        </a:lnTo>
                        <a:lnTo>
                          <a:pt x="54" y="1336"/>
                        </a:lnTo>
                        <a:lnTo>
                          <a:pt x="54" y="1165"/>
                        </a:lnTo>
                        <a:lnTo>
                          <a:pt x="54" y="1160"/>
                        </a:lnTo>
                        <a:lnTo>
                          <a:pt x="55" y="1156"/>
                        </a:lnTo>
                        <a:lnTo>
                          <a:pt x="57" y="1152"/>
                        </a:lnTo>
                        <a:lnTo>
                          <a:pt x="60" y="1149"/>
                        </a:lnTo>
                        <a:lnTo>
                          <a:pt x="63" y="1145"/>
                        </a:lnTo>
                        <a:lnTo>
                          <a:pt x="67" y="1143"/>
                        </a:lnTo>
                        <a:lnTo>
                          <a:pt x="72" y="1141"/>
                        </a:lnTo>
                        <a:lnTo>
                          <a:pt x="76" y="1141"/>
                        </a:lnTo>
                        <a:lnTo>
                          <a:pt x="165" y="1141"/>
                        </a:lnTo>
                        <a:lnTo>
                          <a:pt x="170" y="1141"/>
                        </a:lnTo>
                        <a:lnTo>
                          <a:pt x="174" y="1143"/>
                        </a:lnTo>
                        <a:lnTo>
                          <a:pt x="177" y="1145"/>
                        </a:lnTo>
                        <a:lnTo>
                          <a:pt x="180" y="1149"/>
                        </a:lnTo>
                        <a:lnTo>
                          <a:pt x="184" y="1152"/>
                        </a:lnTo>
                        <a:lnTo>
                          <a:pt x="186" y="1156"/>
                        </a:lnTo>
                        <a:lnTo>
                          <a:pt x="187" y="1160"/>
                        </a:lnTo>
                        <a:lnTo>
                          <a:pt x="188" y="1165"/>
                        </a:lnTo>
                        <a:lnTo>
                          <a:pt x="188" y="1336"/>
                        </a:lnTo>
                        <a:close/>
                        <a:moveTo>
                          <a:pt x="188" y="1067"/>
                        </a:moveTo>
                        <a:lnTo>
                          <a:pt x="188" y="1067"/>
                        </a:lnTo>
                        <a:lnTo>
                          <a:pt x="187" y="1071"/>
                        </a:lnTo>
                        <a:lnTo>
                          <a:pt x="186" y="1076"/>
                        </a:lnTo>
                        <a:lnTo>
                          <a:pt x="184" y="1079"/>
                        </a:lnTo>
                        <a:lnTo>
                          <a:pt x="180" y="1083"/>
                        </a:lnTo>
                        <a:lnTo>
                          <a:pt x="177" y="1085"/>
                        </a:lnTo>
                        <a:lnTo>
                          <a:pt x="174" y="1088"/>
                        </a:lnTo>
                        <a:lnTo>
                          <a:pt x="170" y="1089"/>
                        </a:lnTo>
                        <a:lnTo>
                          <a:pt x="165" y="1089"/>
                        </a:lnTo>
                        <a:lnTo>
                          <a:pt x="76" y="1089"/>
                        </a:lnTo>
                        <a:lnTo>
                          <a:pt x="72" y="1089"/>
                        </a:lnTo>
                        <a:lnTo>
                          <a:pt x="67" y="1088"/>
                        </a:lnTo>
                        <a:lnTo>
                          <a:pt x="63" y="1085"/>
                        </a:lnTo>
                        <a:lnTo>
                          <a:pt x="60" y="1083"/>
                        </a:lnTo>
                        <a:lnTo>
                          <a:pt x="57" y="1079"/>
                        </a:lnTo>
                        <a:lnTo>
                          <a:pt x="55" y="1076"/>
                        </a:lnTo>
                        <a:lnTo>
                          <a:pt x="54" y="1071"/>
                        </a:lnTo>
                        <a:lnTo>
                          <a:pt x="54" y="1067"/>
                        </a:lnTo>
                        <a:lnTo>
                          <a:pt x="54" y="896"/>
                        </a:lnTo>
                        <a:lnTo>
                          <a:pt x="54" y="890"/>
                        </a:lnTo>
                        <a:lnTo>
                          <a:pt x="55" y="886"/>
                        </a:lnTo>
                        <a:lnTo>
                          <a:pt x="57" y="882"/>
                        </a:lnTo>
                        <a:lnTo>
                          <a:pt x="60" y="879"/>
                        </a:lnTo>
                        <a:lnTo>
                          <a:pt x="63" y="876"/>
                        </a:lnTo>
                        <a:lnTo>
                          <a:pt x="67" y="874"/>
                        </a:lnTo>
                        <a:lnTo>
                          <a:pt x="72" y="872"/>
                        </a:lnTo>
                        <a:lnTo>
                          <a:pt x="76" y="872"/>
                        </a:lnTo>
                        <a:lnTo>
                          <a:pt x="165" y="872"/>
                        </a:lnTo>
                        <a:lnTo>
                          <a:pt x="170" y="872"/>
                        </a:lnTo>
                        <a:lnTo>
                          <a:pt x="174" y="874"/>
                        </a:lnTo>
                        <a:lnTo>
                          <a:pt x="177" y="876"/>
                        </a:lnTo>
                        <a:lnTo>
                          <a:pt x="180" y="879"/>
                        </a:lnTo>
                        <a:lnTo>
                          <a:pt x="184" y="882"/>
                        </a:lnTo>
                        <a:lnTo>
                          <a:pt x="186" y="886"/>
                        </a:lnTo>
                        <a:lnTo>
                          <a:pt x="187" y="890"/>
                        </a:lnTo>
                        <a:lnTo>
                          <a:pt x="188" y="896"/>
                        </a:lnTo>
                        <a:lnTo>
                          <a:pt x="188" y="1067"/>
                        </a:lnTo>
                        <a:close/>
                        <a:moveTo>
                          <a:pt x="188" y="797"/>
                        </a:moveTo>
                        <a:lnTo>
                          <a:pt x="188" y="797"/>
                        </a:lnTo>
                        <a:lnTo>
                          <a:pt x="187" y="801"/>
                        </a:lnTo>
                        <a:lnTo>
                          <a:pt x="186" y="806"/>
                        </a:lnTo>
                        <a:lnTo>
                          <a:pt x="184" y="810"/>
                        </a:lnTo>
                        <a:lnTo>
                          <a:pt x="180" y="814"/>
                        </a:lnTo>
                        <a:lnTo>
                          <a:pt x="177" y="816"/>
                        </a:lnTo>
                        <a:lnTo>
                          <a:pt x="174" y="819"/>
                        </a:lnTo>
                        <a:lnTo>
                          <a:pt x="170" y="820"/>
                        </a:lnTo>
                        <a:lnTo>
                          <a:pt x="165" y="820"/>
                        </a:lnTo>
                        <a:lnTo>
                          <a:pt x="76" y="820"/>
                        </a:lnTo>
                        <a:lnTo>
                          <a:pt x="72" y="820"/>
                        </a:lnTo>
                        <a:lnTo>
                          <a:pt x="67" y="819"/>
                        </a:lnTo>
                        <a:lnTo>
                          <a:pt x="63" y="816"/>
                        </a:lnTo>
                        <a:lnTo>
                          <a:pt x="60" y="814"/>
                        </a:lnTo>
                        <a:lnTo>
                          <a:pt x="57" y="810"/>
                        </a:lnTo>
                        <a:lnTo>
                          <a:pt x="55" y="806"/>
                        </a:lnTo>
                        <a:lnTo>
                          <a:pt x="54" y="801"/>
                        </a:lnTo>
                        <a:lnTo>
                          <a:pt x="54" y="797"/>
                        </a:lnTo>
                        <a:lnTo>
                          <a:pt x="54" y="626"/>
                        </a:lnTo>
                        <a:lnTo>
                          <a:pt x="54" y="621"/>
                        </a:lnTo>
                        <a:lnTo>
                          <a:pt x="55" y="617"/>
                        </a:lnTo>
                        <a:lnTo>
                          <a:pt x="57" y="613"/>
                        </a:lnTo>
                        <a:lnTo>
                          <a:pt x="60" y="610"/>
                        </a:lnTo>
                        <a:lnTo>
                          <a:pt x="63" y="606"/>
                        </a:lnTo>
                        <a:lnTo>
                          <a:pt x="67" y="604"/>
                        </a:lnTo>
                        <a:lnTo>
                          <a:pt x="72" y="602"/>
                        </a:lnTo>
                        <a:lnTo>
                          <a:pt x="76" y="602"/>
                        </a:lnTo>
                        <a:lnTo>
                          <a:pt x="165" y="602"/>
                        </a:lnTo>
                        <a:lnTo>
                          <a:pt x="170" y="602"/>
                        </a:lnTo>
                        <a:lnTo>
                          <a:pt x="174" y="604"/>
                        </a:lnTo>
                        <a:lnTo>
                          <a:pt x="177" y="606"/>
                        </a:lnTo>
                        <a:lnTo>
                          <a:pt x="180" y="610"/>
                        </a:lnTo>
                        <a:lnTo>
                          <a:pt x="184" y="613"/>
                        </a:lnTo>
                        <a:lnTo>
                          <a:pt x="186" y="617"/>
                        </a:lnTo>
                        <a:lnTo>
                          <a:pt x="187" y="621"/>
                        </a:lnTo>
                        <a:lnTo>
                          <a:pt x="188" y="626"/>
                        </a:lnTo>
                        <a:lnTo>
                          <a:pt x="188" y="797"/>
                        </a:lnTo>
                        <a:close/>
                        <a:moveTo>
                          <a:pt x="188" y="528"/>
                        </a:moveTo>
                        <a:lnTo>
                          <a:pt x="188" y="528"/>
                        </a:lnTo>
                        <a:lnTo>
                          <a:pt x="187" y="532"/>
                        </a:lnTo>
                        <a:lnTo>
                          <a:pt x="186" y="536"/>
                        </a:lnTo>
                        <a:lnTo>
                          <a:pt x="184" y="540"/>
                        </a:lnTo>
                        <a:lnTo>
                          <a:pt x="180" y="544"/>
                        </a:lnTo>
                        <a:lnTo>
                          <a:pt x="177" y="546"/>
                        </a:lnTo>
                        <a:lnTo>
                          <a:pt x="174" y="549"/>
                        </a:lnTo>
                        <a:lnTo>
                          <a:pt x="170" y="550"/>
                        </a:lnTo>
                        <a:lnTo>
                          <a:pt x="165" y="550"/>
                        </a:lnTo>
                        <a:lnTo>
                          <a:pt x="76" y="550"/>
                        </a:lnTo>
                        <a:lnTo>
                          <a:pt x="72" y="550"/>
                        </a:lnTo>
                        <a:lnTo>
                          <a:pt x="67" y="549"/>
                        </a:lnTo>
                        <a:lnTo>
                          <a:pt x="63" y="546"/>
                        </a:lnTo>
                        <a:lnTo>
                          <a:pt x="60" y="544"/>
                        </a:lnTo>
                        <a:lnTo>
                          <a:pt x="57" y="540"/>
                        </a:lnTo>
                        <a:lnTo>
                          <a:pt x="55" y="536"/>
                        </a:lnTo>
                        <a:lnTo>
                          <a:pt x="54" y="532"/>
                        </a:lnTo>
                        <a:lnTo>
                          <a:pt x="54" y="528"/>
                        </a:lnTo>
                        <a:lnTo>
                          <a:pt x="54" y="356"/>
                        </a:lnTo>
                        <a:lnTo>
                          <a:pt x="54" y="351"/>
                        </a:lnTo>
                        <a:lnTo>
                          <a:pt x="55" y="347"/>
                        </a:lnTo>
                        <a:lnTo>
                          <a:pt x="57" y="343"/>
                        </a:lnTo>
                        <a:lnTo>
                          <a:pt x="60" y="339"/>
                        </a:lnTo>
                        <a:lnTo>
                          <a:pt x="63" y="337"/>
                        </a:lnTo>
                        <a:lnTo>
                          <a:pt x="67" y="335"/>
                        </a:lnTo>
                        <a:lnTo>
                          <a:pt x="72" y="333"/>
                        </a:lnTo>
                        <a:lnTo>
                          <a:pt x="76" y="333"/>
                        </a:lnTo>
                        <a:lnTo>
                          <a:pt x="165" y="333"/>
                        </a:lnTo>
                        <a:lnTo>
                          <a:pt x="170" y="333"/>
                        </a:lnTo>
                        <a:lnTo>
                          <a:pt x="174" y="335"/>
                        </a:lnTo>
                        <a:lnTo>
                          <a:pt x="177" y="337"/>
                        </a:lnTo>
                        <a:lnTo>
                          <a:pt x="180" y="339"/>
                        </a:lnTo>
                        <a:lnTo>
                          <a:pt x="184" y="343"/>
                        </a:lnTo>
                        <a:lnTo>
                          <a:pt x="186" y="347"/>
                        </a:lnTo>
                        <a:lnTo>
                          <a:pt x="187" y="351"/>
                        </a:lnTo>
                        <a:lnTo>
                          <a:pt x="188" y="356"/>
                        </a:lnTo>
                        <a:lnTo>
                          <a:pt x="188" y="528"/>
                        </a:lnTo>
                        <a:close/>
                        <a:moveTo>
                          <a:pt x="188" y="258"/>
                        </a:moveTo>
                        <a:lnTo>
                          <a:pt x="188" y="258"/>
                        </a:lnTo>
                        <a:lnTo>
                          <a:pt x="187" y="262"/>
                        </a:lnTo>
                        <a:lnTo>
                          <a:pt x="186" y="266"/>
                        </a:lnTo>
                        <a:lnTo>
                          <a:pt x="184" y="271"/>
                        </a:lnTo>
                        <a:lnTo>
                          <a:pt x="180" y="275"/>
                        </a:lnTo>
                        <a:lnTo>
                          <a:pt x="177" y="277"/>
                        </a:lnTo>
                        <a:lnTo>
                          <a:pt x="174" y="279"/>
                        </a:lnTo>
                        <a:lnTo>
                          <a:pt x="170" y="281"/>
                        </a:lnTo>
                        <a:lnTo>
                          <a:pt x="165" y="281"/>
                        </a:lnTo>
                        <a:lnTo>
                          <a:pt x="76" y="281"/>
                        </a:lnTo>
                        <a:lnTo>
                          <a:pt x="72" y="281"/>
                        </a:lnTo>
                        <a:lnTo>
                          <a:pt x="67" y="279"/>
                        </a:lnTo>
                        <a:lnTo>
                          <a:pt x="63" y="277"/>
                        </a:lnTo>
                        <a:lnTo>
                          <a:pt x="60" y="275"/>
                        </a:lnTo>
                        <a:lnTo>
                          <a:pt x="57" y="271"/>
                        </a:lnTo>
                        <a:lnTo>
                          <a:pt x="55" y="266"/>
                        </a:lnTo>
                        <a:lnTo>
                          <a:pt x="54" y="262"/>
                        </a:lnTo>
                        <a:lnTo>
                          <a:pt x="54" y="258"/>
                        </a:lnTo>
                        <a:lnTo>
                          <a:pt x="54" y="86"/>
                        </a:lnTo>
                        <a:lnTo>
                          <a:pt x="54" y="82"/>
                        </a:lnTo>
                        <a:lnTo>
                          <a:pt x="55" y="78"/>
                        </a:lnTo>
                        <a:lnTo>
                          <a:pt x="57" y="74"/>
                        </a:lnTo>
                        <a:lnTo>
                          <a:pt x="60" y="69"/>
                        </a:lnTo>
                        <a:lnTo>
                          <a:pt x="63" y="67"/>
                        </a:lnTo>
                        <a:lnTo>
                          <a:pt x="67" y="65"/>
                        </a:lnTo>
                        <a:lnTo>
                          <a:pt x="72" y="63"/>
                        </a:lnTo>
                        <a:lnTo>
                          <a:pt x="76" y="63"/>
                        </a:lnTo>
                        <a:lnTo>
                          <a:pt x="165" y="63"/>
                        </a:lnTo>
                        <a:lnTo>
                          <a:pt x="170" y="63"/>
                        </a:lnTo>
                        <a:lnTo>
                          <a:pt x="174" y="65"/>
                        </a:lnTo>
                        <a:lnTo>
                          <a:pt x="177" y="67"/>
                        </a:lnTo>
                        <a:lnTo>
                          <a:pt x="180" y="69"/>
                        </a:lnTo>
                        <a:lnTo>
                          <a:pt x="184" y="74"/>
                        </a:lnTo>
                        <a:lnTo>
                          <a:pt x="186" y="78"/>
                        </a:lnTo>
                        <a:lnTo>
                          <a:pt x="187" y="82"/>
                        </a:lnTo>
                        <a:lnTo>
                          <a:pt x="188" y="86"/>
                        </a:lnTo>
                        <a:lnTo>
                          <a:pt x="188" y="258"/>
                        </a:lnTo>
                        <a:close/>
                        <a:moveTo>
                          <a:pt x="371" y="1336"/>
                        </a:moveTo>
                        <a:lnTo>
                          <a:pt x="371" y="1336"/>
                        </a:lnTo>
                        <a:lnTo>
                          <a:pt x="371" y="1340"/>
                        </a:lnTo>
                        <a:lnTo>
                          <a:pt x="369" y="1345"/>
                        </a:lnTo>
                        <a:lnTo>
                          <a:pt x="367" y="1349"/>
                        </a:lnTo>
                        <a:lnTo>
                          <a:pt x="365" y="1353"/>
                        </a:lnTo>
                        <a:lnTo>
                          <a:pt x="361" y="1356"/>
                        </a:lnTo>
                        <a:lnTo>
                          <a:pt x="358" y="1358"/>
                        </a:lnTo>
                        <a:lnTo>
                          <a:pt x="354" y="1359"/>
                        </a:lnTo>
                        <a:lnTo>
                          <a:pt x="349" y="1359"/>
                        </a:lnTo>
                        <a:lnTo>
                          <a:pt x="259" y="1359"/>
                        </a:lnTo>
                        <a:lnTo>
                          <a:pt x="255" y="1359"/>
                        </a:lnTo>
                        <a:lnTo>
                          <a:pt x="251" y="1358"/>
                        </a:lnTo>
                        <a:lnTo>
                          <a:pt x="247" y="1356"/>
                        </a:lnTo>
                        <a:lnTo>
                          <a:pt x="244" y="1353"/>
                        </a:lnTo>
                        <a:lnTo>
                          <a:pt x="241" y="1349"/>
                        </a:lnTo>
                        <a:lnTo>
                          <a:pt x="238" y="1345"/>
                        </a:lnTo>
                        <a:lnTo>
                          <a:pt x="237" y="1340"/>
                        </a:lnTo>
                        <a:lnTo>
                          <a:pt x="237" y="1336"/>
                        </a:lnTo>
                        <a:lnTo>
                          <a:pt x="237" y="1165"/>
                        </a:lnTo>
                        <a:lnTo>
                          <a:pt x="237" y="1160"/>
                        </a:lnTo>
                        <a:lnTo>
                          <a:pt x="238" y="1156"/>
                        </a:lnTo>
                        <a:lnTo>
                          <a:pt x="241" y="1152"/>
                        </a:lnTo>
                        <a:lnTo>
                          <a:pt x="244" y="1149"/>
                        </a:lnTo>
                        <a:lnTo>
                          <a:pt x="247" y="1145"/>
                        </a:lnTo>
                        <a:lnTo>
                          <a:pt x="251" y="1143"/>
                        </a:lnTo>
                        <a:lnTo>
                          <a:pt x="255" y="1141"/>
                        </a:lnTo>
                        <a:lnTo>
                          <a:pt x="259" y="1141"/>
                        </a:lnTo>
                        <a:lnTo>
                          <a:pt x="349" y="1141"/>
                        </a:lnTo>
                        <a:lnTo>
                          <a:pt x="354" y="1141"/>
                        </a:lnTo>
                        <a:lnTo>
                          <a:pt x="358" y="1143"/>
                        </a:lnTo>
                        <a:lnTo>
                          <a:pt x="361" y="1145"/>
                        </a:lnTo>
                        <a:lnTo>
                          <a:pt x="365" y="1149"/>
                        </a:lnTo>
                        <a:lnTo>
                          <a:pt x="367" y="1152"/>
                        </a:lnTo>
                        <a:lnTo>
                          <a:pt x="369" y="1156"/>
                        </a:lnTo>
                        <a:lnTo>
                          <a:pt x="371" y="1160"/>
                        </a:lnTo>
                        <a:lnTo>
                          <a:pt x="371" y="1165"/>
                        </a:lnTo>
                        <a:lnTo>
                          <a:pt x="371" y="1336"/>
                        </a:lnTo>
                        <a:close/>
                        <a:moveTo>
                          <a:pt x="371" y="1067"/>
                        </a:moveTo>
                        <a:lnTo>
                          <a:pt x="371" y="1067"/>
                        </a:lnTo>
                        <a:lnTo>
                          <a:pt x="371" y="1071"/>
                        </a:lnTo>
                        <a:lnTo>
                          <a:pt x="369" y="1076"/>
                        </a:lnTo>
                        <a:lnTo>
                          <a:pt x="367" y="1079"/>
                        </a:lnTo>
                        <a:lnTo>
                          <a:pt x="365" y="1083"/>
                        </a:lnTo>
                        <a:lnTo>
                          <a:pt x="361" y="1085"/>
                        </a:lnTo>
                        <a:lnTo>
                          <a:pt x="358" y="1088"/>
                        </a:lnTo>
                        <a:lnTo>
                          <a:pt x="354" y="1089"/>
                        </a:lnTo>
                        <a:lnTo>
                          <a:pt x="349" y="1089"/>
                        </a:lnTo>
                        <a:lnTo>
                          <a:pt x="259" y="1089"/>
                        </a:lnTo>
                        <a:lnTo>
                          <a:pt x="255" y="1089"/>
                        </a:lnTo>
                        <a:lnTo>
                          <a:pt x="251" y="1088"/>
                        </a:lnTo>
                        <a:lnTo>
                          <a:pt x="247" y="1085"/>
                        </a:lnTo>
                        <a:lnTo>
                          <a:pt x="244" y="1083"/>
                        </a:lnTo>
                        <a:lnTo>
                          <a:pt x="241" y="1079"/>
                        </a:lnTo>
                        <a:lnTo>
                          <a:pt x="238" y="1076"/>
                        </a:lnTo>
                        <a:lnTo>
                          <a:pt x="237" y="1071"/>
                        </a:lnTo>
                        <a:lnTo>
                          <a:pt x="237" y="1067"/>
                        </a:lnTo>
                        <a:lnTo>
                          <a:pt x="237" y="896"/>
                        </a:lnTo>
                        <a:lnTo>
                          <a:pt x="237" y="890"/>
                        </a:lnTo>
                        <a:lnTo>
                          <a:pt x="238" y="886"/>
                        </a:lnTo>
                        <a:lnTo>
                          <a:pt x="241" y="882"/>
                        </a:lnTo>
                        <a:lnTo>
                          <a:pt x="244" y="879"/>
                        </a:lnTo>
                        <a:lnTo>
                          <a:pt x="247" y="876"/>
                        </a:lnTo>
                        <a:lnTo>
                          <a:pt x="251" y="874"/>
                        </a:lnTo>
                        <a:lnTo>
                          <a:pt x="255" y="872"/>
                        </a:lnTo>
                        <a:lnTo>
                          <a:pt x="259" y="872"/>
                        </a:lnTo>
                        <a:lnTo>
                          <a:pt x="349" y="872"/>
                        </a:lnTo>
                        <a:lnTo>
                          <a:pt x="354" y="872"/>
                        </a:lnTo>
                        <a:lnTo>
                          <a:pt x="358" y="874"/>
                        </a:lnTo>
                        <a:lnTo>
                          <a:pt x="361" y="876"/>
                        </a:lnTo>
                        <a:lnTo>
                          <a:pt x="365" y="879"/>
                        </a:lnTo>
                        <a:lnTo>
                          <a:pt x="367" y="882"/>
                        </a:lnTo>
                        <a:lnTo>
                          <a:pt x="369" y="886"/>
                        </a:lnTo>
                        <a:lnTo>
                          <a:pt x="371" y="890"/>
                        </a:lnTo>
                        <a:lnTo>
                          <a:pt x="371" y="896"/>
                        </a:lnTo>
                        <a:lnTo>
                          <a:pt x="371" y="1067"/>
                        </a:lnTo>
                        <a:close/>
                        <a:moveTo>
                          <a:pt x="371" y="797"/>
                        </a:moveTo>
                        <a:lnTo>
                          <a:pt x="371" y="797"/>
                        </a:lnTo>
                        <a:lnTo>
                          <a:pt x="371" y="801"/>
                        </a:lnTo>
                        <a:lnTo>
                          <a:pt x="369" y="806"/>
                        </a:lnTo>
                        <a:lnTo>
                          <a:pt x="367" y="810"/>
                        </a:lnTo>
                        <a:lnTo>
                          <a:pt x="365" y="814"/>
                        </a:lnTo>
                        <a:lnTo>
                          <a:pt x="361" y="816"/>
                        </a:lnTo>
                        <a:lnTo>
                          <a:pt x="358" y="819"/>
                        </a:lnTo>
                        <a:lnTo>
                          <a:pt x="354" y="820"/>
                        </a:lnTo>
                        <a:lnTo>
                          <a:pt x="349" y="820"/>
                        </a:lnTo>
                        <a:lnTo>
                          <a:pt x="259" y="820"/>
                        </a:lnTo>
                        <a:lnTo>
                          <a:pt x="255" y="820"/>
                        </a:lnTo>
                        <a:lnTo>
                          <a:pt x="251" y="819"/>
                        </a:lnTo>
                        <a:lnTo>
                          <a:pt x="247" y="816"/>
                        </a:lnTo>
                        <a:lnTo>
                          <a:pt x="244" y="814"/>
                        </a:lnTo>
                        <a:lnTo>
                          <a:pt x="241" y="810"/>
                        </a:lnTo>
                        <a:lnTo>
                          <a:pt x="238" y="806"/>
                        </a:lnTo>
                        <a:lnTo>
                          <a:pt x="237" y="801"/>
                        </a:lnTo>
                        <a:lnTo>
                          <a:pt x="237" y="797"/>
                        </a:lnTo>
                        <a:lnTo>
                          <a:pt x="237" y="626"/>
                        </a:lnTo>
                        <a:lnTo>
                          <a:pt x="237" y="621"/>
                        </a:lnTo>
                        <a:lnTo>
                          <a:pt x="238" y="617"/>
                        </a:lnTo>
                        <a:lnTo>
                          <a:pt x="241" y="613"/>
                        </a:lnTo>
                        <a:lnTo>
                          <a:pt x="244" y="610"/>
                        </a:lnTo>
                        <a:lnTo>
                          <a:pt x="247" y="606"/>
                        </a:lnTo>
                        <a:lnTo>
                          <a:pt x="251" y="604"/>
                        </a:lnTo>
                        <a:lnTo>
                          <a:pt x="255" y="602"/>
                        </a:lnTo>
                        <a:lnTo>
                          <a:pt x="259" y="602"/>
                        </a:lnTo>
                        <a:lnTo>
                          <a:pt x="349" y="602"/>
                        </a:lnTo>
                        <a:lnTo>
                          <a:pt x="354" y="602"/>
                        </a:lnTo>
                        <a:lnTo>
                          <a:pt x="358" y="604"/>
                        </a:lnTo>
                        <a:lnTo>
                          <a:pt x="361" y="606"/>
                        </a:lnTo>
                        <a:lnTo>
                          <a:pt x="365" y="610"/>
                        </a:lnTo>
                        <a:lnTo>
                          <a:pt x="367" y="613"/>
                        </a:lnTo>
                        <a:lnTo>
                          <a:pt x="369" y="617"/>
                        </a:lnTo>
                        <a:lnTo>
                          <a:pt x="371" y="621"/>
                        </a:lnTo>
                        <a:lnTo>
                          <a:pt x="371" y="626"/>
                        </a:lnTo>
                        <a:lnTo>
                          <a:pt x="371" y="797"/>
                        </a:lnTo>
                        <a:close/>
                        <a:moveTo>
                          <a:pt x="371" y="528"/>
                        </a:moveTo>
                        <a:lnTo>
                          <a:pt x="371" y="528"/>
                        </a:lnTo>
                        <a:lnTo>
                          <a:pt x="371" y="532"/>
                        </a:lnTo>
                        <a:lnTo>
                          <a:pt x="369" y="536"/>
                        </a:lnTo>
                        <a:lnTo>
                          <a:pt x="367" y="540"/>
                        </a:lnTo>
                        <a:lnTo>
                          <a:pt x="365" y="544"/>
                        </a:lnTo>
                        <a:lnTo>
                          <a:pt x="361" y="546"/>
                        </a:lnTo>
                        <a:lnTo>
                          <a:pt x="358" y="549"/>
                        </a:lnTo>
                        <a:lnTo>
                          <a:pt x="354" y="550"/>
                        </a:lnTo>
                        <a:lnTo>
                          <a:pt x="349" y="550"/>
                        </a:lnTo>
                        <a:lnTo>
                          <a:pt x="259" y="550"/>
                        </a:lnTo>
                        <a:lnTo>
                          <a:pt x="255" y="550"/>
                        </a:lnTo>
                        <a:lnTo>
                          <a:pt x="251" y="549"/>
                        </a:lnTo>
                        <a:lnTo>
                          <a:pt x="247" y="546"/>
                        </a:lnTo>
                        <a:lnTo>
                          <a:pt x="244" y="544"/>
                        </a:lnTo>
                        <a:lnTo>
                          <a:pt x="241" y="540"/>
                        </a:lnTo>
                        <a:lnTo>
                          <a:pt x="238" y="536"/>
                        </a:lnTo>
                        <a:lnTo>
                          <a:pt x="237" y="532"/>
                        </a:lnTo>
                        <a:lnTo>
                          <a:pt x="237" y="528"/>
                        </a:lnTo>
                        <a:lnTo>
                          <a:pt x="237" y="356"/>
                        </a:lnTo>
                        <a:lnTo>
                          <a:pt x="237" y="351"/>
                        </a:lnTo>
                        <a:lnTo>
                          <a:pt x="238" y="347"/>
                        </a:lnTo>
                        <a:lnTo>
                          <a:pt x="241" y="343"/>
                        </a:lnTo>
                        <a:lnTo>
                          <a:pt x="244" y="339"/>
                        </a:lnTo>
                        <a:lnTo>
                          <a:pt x="247" y="337"/>
                        </a:lnTo>
                        <a:lnTo>
                          <a:pt x="251" y="335"/>
                        </a:lnTo>
                        <a:lnTo>
                          <a:pt x="255" y="333"/>
                        </a:lnTo>
                        <a:lnTo>
                          <a:pt x="259" y="333"/>
                        </a:lnTo>
                        <a:lnTo>
                          <a:pt x="349" y="333"/>
                        </a:lnTo>
                        <a:lnTo>
                          <a:pt x="354" y="333"/>
                        </a:lnTo>
                        <a:lnTo>
                          <a:pt x="358" y="335"/>
                        </a:lnTo>
                        <a:lnTo>
                          <a:pt x="361" y="337"/>
                        </a:lnTo>
                        <a:lnTo>
                          <a:pt x="365" y="339"/>
                        </a:lnTo>
                        <a:lnTo>
                          <a:pt x="367" y="343"/>
                        </a:lnTo>
                        <a:lnTo>
                          <a:pt x="369" y="347"/>
                        </a:lnTo>
                        <a:lnTo>
                          <a:pt x="371" y="351"/>
                        </a:lnTo>
                        <a:lnTo>
                          <a:pt x="371" y="356"/>
                        </a:lnTo>
                        <a:lnTo>
                          <a:pt x="371" y="528"/>
                        </a:lnTo>
                        <a:close/>
                        <a:moveTo>
                          <a:pt x="371" y="258"/>
                        </a:moveTo>
                        <a:lnTo>
                          <a:pt x="371" y="258"/>
                        </a:lnTo>
                        <a:lnTo>
                          <a:pt x="371" y="262"/>
                        </a:lnTo>
                        <a:lnTo>
                          <a:pt x="369" y="266"/>
                        </a:lnTo>
                        <a:lnTo>
                          <a:pt x="367" y="271"/>
                        </a:lnTo>
                        <a:lnTo>
                          <a:pt x="365" y="275"/>
                        </a:lnTo>
                        <a:lnTo>
                          <a:pt x="361" y="277"/>
                        </a:lnTo>
                        <a:lnTo>
                          <a:pt x="358" y="279"/>
                        </a:lnTo>
                        <a:lnTo>
                          <a:pt x="354" y="281"/>
                        </a:lnTo>
                        <a:lnTo>
                          <a:pt x="349" y="281"/>
                        </a:lnTo>
                        <a:lnTo>
                          <a:pt x="259" y="281"/>
                        </a:lnTo>
                        <a:lnTo>
                          <a:pt x="255" y="281"/>
                        </a:lnTo>
                        <a:lnTo>
                          <a:pt x="251" y="279"/>
                        </a:lnTo>
                        <a:lnTo>
                          <a:pt x="247" y="277"/>
                        </a:lnTo>
                        <a:lnTo>
                          <a:pt x="244" y="275"/>
                        </a:lnTo>
                        <a:lnTo>
                          <a:pt x="241" y="271"/>
                        </a:lnTo>
                        <a:lnTo>
                          <a:pt x="238" y="266"/>
                        </a:lnTo>
                        <a:lnTo>
                          <a:pt x="237" y="262"/>
                        </a:lnTo>
                        <a:lnTo>
                          <a:pt x="237" y="258"/>
                        </a:lnTo>
                        <a:lnTo>
                          <a:pt x="237" y="86"/>
                        </a:lnTo>
                        <a:lnTo>
                          <a:pt x="237" y="82"/>
                        </a:lnTo>
                        <a:lnTo>
                          <a:pt x="238" y="78"/>
                        </a:lnTo>
                        <a:lnTo>
                          <a:pt x="241" y="74"/>
                        </a:lnTo>
                        <a:lnTo>
                          <a:pt x="244" y="69"/>
                        </a:lnTo>
                        <a:lnTo>
                          <a:pt x="247" y="67"/>
                        </a:lnTo>
                        <a:lnTo>
                          <a:pt x="251" y="65"/>
                        </a:lnTo>
                        <a:lnTo>
                          <a:pt x="255" y="63"/>
                        </a:lnTo>
                        <a:lnTo>
                          <a:pt x="259" y="63"/>
                        </a:lnTo>
                        <a:lnTo>
                          <a:pt x="349" y="63"/>
                        </a:lnTo>
                        <a:lnTo>
                          <a:pt x="354" y="63"/>
                        </a:lnTo>
                        <a:lnTo>
                          <a:pt x="358" y="65"/>
                        </a:lnTo>
                        <a:lnTo>
                          <a:pt x="361" y="67"/>
                        </a:lnTo>
                        <a:lnTo>
                          <a:pt x="365" y="69"/>
                        </a:lnTo>
                        <a:lnTo>
                          <a:pt x="367" y="74"/>
                        </a:lnTo>
                        <a:lnTo>
                          <a:pt x="369" y="78"/>
                        </a:lnTo>
                        <a:lnTo>
                          <a:pt x="371" y="82"/>
                        </a:lnTo>
                        <a:lnTo>
                          <a:pt x="371" y="86"/>
                        </a:lnTo>
                        <a:lnTo>
                          <a:pt x="371" y="258"/>
                        </a:lnTo>
                        <a:close/>
                        <a:moveTo>
                          <a:pt x="604" y="86"/>
                        </a:moveTo>
                        <a:lnTo>
                          <a:pt x="604" y="86"/>
                        </a:lnTo>
                        <a:lnTo>
                          <a:pt x="606" y="82"/>
                        </a:lnTo>
                        <a:lnTo>
                          <a:pt x="607" y="78"/>
                        </a:lnTo>
                        <a:lnTo>
                          <a:pt x="609" y="74"/>
                        </a:lnTo>
                        <a:lnTo>
                          <a:pt x="612" y="69"/>
                        </a:lnTo>
                        <a:lnTo>
                          <a:pt x="615" y="67"/>
                        </a:lnTo>
                        <a:lnTo>
                          <a:pt x="618" y="65"/>
                        </a:lnTo>
                        <a:lnTo>
                          <a:pt x="622" y="63"/>
                        </a:lnTo>
                        <a:lnTo>
                          <a:pt x="627" y="63"/>
                        </a:lnTo>
                        <a:lnTo>
                          <a:pt x="716" y="63"/>
                        </a:lnTo>
                        <a:lnTo>
                          <a:pt x="721" y="63"/>
                        </a:lnTo>
                        <a:lnTo>
                          <a:pt x="725" y="65"/>
                        </a:lnTo>
                        <a:lnTo>
                          <a:pt x="729" y="67"/>
                        </a:lnTo>
                        <a:lnTo>
                          <a:pt x="732" y="69"/>
                        </a:lnTo>
                        <a:lnTo>
                          <a:pt x="735" y="74"/>
                        </a:lnTo>
                        <a:lnTo>
                          <a:pt x="737" y="78"/>
                        </a:lnTo>
                        <a:lnTo>
                          <a:pt x="738" y="82"/>
                        </a:lnTo>
                        <a:lnTo>
                          <a:pt x="738" y="86"/>
                        </a:lnTo>
                        <a:lnTo>
                          <a:pt x="738" y="258"/>
                        </a:lnTo>
                        <a:lnTo>
                          <a:pt x="738" y="262"/>
                        </a:lnTo>
                        <a:lnTo>
                          <a:pt x="737" y="266"/>
                        </a:lnTo>
                        <a:lnTo>
                          <a:pt x="735" y="271"/>
                        </a:lnTo>
                        <a:lnTo>
                          <a:pt x="732" y="275"/>
                        </a:lnTo>
                        <a:lnTo>
                          <a:pt x="729" y="277"/>
                        </a:lnTo>
                        <a:lnTo>
                          <a:pt x="725" y="279"/>
                        </a:lnTo>
                        <a:lnTo>
                          <a:pt x="721" y="281"/>
                        </a:lnTo>
                        <a:lnTo>
                          <a:pt x="716" y="281"/>
                        </a:lnTo>
                        <a:lnTo>
                          <a:pt x="627" y="281"/>
                        </a:lnTo>
                        <a:lnTo>
                          <a:pt x="622" y="281"/>
                        </a:lnTo>
                        <a:lnTo>
                          <a:pt x="618" y="279"/>
                        </a:lnTo>
                        <a:lnTo>
                          <a:pt x="615" y="277"/>
                        </a:lnTo>
                        <a:lnTo>
                          <a:pt x="612" y="275"/>
                        </a:lnTo>
                        <a:lnTo>
                          <a:pt x="609" y="271"/>
                        </a:lnTo>
                        <a:lnTo>
                          <a:pt x="607" y="266"/>
                        </a:lnTo>
                        <a:lnTo>
                          <a:pt x="606" y="262"/>
                        </a:lnTo>
                        <a:lnTo>
                          <a:pt x="604" y="258"/>
                        </a:lnTo>
                        <a:lnTo>
                          <a:pt x="604" y="86"/>
                        </a:lnTo>
                        <a:close/>
                        <a:moveTo>
                          <a:pt x="604" y="356"/>
                        </a:moveTo>
                        <a:lnTo>
                          <a:pt x="604" y="356"/>
                        </a:lnTo>
                        <a:lnTo>
                          <a:pt x="606" y="351"/>
                        </a:lnTo>
                        <a:lnTo>
                          <a:pt x="607" y="347"/>
                        </a:lnTo>
                        <a:lnTo>
                          <a:pt x="609" y="343"/>
                        </a:lnTo>
                        <a:lnTo>
                          <a:pt x="612" y="339"/>
                        </a:lnTo>
                        <a:lnTo>
                          <a:pt x="615" y="337"/>
                        </a:lnTo>
                        <a:lnTo>
                          <a:pt x="618" y="335"/>
                        </a:lnTo>
                        <a:lnTo>
                          <a:pt x="622" y="333"/>
                        </a:lnTo>
                        <a:lnTo>
                          <a:pt x="627" y="333"/>
                        </a:lnTo>
                        <a:lnTo>
                          <a:pt x="716" y="333"/>
                        </a:lnTo>
                        <a:lnTo>
                          <a:pt x="721" y="333"/>
                        </a:lnTo>
                        <a:lnTo>
                          <a:pt x="725" y="335"/>
                        </a:lnTo>
                        <a:lnTo>
                          <a:pt x="729" y="337"/>
                        </a:lnTo>
                        <a:lnTo>
                          <a:pt x="732" y="339"/>
                        </a:lnTo>
                        <a:lnTo>
                          <a:pt x="735" y="343"/>
                        </a:lnTo>
                        <a:lnTo>
                          <a:pt x="737" y="347"/>
                        </a:lnTo>
                        <a:lnTo>
                          <a:pt x="738" y="351"/>
                        </a:lnTo>
                        <a:lnTo>
                          <a:pt x="738" y="356"/>
                        </a:lnTo>
                        <a:lnTo>
                          <a:pt x="738" y="528"/>
                        </a:lnTo>
                        <a:lnTo>
                          <a:pt x="738" y="532"/>
                        </a:lnTo>
                        <a:lnTo>
                          <a:pt x="737" y="536"/>
                        </a:lnTo>
                        <a:lnTo>
                          <a:pt x="735" y="540"/>
                        </a:lnTo>
                        <a:lnTo>
                          <a:pt x="732" y="544"/>
                        </a:lnTo>
                        <a:lnTo>
                          <a:pt x="729" y="546"/>
                        </a:lnTo>
                        <a:lnTo>
                          <a:pt x="725" y="549"/>
                        </a:lnTo>
                        <a:lnTo>
                          <a:pt x="721" y="550"/>
                        </a:lnTo>
                        <a:lnTo>
                          <a:pt x="716" y="550"/>
                        </a:lnTo>
                        <a:lnTo>
                          <a:pt x="627" y="550"/>
                        </a:lnTo>
                        <a:lnTo>
                          <a:pt x="622" y="550"/>
                        </a:lnTo>
                        <a:lnTo>
                          <a:pt x="618" y="549"/>
                        </a:lnTo>
                        <a:lnTo>
                          <a:pt x="615" y="546"/>
                        </a:lnTo>
                        <a:lnTo>
                          <a:pt x="612" y="544"/>
                        </a:lnTo>
                        <a:lnTo>
                          <a:pt x="609" y="540"/>
                        </a:lnTo>
                        <a:lnTo>
                          <a:pt x="607" y="536"/>
                        </a:lnTo>
                        <a:lnTo>
                          <a:pt x="606" y="532"/>
                        </a:lnTo>
                        <a:lnTo>
                          <a:pt x="604" y="528"/>
                        </a:lnTo>
                        <a:lnTo>
                          <a:pt x="604" y="356"/>
                        </a:lnTo>
                        <a:close/>
                        <a:moveTo>
                          <a:pt x="421" y="86"/>
                        </a:moveTo>
                        <a:lnTo>
                          <a:pt x="421" y="86"/>
                        </a:lnTo>
                        <a:lnTo>
                          <a:pt x="421" y="82"/>
                        </a:lnTo>
                        <a:lnTo>
                          <a:pt x="423" y="78"/>
                        </a:lnTo>
                        <a:lnTo>
                          <a:pt x="425" y="74"/>
                        </a:lnTo>
                        <a:lnTo>
                          <a:pt x="427" y="69"/>
                        </a:lnTo>
                        <a:lnTo>
                          <a:pt x="430" y="67"/>
                        </a:lnTo>
                        <a:lnTo>
                          <a:pt x="434" y="65"/>
                        </a:lnTo>
                        <a:lnTo>
                          <a:pt x="439" y="63"/>
                        </a:lnTo>
                        <a:lnTo>
                          <a:pt x="443" y="63"/>
                        </a:lnTo>
                        <a:lnTo>
                          <a:pt x="533" y="63"/>
                        </a:lnTo>
                        <a:lnTo>
                          <a:pt x="537" y="63"/>
                        </a:lnTo>
                        <a:lnTo>
                          <a:pt x="541" y="65"/>
                        </a:lnTo>
                        <a:lnTo>
                          <a:pt x="545" y="67"/>
                        </a:lnTo>
                        <a:lnTo>
                          <a:pt x="548" y="69"/>
                        </a:lnTo>
                        <a:lnTo>
                          <a:pt x="552" y="74"/>
                        </a:lnTo>
                        <a:lnTo>
                          <a:pt x="553" y="78"/>
                        </a:lnTo>
                        <a:lnTo>
                          <a:pt x="555" y="82"/>
                        </a:lnTo>
                        <a:lnTo>
                          <a:pt x="555" y="86"/>
                        </a:lnTo>
                        <a:lnTo>
                          <a:pt x="555" y="258"/>
                        </a:lnTo>
                        <a:lnTo>
                          <a:pt x="555" y="262"/>
                        </a:lnTo>
                        <a:lnTo>
                          <a:pt x="553" y="266"/>
                        </a:lnTo>
                        <a:lnTo>
                          <a:pt x="551" y="271"/>
                        </a:lnTo>
                        <a:lnTo>
                          <a:pt x="548" y="275"/>
                        </a:lnTo>
                        <a:lnTo>
                          <a:pt x="545" y="277"/>
                        </a:lnTo>
                        <a:lnTo>
                          <a:pt x="541" y="279"/>
                        </a:lnTo>
                        <a:lnTo>
                          <a:pt x="537" y="281"/>
                        </a:lnTo>
                        <a:lnTo>
                          <a:pt x="533" y="281"/>
                        </a:lnTo>
                        <a:lnTo>
                          <a:pt x="443" y="281"/>
                        </a:lnTo>
                        <a:lnTo>
                          <a:pt x="439" y="281"/>
                        </a:lnTo>
                        <a:lnTo>
                          <a:pt x="434" y="279"/>
                        </a:lnTo>
                        <a:lnTo>
                          <a:pt x="430" y="277"/>
                        </a:lnTo>
                        <a:lnTo>
                          <a:pt x="427" y="275"/>
                        </a:lnTo>
                        <a:lnTo>
                          <a:pt x="425" y="271"/>
                        </a:lnTo>
                        <a:lnTo>
                          <a:pt x="423" y="266"/>
                        </a:lnTo>
                        <a:lnTo>
                          <a:pt x="421" y="262"/>
                        </a:lnTo>
                        <a:lnTo>
                          <a:pt x="421" y="258"/>
                        </a:lnTo>
                        <a:lnTo>
                          <a:pt x="421" y="86"/>
                        </a:lnTo>
                        <a:close/>
                        <a:moveTo>
                          <a:pt x="421" y="356"/>
                        </a:moveTo>
                        <a:lnTo>
                          <a:pt x="421" y="356"/>
                        </a:lnTo>
                        <a:lnTo>
                          <a:pt x="421" y="351"/>
                        </a:lnTo>
                        <a:lnTo>
                          <a:pt x="423" y="347"/>
                        </a:lnTo>
                        <a:lnTo>
                          <a:pt x="425" y="343"/>
                        </a:lnTo>
                        <a:lnTo>
                          <a:pt x="427" y="339"/>
                        </a:lnTo>
                        <a:lnTo>
                          <a:pt x="430" y="337"/>
                        </a:lnTo>
                        <a:lnTo>
                          <a:pt x="434" y="335"/>
                        </a:lnTo>
                        <a:lnTo>
                          <a:pt x="439" y="333"/>
                        </a:lnTo>
                        <a:lnTo>
                          <a:pt x="443" y="333"/>
                        </a:lnTo>
                        <a:lnTo>
                          <a:pt x="533" y="333"/>
                        </a:lnTo>
                        <a:lnTo>
                          <a:pt x="537" y="333"/>
                        </a:lnTo>
                        <a:lnTo>
                          <a:pt x="541" y="335"/>
                        </a:lnTo>
                        <a:lnTo>
                          <a:pt x="545" y="337"/>
                        </a:lnTo>
                        <a:lnTo>
                          <a:pt x="548" y="339"/>
                        </a:lnTo>
                        <a:lnTo>
                          <a:pt x="552" y="343"/>
                        </a:lnTo>
                        <a:lnTo>
                          <a:pt x="553" y="347"/>
                        </a:lnTo>
                        <a:lnTo>
                          <a:pt x="555" y="351"/>
                        </a:lnTo>
                        <a:lnTo>
                          <a:pt x="555" y="356"/>
                        </a:lnTo>
                        <a:lnTo>
                          <a:pt x="555" y="528"/>
                        </a:lnTo>
                        <a:lnTo>
                          <a:pt x="555" y="532"/>
                        </a:lnTo>
                        <a:lnTo>
                          <a:pt x="553" y="536"/>
                        </a:lnTo>
                        <a:lnTo>
                          <a:pt x="551" y="540"/>
                        </a:lnTo>
                        <a:lnTo>
                          <a:pt x="548" y="544"/>
                        </a:lnTo>
                        <a:lnTo>
                          <a:pt x="545" y="546"/>
                        </a:lnTo>
                        <a:lnTo>
                          <a:pt x="541" y="549"/>
                        </a:lnTo>
                        <a:lnTo>
                          <a:pt x="537" y="550"/>
                        </a:lnTo>
                        <a:lnTo>
                          <a:pt x="533" y="550"/>
                        </a:lnTo>
                        <a:lnTo>
                          <a:pt x="443" y="550"/>
                        </a:lnTo>
                        <a:lnTo>
                          <a:pt x="439" y="550"/>
                        </a:lnTo>
                        <a:lnTo>
                          <a:pt x="434" y="549"/>
                        </a:lnTo>
                        <a:lnTo>
                          <a:pt x="430" y="546"/>
                        </a:lnTo>
                        <a:lnTo>
                          <a:pt x="427" y="544"/>
                        </a:lnTo>
                        <a:lnTo>
                          <a:pt x="425" y="540"/>
                        </a:lnTo>
                        <a:lnTo>
                          <a:pt x="423" y="536"/>
                        </a:lnTo>
                        <a:lnTo>
                          <a:pt x="421" y="532"/>
                        </a:lnTo>
                        <a:lnTo>
                          <a:pt x="421" y="528"/>
                        </a:lnTo>
                        <a:lnTo>
                          <a:pt x="421" y="356"/>
                        </a:lnTo>
                        <a:close/>
                        <a:moveTo>
                          <a:pt x="1859" y="1309"/>
                        </a:moveTo>
                        <a:lnTo>
                          <a:pt x="1859" y="1309"/>
                        </a:lnTo>
                        <a:lnTo>
                          <a:pt x="1858" y="1314"/>
                        </a:lnTo>
                        <a:lnTo>
                          <a:pt x="1856" y="1321"/>
                        </a:lnTo>
                        <a:lnTo>
                          <a:pt x="1854" y="1325"/>
                        </a:lnTo>
                        <a:lnTo>
                          <a:pt x="1850" y="1330"/>
                        </a:lnTo>
                        <a:lnTo>
                          <a:pt x="1846" y="1333"/>
                        </a:lnTo>
                        <a:lnTo>
                          <a:pt x="1841" y="1335"/>
                        </a:lnTo>
                        <a:lnTo>
                          <a:pt x="1835" y="1337"/>
                        </a:lnTo>
                        <a:lnTo>
                          <a:pt x="1830" y="1338"/>
                        </a:lnTo>
                        <a:lnTo>
                          <a:pt x="1714" y="1338"/>
                        </a:lnTo>
                        <a:lnTo>
                          <a:pt x="1708" y="1337"/>
                        </a:lnTo>
                        <a:lnTo>
                          <a:pt x="1702" y="1335"/>
                        </a:lnTo>
                        <a:lnTo>
                          <a:pt x="1697" y="1333"/>
                        </a:lnTo>
                        <a:lnTo>
                          <a:pt x="1693" y="1330"/>
                        </a:lnTo>
                        <a:lnTo>
                          <a:pt x="1689" y="1325"/>
                        </a:lnTo>
                        <a:lnTo>
                          <a:pt x="1687" y="1321"/>
                        </a:lnTo>
                        <a:lnTo>
                          <a:pt x="1685" y="1314"/>
                        </a:lnTo>
                        <a:lnTo>
                          <a:pt x="1685" y="1309"/>
                        </a:lnTo>
                        <a:lnTo>
                          <a:pt x="1685" y="1099"/>
                        </a:lnTo>
                        <a:lnTo>
                          <a:pt x="1685" y="1093"/>
                        </a:lnTo>
                        <a:lnTo>
                          <a:pt x="1687" y="1087"/>
                        </a:lnTo>
                        <a:lnTo>
                          <a:pt x="1689" y="1082"/>
                        </a:lnTo>
                        <a:lnTo>
                          <a:pt x="1693" y="1078"/>
                        </a:lnTo>
                        <a:lnTo>
                          <a:pt x="1697" y="1075"/>
                        </a:lnTo>
                        <a:lnTo>
                          <a:pt x="1702" y="1072"/>
                        </a:lnTo>
                        <a:lnTo>
                          <a:pt x="1708" y="1070"/>
                        </a:lnTo>
                        <a:lnTo>
                          <a:pt x="1714" y="1070"/>
                        </a:lnTo>
                        <a:lnTo>
                          <a:pt x="1830" y="1070"/>
                        </a:lnTo>
                        <a:lnTo>
                          <a:pt x="1835" y="1070"/>
                        </a:lnTo>
                        <a:lnTo>
                          <a:pt x="1841" y="1072"/>
                        </a:lnTo>
                        <a:lnTo>
                          <a:pt x="1846" y="1075"/>
                        </a:lnTo>
                        <a:lnTo>
                          <a:pt x="1850" y="1078"/>
                        </a:lnTo>
                        <a:lnTo>
                          <a:pt x="1854" y="1082"/>
                        </a:lnTo>
                        <a:lnTo>
                          <a:pt x="1856" y="1087"/>
                        </a:lnTo>
                        <a:lnTo>
                          <a:pt x="1858" y="1093"/>
                        </a:lnTo>
                        <a:lnTo>
                          <a:pt x="1859" y="1099"/>
                        </a:lnTo>
                        <a:lnTo>
                          <a:pt x="1859" y="1309"/>
                        </a:lnTo>
                        <a:close/>
                      </a:path>
                    </a:pathLst>
                  </a:custGeom>
                  <a:solidFill>
                    <a:sysClr val="window" lastClr="FFFFFF">
                      <a:alpha val="32000"/>
                    </a:sysClr>
                  </a:solidFill>
                  <a:ln>
                    <a:noFill/>
                  </a:ln>
                </p:spPr>
                <p:txBody>
                  <a:bodyPr/>
                  <a:lstStyle/>
                  <a:p>
                    <a:pPr defTabSz="900000" fontAlgn="auto" latinLnBrk="0">
                      <a:spcBef>
                        <a:spcPts val="0"/>
                      </a:spcBef>
                      <a:spcAft>
                        <a:spcPts val="0"/>
                      </a:spcAft>
                      <a:defRPr lang="ko-KR"/>
                    </a:pPr>
                    <a:endParaRPr kumimoji="0" lang="ko-KR" altLang="en-US" kern="0">
                      <a:solidFill>
                        <a:sysClr val="windowText" lastClr="000000"/>
                      </a:solidFill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32" name="Freeform 5"/>
                  <p:cNvSpPr>
                    <a:spLocks noEditPoints="1"/>
                  </p:cNvSpPr>
                  <p:nvPr/>
                </p:nvSpPr>
                <p:spPr>
                  <a:xfrm>
                    <a:off x="5615044" y="1431245"/>
                    <a:ext cx="157491" cy="382797"/>
                  </a:xfrm>
                  <a:custGeom>
                    <a:avLst/>
                    <a:gdLst>
                      <a:gd name="T0" fmla="*/ 66675 w 222"/>
                      <a:gd name="T1" fmla="*/ 431800 h 544"/>
                      <a:gd name="T2" fmla="*/ 114300 w 222"/>
                      <a:gd name="T3" fmla="*/ 431800 h 544"/>
                      <a:gd name="T4" fmla="*/ 0 w 222"/>
                      <a:gd name="T5" fmla="*/ 0 h 544"/>
                      <a:gd name="T6" fmla="*/ 23813 w 222"/>
                      <a:gd name="T7" fmla="*/ 323056 h 544"/>
                      <a:gd name="T8" fmla="*/ 38100 w 222"/>
                      <a:gd name="T9" fmla="*/ 318294 h 544"/>
                      <a:gd name="T10" fmla="*/ 38100 w 222"/>
                      <a:gd name="T11" fmla="*/ 294481 h 544"/>
                      <a:gd name="T12" fmla="*/ 23813 w 222"/>
                      <a:gd name="T13" fmla="*/ 289719 h 544"/>
                      <a:gd name="T14" fmla="*/ 38100 w 222"/>
                      <a:gd name="T15" fmla="*/ 289719 h 544"/>
                      <a:gd name="T16" fmla="*/ 23813 w 222"/>
                      <a:gd name="T17" fmla="*/ 218281 h 544"/>
                      <a:gd name="T18" fmla="*/ 38100 w 222"/>
                      <a:gd name="T19" fmla="*/ 213519 h 544"/>
                      <a:gd name="T20" fmla="*/ 38100 w 222"/>
                      <a:gd name="T21" fmla="*/ 194469 h 544"/>
                      <a:gd name="T22" fmla="*/ 23813 w 222"/>
                      <a:gd name="T23" fmla="*/ 161131 h 544"/>
                      <a:gd name="T24" fmla="*/ 38100 w 222"/>
                      <a:gd name="T25" fmla="*/ 161131 h 544"/>
                      <a:gd name="T26" fmla="*/ 23813 w 222"/>
                      <a:gd name="T27" fmla="*/ 90488 h 544"/>
                      <a:gd name="T28" fmla="*/ 38100 w 222"/>
                      <a:gd name="T29" fmla="*/ 85725 h 544"/>
                      <a:gd name="T30" fmla="*/ 38100 w 222"/>
                      <a:gd name="T31" fmla="*/ 61913 h 544"/>
                      <a:gd name="T32" fmla="*/ 23813 w 222"/>
                      <a:gd name="T33" fmla="*/ 57150 h 544"/>
                      <a:gd name="T34" fmla="*/ 38100 w 222"/>
                      <a:gd name="T35" fmla="*/ 57150 h 544"/>
                      <a:gd name="T36" fmla="*/ 71438 w 222"/>
                      <a:gd name="T37" fmla="*/ 346075 h 544"/>
                      <a:gd name="T38" fmla="*/ 90488 w 222"/>
                      <a:gd name="T39" fmla="*/ 341313 h 544"/>
                      <a:gd name="T40" fmla="*/ 90488 w 222"/>
                      <a:gd name="T41" fmla="*/ 323056 h 544"/>
                      <a:gd name="T42" fmla="*/ 71438 w 222"/>
                      <a:gd name="T43" fmla="*/ 318294 h 544"/>
                      <a:gd name="T44" fmla="*/ 90488 w 222"/>
                      <a:gd name="T45" fmla="*/ 318294 h 544"/>
                      <a:gd name="T46" fmla="*/ 71438 w 222"/>
                      <a:gd name="T47" fmla="*/ 242094 h 544"/>
                      <a:gd name="T48" fmla="*/ 90488 w 222"/>
                      <a:gd name="T49" fmla="*/ 213519 h 544"/>
                      <a:gd name="T50" fmla="*/ 90488 w 222"/>
                      <a:gd name="T51" fmla="*/ 194469 h 544"/>
                      <a:gd name="T52" fmla="*/ 71438 w 222"/>
                      <a:gd name="T53" fmla="*/ 189706 h 544"/>
                      <a:gd name="T54" fmla="*/ 90488 w 222"/>
                      <a:gd name="T55" fmla="*/ 189706 h 544"/>
                      <a:gd name="T56" fmla="*/ 71438 w 222"/>
                      <a:gd name="T57" fmla="*/ 142081 h 544"/>
                      <a:gd name="T58" fmla="*/ 90488 w 222"/>
                      <a:gd name="T59" fmla="*/ 108744 h 544"/>
                      <a:gd name="T60" fmla="*/ 90488 w 222"/>
                      <a:gd name="T61" fmla="*/ 90488 h 544"/>
                      <a:gd name="T62" fmla="*/ 71438 w 222"/>
                      <a:gd name="T63" fmla="*/ 85725 h 544"/>
                      <a:gd name="T64" fmla="*/ 90488 w 222"/>
                      <a:gd name="T65" fmla="*/ 85725 h 544"/>
                      <a:gd name="T66" fmla="*/ 71438 w 222"/>
                      <a:gd name="T67" fmla="*/ 33338 h 544"/>
                      <a:gd name="T68" fmla="*/ 147638 w 222"/>
                      <a:gd name="T69" fmla="*/ 369888 h 544"/>
                      <a:gd name="T70" fmla="*/ 147638 w 222"/>
                      <a:gd name="T71" fmla="*/ 346075 h 544"/>
                      <a:gd name="T72" fmla="*/ 123825 w 222"/>
                      <a:gd name="T73" fmla="*/ 341313 h 544"/>
                      <a:gd name="T74" fmla="*/ 147638 w 222"/>
                      <a:gd name="T75" fmla="*/ 341313 h 544"/>
                      <a:gd name="T76" fmla="*/ 123825 w 222"/>
                      <a:gd name="T77" fmla="*/ 294481 h 544"/>
                      <a:gd name="T78" fmla="*/ 147638 w 222"/>
                      <a:gd name="T79" fmla="*/ 289719 h 544"/>
                      <a:gd name="T80" fmla="*/ 147638 w 222"/>
                      <a:gd name="T81" fmla="*/ 270669 h 544"/>
                      <a:gd name="T82" fmla="*/ 123825 w 222"/>
                      <a:gd name="T83" fmla="*/ 237331 h 544"/>
                      <a:gd name="T84" fmla="*/ 147638 w 222"/>
                      <a:gd name="T85" fmla="*/ 237331 h 544"/>
                      <a:gd name="T86" fmla="*/ 123825 w 222"/>
                      <a:gd name="T87" fmla="*/ 165894 h 544"/>
                      <a:gd name="T88" fmla="*/ 147638 w 222"/>
                      <a:gd name="T89" fmla="*/ 137319 h 544"/>
                      <a:gd name="T90" fmla="*/ 147638 w 222"/>
                      <a:gd name="T91" fmla="*/ 113506 h 544"/>
                      <a:gd name="T92" fmla="*/ 123825 w 222"/>
                      <a:gd name="T93" fmla="*/ 108744 h 544"/>
                      <a:gd name="T94" fmla="*/ 147638 w 222"/>
                      <a:gd name="T95" fmla="*/ 108744 h 544"/>
                      <a:gd name="T96" fmla="*/ 123825 w 222"/>
                      <a:gd name="T97" fmla="*/ 61913 h 544"/>
                      <a:gd name="T98" fmla="*/ 147638 w 222"/>
                      <a:gd name="T99" fmla="*/ 57150 h 544"/>
                      <a:gd name="T100" fmla="*/ 147638 w 222"/>
                      <a:gd name="T101" fmla="*/ 33338 h 544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</a:gdLst>
                    <a:ahLst/>
                    <a:cxnLst>
                      <a:cxn ang="T102">
                        <a:pos x="T0" y="T1"/>
                      </a:cxn>
                      <a:cxn ang="T103">
                        <a:pos x="T2" y="T3"/>
                      </a:cxn>
                      <a:cxn ang="T104">
                        <a:pos x="T4" y="T5"/>
                      </a:cxn>
                      <a:cxn ang="T105">
                        <a:pos x="T6" y="T7"/>
                      </a:cxn>
                      <a:cxn ang="T106">
                        <a:pos x="T8" y="T9"/>
                      </a:cxn>
                      <a:cxn ang="T107">
                        <a:pos x="T10" y="T11"/>
                      </a:cxn>
                      <a:cxn ang="T108">
                        <a:pos x="T12" y="T13"/>
                      </a:cxn>
                      <a:cxn ang="T109">
                        <a:pos x="T14" y="T15"/>
                      </a:cxn>
                      <a:cxn ang="T110">
                        <a:pos x="T16" y="T17"/>
                      </a:cxn>
                      <a:cxn ang="T111">
                        <a:pos x="T18" y="T19"/>
                      </a:cxn>
                      <a:cxn ang="T112">
                        <a:pos x="T20" y="T21"/>
                      </a:cxn>
                      <a:cxn ang="T113">
                        <a:pos x="T22" y="T23"/>
                      </a:cxn>
                      <a:cxn ang="T114">
                        <a:pos x="T24" y="T25"/>
                      </a:cxn>
                      <a:cxn ang="T115">
                        <a:pos x="T26" y="T27"/>
                      </a:cxn>
                      <a:cxn ang="T116">
                        <a:pos x="T28" y="T29"/>
                      </a:cxn>
                      <a:cxn ang="T117">
                        <a:pos x="T30" y="T31"/>
                      </a:cxn>
                      <a:cxn ang="T118">
                        <a:pos x="T32" y="T33"/>
                      </a:cxn>
                      <a:cxn ang="T119">
                        <a:pos x="T34" y="T35"/>
                      </a:cxn>
                      <a:cxn ang="T120">
                        <a:pos x="T36" y="T37"/>
                      </a:cxn>
                      <a:cxn ang="T121">
                        <a:pos x="T38" y="T39"/>
                      </a:cxn>
                      <a:cxn ang="T122">
                        <a:pos x="T40" y="T41"/>
                      </a:cxn>
                      <a:cxn ang="T123">
                        <a:pos x="T42" y="T43"/>
                      </a:cxn>
                      <a:cxn ang="T124">
                        <a:pos x="T44" y="T45"/>
                      </a:cxn>
                      <a:cxn ang="T125">
                        <a:pos x="T46" y="T47"/>
                      </a:cxn>
                      <a:cxn ang="T126">
                        <a:pos x="T48" y="T49"/>
                      </a:cxn>
                      <a:cxn ang="T127">
                        <a:pos x="T50" y="T51"/>
                      </a:cxn>
                      <a:cxn ang="T128">
                        <a:pos x="T52" y="T53"/>
                      </a:cxn>
                      <a:cxn ang="T129">
                        <a:pos x="T54" y="T55"/>
                      </a:cxn>
                      <a:cxn ang="T130">
                        <a:pos x="T56" y="T57"/>
                      </a:cxn>
                      <a:cxn ang="T131">
                        <a:pos x="T58" y="T59"/>
                      </a:cxn>
                      <a:cxn ang="T132">
                        <a:pos x="T60" y="T61"/>
                      </a:cxn>
                      <a:cxn ang="T133">
                        <a:pos x="T62" y="T63"/>
                      </a:cxn>
                      <a:cxn ang="T134">
                        <a:pos x="T64" y="T65"/>
                      </a:cxn>
                      <a:cxn ang="T135">
                        <a:pos x="T66" y="T67"/>
                      </a:cxn>
                      <a:cxn ang="T136">
                        <a:pos x="T68" y="T69"/>
                      </a:cxn>
                      <a:cxn ang="T137">
                        <a:pos x="T70" y="T71"/>
                      </a:cxn>
                      <a:cxn ang="T138">
                        <a:pos x="T72" y="T73"/>
                      </a:cxn>
                      <a:cxn ang="T139">
                        <a:pos x="T74" y="T75"/>
                      </a:cxn>
                      <a:cxn ang="T140">
                        <a:pos x="T76" y="T77"/>
                      </a:cxn>
                      <a:cxn ang="T141">
                        <a:pos x="T78" y="T79"/>
                      </a:cxn>
                      <a:cxn ang="T142">
                        <a:pos x="T80" y="T81"/>
                      </a:cxn>
                      <a:cxn ang="T143">
                        <a:pos x="T82" y="T83"/>
                      </a:cxn>
                      <a:cxn ang="T144">
                        <a:pos x="T84" y="T85"/>
                      </a:cxn>
                      <a:cxn ang="T145">
                        <a:pos x="T86" y="T87"/>
                      </a:cxn>
                      <a:cxn ang="T146">
                        <a:pos x="T88" y="T89"/>
                      </a:cxn>
                      <a:cxn ang="T147">
                        <a:pos x="T90" y="T91"/>
                      </a:cxn>
                      <a:cxn ang="T148">
                        <a:pos x="T92" y="T93"/>
                      </a:cxn>
                      <a:cxn ang="T149">
                        <a:pos x="T94" y="T95"/>
                      </a:cxn>
                      <a:cxn ang="T150">
                        <a:pos x="T96" y="T97"/>
                      </a:cxn>
                      <a:cxn ang="T151">
                        <a:pos x="T98" y="T99"/>
                      </a:cxn>
                      <a:cxn ang="T152">
                        <a:pos x="T100" y="T101"/>
                      </a:cxn>
                    </a:cxnLst>
                    <a:rect l="0" t="0" r="r" b="b"/>
                    <a:pathLst>
                      <a:path w="222" h="544">
                        <a:moveTo>
                          <a:pt x="0" y="0"/>
                        </a:moveTo>
                        <a:lnTo>
                          <a:pt x="0" y="544"/>
                        </a:lnTo>
                        <a:lnTo>
                          <a:pt x="84" y="544"/>
                        </a:lnTo>
                        <a:lnTo>
                          <a:pt x="84" y="496"/>
                        </a:lnTo>
                        <a:lnTo>
                          <a:pt x="144" y="496"/>
                        </a:lnTo>
                        <a:lnTo>
                          <a:pt x="144" y="544"/>
                        </a:lnTo>
                        <a:lnTo>
                          <a:pt x="222" y="544"/>
                        </a:lnTo>
                        <a:lnTo>
                          <a:pt x="222" y="0"/>
                        </a:lnTo>
                        <a:lnTo>
                          <a:pt x="0" y="0"/>
                        </a:lnTo>
                        <a:close/>
                        <a:moveTo>
                          <a:pt x="48" y="430"/>
                        </a:moveTo>
                        <a:lnTo>
                          <a:pt x="30" y="430"/>
                        </a:lnTo>
                        <a:lnTo>
                          <a:pt x="30" y="407"/>
                        </a:lnTo>
                        <a:lnTo>
                          <a:pt x="48" y="407"/>
                        </a:lnTo>
                        <a:lnTo>
                          <a:pt x="48" y="430"/>
                        </a:lnTo>
                        <a:close/>
                        <a:moveTo>
                          <a:pt x="48" y="401"/>
                        </a:moveTo>
                        <a:lnTo>
                          <a:pt x="30" y="401"/>
                        </a:lnTo>
                        <a:lnTo>
                          <a:pt x="30" y="371"/>
                        </a:lnTo>
                        <a:lnTo>
                          <a:pt x="48" y="371"/>
                        </a:lnTo>
                        <a:lnTo>
                          <a:pt x="48" y="401"/>
                        </a:lnTo>
                        <a:close/>
                        <a:moveTo>
                          <a:pt x="48" y="365"/>
                        </a:moveTo>
                        <a:lnTo>
                          <a:pt x="30" y="365"/>
                        </a:lnTo>
                        <a:lnTo>
                          <a:pt x="30" y="341"/>
                        </a:lnTo>
                        <a:lnTo>
                          <a:pt x="48" y="341"/>
                        </a:lnTo>
                        <a:lnTo>
                          <a:pt x="48" y="365"/>
                        </a:lnTo>
                        <a:close/>
                        <a:moveTo>
                          <a:pt x="48" y="299"/>
                        </a:moveTo>
                        <a:lnTo>
                          <a:pt x="30" y="299"/>
                        </a:lnTo>
                        <a:lnTo>
                          <a:pt x="30" y="275"/>
                        </a:lnTo>
                        <a:lnTo>
                          <a:pt x="48" y="275"/>
                        </a:lnTo>
                        <a:lnTo>
                          <a:pt x="48" y="299"/>
                        </a:lnTo>
                        <a:close/>
                        <a:moveTo>
                          <a:pt x="48" y="269"/>
                        </a:moveTo>
                        <a:lnTo>
                          <a:pt x="30" y="269"/>
                        </a:lnTo>
                        <a:lnTo>
                          <a:pt x="30" y="245"/>
                        </a:lnTo>
                        <a:lnTo>
                          <a:pt x="48" y="245"/>
                        </a:lnTo>
                        <a:lnTo>
                          <a:pt x="48" y="269"/>
                        </a:lnTo>
                        <a:close/>
                        <a:moveTo>
                          <a:pt x="48" y="203"/>
                        </a:moveTo>
                        <a:lnTo>
                          <a:pt x="30" y="203"/>
                        </a:lnTo>
                        <a:lnTo>
                          <a:pt x="30" y="179"/>
                        </a:lnTo>
                        <a:lnTo>
                          <a:pt x="48" y="179"/>
                        </a:lnTo>
                        <a:lnTo>
                          <a:pt x="48" y="203"/>
                        </a:lnTo>
                        <a:close/>
                        <a:moveTo>
                          <a:pt x="48" y="137"/>
                        </a:moveTo>
                        <a:lnTo>
                          <a:pt x="30" y="137"/>
                        </a:lnTo>
                        <a:lnTo>
                          <a:pt x="30" y="114"/>
                        </a:lnTo>
                        <a:lnTo>
                          <a:pt x="48" y="114"/>
                        </a:lnTo>
                        <a:lnTo>
                          <a:pt x="48" y="137"/>
                        </a:lnTo>
                        <a:close/>
                        <a:moveTo>
                          <a:pt x="48" y="108"/>
                        </a:moveTo>
                        <a:lnTo>
                          <a:pt x="30" y="108"/>
                        </a:lnTo>
                        <a:lnTo>
                          <a:pt x="30" y="78"/>
                        </a:lnTo>
                        <a:lnTo>
                          <a:pt x="48" y="78"/>
                        </a:lnTo>
                        <a:lnTo>
                          <a:pt x="48" y="108"/>
                        </a:lnTo>
                        <a:close/>
                        <a:moveTo>
                          <a:pt x="48" y="72"/>
                        </a:moveTo>
                        <a:lnTo>
                          <a:pt x="30" y="72"/>
                        </a:lnTo>
                        <a:lnTo>
                          <a:pt x="30" y="42"/>
                        </a:lnTo>
                        <a:lnTo>
                          <a:pt x="48" y="42"/>
                        </a:lnTo>
                        <a:lnTo>
                          <a:pt x="48" y="72"/>
                        </a:lnTo>
                        <a:close/>
                        <a:moveTo>
                          <a:pt x="114" y="466"/>
                        </a:moveTo>
                        <a:lnTo>
                          <a:pt x="90" y="466"/>
                        </a:lnTo>
                        <a:lnTo>
                          <a:pt x="90" y="436"/>
                        </a:lnTo>
                        <a:lnTo>
                          <a:pt x="114" y="436"/>
                        </a:lnTo>
                        <a:lnTo>
                          <a:pt x="114" y="466"/>
                        </a:lnTo>
                        <a:close/>
                        <a:moveTo>
                          <a:pt x="114" y="430"/>
                        </a:moveTo>
                        <a:lnTo>
                          <a:pt x="90" y="430"/>
                        </a:lnTo>
                        <a:lnTo>
                          <a:pt x="90" y="407"/>
                        </a:lnTo>
                        <a:lnTo>
                          <a:pt x="114" y="407"/>
                        </a:lnTo>
                        <a:lnTo>
                          <a:pt x="114" y="430"/>
                        </a:lnTo>
                        <a:close/>
                        <a:moveTo>
                          <a:pt x="114" y="401"/>
                        </a:moveTo>
                        <a:lnTo>
                          <a:pt x="90" y="401"/>
                        </a:lnTo>
                        <a:lnTo>
                          <a:pt x="90" y="371"/>
                        </a:lnTo>
                        <a:lnTo>
                          <a:pt x="114" y="371"/>
                        </a:lnTo>
                        <a:lnTo>
                          <a:pt x="114" y="401"/>
                        </a:lnTo>
                        <a:close/>
                        <a:moveTo>
                          <a:pt x="114" y="335"/>
                        </a:moveTo>
                        <a:lnTo>
                          <a:pt x="90" y="335"/>
                        </a:lnTo>
                        <a:lnTo>
                          <a:pt x="90" y="305"/>
                        </a:lnTo>
                        <a:lnTo>
                          <a:pt x="114" y="305"/>
                        </a:lnTo>
                        <a:lnTo>
                          <a:pt x="114" y="335"/>
                        </a:lnTo>
                        <a:close/>
                        <a:moveTo>
                          <a:pt x="114" y="269"/>
                        </a:moveTo>
                        <a:lnTo>
                          <a:pt x="90" y="269"/>
                        </a:lnTo>
                        <a:lnTo>
                          <a:pt x="90" y="245"/>
                        </a:lnTo>
                        <a:lnTo>
                          <a:pt x="114" y="245"/>
                        </a:lnTo>
                        <a:lnTo>
                          <a:pt x="114" y="269"/>
                        </a:lnTo>
                        <a:close/>
                        <a:moveTo>
                          <a:pt x="114" y="239"/>
                        </a:moveTo>
                        <a:lnTo>
                          <a:pt x="90" y="239"/>
                        </a:lnTo>
                        <a:lnTo>
                          <a:pt x="90" y="209"/>
                        </a:lnTo>
                        <a:lnTo>
                          <a:pt x="114" y="209"/>
                        </a:lnTo>
                        <a:lnTo>
                          <a:pt x="114" y="239"/>
                        </a:lnTo>
                        <a:close/>
                        <a:moveTo>
                          <a:pt x="114" y="203"/>
                        </a:moveTo>
                        <a:lnTo>
                          <a:pt x="90" y="203"/>
                        </a:lnTo>
                        <a:lnTo>
                          <a:pt x="90" y="179"/>
                        </a:lnTo>
                        <a:lnTo>
                          <a:pt x="114" y="179"/>
                        </a:lnTo>
                        <a:lnTo>
                          <a:pt x="114" y="203"/>
                        </a:lnTo>
                        <a:close/>
                        <a:moveTo>
                          <a:pt x="114" y="137"/>
                        </a:moveTo>
                        <a:lnTo>
                          <a:pt x="90" y="137"/>
                        </a:lnTo>
                        <a:lnTo>
                          <a:pt x="90" y="114"/>
                        </a:lnTo>
                        <a:lnTo>
                          <a:pt x="114" y="114"/>
                        </a:lnTo>
                        <a:lnTo>
                          <a:pt x="114" y="137"/>
                        </a:lnTo>
                        <a:close/>
                        <a:moveTo>
                          <a:pt x="114" y="108"/>
                        </a:moveTo>
                        <a:lnTo>
                          <a:pt x="90" y="108"/>
                        </a:lnTo>
                        <a:lnTo>
                          <a:pt x="90" y="78"/>
                        </a:lnTo>
                        <a:lnTo>
                          <a:pt x="114" y="78"/>
                        </a:lnTo>
                        <a:lnTo>
                          <a:pt x="114" y="108"/>
                        </a:lnTo>
                        <a:close/>
                        <a:moveTo>
                          <a:pt x="114" y="72"/>
                        </a:moveTo>
                        <a:lnTo>
                          <a:pt x="90" y="72"/>
                        </a:lnTo>
                        <a:lnTo>
                          <a:pt x="90" y="42"/>
                        </a:lnTo>
                        <a:lnTo>
                          <a:pt x="114" y="42"/>
                        </a:lnTo>
                        <a:lnTo>
                          <a:pt x="114" y="72"/>
                        </a:lnTo>
                        <a:close/>
                        <a:moveTo>
                          <a:pt x="186" y="466"/>
                        </a:moveTo>
                        <a:lnTo>
                          <a:pt x="156" y="466"/>
                        </a:lnTo>
                        <a:lnTo>
                          <a:pt x="156" y="436"/>
                        </a:lnTo>
                        <a:lnTo>
                          <a:pt x="186" y="436"/>
                        </a:lnTo>
                        <a:lnTo>
                          <a:pt x="186" y="466"/>
                        </a:lnTo>
                        <a:close/>
                        <a:moveTo>
                          <a:pt x="186" y="430"/>
                        </a:moveTo>
                        <a:lnTo>
                          <a:pt x="156" y="430"/>
                        </a:lnTo>
                        <a:lnTo>
                          <a:pt x="156" y="407"/>
                        </a:lnTo>
                        <a:lnTo>
                          <a:pt x="186" y="407"/>
                        </a:lnTo>
                        <a:lnTo>
                          <a:pt x="186" y="430"/>
                        </a:lnTo>
                        <a:close/>
                        <a:moveTo>
                          <a:pt x="186" y="401"/>
                        </a:moveTo>
                        <a:lnTo>
                          <a:pt x="156" y="401"/>
                        </a:lnTo>
                        <a:lnTo>
                          <a:pt x="156" y="371"/>
                        </a:lnTo>
                        <a:lnTo>
                          <a:pt x="186" y="371"/>
                        </a:lnTo>
                        <a:lnTo>
                          <a:pt x="186" y="401"/>
                        </a:lnTo>
                        <a:close/>
                        <a:moveTo>
                          <a:pt x="186" y="365"/>
                        </a:moveTo>
                        <a:lnTo>
                          <a:pt x="156" y="365"/>
                        </a:lnTo>
                        <a:lnTo>
                          <a:pt x="156" y="341"/>
                        </a:lnTo>
                        <a:lnTo>
                          <a:pt x="186" y="341"/>
                        </a:lnTo>
                        <a:lnTo>
                          <a:pt x="186" y="365"/>
                        </a:lnTo>
                        <a:close/>
                        <a:moveTo>
                          <a:pt x="186" y="299"/>
                        </a:moveTo>
                        <a:lnTo>
                          <a:pt x="156" y="299"/>
                        </a:lnTo>
                        <a:lnTo>
                          <a:pt x="156" y="275"/>
                        </a:lnTo>
                        <a:lnTo>
                          <a:pt x="186" y="275"/>
                        </a:lnTo>
                        <a:lnTo>
                          <a:pt x="186" y="299"/>
                        </a:lnTo>
                        <a:close/>
                        <a:moveTo>
                          <a:pt x="186" y="239"/>
                        </a:moveTo>
                        <a:lnTo>
                          <a:pt x="156" y="239"/>
                        </a:lnTo>
                        <a:lnTo>
                          <a:pt x="156" y="209"/>
                        </a:lnTo>
                        <a:lnTo>
                          <a:pt x="186" y="209"/>
                        </a:lnTo>
                        <a:lnTo>
                          <a:pt x="186" y="239"/>
                        </a:lnTo>
                        <a:close/>
                        <a:moveTo>
                          <a:pt x="186" y="173"/>
                        </a:moveTo>
                        <a:lnTo>
                          <a:pt x="156" y="173"/>
                        </a:lnTo>
                        <a:lnTo>
                          <a:pt x="156" y="143"/>
                        </a:lnTo>
                        <a:lnTo>
                          <a:pt x="186" y="143"/>
                        </a:lnTo>
                        <a:lnTo>
                          <a:pt x="186" y="173"/>
                        </a:lnTo>
                        <a:close/>
                        <a:moveTo>
                          <a:pt x="186" y="137"/>
                        </a:moveTo>
                        <a:lnTo>
                          <a:pt x="156" y="137"/>
                        </a:lnTo>
                        <a:lnTo>
                          <a:pt x="156" y="114"/>
                        </a:lnTo>
                        <a:lnTo>
                          <a:pt x="186" y="114"/>
                        </a:lnTo>
                        <a:lnTo>
                          <a:pt x="186" y="137"/>
                        </a:lnTo>
                        <a:close/>
                        <a:moveTo>
                          <a:pt x="186" y="108"/>
                        </a:moveTo>
                        <a:lnTo>
                          <a:pt x="156" y="108"/>
                        </a:lnTo>
                        <a:lnTo>
                          <a:pt x="156" y="78"/>
                        </a:lnTo>
                        <a:lnTo>
                          <a:pt x="186" y="78"/>
                        </a:lnTo>
                        <a:lnTo>
                          <a:pt x="186" y="108"/>
                        </a:lnTo>
                        <a:close/>
                        <a:moveTo>
                          <a:pt x="186" y="72"/>
                        </a:moveTo>
                        <a:lnTo>
                          <a:pt x="156" y="72"/>
                        </a:lnTo>
                        <a:lnTo>
                          <a:pt x="156" y="42"/>
                        </a:lnTo>
                        <a:lnTo>
                          <a:pt x="186" y="42"/>
                        </a:lnTo>
                        <a:lnTo>
                          <a:pt x="186" y="72"/>
                        </a:lnTo>
                        <a:close/>
                      </a:path>
                    </a:pathLst>
                  </a:custGeom>
                  <a:solidFill>
                    <a:sysClr val="window" lastClr="FFFFFF">
                      <a:alpha val="32000"/>
                    </a:sysClr>
                  </a:solidFill>
                  <a:ln>
                    <a:noFill/>
                  </a:ln>
                </p:spPr>
                <p:txBody>
                  <a:bodyPr/>
                  <a:lstStyle/>
                  <a:p>
                    <a:pPr defTabSz="900000" fontAlgn="auto" latinLnBrk="0">
                      <a:spcBef>
                        <a:spcPts val="0"/>
                      </a:spcBef>
                      <a:spcAft>
                        <a:spcPts val="0"/>
                      </a:spcAft>
                      <a:defRPr lang="ko-KR"/>
                    </a:pPr>
                    <a:endParaRPr kumimoji="0" lang="ko-KR" altLang="en-US" kern="0">
                      <a:solidFill>
                        <a:sysClr val="windowText" lastClr="000000"/>
                      </a:solidFill>
                      <a:latin typeface="+mn-lt"/>
                      <a:ea typeface="+mn-ea"/>
                    </a:endParaRPr>
                  </a:p>
                </p:txBody>
              </p:sp>
            </p:grpSp>
            <p:sp>
              <p:nvSpPr>
                <p:cNvPr id="29" name="Freeform 5"/>
                <p:cNvSpPr>
                  <a:spLocks noEditPoints="1"/>
                </p:cNvSpPr>
                <p:nvPr/>
              </p:nvSpPr>
              <p:spPr>
                <a:xfrm rot="10800000" flipV="1">
                  <a:off x="5934345" y="1309433"/>
                  <a:ext cx="138612" cy="505770"/>
                </a:xfrm>
                <a:custGeom>
                  <a:avLst/>
                  <a:gdLst>
                    <a:gd name="T0" fmla="*/ 66675 w 222"/>
                    <a:gd name="T1" fmla="*/ 431800 h 544"/>
                    <a:gd name="T2" fmla="*/ 114300 w 222"/>
                    <a:gd name="T3" fmla="*/ 431800 h 544"/>
                    <a:gd name="T4" fmla="*/ 0 w 222"/>
                    <a:gd name="T5" fmla="*/ 0 h 544"/>
                    <a:gd name="T6" fmla="*/ 23813 w 222"/>
                    <a:gd name="T7" fmla="*/ 323056 h 544"/>
                    <a:gd name="T8" fmla="*/ 38100 w 222"/>
                    <a:gd name="T9" fmla="*/ 318294 h 544"/>
                    <a:gd name="T10" fmla="*/ 38100 w 222"/>
                    <a:gd name="T11" fmla="*/ 294481 h 544"/>
                    <a:gd name="T12" fmla="*/ 23813 w 222"/>
                    <a:gd name="T13" fmla="*/ 289719 h 544"/>
                    <a:gd name="T14" fmla="*/ 38100 w 222"/>
                    <a:gd name="T15" fmla="*/ 289719 h 544"/>
                    <a:gd name="T16" fmla="*/ 23813 w 222"/>
                    <a:gd name="T17" fmla="*/ 218281 h 544"/>
                    <a:gd name="T18" fmla="*/ 38100 w 222"/>
                    <a:gd name="T19" fmla="*/ 213519 h 544"/>
                    <a:gd name="T20" fmla="*/ 38100 w 222"/>
                    <a:gd name="T21" fmla="*/ 194469 h 544"/>
                    <a:gd name="T22" fmla="*/ 23813 w 222"/>
                    <a:gd name="T23" fmla="*/ 161131 h 544"/>
                    <a:gd name="T24" fmla="*/ 38100 w 222"/>
                    <a:gd name="T25" fmla="*/ 161131 h 544"/>
                    <a:gd name="T26" fmla="*/ 23813 w 222"/>
                    <a:gd name="T27" fmla="*/ 90488 h 544"/>
                    <a:gd name="T28" fmla="*/ 38100 w 222"/>
                    <a:gd name="T29" fmla="*/ 85725 h 544"/>
                    <a:gd name="T30" fmla="*/ 38100 w 222"/>
                    <a:gd name="T31" fmla="*/ 61913 h 544"/>
                    <a:gd name="T32" fmla="*/ 23813 w 222"/>
                    <a:gd name="T33" fmla="*/ 57150 h 544"/>
                    <a:gd name="T34" fmla="*/ 38100 w 222"/>
                    <a:gd name="T35" fmla="*/ 57150 h 544"/>
                    <a:gd name="T36" fmla="*/ 71438 w 222"/>
                    <a:gd name="T37" fmla="*/ 346075 h 544"/>
                    <a:gd name="T38" fmla="*/ 90488 w 222"/>
                    <a:gd name="T39" fmla="*/ 341313 h 544"/>
                    <a:gd name="T40" fmla="*/ 90488 w 222"/>
                    <a:gd name="T41" fmla="*/ 323056 h 544"/>
                    <a:gd name="T42" fmla="*/ 71438 w 222"/>
                    <a:gd name="T43" fmla="*/ 318294 h 544"/>
                    <a:gd name="T44" fmla="*/ 90488 w 222"/>
                    <a:gd name="T45" fmla="*/ 318294 h 544"/>
                    <a:gd name="T46" fmla="*/ 71438 w 222"/>
                    <a:gd name="T47" fmla="*/ 242094 h 544"/>
                    <a:gd name="T48" fmla="*/ 90488 w 222"/>
                    <a:gd name="T49" fmla="*/ 213519 h 544"/>
                    <a:gd name="T50" fmla="*/ 90488 w 222"/>
                    <a:gd name="T51" fmla="*/ 194469 h 544"/>
                    <a:gd name="T52" fmla="*/ 71438 w 222"/>
                    <a:gd name="T53" fmla="*/ 189706 h 544"/>
                    <a:gd name="T54" fmla="*/ 90488 w 222"/>
                    <a:gd name="T55" fmla="*/ 189706 h 544"/>
                    <a:gd name="T56" fmla="*/ 71438 w 222"/>
                    <a:gd name="T57" fmla="*/ 142081 h 544"/>
                    <a:gd name="T58" fmla="*/ 90488 w 222"/>
                    <a:gd name="T59" fmla="*/ 108744 h 544"/>
                    <a:gd name="T60" fmla="*/ 90488 w 222"/>
                    <a:gd name="T61" fmla="*/ 90488 h 544"/>
                    <a:gd name="T62" fmla="*/ 71438 w 222"/>
                    <a:gd name="T63" fmla="*/ 85725 h 544"/>
                    <a:gd name="T64" fmla="*/ 90488 w 222"/>
                    <a:gd name="T65" fmla="*/ 85725 h 544"/>
                    <a:gd name="T66" fmla="*/ 71438 w 222"/>
                    <a:gd name="T67" fmla="*/ 33338 h 544"/>
                    <a:gd name="T68" fmla="*/ 147638 w 222"/>
                    <a:gd name="T69" fmla="*/ 369888 h 544"/>
                    <a:gd name="T70" fmla="*/ 147638 w 222"/>
                    <a:gd name="T71" fmla="*/ 346075 h 544"/>
                    <a:gd name="T72" fmla="*/ 123825 w 222"/>
                    <a:gd name="T73" fmla="*/ 341313 h 544"/>
                    <a:gd name="T74" fmla="*/ 147638 w 222"/>
                    <a:gd name="T75" fmla="*/ 341313 h 544"/>
                    <a:gd name="T76" fmla="*/ 123825 w 222"/>
                    <a:gd name="T77" fmla="*/ 294481 h 544"/>
                    <a:gd name="T78" fmla="*/ 147638 w 222"/>
                    <a:gd name="T79" fmla="*/ 289719 h 544"/>
                    <a:gd name="T80" fmla="*/ 147638 w 222"/>
                    <a:gd name="T81" fmla="*/ 270669 h 544"/>
                    <a:gd name="T82" fmla="*/ 123825 w 222"/>
                    <a:gd name="T83" fmla="*/ 237331 h 544"/>
                    <a:gd name="T84" fmla="*/ 147638 w 222"/>
                    <a:gd name="T85" fmla="*/ 237331 h 544"/>
                    <a:gd name="T86" fmla="*/ 123825 w 222"/>
                    <a:gd name="T87" fmla="*/ 165894 h 544"/>
                    <a:gd name="T88" fmla="*/ 147638 w 222"/>
                    <a:gd name="T89" fmla="*/ 137319 h 544"/>
                    <a:gd name="T90" fmla="*/ 147638 w 222"/>
                    <a:gd name="T91" fmla="*/ 113506 h 544"/>
                    <a:gd name="T92" fmla="*/ 123825 w 222"/>
                    <a:gd name="T93" fmla="*/ 108744 h 544"/>
                    <a:gd name="T94" fmla="*/ 147638 w 222"/>
                    <a:gd name="T95" fmla="*/ 108744 h 544"/>
                    <a:gd name="T96" fmla="*/ 123825 w 222"/>
                    <a:gd name="T97" fmla="*/ 61913 h 544"/>
                    <a:gd name="T98" fmla="*/ 147638 w 222"/>
                    <a:gd name="T99" fmla="*/ 57150 h 544"/>
                    <a:gd name="T100" fmla="*/ 147638 w 222"/>
                    <a:gd name="T101" fmla="*/ 33338 h 544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0" t="0" r="r" b="b"/>
                  <a:pathLst>
                    <a:path w="222" h="544">
                      <a:moveTo>
                        <a:pt x="0" y="0"/>
                      </a:moveTo>
                      <a:lnTo>
                        <a:pt x="0" y="544"/>
                      </a:lnTo>
                      <a:lnTo>
                        <a:pt x="84" y="544"/>
                      </a:lnTo>
                      <a:lnTo>
                        <a:pt x="84" y="496"/>
                      </a:lnTo>
                      <a:lnTo>
                        <a:pt x="144" y="496"/>
                      </a:lnTo>
                      <a:lnTo>
                        <a:pt x="144" y="544"/>
                      </a:lnTo>
                      <a:lnTo>
                        <a:pt x="222" y="544"/>
                      </a:lnTo>
                      <a:lnTo>
                        <a:pt x="222" y="0"/>
                      </a:lnTo>
                      <a:lnTo>
                        <a:pt x="0" y="0"/>
                      </a:lnTo>
                      <a:close/>
                      <a:moveTo>
                        <a:pt x="48" y="430"/>
                      </a:moveTo>
                      <a:lnTo>
                        <a:pt x="30" y="430"/>
                      </a:lnTo>
                      <a:lnTo>
                        <a:pt x="30" y="407"/>
                      </a:lnTo>
                      <a:lnTo>
                        <a:pt x="48" y="407"/>
                      </a:lnTo>
                      <a:lnTo>
                        <a:pt x="48" y="430"/>
                      </a:lnTo>
                      <a:close/>
                      <a:moveTo>
                        <a:pt x="48" y="401"/>
                      </a:moveTo>
                      <a:lnTo>
                        <a:pt x="30" y="401"/>
                      </a:lnTo>
                      <a:lnTo>
                        <a:pt x="30" y="371"/>
                      </a:lnTo>
                      <a:lnTo>
                        <a:pt x="48" y="371"/>
                      </a:lnTo>
                      <a:lnTo>
                        <a:pt x="48" y="401"/>
                      </a:lnTo>
                      <a:close/>
                      <a:moveTo>
                        <a:pt x="48" y="365"/>
                      </a:moveTo>
                      <a:lnTo>
                        <a:pt x="30" y="365"/>
                      </a:lnTo>
                      <a:lnTo>
                        <a:pt x="30" y="341"/>
                      </a:lnTo>
                      <a:lnTo>
                        <a:pt x="48" y="341"/>
                      </a:lnTo>
                      <a:lnTo>
                        <a:pt x="48" y="365"/>
                      </a:lnTo>
                      <a:close/>
                      <a:moveTo>
                        <a:pt x="48" y="299"/>
                      </a:moveTo>
                      <a:lnTo>
                        <a:pt x="30" y="299"/>
                      </a:lnTo>
                      <a:lnTo>
                        <a:pt x="30" y="275"/>
                      </a:lnTo>
                      <a:lnTo>
                        <a:pt x="48" y="275"/>
                      </a:lnTo>
                      <a:lnTo>
                        <a:pt x="48" y="299"/>
                      </a:lnTo>
                      <a:close/>
                      <a:moveTo>
                        <a:pt x="48" y="269"/>
                      </a:moveTo>
                      <a:lnTo>
                        <a:pt x="30" y="269"/>
                      </a:lnTo>
                      <a:lnTo>
                        <a:pt x="30" y="245"/>
                      </a:lnTo>
                      <a:lnTo>
                        <a:pt x="48" y="245"/>
                      </a:lnTo>
                      <a:lnTo>
                        <a:pt x="48" y="269"/>
                      </a:lnTo>
                      <a:close/>
                      <a:moveTo>
                        <a:pt x="48" y="203"/>
                      </a:moveTo>
                      <a:lnTo>
                        <a:pt x="30" y="203"/>
                      </a:lnTo>
                      <a:lnTo>
                        <a:pt x="30" y="179"/>
                      </a:lnTo>
                      <a:lnTo>
                        <a:pt x="48" y="179"/>
                      </a:lnTo>
                      <a:lnTo>
                        <a:pt x="48" y="203"/>
                      </a:lnTo>
                      <a:close/>
                      <a:moveTo>
                        <a:pt x="48" y="137"/>
                      </a:moveTo>
                      <a:lnTo>
                        <a:pt x="30" y="137"/>
                      </a:lnTo>
                      <a:lnTo>
                        <a:pt x="30" y="114"/>
                      </a:lnTo>
                      <a:lnTo>
                        <a:pt x="48" y="114"/>
                      </a:lnTo>
                      <a:lnTo>
                        <a:pt x="48" y="137"/>
                      </a:lnTo>
                      <a:close/>
                      <a:moveTo>
                        <a:pt x="48" y="108"/>
                      </a:moveTo>
                      <a:lnTo>
                        <a:pt x="30" y="108"/>
                      </a:lnTo>
                      <a:lnTo>
                        <a:pt x="30" y="78"/>
                      </a:lnTo>
                      <a:lnTo>
                        <a:pt x="48" y="78"/>
                      </a:lnTo>
                      <a:lnTo>
                        <a:pt x="48" y="108"/>
                      </a:lnTo>
                      <a:close/>
                      <a:moveTo>
                        <a:pt x="48" y="72"/>
                      </a:moveTo>
                      <a:lnTo>
                        <a:pt x="30" y="72"/>
                      </a:lnTo>
                      <a:lnTo>
                        <a:pt x="30" y="42"/>
                      </a:lnTo>
                      <a:lnTo>
                        <a:pt x="48" y="42"/>
                      </a:lnTo>
                      <a:lnTo>
                        <a:pt x="48" y="72"/>
                      </a:lnTo>
                      <a:close/>
                      <a:moveTo>
                        <a:pt x="114" y="466"/>
                      </a:moveTo>
                      <a:lnTo>
                        <a:pt x="90" y="466"/>
                      </a:lnTo>
                      <a:lnTo>
                        <a:pt x="90" y="436"/>
                      </a:lnTo>
                      <a:lnTo>
                        <a:pt x="114" y="436"/>
                      </a:lnTo>
                      <a:lnTo>
                        <a:pt x="114" y="466"/>
                      </a:lnTo>
                      <a:close/>
                      <a:moveTo>
                        <a:pt x="114" y="430"/>
                      </a:moveTo>
                      <a:lnTo>
                        <a:pt x="90" y="430"/>
                      </a:lnTo>
                      <a:lnTo>
                        <a:pt x="90" y="407"/>
                      </a:lnTo>
                      <a:lnTo>
                        <a:pt x="114" y="407"/>
                      </a:lnTo>
                      <a:lnTo>
                        <a:pt x="114" y="430"/>
                      </a:lnTo>
                      <a:close/>
                      <a:moveTo>
                        <a:pt x="114" y="401"/>
                      </a:moveTo>
                      <a:lnTo>
                        <a:pt x="90" y="401"/>
                      </a:lnTo>
                      <a:lnTo>
                        <a:pt x="90" y="371"/>
                      </a:lnTo>
                      <a:lnTo>
                        <a:pt x="114" y="371"/>
                      </a:lnTo>
                      <a:lnTo>
                        <a:pt x="114" y="401"/>
                      </a:lnTo>
                      <a:close/>
                      <a:moveTo>
                        <a:pt x="114" y="335"/>
                      </a:moveTo>
                      <a:lnTo>
                        <a:pt x="90" y="335"/>
                      </a:lnTo>
                      <a:lnTo>
                        <a:pt x="90" y="305"/>
                      </a:lnTo>
                      <a:lnTo>
                        <a:pt x="114" y="305"/>
                      </a:lnTo>
                      <a:lnTo>
                        <a:pt x="114" y="335"/>
                      </a:lnTo>
                      <a:close/>
                      <a:moveTo>
                        <a:pt x="114" y="269"/>
                      </a:moveTo>
                      <a:lnTo>
                        <a:pt x="90" y="269"/>
                      </a:lnTo>
                      <a:lnTo>
                        <a:pt x="90" y="245"/>
                      </a:lnTo>
                      <a:lnTo>
                        <a:pt x="114" y="245"/>
                      </a:lnTo>
                      <a:lnTo>
                        <a:pt x="114" y="269"/>
                      </a:lnTo>
                      <a:close/>
                      <a:moveTo>
                        <a:pt x="114" y="239"/>
                      </a:moveTo>
                      <a:lnTo>
                        <a:pt x="90" y="239"/>
                      </a:lnTo>
                      <a:lnTo>
                        <a:pt x="90" y="209"/>
                      </a:lnTo>
                      <a:lnTo>
                        <a:pt x="114" y="209"/>
                      </a:lnTo>
                      <a:lnTo>
                        <a:pt x="114" y="239"/>
                      </a:lnTo>
                      <a:close/>
                      <a:moveTo>
                        <a:pt x="114" y="203"/>
                      </a:moveTo>
                      <a:lnTo>
                        <a:pt x="90" y="203"/>
                      </a:lnTo>
                      <a:lnTo>
                        <a:pt x="90" y="179"/>
                      </a:lnTo>
                      <a:lnTo>
                        <a:pt x="114" y="179"/>
                      </a:lnTo>
                      <a:lnTo>
                        <a:pt x="114" y="203"/>
                      </a:lnTo>
                      <a:close/>
                      <a:moveTo>
                        <a:pt x="114" y="137"/>
                      </a:moveTo>
                      <a:lnTo>
                        <a:pt x="90" y="137"/>
                      </a:lnTo>
                      <a:lnTo>
                        <a:pt x="90" y="114"/>
                      </a:lnTo>
                      <a:lnTo>
                        <a:pt x="114" y="114"/>
                      </a:lnTo>
                      <a:lnTo>
                        <a:pt x="114" y="137"/>
                      </a:lnTo>
                      <a:close/>
                      <a:moveTo>
                        <a:pt x="114" y="108"/>
                      </a:moveTo>
                      <a:lnTo>
                        <a:pt x="90" y="108"/>
                      </a:lnTo>
                      <a:lnTo>
                        <a:pt x="90" y="78"/>
                      </a:lnTo>
                      <a:lnTo>
                        <a:pt x="114" y="78"/>
                      </a:lnTo>
                      <a:lnTo>
                        <a:pt x="114" y="108"/>
                      </a:lnTo>
                      <a:close/>
                      <a:moveTo>
                        <a:pt x="114" y="72"/>
                      </a:moveTo>
                      <a:lnTo>
                        <a:pt x="90" y="72"/>
                      </a:lnTo>
                      <a:lnTo>
                        <a:pt x="90" y="42"/>
                      </a:lnTo>
                      <a:lnTo>
                        <a:pt x="114" y="42"/>
                      </a:lnTo>
                      <a:lnTo>
                        <a:pt x="114" y="72"/>
                      </a:lnTo>
                      <a:close/>
                      <a:moveTo>
                        <a:pt x="186" y="466"/>
                      </a:moveTo>
                      <a:lnTo>
                        <a:pt x="156" y="466"/>
                      </a:lnTo>
                      <a:lnTo>
                        <a:pt x="156" y="436"/>
                      </a:lnTo>
                      <a:lnTo>
                        <a:pt x="186" y="436"/>
                      </a:lnTo>
                      <a:lnTo>
                        <a:pt x="186" y="466"/>
                      </a:lnTo>
                      <a:close/>
                      <a:moveTo>
                        <a:pt x="186" y="430"/>
                      </a:moveTo>
                      <a:lnTo>
                        <a:pt x="156" y="430"/>
                      </a:lnTo>
                      <a:lnTo>
                        <a:pt x="156" y="407"/>
                      </a:lnTo>
                      <a:lnTo>
                        <a:pt x="186" y="407"/>
                      </a:lnTo>
                      <a:lnTo>
                        <a:pt x="186" y="430"/>
                      </a:lnTo>
                      <a:close/>
                      <a:moveTo>
                        <a:pt x="186" y="401"/>
                      </a:moveTo>
                      <a:lnTo>
                        <a:pt x="156" y="401"/>
                      </a:lnTo>
                      <a:lnTo>
                        <a:pt x="156" y="371"/>
                      </a:lnTo>
                      <a:lnTo>
                        <a:pt x="186" y="371"/>
                      </a:lnTo>
                      <a:lnTo>
                        <a:pt x="186" y="401"/>
                      </a:lnTo>
                      <a:close/>
                      <a:moveTo>
                        <a:pt x="186" y="365"/>
                      </a:moveTo>
                      <a:lnTo>
                        <a:pt x="156" y="365"/>
                      </a:lnTo>
                      <a:lnTo>
                        <a:pt x="156" y="341"/>
                      </a:lnTo>
                      <a:lnTo>
                        <a:pt x="186" y="341"/>
                      </a:lnTo>
                      <a:lnTo>
                        <a:pt x="186" y="365"/>
                      </a:lnTo>
                      <a:close/>
                      <a:moveTo>
                        <a:pt x="186" y="299"/>
                      </a:moveTo>
                      <a:lnTo>
                        <a:pt x="156" y="299"/>
                      </a:lnTo>
                      <a:lnTo>
                        <a:pt x="156" y="275"/>
                      </a:lnTo>
                      <a:lnTo>
                        <a:pt x="186" y="275"/>
                      </a:lnTo>
                      <a:lnTo>
                        <a:pt x="186" y="299"/>
                      </a:lnTo>
                      <a:close/>
                      <a:moveTo>
                        <a:pt x="186" y="239"/>
                      </a:moveTo>
                      <a:lnTo>
                        <a:pt x="156" y="239"/>
                      </a:lnTo>
                      <a:lnTo>
                        <a:pt x="156" y="209"/>
                      </a:lnTo>
                      <a:lnTo>
                        <a:pt x="186" y="209"/>
                      </a:lnTo>
                      <a:lnTo>
                        <a:pt x="186" y="239"/>
                      </a:lnTo>
                      <a:close/>
                      <a:moveTo>
                        <a:pt x="186" y="173"/>
                      </a:moveTo>
                      <a:lnTo>
                        <a:pt x="156" y="173"/>
                      </a:lnTo>
                      <a:lnTo>
                        <a:pt x="156" y="143"/>
                      </a:lnTo>
                      <a:lnTo>
                        <a:pt x="186" y="143"/>
                      </a:lnTo>
                      <a:lnTo>
                        <a:pt x="186" y="173"/>
                      </a:lnTo>
                      <a:close/>
                      <a:moveTo>
                        <a:pt x="186" y="137"/>
                      </a:moveTo>
                      <a:lnTo>
                        <a:pt x="156" y="137"/>
                      </a:lnTo>
                      <a:lnTo>
                        <a:pt x="156" y="114"/>
                      </a:lnTo>
                      <a:lnTo>
                        <a:pt x="186" y="114"/>
                      </a:lnTo>
                      <a:lnTo>
                        <a:pt x="186" y="137"/>
                      </a:lnTo>
                      <a:close/>
                      <a:moveTo>
                        <a:pt x="186" y="108"/>
                      </a:moveTo>
                      <a:lnTo>
                        <a:pt x="156" y="108"/>
                      </a:lnTo>
                      <a:lnTo>
                        <a:pt x="156" y="78"/>
                      </a:lnTo>
                      <a:lnTo>
                        <a:pt x="186" y="78"/>
                      </a:lnTo>
                      <a:lnTo>
                        <a:pt x="186" y="108"/>
                      </a:lnTo>
                      <a:close/>
                      <a:moveTo>
                        <a:pt x="186" y="72"/>
                      </a:moveTo>
                      <a:lnTo>
                        <a:pt x="156" y="72"/>
                      </a:lnTo>
                      <a:lnTo>
                        <a:pt x="156" y="42"/>
                      </a:lnTo>
                      <a:lnTo>
                        <a:pt x="186" y="42"/>
                      </a:lnTo>
                      <a:lnTo>
                        <a:pt x="186" y="72"/>
                      </a:lnTo>
                      <a:close/>
                    </a:path>
                  </a:pathLst>
                </a:custGeom>
                <a:solidFill>
                  <a:sysClr val="window" lastClr="FFFFFF">
                    <a:alpha val="32000"/>
                  </a:sysClr>
                </a:solidFill>
                <a:ln>
                  <a:noFill/>
                </a:ln>
              </p:spPr>
              <p:txBody>
                <a:bodyPr/>
                <a:lstStyle/>
                <a:p>
                  <a:pPr defTabSz="900000" fontAlgn="auto" latinLnBrk="0">
                    <a:spcBef>
                      <a:spcPts val="0"/>
                    </a:spcBef>
                    <a:spcAft>
                      <a:spcPts val="0"/>
                    </a:spcAft>
                    <a:defRPr lang="ko-KR"/>
                  </a:pPr>
                  <a:endParaRPr kumimoji="0" lang="ko-KR" altLang="en-US" kern="0">
                    <a:solidFill>
                      <a:sysClr val="windowText" lastClr="000000"/>
                    </a:solidFill>
                    <a:latin typeface="+mn-lt"/>
                    <a:ea typeface="+mn-ea"/>
                  </a:endParaRPr>
                </a:p>
              </p:txBody>
            </p:sp>
          </p:grpSp>
          <p:grpSp>
            <p:nvGrpSpPr>
              <p:cNvPr id="7" name="그룹 33"/>
              <p:cNvGrpSpPr/>
              <p:nvPr/>
            </p:nvGrpSpPr>
            <p:grpSpPr>
              <a:xfrm rot="10800000" flipV="1">
                <a:off x="3864609" y="1172214"/>
                <a:ext cx="1333499" cy="879931"/>
                <a:chOff x="-5229225" y="3223295"/>
                <a:chExt cx="1905000" cy="1740187"/>
              </a:xfrm>
              <a:solidFill>
                <a:sysClr val="window" lastClr="FFFFFF">
                  <a:alpha val="34000"/>
                </a:sysClr>
              </a:solidFill>
            </p:grpSpPr>
            <p:sp>
              <p:nvSpPr>
                <p:cNvPr id="24" name="자유형 23"/>
                <p:cNvSpPr/>
                <p:nvPr/>
              </p:nvSpPr>
              <p:spPr>
                <a:xfrm>
                  <a:off x="-5029199" y="4472731"/>
                  <a:ext cx="692585" cy="476096"/>
                </a:xfrm>
                <a:custGeom>
                  <a:avLst/>
                  <a:gdLst>
                    <a:gd name="connsiteX0" fmla="*/ 0 w 762000"/>
                    <a:gd name="connsiteY0" fmla="*/ 541020 h 541020"/>
                    <a:gd name="connsiteX1" fmla="*/ 0 w 762000"/>
                    <a:gd name="connsiteY1" fmla="*/ 243840 h 541020"/>
                    <a:gd name="connsiteX2" fmla="*/ 22860 w 762000"/>
                    <a:gd name="connsiteY2" fmla="*/ 220980 h 541020"/>
                    <a:gd name="connsiteX3" fmla="*/ 99060 w 762000"/>
                    <a:gd name="connsiteY3" fmla="*/ 243840 h 541020"/>
                    <a:gd name="connsiteX4" fmla="*/ 205740 w 762000"/>
                    <a:gd name="connsiteY4" fmla="*/ 167640 h 541020"/>
                    <a:gd name="connsiteX5" fmla="*/ 304800 w 762000"/>
                    <a:gd name="connsiteY5" fmla="*/ 129540 h 541020"/>
                    <a:gd name="connsiteX6" fmla="*/ 762000 w 762000"/>
                    <a:gd name="connsiteY6" fmla="*/ 0 h 541020"/>
                    <a:gd name="connsiteX7" fmla="*/ 762000 w 762000"/>
                    <a:gd name="connsiteY7" fmla="*/ 525780 h 541020"/>
                    <a:gd name="connsiteX8" fmla="*/ 0 w 762000"/>
                    <a:gd name="connsiteY8" fmla="*/ 541020 h 5410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62000" h="541020">
                      <a:moveTo>
                        <a:pt x="0" y="541020"/>
                      </a:moveTo>
                      <a:lnTo>
                        <a:pt x="0" y="243840"/>
                      </a:lnTo>
                      <a:lnTo>
                        <a:pt x="22860" y="220980"/>
                      </a:lnTo>
                      <a:lnTo>
                        <a:pt x="99060" y="243840"/>
                      </a:lnTo>
                      <a:lnTo>
                        <a:pt x="205740" y="167640"/>
                      </a:lnTo>
                      <a:lnTo>
                        <a:pt x="304800" y="129540"/>
                      </a:lnTo>
                      <a:lnTo>
                        <a:pt x="762000" y="0"/>
                      </a:lnTo>
                      <a:lnTo>
                        <a:pt x="762000" y="525780"/>
                      </a:lnTo>
                      <a:lnTo>
                        <a:pt x="0" y="541020"/>
                      </a:lnTo>
                      <a:close/>
                    </a:path>
                  </a:pathLst>
                </a:custGeom>
                <a:solidFill>
                  <a:sysClr val="window" lastClr="FFFFFF">
                    <a:alpha val="57000"/>
                  </a:sysClr>
                </a:solidFill>
                <a:ln>
                  <a:noFill/>
                </a:ln>
              </p:spPr>
              <p:txBody>
                <a:bodyPr/>
                <a:lstStyle/>
                <a:p>
                  <a:pPr defTabSz="900000" fontAlgn="auto" latinLnBrk="0">
                    <a:spcBef>
                      <a:spcPts val="0"/>
                    </a:spcBef>
                    <a:spcAft>
                      <a:spcPts val="0"/>
                    </a:spcAft>
                    <a:defRPr lang="ko-KR"/>
                  </a:pPr>
                  <a:endParaRPr kumimoji="0" lang="ko-KR" altLang="en-US" sz="1600" kern="0">
                    <a:solidFill>
                      <a:sysClr val="windowText" lastClr="000000"/>
                    </a:solidFill>
                    <a:latin typeface="맑은 고딕"/>
                    <a:ea typeface="맑은 고딕"/>
                  </a:endParaRPr>
                </a:p>
              </p:txBody>
            </p:sp>
            <p:sp>
              <p:nvSpPr>
                <p:cNvPr id="25" name="자유형 24"/>
                <p:cNvSpPr/>
                <p:nvPr/>
              </p:nvSpPr>
              <p:spPr>
                <a:xfrm>
                  <a:off x="-4297680" y="4282440"/>
                  <a:ext cx="236220" cy="670561"/>
                </a:xfrm>
                <a:custGeom>
                  <a:avLst/>
                  <a:gdLst>
                    <a:gd name="connsiteX0" fmla="*/ 0 w 236220"/>
                    <a:gd name="connsiteY0" fmla="*/ 68580 h 670560"/>
                    <a:gd name="connsiteX1" fmla="*/ 236220 w 236220"/>
                    <a:gd name="connsiteY1" fmla="*/ 0 h 670560"/>
                    <a:gd name="connsiteX2" fmla="*/ 236220 w 236220"/>
                    <a:gd name="connsiteY2" fmla="*/ 670560 h 670560"/>
                    <a:gd name="connsiteX3" fmla="*/ 22860 w 236220"/>
                    <a:gd name="connsiteY3" fmla="*/ 670560 h 670560"/>
                    <a:gd name="connsiteX4" fmla="*/ 0 w 236220"/>
                    <a:gd name="connsiteY4" fmla="*/ 68580 h 670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6220" h="670560">
                      <a:moveTo>
                        <a:pt x="0" y="68580"/>
                      </a:moveTo>
                      <a:lnTo>
                        <a:pt x="236220" y="0"/>
                      </a:lnTo>
                      <a:lnTo>
                        <a:pt x="236220" y="670560"/>
                      </a:lnTo>
                      <a:lnTo>
                        <a:pt x="22860" y="670560"/>
                      </a:lnTo>
                      <a:lnTo>
                        <a:pt x="0" y="68580"/>
                      </a:lnTo>
                      <a:close/>
                    </a:path>
                  </a:pathLst>
                </a:custGeom>
                <a:solidFill>
                  <a:sysClr val="window" lastClr="FFFFFF">
                    <a:alpha val="57000"/>
                  </a:sysClr>
                </a:solidFill>
                <a:ln>
                  <a:noFill/>
                </a:ln>
              </p:spPr>
              <p:txBody>
                <a:bodyPr/>
                <a:lstStyle/>
                <a:p>
                  <a:pPr defTabSz="900000" fontAlgn="auto" latinLnBrk="0">
                    <a:spcBef>
                      <a:spcPts val="0"/>
                    </a:spcBef>
                    <a:spcAft>
                      <a:spcPts val="0"/>
                    </a:spcAft>
                    <a:defRPr lang="ko-KR"/>
                  </a:pPr>
                  <a:endParaRPr kumimoji="0" lang="ko-KR" altLang="en-US" sz="1600" kern="0">
                    <a:solidFill>
                      <a:sysClr val="windowText" lastClr="000000"/>
                    </a:solidFill>
                    <a:latin typeface="맑은 고딕"/>
                    <a:ea typeface="맑은 고딕"/>
                  </a:endParaRPr>
                </a:p>
              </p:txBody>
            </p:sp>
            <p:sp>
              <p:nvSpPr>
                <p:cNvPr id="26" name="자유형 25"/>
                <p:cNvSpPr/>
                <p:nvPr/>
              </p:nvSpPr>
              <p:spPr>
                <a:xfrm>
                  <a:off x="-5006609" y="3223295"/>
                  <a:ext cx="599689" cy="1181595"/>
                </a:xfrm>
                <a:custGeom>
                  <a:avLst/>
                  <a:gdLst>
                    <a:gd name="connsiteX0" fmla="*/ 0 w 632460"/>
                    <a:gd name="connsiteY0" fmla="*/ 160020 h 769620"/>
                    <a:gd name="connsiteX1" fmla="*/ 53340 w 632460"/>
                    <a:gd name="connsiteY1" fmla="*/ 144780 h 769620"/>
                    <a:gd name="connsiteX2" fmla="*/ 60960 w 632460"/>
                    <a:gd name="connsiteY2" fmla="*/ 76200 h 769620"/>
                    <a:gd name="connsiteX3" fmla="*/ 129540 w 632460"/>
                    <a:gd name="connsiteY3" fmla="*/ 0 h 769620"/>
                    <a:gd name="connsiteX4" fmla="*/ 266700 w 632460"/>
                    <a:gd name="connsiteY4" fmla="*/ 68580 h 769620"/>
                    <a:gd name="connsiteX5" fmla="*/ 281940 w 632460"/>
                    <a:gd name="connsiteY5" fmla="*/ 38100 h 769620"/>
                    <a:gd name="connsiteX6" fmla="*/ 419100 w 632460"/>
                    <a:gd name="connsiteY6" fmla="*/ 114300 h 769620"/>
                    <a:gd name="connsiteX7" fmla="*/ 571500 w 632460"/>
                    <a:gd name="connsiteY7" fmla="*/ 228600 h 769620"/>
                    <a:gd name="connsiteX8" fmla="*/ 609600 w 632460"/>
                    <a:gd name="connsiteY8" fmla="*/ 304800 h 769620"/>
                    <a:gd name="connsiteX9" fmla="*/ 624840 w 632460"/>
                    <a:gd name="connsiteY9" fmla="*/ 327660 h 769620"/>
                    <a:gd name="connsiteX10" fmla="*/ 632460 w 632460"/>
                    <a:gd name="connsiteY10" fmla="*/ 464820 h 769620"/>
                    <a:gd name="connsiteX11" fmla="*/ 342900 w 632460"/>
                    <a:gd name="connsiteY11" fmla="*/ 556260 h 769620"/>
                    <a:gd name="connsiteX12" fmla="*/ 228600 w 632460"/>
                    <a:gd name="connsiteY12" fmla="*/ 601980 h 769620"/>
                    <a:gd name="connsiteX13" fmla="*/ 15240 w 632460"/>
                    <a:gd name="connsiteY13" fmla="*/ 769620 h 769620"/>
                    <a:gd name="connsiteX14" fmla="*/ 0 w 632460"/>
                    <a:gd name="connsiteY14" fmla="*/ 160020 h 769620"/>
                    <a:gd name="connsiteX0" fmla="*/ 0 w 632460"/>
                    <a:gd name="connsiteY0" fmla="*/ 160020 h 978892"/>
                    <a:gd name="connsiteX1" fmla="*/ 53340 w 632460"/>
                    <a:gd name="connsiteY1" fmla="*/ 144780 h 978892"/>
                    <a:gd name="connsiteX2" fmla="*/ 60960 w 632460"/>
                    <a:gd name="connsiteY2" fmla="*/ 76200 h 978892"/>
                    <a:gd name="connsiteX3" fmla="*/ 129540 w 632460"/>
                    <a:gd name="connsiteY3" fmla="*/ 0 h 978892"/>
                    <a:gd name="connsiteX4" fmla="*/ 266700 w 632460"/>
                    <a:gd name="connsiteY4" fmla="*/ 68580 h 978892"/>
                    <a:gd name="connsiteX5" fmla="*/ 281940 w 632460"/>
                    <a:gd name="connsiteY5" fmla="*/ 38100 h 978892"/>
                    <a:gd name="connsiteX6" fmla="*/ 419100 w 632460"/>
                    <a:gd name="connsiteY6" fmla="*/ 114300 h 978892"/>
                    <a:gd name="connsiteX7" fmla="*/ 571500 w 632460"/>
                    <a:gd name="connsiteY7" fmla="*/ 228600 h 978892"/>
                    <a:gd name="connsiteX8" fmla="*/ 609600 w 632460"/>
                    <a:gd name="connsiteY8" fmla="*/ 304800 h 978892"/>
                    <a:gd name="connsiteX9" fmla="*/ 624840 w 632460"/>
                    <a:gd name="connsiteY9" fmla="*/ 327660 h 978892"/>
                    <a:gd name="connsiteX10" fmla="*/ 632460 w 632460"/>
                    <a:gd name="connsiteY10" fmla="*/ 978892 h 978892"/>
                    <a:gd name="connsiteX11" fmla="*/ 342900 w 632460"/>
                    <a:gd name="connsiteY11" fmla="*/ 556260 h 978892"/>
                    <a:gd name="connsiteX12" fmla="*/ 228600 w 632460"/>
                    <a:gd name="connsiteY12" fmla="*/ 601980 h 978892"/>
                    <a:gd name="connsiteX13" fmla="*/ 15240 w 632460"/>
                    <a:gd name="connsiteY13" fmla="*/ 769620 h 978892"/>
                    <a:gd name="connsiteX14" fmla="*/ 0 w 632460"/>
                    <a:gd name="connsiteY14" fmla="*/ 160020 h 978892"/>
                    <a:gd name="connsiteX0" fmla="*/ 0 w 632460"/>
                    <a:gd name="connsiteY0" fmla="*/ 160020 h 1202523"/>
                    <a:gd name="connsiteX1" fmla="*/ 53340 w 632460"/>
                    <a:gd name="connsiteY1" fmla="*/ 144780 h 1202523"/>
                    <a:gd name="connsiteX2" fmla="*/ 60960 w 632460"/>
                    <a:gd name="connsiteY2" fmla="*/ 76200 h 1202523"/>
                    <a:gd name="connsiteX3" fmla="*/ 129540 w 632460"/>
                    <a:gd name="connsiteY3" fmla="*/ 0 h 1202523"/>
                    <a:gd name="connsiteX4" fmla="*/ 266700 w 632460"/>
                    <a:gd name="connsiteY4" fmla="*/ 68580 h 1202523"/>
                    <a:gd name="connsiteX5" fmla="*/ 281940 w 632460"/>
                    <a:gd name="connsiteY5" fmla="*/ 38100 h 1202523"/>
                    <a:gd name="connsiteX6" fmla="*/ 419100 w 632460"/>
                    <a:gd name="connsiteY6" fmla="*/ 114300 h 1202523"/>
                    <a:gd name="connsiteX7" fmla="*/ 571500 w 632460"/>
                    <a:gd name="connsiteY7" fmla="*/ 228600 h 1202523"/>
                    <a:gd name="connsiteX8" fmla="*/ 609600 w 632460"/>
                    <a:gd name="connsiteY8" fmla="*/ 304800 h 1202523"/>
                    <a:gd name="connsiteX9" fmla="*/ 624840 w 632460"/>
                    <a:gd name="connsiteY9" fmla="*/ 327660 h 1202523"/>
                    <a:gd name="connsiteX10" fmla="*/ 632460 w 632460"/>
                    <a:gd name="connsiteY10" fmla="*/ 978892 h 1202523"/>
                    <a:gd name="connsiteX11" fmla="*/ 342900 w 632460"/>
                    <a:gd name="connsiteY11" fmla="*/ 556260 h 1202523"/>
                    <a:gd name="connsiteX12" fmla="*/ 228600 w 632460"/>
                    <a:gd name="connsiteY12" fmla="*/ 601980 h 1202523"/>
                    <a:gd name="connsiteX13" fmla="*/ 15240 w 632460"/>
                    <a:gd name="connsiteY13" fmla="*/ 1202523 h 1202523"/>
                    <a:gd name="connsiteX14" fmla="*/ 0 w 632460"/>
                    <a:gd name="connsiteY14" fmla="*/ 160020 h 1202523"/>
                    <a:gd name="connsiteX0" fmla="*/ 0 w 632460"/>
                    <a:gd name="connsiteY0" fmla="*/ 160020 h 1202523"/>
                    <a:gd name="connsiteX1" fmla="*/ 53340 w 632460"/>
                    <a:gd name="connsiteY1" fmla="*/ 144780 h 1202523"/>
                    <a:gd name="connsiteX2" fmla="*/ 60960 w 632460"/>
                    <a:gd name="connsiteY2" fmla="*/ 76200 h 1202523"/>
                    <a:gd name="connsiteX3" fmla="*/ 129540 w 632460"/>
                    <a:gd name="connsiteY3" fmla="*/ 0 h 1202523"/>
                    <a:gd name="connsiteX4" fmla="*/ 266700 w 632460"/>
                    <a:gd name="connsiteY4" fmla="*/ 68580 h 1202523"/>
                    <a:gd name="connsiteX5" fmla="*/ 281940 w 632460"/>
                    <a:gd name="connsiteY5" fmla="*/ 38100 h 1202523"/>
                    <a:gd name="connsiteX6" fmla="*/ 419100 w 632460"/>
                    <a:gd name="connsiteY6" fmla="*/ 114300 h 1202523"/>
                    <a:gd name="connsiteX7" fmla="*/ 571500 w 632460"/>
                    <a:gd name="connsiteY7" fmla="*/ 228600 h 1202523"/>
                    <a:gd name="connsiteX8" fmla="*/ 609600 w 632460"/>
                    <a:gd name="connsiteY8" fmla="*/ 304800 h 1202523"/>
                    <a:gd name="connsiteX9" fmla="*/ 624840 w 632460"/>
                    <a:gd name="connsiteY9" fmla="*/ 327660 h 1202523"/>
                    <a:gd name="connsiteX10" fmla="*/ 632460 w 632460"/>
                    <a:gd name="connsiteY10" fmla="*/ 978892 h 1202523"/>
                    <a:gd name="connsiteX11" fmla="*/ 387291 w 632460"/>
                    <a:gd name="connsiteY11" fmla="*/ 975633 h 1202523"/>
                    <a:gd name="connsiteX12" fmla="*/ 228600 w 632460"/>
                    <a:gd name="connsiteY12" fmla="*/ 601980 h 1202523"/>
                    <a:gd name="connsiteX13" fmla="*/ 15240 w 632460"/>
                    <a:gd name="connsiteY13" fmla="*/ 1202523 h 1202523"/>
                    <a:gd name="connsiteX14" fmla="*/ 0 w 632460"/>
                    <a:gd name="connsiteY14" fmla="*/ 160020 h 1202523"/>
                    <a:gd name="connsiteX0" fmla="*/ 0 w 632460"/>
                    <a:gd name="connsiteY0" fmla="*/ 160020 h 1202523"/>
                    <a:gd name="connsiteX1" fmla="*/ 53340 w 632460"/>
                    <a:gd name="connsiteY1" fmla="*/ 144780 h 1202523"/>
                    <a:gd name="connsiteX2" fmla="*/ 60960 w 632460"/>
                    <a:gd name="connsiteY2" fmla="*/ 76200 h 1202523"/>
                    <a:gd name="connsiteX3" fmla="*/ 129540 w 632460"/>
                    <a:gd name="connsiteY3" fmla="*/ 0 h 1202523"/>
                    <a:gd name="connsiteX4" fmla="*/ 266700 w 632460"/>
                    <a:gd name="connsiteY4" fmla="*/ 68580 h 1202523"/>
                    <a:gd name="connsiteX5" fmla="*/ 281940 w 632460"/>
                    <a:gd name="connsiteY5" fmla="*/ 38100 h 1202523"/>
                    <a:gd name="connsiteX6" fmla="*/ 419100 w 632460"/>
                    <a:gd name="connsiteY6" fmla="*/ 114300 h 1202523"/>
                    <a:gd name="connsiteX7" fmla="*/ 571500 w 632460"/>
                    <a:gd name="connsiteY7" fmla="*/ 228600 h 1202523"/>
                    <a:gd name="connsiteX8" fmla="*/ 609600 w 632460"/>
                    <a:gd name="connsiteY8" fmla="*/ 304800 h 1202523"/>
                    <a:gd name="connsiteX9" fmla="*/ 624840 w 632460"/>
                    <a:gd name="connsiteY9" fmla="*/ 327660 h 1202523"/>
                    <a:gd name="connsiteX10" fmla="*/ 632460 w 632460"/>
                    <a:gd name="connsiteY10" fmla="*/ 978892 h 1202523"/>
                    <a:gd name="connsiteX11" fmla="*/ 387291 w 632460"/>
                    <a:gd name="connsiteY11" fmla="*/ 975633 h 1202523"/>
                    <a:gd name="connsiteX12" fmla="*/ 228601 w 632460"/>
                    <a:gd name="connsiteY12" fmla="*/ 1075469 h 1202523"/>
                    <a:gd name="connsiteX13" fmla="*/ 15240 w 632460"/>
                    <a:gd name="connsiteY13" fmla="*/ 1202523 h 1202523"/>
                    <a:gd name="connsiteX14" fmla="*/ 0 w 632460"/>
                    <a:gd name="connsiteY14" fmla="*/ 160020 h 1202523"/>
                    <a:gd name="connsiteX0" fmla="*/ 0 w 632460"/>
                    <a:gd name="connsiteY0" fmla="*/ 160020 h 1202523"/>
                    <a:gd name="connsiteX1" fmla="*/ 53340 w 632460"/>
                    <a:gd name="connsiteY1" fmla="*/ 144780 h 1202523"/>
                    <a:gd name="connsiteX2" fmla="*/ 60960 w 632460"/>
                    <a:gd name="connsiteY2" fmla="*/ 76200 h 1202523"/>
                    <a:gd name="connsiteX3" fmla="*/ 129540 w 632460"/>
                    <a:gd name="connsiteY3" fmla="*/ 0 h 1202523"/>
                    <a:gd name="connsiteX4" fmla="*/ 266700 w 632460"/>
                    <a:gd name="connsiteY4" fmla="*/ 68580 h 1202523"/>
                    <a:gd name="connsiteX5" fmla="*/ 281940 w 632460"/>
                    <a:gd name="connsiteY5" fmla="*/ 38100 h 1202523"/>
                    <a:gd name="connsiteX6" fmla="*/ 419100 w 632460"/>
                    <a:gd name="connsiteY6" fmla="*/ 114300 h 1202523"/>
                    <a:gd name="connsiteX7" fmla="*/ 571500 w 632460"/>
                    <a:gd name="connsiteY7" fmla="*/ 228600 h 1202523"/>
                    <a:gd name="connsiteX8" fmla="*/ 609600 w 632460"/>
                    <a:gd name="connsiteY8" fmla="*/ 304800 h 1202523"/>
                    <a:gd name="connsiteX9" fmla="*/ 624840 w 632460"/>
                    <a:gd name="connsiteY9" fmla="*/ 327660 h 1202523"/>
                    <a:gd name="connsiteX10" fmla="*/ 632460 w 632460"/>
                    <a:gd name="connsiteY10" fmla="*/ 978892 h 1202523"/>
                    <a:gd name="connsiteX11" fmla="*/ 376193 w 632460"/>
                    <a:gd name="connsiteY11" fmla="*/ 1016217 h 1202523"/>
                    <a:gd name="connsiteX12" fmla="*/ 228601 w 632460"/>
                    <a:gd name="connsiteY12" fmla="*/ 1075469 h 1202523"/>
                    <a:gd name="connsiteX13" fmla="*/ 15240 w 632460"/>
                    <a:gd name="connsiteY13" fmla="*/ 1202523 h 1202523"/>
                    <a:gd name="connsiteX14" fmla="*/ 0 w 632460"/>
                    <a:gd name="connsiteY14" fmla="*/ 160020 h 1202523"/>
                    <a:gd name="connsiteX0" fmla="*/ 0 w 632460"/>
                    <a:gd name="connsiteY0" fmla="*/ 160020 h 1256636"/>
                    <a:gd name="connsiteX1" fmla="*/ 53340 w 632460"/>
                    <a:gd name="connsiteY1" fmla="*/ 144780 h 1256636"/>
                    <a:gd name="connsiteX2" fmla="*/ 60960 w 632460"/>
                    <a:gd name="connsiteY2" fmla="*/ 76200 h 1256636"/>
                    <a:gd name="connsiteX3" fmla="*/ 129540 w 632460"/>
                    <a:gd name="connsiteY3" fmla="*/ 0 h 1256636"/>
                    <a:gd name="connsiteX4" fmla="*/ 266700 w 632460"/>
                    <a:gd name="connsiteY4" fmla="*/ 68580 h 1256636"/>
                    <a:gd name="connsiteX5" fmla="*/ 281940 w 632460"/>
                    <a:gd name="connsiteY5" fmla="*/ 38100 h 1256636"/>
                    <a:gd name="connsiteX6" fmla="*/ 419100 w 632460"/>
                    <a:gd name="connsiteY6" fmla="*/ 114300 h 1256636"/>
                    <a:gd name="connsiteX7" fmla="*/ 571500 w 632460"/>
                    <a:gd name="connsiteY7" fmla="*/ 228600 h 1256636"/>
                    <a:gd name="connsiteX8" fmla="*/ 609600 w 632460"/>
                    <a:gd name="connsiteY8" fmla="*/ 304800 h 1256636"/>
                    <a:gd name="connsiteX9" fmla="*/ 624840 w 632460"/>
                    <a:gd name="connsiteY9" fmla="*/ 327660 h 1256636"/>
                    <a:gd name="connsiteX10" fmla="*/ 632460 w 632460"/>
                    <a:gd name="connsiteY10" fmla="*/ 978892 h 1256636"/>
                    <a:gd name="connsiteX11" fmla="*/ 376193 w 632460"/>
                    <a:gd name="connsiteY11" fmla="*/ 1016217 h 1256636"/>
                    <a:gd name="connsiteX12" fmla="*/ 228601 w 632460"/>
                    <a:gd name="connsiteY12" fmla="*/ 1075469 h 1256636"/>
                    <a:gd name="connsiteX13" fmla="*/ 15240 w 632460"/>
                    <a:gd name="connsiteY13" fmla="*/ 1256636 h 1256636"/>
                    <a:gd name="connsiteX14" fmla="*/ 0 w 632460"/>
                    <a:gd name="connsiteY14" fmla="*/ 160020 h 1256636"/>
                    <a:gd name="connsiteX0" fmla="*/ 0 w 632460"/>
                    <a:gd name="connsiteY0" fmla="*/ 160020 h 1256636"/>
                    <a:gd name="connsiteX1" fmla="*/ 53340 w 632460"/>
                    <a:gd name="connsiteY1" fmla="*/ 144780 h 1256636"/>
                    <a:gd name="connsiteX2" fmla="*/ 60960 w 632460"/>
                    <a:gd name="connsiteY2" fmla="*/ 76200 h 1256636"/>
                    <a:gd name="connsiteX3" fmla="*/ 129540 w 632460"/>
                    <a:gd name="connsiteY3" fmla="*/ 0 h 1256636"/>
                    <a:gd name="connsiteX4" fmla="*/ 266700 w 632460"/>
                    <a:gd name="connsiteY4" fmla="*/ 68580 h 1256636"/>
                    <a:gd name="connsiteX5" fmla="*/ 281940 w 632460"/>
                    <a:gd name="connsiteY5" fmla="*/ 38100 h 1256636"/>
                    <a:gd name="connsiteX6" fmla="*/ 419100 w 632460"/>
                    <a:gd name="connsiteY6" fmla="*/ 114300 h 1256636"/>
                    <a:gd name="connsiteX7" fmla="*/ 571500 w 632460"/>
                    <a:gd name="connsiteY7" fmla="*/ 228600 h 1256636"/>
                    <a:gd name="connsiteX8" fmla="*/ 609600 w 632460"/>
                    <a:gd name="connsiteY8" fmla="*/ 304800 h 1256636"/>
                    <a:gd name="connsiteX9" fmla="*/ 624840 w 632460"/>
                    <a:gd name="connsiteY9" fmla="*/ 327660 h 1256636"/>
                    <a:gd name="connsiteX10" fmla="*/ 632460 w 632460"/>
                    <a:gd name="connsiteY10" fmla="*/ 978892 h 1256636"/>
                    <a:gd name="connsiteX11" fmla="*/ 376193 w 632460"/>
                    <a:gd name="connsiteY11" fmla="*/ 1016217 h 1256636"/>
                    <a:gd name="connsiteX12" fmla="*/ 262489 w 632460"/>
                    <a:gd name="connsiteY12" fmla="*/ 1104707 h 1256636"/>
                    <a:gd name="connsiteX13" fmla="*/ 228601 w 632460"/>
                    <a:gd name="connsiteY13" fmla="*/ 1075469 h 1256636"/>
                    <a:gd name="connsiteX14" fmla="*/ 15240 w 632460"/>
                    <a:gd name="connsiteY14" fmla="*/ 1256636 h 1256636"/>
                    <a:gd name="connsiteX15" fmla="*/ 0 w 632460"/>
                    <a:gd name="connsiteY15" fmla="*/ 160020 h 1256636"/>
                    <a:gd name="connsiteX0" fmla="*/ 0 w 632460"/>
                    <a:gd name="connsiteY0" fmla="*/ 160020 h 1256636"/>
                    <a:gd name="connsiteX1" fmla="*/ 53340 w 632460"/>
                    <a:gd name="connsiteY1" fmla="*/ 144780 h 1256636"/>
                    <a:gd name="connsiteX2" fmla="*/ 60960 w 632460"/>
                    <a:gd name="connsiteY2" fmla="*/ 76200 h 1256636"/>
                    <a:gd name="connsiteX3" fmla="*/ 129540 w 632460"/>
                    <a:gd name="connsiteY3" fmla="*/ 0 h 1256636"/>
                    <a:gd name="connsiteX4" fmla="*/ 266700 w 632460"/>
                    <a:gd name="connsiteY4" fmla="*/ 68580 h 1256636"/>
                    <a:gd name="connsiteX5" fmla="*/ 281940 w 632460"/>
                    <a:gd name="connsiteY5" fmla="*/ 38100 h 1256636"/>
                    <a:gd name="connsiteX6" fmla="*/ 419100 w 632460"/>
                    <a:gd name="connsiteY6" fmla="*/ 114300 h 1256636"/>
                    <a:gd name="connsiteX7" fmla="*/ 571500 w 632460"/>
                    <a:gd name="connsiteY7" fmla="*/ 228600 h 1256636"/>
                    <a:gd name="connsiteX8" fmla="*/ 609600 w 632460"/>
                    <a:gd name="connsiteY8" fmla="*/ 304800 h 1256636"/>
                    <a:gd name="connsiteX9" fmla="*/ 624840 w 632460"/>
                    <a:gd name="connsiteY9" fmla="*/ 327660 h 1256636"/>
                    <a:gd name="connsiteX10" fmla="*/ 632460 w 632460"/>
                    <a:gd name="connsiteY10" fmla="*/ 978892 h 1256636"/>
                    <a:gd name="connsiteX11" fmla="*/ 387291 w 632460"/>
                    <a:gd name="connsiteY11" fmla="*/ 1043274 h 1256636"/>
                    <a:gd name="connsiteX12" fmla="*/ 262489 w 632460"/>
                    <a:gd name="connsiteY12" fmla="*/ 1104707 h 1256636"/>
                    <a:gd name="connsiteX13" fmla="*/ 228601 w 632460"/>
                    <a:gd name="connsiteY13" fmla="*/ 1075469 h 1256636"/>
                    <a:gd name="connsiteX14" fmla="*/ 15240 w 632460"/>
                    <a:gd name="connsiteY14" fmla="*/ 1256636 h 1256636"/>
                    <a:gd name="connsiteX15" fmla="*/ 0 w 632460"/>
                    <a:gd name="connsiteY15" fmla="*/ 160020 h 1256636"/>
                    <a:gd name="connsiteX0" fmla="*/ 0 w 632460"/>
                    <a:gd name="connsiteY0" fmla="*/ 160020 h 1256636"/>
                    <a:gd name="connsiteX1" fmla="*/ 53340 w 632460"/>
                    <a:gd name="connsiteY1" fmla="*/ 144780 h 1256636"/>
                    <a:gd name="connsiteX2" fmla="*/ 60960 w 632460"/>
                    <a:gd name="connsiteY2" fmla="*/ 76200 h 1256636"/>
                    <a:gd name="connsiteX3" fmla="*/ 129540 w 632460"/>
                    <a:gd name="connsiteY3" fmla="*/ 0 h 1256636"/>
                    <a:gd name="connsiteX4" fmla="*/ 266700 w 632460"/>
                    <a:gd name="connsiteY4" fmla="*/ 68580 h 1256636"/>
                    <a:gd name="connsiteX5" fmla="*/ 281940 w 632460"/>
                    <a:gd name="connsiteY5" fmla="*/ 38100 h 1256636"/>
                    <a:gd name="connsiteX6" fmla="*/ 419100 w 632460"/>
                    <a:gd name="connsiteY6" fmla="*/ 114300 h 1256636"/>
                    <a:gd name="connsiteX7" fmla="*/ 571500 w 632460"/>
                    <a:gd name="connsiteY7" fmla="*/ 228600 h 1256636"/>
                    <a:gd name="connsiteX8" fmla="*/ 609600 w 632460"/>
                    <a:gd name="connsiteY8" fmla="*/ 304800 h 1256636"/>
                    <a:gd name="connsiteX9" fmla="*/ 624840 w 632460"/>
                    <a:gd name="connsiteY9" fmla="*/ 327660 h 1256636"/>
                    <a:gd name="connsiteX10" fmla="*/ 632460 w 632460"/>
                    <a:gd name="connsiteY10" fmla="*/ 978892 h 1256636"/>
                    <a:gd name="connsiteX11" fmla="*/ 387291 w 632460"/>
                    <a:gd name="connsiteY11" fmla="*/ 1043274 h 1256636"/>
                    <a:gd name="connsiteX12" fmla="*/ 262489 w 632460"/>
                    <a:gd name="connsiteY12" fmla="*/ 1104707 h 1256636"/>
                    <a:gd name="connsiteX13" fmla="*/ 206405 w 632460"/>
                    <a:gd name="connsiteY13" fmla="*/ 1143110 h 1256636"/>
                    <a:gd name="connsiteX14" fmla="*/ 15240 w 632460"/>
                    <a:gd name="connsiteY14" fmla="*/ 1256636 h 1256636"/>
                    <a:gd name="connsiteX15" fmla="*/ 0 w 632460"/>
                    <a:gd name="connsiteY15" fmla="*/ 160020 h 12566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632460" h="1256636">
                      <a:moveTo>
                        <a:pt x="0" y="160020"/>
                      </a:moveTo>
                      <a:lnTo>
                        <a:pt x="53340" y="144780"/>
                      </a:lnTo>
                      <a:lnTo>
                        <a:pt x="60960" y="76200"/>
                      </a:lnTo>
                      <a:lnTo>
                        <a:pt x="129540" y="0"/>
                      </a:lnTo>
                      <a:lnTo>
                        <a:pt x="266700" y="68580"/>
                      </a:lnTo>
                      <a:lnTo>
                        <a:pt x="281940" y="38100"/>
                      </a:lnTo>
                      <a:lnTo>
                        <a:pt x="419100" y="114300"/>
                      </a:lnTo>
                      <a:lnTo>
                        <a:pt x="571500" y="228600"/>
                      </a:lnTo>
                      <a:lnTo>
                        <a:pt x="609600" y="304800"/>
                      </a:lnTo>
                      <a:lnTo>
                        <a:pt x="624840" y="327660"/>
                      </a:lnTo>
                      <a:lnTo>
                        <a:pt x="632460" y="978892"/>
                      </a:lnTo>
                      <a:lnTo>
                        <a:pt x="387291" y="1043274"/>
                      </a:lnTo>
                      <a:cubicBezTo>
                        <a:pt x="356788" y="1054733"/>
                        <a:pt x="292992" y="1093248"/>
                        <a:pt x="262489" y="1104707"/>
                      </a:cubicBezTo>
                      <a:lnTo>
                        <a:pt x="206405" y="1143110"/>
                      </a:lnTo>
                      <a:lnTo>
                        <a:pt x="15240" y="1256636"/>
                      </a:lnTo>
                      <a:lnTo>
                        <a:pt x="0" y="16002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defTabSz="900000" fontAlgn="auto" latinLnBrk="0">
                    <a:spcBef>
                      <a:spcPts val="0"/>
                    </a:spcBef>
                    <a:spcAft>
                      <a:spcPts val="0"/>
                    </a:spcAft>
                    <a:defRPr lang="ko-KR"/>
                  </a:pPr>
                  <a:endParaRPr kumimoji="0" lang="ko-KR" altLang="en-US" sz="1600" kern="0">
                    <a:solidFill>
                      <a:sysClr val="windowText" lastClr="000000"/>
                    </a:solidFill>
                    <a:latin typeface="맑은 고딕"/>
                    <a:ea typeface="맑은 고딕"/>
                  </a:endParaRPr>
                </a:p>
              </p:txBody>
            </p:sp>
            <p:sp>
              <p:nvSpPr>
                <p:cNvPr id="27" name="자유형 26"/>
                <p:cNvSpPr/>
                <p:nvPr/>
              </p:nvSpPr>
              <p:spPr>
                <a:xfrm>
                  <a:off x="-5229225" y="3991932"/>
                  <a:ext cx="1905000" cy="971550"/>
                </a:xfrm>
                <a:custGeom>
                  <a:avLst/>
                  <a:gdLst>
                    <a:gd name="connsiteX0" fmla="*/ 1257300 w 1905000"/>
                    <a:gd name="connsiteY0" fmla="*/ 0 h 971550"/>
                    <a:gd name="connsiteX1" fmla="*/ 1838325 w 1905000"/>
                    <a:gd name="connsiteY1" fmla="*/ 476250 h 971550"/>
                    <a:gd name="connsiteX2" fmla="*/ 1905000 w 1905000"/>
                    <a:gd name="connsiteY2" fmla="*/ 476250 h 971550"/>
                    <a:gd name="connsiteX3" fmla="*/ 1905000 w 1905000"/>
                    <a:gd name="connsiteY3" fmla="*/ 971550 h 971550"/>
                    <a:gd name="connsiteX4" fmla="*/ 1190625 w 1905000"/>
                    <a:gd name="connsiteY4" fmla="*/ 971550 h 971550"/>
                    <a:gd name="connsiteX5" fmla="*/ 1190625 w 1905000"/>
                    <a:gd name="connsiteY5" fmla="*/ 971550 h 971550"/>
                    <a:gd name="connsiteX6" fmla="*/ 1190625 w 1905000"/>
                    <a:gd name="connsiteY6" fmla="*/ 247650 h 971550"/>
                    <a:gd name="connsiteX7" fmla="*/ 923925 w 1905000"/>
                    <a:gd name="connsiteY7" fmla="*/ 333375 h 971550"/>
                    <a:gd name="connsiteX8" fmla="*/ 923925 w 1905000"/>
                    <a:gd name="connsiteY8" fmla="*/ 438150 h 971550"/>
                    <a:gd name="connsiteX9" fmla="*/ 590550 w 1905000"/>
                    <a:gd name="connsiteY9" fmla="*/ 533400 h 971550"/>
                    <a:gd name="connsiteX10" fmla="*/ 361950 w 1905000"/>
                    <a:gd name="connsiteY10" fmla="*/ 609600 h 971550"/>
                    <a:gd name="connsiteX11" fmla="*/ 266700 w 1905000"/>
                    <a:gd name="connsiteY11" fmla="*/ 676275 h 971550"/>
                    <a:gd name="connsiteX12" fmla="*/ 152400 w 1905000"/>
                    <a:gd name="connsiteY12" fmla="*/ 657225 h 971550"/>
                    <a:gd name="connsiteX13" fmla="*/ 123825 w 1905000"/>
                    <a:gd name="connsiteY13" fmla="*/ 685800 h 971550"/>
                    <a:gd name="connsiteX14" fmla="*/ 142875 w 1905000"/>
                    <a:gd name="connsiteY14" fmla="*/ 971550 h 971550"/>
                    <a:gd name="connsiteX15" fmla="*/ 19050 w 1905000"/>
                    <a:gd name="connsiteY15" fmla="*/ 847725 h 971550"/>
                    <a:gd name="connsiteX16" fmla="*/ 0 w 1905000"/>
                    <a:gd name="connsiteY16" fmla="*/ 752475 h 971550"/>
                    <a:gd name="connsiteX17" fmla="*/ 0 w 1905000"/>
                    <a:gd name="connsiteY17" fmla="*/ 752475 h 971550"/>
                    <a:gd name="connsiteX18" fmla="*/ 28575 w 1905000"/>
                    <a:gd name="connsiteY18" fmla="*/ 638175 h 971550"/>
                    <a:gd name="connsiteX19" fmla="*/ 95250 w 1905000"/>
                    <a:gd name="connsiteY19" fmla="*/ 571500 h 971550"/>
                    <a:gd name="connsiteX20" fmla="*/ 276225 w 1905000"/>
                    <a:gd name="connsiteY20" fmla="*/ 409575 h 971550"/>
                    <a:gd name="connsiteX21" fmla="*/ 457200 w 1905000"/>
                    <a:gd name="connsiteY21" fmla="*/ 285750 h 971550"/>
                    <a:gd name="connsiteX22" fmla="*/ 847725 w 1905000"/>
                    <a:gd name="connsiteY22" fmla="*/ 133350 h 971550"/>
                    <a:gd name="connsiteX23" fmla="*/ 1257300 w 1905000"/>
                    <a:gd name="connsiteY23" fmla="*/ 0 h 971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1905000" h="971550">
                      <a:moveTo>
                        <a:pt x="1257300" y="0"/>
                      </a:moveTo>
                      <a:lnTo>
                        <a:pt x="1838325" y="476250"/>
                      </a:lnTo>
                      <a:lnTo>
                        <a:pt x="1905000" y="476250"/>
                      </a:lnTo>
                      <a:lnTo>
                        <a:pt x="1905000" y="971550"/>
                      </a:lnTo>
                      <a:lnTo>
                        <a:pt x="1190625" y="971550"/>
                      </a:lnTo>
                      <a:lnTo>
                        <a:pt x="1190625" y="971550"/>
                      </a:lnTo>
                      <a:lnTo>
                        <a:pt x="1190625" y="247650"/>
                      </a:lnTo>
                      <a:lnTo>
                        <a:pt x="923925" y="333375"/>
                      </a:lnTo>
                      <a:lnTo>
                        <a:pt x="923925" y="438150"/>
                      </a:lnTo>
                      <a:lnTo>
                        <a:pt x="590550" y="533400"/>
                      </a:lnTo>
                      <a:lnTo>
                        <a:pt x="361950" y="609600"/>
                      </a:lnTo>
                      <a:lnTo>
                        <a:pt x="266700" y="676275"/>
                      </a:lnTo>
                      <a:lnTo>
                        <a:pt x="152400" y="657225"/>
                      </a:lnTo>
                      <a:lnTo>
                        <a:pt x="123825" y="685800"/>
                      </a:lnTo>
                      <a:lnTo>
                        <a:pt x="142875" y="971550"/>
                      </a:lnTo>
                      <a:lnTo>
                        <a:pt x="19050" y="847725"/>
                      </a:lnTo>
                      <a:lnTo>
                        <a:pt x="0" y="752475"/>
                      </a:lnTo>
                      <a:lnTo>
                        <a:pt x="0" y="752475"/>
                      </a:lnTo>
                      <a:lnTo>
                        <a:pt x="28575" y="638175"/>
                      </a:lnTo>
                      <a:lnTo>
                        <a:pt x="95250" y="571500"/>
                      </a:lnTo>
                      <a:lnTo>
                        <a:pt x="276225" y="409575"/>
                      </a:lnTo>
                      <a:lnTo>
                        <a:pt x="457200" y="285750"/>
                      </a:lnTo>
                      <a:lnTo>
                        <a:pt x="847725" y="133350"/>
                      </a:lnTo>
                      <a:lnTo>
                        <a:pt x="1257300" y="0"/>
                      </a:lnTo>
                      <a:close/>
                    </a:path>
                  </a:pathLst>
                </a:custGeom>
                <a:solidFill>
                  <a:sysClr val="window" lastClr="FFFFFF">
                    <a:alpha val="57000"/>
                  </a:sysClr>
                </a:solidFill>
                <a:ln>
                  <a:noFill/>
                </a:ln>
              </p:spPr>
              <p:txBody>
                <a:bodyPr/>
                <a:lstStyle/>
                <a:p>
                  <a:pPr defTabSz="900000" fontAlgn="auto" latinLnBrk="0">
                    <a:spcBef>
                      <a:spcPts val="0"/>
                    </a:spcBef>
                    <a:spcAft>
                      <a:spcPts val="0"/>
                    </a:spcAft>
                    <a:defRPr lang="ko-KR"/>
                  </a:pPr>
                  <a:endParaRPr kumimoji="0" lang="ko-KR" altLang="en-US" sz="1600" kern="0">
                    <a:solidFill>
                      <a:sysClr val="windowText" lastClr="000000"/>
                    </a:solidFill>
                    <a:latin typeface="맑은 고딕"/>
                    <a:ea typeface="맑은 고딕"/>
                  </a:endParaRPr>
                </a:p>
              </p:txBody>
            </p:sp>
          </p:grpSp>
        </p:grpSp>
        <p:grpSp>
          <p:nvGrpSpPr>
            <p:cNvPr id="8" name="그룹 20"/>
            <p:cNvGrpSpPr/>
            <p:nvPr/>
          </p:nvGrpSpPr>
          <p:grpSpPr>
            <a:xfrm>
              <a:off x="6460424" y="922638"/>
              <a:ext cx="268781" cy="1134113"/>
              <a:chOff x="7544835" y="895591"/>
              <a:chExt cx="306834" cy="1758971"/>
            </a:xfrm>
            <a:solidFill>
              <a:sysClr val="window" lastClr="FFFFFF">
                <a:alpha val="49000"/>
              </a:sysClr>
            </a:solidFill>
          </p:grpSpPr>
          <p:sp>
            <p:nvSpPr>
              <p:cNvPr id="16" name="직사각형 15"/>
              <p:cNvSpPr/>
              <p:nvPr/>
            </p:nvSpPr>
            <p:spPr>
              <a:xfrm>
                <a:off x="7544835" y="1309280"/>
                <a:ext cx="306834" cy="162535"/>
              </a:xfrm>
              <a:prstGeom prst="rect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900000" fontAlgn="auto" latinLnBrk="0">
                  <a:spcBef>
                    <a:spcPts val="0"/>
                  </a:spcBef>
                  <a:spcAft>
                    <a:spcPts val="0"/>
                  </a:spcAft>
                  <a:defRPr lang="ko-KR" altLang="en-US"/>
                </a:pPr>
                <a:endParaRPr kumimoji="0" lang="ko-KR" altLang="en-US" kern="0">
                  <a:solidFill>
                    <a:sysClr val="window" lastClr="FFFFFF"/>
                  </a:solidFill>
                  <a:latin typeface="맑은 고딕"/>
                  <a:ea typeface="맑은 고딕"/>
                </a:endParaRPr>
              </a:p>
            </p:txBody>
          </p:sp>
          <p:sp>
            <p:nvSpPr>
              <p:cNvPr id="17" name="직사각형 16"/>
              <p:cNvSpPr/>
              <p:nvPr/>
            </p:nvSpPr>
            <p:spPr>
              <a:xfrm>
                <a:off x="7589010" y="1224458"/>
                <a:ext cx="216024" cy="81072"/>
              </a:xfrm>
              <a:prstGeom prst="rect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900000" fontAlgn="auto" latinLnBrk="0">
                  <a:spcBef>
                    <a:spcPts val="0"/>
                  </a:spcBef>
                  <a:spcAft>
                    <a:spcPts val="0"/>
                  </a:spcAft>
                  <a:defRPr lang="ko-KR" altLang="en-US"/>
                </a:pPr>
                <a:endParaRPr kumimoji="0" lang="ko-KR" altLang="en-US" kern="0">
                  <a:solidFill>
                    <a:sysClr val="window" lastClr="FFFFFF"/>
                  </a:solidFill>
                  <a:latin typeface="맑은 고딕"/>
                  <a:ea typeface="맑은 고딕"/>
                </a:endParaRPr>
              </a:p>
            </p:txBody>
          </p:sp>
          <p:sp>
            <p:nvSpPr>
              <p:cNvPr id="18" name="직사각형 17"/>
              <p:cNvSpPr/>
              <p:nvPr/>
            </p:nvSpPr>
            <p:spPr>
              <a:xfrm>
                <a:off x="7642223" y="1149735"/>
                <a:ext cx="112094" cy="79202"/>
              </a:xfrm>
              <a:prstGeom prst="rect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900000" fontAlgn="auto" latinLnBrk="0">
                  <a:spcBef>
                    <a:spcPts val="0"/>
                  </a:spcBef>
                  <a:spcAft>
                    <a:spcPts val="0"/>
                  </a:spcAft>
                  <a:defRPr lang="ko-KR" altLang="en-US"/>
                </a:pPr>
                <a:endParaRPr kumimoji="0" lang="ko-KR" altLang="en-US" kern="0">
                  <a:solidFill>
                    <a:sysClr val="window" lastClr="FFFFFF"/>
                  </a:solidFill>
                  <a:latin typeface="맑은 고딕"/>
                  <a:ea typeface="맑은 고딕"/>
                </a:endParaRPr>
              </a:p>
            </p:txBody>
          </p:sp>
          <p:sp>
            <p:nvSpPr>
              <p:cNvPr id="19" name="직사각형 18"/>
              <p:cNvSpPr/>
              <p:nvPr/>
            </p:nvSpPr>
            <p:spPr>
              <a:xfrm>
                <a:off x="7660642" y="1476103"/>
                <a:ext cx="75254" cy="1178459"/>
              </a:xfrm>
              <a:prstGeom prst="rect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900000" fontAlgn="auto" latinLnBrk="0">
                  <a:spcBef>
                    <a:spcPts val="0"/>
                  </a:spcBef>
                  <a:spcAft>
                    <a:spcPts val="0"/>
                  </a:spcAft>
                  <a:defRPr lang="ko-KR" altLang="en-US"/>
                </a:pPr>
                <a:endParaRPr kumimoji="0" lang="ko-KR" altLang="en-US" kern="0">
                  <a:solidFill>
                    <a:sysClr val="window" lastClr="FFFFFF"/>
                  </a:solidFill>
                  <a:latin typeface="맑은 고딕"/>
                  <a:ea typeface="맑은 고딕"/>
                </a:endParaRPr>
              </a:p>
            </p:txBody>
          </p:sp>
          <p:cxnSp>
            <p:nvCxnSpPr>
              <p:cNvPr id="21" name="직선 연결선 20"/>
              <p:cNvCxnSpPr/>
              <p:nvPr/>
            </p:nvCxnSpPr>
            <p:spPr>
              <a:xfrm>
                <a:off x="7698270" y="895591"/>
                <a:ext cx="0" cy="257009"/>
              </a:xfrm>
              <a:prstGeom prst="line">
                <a:avLst/>
              </a:prstGeom>
              <a:grpFill/>
              <a:ln w="19050" cap="flat" cmpd="sng" algn="ctr">
                <a:solidFill>
                  <a:sysClr val="window" lastClr="FFFFFF">
                    <a:alpha val="66000"/>
                  </a:sysClr>
                </a:solidFill>
                <a:prstDash val="solid"/>
              </a:ln>
              <a:effectLst/>
            </p:spPr>
          </p:cxnSp>
        </p:grp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슬라이드 번호 개체 틀 3"/>
          <p:cNvSpPr txBox="1">
            <a:spLocks noChangeArrowheads="1"/>
          </p:cNvSpPr>
          <p:nvPr/>
        </p:nvSpPr>
        <p:spPr bwMode="auto">
          <a:xfrm>
            <a:off x="9455150" y="6492875"/>
            <a:ext cx="4508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676156F9-56E6-4E91-990B-C694C551F00A}" type="slidenum">
              <a:rPr kumimoji="0" lang="en-US" altLang="en-US" sz="1200">
                <a:solidFill>
                  <a:srgbClr val="000000"/>
                </a:solidFill>
                <a:latin typeface="10X10" pitchFamily="50" charset="-127"/>
                <a:ea typeface="10X10" pitchFamily="50" charset="-127"/>
              </a:rPr>
              <a:pPr algn="r"/>
              <a:t>1</a:t>
            </a:fld>
            <a:endParaRPr kumimoji="0" lang="en-US" altLang="en-US" sz="1200">
              <a:solidFill>
                <a:srgbClr val="000000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11267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13138" y="1484313"/>
            <a:ext cx="5762625" cy="3786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fontAlgn="auto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MS Gothic" pitchFamily="49" charset="-128"/>
                <a:ea typeface="MS Gothic" pitchFamily="49" charset="-128"/>
              </a:rPr>
              <a:t>Ⅰ. </a:t>
            </a:r>
            <a:r>
              <a:rPr kumimoji="0" lang="ko-KR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MS Gothic" pitchFamily="49" charset="-128"/>
                <a:ea typeface="한컴 윤고딕 230" pitchFamily="18" charset="-127"/>
              </a:rPr>
              <a:t>정비사업 추진 절차도</a:t>
            </a:r>
            <a:endParaRPr kumimoji="0" lang="en-US" altLang="ko-KR" sz="2400" dirty="0">
              <a:solidFill>
                <a:schemeClr val="tx1">
                  <a:lumMod val="85000"/>
                  <a:lumOff val="15000"/>
                </a:schemeClr>
              </a:solidFill>
              <a:latin typeface="MS Gothic" pitchFamily="49" charset="-128"/>
              <a:ea typeface="MS Gothic" pitchFamily="49" charset="-128"/>
            </a:endParaRPr>
          </a:p>
          <a:p>
            <a:pPr marL="342900" indent="-342900" fontAlgn="auto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MS Gothic" pitchFamily="49" charset="-128"/>
                <a:ea typeface="MS Gothic" pitchFamily="49" charset="-128"/>
              </a:rPr>
              <a:t>Ⅱ. </a:t>
            </a:r>
            <a:r>
              <a:rPr kumimoji="0" lang="ko-KR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MS Gothic" pitchFamily="49" charset="-128"/>
                <a:ea typeface="한컴 윤고딕 230" pitchFamily="18" charset="-127"/>
              </a:rPr>
              <a:t>조합설립인가 절차</a:t>
            </a:r>
          </a:p>
          <a:p>
            <a:pPr marL="342900" indent="-342900" fontAlgn="auto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MS Gothic" pitchFamily="49" charset="-128"/>
                <a:ea typeface="MS Gothic" pitchFamily="49" charset="-128"/>
              </a:rPr>
              <a:t>Ⅲ. </a:t>
            </a:r>
            <a:r>
              <a:rPr kumimoji="0" lang="ko-KR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MS Gothic" pitchFamily="49" charset="-128"/>
                <a:ea typeface="한컴 윤고딕 230" pitchFamily="18" charset="-127"/>
              </a:rPr>
              <a:t>사업시행계획인가 절차</a:t>
            </a:r>
          </a:p>
          <a:p>
            <a:pPr marL="342900" indent="-342900" fontAlgn="auto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MS Gothic" pitchFamily="49" charset="-128"/>
                <a:ea typeface="MS Gothic" pitchFamily="49" charset="-128"/>
              </a:rPr>
              <a:t>Ⅳ. </a:t>
            </a:r>
            <a:r>
              <a:rPr kumimoji="0" lang="ko-KR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MS Gothic" pitchFamily="49" charset="-128"/>
                <a:ea typeface="한컴 윤고딕 230" pitchFamily="18" charset="-127"/>
              </a:rPr>
              <a:t>관리처분계획인가 절차 </a:t>
            </a:r>
          </a:p>
        </p:txBody>
      </p:sp>
      <p:sp>
        <p:nvSpPr>
          <p:cNvPr id="11270" name="TextBox 13"/>
          <p:cNvSpPr txBox="1">
            <a:spLocks noChangeArrowheads="1"/>
          </p:cNvSpPr>
          <p:nvPr/>
        </p:nvSpPr>
        <p:spPr bwMode="auto">
          <a:xfrm>
            <a:off x="1524000" y="1990725"/>
            <a:ext cx="1014413" cy="636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360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목차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직사각형 35"/>
          <p:cNvSpPr/>
          <p:nvPr/>
        </p:nvSpPr>
        <p:spPr>
          <a:xfrm>
            <a:off x="0" y="0"/>
            <a:ext cx="9906000" cy="3857628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tx2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tx2">
                  <a:lumMod val="60000"/>
                  <a:lumOff val="4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900000" fontAlgn="auto" latinLnBrk="0">
              <a:spcBef>
                <a:spcPts val="0"/>
              </a:spcBef>
              <a:spcAft>
                <a:spcPts val="0"/>
              </a:spcAft>
              <a:defRPr lang="ko-KR"/>
            </a:pPr>
            <a:endParaRPr kumimoji="0" lang="ko-KR" altLang="en-US" kern="0">
              <a:solidFill>
                <a:sysClr val="window" lastClr="FFFFFF"/>
              </a:solidFill>
              <a:latin typeface="맑은 고딕"/>
              <a:ea typeface="맑은 고딕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251325" y="5013325"/>
            <a:ext cx="1403350" cy="576263"/>
          </a:xfrm>
          <a:prstGeom prst="rect">
            <a:avLst/>
          </a:prstGeom>
        </p:spPr>
        <p:txBody>
          <a:bodyPr wrap="none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lang="ko-KR"/>
            </a:pPr>
            <a:endParaRPr kumimoji="0" lang="en-US" altLang="ko-KR" sz="240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glow rad="76200">
                  <a:schemeClr val="bg1"/>
                </a:glow>
              </a:effectLst>
              <a:latin typeface="한컴 윤고딕 230"/>
              <a:ea typeface="한컴 윤고딕 23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160838" y="5445125"/>
            <a:ext cx="1352550" cy="0"/>
          </a:xfrm>
          <a:prstGeom prst="rect">
            <a:avLst/>
          </a:prstGeom>
          <a:noFill/>
        </p:spPr>
        <p:txBody>
          <a:bodyPr wrap="none" lIns="91424" tIns="45712" rIns="91424" bIns="45712"/>
          <a:lstStyle/>
          <a:p>
            <a:pPr algn="ctr" defTabSz="900000"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en-US" altLang="ko-KR" sz="3200" spc="-15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glow rad="76200">
                  <a:schemeClr val="bg1"/>
                </a:glow>
              </a:effectLst>
              <a:latin typeface="한컴 윤고딕 230"/>
              <a:ea typeface="한컴 윤고딕 230"/>
            </a:endParaRPr>
          </a:p>
        </p:txBody>
      </p:sp>
      <p:cxnSp>
        <p:nvCxnSpPr>
          <p:cNvPr id="20" name="직선 연결선 19"/>
          <p:cNvCxnSpPr/>
          <p:nvPr/>
        </p:nvCxnSpPr>
        <p:spPr>
          <a:xfrm>
            <a:off x="720725" y="3071813"/>
            <a:ext cx="8459788" cy="0"/>
          </a:xfrm>
          <a:prstGeom prst="line">
            <a:avLst/>
          </a:prstGeom>
          <a:ln w="6350"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435321" y="2672916"/>
            <a:ext cx="6865982" cy="830997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 fontAlgn="auto">
              <a:spcBef>
                <a:spcPts val="1200"/>
              </a:spcBef>
              <a:spcAft>
                <a:spcPts val="0"/>
              </a:spcAft>
              <a:defRPr lang="ko-KR" altLang="en-US"/>
            </a:pPr>
            <a:r>
              <a:rPr kumimoji="0" lang="en-US" altLang="ko-KR" sz="48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76200">
                    <a:schemeClr val="bg1"/>
                  </a:glow>
                </a:effectLst>
                <a:latin typeface="MS Gothic"/>
                <a:ea typeface="MS Gothic"/>
              </a:rPr>
              <a:t>Ⅰ</a:t>
            </a:r>
            <a:r>
              <a:rPr kumimoji="0" lang="ko-KR" altLang="en-US" sz="48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76200">
                    <a:schemeClr val="bg1"/>
                  </a:glow>
                </a:effectLst>
                <a:latin typeface="한컴 윤고딕 230"/>
                <a:ea typeface="한컴 윤고딕 230"/>
              </a:rPr>
              <a:t>. 정비사업 추진 절차도 </a:t>
            </a:r>
          </a:p>
        </p:txBody>
      </p:sp>
      <p:grpSp>
        <p:nvGrpSpPr>
          <p:cNvPr id="12297" name="그룹 10"/>
          <p:cNvGrpSpPr>
            <a:grpSpLocks/>
          </p:cNvGrpSpPr>
          <p:nvPr/>
        </p:nvGrpSpPr>
        <p:grpSpPr bwMode="auto">
          <a:xfrm>
            <a:off x="5810250" y="714375"/>
            <a:ext cx="3325813" cy="1052513"/>
            <a:chOff x="3864609" y="922642"/>
            <a:chExt cx="3475451" cy="1136033"/>
          </a:xfrm>
        </p:grpSpPr>
        <p:grpSp>
          <p:nvGrpSpPr>
            <p:cNvPr id="12299" name="그룹 13"/>
            <p:cNvGrpSpPr>
              <a:grpSpLocks/>
            </p:cNvGrpSpPr>
            <p:nvPr/>
          </p:nvGrpSpPr>
          <p:grpSpPr bwMode="auto">
            <a:xfrm>
              <a:off x="3864609" y="1079194"/>
              <a:ext cx="3475451" cy="979481"/>
              <a:chOff x="3864609" y="1079194"/>
              <a:chExt cx="3475451" cy="979481"/>
            </a:xfrm>
          </p:grpSpPr>
          <p:grpSp>
            <p:nvGrpSpPr>
              <p:cNvPr id="4" name="그룹 7"/>
              <p:cNvGrpSpPr/>
              <p:nvPr/>
            </p:nvGrpSpPr>
            <p:grpSpPr>
              <a:xfrm>
                <a:off x="5257770" y="1079194"/>
                <a:ext cx="2082290" cy="979481"/>
                <a:chOff x="5105497" y="1309433"/>
                <a:chExt cx="967460" cy="511547"/>
              </a:xfrm>
              <a:effectLst>
                <a:outerShdw dist="50800" dir="5400000" algn="ctr" rotWithShape="0">
                  <a:srgbClr val="000000">
                    <a:alpha val="0"/>
                  </a:srgbClr>
                </a:outerShdw>
                <a:reflection stA="0" endPos="65000" dist="50800" dir="5400000" sy="-100000" algn="bl" rotWithShape="0"/>
              </a:effectLst>
            </p:grpSpPr>
            <p:grpSp>
              <p:nvGrpSpPr>
                <p:cNvPr id="5" name="그룹 8"/>
                <p:cNvGrpSpPr/>
                <p:nvPr/>
              </p:nvGrpSpPr>
              <p:grpSpPr>
                <a:xfrm>
                  <a:off x="5105497" y="1338268"/>
                  <a:ext cx="825880" cy="482712"/>
                  <a:chOff x="4946655" y="1338268"/>
                  <a:chExt cx="825880" cy="482712"/>
                </a:xfrm>
              </p:grpSpPr>
              <p:grpSp>
                <p:nvGrpSpPr>
                  <p:cNvPr id="6" name="그룹 14"/>
                  <p:cNvGrpSpPr/>
                  <p:nvPr/>
                </p:nvGrpSpPr>
                <p:grpSpPr>
                  <a:xfrm>
                    <a:off x="4946655" y="1338268"/>
                    <a:ext cx="225274" cy="481685"/>
                    <a:chOff x="3531646" y="5990795"/>
                    <a:chExt cx="328102" cy="649035"/>
                  </a:xfrm>
                  <a:solidFill>
                    <a:sysClr val="window" lastClr="FFFFFF">
                      <a:alpha val="32000"/>
                    </a:sysClr>
                  </a:solidFill>
                </p:grpSpPr>
                <p:sp>
                  <p:nvSpPr>
                    <p:cNvPr id="33" name="Freeform 5"/>
                    <p:cNvSpPr>
                      <a:spLocks noEditPoints="1"/>
                    </p:cNvSpPr>
                    <p:nvPr/>
                  </p:nvSpPr>
                  <p:spPr>
                    <a:xfrm>
                      <a:off x="3705352" y="6195897"/>
                      <a:ext cx="154396" cy="437455"/>
                    </a:xfrm>
                    <a:custGeom>
                      <a:avLst/>
                      <a:gdLst>
                        <a:gd name="T0" fmla="*/ 0 w 537"/>
                        <a:gd name="T1" fmla="*/ 135525 h 1530"/>
                        <a:gd name="T2" fmla="*/ 28464 w 537"/>
                        <a:gd name="T3" fmla="*/ 437455 h 1530"/>
                        <a:gd name="T4" fmla="*/ 59516 w 537"/>
                        <a:gd name="T5" fmla="*/ 437455 h 1530"/>
                        <a:gd name="T6" fmla="*/ 81654 w 537"/>
                        <a:gd name="T7" fmla="*/ 407148 h 1530"/>
                        <a:gd name="T8" fmla="*/ 117019 w 537"/>
                        <a:gd name="T9" fmla="*/ 407148 h 1530"/>
                        <a:gd name="T10" fmla="*/ 139158 w 537"/>
                        <a:gd name="T11" fmla="*/ 437455 h 1530"/>
                        <a:gd name="T12" fmla="*/ 15526 w 537"/>
                        <a:gd name="T13" fmla="*/ 393138 h 1530"/>
                        <a:gd name="T14" fmla="*/ 15526 w 537"/>
                        <a:gd name="T15" fmla="*/ 349964 h 1530"/>
                        <a:gd name="T16" fmla="*/ 15526 w 537"/>
                        <a:gd name="T17" fmla="*/ 306219 h 1530"/>
                        <a:gd name="T18" fmla="*/ 15526 w 537"/>
                        <a:gd name="T19" fmla="*/ 262759 h 1530"/>
                        <a:gd name="T20" fmla="*/ 15526 w 537"/>
                        <a:gd name="T21" fmla="*/ 219585 h 1530"/>
                        <a:gd name="T22" fmla="*/ 15526 w 537"/>
                        <a:gd name="T23" fmla="*/ 176126 h 1530"/>
                        <a:gd name="T24" fmla="*/ 37377 w 537"/>
                        <a:gd name="T25" fmla="*/ 393138 h 1530"/>
                        <a:gd name="T26" fmla="*/ 37377 w 537"/>
                        <a:gd name="T27" fmla="*/ 349964 h 1530"/>
                        <a:gd name="T28" fmla="*/ 37377 w 537"/>
                        <a:gd name="T29" fmla="*/ 306219 h 1530"/>
                        <a:gd name="T30" fmla="*/ 37377 w 537"/>
                        <a:gd name="T31" fmla="*/ 262759 h 1530"/>
                        <a:gd name="T32" fmla="*/ 37377 w 537"/>
                        <a:gd name="T33" fmla="*/ 219585 h 1530"/>
                        <a:gd name="T34" fmla="*/ 37377 w 537"/>
                        <a:gd name="T35" fmla="*/ 176126 h 1530"/>
                        <a:gd name="T36" fmla="*/ 37377 w 537"/>
                        <a:gd name="T37" fmla="*/ 133524 h 1530"/>
                        <a:gd name="T38" fmla="*/ 37377 w 537"/>
                        <a:gd name="T39" fmla="*/ 90350 h 1530"/>
                        <a:gd name="T40" fmla="*/ 37377 w 537"/>
                        <a:gd name="T41" fmla="*/ 47462 h 1530"/>
                        <a:gd name="T42" fmla="*/ 59516 w 537"/>
                        <a:gd name="T43" fmla="*/ 393138 h 1530"/>
                        <a:gd name="T44" fmla="*/ 59516 w 537"/>
                        <a:gd name="T45" fmla="*/ 349964 h 1530"/>
                        <a:gd name="T46" fmla="*/ 59516 w 537"/>
                        <a:gd name="T47" fmla="*/ 306219 h 1530"/>
                        <a:gd name="T48" fmla="*/ 59516 w 537"/>
                        <a:gd name="T49" fmla="*/ 262759 h 1530"/>
                        <a:gd name="T50" fmla="*/ 59516 w 537"/>
                        <a:gd name="T51" fmla="*/ 219585 h 1530"/>
                        <a:gd name="T52" fmla="*/ 59516 w 537"/>
                        <a:gd name="T53" fmla="*/ 176126 h 1530"/>
                        <a:gd name="T54" fmla="*/ 59516 w 537"/>
                        <a:gd name="T55" fmla="*/ 133524 h 1530"/>
                        <a:gd name="T56" fmla="*/ 59516 w 537"/>
                        <a:gd name="T57" fmla="*/ 90350 h 1530"/>
                        <a:gd name="T58" fmla="*/ 59516 w 537"/>
                        <a:gd name="T59" fmla="*/ 47462 h 1530"/>
                        <a:gd name="T60" fmla="*/ 81654 w 537"/>
                        <a:gd name="T61" fmla="*/ 393138 h 1530"/>
                        <a:gd name="T62" fmla="*/ 81654 w 537"/>
                        <a:gd name="T63" fmla="*/ 349964 h 1530"/>
                        <a:gd name="T64" fmla="*/ 81654 w 537"/>
                        <a:gd name="T65" fmla="*/ 306219 h 1530"/>
                        <a:gd name="T66" fmla="*/ 81654 w 537"/>
                        <a:gd name="T67" fmla="*/ 262759 h 1530"/>
                        <a:gd name="T68" fmla="*/ 81654 w 537"/>
                        <a:gd name="T69" fmla="*/ 219585 h 1530"/>
                        <a:gd name="T70" fmla="*/ 81654 w 537"/>
                        <a:gd name="T71" fmla="*/ 176126 h 1530"/>
                        <a:gd name="T72" fmla="*/ 81654 w 537"/>
                        <a:gd name="T73" fmla="*/ 133524 h 1530"/>
                        <a:gd name="T74" fmla="*/ 81654 w 537"/>
                        <a:gd name="T75" fmla="*/ 90350 h 1530"/>
                        <a:gd name="T76" fmla="*/ 81654 w 537"/>
                        <a:gd name="T77" fmla="*/ 47462 h 1530"/>
                        <a:gd name="T78" fmla="*/ 103793 w 537"/>
                        <a:gd name="T79" fmla="*/ 393138 h 1530"/>
                        <a:gd name="T80" fmla="*/ 103793 w 537"/>
                        <a:gd name="T81" fmla="*/ 349964 h 1530"/>
                        <a:gd name="T82" fmla="*/ 103793 w 537"/>
                        <a:gd name="T83" fmla="*/ 306219 h 1530"/>
                        <a:gd name="T84" fmla="*/ 103793 w 537"/>
                        <a:gd name="T85" fmla="*/ 262759 h 1530"/>
                        <a:gd name="T86" fmla="*/ 103793 w 537"/>
                        <a:gd name="T87" fmla="*/ 219585 h 1530"/>
                        <a:gd name="T88" fmla="*/ 103793 w 537"/>
                        <a:gd name="T89" fmla="*/ 176126 h 1530"/>
                        <a:gd name="T90" fmla="*/ 103793 w 537"/>
                        <a:gd name="T91" fmla="*/ 133524 h 1530"/>
                        <a:gd name="T92" fmla="*/ 103793 w 537"/>
                        <a:gd name="T93" fmla="*/ 90350 h 1530"/>
                        <a:gd name="T94" fmla="*/ 103793 w 537"/>
                        <a:gd name="T95" fmla="*/ 47462 h 1530"/>
                        <a:gd name="T96" fmla="*/ 125932 w 537"/>
                        <a:gd name="T97" fmla="*/ 393138 h 1530"/>
                        <a:gd name="T98" fmla="*/ 125932 w 537"/>
                        <a:gd name="T99" fmla="*/ 349964 h 1530"/>
                        <a:gd name="T100" fmla="*/ 125932 w 537"/>
                        <a:gd name="T101" fmla="*/ 306219 h 1530"/>
                        <a:gd name="T102" fmla="*/ 125932 w 537"/>
                        <a:gd name="T103" fmla="*/ 262759 h 1530"/>
                        <a:gd name="T104" fmla="*/ 125932 w 537"/>
                        <a:gd name="T105" fmla="*/ 219585 h 1530"/>
                        <a:gd name="T106" fmla="*/ 125932 w 537"/>
                        <a:gd name="T107" fmla="*/ 176126 h 1530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60000 65536"/>
                        <a:gd name="T157" fmla="*/ 0 60000 65536"/>
                        <a:gd name="T158" fmla="*/ 0 60000 65536"/>
                        <a:gd name="T159" fmla="*/ 0 60000 65536"/>
                        <a:gd name="T160" fmla="*/ 0 60000 65536"/>
                        <a:gd name="T161" fmla="*/ 0 60000 65536"/>
                      </a:gdLst>
                      <a:ahLst/>
                      <a:cxnLst>
                        <a:cxn ang="T108">
                          <a:pos x="T0" y="T1"/>
                        </a:cxn>
                        <a:cxn ang="T109">
                          <a:pos x="T2" y="T3"/>
                        </a:cxn>
                        <a:cxn ang="T110">
                          <a:pos x="T4" y="T5"/>
                        </a:cxn>
                        <a:cxn ang="T111">
                          <a:pos x="T6" y="T7"/>
                        </a:cxn>
                        <a:cxn ang="T112">
                          <a:pos x="T8" y="T9"/>
                        </a:cxn>
                        <a:cxn ang="T113">
                          <a:pos x="T10" y="T11"/>
                        </a:cxn>
                        <a:cxn ang="T114">
                          <a:pos x="T12" y="T13"/>
                        </a:cxn>
                        <a:cxn ang="T115">
                          <a:pos x="T14" y="T15"/>
                        </a:cxn>
                        <a:cxn ang="T116">
                          <a:pos x="T16" y="T17"/>
                        </a:cxn>
                        <a:cxn ang="T117">
                          <a:pos x="T18" y="T19"/>
                        </a:cxn>
                        <a:cxn ang="T118">
                          <a:pos x="T20" y="T21"/>
                        </a:cxn>
                        <a:cxn ang="T119">
                          <a:pos x="T22" y="T23"/>
                        </a:cxn>
                        <a:cxn ang="T120">
                          <a:pos x="T24" y="T25"/>
                        </a:cxn>
                        <a:cxn ang="T121">
                          <a:pos x="T26" y="T27"/>
                        </a:cxn>
                        <a:cxn ang="T122">
                          <a:pos x="T28" y="T29"/>
                        </a:cxn>
                        <a:cxn ang="T123">
                          <a:pos x="T30" y="T31"/>
                        </a:cxn>
                        <a:cxn ang="T124">
                          <a:pos x="T32" y="T33"/>
                        </a:cxn>
                        <a:cxn ang="T125">
                          <a:pos x="T34" y="T35"/>
                        </a:cxn>
                        <a:cxn ang="T126">
                          <a:pos x="T36" y="T37"/>
                        </a:cxn>
                        <a:cxn ang="T127">
                          <a:pos x="T38" y="T39"/>
                        </a:cxn>
                        <a:cxn ang="T128">
                          <a:pos x="T40" y="T41"/>
                        </a:cxn>
                        <a:cxn ang="T129">
                          <a:pos x="T42" y="T43"/>
                        </a:cxn>
                        <a:cxn ang="T130">
                          <a:pos x="T44" y="T45"/>
                        </a:cxn>
                        <a:cxn ang="T131">
                          <a:pos x="T46" y="T47"/>
                        </a:cxn>
                        <a:cxn ang="T132">
                          <a:pos x="T48" y="T49"/>
                        </a:cxn>
                        <a:cxn ang="T133">
                          <a:pos x="T50" y="T51"/>
                        </a:cxn>
                        <a:cxn ang="T134">
                          <a:pos x="T52" y="T53"/>
                        </a:cxn>
                        <a:cxn ang="T135">
                          <a:pos x="T54" y="T55"/>
                        </a:cxn>
                        <a:cxn ang="T136">
                          <a:pos x="T56" y="T57"/>
                        </a:cxn>
                        <a:cxn ang="T137">
                          <a:pos x="T58" y="T59"/>
                        </a:cxn>
                        <a:cxn ang="T138">
                          <a:pos x="T60" y="T61"/>
                        </a:cxn>
                        <a:cxn ang="T139">
                          <a:pos x="T62" y="T63"/>
                        </a:cxn>
                        <a:cxn ang="T140">
                          <a:pos x="T64" y="T65"/>
                        </a:cxn>
                        <a:cxn ang="T141">
                          <a:pos x="T66" y="T67"/>
                        </a:cxn>
                        <a:cxn ang="T142">
                          <a:pos x="T68" y="T69"/>
                        </a:cxn>
                        <a:cxn ang="T143">
                          <a:pos x="T70" y="T71"/>
                        </a:cxn>
                        <a:cxn ang="T144">
                          <a:pos x="T72" y="T73"/>
                        </a:cxn>
                        <a:cxn ang="T145">
                          <a:pos x="T74" y="T75"/>
                        </a:cxn>
                        <a:cxn ang="T146">
                          <a:pos x="T76" y="T77"/>
                        </a:cxn>
                        <a:cxn ang="T147">
                          <a:pos x="T78" y="T79"/>
                        </a:cxn>
                        <a:cxn ang="T148">
                          <a:pos x="T80" y="T81"/>
                        </a:cxn>
                        <a:cxn ang="T149">
                          <a:pos x="T82" y="T83"/>
                        </a:cxn>
                        <a:cxn ang="T150">
                          <a:pos x="T84" y="T85"/>
                        </a:cxn>
                        <a:cxn ang="T151">
                          <a:pos x="T86" y="T87"/>
                        </a:cxn>
                        <a:cxn ang="T152">
                          <a:pos x="T88" y="T89"/>
                        </a:cxn>
                        <a:cxn ang="T153">
                          <a:pos x="T90" y="T91"/>
                        </a:cxn>
                        <a:cxn ang="T154">
                          <a:pos x="T92" y="T93"/>
                        </a:cxn>
                        <a:cxn ang="T155">
                          <a:pos x="T94" y="T95"/>
                        </a:cxn>
                        <a:cxn ang="T156">
                          <a:pos x="T96" y="T97"/>
                        </a:cxn>
                        <a:cxn ang="T157">
                          <a:pos x="T98" y="T99"/>
                        </a:cxn>
                        <a:cxn ang="T158">
                          <a:pos x="T100" y="T101"/>
                        </a:cxn>
                        <a:cxn ang="T159">
                          <a:pos x="T102" y="T103"/>
                        </a:cxn>
                        <a:cxn ang="T160">
                          <a:pos x="T104" y="T105"/>
                        </a:cxn>
                        <a:cxn ang="T161">
                          <a:pos x="T106" y="T107"/>
                        </a:cxn>
                      </a:cxnLst>
                      <a:rect l="0" t="0" r="r" b="b"/>
                      <a:pathLst>
                        <a:path w="537" h="1530">
                          <a:moveTo>
                            <a:pt x="462" y="474"/>
                          </a:moveTo>
                          <a:lnTo>
                            <a:pt x="462" y="0"/>
                          </a:lnTo>
                          <a:lnTo>
                            <a:pt x="76" y="0"/>
                          </a:lnTo>
                          <a:lnTo>
                            <a:pt x="76" y="474"/>
                          </a:lnTo>
                          <a:lnTo>
                            <a:pt x="0" y="474"/>
                          </a:lnTo>
                          <a:lnTo>
                            <a:pt x="0" y="1530"/>
                          </a:lnTo>
                          <a:lnTo>
                            <a:pt x="54" y="1530"/>
                          </a:lnTo>
                          <a:lnTo>
                            <a:pt x="54" y="1424"/>
                          </a:lnTo>
                          <a:lnTo>
                            <a:pt x="99" y="1424"/>
                          </a:lnTo>
                          <a:lnTo>
                            <a:pt x="99" y="1530"/>
                          </a:lnTo>
                          <a:lnTo>
                            <a:pt x="130" y="1530"/>
                          </a:lnTo>
                          <a:lnTo>
                            <a:pt x="130" y="1424"/>
                          </a:lnTo>
                          <a:lnTo>
                            <a:pt x="176" y="1424"/>
                          </a:lnTo>
                          <a:lnTo>
                            <a:pt x="176" y="1530"/>
                          </a:lnTo>
                          <a:lnTo>
                            <a:pt x="207" y="1530"/>
                          </a:lnTo>
                          <a:lnTo>
                            <a:pt x="207" y="1424"/>
                          </a:lnTo>
                          <a:lnTo>
                            <a:pt x="253" y="1424"/>
                          </a:lnTo>
                          <a:lnTo>
                            <a:pt x="253" y="1530"/>
                          </a:lnTo>
                          <a:lnTo>
                            <a:pt x="284" y="1530"/>
                          </a:lnTo>
                          <a:lnTo>
                            <a:pt x="284" y="1424"/>
                          </a:lnTo>
                          <a:lnTo>
                            <a:pt x="330" y="1424"/>
                          </a:lnTo>
                          <a:lnTo>
                            <a:pt x="330" y="1530"/>
                          </a:lnTo>
                          <a:lnTo>
                            <a:pt x="361" y="1530"/>
                          </a:lnTo>
                          <a:lnTo>
                            <a:pt x="361" y="1424"/>
                          </a:lnTo>
                          <a:lnTo>
                            <a:pt x="407" y="1424"/>
                          </a:lnTo>
                          <a:lnTo>
                            <a:pt x="407" y="1530"/>
                          </a:lnTo>
                          <a:lnTo>
                            <a:pt x="438" y="1530"/>
                          </a:lnTo>
                          <a:lnTo>
                            <a:pt x="438" y="1424"/>
                          </a:lnTo>
                          <a:lnTo>
                            <a:pt x="484" y="1424"/>
                          </a:lnTo>
                          <a:lnTo>
                            <a:pt x="484" y="1530"/>
                          </a:lnTo>
                          <a:lnTo>
                            <a:pt x="537" y="1530"/>
                          </a:lnTo>
                          <a:lnTo>
                            <a:pt x="537" y="474"/>
                          </a:lnTo>
                          <a:lnTo>
                            <a:pt x="462" y="474"/>
                          </a:lnTo>
                          <a:close/>
                          <a:moveTo>
                            <a:pt x="99" y="1375"/>
                          </a:moveTo>
                          <a:lnTo>
                            <a:pt x="54" y="1375"/>
                          </a:lnTo>
                          <a:lnTo>
                            <a:pt x="54" y="1272"/>
                          </a:lnTo>
                          <a:lnTo>
                            <a:pt x="99" y="1272"/>
                          </a:lnTo>
                          <a:lnTo>
                            <a:pt x="99" y="1375"/>
                          </a:lnTo>
                          <a:close/>
                          <a:moveTo>
                            <a:pt x="99" y="1224"/>
                          </a:moveTo>
                          <a:lnTo>
                            <a:pt x="54" y="1224"/>
                          </a:lnTo>
                          <a:lnTo>
                            <a:pt x="54" y="1121"/>
                          </a:lnTo>
                          <a:lnTo>
                            <a:pt x="99" y="1121"/>
                          </a:lnTo>
                          <a:lnTo>
                            <a:pt x="99" y="1224"/>
                          </a:lnTo>
                          <a:close/>
                          <a:moveTo>
                            <a:pt x="99" y="1071"/>
                          </a:moveTo>
                          <a:lnTo>
                            <a:pt x="54" y="1071"/>
                          </a:lnTo>
                          <a:lnTo>
                            <a:pt x="54" y="969"/>
                          </a:lnTo>
                          <a:lnTo>
                            <a:pt x="99" y="969"/>
                          </a:lnTo>
                          <a:lnTo>
                            <a:pt x="99" y="1071"/>
                          </a:lnTo>
                          <a:close/>
                          <a:moveTo>
                            <a:pt x="99" y="919"/>
                          </a:moveTo>
                          <a:lnTo>
                            <a:pt x="54" y="919"/>
                          </a:lnTo>
                          <a:lnTo>
                            <a:pt x="54" y="818"/>
                          </a:lnTo>
                          <a:lnTo>
                            <a:pt x="99" y="818"/>
                          </a:lnTo>
                          <a:lnTo>
                            <a:pt x="99" y="919"/>
                          </a:lnTo>
                          <a:close/>
                          <a:moveTo>
                            <a:pt x="99" y="768"/>
                          </a:moveTo>
                          <a:lnTo>
                            <a:pt x="54" y="768"/>
                          </a:lnTo>
                          <a:lnTo>
                            <a:pt x="54" y="666"/>
                          </a:lnTo>
                          <a:lnTo>
                            <a:pt x="99" y="666"/>
                          </a:lnTo>
                          <a:lnTo>
                            <a:pt x="99" y="768"/>
                          </a:lnTo>
                          <a:close/>
                          <a:moveTo>
                            <a:pt x="99" y="616"/>
                          </a:moveTo>
                          <a:lnTo>
                            <a:pt x="54" y="616"/>
                          </a:lnTo>
                          <a:lnTo>
                            <a:pt x="54" y="515"/>
                          </a:lnTo>
                          <a:lnTo>
                            <a:pt x="99" y="515"/>
                          </a:lnTo>
                          <a:lnTo>
                            <a:pt x="99" y="616"/>
                          </a:lnTo>
                          <a:close/>
                          <a:moveTo>
                            <a:pt x="176" y="1375"/>
                          </a:moveTo>
                          <a:lnTo>
                            <a:pt x="130" y="1375"/>
                          </a:lnTo>
                          <a:lnTo>
                            <a:pt x="130" y="1272"/>
                          </a:lnTo>
                          <a:lnTo>
                            <a:pt x="176" y="1272"/>
                          </a:lnTo>
                          <a:lnTo>
                            <a:pt x="176" y="1375"/>
                          </a:lnTo>
                          <a:close/>
                          <a:moveTo>
                            <a:pt x="176" y="1224"/>
                          </a:moveTo>
                          <a:lnTo>
                            <a:pt x="130" y="1224"/>
                          </a:lnTo>
                          <a:lnTo>
                            <a:pt x="130" y="1121"/>
                          </a:lnTo>
                          <a:lnTo>
                            <a:pt x="176" y="1121"/>
                          </a:lnTo>
                          <a:lnTo>
                            <a:pt x="176" y="1224"/>
                          </a:lnTo>
                          <a:close/>
                          <a:moveTo>
                            <a:pt x="176" y="1071"/>
                          </a:moveTo>
                          <a:lnTo>
                            <a:pt x="130" y="1071"/>
                          </a:lnTo>
                          <a:lnTo>
                            <a:pt x="130" y="969"/>
                          </a:lnTo>
                          <a:lnTo>
                            <a:pt x="176" y="969"/>
                          </a:lnTo>
                          <a:lnTo>
                            <a:pt x="176" y="1071"/>
                          </a:lnTo>
                          <a:close/>
                          <a:moveTo>
                            <a:pt x="176" y="919"/>
                          </a:moveTo>
                          <a:lnTo>
                            <a:pt x="130" y="919"/>
                          </a:lnTo>
                          <a:lnTo>
                            <a:pt x="130" y="818"/>
                          </a:lnTo>
                          <a:lnTo>
                            <a:pt x="176" y="818"/>
                          </a:lnTo>
                          <a:lnTo>
                            <a:pt x="176" y="919"/>
                          </a:lnTo>
                          <a:close/>
                          <a:moveTo>
                            <a:pt x="176" y="768"/>
                          </a:moveTo>
                          <a:lnTo>
                            <a:pt x="130" y="768"/>
                          </a:lnTo>
                          <a:lnTo>
                            <a:pt x="130" y="666"/>
                          </a:lnTo>
                          <a:lnTo>
                            <a:pt x="176" y="666"/>
                          </a:lnTo>
                          <a:lnTo>
                            <a:pt x="176" y="768"/>
                          </a:lnTo>
                          <a:close/>
                          <a:moveTo>
                            <a:pt x="176" y="616"/>
                          </a:moveTo>
                          <a:lnTo>
                            <a:pt x="130" y="616"/>
                          </a:lnTo>
                          <a:lnTo>
                            <a:pt x="130" y="515"/>
                          </a:lnTo>
                          <a:lnTo>
                            <a:pt x="176" y="515"/>
                          </a:lnTo>
                          <a:lnTo>
                            <a:pt x="176" y="616"/>
                          </a:lnTo>
                          <a:close/>
                          <a:moveTo>
                            <a:pt x="176" y="467"/>
                          </a:moveTo>
                          <a:lnTo>
                            <a:pt x="130" y="467"/>
                          </a:lnTo>
                          <a:lnTo>
                            <a:pt x="130" y="364"/>
                          </a:lnTo>
                          <a:lnTo>
                            <a:pt x="176" y="364"/>
                          </a:lnTo>
                          <a:lnTo>
                            <a:pt x="176" y="467"/>
                          </a:lnTo>
                          <a:close/>
                          <a:moveTo>
                            <a:pt x="176" y="316"/>
                          </a:moveTo>
                          <a:lnTo>
                            <a:pt x="130" y="316"/>
                          </a:lnTo>
                          <a:lnTo>
                            <a:pt x="130" y="215"/>
                          </a:lnTo>
                          <a:lnTo>
                            <a:pt x="176" y="215"/>
                          </a:lnTo>
                          <a:lnTo>
                            <a:pt x="176" y="316"/>
                          </a:lnTo>
                          <a:close/>
                          <a:moveTo>
                            <a:pt x="176" y="166"/>
                          </a:moveTo>
                          <a:lnTo>
                            <a:pt x="130" y="166"/>
                          </a:lnTo>
                          <a:lnTo>
                            <a:pt x="130" y="64"/>
                          </a:lnTo>
                          <a:lnTo>
                            <a:pt x="176" y="64"/>
                          </a:lnTo>
                          <a:lnTo>
                            <a:pt x="176" y="166"/>
                          </a:lnTo>
                          <a:close/>
                          <a:moveTo>
                            <a:pt x="253" y="1375"/>
                          </a:moveTo>
                          <a:lnTo>
                            <a:pt x="207" y="1375"/>
                          </a:lnTo>
                          <a:lnTo>
                            <a:pt x="207" y="1272"/>
                          </a:lnTo>
                          <a:lnTo>
                            <a:pt x="253" y="1272"/>
                          </a:lnTo>
                          <a:lnTo>
                            <a:pt x="253" y="1375"/>
                          </a:lnTo>
                          <a:close/>
                          <a:moveTo>
                            <a:pt x="253" y="1224"/>
                          </a:moveTo>
                          <a:lnTo>
                            <a:pt x="207" y="1224"/>
                          </a:lnTo>
                          <a:lnTo>
                            <a:pt x="207" y="1121"/>
                          </a:lnTo>
                          <a:lnTo>
                            <a:pt x="253" y="1121"/>
                          </a:lnTo>
                          <a:lnTo>
                            <a:pt x="253" y="1224"/>
                          </a:lnTo>
                          <a:close/>
                          <a:moveTo>
                            <a:pt x="253" y="1071"/>
                          </a:moveTo>
                          <a:lnTo>
                            <a:pt x="207" y="1071"/>
                          </a:lnTo>
                          <a:lnTo>
                            <a:pt x="207" y="969"/>
                          </a:lnTo>
                          <a:lnTo>
                            <a:pt x="253" y="969"/>
                          </a:lnTo>
                          <a:lnTo>
                            <a:pt x="253" y="1071"/>
                          </a:lnTo>
                          <a:close/>
                          <a:moveTo>
                            <a:pt x="253" y="919"/>
                          </a:moveTo>
                          <a:lnTo>
                            <a:pt x="207" y="919"/>
                          </a:lnTo>
                          <a:lnTo>
                            <a:pt x="207" y="818"/>
                          </a:lnTo>
                          <a:lnTo>
                            <a:pt x="253" y="818"/>
                          </a:lnTo>
                          <a:lnTo>
                            <a:pt x="253" y="919"/>
                          </a:lnTo>
                          <a:close/>
                          <a:moveTo>
                            <a:pt x="253" y="768"/>
                          </a:moveTo>
                          <a:lnTo>
                            <a:pt x="207" y="768"/>
                          </a:lnTo>
                          <a:lnTo>
                            <a:pt x="207" y="666"/>
                          </a:lnTo>
                          <a:lnTo>
                            <a:pt x="253" y="666"/>
                          </a:lnTo>
                          <a:lnTo>
                            <a:pt x="253" y="768"/>
                          </a:lnTo>
                          <a:close/>
                          <a:moveTo>
                            <a:pt x="253" y="616"/>
                          </a:moveTo>
                          <a:lnTo>
                            <a:pt x="207" y="616"/>
                          </a:lnTo>
                          <a:lnTo>
                            <a:pt x="207" y="515"/>
                          </a:lnTo>
                          <a:lnTo>
                            <a:pt x="253" y="515"/>
                          </a:lnTo>
                          <a:lnTo>
                            <a:pt x="253" y="616"/>
                          </a:lnTo>
                          <a:close/>
                          <a:moveTo>
                            <a:pt x="253" y="467"/>
                          </a:moveTo>
                          <a:lnTo>
                            <a:pt x="207" y="467"/>
                          </a:lnTo>
                          <a:lnTo>
                            <a:pt x="207" y="364"/>
                          </a:lnTo>
                          <a:lnTo>
                            <a:pt x="253" y="364"/>
                          </a:lnTo>
                          <a:lnTo>
                            <a:pt x="253" y="467"/>
                          </a:lnTo>
                          <a:close/>
                          <a:moveTo>
                            <a:pt x="253" y="316"/>
                          </a:moveTo>
                          <a:lnTo>
                            <a:pt x="207" y="316"/>
                          </a:lnTo>
                          <a:lnTo>
                            <a:pt x="207" y="215"/>
                          </a:lnTo>
                          <a:lnTo>
                            <a:pt x="253" y="215"/>
                          </a:lnTo>
                          <a:lnTo>
                            <a:pt x="253" y="316"/>
                          </a:lnTo>
                          <a:close/>
                          <a:moveTo>
                            <a:pt x="253" y="166"/>
                          </a:moveTo>
                          <a:lnTo>
                            <a:pt x="207" y="166"/>
                          </a:lnTo>
                          <a:lnTo>
                            <a:pt x="207" y="64"/>
                          </a:lnTo>
                          <a:lnTo>
                            <a:pt x="253" y="64"/>
                          </a:lnTo>
                          <a:lnTo>
                            <a:pt x="253" y="166"/>
                          </a:lnTo>
                          <a:close/>
                          <a:moveTo>
                            <a:pt x="330" y="1375"/>
                          </a:moveTo>
                          <a:lnTo>
                            <a:pt x="284" y="1375"/>
                          </a:lnTo>
                          <a:lnTo>
                            <a:pt x="284" y="1272"/>
                          </a:lnTo>
                          <a:lnTo>
                            <a:pt x="330" y="1272"/>
                          </a:lnTo>
                          <a:lnTo>
                            <a:pt x="330" y="1375"/>
                          </a:lnTo>
                          <a:close/>
                          <a:moveTo>
                            <a:pt x="330" y="1224"/>
                          </a:moveTo>
                          <a:lnTo>
                            <a:pt x="284" y="1224"/>
                          </a:lnTo>
                          <a:lnTo>
                            <a:pt x="284" y="1121"/>
                          </a:lnTo>
                          <a:lnTo>
                            <a:pt x="330" y="1121"/>
                          </a:lnTo>
                          <a:lnTo>
                            <a:pt x="330" y="1224"/>
                          </a:lnTo>
                          <a:close/>
                          <a:moveTo>
                            <a:pt x="330" y="1071"/>
                          </a:moveTo>
                          <a:lnTo>
                            <a:pt x="284" y="1071"/>
                          </a:lnTo>
                          <a:lnTo>
                            <a:pt x="284" y="969"/>
                          </a:lnTo>
                          <a:lnTo>
                            <a:pt x="330" y="969"/>
                          </a:lnTo>
                          <a:lnTo>
                            <a:pt x="330" y="1071"/>
                          </a:lnTo>
                          <a:close/>
                          <a:moveTo>
                            <a:pt x="330" y="919"/>
                          </a:moveTo>
                          <a:lnTo>
                            <a:pt x="284" y="919"/>
                          </a:lnTo>
                          <a:lnTo>
                            <a:pt x="284" y="818"/>
                          </a:lnTo>
                          <a:lnTo>
                            <a:pt x="330" y="818"/>
                          </a:lnTo>
                          <a:lnTo>
                            <a:pt x="330" y="919"/>
                          </a:lnTo>
                          <a:close/>
                          <a:moveTo>
                            <a:pt x="330" y="768"/>
                          </a:moveTo>
                          <a:lnTo>
                            <a:pt x="284" y="768"/>
                          </a:lnTo>
                          <a:lnTo>
                            <a:pt x="284" y="666"/>
                          </a:lnTo>
                          <a:lnTo>
                            <a:pt x="330" y="666"/>
                          </a:lnTo>
                          <a:lnTo>
                            <a:pt x="330" y="768"/>
                          </a:lnTo>
                          <a:close/>
                          <a:moveTo>
                            <a:pt x="330" y="616"/>
                          </a:moveTo>
                          <a:lnTo>
                            <a:pt x="284" y="616"/>
                          </a:lnTo>
                          <a:lnTo>
                            <a:pt x="284" y="515"/>
                          </a:lnTo>
                          <a:lnTo>
                            <a:pt x="330" y="515"/>
                          </a:lnTo>
                          <a:lnTo>
                            <a:pt x="330" y="616"/>
                          </a:lnTo>
                          <a:close/>
                          <a:moveTo>
                            <a:pt x="330" y="467"/>
                          </a:moveTo>
                          <a:lnTo>
                            <a:pt x="284" y="467"/>
                          </a:lnTo>
                          <a:lnTo>
                            <a:pt x="284" y="364"/>
                          </a:lnTo>
                          <a:lnTo>
                            <a:pt x="330" y="364"/>
                          </a:lnTo>
                          <a:lnTo>
                            <a:pt x="330" y="467"/>
                          </a:lnTo>
                          <a:close/>
                          <a:moveTo>
                            <a:pt x="330" y="316"/>
                          </a:moveTo>
                          <a:lnTo>
                            <a:pt x="284" y="316"/>
                          </a:lnTo>
                          <a:lnTo>
                            <a:pt x="284" y="215"/>
                          </a:lnTo>
                          <a:lnTo>
                            <a:pt x="330" y="215"/>
                          </a:lnTo>
                          <a:lnTo>
                            <a:pt x="330" y="316"/>
                          </a:lnTo>
                          <a:close/>
                          <a:moveTo>
                            <a:pt x="330" y="166"/>
                          </a:moveTo>
                          <a:lnTo>
                            <a:pt x="284" y="166"/>
                          </a:lnTo>
                          <a:lnTo>
                            <a:pt x="284" y="64"/>
                          </a:lnTo>
                          <a:lnTo>
                            <a:pt x="330" y="64"/>
                          </a:lnTo>
                          <a:lnTo>
                            <a:pt x="330" y="166"/>
                          </a:lnTo>
                          <a:close/>
                          <a:moveTo>
                            <a:pt x="407" y="1375"/>
                          </a:moveTo>
                          <a:lnTo>
                            <a:pt x="361" y="1375"/>
                          </a:lnTo>
                          <a:lnTo>
                            <a:pt x="361" y="1272"/>
                          </a:lnTo>
                          <a:lnTo>
                            <a:pt x="407" y="1272"/>
                          </a:lnTo>
                          <a:lnTo>
                            <a:pt x="407" y="1375"/>
                          </a:lnTo>
                          <a:close/>
                          <a:moveTo>
                            <a:pt x="407" y="1224"/>
                          </a:moveTo>
                          <a:lnTo>
                            <a:pt x="361" y="1224"/>
                          </a:lnTo>
                          <a:lnTo>
                            <a:pt x="361" y="1121"/>
                          </a:lnTo>
                          <a:lnTo>
                            <a:pt x="407" y="1121"/>
                          </a:lnTo>
                          <a:lnTo>
                            <a:pt x="407" y="1224"/>
                          </a:lnTo>
                          <a:close/>
                          <a:moveTo>
                            <a:pt x="407" y="1071"/>
                          </a:moveTo>
                          <a:lnTo>
                            <a:pt x="361" y="1071"/>
                          </a:lnTo>
                          <a:lnTo>
                            <a:pt x="361" y="969"/>
                          </a:lnTo>
                          <a:lnTo>
                            <a:pt x="407" y="969"/>
                          </a:lnTo>
                          <a:lnTo>
                            <a:pt x="407" y="1071"/>
                          </a:lnTo>
                          <a:close/>
                          <a:moveTo>
                            <a:pt x="407" y="919"/>
                          </a:moveTo>
                          <a:lnTo>
                            <a:pt x="361" y="919"/>
                          </a:lnTo>
                          <a:lnTo>
                            <a:pt x="361" y="818"/>
                          </a:lnTo>
                          <a:lnTo>
                            <a:pt x="407" y="818"/>
                          </a:lnTo>
                          <a:lnTo>
                            <a:pt x="407" y="919"/>
                          </a:lnTo>
                          <a:close/>
                          <a:moveTo>
                            <a:pt x="407" y="768"/>
                          </a:moveTo>
                          <a:lnTo>
                            <a:pt x="361" y="768"/>
                          </a:lnTo>
                          <a:lnTo>
                            <a:pt x="361" y="666"/>
                          </a:lnTo>
                          <a:lnTo>
                            <a:pt x="407" y="666"/>
                          </a:lnTo>
                          <a:lnTo>
                            <a:pt x="407" y="768"/>
                          </a:lnTo>
                          <a:close/>
                          <a:moveTo>
                            <a:pt x="407" y="616"/>
                          </a:moveTo>
                          <a:lnTo>
                            <a:pt x="361" y="616"/>
                          </a:lnTo>
                          <a:lnTo>
                            <a:pt x="361" y="515"/>
                          </a:lnTo>
                          <a:lnTo>
                            <a:pt x="407" y="515"/>
                          </a:lnTo>
                          <a:lnTo>
                            <a:pt x="407" y="616"/>
                          </a:lnTo>
                          <a:close/>
                          <a:moveTo>
                            <a:pt x="407" y="467"/>
                          </a:moveTo>
                          <a:lnTo>
                            <a:pt x="361" y="467"/>
                          </a:lnTo>
                          <a:lnTo>
                            <a:pt x="361" y="364"/>
                          </a:lnTo>
                          <a:lnTo>
                            <a:pt x="407" y="364"/>
                          </a:lnTo>
                          <a:lnTo>
                            <a:pt x="407" y="467"/>
                          </a:lnTo>
                          <a:close/>
                          <a:moveTo>
                            <a:pt x="407" y="316"/>
                          </a:moveTo>
                          <a:lnTo>
                            <a:pt x="361" y="316"/>
                          </a:lnTo>
                          <a:lnTo>
                            <a:pt x="361" y="215"/>
                          </a:lnTo>
                          <a:lnTo>
                            <a:pt x="407" y="215"/>
                          </a:lnTo>
                          <a:lnTo>
                            <a:pt x="407" y="316"/>
                          </a:lnTo>
                          <a:close/>
                          <a:moveTo>
                            <a:pt x="407" y="166"/>
                          </a:moveTo>
                          <a:lnTo>
                            <a:pt x="361" y="166"/>
                          </a:lnTo>
                          <a:lnTo>
                            <a:pt x="361" y="64"/>
                          </a:lnTo>
                          <a:lnTo>
                            <a:pt x="407" y="64"/>
                          </a:lnTo>
                          <a:lnTo>
                            <a:pt x="407" y="166"/>
                          </a:lnTo>
                          <a:close/>
                          <a:moveTo>
                            <a:pt x="484" y="1375"/>
                          </a:moveTo>
                          <a:lnTo>
                            <a:pt x="438" y="1375"/>
                          </a:lnTo>
                          <a:lnTo>
                            <a:pt x="438" y="1272"/>
                          </a:lnTo>
                          <a:lnTo>
                            <a:pt x="484" y="1272"/>
                          </a:lnTo>
                          <a:lnTo>
                            <a:pt x="484" y="1375"/>
                          </a:lnTo>
                          <a:close/>
                          <a:moveTo>
                            <a:pt x="484" y="1224"/>
                          </a:moveTo>
                          <a:lnTo>
                            <a:pt x="438" y="1224"/>
                          </a:lnTo>
                          <a:lnTo>
                            <a:pt x="438" y="1121"/>
                          </a:lnTo>
                          <a:lnTo>
                            <a:pt x="484" y="1121"/>
                          </a:lnTo>
                          <a:lnTo>
                            <a:pt x="484" y="1224"/>
                          </a:lnTo>
                          <a:close/>
                          <a:moveTo>
                            <a:pt x="484" y="1071"/>
                          </a:moveTo>
                          <a:lnTo>
                            <a:pt x="438" y="1071"/>
                          </a:lnTo>
                          <a:lnTo>
                            <a:pt x="438" y="969"/>
                          </a:lnTo>
                          <a:lnTo>
                            <a:pt x="484" y="969"/>
                          </a:lnTo>
                          <a:lnTo>
                            <a:pt x="484" y="1071"/>
                          </a:lnTo>
                          <a:close/>
                          <a:moveTo>
                            <a:pt x="484" y="919"/>
                          </a:moveTo>
                          <a:lnTo>
                            <a:pt x="438" y="919"/>
                          </a:lnTo>
                          <a:lnTo>
                            <a:pt x="438" y="818"/>
                          </a:lnTo>
                          <a:lnTo>
                            <a:pt x="484" y="818"/>
                          </a:lnTo>
                          <a:lnTo>
                            <a:pt x="484" y="919"/>
                          </a:lnTo>
                          <a:close/>
                          <a:moveTo>
                            <a:pt x="484" y="768"/>
                          </a:moveTo>
                          <a:lnTo>
                            <a:pt x="438" y="768"/>
                          </a:lnTo>
                          <a:lnTo>
                            <a:pt x="438" y="666"/>
                          </a:lnTo>
                          <a:lnTo>
                            <a:pt x="484" y="666"/>
                          </a:lnTo>
                          <a:lnTo>
                            <a:pt x="484" y="768"/>
                          </a:lnTo>
                          <a:close/>
                          <a:moveTo>
                            <a:pt x="484" y="616"/>
                          </a:moveTo>
                          <a:lnTo>
                            <a:pt x="438" y="616"/>
                          </a:lnTo>
                          <a:lnTo>
                            <a:pt x="438" y="515"/>
                          </a:lnTo>
                          <a:lnTo>
                            <a:pt x="484" y="515"/>
                          </a:lnTo>
                          <a:lnTo>
                            <a:pt x="484" y="616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/>
                    <a:lstStyle/>
                    <a:p>
                      <a:pPr defTabSz="900000" fontAlgn="auto" latinLnBrk="0"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/>
                      </a:pPr>
                      <a:endParaRPr kumimoji="0" lang="ko-KR" altLang="en-US" ker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</a:endParaRPr>
                    </a:p>
                  </p:txBody>
                </p:sp>
                <p:sp>
                  <p:nvSpPr>
                    <p:cNvPr id="34" name="Freeform 7"/>
                    <p:cNvSpPr/>
                    <p:nvPr/>
                  </p:nvSpPr>
                  <p:spPr>
                    <a:xfrm>
                      <a:off x="3531646" y="5990795"/>
                      <a:ext cx="154396" cy="649035"/>
                    </a:xfrm>
                    <a:custGeom>
                      <a:avLst/>
                      <a:gdLst>
                        <a:gd name="T0" fmla="*/ 154396 w 537"/>
                        <a:gd name="T1" fmla="*/ 649035 h 2270"/>
                        <a:gd name="T2" fmla="*/ 154396 w 537"/>
                        <a:gd name="T3" fmla="*/ 257327 h 2270"/>
                        <a:gd name="T4" fmla="*/ 135132 w 537"/>
                        <a:gd name="T5" fmla="*/ 257327 h 2270"/>
                        <a:gd name="T6" fmla="*/ 135132 w 537"/>
                        <a:gd name="T7" fmla="*/ 168978 h 2270"/>
                        <a:gd name="T8" fmla="*/ 115869 w 537"/>
                        <a:gd name="T9" fmla="*/ 168978 h 2270"/>
                        <a:gd name="T10" fmla="*/ 98330 w 537"/>
                        <a:gd name="T11" fmla="*/ 90636 h 2270"/>
                        <a:gd name="T12" fmla="*/ 92580 w 537"/>
                        <a:gd name="T13" fmla="*/ 90636 h 2270"/>
                        <a:gd name="T14" fmla="*/ 90280 w 537"/>
                        <a:gd name="T15" fmla="*/ 73767 h 2270"/>
                        <a:gd name="T16" fmla="*/ 79642 w 537"/>
                        <a:gd name="T17" fmla="*/ 73767 h 2270"/>
                        <a:gd name="T18" fmla="*/ 78779 w 537"/>
                        <a:gd name="T19" fmla="*/ 0 h 2270"/>
                        <a:gd name="T20" fmla="*/ 75904 w 537"/>
                        <a:gd name="T21" fmla="*/ 0 h 2270"/>
                        <a:gd name="T22" fmla="*/ 74467 w 537"/>
                        <a:gd name="T23" fmla="*/ 73767 h 2270"/>
                        <a:gd name="T24" fmla="*/ 64116 w 537"/>
                        <a:gd name="T25" fmla="*/ 73767 h 2270"/>
                        <a:gd name="T26" fmla="*/ 61816 w 537"/>
                        <a:gd name="T27" fmla="*/ 90636 h 2270"/>
                        <a:gd name="T28" fmla="*/ 55778 w 537"/>
                        <a:gd name="T29" fmla="*/ 90636 h 2270"/>
                        <a:gd name="T30" fmla="*/ 38527 w 537"/>
                        <a:gd name="T31" fmla="*/ 168978 h 2270"/>
                        <a:gd name="T32" fmla="*/ 19264 w 537"/>
                        <a:gd name="T33" fmla="*/ 168978 h 2270"/>
                        <a:gd name="T34" fmla="*/ 19264 w 537"/>
                        <a:gd name="T35" fmla="*/ 257327 h 2270"/>
                        <a:gd name="T36" fmla="*/ 0 w 537"/>
                        <a:gd name="T37" fmla="*/ 257327 h 2270"/>
                        <a:gd name="T38" fmla="*/ 0 w 537"/>
                        <a:gd name="T39" fmla="*/ 649035 h 2270"/>
                        <a:gd name="T40" fmla="*/ 154396 w 537"/>
                        <a:gd name="T41" fmla="*/ 649035 h 2270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  <a:gd name="T54" fmla="*/ 0 60000 65536"/>
                        <a:gd name="T55" fmla="*/ 0 60000 65536"/>
                        <a:gd name="T56" fmla="*/ 0 60000 65536"/>
                        <a:gd name="T57" fmla="*/ 0 60000 65536"/>
                        <a:gd name="T58" fmla="*/ 0 60000 65536"/>
                        <a:gd name="T59" fmla="*/ 0 60000 65536"/>
                        <a:gd name="T60" fmla="*/ 0 60000 65536"/>
                        <a:gd name="T61" fmla="*/ 0 60000 65536"/>
                        <a:gd name="T62" fmla="*/ 0 60000 65536"/>
                      </a:gdLst>
                      <a:ahLst/>
                      <a:cxnLst>
                        <a:cxn ang="T42">
                          <a:pos x="T0" y="T1"/>
                        </a:cxn>
                        <a:cxn ang="T43">
                          <a:pos x="T2" y="T3"/>
                        </a:cxn>
                        <a:cxn ang="T44">
                          <a:pos x="T4" y="T5"/>
                        </a:cxn>
                        <a:cxn ang="T45">
                          <a:pos x="T6" y="T7"/>
                        </a:cxn>
                        <a:cxn ang="T46">
                          <a:pos x="T8" y="T9"/>
                        </a:cxn>
                        <a:cxn ang="T47">
                          <a:pos x="T10" y="T11"/>
                        </a:cxn>
                        <a:cxn ang="T48">
                          <a:pos x="T12" y="T13"/>
                        </a:cxn>
                        <a:cxn ang="T49">
                          <a:pos x="T14" y="T15"/>
                        </a:cxn>
                        <a:cxn ang="T50">
                          <a:pos x="T16" y="T17"/>
                        </a:cxn>
                        <a:cxn ang="T51">
                          <a:pos x="T18" y="T19"/>
                        </a:cxn>
                        <a:cxn ang="T52">
                          <a:pos x="T20" y="T21"/>
                        </a:cxn>
                        <a:cxn ang="T53">
                          <a:pos x="T22" y="T23"/>
                        </a:cxn>
                        <a:cxn ang="T54">
                          <a:pos x="T24" y="T25"/>
                        </a:cxn>
                        <a:cxn ang="T55">
                          <a:pos x="T26" y="T27"/>
                        </a:cxn>
                        <a:cxn ang="T56">
                          <a:pos x="T28" y="T29"/>
                        </a:cxn>
                        <a:cxn ang="T57">
                          <a:pos x="T30" y="T31"/>
                        </a:cxn>
                        <a:cxn ang="T58">
                          <a:pos x="T32" y="T33"/>
                        </a:cxn>
                        <a:cxn ang="T59">
                          <a:pos x="T34" y="T35"/>
                        </a:cxn>
                        <a:cxn ang="T60">
                          <a:pos x="T36" y="T37"/>
                        </a:cxn>
                        <a:cxn ang="T61">
                          <a:pos x="T38" y="T39"/>
                        </a:cxn>
                        <a:cxn ang="T62">
                          <a:pos x="T40" y="T41"/>
                        </a:cxn>
                      </a:cxnLst>
                      <a:rect l="0" t="0" r="r" b="b"/>
                      <a:pathLst>
                        <a:path w="537" h="2270">
                          <a:moveTo>
                            <a:pt x="537" y="2270"/>
                          </a:moveTo>
                          <a:lnTo>
                            <a:pt x="537" y="900"/>
                          </a:lnTo>
                          <a:lnTo>
                            <a:pt x="470" y="900"/>
                          </a:lnTo>
                          <a:lnTo>
                            <a:pt x="470" y="591"/>
                          </a:lnTo>
                          <a:lnTo>
                            <a:pt x="403" y="591"/>
                          </a:lnTo>
                          <a:lnTo>
                            <a:pt x="342" y="317"/>
                          </a:lnTo>
                          <a:lnTo>
                            <a:pt x="322" y="317"/>
                          </a:lnTo>
                          <a:lnTo>
                            <a:pt x="314" y="258"/>
                          </a:lnTo>
                          <a:lnTo>
                            <a:pt x="277" y="258"/>
                          </a:lnTo>
                          <a:lnTo>
                            <a:pt x="274" y="0"/>
                          </a:lnTo>
                          <a:lnTo>
                            <a:pt x="264" y="0"/>
                          </a:lnTo>
                          <a:lnTo>
                            <a:pt x="259" y="258"/>
                          </a:lnTo>
                          <a:lnTo>
                            <a:pt x="223" y="258"/>
                          </a:lnTo>
                          <a:lnTo>
                            <a:pt x="215" y="317"/>
                          </a:lnTo>
                          <a:lnTo>
                            <a:pt x="194" y="317"/>
                          </a:lnTo>
                          <a:lnTo>
                            <a:pt x="134" y="591"/>
                          </a:lnTo>
                          <a:lnTo>
                            <a:pt x="67" y="591"/>
                          </a:lnTo>
                          <a:lnTo>
                            <a:pt x="67" y="900"/>
                          </a:lnTo>
                          <a:lnTo>
                            <a:pt x="0" y="900"/>
                          </a:lnTo>
                          <a:lnTo>
                            <a:pt x="0" y="2270"/>
                          </a:lnTo>
                          <a:lnTo>
                            <a:pt x="537" y="2270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/>
                    <a:lstStyle/>
                    <a:p>
                      <a:pPr defTabSz="900000" fontAlgn="auto" latinLnBrk="0"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/>
                      </a:pPr>
                      <a:endParaRPr kumimoji="0" lang="ko-KR" altLang="en-US" ker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</a:endParaRPr>
                    </a:p>
                  </p:txBody>
                </p:sp>
              </p:grpSp>
              <p:sp>
                <p:nvSpPr>
                  <p:cNvPr id="31" name="Freeform 12"/>
                  <p:cNvSpPr>
                    <a:spLocks noEditPoints="1"/>
                  </p:cNvSpPr>
                  <p:nvPr/>
                </p:nvSpPr>
                <p:spPr>
                  <a:xfrm>
                    <a:off x="5201261" y="1489686"/>
                    <a:ext cx="325082" cy="331294"/>
                  </a:xfrm>
                  <a:custGeom>
                    <a:avLst/>
                    <a:gdLst>
                      <a:gd name="T0" fmla="*/ 381519 w 1970"/>
                      <a:gd name="T1" fmla="*/ 161799 h 1870"/>
                      <a:gd name="T2" fmla="*/ 308040 w 1970"/>
                      <a:gd name="T3" fmla="*/ 141693 h 1870"/>
                      <a:gd name="T4" fmla="*/ 189563 w 1970"/>
                      <a:gd name="T5" fmla="*/ 18190 h 1870"/>
                      <a:gd name="T6" fmla="*/ 178074 w 1970"/>
                      <a:gd name="T7" fmla="*/ 957 h 1870"/>
                      <a:gd name="T8" fmla="*/ 3112 w 1970"/>
                      <a:gd name="T9" fmla="*/ 9335 h 1870"/>
                      <a:gd name="T10" fmla="*/ 471514 w 1970"/>
                      <a:gd name="T11" fmla="*/ 243177 h 1870"/>
                      <a:gd name="T12" fmla="*/ 44997 w 1970"/>
                      <a:gd name="T13" fmla="*/ 319768 h 1870"/>
                      <a:gd name="T14" fmla="*/ 18190 w 1970"/>
                      <a:gd name="T15" fmla="*/ 325273 h 1870"/>
                      <a:gd name="T16" fmla="*/ 12925 w 1970"/>
                      <a:gd name="T17" fmla="*/ 277643 h 1870"/>
                      <a:gd name="T18" fmla="*/ 41646 w 1970"/>
                      <a:gd name="T19" fmla="*/ 273574 h 1870"/>
                      <a:gd name="T20" fmla="*/ 44519 w 1970"/>
                      <a:gd name="T21" fmla="*/ 257537 h 1870"/>
                      <a:gd name="T22" fmla="*/ 15079 w 1970"/>
                      <a:gd name="T23" fmla="*/ 259692 h 1870"/>
                      <a:gd name="T24" fmla="*/ 14361 w 1970"/>
                      <a:gd name="T25" fmla="*/ 210386 h 1870"/>
                      <a:gd name="T26" fmla="*/ 44040 w 1970"/>
                      <a:gd name="T27" fmla="*/ 211104 h 1870"/>
                      <a:gd name="T28" fmla="*/ 42364 w 1970"/>
                      <a:gd name="T29" fmla="*/ 195307 h 1870"/>
                      <a:gd name="T30" fmla="*/ 13164 w 1970"/>
                      <a:gd name="T31" fmla="*/ 192914 h 1870"/>
                      <a:gd name="T32" fmla="*/ 17233 w 1970"/>
                      <a:gd name="T33" fmla="*/ 144087 h 1870"/>
                      <a:gd name="T34" fmla="*/ 44997 w 1970"/>
                      <a:gd name="T35" fmla="*/ 149831 h 1870"/>
                      <a:gd name="T36" fmla="*/ 39492 w 1970"/>
                      <a:gd name="T37" fmla="*/ 131641 h 1870"/>
                      <a:gd name="T38" fmla="*/ 12925 w 1970"/>
                      <a:gd name="T39" fmla="*/ 85208 h 1870"/>
                      <a:gd name="T40" fmla="*/ 39492 w 1970"/>
                      <a:gd name="T41" fmla="*/ 79703 h 1870"/>
                      <a:gd name="T42" fmla="*/ 44997 w 1970"/>
                      <a:gd name="T43" fmla="*/ 61752 h 1870"/>
                      <a:gd name="T44" fmla="*/ 17233 w 1970"/>
                      <a:gd name="T45" fmla="*/ 67257 h 1870"/>
                      <a:gd name="T46" fmla="*/ 13164 w 1970"/>
                      <a:gd name="T47" fmla="*/ 18669 h 1870"/>
                      <a:gd name="T48" fmla="*/ 42364 w 1970"/>
                      <a:gd name="T49" fmla="*/ 16036 h 1870"/>
                      <a:gd name="T50" fmla="*/ 87840 w 1970"/>
                      <a:gd name="T51" fmla="*/ 322879 h 1870"/>
                      <a:gd name="T52" fmla="*/ 58401 w 1970"/>
                      <a:gd name="T53" fmla="*/ 323837 h 1870"/>
                      <a:gd name="T54" fmla="*/ 59119 w 1970"/>
                      <a:gd name="T55" fmla="*/ 274052 h 1870"/>
                      <a:gd name="T56" fmla="*/ 88319 w 1970"/>
                      <a:gd name="T57" fmla="*/ 276685 h 1870"/>
                      <a:gd name="T58" fmla="*/ 85686 w 1970"/>
                      <a:gd name="T59" fmla="*/ 260410 h 1870"/>
                      <a:gd name="T60" fmla="*/ 56725 w 1970"/>
                      <a:gd name="T61" fmla="*/ 256341 h 1870"/>
                      <a:gd name="T62" fmla="*/ 61991 w 1970"/>
                      <a:gd name="T63" fmla="*/ 208711 h 1870"/>
                      <a:gd name="T64" fmla="*/ 88798 w 1970"/>
                      <a:gd name="T65" fmla="*/ 255383 h 1870"/>
                      <a:gd name="T66" fmla="*/ 61991 w 1970"/>
                      <a:gd name="T67" fmla="*/ 196265 h 1870"/>
                      <a:gd name="T68" fmla="*/ 56725 w 1970"/>
                      <a:gd name="T69" fmla="*/ 149831 h 1870"/>
                      <a:gd name="T70" fmla="*/ 84729 w 1970"/>
                      <a:gd name="T71" fmla="*/ 144087 h 1870"/>
                      <a:gd name="T72" fmla="*/ 88798 w 1970"/>
                      <a:gd name="T73" fmla="*/ 127333 h 1870"/>
                      <a:gd name="T74" fmla="*/ 60076 w 1970"/>
                      <a:gd name="T75" fmla="*/ 131402 h 1870"/>
                      <a:gd name="T76" fmla="*/ 57683 w 1970"/>
                      <a:gd name="T77" fmla="*/ 82096 h 1870"/>
                      <a:gd name="T78" fmla="*/ 87362 w 1970"/>
                      <a:gd name="T79" fmla="*/ 81139 h 1870"/>
                      <a:gd name="T80" fmla="*/ 87362 w 1970"/>
                      <a:gd name="T81" fmla="*/ 65820 h 1870"/>
                      <a:gd name="T82" fmla="*/ 57683 w 1970"/>
                      <a:gd name="T83" fmla="*/ 64863 h 1870"/>
                      <a:gd name="T84" fmla="*/ 60076 w 1970"/>
                      <a:gd name="T85" fmla="*/ 15558 h 1870"/>
                      <a:gd name="T86" fmla="*/ 88798 w 1970"/>
                      <a:gd name="T87" fmla="*/ 19626 h 1870"/>
                      <a:gd name="T88" fmla="*/ 148874 w 1970"/>
                      <a:gd name="T89" fmla="*/ 15079 h 1870"/>
                      <a:gd name="T90" fmla="*/ 176638 w 1970"/>
                      <a:gd name="T91" fmla="*/ 20584 h 1870"/>
                      <a:gd name="T92" fmla="*/ 150071 w 1970"/>
                      <a:gd name="T93" fmla="*/ 67257 h 1870"/>
                      <a:gd name="T94" fmla="*/ 144566 w 1970"/>
                      <a:gd name="T95" fmla="*/ 85208 h 1870"/>
                      <a:gd name="T96" fmla="*/ 171373 w 1970"/>
                      <a:gd name="T97" fmla="*/ 79703 h 1870"/>
                      <a:gd name="T98" fmla="*/ 176638 w 1970"/>
                      <a:gd name="T99" fmla="*/ 127333 h 1870"/>
                      <a:gd name="T100" fmla="*/ 147917 w 1970"/>
                      <a:gd name="T101" fmla="*/ 131402 h 1870"/>
                      <a:gd name="T102" fmla="*/ 101244 w 1970"/>
                      <a:gd name="T103" fmla="*/ 18669 h 1870"/>
                      <a:gd name="T104" fmla="*/ 130444 w 1970"/>
                      <a:gd name="T105" fmla="*/ 16036 h 1870"/>
                      <a:gd name="T106" fmla="*/ 131162 w 1970"/>
                      <a:gd name="T107" fmla="*/ 65820 h 1870"/>
                      <a:gd name="T108" fmla="*/ 101723 w 1970"/>
                      <a:gd name="T109" fmla="*/ 64863 h 1870"/>
                      <a:gd name="T110" fmla="*/ 102919 w 1970"/>
                      <a:gd name="T111" fmla="*/ 80660 h 1870"/>
                      <a:gd name="T112" fmla="*/ 132359 w 1970"/>
                      <a:gd name="T113" fmla="*/ 83053 h 1870"/>
                      <a:gd name="T114" fmla="*/ 128529 w 1970"/>
                      <a:gd name="T115" fmla="*/ 131641 h 1870"/>
                      <a:gd name="T116" fmla="*/ 100765 w 1970"/>
                      <a:gd name="T117" fmla="*/ 126375 h 1870"/>
                      <a:gd name="T118" fmla="*/ 438005 w 1970"/>
                      <a:gd name="T119" fmla="*/ 320246 h 1870"/>
                      <a:gd name="T120" fmla="*/ 403300 w 1970"/>
                      <a:gd name="T121" fmla="*/ 263042 h 1870"/>
                      <a:gd name="T122" fmla="*/ 438005 w 1970"/>
                      <a:gd name="T123" fmla="*/ 256101 h 1870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60000 65536"/>
                      <a:gd name="T184" fmla="*/ 0 60000 65536"/>
                      <a:gd name="T185" fmla="*/ 0 60000 65536"/>
                    </a:gdLst>
                    <a:ahLst/>
                    <a:cxnLst>
                      <a:cxn ang="T124">
                        <a:pos x="T0" y="T1"/>
                      </a:cxn>
                      <a:cxn ang="T125">
                        <a:pos x="T2" y="T3"/>
                      </a:cxn>
                      <a:cxn ang="T126">
                        <a:pos x="T4" y="T5"/>
                      </a:cxn>
                      <a:cxn ang="T127">
                        <a:pos x="T6" y="T7"/>
                      </a:cxn>
                      <a:cxn ang="T128">
                        <a:pos x="T8" y="T9"/>
                      </a:cxn>
                      <a:cxn ang="T129">
                        <a:pos x="T10" y="T11"/>
                      </a:cxn>
                      <a:cxn ang="T130">
                        <a:pos x="T12" y="T13"/>
                      </a:cxn>
                      <a:cxn ang="T131">
                        <a:pos x="T14" y="T15"/>
                      </a:cxn>
                      <a:cxn ang="T132">
                        <a:pos x="T16" y="T17"/>
                      </a:cxn>
                      <a:cxn ang="T133">
                        <a:pos x="T18" y="T19"/>
                      </a:cxn>
                      <a:cxn ang="T134">
                        <a:pos x="T20" y="T21"/>
                      </a:cxn>
                      <a:cxn ang="T135">
                        <a:pos x="T22" y="T23"/>
                      </a:cxn>
                      <a:cxn ang="T136">
                        <a:pos x="T24" y="T25"/>
                      </a:cxn>
                      <a:cxn ang="T137">
                        <a:pos x="T26" y="T27"/>
                      </a:cxn>
                      <a:cxn ang="T138">
                        <a:pos x="T28" y="T29"/>
                      </a:cxn>
                      <a:cxn ang="T139">
                        <a:pos x="T30" y="T31"/>
                      </a:cxn>
                      <a:cxn ang="T140">
                        <a:pos x="T32" y="T33"/>
                      </a:cxn>
                      <a:cxn ang="T141">
                        <a:pos x="T34" y="T35"/>
                      </a:cxn>
                      <a:cxn ang="T142">
                        <a:pos x="T36" y="T37"/>
                      </a:cxn>
                      <a:cxn ang="T143">
                        <a:pos x="T38" y="T39"/>
                      </a:cxn>
                      <a:cxn ang="T144">
                        <a:pos x="T40" y="T41"/>
                      </a:cxn>
                      <a:cxn ang="T145">
                        <a:pos x="T42" y="T43"/>
                      </a:cxn>
                      <a:cxn ang="T146">
                        <a:pos x="T44" y="T45"/>
                      </a:cxn>
                      <a:cxn ang="T147">
                        <a:pos x="T46" y="T47"/>
                      </a:cxn>
                      <a:cxn ang="T148">
                        <a:pos x="T48" y="T49"/>
                      </a:cxn>
                      <a:cxn ang="T149">
                        <a:pos x="T50" y="T51"/>
                      </a:cxn>
                      <a:cxn ang="T150">
                        <a:pos x="T52" y="T53"/>
                      </a:cxn>
                      <a:cxn ang="T151">
                        <a:pos x="T54" y="T55"/>
                      </a:cxn>
                      <a:cxn ang="T152">
                        <a:pos x="T56" y="T57"/>
                      </a:cxn>
                      <a:cxn ang="T153">
                        <a:pos x="T58" y="T59"/>
                      </a:cxn>
                      <a:cxn ang="T154">
                        <a:pos x="T60" y="T61"/>
                      </a:cxn>
                      <a:cxn ang="T155">
                        <a:pos x="T62" y="T63"/>
                      </a:cxn>
                      <a:cxn ang="T156">
                        <a:pos x="T64" y="T65"/>
                      </a:cxn>
                      <a:cxn ang="T157">
                        <a:pos x="T66" y="T67"/>
                      </a:cxn>
                      <a:cxn ang="T158">
                        <a:pos x="T68" y="T69"/>
                      </a:cxn>
                      <a:cxn ang="T159">
                        <a:pos x="T70" y="T71"/>
                      </a:cxn>
                      <a:cxn ang="T160">
                        <a:pos x="T72" y="T73"/>
                      </a:cxn>
                      <a:cxn ang="T161">
                        <a:pos x="T74" y="T75"/>
                      </a:cxn>
                      <a:cxn ang="T162">
                        <a:pos x="T76" y="T77"/>
                      </a:cxn>
                      <a:cxn ang="T163">
                        <a:pos x="T78" y="T79"/>
                      </a:cxn>
                      <a:cxn ang="T164">
                        <a:pos x="T80" y="T81"/>
                      </a:cxn>
                      <a:cxn ang="T165">
                        <a:pos x="T82" y="T83"/>
                      </a:cxn>
                      <a:cxn ang="T166">
                        <a:pos x="T84" y="T85"/>
                      </a:cxn>
                      <a:cxn ang="T167">
                        <a:pos x="T86" y="T87"/>
                      </a:cxn>
                      <a:cxn ang="T168">
                        <a:pos x="T88" y="T89"/>
                      </a:cxn>
                      <a:cxn ang="T169">
                        <a:pos x="T90" y="T91"/>
                      </a:cxn>
                      <a:cxn ang="T170">
                        <a:pos x="T92" y="T93"/>
                      </a:cxn>
                      <a:cxn ang="T171">
                        <a:pos x="T94" y="T95"/>
                      </a:cxn>
                      <a:cxn ang="T172">
                        <a:pos x="T96" y="T97"/>
                      </a:cxn>
                      <a:cxn ang="T173">
                        <a:pos x="T98" y="T99"/>
                      </a:cxn>
                      <a:cxn ang="T174">
                        <a:pos x="T100" y="T101"/>
                      </a:cxn>
                      <a:cxn ang="T175">
                        <a:pos x="T102" y="T103"/>
                      </a:cxn>
                      <a:cxn ang="T176">
                        <a:pos x="T104" y="T105"/>
                      </a:cxn>
                      <a:cxn ang="T177">
                        <a:pos x="T106" y="T107"/>
                      </a:cxn>
                      <a:cxn ang="T178">
                        <a:pos x="T108" y="T109"/>
                      </a:cxn>
                      <a:cxn ang="T179">
                        <a:pos x="T110" y="T111"/>
                      </a:cxn>
                      <a:cxn ang="T180">
                        <a:pos x="T112" y="T113"/>
                      </a:cxn>
                      <a:cxn ang="T181">
                        <a:pos x="T114" y="T115"/>
                      </a:cxn>
                      <a:cxn ang="T182">
                        <a:pos x="T116" y="T117"/>
                      </a:cxn>
                      <a:cxn ang="T183">
                        <a:pos x="T118" y="T119"/>
                      </a:cxn>
                      <a:cxn ang="T184">
                        <a:pos x="T120" y="T121"/>
                      </a:cxn>
                      <a:cxn ang="T185">
                        <a:pos x="T122" y="T123"/>
                      </a:cxn>
                    </a:cxnLst>
                    <a:rect l="0" t="0" r="r" b="b"/>
                    <a:pathLst>
                      <a:path w="1970" h="1870">
                        <a:moveTo>
                          <a:pt x="1936" y="933"/>
                        </a:moveTo>
                        <a:lnTo>
                          <a:pt x="1936" y="933"/>
                        </a:lnTo>
                        <a:lnTo>
                          <a:pt x="1793" y="822"/>
                        </a:lnTo>
                        <a:lnTo>
                          <a:pt x="1688" y="740"/>
                        </a:lnTo>
                        <a:lnTo>
                          <a:pt x="1624" y="689"/>
                        </a:lnTo>
                        <a:lnTo>
                          <a:pt x="1617" y="684"/>
                        </a:lnTo>
                        <a:lnTo>
                          <a:pt x="1611" y="681"/>
                        </a:lnTo>
                        <a:lnTo>
                          <a:pt x="1605" y="678"/>
                        </a:lnTo>
                        <a:lnTo>
                          <a:pt x="1599" y="677"/>
                        </a:lnTo>
                        <a:lnTo>
                          <a:pt x="1594" y="676"/>
                        </a:lnTo>
                        <a:lnTo>
                          <a:pt x="1588" y="676"/>
                        </a:lnTo>
                        <a:lnTo>
                          <a:pt x="1578" y="678"/>
                        </a:lnTo>
                        <a:lnTo>
                          <a:pt x="1571" y="681"/>
                        </a:lnTo>
                        <a:lnTo>
                          <a:pt x="1565" y="685"/>
                        </a:lnTo>
                        <a:lnTo>
                          <a:pt x="1558" y="689"/>
                        </a:lnTo>
                        <a:lnTo>
                          <a:pt x="1292" y="873"/>
                        </a:lnTo>
                        <a:lnTo>
                          <a:pt x="1292" y="618"/>
                        </a:lnTo>
                        <a:lnTo>
                          <a:pt x="1292" y="610"/>
                        </a:lnTo>
                        <a:lnTo>
                          <a:pt x="1291" y="601"/>
                        </a:lnTo>
                        <a:lnTo>
                          <a:pt x="1287" y="592"/>
                        </a:lnTo>
                        <a:lnTo>
                          <a:pt x="1284" y="587"/>
                        </a:lnTo>
                        <a:lnTo>
                          <a:pt x="1281" y="583"/>
                        </a:lnTo>
                        <a:lnTo>
                          <a:pt x="1275" y="577"/>
                        </a:lnTo>
                        <a:lnTo>
                          <a:pt x="1270" y="573"/>
                        </a:lnTo>
                        <a:lnTo>
                          <a:pt x="1263" y="570"/>
                        </a:lnTo>
                        <a:lnTo>
                          <a:pt x="1255" y="568"/>
                        </a:lnTo>
                        <a:lnTo>
                          <a:pt x="1245" y="566"/>
                        </a:lnTo>
                        <a:lnTo>
                          <a:pt x="1234" y="565"/>
                        </a:lnTo>
                        <a:lnTo>
                          <a:pt x="792" y="565"/>
                        </a:lnTo>
                        <a:lnTo>
                          <a:pt x="792" y="76"/>
                        </a:lnTo>
                        <a:lnTo>
                          <a:pt x="792" y="73"/>
                        </a:lnTo>
                        <a:lnTo>
                          <a:pt x="791" y="64"/>
                        </a:lnTo>
                        <a:lnTo>
                          <a:pt x="789" y="52"/>
                        </a:lnTo>
                        <a:lnTo>
                          <a:pt x="787" y="46"/>
                        </a:lnTo>
                        <a:lnTo>
                          <a:pt x="785" y="38"/>
                        </a:lnTo>
                        <a:lnTo>
                          <a:pt x="781" y="31"/>
                        </a:lnTo>
                        <a:lnTo>
                          <a:pt x="777" y="25"/>
                        </a:lnTo>
                        <a:lnTo>
                          <a:pt x="770" y="18"/>
                        </a:lnTo>
                        <a:lnTo>
                          <a:pt x="763" y="12"/>
                        </a:lnTo>
                        <a:lnTo>
                          <a:pt x="755" y="7"/>
                        </a:lnTo>
                        <a:lnTo>
                          <a:pt x="744" y="4"/>
                        </a:lnTo>
                        <a:lnTo>
                          <a:pt x="733" y="1"/>
                        </a:lnTo>
                        <a:lnTo>
                          <a:pt x="720" y="0"/>
                        </a:lnTo>
                        <a:lnTo>
                          <a:pt x="72" y="0"/>
                        </a:lnTo>
                        <a:lnTo>
                          <a:pt x="59" y="1"/>
                        </a:lnTo>
                        <a:lnTo>
                          <a:pt x="49" y="4"/>
                        </a:lnTo>
                        <a:lnTo>
                          <a:pt x="39" y="9"/>
                        </a:lnTo>
                        <a:lnTo>
                          <a:pt x="31" y="16"/>
                        </a:lnTo>
                        <a:lnTo>
                          <a:pt x="25" y="23"/>
                        </a:lnTo>
                        <a:lnTo>
                          <a:pt x="19" y="31"/>
                        </a:lnTo>
                        <a:lnTo>
                          <a:pt x="13" y="39"/>
                        </a:lnTo>
                        <a:lnTo>
                          <a:pt x="10" y="49"/>
                        </a:lnTo>
                        <a:lnTo>
                          <a:pt x="7" y="57"/>
                        </a:lnTo>
                        <a:lnTo>
                          <a:pt x="4" y="66"/>
                        </a:lnTo>
                        <a:lnTo>
                          <a:pt x="1" y="81"/>
                        </a:lnTo>
                        <a:lnTo>
                          <a:pt x="0" y="92"/>
                        </a:lnTo>
                        <a:lnTo>
                          <a:pt x="0" y="96"/>
                        </a:lnTo>
                        <a:lnTo>
                          <a:pt x="0" y="1870"/>
                        </a:lnTo>
                        <a:lnTo>
                          <a:pt x="1970" y="1870"/>
                        </a:lnTo>
                        <a:lnTo>
                          <a:pt x="1970" y="1016"/>
                        </a:lnTo>
                        <a:lnTo>
                          <a:pt x="1970" y="1005"/>
                        </a:lnTo>
                        <a:lnTo>
                          <a:pt x="1969" y="995"/>
                        </a:lnTo>
                        <a:lnTo>
                          <a:pt x="1967" y="986"/>
                        </a:lnTo>
                        <a:lnTo>
                          <a:pt x="1965" y="978"/>
                        </a:lnTo>
                        <a:lnTo>
                          <a:pt x="1959" y="964"/>
                        </a:lnTo>
                        <a:lnTo>
                          <a:pt x="1952" y="952"/>
                        </a:lnTo>
                        <a:lnTo>
                          <a:pt x="1946" y="943"/>
                        </a:lnTo>
                        <a:lnTo>
                          <a:pt x="1941" y="937"/>
                        </a:lnTo>
                        <a:lnTo>
                          <a:pt x="1936" y="933"/>
                        </a:lnTo>
                        <a:close/>
                        <a:moveTo>
                          <a:pt x="188" y="1336"/>
                        </a:moveTo>
                        <a:lnTo>
                          <a:pt x="188" y="1336"/>
                        </a:lnTo>
                        <a:lnTo>
                          <a:pt x="187" y="1340"/>
                        </a:lnTo>
                        <a:lnTo>
                          <a:pt x="186" y="1345"/>
                        </a:lnTo>
                        <a:lnTo>
                          <a:pt x="184" y="1349"/>
                        </a:lnTo>
                        <a:lnTo>
                          <a:pt x="180" y="1353"/>
                        </a:lnTo>
                        <a:lnTo>
                          <a:pt x="177" y="1356"/>
                        </a:lnTo>
                        <a:lnTo>
                          <a:pt x="174" y="1358"/>
                        </a:lnTo>
                        <a:lnTo>
                          <a:pt x="170" y="1359"/>
                        </a:lnTo>
                        <a:lnTo>
                          <a:pt x="165" y="1359"/>
                        </a:lnTo>
                        <a:lnTo>
                          <a:pt x="76" y="1359"/>
                        </a:lnTo>
                        <a:lnTo>
                          <a:pt x="72" y="1359"/>
                        </a:lnTo>
                        <a:lnTo>
                          <a:pt x="67" y="1358"/>
                        </a:lnTo>
                        <a:lnTo>
                          <a:pt x="63" y="1356"/>
                        </a:lnTo>
                        <a:lnTo>
                          <a:pt x="60" y="1353"/>
                        </a:lnTo>
                        <a:lnTo>
                          <a:pt x="57" y="1349"/>
                        </a:lnTo>
                        <a:lnTo>
                          <a:pt x="55" y="1345"/>
                        </a:lnTo>
                        <a:lnTo>
                          <a:pt x="54" y="1340"/>
                        </a:lnTo>
                        <a:lnTo>
                          <a:pt x="54" y="1336"/>
                        </a:lnTo>
                        <a:lnTo>
                          <a:pt x="54" y="1165"/>
                        </a:lnTo>
                        <a:lnTo>
                          <a:pt x="54" y="1160"/>
                        </a:lnTo>
                        <a:lnTo>
                          <a:pt x="55" y="1156"/>
                        </a:lnTo>
                        <a:lnTo>
                          <a:pt x="57" y="1152"/>
                        </a:lnTo>
                        <a:lnTo>
                          <a:pt x="60" y="1149"/>
                        </a:lnTo>
                        <a:lnTo>
                          <a:pt x="63" y="1145"/>
                        </a:lnTo>
                        <a:lnTo>
                          <a:pt x="67" y="1143"/>
                        </a:lnTo>
                        <a:lnTo>
                          <a:pt x="72" y="1141"/>
                        </a:lnTo>
                        <a:lnTo>
                          <a:pt x="76" y="1141"/>
                        </a:lnTo>
                        <a:lnTo>
                          <a:pt x="165" y="1141"/>
                        </a:lnTo>
                        <a:lnTo>
                          <a:pt x="170" y="1141"/>
                        </a:lnTo>
                        <a:lnTo>
                          <a:pt x="174" y="1143"/>
                        </a:lnTo>
                        <a:lnTo>
                          <a:pt x="177" y="1145"/>
                        </a:lnTo>
                        <a:lnTo>
                          <a:pt x="180" y="1149"/>
                        </a:lnTo>
                        <a:lnTo>
                          <a:pt x="184" y="1152"/>
                        </a:lnTo>
                        <a:lnTo>
                          <a:pt x="186" y="1156"/>
                        </a:lnTo>
                        <a:lnTo>
                          <a:pt x="187" y="1160"/>
                        </a:lnTo>
                        <a:lnTo>
                          <a:pt x="188" y="1165"/>
                        </a:lnTo>
                        <a:lnTo>
                          <a:pt x="188" y="1336"/>
                        </a:lnTo>
                        <a:close/>
                        <a:moveTo>
                          <a:pt x="188" y="1067"/>
                        </a:moveTo>
                        <a:lnTo>
                          <a:pt x="188" y="1067"/>
                        </a:lnTo>
                        <a:lnTo>
                          <a:pt x="187" y="1071"/>
                        </a:lnTo>
                        <a:lnTo>
                          <a:pt x="186" y="1076"/>
                        </a:lnTo>
                        <a:lnTo>
                          <a:pt x="184" y="1079"/>
                        </a:lnTo>
                        <a:lnTo>
                          <a:pt x="180" y="1083"/>
                        </a:lnTo>
                        <a:lnTo>
                          <a:pt x="177" y="1085"/>
                        </a:lnTo>
                        <a:lnTo>
                          <a:pt x="174" y="1088"/>
                        </a:lnTo>
                        <a:lnTo>
                          <a:pt x="170" y="1089"/>
                        </a:lnTo>
                        <a:lnTo>
                          <a:pt x="165" y="1089"/>
                        </a:lnTo>
                        <a:lnTo>
                          <a:pt x="76" y="1089"/>
                        </a:lnTo>
                        <a:lnTo>
                          <a:pt x="72" y="1089"/>
                        </a:lnTo>
                        <a:lnTo>
                          <a:pt x="67" y="1088"/>
                        </a:lnTo>
                        <a:lnTo>
                          <a:pt x="63" y="1085"/>
                        </a:lnTo>
                        <a:lnTo>
                          <a:pt x="60" y="1083"/>
                        </a:lnTo>
                        <a:lnTo>
                          <a:pt x="57" y="1079"/>
                        </a:lnTo>
                        <a:lnTo>
                          <a:pt x="55" y="1076"/>
                        </a:lnTo>
                        <a:lnTo>
                          <a:pt x="54" y="1071"/>
                        </a:lnTo>
                        <a:lnTo>
                          <a:pt x="54" y="1067"/>
                        </a:lnTo>
                        <a:lnTo>
                          <a:pt x="54" y="896"/>
                        </a:lnTo>
                        <a:lnTo>
                          <a:pt x="54" y="890"/>
                        </a:lnTo>
                        <a:lnTo>
                          <a:pt x="55" y="886"/>
                        </a:lnTo>
                        <a:lnTo>
                          <a:pt x="57" y="882"/>
                        </a:lnTo>
                        <a:lnTo>
                          <a:pt x="60" y="879"/>
                        </a:lnTo>
                        <a:lnTo>
                          <a:pt x="63" y="876"/>
                        </a:lnTo>
                        <a:lnTo>
                          <a:pt x="67" y="874"/>
                        </a:lnTo>
                        <a:lnTo>
                          <a:pt x="72" y="872"/>
                        </a:lnTo>
                        <a:lnTo>
                          <a:pt x="76" y="872"/>
                        </a:lnTo>
                        <a:lnTo>
                          <a:pt x="165" y="872"/>
                        </a:lnTo>
                        <a:lnTo>
                          <a:pt x="170" y="872"/>
                        </a:lnTo>
                        <a:lnTo>
                          <a:pt x="174" y="874"/>
                        </a:lnTo>
                        <a:lnTo>
                          <a:pt x="177" y="876"/>
                        </a:lnTo>
                        <a:lnTo>
                          <a:pt x="180" y="879"/>
                        </a:lnTo>
                        <a:lnTo>
                          <a:pt x="184" y="882"/>
                        </a:lnTo>
                        <a:lnTo>
                          <a:pt x="186" y="886"/>
                        </a:lnTo>
                        <a:lnTo>
                          <a:pt x="187" y="890"/>
                        </a:lnTo>
                        <a:lnTo>
                          <a:pt x="188" y="896"/>
                        </a:lnTo>
                        <a:lnTo>
                          <a:pt x="188" y="1067"/>
                        </a:lnTo>
                        <a:close/>
                        <a:moveTo>
                          <a:pt x="188" y="797"/>
                        </a:moveTo>
                        <a:lnTo>
                          <a:pt x="188" y="797"/>
                        </a:lnTo>
                        <a:lnTo>
                          <a:pt x="187" y="801"/>
                        </a:lnTo>
                        <a:lnTo>
                          <a:pt x="186" y="806"/>
                        </a:lnTo>
                        <a:lnTo>
                          <a:pt x="184" y="810"/>
                        </a:lnTo>
                        <a:lnTo>
                          <a:pt x="180" y="814"/>
                        </a:lnTo>
                        <a:lnTo>
                          <a:pt x="177" y="816"/>
                        </a:lnTo>
                        <a:lnTo>
                          <a:pt x="174" y="819"/>
                        </a:lnTo>
                        <a:lnTo>
                          <a:pt x="170" y="820"/>
                        </a:lnTo>
                        <a:lnTo>
                          <a:pt x="165" y="820"/>
                        </a:lnTo>
                        <a:lnTo>
                          <a:pt x="76" y="820"/>
                        </a:lnTo>
                        <a:lnTo>
                          <a:pt x="72" y="820"/>
                        </a:lnTo>
                        <a:lnTo>
                          <a:pt x="67" y="819"/>
                        </a:lnTo>
                        <a:lnTo>
                          <a:pt x="63" y="816"/>
                        </a:lnTo>
                        <a:lnTo>
                          <a:pt x="60" y="814"/>
                        </a:lnTo>
                        <a:lnTo>
                          <a:pt x="57" y="810"/>
                        </a:lnTo>
                        <a:lnTo>
                          <a:pt x="55" y="806"/>
                        </a:lnTo>
                        <a:lnTo>
                          <a:pt x="54" y="801"/>
                        </a:lnTo>
                        <a:lnTo>
                          <a:pt x="54" y="797"/>
                        </a:lnTo>
                        <a:lnTo>
                          <a:pt x="54" y="626"/>
                        </a:lnTo>
                        <a:lnTo>
                          <a:pt x="54" y="621"/>
                        </a:lnTo>
                        <a:lnTo>
                          <a:pt x="55" y="617"/>
                        </a:lnTo>
                        <a:lnTo>
                          <a:pt x="57" y="613"/>
                        </a:lnTo>
                        <a:lnTo>
                          <a:pt x="60" y="610"/>
                        </a:lnTo>
                        <a:lnTo>
                          <a:pt x="63" y="606"/>
                        </a:lnTo>
                        <a:lnTo>
                          <a:pt x="67" y="604"/>
                        </a:lnTo>
                        <a:lnTo>
                          <a:pt x="72" y="602"/>
                        </a:lnTo>
                        <a:lnTo>
                          <a:pt x="76" y="602"/>
                        </a:lnTo>
                        <a:lnTo>
                          <a:pt x="165" y="602"/>
                        </a:lnTo>
                        <a:lnTo>
                          <a:pt x="170" y="602"/>
                        </a:lnTo>
                        <a:lnTo>
                          <a:pt x="174" y="604"/>
                        </a:lnTo>
                        <a:lnTo>
                          <a:pt x="177" y="606"/>
                        </a:lnTo>
                        <a:lnTo>
                          <a:pt x="180" y="610"/>
                        </a:lnTo>
                        <a:lnTo>
                          <a:pt x="184" y="613"/>
                        </a:lnTo>
                        <a:lnTo>
                          <a:pt x="186" y="617"/>
                        </a:lnTo>
                        <a:lnTo>
                          <a:pt x="187" y="621"/>
                        </a:lnTo>
                        <a:lnTo>
                          <a:pt x="188" y="626"/>
                        </a:lnTo>
                        <a:lnTo>
                          <a:pt x="188" y="797"/>
                        </a:lnTo>
                        <a:close/>
                        <a:moveTo>
                          <a:pt x="188" y="528"/>
                        </a:moveTo>
                        <a:lnTo>
                          <a:pt x="188" y="528"/>
                        </a:lnTo>
                        <a:lnTo>
                          <a:pt x="187" y="532"/>
                        </a:lnTo>
                        <a:lnTo>
                          <a:pt x="186" y="536"/>
                        </a:lnTo>
                        <a:lnTo>
                          <a:pt x="184" y="540"/>
                        </a:lnTo>
                        <a:lnTo>
                          <a:pt x="180" y="544"/>
                        </a:lnTo>
                        <a:lnTo>
                          <a:pt x="177" y="546"/>
                        </a:lnTo>
                        <a:lnTo>
                          <a:pt x="174" y="549"/>
                        </a:lnTo>
                        <a:lnTo>
                          <a:pt x="170" y="550"/>
                        </a:lnTo>
                        <a:lnTo>
                          <a:pt x="165" y="550"/>
                        </a:lnTo>
                        <a:lnTo>
                          <a:pt x="76" y="550"/>
                        </a:lnTo>
                        <a:lnTo>
                          <a:pt x="72" y="550"/>
                        </a:lnTo>
                        <a:lnTo>
                          <a:pt x="67" y="549"/>
                        </a:lnTo>
                        <a:lnTo>
                          <a:pt x="63" y="546"/>
                        </a:lnTo>
                        <a:lnTo>
                          <a:pt x="60" y="544"/>
                        </a:lnTo>
                        <a:lnTo>
                          <a:pt x="57" y="540"/>
                        </a:lnTo>
                        <a:lnTo>
                          <a:pt x="55" y="536"/>
                        </a:lnTo>
                        <a:lnTo>
                          <a:pt x="54" y="532"/>
                        </a:lnTo>
                        <a:lnTo>
                          <a:pt x="54" y="528"/>
                        </a:lnTo>
                        <a:lnTo>
                          <a:pt x="54" y="356"/>
                        </a:lnTo>
                        <a:lnTo>
                          <a:pt x="54" y="351"/>
                        </a:lnTo>
                        <a:lnTo>
                          <a:pt x="55" y="347"/>
                        </a:lnTo>
                        <a:lnTo>
                          <a:pt x="57" y="343"/>
                        </a:lnTo>
                        <a:lnTo>
                          <a:pt x="60" y="339"/>
                        </a:lnTo>
                        <a:lnTo>
                          <a:pt x="63" y="337"/>
                        </a:lnTo>
                        <a:lnTo>
                          <a:pt x="67" y="335"/>
                        </a:lnTo>
                        <a:lnTo>
                          <a:pt x="72" y="333"/>
                        </a:lnTo>
                        <a:lnTo>
                          <a:pt x="76" y="333"/>
                        </a:lnTo>
                        <a:lnTo>
                          <a:pt x="165" y="333"/>
                        </a:lnTo>
                        <a:lnTo>
                          <a:pt x="170" y="333"/>
                        </a:lnTo>
                        <a:lnTo>
                          <a:pt x="174" y="335"/>
                        </a:lnTo>
                        <a:lnTo>
                          <a:pt x="177" y="337"/>
                        </a:lnTo>
                        <a:lnTo>
                          <a:pt x="180" y="339"/>
                        </a:lnTo>
                        <a:lnTo>
                          <a:pt x="184" y="343"/>
                        </a:lnTo>
                        <a:lnTo>
                          <a:pt x="186" y="347"/>
                        </a:lnTo>
                        <a:lnTo>
                          <a:pt x="187" y="351"/>
                        </a:lnTo>
                        <a:lnTo>
                          <a:pt x="188" y="356"/>
                        </a:lnTo>
                        <a:lnTo>
                          <a:pt x="188" y="528"/>
                        </a:lnTo>
                        <a:close/>
                        <a:moveTo>
                          <a:pt x="188" y="258"/>
                        </a:moveTo>
                        <a:lnTo>
                          <a:pt x="188" y="258"/>
                        </a:lnTo>
                        <a:lnTo>
                          <a:pt x="187" y="262"/>
                        </a:lnTo>
                        <a:lnTo>
                          <a:pt x="186" y="266"/>
                        </a:lnTo>
                        <a:lnTo>
                          <a:pt x="184" y="271"/>
                        </a:lnTo>
                        <a:lnTo>
                          <a:pt x="180" y="275"/>
                        </a:lnTo>
                        <a:lnTo>
                          <a:pt x="177" y="277"/>
                        </a:lnTo>
                        <a:lnTo>
                          <a:pt x="174" y="279"/>
                        </a:lnTo>
                        <a:lnTo>
                          <a:pt x="170" y="281"/>
                        </a:lnTo>
                        <a:lnTo>
                          <a:pt x="165" y="281"/>
                        </a:lnTo>
                        <a:lnTo>
                          <a:pt x="76" y="281"/>
                        </a:lnTo>
                        <a:lnTo>
                          <a:pt x="72" y="281"/>
                        </a:lnTo>
                        <a:lnTo>
                          <a:pt x="67" y="279"/>
                        </a:lnTo>
                        <a:lnTo>
                          <a:pt x="63" y="277"/>
                        </a:lnTo>
                        <a:lnTo>
                          <a:pt x="60" y="275"/>
                        </a:lnTo>
                        <a:lnTo>
                          <a:pt x="57" y="271"/>
                        </a:lnTo>
                        <a:lnTo>
                          <a:pt x="55" y="266"/>
                        </a:lnTo>
                        <a:lnTo>
                          <a:pt x="54" y="262"/>
                        </a:lnTo>
                        <a:lnTo>
                          <a:pt x="54" y="258"/>
                        </a:lnTo>
                        <a:lnTo>
                          <a:pt x="54" y="86"/>
                        </a:lnTo>
                        <a:lnTo>
                          <a:pt x="54" y="82"/>
                        </a:lnTo>
                        <a:lnTo>
                          <a:pt x="55" y="78"/>
                        </a:lnTo>
                        <a:lnTo>
                          <a:pt x="57" y="74"/>
                        </a:lnTo>
                        <a:lnTo>
                          <a:pt x="60" y="69"/>
                        </a:lnTo>
                        <a:lnTo>
                          <a:pt x="63" y="67"/>
                        </a:lnTo>
                        <a:lnTo>
                          <a:pt x="67" y="65"/>
                        </a:lnTo>
                        <a:lnTo>
                          <a:pt x="72" y="63"/>
                        </a:lnTo>
                        <a:lnTo>
                          <a:pt x="76" y="63"/>
                        </a:lnTo>
                        <a:lnTo>
                          <a:pt x="165" y="63"/>
                        </a:lnTo>
                        <a:lnTo>
                          <a:pt x="170" y="63"/>
                        </a:lnTo>
                        <a:lnTo>
                          <a:pt x="174" y="65"/>
                        </a:lnTo>
                        <a:lnTo>
                          <a:pt x="177" y="67"/>
                        </a:lnTo>
                        <a:lnTo>
                          <a:pt x="180" y="69"/>
                        </a:lnTo>
                        <a:lnTo>
                          <a:pt x="184" y="74"/>
                        </a:lnTo>
                        <a:lnTo>
                          <a:pt x="186" y="78"/>
                        </a:lnTo>
                        <a:lnTo>
                          <a:pt x="187" y="82"/>
                        </a:lnTo>
                        <a:lnTo>
                          <a:pt x="188" y="86"/>
                        </a:lnTo>
                        <a:lnTo>
                          <a:pt x="188" y="258"/>
                        </a:lnTo>
                        <a:close/>
                        <a:moveTo>
                          <a:pt x="371" y="1336"/>
                        </a:moveTo>
                        <a:lnTo>
                          <a:pt x="371" y="1336"/>
                        </a:lnTo>
                        <a:lnTo>
                          <a:pt x="371" y="1340"/>
                        </a:lnTo>
                        <a:lnTo>
                          <a:pt x="369" y="1345"/>
                        </a:lnTo>
                        <a:lnTo>
                          <a:pt x="367" y="1349"/>
                        </a:lnTo>
                        <a:lnTo>
                          <a:pt x="365" y="1353"/>
                        </a:lnTo>
                        <a:lnTo>
                          <a:pt x="361" y="1356"/>
                        </a:lnTo>
                        <a:lnTo>
                          <a:pt x="358" y="1358"/>
                        </a:lnTo>
                        <a:lnTo>
                          <a:pt x="354" y="1359"/>
                        </a:lnTo>
                        <a:lnTo>
                          <a:pt x="349" y="1359"/>
                        </a:lnTo>
                        <a:lnTo>
                          <a:pt x="259" y="1359"/>
                        </a:lnTo>
                        <a:lnTo>
                          <a:pt x="255" y="1359"/>
                        </a:lnTo>
                        <a:lnTo>
                          <a:pt x="251" y="1358"/>
                        </a:lnTo>
                        <a:lnTo>
                          <a:pt x="247" y="1356"/>
                        </a:lnTo>
                        <a:lnTo>
                          <a:pt x="244" y="1353"/>
                        </a:lnTo>
                        <a:lnTo>
                          <a:pt x="241" y="1349"/>
                        </a:lnTo>
                        <a:lnTo>
                          <a:pt x="238" y="1345"/>
                        </a:lnTo>
                        <a:lnTo>
                          <a:pt x="237" y="1340"/>
                        </a:lnTo>
                        <a:lnTo>
                          <a:pt x="237" y="1336"/>
                        </a:lnTo>
                        <a:lnTo>
                          <a:pt x="237" y="1165"/>
                        </a:lnTo>
                        <a:lnTo>
                          <a:pt x="237" y="1160"/>
                        </a:lnTo>
                        <a:lnTo>
                          <a:pt x="238" y="1156"/>
                        </a:lnTo>
                        <a:lnTo>
                          <a:pt x="241" y="1152"/>
                        </a:lnTo>
                        <a:lnTo>
                          <a:pt x="244" y="1149"/>
                        </a:lnTo>
                        <a:lnTo>
                          <a:pt x="247" y="1145"/>
                        </a:lnTo>
                        <a:lnTo>
                          <a:pt x="251" y="1143"/>
                        </a:lnTo>
                        <a:lnTo>
                          <a:pt x="255" y="1141"/>
                        </a:lnTo>
                        <a:lnTo>
                          <a:pt x="259" y="1141"/>
                        </a:lnTo>
                        <a:lnTo>
                          <a:pt x="349" y="1141"/>
                        </a:lnTo>
                        <a:lnTo>
                          <a:pt x="354" y="1141"/>
                        </a:lnTo>
                        <a:lnTo>
                          <a:pt x="358" y="1143"/>
                        </a:lnTo>
                        <a:lnTo>
                          <a:pt x="361" y="1145"/>
                        </a:lnTo>
                        <a:lnTo>
                          <a:pt x="365" y="1149"/>
                        </a:lnTo>
                        <a:lnTo>
                          <a:pt x="367" y="1152"/>
                        </a:lnTo>
                        <a:lnTo>
                          <a:pt x="369" y="1156"/>
                        </a:lnTo>
                        <a:lnTo>
                          <a:pt x="371" y="1160"/>
                        </a:lnTo>
                        <a:lnTo>
                          <a:pt x="371" y="1165"/>
                        </a:lnTo>
                        <a:lnTo>
                          <a:pt x="371" y="1336"/>
                        </a:lnTo>
                        <a:close/>
                        <a:moveTo>
                          <a:pt x="371" y="1067"/>
                        </a:moveTo>
                        <a:lnTo>
                          <a:pt x="371" y="1067"/>
                        </a:lnTo>
                        <a:lnTo>
                          <a:pt x="371" y="1071"/>
                        </a:lnTo>
                        <a:lnTo>
                          <a:pt x="369" y="1076"/>
                        </a:lnTo>
                        <a:lnTo>
                          <a:pt x="367" y="1079"/>
                        </a:lnTo>
                        <a:lnTo>
                          <a:pt x="365" y="1083"/>
                        </a:lnTo>
                        <a:lnTo>
                          <a:pt x="361" y="1085"/>
                        </a:lnTo>
                        <a:lnTo>
                          <a:pt x="358" y="1088"/>
                        </a:lnTo>
                        <a:lnTo>
                          <a:pt x="354" y="1089"/>
                        </a:lnTo>
                        <a:lnTo>
                          <a:pt x="349" y="1089"/>
                        </a:lnTo>
                        <a:lnTo>
                          <a:pt x="259" y="1089"/>
                        </a:lnTo>
                        <a:lnTo>
                          <a:pt x="255" y="1089"/>
                        </a:lnTo>
                        <a:lnTo>
                          <a:pt x="251" y="1088"/>
                        </a:lnTo>
                        <a:lnTo>
                          <a:pt x="247" y="1085"/>
                        </a:lnTo>
                        <a:lnTo>
                          <a:pt x="244" y="1083"/>
                        </a:lnTo>
                        <a:lnTo>
                          <a:pt x="241" y="1079"/>
                        </a:lnTo>
                        <a:lnTo>
                          <a:pt x="238" y="1076"/>
                        </a:lnTo>
                        <a:lnTo>
                          <a:pt x="237" y="1071"/>
                        </a:lnTo>
                        <a:lnTo>
                          <a:pt x="237" y="1067"/>
                        </a:lnTo>
                        <a:lnTo>
                          <a:pt x="237" y="896"/>
                        </a:lnTo>
                        <a:lnTo>
                          <a:pt x="237" y="890"/>
                        </a:lnTo>
                        <a:lnTo>
                          <a:pt x="238" y="886"/>
                        </a:lnTo>
                        <a:lnTo>
                          <a:pt x="241" y="882"/>
                        </a:lnTo>
                        <a:lnTo>
                          <a:pt x="244" y="879"/>
                        </a:lnTo>
                        <a:lnTo>
                          <a:pt x="247" y="876"/>
                        </a:lnTo>
                        <a:lnTo>
                          <a:pt x="251" y="874"/>
                        </a:lnTo>
                        <a:lnTo>
                          <a:pt x="255" y="872"/>
                        </a:lnTo>
                        <a:lnTo>
                          <a:pt x="259" y="872"/>
                        </a:lnTo>
                        <a:lnTo>
                          <a:pt x="349" y="872"/>
                        </a:lnTo>
                        <a:lnTo>
                          <a:pt x="354" y="872"/>
                        </a:lnTo>
                        <a:lnTo>
                          <a:pt x="358" y="874"/>
                        </a:lnTo>
                        <a:lnTo>
                          <a:pt x="361" y="876"/>
                        </a:lnTo>
                        <a:lnTo>
                          <a:pt x="365" y="879"/>
                        </a:lnTo>
                        <a:lnTo>
                          <a:pt x="367" y="882"/>
                        </a:lnTo>
                        <a:lnTo>
                          <a:pt x="369" y="886"/>
                        </a:lnTo>
                        <a:lnTo>
                          <a:pt x="371" y="890"/>
                        </a:lnTo>
                        <a:lnTo>
                          <a:pt x="371" y="896"/>
                        </a:lnTo>
                        <a:lnTo>
                          <a:pt x="371" y="1067"/>
                        </a:lnTo>
                        <a:close/>
                        <a:moveTo>
                          <a:pt x="371" y="797"/>
                        </a:moveTo>
                        <a:lnTo>
                          <a:pt x="371" y="797"/>
                        </a:lnTo>
                        <a:lnTo>
                          <a:pt x="371" y="801"/>
                        </a:lnTo>
                        <a:lnTo>
                          <a:pt x="369" y="806"/>
                        </a:lnTo>
                        <a:lnTo>
                          <a:pt x="367" y="810"/>
                        </a:lnTo>
                        <a:lnTo>
                          <a:pt x="365" y="814"/>
                        </a:lnTo>
                        <a:lnTo>
                          <a:pt x="361" y="816"/>
                        </a:lnTo>
                        <a:lnTo>
                          <a:pt x="358" y="819"/>
                        </a:lnTo>
                        <a:lnTo>
                          <a:pt x="354" y="820"/>
                        </a:lnTo>
                        <a:lnTo>
                          <a:pt x="349" y="820"/>
                        </a:lnTo>
                        <a:lnTo>
                          <a:pt x="259" y="820"/>
                        </a:lnTo>
                        <a:lnTo>
                          <a:pt x="255" y="820"/>
                        </a:lnTo>
                        <a:lnTo>
                          <a:pt x="251" y="819"/>
                        </a:lnTo>
                        <a:lnTo>
                          <a:pt x="247" y="816"/>
                        </a:lnTo>
                        <a:lnTo>
                          <a:pt x="244" y="814"/>
                        </a:lnTo>
                        <a:lnTo>
                          <a:pt x="241" y="810"/>
                        </a:lnTo>
                        <a:lnTo>
                          <a:pt x="238" y="806"/>
                        </a:lnTo>
                        <a:lnTo>
                          <a:pt x="237" y="801"/>
                        </a:lnTo>
                        <a:lnTo>
                          <a:pt x="237" y="797"/>
                        </a:lnTo>
                        <a:lnTo>
                          <a:pt x="237" y="626"/>
                        </a:lnTo>
                        <a:lnTo>
                          <a:pt x="237" y="621"/>
                        </a:lnTo>
                        <a:lnTo>
                          <a:pt x="238" y="617"/>
                        </a:lnTo>
                        <a:lnTo>
                          <a:pt x="241" y="613"/>
                        </a:lnTo>
                        <a:lnTo>
                          <a:pt x="244" y="610"/>
                        </a:lnTo>
                        <a:lnTo>
                          <a:pt x="247" y="606"/>
                        </a:lnTo>
                        <a:lnTo>
                          <a:pt x="251" y="604"/>
                        </a:lnTo>
                        <a:lnTo>
                          <a:pt x="255" y="602"/>
                        </a:lnTo>
                        <a:lnTo>
                          <a:pt x="259" y="602"/>
                        </a:lnTo>
                        <a:lnTo>
                          <a:pt x="349" y="602"/>
                        </a:lnTo>
                        <a:lnTo>
                          <a:pt x="354" y="602"/>
                        </a:lnTo>
                        <a:lnTo>
                          <a:pt x="358" y="604"/>
                        </a:lnTo>
                        <a:lnTo>
                          <a:pt x="361" y="606"/>
                        </a:lnTo>
                        <a:lnTo>
                          <a:pt x="365" y="610"/>
                        </a:lnTo>
                        <a:lnTo>
                          <a:pt x="367" y="613"/>
                        </a:lnTo>
                        <a:lnTo>
                          <a:pt x="369" y="617"/>
                        </a:lnTo>
                        <a:lnTo>
                          <a:pt x="371" y="621"/>
                        </a:lnTo>
                        <a:lnTo>
                          <a:pt x="371" y="626"/>
                        </a:lnTo>
                        <a:lnTo>
                          <a:pt x="371" y="797"/>
                        </a:lnTo>
                        <a:close/>
                        <a:moveTo>
                          <a:pt x="371" y="528"/>
                        </a:moveTo>
                        <a:lnTo>
                          <a:pt x="371" y="528"/>
                        </a:lnTo>
                        <a:lnTo>
                          <a:pt x="371" y="532"/>
                        </a:lnTo>
                        <a:lnTo>
                          <a:pt x="369" y="536"/>
                        </a:lnTo>
                        <a:lnTo>
                          <a:pt x="367" y="540"/>
                        </a:lnTo>
                        <a:lnTo>
                          <a:pt x="365" y="544"/>
                        </a:lnTo>
                        <a:lnTo>
                          <a:pt x="361" y="546"/>
                        </a:lnTo>
                        <a:lnTo>
                          <a:pt x="358" y="549"/>
                        </a:lnTo>
                        <a:lnTo>
                          <a:pt x="354" y="550"/>
                        </a:lnTo>
                        <a:lnTo>
                          <a:pt x="349" y="550"/>
                        </a:lnTo>
                        <a:lnTo>
                          <a:pt x="259" y="550"/>
                        </a:lnTo>
                        <a:lnTo>
                          <a:pt x="255" y="550"/>
                        </a:lnTo>
                        <a:lnTo>
                          <a:pt x="251" y="549"/>
                        </a:lnTo>
                        <a:lnTo>
                          <a:pt x="247" y="546"/>
                        </a:lnTo>
                        <a:lnTo>
                          <a:pt x="244" y="544"/>
                        </a:lnTo>
                        <a:lnTo>
                          <a:pt x="241" y="540"/>
                        </a:lnTo>
                        <a:lnTo>
                          <a:pt x="238" y="536"/>
                        </a:lnTo>
                        <a:lnTo>
                          <a:pt x="237" y="532"/>
                        </a:lnTo>
                        <a:lnTo>
                          <a:pt x="237" y="528"/>
                        </a:lnTo>
                        <a:lnTo>
                          <a:pt x="237" y="356"/>
                        </a:lnTo>
                        <a:lnTo>
                          <a:pt x="237" y="351"/>
                        </a:lnTo>
                        <a:lnTo>
                          <a:pt x="238" y="347"/>
                        </a:lnTo>
                        <a:lnTo>
                          <a:pt x="241" y="343"/>
                        </a:lnTo>
                        <a:lnTo>
                          <a:pt x="244" y="339"/>
                        </a:lnTo>
                        <a:lnTo>
                          <a:pt x="247" y="337"/>
                        </a:lnTo>
                        <a:lnTo>
                          <a:pt x="251" y="335"/>
                        </a:lnTo>
                        <a:lnTo>
                          <a:pt x="255" y="333"/>
                        </a:lnTo>
                        <a:lnTo>
                          <a:pt x="259" y="333"/>
                        </a:lnTo>
                        <a:lnTo>
                          <a:pt x="349" y="333"/>
                        </a:lnTo>
                        <a:lnTo>
                          <a:pt x="354" y="333"/>
                        </a:lnTo>
                        <a:lnTo>
                          <a:pt x="358" y="335"/>
                        </a:lnTo>
                        <a:lnTo>
                          <a:pt x="361" y="337"/>
                        </a:lnTo>
                        <a:lnTo>
                          <a:pt x="365" y="339"/>
                        </a:lnTo>
                        <a:lnTo>
                          <a:pt x="367" y="343"/>
                        </a:lnTo>
                        <a:lnTo>
                          <a:pt x="369" y="347"/>
                        </a:lnTo>
                        <a:lnTo>
                          <a:pt x="371" y="351"/>
                        </a:lnTo>
                        <a:lnTo>
                          <a:pt x="371" y="356"/>
                        </a:lnTo>
                        <a:lnTo>
                          <a:pt x="371" y="528"/>
                        </a:lnTo>
                        <a:close/>
                        <a:moveTo>
                          <a:pt x="371" y="258"/>
                        </a:moveTo>
                        <a:lnTo>
                          <a:pt x="371" y="258"/>
                        </a:lnTo>
                        <a:lnTo>
                          <a:pt x="371" y="262"/>
                        </a:lnTo>
                        <a:lnTo>
                          <a:pt x="369" y="266"/>
                        </a:lnTo>
                        <a:lnTo>
                          <a:pt x="367" y="271"/>
                        </a:lnTo>
                        <a:lnTo>
                          <a:pt x="365" y="275"/>
                        </a:lnTo>
                        <a:lnTo>
                          <a:pt x="361" y="277"/>
                        </a:lnTo>
                        <a:lnTo>
                          <a:pt x="358" y="279"/>
                        </a:lnTo>
                        <a:lnTo>
                          <a:pt x="354" y="281"/>
                        </a:lnTo>
                        <a:lnTo>
                          <a:pt x="349" y="281"/>
                        </a:lnTo>
                        <a:lnTo>
                          <a:pt x="259" y="281"/>
                        </a:lnTo>
                        <a:lnTo>
                          <a:pt x="255" y="281"/>
                        </a:lnTo>
                        <a:lnTo>
                          <a:pt x="251" y="279"/>
                        </a:lnTo>
                        <a:lnTo>
                          <a:pt x="247" y="277"/>
                        </a:lnTo>
                        <a:lnTo>
                          <a:pt x="244" y="275"/>
                        </a:lnTo>
                        <a:lnTo>
                          <a:pt x="241" y="271"/>
                        </a:lnTo>
                        <a:lnTo>
                          <a:pt x="238" y="266"/>
                        </a:lnTo>
                        <a:lnTo>
                          <a:pt x="237" y="262"/>
                        </a:lnTo>
                        <a:lnTo>
                          <a:pt x="237" y="258"/>
                        </a:lnTo>
                        <a:lnTo>
                          <a:pt x="237" y="86"/>
                        </a:lnTo>
                        <a:lnTo>
                          <a:pt x="237" y="82"/>
                        </a:lnTo>
                        <a:lnTo>
                          <a:pt x="238" y="78"/>
                        </a:lnTo>
                        <a:lnTo>
                          <a:pt x="241" y="74"/>
                        </a:lnTo>
                        <a:lnTo>
                          <a:pt x="244" y="69"/>
                        </a:lnTo>
                        <a:lnTo>
                          <a:pt x="247" y="67"/>
                        </a:lnTo>
                        <a:lnTo>
                          <a:pt x="251" y="65"/>
                        </a:lnTo>
                        <a:lnTo>
                          <a:pt x="255" y="63"/>
                        </a:lnTo>
                        <a:lnTo>
                          <a:pt x="259" y="63"/>
                        </a:lnTo>
                        <a:lnTo>
                          <a:pt x="349" y="63"/>
                        </a:lnTo>
                        <a:lnTo>
                          <a:pt x="354" y="63"/>
                        </a:lnTo>
                        <a:lnTo>
                          <a:pt x="358" y="65"/>
                        </a:lnTo>
                        <a:lnTo>
                          <a:pt x="361" y="67"/>
                        </a:lnTo>
                        <a:lnTo>
                          <a:pt x="365" y="69"/>
                        </a:lnTo>
                        <a:lnTo>
                          <a:pt x="367" y="74"/>
                        </a:lnTo>
                        <a:lnTo>
                          <a:pt x="369" y="78"/>
                        </a:lnTo>
                        <a:lnTo>
                          <a:pt x="371" y="82"/>
                        </a:lnTo>
                        <a:lnTo>
                          <a:pt x="371" y="86"/>
                        </a:lnTo>
                        <a:lnTo>
                          <a:pt x="371" y="258"/>
                        </a:lnTo>
                        <a:close/>
                        <a:moveTo>
                          <a:pt x="604" y="86"/>
                        </a:moveTo>
                        <a:lnTo>
                          <a:pt x="604" y="86"/>
                        </a:lnTo>
                        <a:lnTo>
                          <a:pt x="606" y="82"/>
                        </a:lnTo>
                        <a:lnTo>
                          <a:pt x="607" y="78"/>
                        </a:lnTo>
                        <a:lnTo>
                          <a:pt x="609" y="74"/>
                        </a:lnTo>
                        <a:lnTo>
                          <a:pt x="612" y="69"/>
                        </a:lnTo>
                        <a:lnTo>
                          <a:pt x="615" y="67"/>
                        </a:lnTo>
                        <a:lnTo>
                          <a:pt x="618" y="65"/>
                        </a:lnTo>
                        <a:lnTo>
                          <a:pt x="622" y="63"/>
                        </a:lnTo>
                        <a:lnTo>
                          <a:pt x="627" y="63"/>
                        </a:lnTo>
                        <a:lnTo>
                          <a:pt x="716" y="63"/>
                        </a:lnTo>
                        <a:lnTo>
                          <a:pt x="721" y="63"/>
                        </a:lnTo>
                        <a:lnTo>
                          <a:pt x="725" y="65"/>
                        </a:lnTo>
                        <a:lnTo>
                          <a:pt x="729" y="67"/>
                        </a:lnTo>
                        <a:lnTo>
                          <a:pt x="732" y="69"/>
                        </a:lnTo>
                        <a:lnTo>
                          <a:pt x="735" y="74"/>
                        </a:lnTo>
                        <a:lnTo>
                          <a:pt x="737" y="78"/>
                        </a:lnTo>
                        <a:lnTo>
                          <a:pt x="738" y="82"/>
                        </a:lnTo>
                        <a:lnTo>
                          <a:pt x="738" y="86"/>
                        </a:lnTo>
                        <a:lnTo>
                          <a:pt x="738" y="258"/>
                        </a:lnTo>
                        <a:lnTo>
                          <a:pt x="738" y="262"/>
                        </a:lnTo>
                        <a:lnTo>
                          <a:pt x="737" y="266"/>
                        </a:lnTo>
                        <a:lnTo>
                          <a:pt x="735" y="271"/>
                        </a:lnTo>
                        <a:lnTo>
                          <a:pt x="732" y="275"/>
                        </a:lnTo>
                        <a:lnTo>
                          <a:pt x="729" y="277"/>
                        </a:lnTo>
                        <a:lnTo>
                          <a:pt x="725" y="279"/>
                        </a:lnTo>
                        <a:lnTo>
                          <a:pt x="721" y="281"/>
                        </a:lnTo>
                        <a:lnTo>
                          <a:pt x="716" y="281"/>
                        </a:lnTo>
                        <a:lnTo>
                          <a:pt x="627" y="281"/>
                        </a:lnTo>
                        <a:lnTo>
                          <a:pt x="622" y="281"/>
                        </a:lnTo>
                        <a:lnTo>
                          <a:pt x="618" y="279"/>
                        </a:lnTo>
                        <a:lnTo>
                          <a:pt x="615" y="277"/>
                        </a:lnTo>
                        <a:lnTo>
                          <a:pt x="612" y="275"/>
                        </a:lnTo>
                        <a:lnTo>
                          <a:pt x="609" y="271"/>
                        </a:lnTo>
                        <a:lnTo>
                          <a:pt x="607" y="266"/>
                        </a:lnTo>
                        <a:lnTo>
                          <a:pt x="606" y="262"/>
                        </a:lnTo>
                        <a:lnTo>
                          <a:pt x="604" y="258"/>
                        </a:lnTo>
                        <a:lnTo>
                          <a:pt x="604" y="86"/>
                        </a:lnTo>
                        <a:close/>
                        <a:moveTo>
                          <a:pt x="604" y="356"/>
                        </a:moveTo>
                        <a:lnTo>
                          <a:pt x="604" y="356"/>
                        </a:lnTo>
                        <a:lnTo>
                          <a:pt x="606" y="351"/>
                        </a:lnTo>
                        <a:lnTo>
                          <a:pt x="607" y="347"/>
                        </a:lnTo>
                        <a:lnTo>
                          <a:pt x="609" y="343"/>
                        </a:lnTo>
                        <a:lnTo>
                          <a:pt x="612" y="339"/>
                        </a:lnTo>
                        <a:lnTo>
                          <a:pt x="615" y="337"/>
                        </a:lnTo>
                        <a:lnTo>
                          <a:pt x="618" y="335"/>
                        </a:lnTo>
                        <a:lnTo>
                          <a:pt x="622" y="333"/>
                        </a:lnTo>
                        <a:lnTo>
                          <a:pt x="627" y="333"/>
                        </a:lnTo>
                        <a:lnTo>
                          <a:pt x="716" y="333"/>
                        </a:lnTo>
                        <a:lnTo>
                          <a:pt x="721" y="333"/>
                        </a:lnTo>
                        <a:lnTo>
                          <a:pt x="725" y="335"/>
                        </a:lnTo>
                        <a:lnTo>
                          <a:pt x="729" y="337"/>
                        </a:lnTo>
                        <a:lnTo>
                          <a:pt x="732" y="339"/>
                        </a:lnTo>
                        <a:lnTo>
                          <a:pt x="735" y="343"/>
                        </a:lnTo>
                        <a:lnTo>
                          <a:pt x="737" y="347"/>
                        </a:lnTo>
                        <a:lnTo>
                          <a:pt x="738" y="351"/>
                        </a:lnTo>
                        <a:lnTo>
                          <a:pt x="738" y="356"/>
                        </a:lnTo>
                        <a:lnTo>
                          <a:pt x="738" y="528"/>
                        </a:lnTo>
                        <a:lnTo>
                          <a:pt x="738" y="532"/>
                        </a:lnTo>
                        <a:lnTo>
                          <a:pt x="737" y="536"/>
                        </a:lnTo>
                        <a:lnTo>
                          <a:pt x="735" y="540"/>
                        </a:lnTo>
                        <a:lnTo>
                          <a:pt x="732" y="544"/>
                        </a:lnTo>
                        <a:lnTo>
                          <a:pt x="729" y="546"/>
                        </a:lnTo>
                        <a:lnTo>
                          <a:pt x="725" y="549"/>
                        </a:lnTo>
                        <a:lnTo>
                          <a:pt x="721" y="550"/>
                        </a:lnTo>
                        <a:lnTo>
                          <a:pt x="716" y="550"/>
                        </a:lnTo>
                        <a:lnTo>
                          <a:pt x="627" y="550"/>
                        </a:lnTo>
                        <a:lnTo>
                          <a:pt x="622" y="550"/>
                        </a:lnTo>
                        <a:lnTo>
                          <a:pt x="618" y="549"/>
                        </a:lnTo>
                        <a:lnTo>
                          <a:pt x="615" y="546"/>
                        </a:lnTo>
                        <a:lnTo>
                          <a:pt x="612" y="544"/>
                        </a:lnTo>
                        <a:lnTo>
                          <a:pt x="609" y="540"/>
                        </a:lnTo>
                        <a:lnTo>
                          <a:pt x="607" y="536"/>
                        </a:lnTo>
                        <a:lnTo>
                          <a:pt x="606" y="532"/>
                        </a:lnTo>
                        <a:lnTo>
                          <a:pt x="604" y="528"/>
                        </a:lnTo>
                        <a:lnTo>
                          <a:pt x="604" y="356"/>
                        </a:lnTo>
                        <a:close/>
                        <a:moveTo>
                          <a:pt x="421" y="86"/>
                        </a:moveTo>
                        <a:lnTo>
                          <a:pt x="421" y="86"/>
                        </a:lnTo>
                        <a:lnTo>
                          <a:pt x="421" y="82"/>
                        </a:lnTo>
                        <a:lnTo>
                          <a:pt x="423" y="78"/>
                        </a:lnTo>
                        <a:lnTo>
                          <a:pt x="425" y="74"/>
                        </a:lnTo>
                        <a:lnTo>
                          <a:pt x="427" y="69"/>
                        </a:lnTo>
                        <a:lnTo>
                          <a:pt x="430" y="67"/>
                        </a:lnTo>
                        <a:lnTo>
                          <a:pt x="434" y="65"/>
                        </a:lnTo>
                        <a:lnTo>
                          <a:pt x="439" y="63"/>
                        </a:lnTo>
                        <a:lnTo>
                          <a:pt x="443" y="63"/>
                        </a:lnTo>
                        <a:lnTo>
                          <a:pt x="533" y="63"/>
                        </a:lnTo>
                        <a:lnTo>
                          <a:pt x="537" y="63"/>
                        </a:lnTo>
                        <a:lnTo>
                          <a:pt x="541" y="65"/>
                        </a:lnTo>
                        <a:lnTo>
                          <a:pt x="545" y="67"/>
                        </a:lnTo>
                        <a:lnTo>
                          <a:pt x="548" y="69"/>
                        </a:lnTo>
                        <a:lnTo>
                          <a:pt x="552" y="74"/>
                        </a:lnTo>
                        <a:lnTo>
                          <a:pt x="553" y="78"/>
                        </a:lnTo>
                        <a:lnTo>
                          <a:pt x="555" y="82"/>
                        </a:lnTo>
                        <a:lnTo>
                          <a:pt x="555" y="86"/>
                        </a:lnTo>
                        <a:lnTo>
                          <a:pt x="555" y="258"/>
                        </a:lnTo>
                        <a:lnTo>
                          <a:pt x="555" y="262"/>
                        </a:lnTo>
                        <a:lnTo>
                          <a:pt x="553" y="266"/>
                        </a:lnTo>
                        <a:lnTo>
                          <a:pt x="551" y="271"/>
                        </a:lnTo>
                        <a:lnTo>
                          <a:pt x="548" y="275"/>
                        </a:lnTo>
                        <a:lnTo>
                          <a:pt x="545" y="277"/>
                        </a:lnTo>
                        <a:lnTo>
                          <a:pt x="541" y="279"/>
                        </a:lnTo>
                        <a:lnTo>
                          <a:pt x="537" y="281"/>
                        </a:lnTo>
                        <a:lnTo>
                          <a:pt x="533" y="281"/>
                        </a:lnTo>
                        <a:lnTo>
                          <a:pt x="443" y="281"/>
                        </a:lnTo>
                        <a:lnTo>
                          <a:pt x="439" y="281"/>
                        </a:lnTo>
                        <a:lnTo>
                          <a:pt x="434" y="279"/>
                        </a:lnTo>
                        <a:lnTo>
                          <a:pt x="430" y="277"/>
                        </a:lnTo>
                        <a:lnTo>
                          <a:pt x="427" y="275"/>
                        </a:lnTo>
                        <a:lnTo>
                          <a:pt x="425" y="271"/>
                        </a:lnTo>
                        <a:lnTo>
                          <a:pt x="423" y="266"/>
                        </a:lnTo>
                        <a:lnTo>
                          <a:pt x="421" y="262"/>
                        </a:lnTo>
                        <a:lnTo>
                          <a:pt x="421" y="258"/>
                        </a:lnTo>
                        <a:lnTo>
                          <a:pt x="421" y="86"/>
                        </a:lnTo>
                        <a:close/>
                        <a:moveTo>
                          <a:pt x="421" y="356"/>
                        </a:moveTo>
                        <a:lnTo>
                          <a:pt x="421" y="356"/>
                        </a:lnTo>
                        <a:lnTo>
                          <a:pt x="421" y="351"/>
                        </a:lnTo>
                        <a:lnTo>
                          <a:pt x="423" y="347"/>
                        </a:lnTo>
                        <a:lnTo>
                          <a:pt x="425" y="343"/>
                        </a:lnTo>
                        <a:lnTo>
                          <a:pt x="427" y="339"/>
                        </a:lnTo>
                        <a:lnTo>
                          <a:pt x="430" y="337"/>
                        </a:lnTo>
                        <a:lnTo>
                          <a:pt x="434" y="335"/>
                        </a:lnTo>
                        <a:lnTo>
                          <a:pt x="439" y="333"/>
                        </a:lnTo>
                        <a:lnTo>
                          <a:pt x="443" y="333"/>
                        </a:lnTo>
                        <a:lnTo>
                          <a:pt x="533" y="333"/>
                        </a:lnTo>
                        <a:lnTo>
                          <a:pt x="537" y="333"/>
                        </a:lnTo>
                        <a:lnTo>
                          <a:pt x="541" y="335"/>
                        </a:lnTo>
                        <a:lnTo>
                          <a:pt x="545" y="337"/>
                        </a:lnTo>
                        <a:lnTo>
                          <a:pt x="548" y="339"/>
                        </a:lnTo>
                        <a:lnTo>
                          <a:pt x="552" y="343"/>
                        </a:lnTo>
                        <a:lnTo>
                          <a:pt x="553" y="347"/>
                        </a:lnTo>
                        <a:lnTo>
                          <a:pt x="555" y="351"/>
                        </a:lnTo>
                        <a:lnTo>
                          <a:pt x="555" y="356"/>
                        </a:lnTo>
                        <a:lnTo>
                          <a:pt x="555" y="528"/>
                        </a:lnTo>
                        <a:lnTo>
                          <a:pt x="555" y="532"/>
                        </a:lnTo>
                        <a:lnTo>
                          <a:pt x="553" y="536"/>
                        </a:lnTo>
                        <a:lnTo>
                          <a:pt x="551" y="540"/>
                        </a:lnTo>
                        <a:lnTo>
                          <a:pt x="548" y="544"/>
                        </a:lnTo>
                        <a:lnTo>
                          <a:pt x="545" y="546"/>
                        </a:lnTo>
                        <a:lnTo>
                          <a:pt x="541" y="549"/>
                        </a:lnTo>
                        <a:lnTo>
                          <a:pt x="537" y="550"/>
                        </a:lnTo>
                        <a:lnTo>
                          <a:pt x="533" y="550"/>
                        </a:lnTo>
                        <a:lnTo>
                          <a:pt x="443" y="550"/>
                        </a:lnTo>
                        <a:lnTo>
                          <a:pt x="439" y="550"/>
                        </a:lnTo>
                        <a:lnTo>
                          <a:pt x="434" y="549"/>
                        </a:lnTo>
                        <a:lnTo>
                          <a:pt x="430" y="546"/>
                        </a:lnTo>
                        <a:lnTo>
                          <a:pt x="427" y="544"/>
                        </a:lnTo>
                        <a:lnTo>
                          <a:pt x="425" y="540"/>
                        </a:lnTo>
                        <a:lnTo>
                          <a:pt x="423" y="536"/>
                        </a:lnTo>
                        <a:lnTo>
                          <a:pt x="421" y="532"/>
                        </a:lnTo>
                        <a:lnTo>
                          <a:pt x="421" y="528"/>
                        </a:lnTo>
                        <a:lnTo>
                          <a:pt x="421" y="356"/>
                        </a:lnTo>
                        <a:close/>
                        <a:moveTo>
                          <a:pt x="1859" y="1309"/>
                        </a:moveTo>
                        <a:lnTo>
                          <a:pt x="1859" y="1309"/>
                        </a:lnTo>
                        <a:lnTo>
                          <a:pt x="1858" y="1314"/>
                        </a:lnTo>
                        <a:lnTo>
                          <a:pt x="1856" y="1321"/>
                        </a:lnTo>
                        <a:lnTo>
                          <a:pt x="1854" y="1325"/>
                        </a:lnTo>
                        <a:lnTo>
                          <a:pt x="1850" y="1330"/>
                        </a:lnTo>
                        <a:lnTo>
                          <a:pt x="1846" y="1333"/>
                        </a:lnTo>
                        <a:lnTo>
                          <a:pt x="1841" y="1335"/>
                        </a:lnTo>
                        <a:lnTo>
                          <a:pt x="1835" y="1337"/>
                        </a:lnTo>
                        <a:lnTo>
                          <a:pt x="1830" y="1338"/>
                        </a:lnTo>
                        <a:lnTo>
                          <a:pt x="1714" y="1338"/>
                        </a:lnTo>
                        <a:lnTo>
                          <a:pt x="1708" y="1337"/>
                        </a:lnTo>
                        <a:lnTo>
                          <a:pt x="1702" y="1335"/>
                        </a:lnTo>
                        <a:lnTo>
                          <a:pt x="1697" y="1333"/>
                        </a:lnTo>
                        <a:lnTo>
                          <a:pt x="1693" y="1330"/>
                        </a:lnTo>
                        <a:lnTo>
                          <a:pt x="1689" y="1325"/>
                        </a:lnTo>
                        <a:lnTo>
                          <a:pt x="1687" y="1321"/>
                        </a:lnTo>
                        <a:lnTo>
                          <a:pt x="1685" y="1314"/>
                        </a:lnTo>
                        <a:lnTo>
                          <a:pt x="1685" y="1309"/>
                        </a:lnTo>
                        <a:lnTo>
                          <a:pt x="1685" y="1099"/>
                        </a:lnTo>
                        <a:lnTo>
                          <a:pt x="1685" y="1093"/>
                        </a:lnTo>
                        <a:lnTo>
                          <a:pt x="1687" y="1087"/>
                        </a:lnTo>
                        <a:lnTo>
                          <a:pt x="1689" y="1082"/>
                        </a:lnTo>
                        <a:lnTo>
                          <a:pt x="1693" y="1078"/>
                        </a:lnTo>
                        <a:lnTo>
                          <a:pt x="1697" y="1075"/>
                        </a:lnTo>
                        <a:lnTo>
                          <a:pt x="1702" y="1072"/>
                        </a:lnTo>
                        <a:lnTo>
                          <a:pt x="1708" y="1070"/>
                        </a:lnTo>
                        <a:lnTo>
                          <a:pt x="1714" y="1070"/>
                        </a:lnTo>
                        <a:lnTo>
                          <a:pt x="1830" y="1070"/>
                        </a:lnTo>
                        <a:lnTo>
                          <a:pt x="1835" y="1070"/>
                        </a:lnTo>
                        <a:lnTo>
                          <a:pt x="1841" y="1072"/>
                        </a:lnTo>
                        <a:lnTo>
                          <a:pt x="1846" y="1075"/>
                        </a:lnTo>
                        <a:lnTo>
                          <a:pt x="1850" y="1078"/>
                        </a:lnTo>
                        <a:lnTo>
                          <a:pt x="1854" y="1082"/>
                        </a:lnTo>
                        <a:lnTo>
                          <a:pt x="1856" y="1087"/>
                        </a:lnTo>
                        <a:lnTo>
                          <a:pt x="1858" y="1093"/>
                        </a:lnTo>
                        <a:lnTo>
                          <a:pt x="1859" y="1099"/>
                        </a:lnTo>
                        <a:lnTo>
                          <a:pt x="1859" y="1309"/>
                        </a:lnTo>
                        <a:close/>
                      </a:path>
                    </a:pathLst>
                  </a:custGeom>
                  <a:solidFill>
                    <a:sysClr val="window" lastClr="FFFFFF">
                      <a:alpha val="32000"/>
                    </a:sysClr>
                  </a:solidFill>
                  <a:ln>
                    <a:noFill/>
                  </a:ln>
                </p:spPr>
                <p:txBody>
                  <a:bodyPr/>
                  <a:lstStyle/>
                  <a:p>
                    <a:pPr defTabSz="900000" fontAlgn="auto" latinLnBrk="0">
                      <a:spcBef>
                        <a:spcPts val="0"/>
                      </a:spcBef>
                      <a:spcAft>
                        <a:spcPts val="0"/>
                      </a:spcAft>
                      <a:defRPr lang="ko-KR"/>
                    </a:pPr>
                    <a:endParaRPr kumimoji="0" lang="ko-KR" altLang="en-US" kern="0">
                      <a:solidFill>
                        <a:sysClr val="windowText" lastClr="000000"/>
                      </a:solidFill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32" name="Freeform 5"/>
                  <p:cNvSpPr>
                    <a:spLocks noEditPoints="1"/>
                  </p:cNvSpPr>
                  <p:nvPr/>
                </p:nvSpPr>
                <p:spPr>
                  <a:xfrm>
                    <a:off x="5615044" y="1431245"/>
                    <a:ext cx="157491" cy="382797"/>
                  </a:xfrm>
                  <a:custGeom>
                    <a:avLst/>
                    <a:gdLst>
                      <a:gd name="T0" fmla="*/ 66675 w 222"/>
                      <a:gd name="T1" fmla="*/ 431800 h 544"/>
                      <a:gd name="T2" fmla="*/ 114300 w 222"/>
                      <a:gd name="T3" fmla="*/ 431800 h 544"/>
                      <a:gd name="T4" fmla="*/ 0 w 222"/>
                      <a:gd name="T5" fmla="*/ 0 h 544"/>
                      <a:gd name="T6" fmla="*/ 23813 w 222"/>
                      <a:gd name="T7" fmla="*/ 323056 h 544"/>
                      <a:gd name="T8" fmla="*/ 38100 w 222"/>
                      <a:gd name="T9" fmla="*/ 318294 h 544"/>
                      <a:gd name="T10" fmla="*/ 38100 w 222"/>
                      <a:gd name="T11" fmla="*/ 294481 h 544"/>
                      <a:gd name="T12" fmla="*/ 23813 w 222"/>
                      <a:gd name="T13" fmla="*/ 289719 h 544"/>
                      <a:gd name="T14" fmla="*/ 38100 w 222"/>
                      <a:gd name="T15" fmla="*/ 289719 h 544"/>
                      <a:gd name="T16" fmla="*/ 23813 w 222"/>
                      <a:gd name="T17" fmla="*/ 218281 h 544"/>
                      <a:gd name="T18" fmla="*/ 38100 w 222"/>
                      <a:gd name="T19" fmla="*/ 213519 h 544"/>
                      <a:gd name="T20" fmla="*/ 38100 w 222"/>
                      <a:gd name="T21" fmla="*/ 194469 h 544"/>
                      <a:gd name="T22" fmla="*/ 23813 w 222"/>
                      <a:gd name="T23" fmla="*/ 161131 h 544"/>
                      <a:gd name="T24" fmla="*/ 38100 w 222"/>
                      <a:gd name="T25" fmla="*/ 161131 h 544"/>
                      <a:gd name="T26" fmla="*/ 23813 w 222"/>
                      <a:gd name="T27" fmla="*/ 90488 h 544"/>
                      <a:gd name="T28" fmla="*/ 38100 w 222"/>
                      <a:gd name="T29" fmla="*/ 85725 h 544"/>
                      <a:gd name="T30" fmla="*/ 38100 w 222"/>
                      <a:gd name="T31" fmla="*/ 61913 h 544"/>
                      <a:gd name="T32" fmla="*/ 23813 w 222"/>
                      <a:gd name="T33" fmla="*/ 57150 h 544"/>
                      <a:gd name="T34" fmla="*/ 38100 w 222"/>
                      <a:gd name="T35" fmla="*/ 57150 h 544"/>
                      <a:gd name="T36" fmla="*/ 71438 w 222"/>
                      <a:gd name="T37" fmla="*/ 346075 h 544"/>
                      <a:gd name="T38" fmla="*/ 90488 w 222"/>
                      <a:gd name="T39" fmla="*/ 341313 h 544"/>
                      <a:gd name="T40" fmla="*/ 90488 w 222"/>
                      <a:gd name="T41" fmla="*/ 323056 h 544"/>
                      <a:gd name="T42" fmla="*/ 71438 w 222"/>
                      <a:gd name="T43" fmla="*/ 318294 h 544"/>
                      <a:gd name="T44" fmla="*/ 90488 w 222"/>
                      <a:gd name="T45" fmla="*/ 318294 h 544"/>
                      <a:gd name="T46" fmla="*/ 71438 w 222"/>
                      <a:gd name="T47" fmla="*/ 242094 h 544"/>
                      <a:gd name="T48" fmla="*/ 90488 w 222"/>
                      <a:gd name="T49" fmla="*/ 213519 h 544"/>
                      <a:gd name="T50" fmla="*/ 90488 w 222"/>
                      <a:gd name="T51" fmla="*/ 194469 h 544"/>
                      <a:gd name="T52" fmla="*/ 71438 w 222"/>
                      <a:gd name="T53" fmla="*/ 189706 h 544"/>
                      <a:gd name="T54" fmla="*/ 90488 w 222"/>
                      <a:gd name="T55" fmla="*/ 189706 h 544"/>
                      <a:gd name="T56" fmla="*/ 71438 w 222"/>
                      <a:gd name="T57" fmla="*/ 142081 h 544"/>
                      <a:gd name="T58" fmla="*/ 90488 w 222"/>
                      <a:gd name="T59" fmla="*/ 108744 h 544"/>
                      <a:gd name="T60" fmla="*/ 90488 w 222"/>
                      <a:gd name="T61" fmla="*/ 90488 h 544"/>
                      <a:gd name="T62" fmla="*/ 71438 w 222"/>
                      <a:gd name="T63" fmla="*/ 85725 h 544"/>
                      <a:gd name="T64" fmla="*/ 90488 w 222"/>
                      <a:gd name="T65" fmla="*/ 85725 h 544"/>
                      <a:gd name="T66" fmla="*/ 71438 w 222"/>
                      <a:gd name="T67" fmla="*/ 33338 h 544"/>
                      <a:gd name="T68" fmla="*/ 147638 w 222"/>
                      <a:gd name="T69" fmla="*/ 369888 h 544"/>
                      <a:gd name="T70" fmla="*/ 147638 w 222"/>
                      <a:gd name="T71" fmla="*/ 346075 h 544"/>
                      <a:gd name="T72" fmla="*/ 123825 w 222"/>
                      <a:gd name="T73" fmla="*/ 341313 h 544"/>
                      <a:gd name="T74" fmla="*/ 147638 w 222"/>
                      <a:gd name="T75" fmla="*/ 341313 h 544"/>
                      <a:gd name="T76" fmla="*/ 123825 w 222"/>
                      <a:gd name="T77" fmla="*/ 294481 h 544"/>
                      <a:gd name="T78" fmla="*/ 147638 w 222"/>
                      <a:gd name="T79" fmla="*/ 289719 h 544"/>
                      <a:gd name="T80" fmla="*/ 147638 w 222"/>
                      <a:gd name="T81" fmla="*/ 270669 h 544"/>
                      <a:gd name="T82" fmla="*/ 123825 w 222"/>
                      <a:gd name="T83" fmla="*/ 237331 h 544"/>
                      <a:gd name="T84" fmla="*/ 147638 w 222"/>
                      <a:gd name="T85" fmla="*/ 237331 h 544"/>
                      <a:gd name="T86" fmla="*/ 123825 w 222"/>
                      <a:gd name="T87" fmla="*/ 165894 h 544"/>
                      <a:gd name="T88" fmla="*/ 147638 w 222"/>
                      <a:gd name="T89" fmla="*/ 137319 h 544"/>
                      <a:gd name="T90" fmla="*/ 147638 w 222"/>
                      <a:gd name="T91" fmla="*/ 113506 h 544"/>
                      <a:gd name="T92" fmla="*/ 123825 w 222"/>
                      <a:gd name="T93" fmla="*/ 108744 h 544"/>
                      <a:gd name="T94" fmla="*/ 147638 w 222"/>
                      <a:gd name="T95" fmla="*/ 108744 h 544"/>
                      <a:gd name="T96" fmla="*/ 123825 w 222"/>
                      <a:gd name="T97" fmla="*/ 61913 h 544"/>
                      <a:gd name="T98" fmla="*/ 147638 w 222"/>
                      <a:gd name="T99" fmla="*/ 57150 h 544"/>
                      <a:gd name="T100" fmla="*/ 147638 w 222"/>
                      <a:gd name="T101" fmla="*/ 33338 h 544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</a:gdLst>
                    <a:ahLst/>
                    <a:cxnLst>
                      <a:cxn ang="T102">
                        <a:pos x="T0" y="T1"/>
                      </a:cxn>
                      <a:cxn ang="T103">
                        <a:pos x="T2" y="T3"/>
                      </a:cxn>
                      <a:cxn ang="T104">
                        <a:pos x="T4" y="T5"/>
                      </a:cxn>
                      <a:cxn ang="T105">
                        <a:pos x="T6" y="T7"/>
                      </a:cxn>
                      <a:cxn ang="T106">
                        <a:pos x="T8" y="T9"/>
                      </a:cxn>
                      <a:cxn ang="T107">
                        <a:pos x="T10" y="T11"/>
                      </a:cxn>
                      <a:cxn ang="T108">
                        <a:pos x="T12" y="T13"/>
                      </a:cxn>
                      <a:cxn ang="T109">
                        <a:pos x="T14" y="T15"/>
                      </a:cxn>
                      <a:cxn ang="T110">
                        <a:pos x="T16" y="T17"/>
                      </a:cxn>
                      <a:cxn ang="T111">
                        <a:pos x="T18" y="T19"/>
                      </a:cxn>
                      <a:cxn ang="T112">
                        <a:pos x="T20" y="T21"/>
                      </a:cxn>
                      <a:cxn ang="T113">
                        <a:pos x="T22" y="T23"/>
                      </a:cxn>
                      <a:cxn ang="T114">
                        <a:pos x="T24" y="T25"/>
                      </a:cxn>
                      <a:cxn ang="T115">
                        <a:pos x="T26" y="T27"/>
                      </a:cxn>
                      <a:cxn ang="T116">
                        <a:pos x="T28" y="T29"/>
                      </a:cxn>
                      <a:cxn ang="T117">
                        <a:pos x="T30" y="T31"/>
                      </a:cxn>
                      <a:cxn ang="T118">
                        <a:pos x="T32" y="T33"/>
                      </a:cxn>
                      <a:cxn ang="T119">
                        <a:pos x="T34" y="T35"/>
                      </a:cxn>
                      <a:cxn ang="T120">
                        <a:pos x="T36" y="T37"/>
                      </a:cxn>
                      <a:cxn ang="T121">
                        <a:pos x="T38" y="T39"/>
                      </a:cxn>
                      <a:cxn ang="T122">
                        <a:pos x="T40" y="T41"/>
                      </a:cxn>
                      <a:cxn ang="T123">
                        <a:pos x="T42" y="T43"/>
                      </a:cxn>
                      <a:cxn ang="T124">
                        <a:pos x="T44" y="T45"/>
                      </a:cxn>
                      <a:cxn ang="T125">
                        <a:pos x="T46" y="T47"/>
                      </a:cxn>
                      <a:cxn ang="T126">
                        <a:pos x="T48" y="T49"/>
                      </a:cxn>
                      <a:cxn ang="T127">
                        <a:pos x="T50" y="T51"/>
                      </a:cxn>
                      <a:cxn ang="T128">
                        <a:pos x="T52" y="T53"/>
                      </a:cxn>
                      <a:cxn ang="T129">
                        <a:pos x="T54" y="T55"/>
                      </a:cxn>
                      <a:cxn ang="T130">
                        <a:pos x="T56" y="T57"/>
                      </a:cxn>
                      <a:cxn ang="T131">
                        <a:pos x="T58" y="T59"/>
                      </a:cxn>
                      <a:cxn ang="T132">
                        <a:pos x="T60" y="T61"/>
                      </a:cxn>
                      <a:cxn ang="T133">
                        <a:pos x="T62" y="T63"/>
                      </a:cxn>
                      <a:cxn ang="T134">
                        <a:pos x="T64" y="T65"/>
                      </a:cxn>
                      <a:cxn ang="T135">
                        <a:pos x="T66" y="T67"/>
                      </a:cxn>
                      <a:cxn ang="T136">
                        <a:pos x="T68" y="T69"/>
                      </a:cxn>
                      <a:cxn ang="T137">
                        <a:pos x="T70" y="T71"/>
                      </a:cxn>
                      <a:cxn ang="T138">
                        <a:pos x="T72" y="T73"/>
                      </a:cxn>
                      <a:cxn ang="T139">
                        <a:pos x="T74" y="T75"/>
                      </a:cxn>
                      <a:cxn ang="T140">
                        <a:pos x="T76" y="T77"/>
                      </a:cxn>
                      <a:cxn ang="T141">
                        <a:pos x="T78" y="T79"/>
                      </a:cxn>
                      <a:cxn ang="T142">
                        <a:pos x="T80" y="T81"/>
                      </a:cxn>
                      <a:cxn ang="T143">
                        <a:pos x="T82" y="T83"/>
                      </a:cxn>
                      <a:cxn ang="T144">
                        <a:pos x="T84" y="T85"/>
                      </a:cxn>
                      <a:cxn ang="T145">
                        <a:pos x="T86" y="T87"/>
                      </a:cxn>
                      <a:cxn ang="T146">
                        <a:pos x="T88" y="T89"/>
                      </a:cxn>
                      <a:cxn ang="T147">
                        <a:pos x="T90" y="T91"/>
                      </a:cxn>
                      <a:cxn ang="T148">
                        <a:pos x="T92" y="T93"/>
                      </a:cxn>
                      <a:cxn ang="T149">
                        <a:pos x="T94" y="T95"/>
                      </a:cxn>
                      <a:cxn ang="T150">
                        <a:pos x="T96" y="T97"/>
                      </a:cxn>
                      <a:cxn ang="T151">
                        <a:pos x="T98" y="T99"/>
                      </a:cxn>
                      <a:cxn ang="T152">
                        <a:pos x="T100" y="T101"/>
                      </a:cxn>
                    </a:cxnLst>
                    <a:rect l="0" t="0" r="r" b="b"/>
                    <a:pathLst>
                      <a:path w="222" h="544">
                        <a:moveTo>
                          <a:pt x="0" y="0"/>
                        </a:moveTo>
                        <a:lnTo>
                          <a:pt x="0" y="544"/>
                        </a:lnTo>
                        <a:lnTo>
                          <a:pt x="84" y="544"/>
                        </a:lnTo>
                        <a:lnTo>
                          <a:pt x="84" y="496"/>
                        </a:lnTo>
                        <a:lnTo>
                          <a:pt x="144" y="496"/>
                        </a:lnTo>
                        <a:lnTo>
                          <a:pt x="144" y="544"/>
                        </a:lnTo>
                        <a:lnTo>
                          <a:pt x="222" y="544"/>
                        </a:lnTo>
                        <a:lnTo>
                          <a:pt x="222" y="0"/>
                        </a:lnTo>
                        <a:lnTo>
                          <a:pt x="0" y="0"/>
                        </a:lnTo>
                        <a:close/>
                        <a:moveTo>
                          <a:pt x="48" y="430"/>
                        </a:moveTo>
                        <a:lnTo>
                          <a:pt x="30" y="430"/>
                        </a:lnTo>
                        <a:lnTo>
                          <a:pt x="30" y="407"/>
                        </a:lnTo>
                        <a:lnTo>
                          <a:pt x="48" y="407"/>
                        </a:lnTo>
                        <a:lnTo>
                          <a:pt x="48" y="430"/>
                        </a:lnTo>
                        <a:close/>
                        <a:moveTo>
                          <a:pt x="48" y="401"/>
                        </a:moveTo>
                        <a:lnTo>
                          <a:pt x="30" y="401"/>
                        </a:lnTo>
                        <a:lnTo>
                          <a:pt x="30" y="371"/>
                        </a:lnTo>
                        <a:lnTo>
                          <a:pt x="48" y="371"/>
                        </a:lnTo>
                        <a:lnTo>
                          <a:pt x="48" y="401"/>
                        </a:lnTo>
                        <a:close/>
                        <a:moveTo>
                          <a:pt x="48" y="365"/>
                        </a:moveTo>
                        <a:lnTo>
                          <a:pt x="30" y="365"/>
                        </a:lnTo>
                        <a:lnTo>
                          <a:pt x="30" y="341"/>
                        </a:lnTo>
                        <a:lnTo>
                          <a:pt x="48" y="341"/>
                        </a:lnTo>
                        <a:lnTo>
                          <a:pt x="48" y="365"/>
                        </a:lnTo>
                        <a:close/>
                        <a:moveTo>
                          <a:pt x="48" y="299"/>
                        </a:moveTo>
                        <a:lnTo>
                          <a:pt x="30" y="299"/>
                        </a:lnTo>
                        <a:lnTo>
                          <a:pt x="30" y="275"/>
                        </a:lnTo>
                        <a:lnTo>
                          <a:pt x="48" y="275"/>
                        </a:lnTo>
                        <a:lnTo>
                          <a:pt x="48" y="299"/>
                        </a:lnTo>
                        <a:close/>
                        <a:moveTo>
                          <a:pt x="48" y="269"/>
                        </a:moveTo>
                        <a:lnTo>
                          <a:pt x="30" y="269"/>
                        </a:lnTo>
                        <a:lnTo>
                          <a:pt x="30" y="245"/>
                        </a:lnTo>
                        <a:lnTo>
                          <a:pt x="48" y="245"/>
                        </a:lnTo>
                        <a:lnTo>
                          <a:pt x="48" y="269"/>
                        </a:lnTo>
                        <a:close/>
                        <a:moveTo>
                          <a:pt x="48" y="203"/>
                        </a:moveTo>
                        <a:lnTo>
                          <a:pt x="30" y="203"/>
                        </a:lnTo>
                        <a:lnTo>
                          <a:pt x="30" y="179"/>
                        </a:lnTo>
                        <a:lnTo>
                          <a:pt x="48" y="179"/>
                        </a:lnTo>
                        <a:lnTo>
                          <a:pt x="48" y="203"/>
                        </a:lnTo>
                        <a:close/>
                        <a:moveTo>
                          <a:pt x="48" y="137"/>
                        </a:moveTo>
                        <a:lnTo>
                          <a:pt x="30" y="137"/>
                        </a:lnTo>
                        <a:lnTo>
                          <a:pt x="30" y="114"/>
                        </a:lnTo>
                        <a:lnTo>
                          <a:pt x="48" y="114"/>
                        </a:lnTo>
                        <a:lnTo>
                          <a:pt x="48" y="137"/>
                        </a:lnTo>
                        <a:close/>
                        <a:moveTo>
                          <a:pt x="48" y="108"/>
                        </a:moveTo>
                        <a:lnTo>
                          <a:pt x="30" y="108"/>
                        </a:lnTo>
                        <a:lnTo>
                          <a:pt x="30" y="78"/>
                        </a:lnTo>
                        <a:lnTo>
                          <a:pt x="48" y="78"/>
                        </a:lnTo>
                        <a:lnTo>
                          <a:pt x="48" y="108"/>
                        </a:lnTo>
                        <a:close/>
                        <a:moveTo>
                          <a:pt x="48" y="72"/>
                        </a:moveTo>
                        <a:lnTo>
                          <a:pt x="30" y="72"/>
                        </a:lnTo>
                        <a:lnTo>
                          <a:pt x="30" y="42"/>
                        </a:lnTo>
                        <a:lnTo>
                          <a:pt x="48" y="42"/>
                        </a:lnTo>
                        <a:lnTo>
                          <a:pt x="48" y="72"/>
                        </a:lnTo>
                        <a:close/>
                        <a:moveTo>
                          <a:pt x="114" y="466"/>
                        </a:moveTo>
                        <a:lnTo>
                          <a:pt x="90" y="466"/>
                        </a:lnTo>
                        <a:lnTo>
                          <a:pt x="90" y="436"/>
                        </a:lnTo>
                        <a:lnTo>
                          <a:pt x="114" y="436"/>
                        </a:lnTo>
                        <a:lnTo>
                          <a:pt x="114" y="466"/>
                        </a:lnTo>
                        <a:close/>
                        <a:moveTo>
                          <a:pt x="114" y="430"/>
                        </a:moveTo>
                        <a:lnTo>
                          <a:pt x="90" y="430"/>
                        </a:lnTo>
                        <a:lnTo>
                          <a:pt x="90" y="407"/>
                        </a:lnTo>
                        <a:lnTo>
                          <a:pt x="114" y="407"/>
                        </a:lnTo>
                        <a:lnTo>
                          <a:pt x="114" y="430"/>
                        </a:lnTo>
                        <a:close/>
                        <a:moveTo>
                          <a:pt x="114" y="401"/>
                        </a:moveTo>
                        <a:lnTo>
                          <a:pt x="90" y="401"/>
                        </a:lnTo>
                        <a:lnTo>
                          <a:pt x="90" y="371"/>
                        </a:lnTo>
                        <a:lnTo>
                          <a:pt x="114" y="371"/>
                        </a:lnTo>
                        <a:lnTo>
                          <a:pt x="114" y="401"/>
                        </a:lnTo>
                        <a:close/>
                        <a:moveTo>
                          <a:pt x="114" y="335"/>
                        </a:moveTo>
                        <a:lnTo>
                          <a:pt x="90" y="335"/>
                        </a:lnTo>
                        <a:lnTo>
                          <a:pt x="90" y="305"/>
                        </a:lnTo>
                        <a:lnTo>
                          <a:pt x="114" y="305"/>
                        </a:lnTo>
                        <a:lnTo>
                          <a:pt x="114" y="335"/>
                        </a:lnTo>
                        <a:close/>
                        <a:moveTo>
                          <a:pt x="114" y="269"/>
                        </a:moveTo>
                        <a:lnTo>
                          <a:pt x="90" y="269"/>
                        </a:lnTo>
                        <a:lnTo>
                          <a:pt x="90" y="245"/>
                        </a:lnTo>
                        <a:lnTo>
                          <a:pt x="114" y="245"/>
                        </a:lnTo>
                        <a:lnTo>
                          <a:pt x="114" y="269"/>
                        </a:lnTo>
                        <a:close/>
                        <a:moveTo>
                          <a:pt x="114" y="239"/>
                        </a:moveTo>
                        <a:lnTo>
                          <a:pt x="90" y="239"/>
                        </a:lnTo>
                        <a:lnTo>
                          <a:pt x="90" y="209"/>
                        </a:lnTo>
                        <a:lnTo>
                          <a:pt x="114" y="209"/>
                        </a:lnTo>
                        <a:lnTo>
                          <a:pt x="114" y="239"/>
                        </a:lnTo>
                        <a:close/>
                        <a:moveTo>
                          <a:pt x="114" y="203"/>
                        </a:moveTo>
                        <a:lnTo>
                          <a:pt x="90" y="203"/>
                        </a:lnTo>
                        <a:lnTo>
                          <a:pt x="90" y="179"/>
                        </a:lnTo>
                        <a:lnTo>
                          <a:pt x="114" y="179"/>
                        </a:lnTo>
                        <a:lnTo>
                          <a:pt x="114" y="203"/>
                        </a:lnTo>
                        <a:close/>
                        <a:moveTo>
                          <a:pt x="114" y="137"/>
                        </a:moveTo>
                        <a:lnTo>
                          <a:pt x="90" y="137"/>
                        </a:lnTo>
                        <a:lnTo>
                          <a:pt x="90" y="114"/>
                        </a:lnTo>
                        <a:lnTo>
                          <a:pt x="114" y="114"/>
                        </a:lnTo>
                        <a:lnTo>
                          <a:pt x="114" y="137"/>
                        </a:lnTo>
                        <a:close/>
                        <a:moveTo>
                          <a:pt x="114" y="108"/>
                        </a:moveTo>
                        <a:lnTo>
                          <a:pt x="90" y="108"/>
                        </a:lnTo>
                        <a:lnTo>
                          <a:pt x="90" y="78"/>
                        </a:lnTo>
                        <a:lnTo>
                          <a:pt x="114" y="78"/>
                        </a:lnTo>
                        <a:lnTo>
                          <a:pt x="114" y="108"/>
                        </a:lnTo>
                        <a:close/>
                        <a:moveTo>
                          <a:pt x="114" y="72"/>
                        </a:moveTo>
                        <a:lnTo>
                          <a:pt x="90" y="72"/>
                        </a:lnTo>
                        <a:lnTo>
                          <a:pt x="90" y="42"/>
                        </a:lnTo>
                        <a:lnTo>
                          <a:pt x="114" y="42"/>
                        </a:lnTo>
                        <a:lnTo>
                          <a:pt x="114" y="72"/>
                        </a:lnTo>
                        <a:close/>
                        <a:moveTo>
                          <a:pt x="186" y="466"/>
                        </a:moveTo>
                        <a:lnTo>
                          <a:pt x="156" y="466"/>
                        </a:lnTo>
                        <a:lnTo>
                          <a:pt x="156" y="436"/>
                        </a:lnTo>
                        <a:lnTo>
                          <a:pt x="186" y="436"/>
                        </a:lnTo>
                        <a:lnTo>
                          <a:pt x="186" y="466"/>
                        </a:lnTo>
                        <a:close/>
                        <a:moveTo>
                          <a:pt x="186" y="430"/>
                        </a:moveTo>
                        <a:lnTo>
                          <a:pt x="156" y="430"/>
                        </a:lnTo>
                        <a:lnTo>
                          <a:pt x="156" y="407"/>
                        </a:lnTo>
                        <a:lnTo>
                          <a:pt x="186" y="407"/>
                        </a:lnTo>
                        <a:lnTo>
                          <a:pt x="186" y="430"/>
                        </a:lnTo>
                        <a:close/>
                        <a:moveTo>
                          <a:pt x="186" y="401"/>
                        </a:moveTo>
                        <a:lnTo>
                          <a:pt x="156" y="401"/>
                        </a:lnTo>
                        <a:lnTo>
                          <a:pt x="156" y="371"/>
                        </a:lnTo>
                        <a:lnTo>
                          <a:pt x="186" y="371"/>
                        </a:lnTo>
                        <a:lnTo>
                          <a:pt x="186" y="401"/>
                        </a:lnTo>
                        <a:close/>
                        <a:moveTo>
                          <a:pt x="186" y="365"/>
                        </a:moveTo>
                        <a:lnTo>
                          <a:pt x="156" y="365"/>
                        </a:lnTo>
                        <a:lnTo>
                          <a:pt x="156" y="341"/>
                        </a:lnTo>
                        <a:lnTo>
                          <a:pt x="186" y="341"/>
                        </a:lnTo>
                        <a:lnTo>
                          <a:pt x="186" y="365"/>
                        </a:lnTo>
                        <a:close/>
                        <a:moveTo>
                          <a:pt x="186" y="299"/>
                        </a:moveTo>
                        <a:lnTo>
                          <a:pt x="156" y="299"/>
                        </a:lnTo>
                        <a:lnTo>
                          <a:pt x="156" y="275"/>
                        </a:lnTo>
                        <a:lnTo>
                          <a:pt x="186" y="275"/>
                        </a:lnTo>
                        <a:lnTo>
                          <a:pt x="186" y="299"/>
                        </a:lnTo>
                        <a:close/>
                        <a:moveTo>
                          <a:pt x="186" y="239"/>
                        </a:moveTo>
                        <a:lnTo>
                          <a:pt x="156" y="239"/>
                        </a:lnTo>
                        <a:lnTo>
                          <a:pt x="156" y="209"/>
                        </a:lnTo>
                        <a:lnTo>
                          <a:pt x="186" y="209"/>
                        </a:lnTo>
                        <a:lnTo>
                          <a:pt x="186" y="239"/>
                        </a:lnTo>
                        <a:close/>
                        <a:moveTo>
                          <a:pt x="186" y="173"/>
                        </a:moveTo>
                        <a:lnTo>
                          <a:pt x="156" y="173"/>
                        </a:lnTo>
                        <a:lnTo>
                          <a:pt x="156" y="143"/>
                        </a:lnTo>
                        <a:lnTo>
                          <a:pt x="186" y="143"/>
                        </a:lnTo>
                        <a:lnTo>
                          <a:pt x="186" y="173"/>
                        </a:lnTo>
                        <a:close/>
                        <a:moveTo>
                          <a:pt x="186" y="137"/>
                        </a:moveTo>
                        <a:lnTo>
                          <a:pt x="156" y="137"/>
                        </a:lnTo>
                        <a:lnTo>
                          <a:pt x="156" y="114"/>
                        </a:lnTo>
                        <a:lnTo>
                          <a:pt x="186" y="114"/>
                        </a:lnTo>
                        <a:lnTo>
                          <a:pt x="186" y="137"/>
                        </a:lnTo>
                        <a:close/>
                        <a:moveTo>
                          <a:pt x="186" y="108"/>
                        </a:moveTo>
                        <a:lnTo>
                          <a:pt x="156" y="108"/>
                        </a:lnTo>
                        <a:lnTo>
                          <a:pt x="156" y="78"/>
                        </a:lnTo>
                        <a:lnTo>
                          <a:pt x="186" y="78"/>
                        </a:lnTo>
                        <a:lnTo>
                          <a:pt x="186" y="108"/>
                        </a:lnTo>
                        <a:close/>
                        <a:moveTo>
                          <a:pt x="186" y="72"/>
                        </a:moveTo>
                        <a:lnTo>
                          <a:pt x="156" y="72"/>
                        </a:lnTo>
                        <a:lnTo>
                          <a:pt x="156" y="42"/>
                        </a:lnTo>
                        <a:lnTo>
                          <a:pt x="186" y="42"/>
                        </a:lnTo>
                        <a:lnTo>
                          <a:pt x="186" y="72"/>
                        </a:lnTo>
                        <a:close/>
                      </a:path>
                    </a:pathLst>
                  </a:custGeom>
                  <a:solidFill>
                    <a:sysClr val="window" lastClr="FFFFFF">
                      <a:alpha val="32000"/>
                    </a:sysClr>
                  </a:solidFill>
                  <a:ln>
                    <a:noFill/>
                  </a:ln>
                </p:spPr>
                <p:txBody>
                  <a:bodyPr/>
                  <a:lstStyle/>
                  <a:p>
                    <a:pPr defTabSz="900000" fontAlgn="auto" latinLnBrk="0">
                      <a:spcBef>
                        <a:spcPts val="0"/>
                      </a:spcBef>
                      <a:spcAft>
                        <a:spcPts val="0"/>
                      </a:spcAft>
                      <a:defRPr lang="ko-KR"/>
                    </a:pPr>
                    <a:endParaRPr kumimoji="0" lang="ko-KR" altLang="en-US" kern="0">
                      <a:solidFill>
                        <a:sysClr val="windowText" lastClr="000000"/>
                      </a:solidFill>
                      <a:latin typeface="+mn-lt"/>
                      <a:ea typeface="+mn-ea"/>
                    </a:endParaRPr>
                  </a:p>
                </p:txBody>
              </p:sp>
            </p:grpSp>
            <p:sp>
              <p:nvSpPr>
                <p:cNvPr id="29" name="Freeform 5"/>
                <p:cNvSpPr>
                  <a:spLocks noEditPoints="1"/>
                </p:cNvSpPr>
                <p:nvPr/>
              </p:nvSpPr>
              <p:spPr>
                <a:xfrm rot="10800000" flipV="1">
                  <a:off x="5934345" y="1309433"/>
                  <a:ext cx="138612" cy="505770"/>
                </a:xfrm>
                <a:custGeom>
                  <a:avLst/>
                  <a:gdLst>
                    <a:gd name="T0" fmla="*/ 66675 w 222"/>
                    <a:gd name="T1" fmla="*/ 431800 h 544"/>
                    <a:gd name="T2" fmla="*/ 114300 w 222"/>
                    <a:gd name="T3" fmla="*/ 431800 h 544"/>
                    <a:gd name="T4" fmla="*/ 0 w 222"/>
                    <a:gd name="T5" fmla="*/ 0 h 544"/>
                    <a:gd name="T6" fmla="*/ 23813 w 222"/>
                    <a:gd name="T7" fmla="*/ 323056 h 544"/>
                    <a:gd name="T8" fmla="*/ 38100 w 222"/>
                    <a:gd name="T9" fmla="*/ 318294 h 544"/>
                    <a:gd name="T10" fmla="*/ 38100 w 222"/>
                    <a:gd name="T11" fmla="*/ 294481 h 544"/>
                    <a:gd name="T12" fmla="*/ 23813 w 222"/>
                    <a:gd name="T13" fmla="*/ 289719 h 544"/>
                    <a:gd name="T14" fmla="*/ 38100 w 222"/>
                    <a:gd name="T15" fmla="*/ 289719 h 544"/>
                    <a:gd name="T16" fmla="*/ 23813 w 222"/>
                    <a:gd name="T17" fmla="*/ 218281 h 544"/>
                    <a:gd name="T18" fmla="*/ 38100 w 222"/>
                    <a:gd name="T19" fmla="*/ 213519 h 544"/>
                    <a:gd name="T20" fmla="*/ 38100 w 222"/>
                    <a:gd name="T21" fmla="*/ 194469 h 544"/>
                    <a:gd name="T22" fmla="*/ 23813 w 222"/>
                    <a:gd name="T23" fmla="*/ 161131 h 544"/>
                    <a:gd name="T24" fmla="*/ 38100 w 222"/>
                    <a:gd name="T25" fmla="*/ 161131 h 544"/>
                    <a:gd name="T26" fmla="*/ 23813 w 222"/>
                    <a:gd name="T27" fmla="*/ 90488 h 544"/>
                    <a:gd name="T28" fmla="*/ 38100 w 222"/>
                    <a:gd name="T29" fmla="*/ 85725 h 544"/>
                    <a:gd name="T30" fmla="*/ 38100 w 222"/>
                    <a:gd name="T31" fmla="*/ 61913 h 544"/>
                    <a:gd name="T32" fmla="*/ 23813 w 222"/>
                    <a:gd name="T33" fmla="*/ 57150 h 544"/>
                    <a:gd name="T34" fmla="*/ 38100 w 222"/>
                    <a:gd name="T35" fmla="*/ 57150 h 544"/>
                    <a:gd name="T36" fmla="*/ 71438 w 222"/>
                    <a:gd name="T37" fmla="*/ 346075 h 544"/>
                    <a:gd name="T38" fmla="*/ 90488 w 222"/>
                    <a:gd name="T39" fmla="*/ 341313 h 544"/>
                    <a:gd name="T40" fmla="*/ 90488 w 222"/>
                    <a:gd name="T41" fmla="*/ 323056 h 544"/>
                    <a:gd name="T42" fmla="*/ 71438 w 222"/>
                    <a:gd name="T43" fmla="*/ 318294 h 544"/>
                    <a:gd name="T44" fmla="*/ 90488 w 222"/>
                    <a:gd name="T45" fmla="*/ 318294 h 544"/>
                    <a:gd name="T46" fmla="*/ 71438 w 222"/>
                    <a:gd name="T47" fmla="*/ 242094 h 544"/>
                    <a:gd name="T48" fmla="*/ 90488 w 222"/>
                    <a:gd name="T49" fmla="*/ 213519 h 544"/>
                    <a:gd name="T50" fmla="*/ 90488 w 222"/>
                    <a:gd name="T51" fmla="*/ 194469 h 544"/>
                    <a:gd name="T52" fmla="*/ 71438 w 222"/>
                    <a:gd name="T53" fmla="*/ 189706 h 544"/>
                    <a:gd name="T54" fmla="*/ 90488 w 222"/>
                    <a:gd name="T55" fmla="*/ 189706 h 544"/>
                    <a:gd name="T56" fmla="*/ 71438 w 222"/>
                    <a:gd name="T57" fmla="*/ 142081 h 544"/>
                    <a:gd name="T58" fmla="*/ 90488 w 222"/>
                    <a:gd name="T59" fmla="*/ 108744 h 544"/>
                    <a:gd name="T60" fmla="*/ 90488 w 222"/>
                    <a:gd name="T61" fmla="*/ 90488 h 544"/>
                    <a:gd name="T62" fmla="*/ 71438 w 222"/>
                    <a:gd name="T63" fmla="*/ 85725 h 544"/>
                    <a:gd name="T64" fmla="*/ 90488 w 222"/>
                    <a:gd name="T65" fmla="*/ 85725 h 544"/>
                    <a:gd name="T66" fmla="*/ 71438 w 222"/>
                    <a:gd name="T67" fmla="*/ 33338 h 544"/>
                    <a:gd name="T68" fmla="*/ 147638 w 222"/>
                    <a:gd name="T69" fmla="*/ 369888 h 544"/>
                    <a:gd name="T70" fmla="*/ 147638 w 222"/>
                    <a:gd name="T71" fmla="*/ 346075 h 544"/>
                    <a:gd name="T72" fmla="*/ 123825 w 222"/>
                    <a:gd name="T73" fmla="*/ 341313 h 544"/>
                    <a:gd name="T74" fmla="*/ 147638 w 222"/>
                    <a:gd name="T75" fmla="*/ 341313 h 544"/>
                    <a:gd name="T76" fmla="*/ 123825 w 222"/>
                    <a:gd name="T77" fmla="*/ 294481 h 544"/>
                    <a:gd name="T78" fmla="*/ 147638 w 222"/>
                    <a:gd name="T79" fmla="*/ 289719 h 544"/>
                    <a:gd name="T80" fmla="*/ 147638 w 222"/>
                    <a:gd name="T81" fmla="*/ 270669 h 544"/>
                    <a:gd name="T82" fmla="*/ 123825 w 222"/>
                    <a:gd name="T83" fmla="*/ 237331 h 544"/>
                    <a:gd name="T84" fmla="*/ 147638 w 222"/>
                    <a:gd name="T85" fmla="*/ 237331 h 544"/>
                    <a:gd name="T86" fmla="*/ 123825 w 222"/>
                    <a:gd name="T87" fmla="*/ 165894 h 544"/>
                    <a:gd name="T88" fmla="*/ 147638 w 222"/>
                    <a:gd name="T89" fmla="*/ 137319 h 544"/>
                    <a:gd name="T90" fmla="*/ 147638 w 222"/>
                    <a:gd name="T91" fmla="*/ 113506 h 544"/>
                    <a:gd name="T92" fmla="*/ 123825 w 222"/>
                    <a:gd name="T93" fmla="*/ 108744 h 544"/>
                    <a:gd name="T94" fmla="*/ 147638 w 222"/>
                    <a:gd name="T95" fmla="*/ 108744 h 544"/>
                    <a:gd name="T96" fmla="*/ 123825 w 222"/>
                    <a:gd name="T97" fmla="*/ 61913 h 544"/>
                    <a:gd name="T98" fmla="*/ 147638 w 222"/>
                    <a:gd name="T99" fmla="*/ 57150 h 544"/>
                    <a:gd name="T100" fmla="*/ 147638 w 222"/>
                    <a:gd name="T101" fmla="*/ 33338 h 544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0" t="0" r="r" b="b"/>
                  <a:pathLst>
                    <a:path w="222" h="544">
                      <a:moveTo>
                        <a:pt x="0" y="0"/>
                      </a:moveTo>
                      <a:lnTo>
                        <a:pt x="0" y="544"/>
                      </a:lnTo>
                      <a:lnTo>
                        <a:pt x="84" y="544"/>
                      </a:lnTo>
                      <a:lnTo>
                        <a:pt x="84" y="496"/>
                      </a:lnTo>
                      <a:lnTo>
                        <a:pt x="144" y="496"/>
                      </a:lnTo>
                      <a:lnTo>
                        <a:pt x="144" y="544"/>
                      </a:lnTo>
                      <a:lnTo>
                        <a:pt x="222" y="544"/>
                      </a:lnTo>
                      <a:lnTo>
                        <a:pt x="222" y="0"/>
                      </a:lnTo>
                      <a:lnTo>
                        <a:pt x="0" y="0"/>
                      </a:lnTo>
                      <a:close/>
                      <a:moveTo>
                        <a:pt x="48" y="430"/>
                      </a:moveTo>
                      <a:lnTo>
                        <a:pt x="30" y="430"/>
                      </a:lnTo>
                      <a:lnTo>
                        <a:pt x="30" y="407"/>
                      </a:lnTo>
                      <a:lnTo>
                        <a:pt x="48" y="407"/>
                      </a:lnTo>
                      <a:lnTo>
                        <a:pt x="48" y="430"/>
                      </a:lnTo>
                      <a:close/>
                      <a:moveTo>
                        <a:pt x="48" y="401"/>
                      </a:moveTo>
                      <a:lnTo>
                        <a:pt x="30" y="401"/>
                      </a:lnTo>
                      <a:lnTo>
                        <a:pt x="30" y="371"/>
                      </a:lnTo>
                      <a:lnTo>
                        <a:pt x="48" y="371"/>
                      </a:lnTo>
                      <a:lnTo>
                        <a:pt x="48" y="401"/>
                      </a:lnTo>
                      <a:close/>
                      <a:moveTo>
                        <a:pt x="48" y="365"/>
                      </a:moveTo>
                      <a:lnTo>
                        <a:pt x="30" y="365"/>
                      </a:lnTo>
                      <a:lnTo>
                        <a:pt x="30" y="341"/>
                      </a:lnTo>
                      <a:lnTo>
                        <a:pt x="48" y="341"/>
                      </a:lnTo>
                      <a:lnTo>
                        <a:pt x="48" y="365"/>
                      </a:lnTo>
                      <a:close/>
                      <a:moveTo>
                        <a:pt x="48" y="299"/>
                      </a:moveTo>
                      <a:lnTo>
                        <a:pt x="30" y="299"/>
                      </a:lnTo>
                      <a:lnTo>
                        <a:pt x="30" y="275"/>
                      </a:lnTo>
                      <a:lnTo>
                        <a:pt x="48" y="275"/>
                      </a:lnTo>
                      <a:lnTo>
                        <a:pt x="48" y="299"/>
                      </a:lnTo>
                      <a:close/>
                      <a:moveTo>
                        <a:pt x="48" y="269"/>
                      </a:moveTo>
                      <a:lnTo>
                        <a:pt x="30" y="269"/>
                      </a:lnTo>
                      <a:lnTo>
                        <a:pt x="30" y="245"/>
                      </a:lnTo>
                      <a:lnTo>
                        <a:pt x="48" y="245"/>
                      </a:lnTo>
                      <a:lnTo>
                        <a:pt x="48" y="269"/>
                      </a:lnTo>
                      <a:close/>
                      <a:moveTo>
                        <a:pt x="48" y="203"/>
                      </a:moveTo>
                      <a:lnTo>
                        <a:pt x="30" y="203"/>
                      </a:lnTo>
                      <a:lnTo>
                        <a:pt x="30" y="179"/>
                      </a:lnTo>
                      <a:lnTo>
                        <a:pt x="48" y="179"/>
                      </a:lnTo>
                      <a:lnTo>
                        <a:pt x="48" y="203"/>
                      </a:lnTo>
                      <a:close/>
                      <a:moveTo>
                        <a:pt x="48" y="137"/>
                      </a:moveTo>
                      <a:lnTo>
                        <a:pt x="30" y="137"/>
                      </a:lnTo>
                      <a:lnTo>
                        <a:pt x="30" y="114"/>
                      </a:lnTo>
                      <a:lnTo>
                        <a:pt x="48" y="114"/>
                      </a:lnTo>
                      <a:lnTo>
                        <a:pt x="48" y="137"/>
                      </a:lnTo>
                      <a:close/>
                      <a:moveTo>
                        <a:pt x="48" y="108"/>
                      </a:moveTo>
                      <a:lnTo>
                        <a:pt x="30" y="108"/>
                      </a:lnTo>
                      <a:lnTo>
                        <a:pt x="30" y="78"/>
                      </a:lnTo>
                      <a:lnTo>
                        <a:pt x="48" y="78"/>
                      </a:lnTo>
                      <a:lnTo>
                        <a:pt x="48" y="108"/>
                      </a:lnTo>
                      <a:close/>
                      <a:moveTo>
                        <a:pt x="48" y="72"/>
                      </a:moveTo>
                      <a:lnTo>
                        <a:pt x="30" y="72"/>
                      </a:lnTo>
                      <a:lnTo>
                        <a:pt x="30" y="42"/>
                      </a:lnTo>
                      <a:lnTo>
                        <a:pt x="48" y="42"/>
                      </a:lnTo>
                      <a:lnTo>
                        <a:pt x="48" y="72"/>
                      </a:lnTo>
                      <a:close/>
                      <a:moveTo>
                        <a:pt x="114" y="466"/>
                      </a:moveTo>
                      <a:lnTo>
                        <a:pt x="90" y="466"/>
                      </a:lnTo>
                      <a:lnTo>
                        <a:pt x="90" y="436"/>
                      </a:lnTo>
                      <a:lnTo>
                        <a:pt x="114" y="436"/>
                      </a:lnTo>
                      <a:lnTo>
                        <a:pt x="114" y="466"/>
                      </a:lnTo>
                      <a:close/>
                      <a:moveTo>
                        <a:pt x="114" y="430"/>
                      </a:moveTo>
                      <a:lnTo>
                        <a:pt x="90" y="430"/>
                      </a:lnTo>
                      <a:lnTo>
                        <a:pt x="90" y="407"/>
                      </a:lnTo>
                      <a:lnTo>
                        <a:pt x="114" y="407"/>
                      </a:lnTo>
                      <a:lnTo>
                        <a:pt x="114" y="430"/>
                      </a:lnTo>
                      <a:close/>
                      <a:moveTo>
                        <a:pt x="114" y="401"/>
                      </a:moveTo>
                      <a:lnTo>
                        <a:pt x="90" y="401"/>
                      </a:lnTo>
                      <a:lnTo>
                        <a:pt x="90" y="371"/>
                      </a:lnTo>
                      <a:lnTo>
                        <a:pt x="114" y="371"/>
                      </a:lnTo>
                      <a:lnTo>
                        <a:pt x="114" y="401"/>
                      </a:lnTo>
                      <a:close/>
                      <a:moveTo>
                        <a:pt x="114" y="335"/>
                      </a:moveTo>
                      <a:lnTo>
                        <a:pt x="90" y="335"/>
                      </a:lnTo>
                      <a:lnTo>
                        <a:pt x="90" y="305"/>
                      </a:lnTo>
                      <a:lnTo>
                        <a:pt x="114" y="305"/>
                      </a:lnTo>
                      <a:lnTo>
                        <a:pt x="114" y="335"/>
                      </a:lnTo>
                      <a:close/>
                      <a:moveTo>
                        <a:pt x="114" y="269"/>
                      </a:moveTo>
                      <a:lnTo>
                        <a:pt x="90" y="269"/>
                      </a:lnTo>
                      <a:lnTo>
                        <a:pt x="90" y="245"/>
                      </a:lnTo>
                      <a:lnTo>
                        <a:pt x="114" y="245"/>
                      </a:lnTo>
                      <a:lnTo>
                        <a:pt x="114" y="269"/>
                      </a:lnTo>
                      <a:close/>
                      <a:moveTo>
                        <a:pt x="114" y="239"/>
                      </a:moveTo>
                      <a:lnTo>
                        <a:pt x="90" y="239"/>
                      </a:lnTo>
                      <a:lnTo>
                        <a:pt x="90" y="209"/>
                      </a:lnTo>
                      <a:lnTo>
                        <a:pt x="114" y="209"/>
                      </a:lnTo>
                      <a:lnTo>
                        <a:pt x="114" y="239"/>
                      </a:lnTo>
                      <a:close/>
                      <a:moveTo>
                        <a:pt x="114" y="203"/>
                      </a:moveTo>
                      <a:lnTo>
                        <a:pt x="90" y="203"/>
                      </a:lnTo>
                      <a:lnTo>
                        <a:pt x="90" y="179"/>
                      </a:lnTo>
                      <a:lnTo>
                        <a:pt x="114" y="179"/>
                      </a:lnTo>
                      <a:lnTo>
                        <a:pt x="114" y="203"/>
                      </a:lnTo>
                      <a:close/>
                      <a:moveTo>
                        <a:pt x="114" y="137"/>
                      </a:moveTo>
                      <a:lnTo>
                        <a:pt x="90" y="137"/>
                      </a:lnTo>
                      <a:lnTo>
                        <a:pt x="90" y="114"/>
                      </a:lnTo>
                      <a:lnTo>
                        <a:pt x="114" y="114"/>
                      </a:lnTo>
                      <a:lnTo>
                        <a:pt x="114" y="137"/>
                      </a:lnTo>
                      <a:close/>
                      <a:moveTo>
                        <a:pt x="114" y="108"/>
                      </a:moveTo>
                      <a:lnTo>
                        <a:pt x="90" y="108"/>
                      </a:lnTo>
                      <a:lnTo>
                        <a:pt x="90" y="78"/>
                      </a:lnTo>
                      <a:lnTo>
                        <a:pt x="114" y="78"/>
                      </a:lnTo>
                      <a:lnTo>
                        <a:pt x="114" y="108"/>
                      </a:lnTo>
                      <a:close/>
                      <a:moveTo>
                        <a:pt x="114" y="72"/>
                      </a:moveTo>
                      <a:lnTo>
                        <a:pt x="90" y="72"/>
                      </a:lnTo>
                      <a:lnTo>
                        <a:pt x="90" y="42"/>
                      </a:lnTo>
                      <a:lnTo>
                        <a:pt x="114" y="42"/>
                      </a:lnTo>
                      <a:lnTo>
                        <a:pt x="114" y="72"/>
                      </a:lnTo>
                      <a:close/>
                      <a:moveTo>
                        <a:pt x="186" y="466"/>
                      </a:moveTo>
                      <a:lnTo>
                        <a:pt x="156" y="466"/>
                      </a:lnTo>
                      <a:lnTo>
                        <a:pt x="156" y="436"/>
                      </a:lnTo>
                      <a:lnTo>
                        <a:pt x="186" y="436"/>
                      </a:lnTo>
                      <a:lnTo>
                        <a:pt x="186" y="466"/>
                      </a:lnTo>
                      <a:close/>
                      <a:moveTo>
                        <a:pt x="186" y="430"/>
                      </a:moveTo>
                      <a:lnTo>
                        <a:pt x="156" y="430"/>
                      </a:lnTo>
                      <a:lnTo>
                        <a:pt x="156" y="407"/>
                      </a:lnTo>
                      <a:lnTo>
                        <a:pt x="186" y="407"/>
                      </a:lnTo>
                      <a:lnTo>
                        <a:pt x="186" y="430"/>
                      </a:lnTo>
                      <a:close/>
                      <a:moveTo>
                        <a:pt x="186" y="401"/>
                      </a:moveTo>
                      <a:lnTo>
                        <a:pt x="156" y="401"/>
                      </a:lnTo>
                      <a:lnTo>
                        <a:pt x="156" y="371"/>
                      </a:lnTo>
                      <a:lnTo>
                        <a:pt x="186" y="371"/>
                      </a:lnTo>
                      <a:lnTo>
                        <a:pt x="186" y="401"/>
                      </a:lnTo>
                      <a:close/>
                      <a:moveTo>
                        <a:pt x="186" y="365"/>
                      </a:moveTo>
                      <a:lnTo>
                        <a:pt x="156" y="365"/>
                      </a:lnTo>
                      <a:lnTo>
                        <a:pt x="156" y="341"/>
                      </a:lnTo>
                      <a:lnTo>
                        <a:pt x="186" y="341"/>
                      </a:lnTo>
                      <a:lnTo>
                        <a:pt x="186" y="365"/>
                      </a:lnTo>
                      <a:close/>
                      <a:moveTo>
                        <a:pt x="186" y="299"/>
                      </a:moveTo>
                      <a:lnTo>
                        <a:pt x="156" y="299"/>
                      </a:lnTo>
                      <a:lnTo>
                        <a:pt x="156" y="275"/>
                      </a:lnTo>
                      <a:lnTo>
                        <a:pt x="186" y="275"/>
                      </a:lnTo>
                      <a:lnTo>
                        <a:pt x="186" y="299"/>
                      </a:lnTo>
                      <a:close/>
                      <a:moveTo>
                        <a:pt x="186" y="239"/>
                      </a:moveTo>
                      <a:lnTo>
                        <a:pt x="156" y="239"/>
                      </a:lnTo>
                      <a:lnTo>
                        <a:pt x="156" y="209"/>
                      </a:lnTo>
                      <a:lnTo>
                        <a:pt x="186" y="209"/>
                      </a:lnTo>
                      <a:lnTo>
                        <a:pt x="186" y="239"/>
                      </a:lnTo>
                      <a:close/>
                      <a:moveTo>
                        <a:pt x="186" y="173"/>
                      </a:moveTo>
                      <a:lnTo>
                        <a:pt x="156" y="173"/>
                      </a:lnTo>
                      <a:lnTo>
                        <a:pt x="156" y="143"/>
                      </a:lnTo>
                      <a:lnTo>
                        <a:pt x="186" y="143"/>
                      </a:lnTo>
                      <a:lnTo>
                        <a:pt x="186" y="173"/>
                      </a:lnTo>
                      <a:close/>
                      <a:moveTo>
                        <a:pt x="186" y="137"/>
                      </a:moveTo>
                      <a:lnTo>
                        <a:pt x="156" y="137"/>
                      </a:lnTo>
                      <a:lnTo>
                        <a:pt x="156" y="114"/>
                      </a:lnTo>
                      <a:lnTo>
                        <a:pt x="186" y="114"/>
                      </a:lnTo>
                      <a:lnTo>
                        <a:pt x="186" y="137"/>
                      </a:lnTo>
                      <a:close/>
                      <a:moveTo>
                        <a:pt x="186" y="108"/>
                      </a:moveTo>
                      <a:lnTo>
                        <a:pt x="156" y="108"/>
                      </a:lnTo>
                      <a:lnTo>
                        <a:pt x="156" y="78"/>
                      </a:lnTo>
                      <a:lnTo>
                        <a:pt x="186" y="78"/>
                      </a:lnTo>
                      <a:lnTo>
                        <a:pt x="186" y="108"/>
                      </a:lnTo>
                      <a:close/>
                      <a:moveTo>
                        <a:pt x="186" y="72"/>
                      </a:moveTo>
                      <a:lnTo>
                        <a:pt x="156" y="72"/>
                      </a:lnTo>
                      <a:lnTo>
                        <a:pt x="156" y="42"/>
                      </a:lnTo>
                      <a:lnTo>
                        <a:pt x="186" y="42"/>
                      </a:lnTo>
                      <a:lnTo>
                        <a:pt x="186" y="72"/>
                      </a:lnTo>
                      <a:close/>
                    </a:path>
                  </a:pathLst>
                </a:custGeom>
                <a:solidFill>
                  <a:sysClr val="window" lastClr="FFFFFF">
                    <a:alpha val="32000"/>
                  </a:sysClr>
                </a:solidFill>
                <a:ln>
                  <a:noFill/>
                </a:ln>
              </p:spPr>
              <p:txBody>
                <a:bodyPr/>
                <a:lstStyle/>
                <a:p>
                  <a:pPr defTabSz="900000" fontAlgn="auto" latinLnBrk="0">
                    <a:spcBef>
                      <a:spcPts val="0"/>
                    </a:spcBef>
                    <a:spcAft>
                      <a:spcPts val="0"/>
                    </a:spcAft>
                    <a:defRPr lang="ko-KR"/>
                  </a:pPr>
                  <a:endParaRPr kumimoji="0" lang="ko-KR" altLang="en-US" kern="0">
                    <a:solidFill>
                      <a:sysClr val="windowText" lastClr="000000"/>
                    </a:solidFill>
                    <a:latin typeface="+mn-lt"/>
                    <a:ea typeface="+mn-ea"/>
                  </a:endParaRPr>
                </a:p>
              </p:txBody>
            </p:sp>
          </p:grpSp>
          <p:grpSp>
            <p:nvGrpSpPr>
              <p:cNvPr id="7" name="그룹 33"/>
              <p:cNvGrpSpPr/>
              <p:nvPr/>
            </p:nvGrpSpPr>
            <p:grpSpPr>
              <a:xfrm rot="10800000" flipV="1">
                <a:off x="3864609" y="1172214"/>
                <a:ext cx="1333499" cy="879931"/>
                <a:chOff x="-5229225" y="3223295"/>
                <a:chExt cx="1905000" cy="1740187"/>
              </a:xfrm>
              <a:solidFill>
                <a:sysClr val="window" lastClr="FFFFFF">
                  <a:alpha val="34000"/>
                </a:sysClr>
              </a:solidFill>
            </p:grpSpPr>
            <p:sp>
              <p:nvSpPr>
                <p:cNvPr id="24" name="자유형 23"/>
                <p:cNvSpPr/>
                <p:nvPr/>
              </p:nvSpPr>
              <p:spPr>
                <a:xfrm>
                  <a:off x="-5029199" y="4472731"/>
                  <a:ext cx="692585" cy="476096"/>
                </a:xfrm>
                <a:custGeom>
                  <a:avLst/>
                  <a:gdLst>
                    <a:gd name="connsiteX0" fmla="*/ 0 w 762000"/>
                    <a:gd name="connsiteY0" fmla="*/ 541020 h 541020"/>
                    <a:gd name="connsiteX1" fmla="*/ 0 w 762000"/>
                    <a:gd name="connsiteY1" fmla="*/ 243840 h 541020"/>
                    <a:gd name="connsiteX2" fmla="*/ 22860 w 762000"/>
                    <a:gd name="connsiteY2" fmla="*/ 220980 h 541020"/>
                    <a:gd name="connsiteX3" fmla="*/ 99060 w 762000"/>
                    <a:gd name="connsiteY3" fmla="*/ 243840 h 541020"/>
                    <a:gd name="connsiteX4" fmla="*/ 205740 w 762000"/>
                    <a:gd name="connsiteY4" fmla="*/ 167640 h 541020"/>
                    <a:gd name="connsiteX5" fmla="*/ 304800 w 762000"/>
                    <a:gd name="connsiteY5" fmla="*/ 129540 h 541020"/>
                    <a:gd name="connsiteX6" fmla="*/ 762000 w 762000"/>
                    <a:gd name="connsiteY6" fmla="*/ 0 h 541020"/>
                    <a:gd name="connsiteX7" fmla="*/ 762000 w 762000"/>
                    <a:gd name="connsiteY7" fmla="*/ 525780 h 541020"/>
                    <a:gd name="connsiteX8" fmla="*/ 0 w 762000"/>
                    <a:gd name="connsiteY8" fmla="*/ 541020 h 5410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62000" h="541020">
                      <a:moveTo>
                        <a:pt x="0" y="541020"/>
                      </a:moveTo>
                      <a:lnTo>
                        <a:pt x="0" y="243840"/>
                      </a:lnTo>
                      <a:lnTo>
                        <a:pt x="22860" y="220980"/>
                      </a:lnTo>
                      <a:lnTo>
                        <a:pt x="99060" y="243840"/>
                      </a:lnTo>
                      <a:lnTo>
                        <a:pt x="205740" y="167640"/>
                      </a:lnTo>
                      <a:lnTo>
                        <a:pt x="304800" y="129540"/>
                      </a:lnTo>
                      <a:lnTo>
                        <a:pt x="762000" y="0"/>
                      </a:lnTo>
                      <a:lnTo>
                        <a:pt x="762000" y="525780"/>
                      </a:lnTo>
                      <a:lnTo>
                        <a:pt x="0" y="541020"/>
                      </a:lnTo>
                      <a:close/>
                    </a:path>
                  </a:pathLst>
                </a:custGeom>
                <a:solidFill>
                  <a:sysClr val="window" lastClr="FFFFFF">
                    <a:alpha val="57000"/>
                  </a:sysClr>
                </a:solidFill>
                <a:ln>
                  <a:noFill/>
                </a:ln>
              </p:spPr>
              <p:txBody>
                <a:bodyPr/>
                <a:lstStyle/>
                <a:p>
                  <a:pPr defTabSz="900000" fontAlgn="auto" latinLnBrk="0">
                    <a:spcBef>
                      <a:spcPts val="0"/>
                    </a:spcBef>
                    <a:spcAft>
                      <a:spcPts val="0"/>
                    </a:spcAft>
                    <a:defRPr lang="ko-KR"/>
                  </a:pPr>
                  <a:endParaRPr kumimoji="0" lang="ko-KR" altLang="en-US" sz="1600" kern="0">
                    <a:solidFill>
                      <a:sysClr val="windowText" lastClr="000000"/>
                    </a:solidFill>
                    <a:latin typeface="맑은 고딕"/>
                    <a:ea typeface="맑은 고딕"/>
                  </a:endParaRPr>
                </a:p>
              </p:txBody>
            </p:sp>
            <p:sp>
              <p:nvSpPr>
                <p:cNvPr id="25" name="자유형 24"/>
                <p:cNvSpPr/>
                <p:nvPr/>
              </p:nvSpPr>
              <p:spPr>
                <a:xfrm>
                  <a:off x="-4297680" y="4282440"/>
                  <a:ext cx="236220" cy="670561"/>
                </a:xfrm>
                <a:custGeom>
                  <a:avLst/>
                  <a:gdLst>
                    <a:gd name="connsiteX0" fmla="*/ 0 w 236220"/>
                    <a:gd name="connsiteY0" fmla="*/ 68580 h 670560"/>
                    <a:gd name="connsiteX1" fmla="*/ 236220 w 236220"/>
                    <a:gd name="connsiteY1" fmla="*/ 0 h 670560"/>
                    <a:gd name="connsiteX2" fmla="*/ 236220 w 236220"/>
                    <a:gd name="connsiteY2" fmla="*/ 670560 h 670560"/>
                    <a:gd name="connsiteX3" fmla="*/ 22860 w 236220"/>
                    <a:gd name="connsiteY3" fmla="*/ 670560 h 670560"/>
                    <a:gd name="connsiteX4" fmla="*/ 0 w 236220"/>
                    <a:gd name="connsiteY4" fmla="*/ 68580 h 670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6220" h="670560">
                      <a:moveTo>
                        <a:pt x="0" y="68580"/>
                      </a:moveTo>
                      <a:lnTo>
                        <a:pt x="236220" y="0"/>
                      </a:lnTo>
                      <a:lnTo>
                        <a:pt x="236220" y="670560"/>
                      </a:lnTo>
                      <a:lnTo>
                        <a:pt x="22860" y="670560"/>
                      </a:lnTo>
                      <a:lnTo>
                        <a:pt x="0" y="68580"/>
                      </a:lnTo>
                      <a:close/>
                    </a:path>
                  </a:pathLst>
                </a:custGeom>
                <a:solidFill>
                  <a:sysClr val="window" lastClr="FFFFFF">
                    <a:alpha val="57000"/>
                  </a:sysClr>
                </a:solidFill>
                <a:ln>
                  <a:noFill/>
                </a:ln>
              </p:spPr>
              <p:txBody>
                <a:bodyPr/>
                <a:lstStyle/>
                <a:p>
                  <a:pPr defTabSz="900000" fontAlgn="auto" latinLnBrk="0">
                    <a:spcBef>
                      <a:spcPts val="0"/>
                    </a:spcBef>
                    <a:spcAft>
                      <a:spcPts val="0"/>
                    </a:spcAft>
                    <a:defRPr lang="ko-KR"/>
                  </a:pPr>
                  <a:endParaRPr kumimoji="0" lang="ko-KR" altLang="en-US" sz="1600" kern="0">
                    <a:solidFill>
                      <a:sysClr val="windowText" lastClr="000000"/>
                    </a:solidFill>
                    <a:latin typeface="맑은 고딕"/>
                    <a:ea typeface="맑은 고딕"/>
                  </a:endParaRPr>
                </a:p>
              </p:txBody>
            </p:sp>
            <p:sp>
              <p:nvSpPr>
                <p:cNvPr id="26" name="자유형 25"/>
                <p:cNvSpPr/>
                <p:nvPr/>
              </p:nvSpPr>
              <p:spPr>
                <a:xfrm>
                  <a:off x="-5006609" y="3223295"/>
                  <a:ext cx="599689" cy="1181595"/>
                </a:xfrm>
                <a:custGeom>
                  <a:avLst/>
                  <a:gdLst>
                    <a:gd name="connsiteX0" fmla="*/ 0 w 632460"/>
                    <a:gd name="connsiteY0" fmla="*/ 160020 h 769620"/>
                    <a:gd name="connsiteX1" fmla="*/ 53340 w 632460"/>
                    <a:gd name="connsiteY1" fmla="*/ 144780 h 769620"/>
                    <a:gd name="connsiteX2" fmla="*/ 60960 w 632460"/>
                    <a:gd name="connsiteY2" fmla="*/ 76200 h 769620"/>
                    <a:gd name="connsiteX3" fmla="*/ 129540 w 632460"/>
                    <a:gd name="connsiteY3" fmla="*/ 0 h 769620"/>
                    <a:gd name="connsiteX4" fmla="*/ 266700 w 632460"/>
                    <a:gd name="connsiteY4" fmla="*/ 68580 h 769620"/>
                    <a:gd name="connsiteX5" fmla="*/ 281940 w 632460"/>
                    <a:gd name="connsiteY5" fmla="*/ 38100 h 769620"/>
                    <a:gd name="connsiteX6" fmla="*/ 419100 w 632460"/>
                    <a:gd name="connsiteY6" fmla="*/ 114300 h 769620"/>
                    <a:gd name="connsiteX7" fmla="*/ 571500 w 632460"/>
                    <a:gd name="connsiteY7" fmla="*/ 228600 h 769620"/>
                    <a:gd name="connsiteX8" fmla="*/ 609600 w 632460"/>
                    <a:gd name="connsiteY8" fmla="*/ 304800 h 769620"/>
                    <a:gd name="connsiteX9" fmla="*/ 624840 w 632460"/>
                    <a:gd name="connsiteY9" fmla="*/ 327660 h 769620"/>
                    <a:gd name="connsiteX10" fmla="*/ 632460 w 632460"/>
                    <a:gd name="connsiteY10" fmla="*/ 464820 h 769620"/>
                    <a:gd name="connsiteX11" fmla="*/ 342900 w 632460"/>
                    <a:gd name="connsiteY11" fmla="*/ 556260 h 769620"/>
                    <a:gd name="connsiteX12" fmla="*/ 228600 w 632460"/>
                    <a:gd name="connsiteY12" fmla="*/ 601980 h 769620"/>
                    <a:gd name="connsiteX13" fmla="*/ 15240 w 632460"/>
                    <a:gd name="connsiteY13" fmla="*/ 769620 h 769620"/>
                    <a:gd name="connsiteX14" fmla="*/ 0 w 632460"/>
                    <a:gd name="connsiteY14" fmla="*/ 160020 h 769620"/>
                    <a:gd name="connsiteX0" fmla="*/ 0 w 632460"/>
                    <a:gd name="connsiteY0" fmla="*/ 160020 h 978892"/>
                    <a:gd name="connsiteX1" fmla="*/ 53340 w 632460"/>
                    <a:gd name="connsiteY1" fmla="*/ 144780 h 978892"/>
                    <a:gd name="connsiteX2" fmla="*/ 60960 w 632460"/>
                    <a:gd name="connsiteY2" fmla="*/ 76200 h 978892"/>
                    <a:gd name="connsiteX3" fmla="*/ 129540 w 632460"/>
                    <a:gd name="connsiteY3" fmla="*/ 0 h 978892"/>
                    <a:gd name="connsiteX4" fmla="*/ 266700 w 632460"/>
                    <a:gd name="connsiteY4" fmla="*/ 68580 h 978892"/>
                    <a:gd name="connsiteX5" fmla="*/ 281940 w 632460"/>
                    <a:gd name="connsiteY5" fmla="*/ 38100 h 978892"/>
                    <a:gd name="connsiteX6" fmla="*/ 419100 w 632460"/>
                    <a:gd name="connsiteY6" fmla="*/ 114300 h 978892"/>
                    <a:gd name="connsiteX7" fmla="*/ 571500 w 632460"/>
                    <a:gd name="connsiteY7" fmla="*/ 228600 h 978892"/>
                    <a:gd name="connsiteX8" fmla="*/ 609600 w 632460"/>
                    <a:gd name="connsiteY8" fmla="*/ 304800 h 978892"/>
                    <a:gd name="connsiteX9" fmla="*/ 624840 w 632460"/>
                    <a:gd name="connsiteY9" fmla="*/ 327660 h 978892"/>
                    <a:gd name="connsiteX10" fmla="*/ 632460 w 632460"/>
                    <a:gd name="connsiteY10" fmla="*/ 978892 h 978892"/>
                    <a:gd name="connsiteX11" fmla="*/ 342900 w 632460"/>
                    <a:gd name="connsiteY11" fmla="*/ 556260 h 978892"/>
                    <a:gd name="connsiteX12" fmla="*/ 228600 w 632460"/>
                    <a:gd name="connsiteY12" fmla="*/ 601980 h 978892"/>
                    <a:gd name="connsiteX13" fmla="*/ 15240 w 632460"/>
                    <a:gd name="connsiteY13" fmla="*/ 769620 h 978892"/>
                    <a:gd name="connsiteX14" fmla="*/ 0 w 632460"/>
                    <a:gd name="connsiteY14" fmla="*/ 160020 h 978892"/>
                    <a:gd name="connsiteX0" fmla="*/ 0 w 632460"/>
                    <a:gd name="connsiteY0" fmla="*/ 160020 h 1202523"/>
                    <a:gd name="connsiteX1" fmla="*/ 53340 w 632460"/>
                    <a:gd name="connsiteY1" fmla="*/ 144780 h 1202523"/>
                    <a:gd name="connsiteX2" fmla="*/ 60960 w 632460"/>
                    <a:gd name="connsiteY2" fmla="*/ 76200 h 1202523"/>
                    <a:gd name="connsiteX3" fmla="*/ 129540 w 632460"/>
                    <a:gd name="connsiteY3" fmla="*/ 0 h 1202523"/>
                    <a:gd name="connsiteX4" fmla="*/ 266700 w 632460"/>
                    <a:gd name="connsiteY4" fmla="*/ 68580 h 1202523"/>
                    <a:gd name="connsiteX5" fmla="*/ 281940 w 632460"/>
                    <a:gd name="connsiteY5" fmla="*/ 38100 h 1202523"/>
                    <a:gd name="connsiteX6" fmla="*/ 419100 w 632460"/>
                    <a:gd name="connsiteY6" fmla="*/ 114300 h 1202523"/>
                    <a:gd name="connsiteX7" fmla="*/ 571500 w 632460"/>
                    <a:gd name="connsiteY7" fmla="*/ 228600 h 1202523"/>
                    <a:gd name="connsiteX8" fmla="*/ 609600 w 632460"/>
                    <a:gd name="connsiteY8" fmla="*/ 304800 h 1202523"/>
                    <a:gd name="connsiteX9" fmla="*/ 624840 w 632460"/>
                    <a:gd name="connsiteY9" fmla="*/ 327660 h 1202523"/>
                    <a:gd name="connsiteX10" fmla="*/ 632460 w 632460"/>
                    <a:gd name="connsiteY10" fmla="*/ 978892 h 1202523"/>
                    <a:gd name="connsiteX11" fmla="*/ 342900 w 632460"/>
                    <a:gd name="connsiteY11" fmla="*/ 556260 h 1202523"/>
                    <a:gd name="connsiteX12" fmla="*/ 228600 w 632460"/>
                    <a:gd name="connsiteY12" fmla="*/ 601980 h 1202523"/>
                    <a:gd name="connsiteX13" fmla="*/ 15240 w 632460"/>
                    <a:gd name="connsiteY13" fmla="*/ 1202523 h 1202523"/>
                    <a:gd name="connsiteX14" fmla="*/ 0 w 632460"/>
                    <a:gd name="connsiteY14" fmla="*/ 160020 h 1202523"/>
                    <a:gd name="connsiteX0" fmla="*/ 0 w 632460"/>
                    <a:gd name="connsiteY0" fmla="*/ 160020 h 1202523"/>
                    <a:gd name="connsiteX1" fmla="*/ 53340 w 632460"/>
                    <a:gd name="connsiteY1" fmla="*/ 144780 h 1202523"/>
                    <a:gd name="connsiteX2" fmla="*/ 60960 w 632460"/>
                    <a:gd name="connsiteY2" fmla="*/ 76200 h 1202523"/>
                    <a:gd name="connsiteX3" fmla="*/ 129540 w 632460"/>
                    <a:gd name="connsiteY3" fmla="*/ 0 h 1202523"/>
                    <a:gd name="connsiteX4" fmla="*/ 266700 w 632460"/>
                    <a:gd name="connsiteY4" fmla="*/ 68580 h 1202523"/>
                    <a:gd name="connsiteX5" fmla="*/ 281940 w 632460"/>
                    <a:gd name="connsiteY5" fmla="*/ 38100 h 1202523"/>
                    <a:gd name="connsiteX6" fmla="*/ 419100 w 632460"/>
                    <a:gd name="connsiteY6" fmla="*/ 114300 h 1202523"/>
                    <a:gd name="connsiteX7" fmla="*/ 571500 w 632460"/>
                    <a:gd name="connsiteY7" fmla="*/ 228600 h 1202523"/>
                    <a:gd name="connsiteX8" fmla="*/ 609600 w 632460"/>
                    <a:gd name="connsiteY8" fmla="*/ 304800 h 1202523"/>
                    <a:gd name="connsiteX9" fmla="*/ 624840 w 632460"/>
                    <a:gd name="connsiteY9" fmla="*/ 327660 h 1202523"/>
                    <a:gd name="connsiteX10" fmla="*/ 632460 w 632460"/>
                    <a:gd name="connsiteY10" fmla="*/ 978892 h 1202523"/>
                    <a:gd name="connsiteX11" fmla="*/ 387291 w 632460"/>
                    <a:gd name="connsiteY11" fmla="*/ 975633 h 1202523"/>
                    <a:gd name="connsiteX12" fmla="*/ 228600 w 632460"/>
                    <a:gd name="connsiteY12" fmla="*/ 601980 h 1202523"/>
                    <a:gd name="connsiteX13" fmla="*/ 15240 w 632460"/>
                    <a:gd name="connsiteY13" fmla="*/ 1202523 h 1202523"/>
                    <a:gd name="connsiteX14" fmla="*/ 0 w 632460"/>
                    <a:gd name="connsiteY14" fmla="*/ 160020 h 1202523"/>
                    <a:gd name="connsiteX0" fmla="*/ 0 w 632460"/>
                    <a:gd name="connsiteY0" fmla="*/ 160020 h 1202523"/>
                    <a:gd name="connsiteX1" fmla="*/ 53340 w 632460"/>
                    <a:gd name="connsiteY1" fmla="*/ 144780 h 1202523"/>
                    <a:gd name="connsiteX2" fmla="*/ 60960 w 632460"/>
                    <a:gd name="connsiteY2" fmla="*/ 76200 h 1202523"/>
                    <a:gd name="connsiteX3" fmla="*/ 129540 w 632460"/>
                    <a:gd name="connsiteY3" fmla="*/ 0 h 1202523"/>
                    <a:gd name="connsiteX4" fmla="*/ 266700 w 632460"/>
                    <a:gd name="connsiteY4" fmla="*/ 68580 h 1202523"/>
                    <a:gd name="connsiteX5" fmla="*/ 281940 w 632460"/>
                    <a:gd name="connsiteY5" fmla="*/ 38100 h 1202523"/>
                    <a:gd name="connsiteX6" fmla="*/ 419100 w 632460"/>
                    <a:gd name="connsiteY6" fmla="*/ 114300 h 1202523"/>
                    <a:gd name="connsiteX7" fmla="*/ 571500 w 632460"/>
                    <a:gd name="connsiteY7" fmla="*/ 228600 h 1202523"/>
                    <a:gd name="connsiteX8" fmla="*/ 609600 w 632460"/>
                    <a:gd name="connsiteY8" fmla="*/ 304800 h 1202523"/>
                    <a:gd name="connsiteX9" fmla="*/ 624840 w 632460"/>
                    <a:gd name="connsiteY9" fmla="*/ 327660 h 1202523"/>
                    <a:gd name="connsiteX10" fmla="*/ 632460 w 632460"/>
                    <a:gd name="connsiteY10" fmla="*/ 978892 h 1202523"/>
                    <a:gd name="connsiteX11" fmla="*/ 387291 w 632460"/>
                    <a:gd name="connsiteY11" fmla="*/ 975633 h 1202523"/>
                    <a:gd name="connsiteX12" fmla="*/ 228601 w 632460"/>
                    <a:gd name="connsiteY12" fmla="*/ 1075469 h 1202523"/>
                    <a:gd name="connsiteX13" fmla="*/ 15240 w 632460"/>
                    <a:gd name="connsiteY13" fmla="*/ 1202523 h 1202523"/>
                    <a:gd name="connsiteX14" fmla="*/ 0 w 632460"/>
                    <a:gd name="connsiteY14" fmla="*/ 160020 h 1202523"/>
                    <a:gd name="connsiteX0" fmla="*/ 0 w 632460"/>
                    <a:gd name="connsiteY0" fmla="*/ 160020 h 1202523"/>
                    <a:gd name="connsiteX1" fmla="*/ 53340 w 632460"/>
                    <a:gd name="connsiteY1" fmla="*/ 144780 h 1202523"/>
                    <a:gd name="connsiteX2" fmla="*/ 60960 w 632460"/>
                    <a:gd name="connsiteY2" fmla="*/ 76200 h 1202523"/>
                    <a:gd name="connsiteX3" fmla="*/ 129540 w 632460"/>
                    <a:gd name="connsiteY3" fmla="*/ 0 h 1202523"/>
                    <a:gd name="connsiteX4" fmla="*/ 266700 w 632460"/>
                    <a:gd name="connsiteY4" fmla="*/ 68580 h 1202523"/>
                    <a:gd name="connsiteX5" fmla="*/ 281940 w 632460"/>
                    <a:gd name="connsiteY5" fmla="*/ 38100 h 1202523"/>
                    <a:gd name="connsiteX6" fmla="*/ 419100 w 632460"/>
                    <a:gd name="connsiteY6" fmla="*/ 114300 h 1202523"/>
                    <a:gd name="connsiteX7" fmla="*/ 571500 w 632460"/>
                    <a:gd name="connsiteY7" fmla="*/ 228600 h 1202523"/>
                    <a:gd name="connsiteX8" fmla="*/ 609600 w 632460"/>
                    <a:gd name="connsiteY8" fmla="*/ 304800 h 1202523"/>
                    <a:gd name="connsiteX9" fmla="*/ 624840 w 632460"/>
                    <a:gd name="connsiteY9" fmla="*/ 327660 h 1202523"/>
                    <a:gd name="connsiteX10" fmla="*/ 632460 w 632460"/>
                    <a:gd name="connsiteY10" fmla="*/ 978892 h 1202523"/>
                    <a:gd name="connsiteX11" fmla="*/ 376193 w 632460"/>
                    <a:gd name="connsiteY11" fmla="*/ 1016217 h 1202523"/>
                    <a:gd name="connsiteX12" fmla="*/ 228601 w 632460"/>
                    <a:gd name="connsiteY12" fmla="*/ 1075469 h 1202523"/>
                    <a:gd name="connsiteX13" fmla="*/ 15240 w 632460"/>
                    <a:gd name="connsiteY13" fmla="*/ 1202523 h 1202523"/>
                    <a:gd name="connsiteX14" fmla="*/ 0 w 632460"/>
                    <a:gd name="connsiteY14" fmla="*/ 160020 h 1202523"/>
                    <a:gd name="connsiteX0" fmla="*/ 0 w 632460"/>
                    <a:gd name="connsiteY0" fmla="*/ 160020 h 1256636"/>
                    <a:gd name="connsiteX1" fmla="*/ 53340 w 632460"/>
                    <a:gd name="connsiteY1" fmla="*/ 144780 h 1256636"/>
                    <a:gd name="connsiteX2" fmla="*/ 60960 w 632460"/>
                    <a:gd name="connsiteY2" fmla="*/ 76200 h 1256636"/>
                    <a:gd name="connsiteX3" fmla="*/ 129540 w 632460"/>
                    <a:gd name="connsiteY3" fmla="*/ 0 h 1256636"/>
                    <a:gd name="connsiteX4" fmla="*/ 266700 w 632460"/>
                    <a:gd name="connsiteY4" fmla="*/ 68580 h 1256636"/>
                    <a:gd name="connsiteX5" fmla="*/ 281940 w 632460"/>
                    <a:gd name="connsiteY5" fmla="*/ 38100 h 1256636"/>
                    <a:gd name="connsiteX6" fmla="*/ 419100 w 632460"/>
                    <a:gd name="connsiteY6" fmla="*/ 114300 h 1256636"/>
                    <a:gd name="connsiteX7" fmla="*/ 571500 w 632460"/>
                    <a:gd name="connsiteY7" fmla="*/ 228600 h 1256636"/>
                    <a:gd name="connsiteX8" fmla="*/ 609600 w 632460"/>
                    <a:gd name="connsiteY8" fmla="*/ 304800 h 1256636"/>
                    <a:gd name="connsiteX9" fmla="*/ 624840 w 632460"/>
                    <a:gd name="connsiteY9" fmla="*/ 327660 h 1256636"/>
                    <a:gd name="connsiteX10" fmla="*/ 632460 w 632460"/>
                    <a:gd name="connsiteY10" fmla="*/ 978892 h 1256636"/>
                    <a:gd name="connsiteX11" fmla="*/ 376193 w 632460"/>
                    <a:gd name="connsiteY11" fmla="*/ 1016217 h 1256636"/>
                    <a:gd name="connsiteX12" fmla="*/ 228601 w 632460"/>
                    <a:gd name="connsiteY12" fmla="*/ 1075469 h 1256636"/>
                    <a:gd name="connsiteX13" fmla="*/ 15240 w 632460"/>
                    <a:gd name="connsiteY13" fmla="*/ 1256636 h 1256636"/>
                    <a:gd name="connsiteX14" fmla="*/ 0 w 632460"/>
                    <a:gd name="connsiteY14" fmla="*/ 160020 h 1256636"/>
                    <a:gd name="connsiteX0" fmla="*/ 0 w 632460"/>
                    <a:gd name="connsiteY0" fmla="*/ 160020 h 1256636"/>
                    <a:gd name="connsiteX1" fmla="*/ 53340 w 632460"/>
                    <a:gd name="connsiteY1" fmla="*/ 144780 h 1256636"/>
                    <a:gd name="connsiteX2" fmla="*/ 60960 w 632460"/>
                    <a:gd name="connsiteY2" fmla="*/ 76200 h 1256636"/>
                    <a:gd name="connsiteX3" fmla="*/ 129540 w 632460"/>
                    <a:gd name="connsiteY3" fmla="*/ 0 h 1256636"/>
                    <a:gd name="connsiteX4" fmla="*/ 266700 w 632460"/>
                    <a:gd name="connsiteY4" fmla="*/ 68580 h 1256636"/>
                    <a:gd name="connsiteX5" fmla="*/ 281940 w 632460"/>
                    <a:gd name="connsiteY5" fmla="*/ 38100 h 1256636"/>
                    <a:gd name="connsiteX6" fmla="*/ 419100 w 632460"/>
                    <a:gd name="connsiteY6" fmla="*/ 114300 h 1256636"/>
                    <a:gd name="connsiteX7" fmla="*/ 571500 w 632460"/>
                    <a:gd name="connsiteY7" fmla="*/ 228600 h 1256636"/>
                    <a:gd name="connsiteX8" fmla="*/ 609600 w 632460"/>
                    <a:gd name="connsiteY8" fmla="*/ 304800 h 1256636"/>
                    <a:gd name="connsiteX9" fmla="*/ 624840 w 632460"/>
                    <a:gd name="connsiteY9" fmla="*/ 327660 h 1256636"/>
                    <a:gd name="connsiteX10" fmla="*/ 632460 w 632460"/>
                    <a:gd name="connsiteY10" fmla="*/ 978892 h 1256636"/>
                    <a:gd name="connsiteX11" fmla="*/ 376193 w 632460"/>
                    <a:gd name="connsiteY11" fmla="*/ 1016217 h 1256636"/>
                    <a:gd name="connsiteX12" fmla="*/ 262489 w 632460"/>
                    <a:gd name="connsiteY12" fmla="*/ 1104707 h 1256636"/>
                    <a:gd name="connsiteX13" fmla="*/ 228601 w 632460"/>
                    <a:gd name="connsiteY13" fmla="*/ 1075469 h 1256636"/>
                    <a:gd name="connsiteX14" fmla="*/ 15240 w 632460"/>
                    <a:gd name="connsiteY14" fmla="*/ 1256636 h 1256636"/>
                    <a:gd name="connsiteX15" fmla="*/ 0 w 632460"/>
                    <a:gd name="connsiteY15" fmla="*/ 160020 h 1256636"/>
                    <a:gd name="connsiteX0" fmla="*/ 0 w 632460"/>
                    <a:gd name="connsiteY0" fmla="*/ 160020 h 1256636"/>
                    <a:gd name="connsiteX1" fmla="*/ 53340 w 632460"/>
                    <a:gd name="connsiteY1" fmla="*/ 144780 h 1256636"/>
                    <a:gd name="connsiteX2" fmla="*/ 60960 w 632460"/>
                    <a:gd name="connsiteY2" fmla="*/ 76200 h 1256636"/>
                    <a:gd name="connsiteX3" fmla="*/ 129540 w 632460"/>
                    <a:gd name="connsiteY3" fmla="*/ 0 h 1256636"/>
                    <a:gd name="connsiteX4" fmla="*/ 266700 w 632460"/>
                    <a:gd name="connsiteY4" fmla="*/ 68580 h 1256636"/>
                    <a:gd name="connsiteX5" fmla="*/ 281940 w 632460"/>
                    <a:gd name="connsiteY5" fmla="*/ 38100 h 1256636"/>
                    <a:gd name="connsiteX6" fmla="*/ 419100 w 632460"/>
                    <a:gd name="connsiteY6" fmla="*/ 114300 h 1256636"/>
                    <a:gd name="connsiteX7" fmla="*/ 571500 w 632460"/>
                    <a:gd name="connsiteY7" fmla="*/ 228600 h 1256636"/>
                    <a:gd name="connsiteX8" fmla="*/ 609600 w 632460"/>
                    <a:gd name="connsiteY8" fmla="*/ 304800 h 1256636"/>
                    <a:gd name="connsiteX9" fmla="*/ 624840 w 632460"/>
                    <a:gd name="connsiteY9" fmla="*/ 327660 h 1256636"/>
                    <a:gd name="connsiteX10" fmla="*/ 632460 w 632460"/>
                    <a:gd name="connsiteY10" fmla="*/ 978892 h 1256636"/>
                    <a:gd name="connsiteX11" fmla="*/ 387291 w 632460"/>
                    <a:gd name="connsiteY11" fmla="*/ 1043274 h 1256636"/>
                    <a:gd name="connsiteX12" fmla="*/ 262489 w 632460"/>
                    <a:gd name="connsiteY12" fmla="*/ 1104707 h 1256636"/>
                    <a:gd name="connsiteX13" fmla="*/ 228601 w 632460"/>
                    <a:gd name="connsiteY13" fmla="*/ 1075469 h 1256636"/>
                    <a:gd name="connsiteX14" fmla="*/ 15240 w 632460"/>
                    <a:gd name="connsiteY14" fmla="*/ 1256636 h 1256636"/>
                    <a:gd name="connsiteX15" fmla="*/ 0 w 632460"/>
                    <a:gd name="connsiteY15" fmla="*/ 160020 h 1256636"/>
                    <a:gd name="connsiteX0" fmla="*/ 0 w 632460"/>
                    <a:gd name="connsiteY0" fmla="*/ 160020 h 1256636"/>
                    <a:gd name="connsiteX1" fmla="*/ 53340 w 632460"/>
                    <a:gd name="connsiteY1" fmla="*/ 144780 h 1256636"/>
                    <a:gd name="connsiteX2" fmla="*/ 60960 w 632460"/>
                    <a:gd name="connsiteY2" fmla="*/ 76200 h 1256636"/>
                    <a:gd name="connsiteX3" fmla="*/ 129540 w 632460"/>
                    <a:gd name="connsiteY3" fmla="*/ 0 h 1256636"/>
                    <a:gd name="connsiteX4" fmla="*/ 266700 w 632460"/>
                    <a:gd name="connsiteY4" fmla="*/ 68580 h 1256636"/>
                    <a:gd name="connsiteX5" fmla="*/ 281940 w 632460"/>
                    <a:gd name="connsiteY5" fmla="*/ 38100 h 1256636"/>
                    <a:gd name="connsiteX6" fmla="*/ 419100 w 632460"/>
                    <a:gd name="connsiteY6" fmla="*/ 114300 h 1256636"/>
                    <a:gd name="connsiteX7" fmla="*/ 571500 w 632460"/>
                    <a:gd name="connsiteY7" fmla="*/ 228600 h 1256636"/>
                    <a:gd name="connsiteX8" fmla="*/ 609600 w 632460"/>
                    <a:gd name="connsiteY8" fmla="*/ 304800 h 1256636"/>
                    <a:gd name="connsiteX9" fmla="*/ 624840 w 632460"/>
                    <a:gd name="connsiteY9" fmla="*/ 327660 h 1256636"/>
                    <a:gd name="connsiteX10" fmla="*/ 632460 w 632460"/>
                    <a:gd name="connsiteY10" fmla="*/ 978892 h 1256636"/>
                    <a:gd name="connsiteX11" fmla="*/ 387291 w 632460"/>
                    <a:gd name="connsiteY11" fmla="*/ 1043274 h 1256636"/>
                    <a:gd name="connsiteX12" fmla="*/ 262489 w 632460"/>
                    <a:gd name="connsiteY12" fmla="*/ 1104707 h 1256636"/>
                    <a:gd name="connsiteX13" fmla="*/ 206405 w 632460"/>
                    <a:gd name="connsiteY13" fmla="*/ 1143110 h 1256636"/>
                    <a:gd name="connsiteX14" fmla="*/ 15240 w 632460"/>
                    <a:gd name="connsiteY14" fmla="*/ 1256636 h 1256636"/>
                    <a:gd name="connsiteX15" fmla="*/ 0 w 632460"/>
                    <a:gd name="connsiteY15" fmla="*/ 160020 h 12566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632460" h="1256636">
                      <a:moveTo>
                        <a:pt x="0" y="160020"/>
                      </a:moveTo>
                      <a:lnTo>
                        <a:pt x="53340" y="144780"/>
                      </a:lnTo>
                      <a:lnTo>
                        <a:pt x="60960" y="76200"/>
                      </a:lnTo>
                      <a:lnTo>
                        <a:pt x="129540" y="0"/>
                      </a:lnTo>
                      <a:lnTo>
                        <a:pt x="266700" y="68580"/>
                      </a:lnTo>
                      <a:lnTo>
                        <a:pt x="281940" y="38100"/>
                      </a:lnTo>
                      <a:lnTo>
                        <a:pt x="419100" y="114300"/>
                      </a:lnTo>
                      <a:lnTo>
                        <a:pt x="571500" y="228600"/>
                      </a:lnTo>
                      <a:lnTo>
                        <a:pt x="609600" y="304800"/>
                      </a:lnTo>
                      <a:lnTo>
                        <a:pt x="624840" y="327660"/>
                      </a:lnTo>
                      <a:lnTo>
                        <a:pt x="632460" y="978892"/>
                      </a:lnTo>
                      <a:lnTo>
                        <a:pt x="387291" y="1043274"/>
                      </a:lnTo>
                      <a:cubicBezTo>
                        <a:pt x="356788" y="1054733"/>
                        <a:pt x="292992" y="1093248"/>
                        <a:pt x="262489" y="1104707"/>
                      </a:cubicBezTo>
                      <a:lnTo>
                        <a:pt x="206405" y="1143110"/>
                      </a:lnTo>
                      <a:lnTo>
                        <a:pt x="15240" y="1256636"/>
                      </a:lnTo>
                      <a:lnTo>
                        <a:pt x="0" y="16002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defTabSz="900000" fontAlgn="auto" latinLnBrk="0">
                    <a:spcBef>
                      <a:spcPts val="0"/>
                    </a:spcBef>
                    <a:spcAft>
                      <a:spcPts val="0"/>
                    </a:spcAft>
                    <a:defRPr lang="ko-KR"/>
                  </a:pPr>
                  <a:endParaRPr kumimoji="0" lang="ko-KR" altLang="en-US" sz="1600" kern="0">
                    <a:solidFill>
                      <a:sysClr val="windowText" lastClr="000000"/>
                    </a:solidFill>
                    <a:latin typeface="맑은 고딕"/>
                    <a:ea typeface="맑은 고딕"/>
                  </a:endParaRPr>
                </a:p>
              </p:txBody>
            </p:sp>
            <p:sp>
              <p:nvSpPr>
                <p:cNvPr id="27" name="자유형 26"/>
                <p:cNvSpPr/>
                <p:nvPr/>
              </p:nvSpPr>
              <p:spPr>
                <a:xfrm>
                  <a:off x="-5229225" y="3991932"/>
                  <a:ext cx="1905000" cy="971550"/>
                </a:xfrm>
                <a:custGeom>
                  <a:avLst/>
                  <a:gdLst>
                    <a:gd name="connsiteX0" fmla="*/ 1257300 w 1905000"/>
                    <a:gd name="connsiteY0" fmla="*/ 0 h 971550"/>
                    <a:gd name="connsiteX1" fmla="*/ 1838325 w 1905000"/>
                    <a:gd name="connsiteY1" fmla="*/ 476250 h 971550"/>
                    <a:gd name="connsiteX2" fmla="*/ 1905000 w 1905000"/>
                    <a:gd name="connsiteY2" fmla="*/ 476250 h 971550"/>
                    <a:gd name="connsiteX3" fmla="*/ 1905000 w 1905000"/>
                    <a:gd name="connsiteY3" fmla="*/ 971550 h 971550"/>
                    <a:gd name="connsiteX4" fmla="*/ 1190625 w 1905000"/>
                    <a:gd name="connsiteY4" fmla="*/ 971550 h 971550"/>
                    <a:gd name="connsiteX5" fmla="*/ 1190625 w 1905000"/>
                    <a:gd name="connsiteY5" fmla="*/ 971550 h 971550"/>
                    <a:gd name="connsiteX6" fmla="*/ 1190625 w 1905000"/>
                    <a:gd name="connsiteY6" fmla="*/ 247650 h 971550"/>
                    <a:gd name="connsiteX7" fmla="*/ 923925 w 1905000"/>
                    <a:gd name="connsiteY7" fmla="*/ 333375 h 971550"/>
                    <a:gd name="connsiteX8" fmla="*/ 923925 w 1905000"/>
                    <a:gd name="connsiteY8" fmla="*/ 438150 h 971550"/>
                    <a:gd name="connsiteX9" fmla="*/ 590550 w 1905000"/>
                    <a:gd name="connsiteY9" fmla="*/ 533400 h 971550"/>
                    <a:gd name="connsiteX10" fmla="*/ 361950 w 1905000"/>
                    <a:gd name="connsiteY10" fmla="*/ 609600 h 971550"/>
                    <a:gd name="connsiteX11" fmla="*/ 266700 w 1905000"/>
                    <a:gd name="connsiteY11" fmla="*/ 676275 h 971550"/>
                    <a:gd name="connsiteX12" fmla="*/ 152400 w 1905000"/>
                    <a:gd name="connsiteY12" fmla="*/ 657225 h 971550"/>
                    <a:gd name="connsiteX13" fmla="*/ 123825 w 1905000"/>
                    <a:gd name="connsiteY13" fmla="*/ 685800 h 971550"/>
                    <a:gd name="connsiteX14" fmla="*/ 142875 w 1905000"/>
                    <a:gd name="connsiteY14" fmla="*/ 971550 h 971550"/>
                    <a:gd name="connsiteX15" fmla="*/ 19050 w 1905000"/>
                    <a:gd name="connsiteY15" fmla="*/ 847725 h 971550"/>
                    <a:gd name="connsiteX16" fmla="*/ 0 w 1905000"/>
                    <a:gd name="connsiteY16" fmla="*/ 752475 h 971550"/>
                    <a:gd name="connsiteX17" fmla="*/ 0 w 1905000"/>
                    <a:gd name="connsiteY17" fmla="*/ 752475 h 971550"/>
                    <a:gd name="connsiteX18" fmla="*/ 28575 w 1905000"/>
                    <a:gd name="connsiteY18" fmla="*/ 638175 h 971550"/>
                    <a:gd name="connsiteX19" fmla="*/ 95250 w 1905000"/>
                    <a:gd name="connsiteY19" fmla="*/ 571500 h 971550"/>
                    <a:gd name="connsiteX20" fmla="*/ 276225 w 1905000"/>
                    <a:gd name="connsiteY20" fmla="*/ 409575 h 971550"/>
                    <a:gd name="connsiteX21" fmla="*/ 457200 w 1905000"/>
                    <a:gd name="connsiteY21" fmla="*/ 285750 h 971550"/>
                    <a:gd name="connsiteX22" fmla="*/ 847725 w 1905000"/>
                    <a:gd name="connsiteY22" fmla="*/ 133350 h 971550"/>
                    <a:gd name="connsiteX23" fmla="*/ 1257300 w 1905000"/>
                    <a:gd name="connsiteY23" fmla="*/ 0 h 971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1905000" h="971550">
                      <a:moveTo>
                        <a:pt x="1257300" y="0"/>
                      </a:moveTo>
                      <a:lnTo>
                        <a:pt x="1838325" y="476250"/>
                      </a:lnTo>
                      <a:lnTo>
                        <a:pt x="1905000" y="476250"/>
                      </a:lnTo>
                      <a:lnTo>
                        <a:pt x="1905000" y="971550"/>
                      </a:lnTo>
                      <a:lnTo>
                        <a:pt x="1190625" y="971550"/>
                      </a:lnTo>
                      <a:lnTo>
                        <a:pt x="1190625" y="971550"/>
                      </a:lnTo>
                      <a:lnTo>
                        <a:pt x="1190625" y="247650"/>
                      </a:lnTo>
                      <a:lnTo>
                        <a:pt x="923925" y="333375"/>
                      </a:lnTo>
                      <a:lnTo>
                        <a:pt x="923925" y="438150"/>
                      </a:lnTo>
                      <a:lnTo>
                        <a:pt x="590550" y="533400"/>
                      </a:lnTo>
                      <a:lnTo>
                        <a:pt x="361950" y="609600"/>
                      </a:lnTo>
                      <a:lnTo>
                        <a:pt x="266700" y="676275"/>
                      </a:lnTo>
                      <a:lnTo>
                        <a:pt x="152400" y="657225"/>
                      </a:lnTo>
                      <a:lnTo>
                        <a:pt x="123825" y="685800"/>
                      </a:lnTo>
                      <a:lnTo>
                        <a:pt x="142875" y="971550"/>
                      </a:lnTo>
                      <a:lnTo>
                        <a:pt x="19050" y="847725"/>
                      </a:lnTo>
                      <a:lnTo>
                        <a:pt x="0" y="752475"/>
                      </a:lnTo>
                      <a:lnTo>
                        <a:pt x="0" y="752475"/>
                      </a:lnTo>
                      <a:lnTo>
                        <a:pt x="28575" y="638175"/>
                      </a:lnTo>
                      <a:lnTo>
                        <a:pt x="95250" y="571500"/>
                      </a:lnTo>
                      <a:lnTo>
                        <a:pt x="276225" y="409575"/>
                      </a:lnTo>
                      <a:lnTo>
                        <a:pt x="457200" y="285750"/>
                      </a:lnTo>
                      <a:lnTo>
                        <a:pt x="847725" y="133350"/>
                      </a:lnTo>
                      <a:lnTo>
                        <a:pt x="1257300" y="0"/>
                      </a:lnTo>
                      <a:close/>
                    </a:path>
                  </a:pathLst>
                </a:custGeom>
                <a:solidFill>
                  <a:sysClr val="window" lastClr="FFFFFF">
                    <a:alpha val="57000"/>
                  </a:sysClr>
                </a:solidFill>
                <a:ln>
                  <a:noFill/>
                </a:ln>
              </p:spPr>
              <p:txBody>
                <a:bodyPr/>
                <a:lstStyle/>
                <a:p>
                  <a:pPr defTabSz="900000" fontAlgn="auto" latinLnBrk="0">
                    <a:spcBef>
                      <a:spcPts val="0"/>
                    </a:spcBef>
                    <a:spcAft>
                      <a:spcPts val="0"/>
                    </a:spcAft>
                    <a:defRPr lang="ko-KR"/>
                  </a:pPr>
                  <a:endParaRPr kumimoji="0" lang="ko-KR" altLang="en-US" sz="1600" kern="0">
                    <a:solidFill>
                      <a:sysClr val="windowText" lastClr="000000"/>
                    </a:solidFill>
                    <a:latin typeface="맑은 고딕"/>
                    <a:ea typeface="맑은 고딕"/>
                  </a:endParaRPr>
                </a:p>
              </p:txBody>
            </p:sp>
          </p:grpSp>
        </p:grpSp>
        <p:grpSp>
          <p:nvGrpSpPr>
            <p:cNvPr id="8" name="그룹 20"/>
            <p:cNvGrpSpPr/>
            <p:nvPr/>
          </p:nvGrpSpPr>
          <p:grpSpPr>
            <a:xfrm>
              <a:off x="6460424" y="922638"/>
              <a:ext cx="268781" cy="1134113"/>
              <a:chOff x="7544835" y="895591"/>
              <a:chExt cx="306834" cy="1758971"/>
            </a:xfrm>
            <a:solidFill>
              <a:sysClr val="window" lastClr="FFFFFF">
                <a:alpha val="49000"/>
              </a:sysClr>
            </a:solidFill>
          </p:grpSpPr>
          <p:sp>
            <p:nvSpPr>
              <p:cNvPr id="16" name="직사각형 15"/>
              <p:cNvSpPr/>
              <p:nvPr/>
            </p:nvSpPr>
            <p:spPr>
              <a:xfrm>
                <a:off x="7544835" y="1309280"/>
                <a:ext cx="306834" cy="162535"/>
              </a:xfrm>
              <a:prstGeom prst="rect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900000" fontAlgn="auto" latinLnBrk="0">
                  <a:spcBef>
                    <a:spcPts val="0"/>
                  </a:spcBef>
                  <a:spcAft>
                    <a:spcPts val="0"/>
                  </a:spcAft>
                  <a:defRPr lang="ko-KR" altLang="en-US"/>
                </a:pPr>
                <a:endParaRPr kumimoji="0" lang="ko-KR" altLang="en-US" kern="0">
                  <a:solidFill>
                    <a:sysClr val="window" lastClr="FFFFFF"/>
                  </a:solidFill>
                  <a:latin typeface="맑은 고딕"/>
                  <a:ea typeface="맑은 고딕"/>
                </a:endParaRPr>
              </a:p>
            </p:txBody>
          </p:sp>
          <p:sp>
            <p:nvSpPr>
              <p:cNvPr id="17" name="직사각형 16"/>
              <p:cNvSpPr/>
              <p:nvPr/>
            </p:nvSpPr>
            <p:spPr>
              <a:xfrm>
                <a:off x="7589010" y="1224458"/>
                <a:ext cx="216024" cy="81072"/>
              </a:xfrm>
              <a:prstGeom prst="rect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900000" fontAlgn="auto" latinLnBrk="0">
                  <a:spcBef>
                    <a:spcPts val="0"/>
                  </a:spcBef>
                  <a:spcAft>
                    <a:spcPts val="0"/>
                  </a:spcAft>
                  <a:defRPr lang="ko-KR" altLang="en-US"/>
                </a:pPr>
                <a:endParaRPr kumimoji="0" lang="ko-KR" altLang="en-US" kern="0">
                  <a:solidFill>
                    <a:sysClr val="window" lastClr="FFFFFF"/>
                  </a:solidFill>
                  <a:latin typeface="맑은 고딕"/>
                  <a:ea typeface="맑은 고딕"/>
                </a:endParaRPr>
              </a:p>
            </p:txBody>
          </p:sp>
          <p:sp>
            <p:nvSpPr>
              <p:cNvPr id="18" name="직사각형 17"/>
              <p:cNvSpPr/>
              <p:nvPr/>
            </p:nvSpPr>
            <p:spPr>
              <a:xfrm>
                <a:off x="7642223" y="1149735"/>
                <a:ext cx="112094" cy="79202"/>
              </a:xfrm>
              <a:prstGeom prst="rect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900000" fontAlgn="auto" latinLnBrk="0">
                  <a:spcBef>
                    <a:spcPts val="0"/>
                  </a:spcBef>
                  <a:spcAft>
                    <a:spcPts val="0"/>
                  </a:spcAft>
                  <a:defRPr lang="ko-KR" altLang="en-US"/>
                </a:pPr>
                <a:endParaRPr kumimoji="0" lang="ko-KR" altLang="en-US" kern="0">
                  <a:solidFill>
                    <a:sysClr val="window" lastClr="FFFFFF"/>
                  </a:solidFill>
                  <a:latin typeface="맑은 고딕"/>
                  <a:ea typeface="맑은 고딕"/>
                </a:endParaRPr>
              </a:p>
            </p:txBody>
          </p:sp>
          <p:sp>
            <p:nvSpPr>
              <p:cNvPr id="19" name="직사각형 18"/>
              <p:cNvSpPr/>
              <p:nvPr/>
            </p:nvSpPr>
            <p:spPr>
              <a:xfrm>
                <a:off x="7660642" y="1476103"/>
                <a:ext cx="75254" cy="1178459"/>
              </a:xfrm>
              <a:prstGeom prst="rect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900000" fontAlgn="auto" latinLnBrk="0">
                  <a:spcBef>
                    <a:spcPts val="0"/>
                  </a:spcBef>
                  <a:spcAft>
                    <a:spcPts val="0"/>
                  </a:spcAft>
                  <a:defRPr lang="ko-KR" altLang="en-US"/>
                </a:pPr>
                <a:endParaRPr kumimoji="0" lang="ko-KR" altLang="en-US" kern="0">
                  <a:solidFill>
                    <a:sysClr val="window" lastClr="FFFFFF"/>
                  </a:solidFill>
                  <a:latin typeface="맑은 고딕"/>
                  <a:ea typeface="맑은 고딕"/>
                </a:endParaRPr>
              </a:p>
            </p:txBody>
          </p:sp>
          <p:cxnSp>
            <p:nvCxnSpPr>
              <p:cNvPr id="21" name="직선 연결선 20"/>
              <p:cNvCxnSpPr/>
              <p:nvPr/>
            </p:nvCxnSpPr>
            <p:spPr>
              <a:xfrm>
                <a:off x="7698270" y="895591"/>
                <a:ext cx="0" cy="257009"/>
              </a:xfrm>
              <a:prstGeom prst="line">
                <a:avLst/>
              </a:prstGeom>
              <a:grpFill/>
              <a:ln w="19050" cap="flat" cmpd="sng" algn="ctr">
                <a:solidFill>
                  <a:sysClr val="window" lastClr="FFFFFF">
                    <a:alpha val="66000"/>
                  </a:sysClr>
                </a:solidFill>
                <a:prstDash val="solid"/>
              </a:ln>
              <a:effectLst/>
            </p:spPr>
          </p:cxnSp>
        </p:grpSp>
      </p:grpSp>
      <p:sp>
        <p:nvSpPr>
          <p:cNvPr id="35" name="TextBox 34"/>
          <p:cNvSpPr txBox="1"/>
          <p:nvPr/>
        </p:nvSpPr>
        <p:spPr>
          <a:xfrm rot="18775">
            <a:off x="6653213" y="5529263"/>
            <a:ext cx="2794000" cy="1079500"/>
          </a:xfrm>
          <a:prstGeom prst="rect">
            <a:avLst/>
          </a:prstGeom>
          <a:noFill/>
        </p:spPr>
        <p:txBody>
          <a:bodyPr wrap="none" lIns="91424" tIns="45712" rIns="91424" bIns="45712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 sz="3200" spc="-15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glow rad="76200">
                  <a:schemeClr val="bg1"/>
                </a:glow>
              </a:effectLst>
              <a:latin typeface="한컴 윤고딕 230"/>
              <a:ea typeface="한컴 윤고딕 23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3"/>
          <p:cNvSpPr>
            <a:spLocks noChangeArrowheads="1"/>
          </p:cNvSpPr>
          <p:nvPr/>
        </p:nvSpPr>
        <p:spPr>
          <a:xfrm>
            <a:off x="0" y="17613"/>
            <a:ext cx="9906000" cy="461665"/>
          </a:xfrm>
          <a:prstGeom prst="rect">
            <a:avLst/>
          </a:prstGeom>
          <a:solidFill>
            <a:schemeClr val="tx2"/>
          </a:solidFill>
          <a:ln w="9525">
            <a:noFill/>
            <a:miter/>
          </a:ln>
        </p:spPr>
        <p:txBody>
          <a:bodyPr anchor="ctr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 lang="ko-KR">
                <a:latin typeface="+mn-lt"/>
                <a:ea typeface="+mn-ea"/>
                <a:cs typeface="+mn-cs"/>
              </a:defRPr>
            </a:pPr>
            <a:r>
              <a:rPr kumimoji="0" lang="en-US" altLang="ko-KR" sz="24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MS Gothic"/>
                <a:ea typeface="MS Gothic"/>
              </a:rPr>
              <a:t>Ⅰ.</a:t>
            </a:r>
            <a:r>
              <a:rPr kumimoji="0" lang="en-US" altLang="ko-KR" sz="24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MS Gothic"/>
                <a:ea typeface="MS Gothic"/>
              </a:rPr>
              <a:t> </a:t>
            </a:r>
            <a:r>
              <a:rPr kumimoji="0" lang="ko-KR" altLang="en-US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KoPub돋움체 Bold"/>
                <a:ea typeface="KoPub돋움체 Bold"/>
              </a:rPr>
              <a:t>정비사업 추진 절차도</a:t>
            </a:r>
            <a:endParaRPr kumimoji="0"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82" name="모서리가 둥근 직사각형 181"/>
          <p:cNvSpPr/>
          <p:nvPr/>
        </p:nvSpPr>
        <p:spPr>
          <a:xfrm>
            <a:off x="272276" y="880032"/>
            <a:ext cx="1934779" cy="1071570"/>
          </a:xfrm>
          <a:prstGeom prst="roundRect">
            <a:avLst/>
          </a:prstGeom>
          <a:gradFill flip="none" rotWithShape="1">
            <a:gsLst>
              <a:gs pos="37000">
                <a:schemeClr val="accent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50000"/>
                  <a:lumOff val="50000"/>
                </a:prstClr>
              </a:buClr>
              <a:buSzPct val="80000"/>
              <a:defRPr/>
            </a:pPr>
            <a:r>
              <a:rPr kumimoji="0" lang="ko-KR" altLang="en-US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서울남산 장체B" pitchFamily="18" charset="-127"/>
                <a:ea typeface="서울남산 장체B" pitchFamily="18" charset="-127"/>
              </a:rPr>
              <a:t>기본계획 수립</a:t>
            </a:r>
          </a:p>
        </p:txBody>
      </p:sp>
      <p:sp>
        <p:nvSpPr>
          <p:cNvPr id="183" name="모서리가 둥근 직사각형 182"/>
          <p:cNvSpPr/>
          <p:nvPr/>
        </p:nvSpPr>
        <p:spPr>
          <a:xfrm>
            <a:off x="2748794" y="880032"/>
            <a:ext cx="1934779" cy="1071570"/>
          </a:xfrm>
          <a:prstGeom prst="roundRect">
            <a:avLst/>
          </a:prstGeom>
          <a:gradFill flip="none" rotWithShape="1">
            <a:gsLst>
              <a:gs pos="37000">
                <a:schemeClr val="accent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50000"/>
                  <a:lumOff val="50000"/>
                </a:prstClr>
              </a:buClr>
              <a:buSzPct val="80000"/>
              <a:defRPr/>
            </a:pPr>
            <a:r>
              <a:rPr kumimoji="0" lang="ko-KR" altLang="en-US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서울남산 장체B" pitchFamily="18" charset="-127"/>
                <a:ea typeface="서울남산 장체B" pitchFamily="18" charset="-127"/>
              </a:rPr>
              <a:t>정비계획 수립 </a:t>
            </a:r>
            <a:endParaRPr kumimoji="0" lang="en-US" altLang="ko-KR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서울남산 장체B" pitchFamily="18" charset="-127"/>
              <a:ea typeface="서울남산 장체B" pitchFamily="18" charset="-127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50000"/>
                  <a:lumOff val="50000"/>
                </a:prstClr>
              </a:buClr>
              <a:buSzPct val="80000"/>
              <a:defRPr/>
            </a:pPr>
            <a:r>
              <a:rPr kumimoji="0" lang="ko-KR" altLang="en-US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서울남산 장체B" pitchFamily="18" charset="-127"/>
                <a:ea typeface="서울남산 장체B" pitchFamily="18" charset="-127"/>
              </a:rPr>
              <a:t>및 </a:t>
            </a:r>
            <a:r>
              <a:rPr kumimoji="0" lang="ko-KR" altLang="en-US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서울남산 장체B" pitchFamily="18" charset="-127"/>
                <a:ea typeface="서울남산 장체B" pitchFamily="18" charset="-127"/>
              </a:rPr>
              <a:t>정비구역지정</a:t>
            </a:r>
            <a:endParaRPr kumimoji="0" lang="en-US" altLang="ko-KR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FF0000"/>
              </a:solidFill>
              <a:latin typeface="서울남산 장체B" pitchFamily="18" charset="-127"/>
              <a:ea typeface="서울남산 장체B" pitchFamily="18" charset="-127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50000"/>
                  <a:lumOff val="50000"/>
                </a:prstClr>
              </a:buClr>
              <a:buSzPct val="80000"/>
              <a:defRPr/>
            </a:pPr>
            <a:r>
              <a:rPr kumimoji="0"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서울남산 장체B" pitchFamily="18" charset="-127"/>
                <a:ea typeface="서울남산 장체B" pitchFamily="18" charset="-127"/>
              </a:rPr>
              <a:t>(</a:t>
            </a:r>
            <a:r>
              <a:rPr kumimoji="0"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서울남산 장체B" pitchFamily="18" charset="-127"/>
                <a:ea typeface="서울남산 장체B" pitchFamily="18" charset="-127"/>
              </a:rPr>
              <a:t>공동주택 재건축은 </a:t>
            </a:r>
            <a:endParaRPr kumimoji="0" lang="en-US" altLang="ko-KR" sz="14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서울남산 장체B" pitchFamily="18" charset="-127"/>
              <a:ea typeface="서울남산 장체B" pitchFamily="18" charset="-127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50000"/>
                  <a:lumOff val="50000"/>
                </a:prstClr>
              </a:buClr>
              <a:buSzPct val="80000"/>
              <a:defRPr/>
            </a:pPr>
            <a:r>
              <a:rPr kumimoji="0"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서울남산 장체B" pitchFamily="18" charset="-127"/>
                <a:ea typeface="서울남산 장체B" pitchFamily="18" charset="-127"/>
              </a:rPr>
              <a:t>안전진단 실시</a:t>
            </a:r>
            <a:r>
              <a:rPr kumimoji="0"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서울남산 장체B" pitchFamily="18" charset="-127"/>
                <a:ea typeface="서울남산 장체B" pitchFamily="18" charset="-127"/>
              </a:rPr>
              <a:t>)</a:t>
            </a:r>
            <a:endParaRPr kumimoji="0" lang="ko-KR" altLang="en-US" sz="14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서울남산 장체B" pitchFamily="18" charset="-127"/>
              <a:ea typeface="서울남산 장체B" pitchFamily="18" charset="-127"/>
            </a:endParaRPr>
          </a:p>
        </p:txBody>
      </p:sp>
      <p:sp>
        <p:nvSpPr>
          <p:cNvPr id="184" name="모서리가 둥근 직사각형 183"/>
          <p:cNvSpPr/>
          <p:nvPr/>
        </p:nvSpPr>
        <p:spPr>
          <a:xfrm>
            <a:off x="5225311" y="880032"/>
            <a:ext cx="1934779" cy="1071570"/>
          </a:xfrm>
          <a:prstGeom prst="roundRect">
            <a:avLst/>
          </a:prstGeom>
          <a:gradFill flip="none" rotWithShape="1">
            <a:gsLst>
              <a:gs pos="37000">
                <a:schemeClr val="accent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50000"/>
                  <a:lumOff val="50000"/>
                </a:prstClr>
              </a:buClr>
              <a:buSzPct val="80000"/>
              <a:defRPr/>
            </a:pPr>
            <a:r>
              <a:rPr kumimoji="0" lang="ko-KR" altLang="en-US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서울남산 장체B" pitchFamily="18" charset="-127"/>
                <a:ea typeface="서울남산 장체B" pitchFamily="18" charset="-127"/>
              </a:rPr>
              <a:t>추진위원회 구성</a:t>
            </a:r>
          </a:p>
        </p:txBody>
      </p:sp>
      <p:sp>
        <p:nvSpPr>
          <p:cNvPr id="185" name="모서리가 둥근 직사각형 184"/>
          <p:cNvSpPr/>
          <p:nvPr/>
        </p:nvSpPr>
        <p:spPr>
          <a:xfrm>
            <a:off x="7701828" y="880032"/>
            <a:ext cx="1934779" cy="1071570"/>
          </a:xfrm>
          <a:prstGeom prst="roundRect">
            <a:avLst/>
          </a:prstGeom>
          <a:gradFill flip="none" rotWithShape="1">
            <a:gsLst>
              <a:gs pos="37000">
                <a:schemeClr val="accent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50000"/>
                  <a:lumOff val="50000"/>
                </a:prstClr>
              </a:buClr>
              <a:buSzPct val="80000"/>
              <a:defRPr/>
            </a:pPr>
            <a:r>
              <a:rPr kumimoji="0" lang="ko-KR" altLang="en-US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서울남산 장체B" pitchFamily="18" charset="-127"/>
                <a:ea typeface="서울남산 장체B" pitchFamily="18" charset="-127"/>
              </a:rPr>
              <a:t>조합설립인가</a:t>
            </a:r>
          </a:p>
        </p:txBody>
      </p:sp>
      <p:sp>
        <p:nvSpPr>
          <p:cNvPr id="186" name="모서리가 둥근 직사각형 185"/>
          <p:cNvSpPr/>
          <p:nvPr/>
        </p:nvSpPr>
        <p:spPr>
          <a:xfrm>
            <a:off x="194885" y="3080322"/>
            <a:ext cx="1934779" cy="1071570"/>
          </a:xfrm>
          <a:prstGeom prst="roundRect">
            <a:avLst/>
          </a:prstGeom>
          <a:gradFill flip="none" rotWithShape="1">
            <a:gsLst>
              <a:gs pos="37000">
                <a:schemeClr val="accent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50000"/>
                  <a:lumOff val="50000"/>
                </a:prstClr>
              </a:buClr>
              <a:buSzPct val="80000"/>
              <a:defRPr/>
            </a:pPr>
            <a:r>
              <a:rPr kumimoji="0" lang="ko-KR" altLang="en-US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서울남산 장체B" pitchFamily="18" charset="-127"/>
                <a:ea typeface="서울남산 장체B" pitchFamily="18" charset="-127"/>
              </a:rPr>
              <a:t>사업시행계획인가</a:t>
            </a:r>
          </a:p>
        </p:txBody>
      </p:sp>
      <p:sp>
        <p:nvSpPr>
          <p:cNvPr id="187" name="모서리가 둥근 직사각형 186"/>
          <p:cNvSpPr/>
          <p:nvPr/>
        </p:nvSpPr>
        <p:spPr>
          <a:xfrm>
            <a:off x="2748794" y="3094610"/>
            <a:ext cx="1934779" cy="1071570"/>
          </a:xfrm>
          <a:prstGeom prst="roundRect">
            <a:avLst/>
          </a:prstGeom>
          <a:gradFill flip="none" rotWithShape="1">
            <a:gsLst>
              <a:gs pos="37000">
                <a:schemeClr val="accent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50000"/>
                  <a:lumOff val="50000"/>
                </a:prstClr>
              </a:buClr>
              <a:buSzPct val="80000"/>
              <a:defRPr/>
            </a:pPr>
            <a:r>
              <a:rPr kumimoji="0" lang="ko-KR" altLang="en-US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서울남산 장체B" pitchFamily="18" charset="-127"/>
                <a:ea typeface="서울남산 장체B" pitchFamily="18" charset="-127"/>
              </a:rPr>
              <a:t>분양신청</a:t>
            </a:r>
          </a:p>
        </p:txBody>
      </p:sp>
      <p:sp>
        <p:nvSpPr>
          <p:cNvPr id="188" name="모서리가 둥근 직사각형 187"/>
          <p:cNvSpPr/>
          <p:nvPr/>
        </p:nvSpPr>
        <p:spPr>
          <a:xfrm>
            <a:off x="5225311" y="3094610"/>
            <a:ext cx="1934779" cy="1071570"/>
          </a:xfrm>
          <a:prstGeom prst="roundRect">
            <a:avLst/>
          </a:prstGeom>
          <a:gradFill flip="none" rotWithShape="1">
            <a:gsLst>
              <a:gs pos="37000">
                <a:schemeClr val="accent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50000"/>
                  <a:lumOff val="50000"/>
                </a:prstClr>
              </a:buClr>
              <a:buSzPct val="80000"/>
              <a:defRPr/>
            </a:pPr>
            <a:r>
              <a:rPr kumimoji="0" lang="ko-KR" altLang="en-US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서울남산 장체B" pitchFamily="18" charset="-127"/>
                <a:ea typeface="서울남산 장체B" pitchFamily="18" charset="-127"/>
              </a:rPr>
              <a:t>관리처분계획인가</a:t>
            </a:r>
          </a:p>
        </p:txBody>
      </p:sp>
      <p:sp>
        <p:nvSpPr>
          <p:cNvPr id="189" name="모서리가 둥근 직사각형 188"/>
          <p:cNvSpPr/>
          <p:nvPr/>
        </p:nvSpPr>
        <p:spPr>
          <a:xfrm>
            <a:off x="7701828" y="3094610"/>
            <a:ext cx="1934779" cy="1071570"/>
          </a:xfrm>
          <a:prstGeom prst="roundRect">
            <a:avLst/>
          </a:prstGeom>
          <a:gradFill flip="none" rotWithShape="1">
            <a:gsLst>
              <a:gs pos="37000">
                <a:schemeClr val="accent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50000"/>
                  <a:lumOff val="50000"/>
                </a:prstClr>
              </a:buClr>
              <a:buSzPct val="80000"/>
              <a:defRPr/>
            </a:pPr>
            <a:r>
              <a:rPr kumimoji="0" lang="ko-KR" altLang="en-US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서울남산 장체B" pitchFamily="18" charset="-127"/>
                <a:ea typeface="서울남산 장체B" pitchFamily="18" charset="-127"/>
              </a:rPr>
              <a:t>이주 및 철거</a:t>
            </a:r>
          </a:p>
        </p:txBody>
      </p:sp>
      <p:sp>
        <p:nvSpPr>
          <p:cNvPr id="190" name="모서리가 둥근 직사각형 189"/>
          <p:cNvSpPr/>
          <p:nvPr/>
        </p:nvSpPr>
        <p:spPr>
          <a:xfrm>
            <a:off x="2545464" y="5271658"/>
            <a:ext cx="1934779" cy="1071570"/>
          </a:xfrm>
          <a:prstGeom prst="roundRect">
            <a:avLst/>
          </a:prstGeom>
          <a:gradFill flip="none" rotWithShape="1">
            <a:gsLst>
              <a:gs pos="37000">
                <a:schemeClr val="accent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50000"/>
                  <a:lumOff val="50000"/>
                </a:prstClr>
              </a:buClr>
              <a:buSzPct val="80000"/>
              <a:defRPr/>
            </a:pPr>
            <a:r>
              <a:rPr kumimoji="0" lang="ko-KR" altLang="en-US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서울남산 장체B" pitchFamily="18" charset="-127"/>
                <a:ea typeface="서울남산 장체B" pitchFamily="18" charset="-127"/>
              </a:rPr>
              <a:t>준공인가</a:t>
            </a:r>
            <a:r>
              <a:rPr kumimoji="0" lang="ko-KR" altLang="en-US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서울남산 장체B" pitchFamily="18" charset="-127"/>
                <a:ea typeface="서울남산 장체B" pitchFamily="18" charset="-127"/>
              </a:rPr>
              <a:t> 및 </a:t>
            </a:r>
            <a:endParaRPr kumimoji="0" lang="en-US" altLang="ko-KR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서울남산 장체B" pitchFamily="18" charset="-127"/>
              <a:ea typeface="서울남산 장체B" pitchFamily="18" charset="-127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50000"/>
                  <a:lumOff val="50000"/>
                </a:prstClr>
              </a:buClr>
              <a:buSzPct val="80000"/>
              <a:defRPr/>
            </a:pPr>
            <a:r>
              <a:rPr kumimoji="0" lang="ko-KR" altLang="en-US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서울남산 장체B" pitchFamily="18" charset="-127"/>
                <a:ea typeface="서울남산 장체B" pitchFamily="18" charset="-127"/>
              </a:rPr>
              <a:t>공사완료 고시</a:t>
            </a:r>
          </a:p>
        </p:txBody>
      </p:sp>
      <p:sp>
        <p:nvSpPr>
          <p:cNvPr id="191" name="모서리가 둥근 직사각형 190"/>
          <p:cNvSpPr/>
          <p:nvPr/>
        </p:nvSpPr>
        <p:spPr>
          <a:xfrm>
            <a:off x="5099373" y="5238725"/>
            <a:ext cx="1934779" cy="1071570"/>
          </a:xfrm>
          <a:prstGeom prst="roundRect">
            <a:avLst/>
          </a:prstGeom>
          <a:gradFill flip="none" rotWithShape="1">
            <a:gsLst>
              <a:gs pos="37000">
                <a:schemeClr val="accent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50000"/>
                  <a:lumOff val="50000"/>
                </a:prstClr>
              </a:buClr>
              <a:buSzPct val="80000"/>
              <a:defRPr/>
            </a:pPr>
            <a:r>
              <a:rPr kumimoji="0" lang="ko-KR" altLang="en-US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서울남산 장체B" pitchFamily="18" charset="-127"/>
                <a:ea typeface="서울남산 장체B" pitchFamily="18" charset="-127"/>
              </a:rPr>
              <a:t>이전고시</a:t>
            </a:r>
            <a:r>
              <a:rPr kumimoji="0" lang="ko-KR" altLang="en-US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서울남산 장체B" pitchFamily="18" charset="-127"/>
                <a:ea typeface="서울남산 장체B" pitchFamily="18" charset="-127"/>
              </a:rPr>
              <a:t> 및</a:t>
            </a:r>
            <a:endParaRPr kumimoji="0" lang="en-US" altLang="ko-KR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서울남산 장체B" pitchFamily="18" charset="-127"/>
              <a:ea typeface="서울남산 장체B" pitchFamily="18" charset="-127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50000"/>
                  <a:lumOff val="50000"/>
                </a:prstClr>
              </a:buClr>
              <a:buSzPct val="80000"/>
              <a:defRPr/>
            </a:pPr>
            <a:r>
              <a:rPr kumimoji="0" lang="ko-KR" altLang="en-US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서울남산 장체B" pitchFamily="18" charset="-127"/>
                <a:ea typeface="서울남산 장체B" pitchFamily="18" charset="-127"/>
              </a:rPr>
              <a:t>권리의 확정</a:t>
            </a:r>
          </a:p>
        </p:txBody>
      </p:sp>
      <p:cxnSp>
        <p:nvCxnSpPr>
          <p:cNvPr id="192" name="꺾인 연결선 191"/>
          <p:cNvCxnSpPr>
            <a:stCxn id="185" idx="2"/>
            <a:endCxn id="186" idx="0"/>
          </p:cNvCxnSpPr>
          <p:nvPr/>
        </p:nvCxnSpPr>
        <p:spPr>
          <a:xfrm rot="5400000">
            <a:off x="4351338" y="-1238250"/>
            <a:ext cx="1128712" cy="7507288"/>
          </a:xfrm>
          <a:prstGeom prst="bentConnector3">
            <a:avLst>
              <a:gd name="adj1" fmla="val 50000"/>
            </a:avLst>
          </a:prstGeom>
          <a:ln w="76200">
            <a:solidFill>
              <a:schemeClr val="accent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꺾인 연결선 192"/>
          <p:cNvCxnSpPr/>
          <p:nvPr/>
        </p:nvCxnSpPr>
        <p:spPr>
          <a:xfrm rot="5400000">
            <a:off x="4418012" y="947738"/>
            <a:ext cx="1071563" cy="7507288"/>
          </a:xfrm>
          <a:prstGeom prst="bentConnector3">
            <a:avLst>
              <a:gd name="adj1" fmla="val 50000"/>
            </a:avLst>
          </a:prstGeom>
          <a:ln w="76200">
            <a:solidFill>
              <a:schemeClr val="accent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5" name="줄무늬가 있는 오른쪽 화살표 194"/>
          <p:cNvSpPr/>
          <p:nvPr/>
        </p:nvSpPr>
        <p:spPr>
          <a:xfrm>
            <a:off x="2284413" y="879475"/>
            <a:ext cx="385762" cy="928688"/>
          </a:xfrm>
          <a:prstGeom prst="stripedRightArrow">
            <a:avLst/>
          </a:prstGeom>
          <a:solidFill>
            <a:schemeClr val="accent2">
              <a:alpha val="60000"/>
            </a:schemeClr>
          </a:solidFill>
        </p:spPr>
        <p:txBody>
          <a:bodyPr wrap="none"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50000"/>
                  <a:lumOff val="50000"/>
                </a:prstClr>
              </a:buClr>
              <a:buSzPct val="80000"/>
              <a:defRPr/>
            </a:pPr>
            <a:endParaRPr kumimoji="0" lang="ko-KR" altLang="en-US" sz="1700" b="1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청소년서체" pitchFamily="18" charset="-127"/>
              <a:ea typeface="청소년서체" pitchFamily="18" charset="-127"/>
            </a:endParaRPr>
          </a:p>
        </p:txBody>
      </p:sp>
      <p:sp>
        <p:nvSpPr>
          <p:cNvPr id="196" name="줄무늬가 있는 오른쪽 화살표 195"/>
          <p:cNvSpPr/>
          <p:nvPr/>
        </p:nvSpPr>
        <p:spPr>
          <a:xfrm>
            <a:off x="4760913" y="950913"/>
            <a:ext cx="385762" cy="928687"/>
          </a:xfrm>
          <a:prstGeom prst="stripedRightArrow">
            <a:avLst/>
          </a:prstGeom>
          <a:solidFill>
            <a:schemeClr val="accent2">
              <a:alpha val="60000"/>
            </a:schemeClr>
          </a:solidFill>
        </p:spPr>
        <p:txBody>
          <a:bodyPr wrap="none"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50000"/>
                  <a:lumOff val="50000"/>
                </a:prstClr>
              </a:buClr>
              <a:buSzPct val="80000"/>
              <a:defRPr/>
            </a:pPr>
            <a:endParaRPr kumimoji="0" lang="ko-KR" altLang="en-US" sz="1700" b="1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청소년서체" pitchFamily="18" charset="-127"/>
              <a:ea typeface="청소년서체" pitchFamily="18" charset="-127"/>
            </a:endParaRPr>
          </a:p>
        </p:txBody>
      </p:sp>
      <p:sp>
        <p:nvSpPr>
          <p:cNvPr id="197" name="줄무늬가 있는 오른쪽 화살표 196"/>
          <p:cNvSpPr/>
          <p:nvPr/>
        </p:nvSpPr>
        <p:spPr>
          <a:xfrm>
            <a:off x="7237413" y="950913"/>
            <a:ext cx="385762" cy="928687"/>
          </a:xfrm>
          <a:prstGeom prst="stripedRightArrow">
            <a:avLst/>
          </a:prstGeom>
          <a:solidFill>
            <a:schemeClr val="accent2">
              <a:alpha val="60000"/>
            </a:schemeClr>
          </a:solidFill>
        </p:spPr>
        <p:txBody>
          <a:bodyPr wrap="none"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50000"/>
                  <a:lumOff val="50000"/>
                </a:prstClr>
              </a:buClr>
              <a:buSzPct val="80000"/>
              <a:defRPr/>
            </a:pPr>
            <a:endParaRPr kumimoji="0" lang="ko-KR" altLang="en-US" sz="1700" b="1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청소년서체" pitchFamily="18" charset="-127"/>
              <a:ea typeface="청소년서체" pitchFamily="18" charset="-127"/>
            </a:endParaRPr>
          </a:p>
        </p:txBody>
      </p:sp>
      <p:sp>
        <p:nvSpPr>
          <p:cNvPr id="198" name="줄무늬가 있는 오른쪽 화살표 197"/>
          <p:cNvSpPr/>
          <p:nvPr/>
        </p:nvSpPr>
        <p:spPr>
          <a:xfrm>
            <a:off x="2284413" y="3094038"/>
            <a:ext cx="385762" cy="928687"/>
          </a:xfrm>
          <a:prstGeom prst="stripedRightArrow">
            <a:avLst/>
          </a:prstGeom>
          <a:solidFill>
            <a:schemeClr val="accent2">
              <a:alpha val="60000"/>
            </a:schemeClr>
          </a:solidFill>
        </p:spPr>
        <p:txBody>
          <a:bodyPr wrap="none"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50000"/>
                  <a:lumOff val="50000"/>
                </a:prstClr>
              </a:buClr>
              <a:buSzPct val="80000"/>
              <a:defRPr/>
            </a:pPr>
            <a:endParaRPr kumimoji="0" lang="ko-KR" altLang="en-US" sz="1700" b="1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청소년서체" pitchFamily="18" charset="-127"/>
              <a:ea typeface="청소년서체" pitchFamily="18" charset="-127"/>
            </a:endParaRPr>
          </a:p>
        </p:txBody>
      </p:sp>
      <p:sp>
        <p:nvSpPr>
          <p:cNvPr id="199" name="줄무늬가 있는 오른쪽 화살표 198"/>
          <p:cNvSpPr/>
          <p:nvPr/>
        </p:nvSpPr>
        <p:spPr>
          <a:xfrm>
            <a:off x="4760913" y="3165475"/>
            <a:ext cx="385762" cy="928688"/>
          </a:xfrm>
          <a:prstGeom prst="stripedRightArrow">
            <a:avLst/>
          </a:prstGeom>
          <a:solidFill>
            <a:schemeClr val="accent2">
              <a:alpha val="60000"/>
            </a:schemeClr>
          </a:solidFill>
        </p:spPr>
        <p:txBody>
          <a:bodyPr wrap="none"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50000"/>
                  <a:lumOff val="50000"/>
                </a:prstClr>
              </a:buClr>
              <a:buSzPct val="80000"/>
              <a:defRPr/>
            </a:pPr>
            <a:endParaRPr kumimoji="0" lang="ko-KR" altLang="en-US" sz="1700" b="1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청소년서체" pitchFamily="18" charset="-127"/>
              <a:ea typeface="청소년서체" pitchFamily="18" charset="-127"/>
            </a:endParaRPr>
          </a:p>
        </p:txBody>
      </p:sp>
      <p:sp>
        <p:nvSpPr>
          <p:cNvPr id="200" name="줄무늬가 있는 오른쪽 화살표 199"/>
          <p:cNvSpPr/>
          <p:nvPr/>
        </p:nvSpPr>
        <p:spPr>
          <a:xfrm>
            <a:off x="7237413" y="3165475"/>
            <a:ext cx="385762" cy="928688"/>
          </a:xfrm>
          <a:prstGeom prst="stripedRightArrow">
            <a:avLst/>
          </a:prstGeom>
          <a:solidFill>
            <a:schemeClr val="accent2">
              <a:alpha val="60000"/>
            </a:schemeClr>
          </a:solidFill>
        </p:spPr>
        <p:txBody>
          <a:bodyPr wrap="none"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50000"/>
                  <a:lumOff val="50000"/>
                </a:prstClr>
              </a:buClr>
              <a:buSzPct val="80000"/>
              <a:defRPr/>
            </a:pPr>
            <a:endParaRPr kumimoji="0" lang="ko-KR" altLang="en-US" sz="1700" b="1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청소년서체" pitchFamily="18" charset="-127"/>
              <a:ea typeface="청소년서체" pitchFamily="18" charset="-127"/>
            </a:endParaRPr>
          </a:p>
        </p:txBody>
      </p:sp>
      <p:sp>
        <p:nvSpPr>
          <p:cNvPr id="201" name="줄무늬가 있는 오른쪽 화살표 200"/>
          <p:cNvSpPr/>
          <p:nvPr/>
        </p:nvSpPr>
        <p:spPr>
          <a:xfrm>
            <a:off x="4635500" y="5343525"/>
            <a:ext cx="385763" cy="928688"/>
          </a:xfrm>
          <a:prstGeom prst="stripedRightArrow">
            <a:avLst/>
          </a:prstGeom>
          <a:solidFill>
            <a:schemeClr val="accent2">
              <a:alpha val="60000"/>
            </a:schemeClr>
          </a:solidFill>
        </p:spPr>
        <p:txBody>
          <a:bodyPr wrap="none"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50000"/>
                  <a:lumOff val="50000"/>
                </a:prstClr>
              </a:buClr>
              <a:buSzPct val="80000"/>
              <a:defRPr/>
            </a:pPr>
            <a:endParaRPr kumimoji="0" lang="ko-KR" altLang="en-US" sz="1700" b="1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청소년서체" pitchFamily="18" charset="-127"/>
              <a:ea typeface="청소년서체" pitchFamily="18" charset="-127"/>
            </a:endParaRPr>
          </a:p>
        </p:txBody>
      </p:sp>
      <p:sp>
        <p:nvSpPr>
          <p:cNvPr id="202" name="줄무늬가 있는 오른쪽 화살표 201"/>
          <p:cNvSpPr/>
          <p:nvPr/>
        </p:nvSpPr>
        <p:spPr>
          <a:xfrm>
            <a:off x="7146925" y="5335588"/>
            <a:ext cx="387350" cy="928687"/>
          </a:xfrm>
          <a:prstGeom prst="stripedRightArrow">
            <a:avLst/>
          </a:prstGeom>
          <a:solidFill>
            <a:schemeClr val="accent2">
              <a:alpha val="60000"/>
            </a:schemeClr>
          </a:solidFill>
        </p:spPr>
        <p:txBody>
          <a:bodyPr wrap="none"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50000"/>
                  <a:lumOff val="50000"/>
                </a:prstClr>
              </a:buClr>
              <a:buSzPct val="80000"/>
              <a:defRPr/>
            </a:pPr>
            <a:endParaRPr kumimoji="0" lang="ko-KR" altLang="en-US" sz="1700" b="1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청소년서체" pitchFamily="18" charset="-127"/>
              <a:ea typeface="청소년서체" pitchFamily="18" charset="-127"/>
            </a:endParaRPr>
          </a:p>
        </p:txBody>
      </p:sp>
      <p:sp>
        <p:nvSpPr>
          <p:cNvPr id="203" name="모서리가 둥근 직사각형 202"/>
          <p:cNvSpPr/>
          <p:nvPr/>
        </p:nvSpPr>
        <p:spPr>
          <a:xfrm>
            <a:off x="7631051" y="5229200"/>
            <a:ext cx="1934779" cy="1071570"/>
          </a:xfrm>
          <a:prstGeom prst="roundRect">
            <a:avLst/>
          </a:prstGeom>
          <a:gradFill flip="none" rotWithShape="1">
            <a:gsLst>
              <a:gs pos="37000">
                <a:schemeClr val="accent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50000"/>
                  <a:lumOff val="50000"/>
                </a:prstClr>
              </a:buClr>
              <a:buSzPct val="80000"/>
              <a:defRPr/>
            </a:pPr>
            <a:r>
              <a:rPr kumimoji="0" lang="ko-KR" altLang="en-US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서울남산 장체B" pitchFamily="18" charset="-127"/>
                <a:ea typeface="서울남산 장체B" pitchFamily="18" charset="-127"/>
              </a:rPr>
              <a:t>조합해산</a:t>
            </a:r>
            <a:r>
              <a:rPr kumimoji="0" lang="ko-KR" altLang="en-US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서울남산 장체B" pitchFamily="18" charset="-127"/>
                <a:ea typeface="서울남산 장체B" pitchFamily="18" charset="-127"/>
              </a:rPr>
              <a:t> 및 청산</a:t>
            </a:r>
          </a:p>
        </p:txBody>
      </p:sp>
      <p:sp>
        <p:nvSpPr>
          <p:cNvPr id="204" name="모서리가 둥근 직사각형 203"/>
          <p:cNvSpPr/>
          <p:nvPr/>
        </p:nvSpPr>
        <p:spPr>
          <a:xfrm>
            <a:off x="126782" y="5263108"/>
            <a:ext cx="1934779" cy="1071570"/>
          </a:xfrm>
          <a:prstGeom prst="roundRect">
            <a:avLst/>
          </a:prstGeom>
          <a:gradFill flip="none" rotWithShape="1">
            <a:gsLst>
              <a:gs pos="37000">
                <a:schemeClr val="accent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50000"/>
                  <a:lumOff val="50000"/>
                </a:prstClr>
              </a:buClr>
              <a:buSzPct val="80000"/>
              <a:defRPr/>
            </a:pPr>
            <a:r>
              <a:rPr kumimoji="0" lang="ko-KR" altLang="en-US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서울남산 장체B" pitchFamily="18" charset="-127"/>
                <a:ea typeface="서울남산 장체B" pitchFamily="18" charset="-127"/>
              </a:rPr>
              <a:t>착공</a:t>
            </a:r>
            <a:r>
              <a:rPr kumimoji="0" lang="ko-KR" altLang="en-US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서울남산 장체B" pitchFamily="18" charset="-127"/>
                <a:ea typeface="서울남산 장체B" pitchFamily="18" charset="-127"/>
              </a:rPr>
              <a:t> 및 분양</a:t>
            </a:r>
          </a:p>
        </p:txBody>
      </p:sp>
      <p:sp>
        <p:nvSpPr>
          <p:cNvPr id="205" name="줄무늬가 있는 오른쪽 화살표 204"/>
          <p:cNvSpPr/>
          <p:nvPr/>
        </p:nvSpPr>
        <p:spPr>
          <a:xfrm>
            <a:off x="2124075" y="5335588"/>
            <a:ext cx="387350" cy="928687"/>
          </a:xfrm>
          <a:prstGeom prst="stripedRightArrow">
            <a:avLst/>
          </a:prstGeom>
          <a:solidFill>
            <a:schemeClr val="accent2">
              <a:alpha val="60000"/>
            </a:schemeClr>
          </a:solidFill>
        </p:spPr>
        <p:txBody>
          <a:bodyPr wrap="none"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50000"/>
                  <a:lumOff val="50000"/>
                </a:prstClr>
              </a:buClr>
              <a:buSzPct val="80000"/>
              <a:defRPr/>
            </a:pPr>
            <a:endParaRPr kumimoji="0" lang="ko-KR" altLang="en-US" sz="1700" b="1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청소년서체" pitchFamily="18" charset="-127"/>
              <a:ea typeface="청소년서체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직사각형 35"/>
          <p:cNvSpPr/>
          <p:nvPr/>
        </p:nvSpPr>
        <p:spPr>
          <a:xfrm>
            <a:off x="0" y="0"/>
            <a:ext cx="9906000" cy="3857628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tx2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tx2">
                  <a:lumMod val="60000"/>
                  <a:lumOff val="4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900000" fontAlgn="auto" latinLnBrk="0">
              <a:spcBef>
                <a:spcPts val="0"/>
              </a:spcBef>
              <a:spcAft>
                <a:spcPts val="0"/>
              </a:spcAft>
              <a:defRPr lang="ko-KR"/>
            </a:pPr>
            <a:endParaRPr kumimoji="0" lang="ko-KR" altLang="en-US" kern="0">
              <a:solidFill>
                <a:sysClr val="window" lastClr="FFFFFF"/>
              </a:solidFill>
              <a:latin typeface="맑은 고딕"/>
              <a:ea typeface="맑은 고딕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251325" y="5013325"/>
            <a:ext cx="1403350" cy="576263"/>
          </a:xfrm>
          <a:prstGeom prst="rect">
            <a:avLst/>
          </a:prstGeom>
        </p:spPr>
        <p:txBody>
          <a:bodyPr wrap="none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lang="ko-KR"/>
            </a:pPr>
            <a:endParaRPr kumimoji="0" lang="en-US" altLang="ko-KR" sz="240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glow rad="76200">
                  <a:schemeClr val="bg1"/>
                </a:glow>
              </a:effectLst>
              <a:latin typeface="한컴 윤고딕 230"/>
              <a:ea typeface="한컴 윤고딕 23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160838" y="5445125"/>
            <a:ext cx="1352550" cy="0"/>
          </a:xfrm>
          <a:prstGeom prst="rect">
            <a:avLst/>
          </a:prstGeom>
          <a:noFill/>
        </p:spPr>
        <p:txBody>
          <a:bodyPr wrap="none" lIns="91424" tIns="45712" rIns="91424" bIns="45712"/>
          <a:lstStyle/>
          <a:p>
            <a:pPr algn="ctr" defTabSz="900000"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en-US" altLang="ko-KR" sz="3200" spc="-15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glow rad="76200">
                  <a:schemeClr val="bg1"/>
                </a:glow>
              </a:effectLst>
              <a:latin typeface="한컴 윤고딕 230"/>
              <a:ea typeface="한컴 윤고딕 230"/>
            </a:endParaRPr>
          </a:p>
        </p:txBody>
      </p:sp>
      <p:cxnSp>
        <p:nvCxnSpPr>
          <p:cNvPr id="20" name="직선 연결선 19"/>
          <p:cNvCxnSpPr/>
          <p:nvPr/>
        </p:nvCxnSpPr>
        <p:spPr>
          <a:xfrm>
            <a:off x="720725" y="3071813"/>
            <a:ext cx="8459788" cy="0"/>
          </a:xfrm>
          <a:prstGeom prst="line">
            <a:avLst/>
          </a:prstGeom>
          <a:ln w="6350"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820041" y="2672916"/>
            <a:ext cx="6096541" cy="830997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 fontAlgn="auto">
              <a:spcBef>
                <a:spcPts val="1200"/>
              </a:spcBef>
              <a:spcAft>
                <a:spcPts val="0"/>
              </a:spcAft>
              <a:defRPr lang="ko-KR" altLang="en-US"/>
            </a:pPr>
            <a:r>
              <a:rPr kumimoji="0" lang="en-US" altLang="ko-KR" sz="48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76200">
                    <a:schemeClr val="bg1"/>
                  </a:glow>
                </a:effectLst>
                <a:latin typeface="MS Gothic"/>
                <a:ea typeface="MS Gothic"/>
              </a:rPr>
              <a:t>Ⅱ</a:t>
            </a:r>
            <a:r>
              <a:rPr kumimoji="0" lang="ko-KR" altLang="en-US" sz="48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76200">
                    <a:schemeClr val="bg1"/>
                  </a:glow>
                </a:effectLst>
                <a:latin typeface="한컴 윤고딕 230"/>
                <a:ea typeface="한컴 윤고딕 230"/>
              </a:rPr>
              <a:t>. 조합설립인가 절차 </a:t>
            </a:r>
          </a:p>
        </p:txBody>
      </p:sp>
      <p:grpSp>
        <p:nvGrpSpPr>
          <p:cNvPr id="14345" name="그룹 10"/>
          <p:cNvGrpSpPr>
            <a:grpSpLocks/>
          </p:cNvGrpSpPr>
          <p:nvPr/>
        </p:nvGrpSpPr>
        <p:grpSpPr bwMode="auto">
          <a:xfrm>
            <a:off x="5810250" y="714375"/>
            <a:ext cx="3325813" cy="1052513"/>
            <a:chOff x="3864609" y="922642"/>
            <a:chExt cx="3475451" cy="1136033"/>
          </a:xfrm>
        </p:grpSpPr>
        <p:grpSp>
          <p:nvGrpSpPr>
            <p:cNvPr id="14347" name="그룹 13"/>
            <p:cNvGrpSpPr>
              <a:grpSpLocks/>
            </p:cNvGrpSpPr>
            <p:nvPr/>
          </p:nvGrpSpPr>
          <p:grpSpPr bwMode="auto">
            <a:xfrm>
              <a:off x="3864609" y="1079194"/>
              <a:ext cx="3475451" cy="979481"/>
              <a:chOff x="3864609" y="1079194"/>
              <a:chExt cx="3475451" cy="979481"/>
            </a:xfrm>
          </p:grpSpPr>
          <p:grpSp>
            <p:nvGrpSpPr>
              <p:cNvPr id="4" name="그룹 7"/>
              <p:cNvGrpSpPr/>
              <p:nvPr/>
            </p:nvGrpSpPr>
            <p:grpSpPr>
              <a:xfrm>
                <a:off x="5257770" y="1079194"/>
                <a:ext cx="2082290" cy="979481"/>
                <a:chOff x="5105497" y="1309433"/>
                <a:chExt cx="967460" cy="511547"/>
              </a:xfrm>
              <a:effectLst>
                <a:outerShdw dist="50800" dir="5400000" algn="ctr" rotWithShape="0">
                  <a:srgbClr val="000000">
                    <a:alpha val="0"/>
                  </a:srgbClr>
                </a:outerShdw>
                <a:reflection stA="0" endPos="65000" dist="50800" dir="5400000" sy="-100000" algn="bl" rotWithShape="0"/>
              </a:effectLst>
            </p:grpSpPr>
            <p:grpSp>
              <p:nvGrpSpPr>
                <p:cNvPr id="5" name="그룹 8"/>
                <p:cNvGrpSpPr/>
                <p:nvPr/>
              </p:nvGrpSpPr>
              <p:grpSpPr>
                <a:xfrm>
                  <a:off x="5105497" y="1338268"/>
                  <a:ext cx="825880" cy="482712"/>
                  <a:chOff x="4946655" y="1338268"/>
                  <a:chExt cx="825880" cy="482712"/>
                </a:xfrm>
              </p:grpSpPr>
              <p:grpSp>
                <p:nvGrpSpPr>
                  <p:cNvPr id="6" name="그룹 14"/>
                  <p:cNvGrpSpPr/>
                  <p:nvPr/>
                </p:nvGrpSpPr>
                <p:grpSpPr>
                  <a:xfrm>
                    <a:off x="4946655" y="1338268"/>
                    <a:ext cx="225274" cy="481685"/>
                    <a:chOff x="3531646" y="5990795"/>
                    <a:chExt cx="328102" cy="649035"/>
                  </a:xfrm>
                  <a:solidFill>
                    <a:sysClr val="window" lastClr="FFFFFF">
                      <a:alpha val="32000"/>
                    </a:sysClr>
                  </a:solidFill>
                </p:grpSpPr>
                <p:sp>
                  <p:nvSpPr>
                    <p:cNvPr id="33" name="Freeform 5"/>
                    <p:cNvSpPr>
                      <a:spLocks noEditPoints="1"/>
                    </p:cNvSpPr>
                    <p:nvPr/>
                  </p:nvSpPr>
                  <p:spPr>
                    <a:xfrm>
                      <a:off x="3705352" y="6195897"/>
                      <a:ext cx="154396" cy="437455"/>
                    </a:xfrm>
                    <a:custGeom>
                      <a:avLst/>
                      <a:gdLst>
                        <a:gd name="T0" fmla="*/ 0 w 537"/>
                        <a:gd name="T1" fmla="*/ 135525 h 1530"/>
                        <a:gd name="T2" fmla="*/ 28464 w 537"/>
                        <a:gd name="T3" fmla="*/ 437455 h 1530"/>
                        <a:gd name="T4" fmla="*/ 59516 w 537"/>
                        <a:gd name="T5" fmla="*/ 437455 h 1530"/>
                        <a:gd name="T6" fmla="*/ 81654 w 537"/>
                        <a:gd name="T7" fmla="*/ 407148 h 1530"/>
                        <a:gd name="T8" fmla="*/ 117019 w 537"/>
                        <a:gd name="T9" fmla="*/ 407148 h 1530"/>
                        <a:gd name="T10" fmla="*/ 139158 w 537"/>
                        <a:gd name="T11" fmla="*/ 437455 h 1530"/>
                        <a:gd name="T12" fmla="*/ 15526 w 537"/>
                        <a:gd name="T13" fmla="*/ 393138 h 1530"/>
                        <a:gd name="T14" fmla="*/ 15526 w 537"/>
                        <a:gd name="T15" fmla="*/ 349964 h 1530"/>
                        <a:gd name="T16" fmla="*/ 15526 w 537"/>
                        <a:gd name="T17" fmla="*/ 306219 h 1530"/>
                        <a:gd name="T18" fmla="*/ 15526 w 537"/>
                        <a:gd name="T19" fmla="*/ 262759 h 1530"/>
                        <a:gd name="T20" fmla="*/ 15526 w 537"/>
                        <a:gd name="T21" fmla="*/ 219585 h 1530"/>
                        <a:gd name="T22" fmla="*/ 15526 w 537"/>
                        <a:gd name="T23" fmla="*/ 176126 h 1530"/>
                        <a:gd name="T24" fmla="*/ 37377 w 537"/>
                        <a:gd name="T25" fmla="*/ 393138 h 1530"/>
                        <a:gd name="T26" fmla="*/ 37377 w 537"/>
                        <a:gd name="T27" fmla="*/ 349964 h 1530"/>
                        <a:gd name="T28" fmla="*/ 37377 w 537"/>
                        <a:gd name="T29" fmla="*/ 306219 h 1530"/>
                        <a:gd name="T30" fmla="*/ 37377 w 537"/>
                        <a:gd name="T31" fmla="*/ 262759 h 1530"/>
                        <a:gd name="T32" fmla="*/ 37377 w 537"/>
                        <a:gd name="T33" fmla="*/ 219585 h 1530"/>
                        <a:gd name="T34" fmla="*/ 37377 w 537"/>
                        <a:gd name="T35" fmla="*/ 176126 h 1530"/>
                        <a:gd name="T36" fmla="*/ 37377 w 537"/>
                        <a:gd name="T37" fmla="*/ 133524 h 1530"/>
                        <a:gd name="T38" fmla="*/ 37377 w 537"/>
                        <a:gd name="T39" fmla="*/ 90350 h 1530"/>
                        <a:gd name="T40" fmla="*/ 37377 w 537"/>
                        <a:gd name="T41" fmla="*/ 47462 h 1530"/>
                        <a:gd name="T42" fmla="*/ 59516 w 537"/>
                        <a:gd name="T43" fmla="*/ 393138 h 1530"/>
                        <a:gd name="T44" fmla="*/ 59516 w 537"/>
                        <a:gd name="T45" fmla="*/ 349964 h 1530"/>
                        <a:gd name="T46" fmla="*/ 59516 w 537"/>
                        <a:gd name="T47" fmla="*/ 306219 h 1530"/>
                        <a:gd name="T48" fmla="*/ 59516 w 537"/>
                        <a:gd name="T49" fmla="*/ 262759 h 1530"/>
                        <a:gd name="T50" fmla="*/ 59516 w 537"/>
                        <a:gd name="T51" fmla="*/ 219585 h 1530"/>
                        <a:gd name="T52" fmla="*/ 59516 w 537"/>
                        <a:gd name="T53" fmla="*/ 176126 h 1530"/>
                        <a:gd name="T54" fmla="*/ 59516 w 537"/>
                        <a:gd name="T55" fmla="*/ 133524 h 1530"/>
                        <a:gd name="T56" fmla="*/ 59516 w 537"/>
                        <a:gd name="T57" fmla="*/ 90350 h 1530"/>
                        <a:gd name="T58" fmla="*/ 59516 w 537"/>
                        <a:gd name="T59" fmla="*/ 47462 h 1530"/>
                        <a:gd name="T60" fmla="*/ 81654 w 537"/>
                        <a:gd name="T61" fmla="*/ 393138 h 1530"/>
                        <a:gd name="T62" fmla="*/ 81654 w 537"/>
                        <a:gd name="T63" fmla="*/ 349964 h 1530"/>
                        <a:gd name="T64" fmla="*/ 81654 w 537"/>
                        <a:gd name="T65" fmla="*/ 306219 h 1530"/>
                        <a:gd name="T66" fmla="*/ 81654 w 537"/>
                        <a:gd name="T67" fmla="*/ 262759 h 1530"/>
                        <a:gd name="T68" fmla="*/ 81654 w 537"/>
                        <a:gd name="T69" fmla="*/ 219585 h 1530"/>
                        <a:gd name="T70" fmla="*/ 81654 w 537"/>
                        <a:gd name="T71" fmla="*/ 176126 h 1530"/>
                        <a:gd name="T72" fmla="*/ 81654 w 537"/>
                        <a:gd name="T73" fmla="*/ 133524 h 1530"/>
                        <a:gd name="T74" fmla="*/ 81654 w 537"/>
                        <a:gd name="T75" fmla="*/ 90350 h 1530"/>
                        <a:gd name="T76" fmla="*/ 81654 w 537"/>
                        <a:gd name="T77" fmla="*/ 47462 h 1530"/>
                        <a:gd name="T78" fmla="*/ 103793 w 537"/>
                        <a:gd name="T79" fmla="*/ 393138 h 1530"/>
                        <a:gd name="T80" fmla="*/ 103793 w 537"/>
                        <a:gd name="T81" fmla="*/ 349964 h 1530"/>
                        <a:gd name="T82" fmla="*/ 103793 w 537"/>
                        <a:gd name="T83" fmla="*/ 306219 h 1530"/>
                        <a:gd name="T84" fmla="*/ 103793 w 537"/>
                        <a:gd name="T85" fmla="*/ 262759 h 1530"/>
                        <a:gd name="T86" fmla="*/ 103793 w 537"/>
                        <a:gd name="T87" fmla="*/ 219585 h 1530"/>
                        <a:gd name="T88" fmla="*/ 103793 w 537"/>
                        <a:gd name="T89" fmla="*/ 176126 h 1530"/>
                        <a:gd name="T90" fmla="*/ 103793 w 537"/>
                        <a:gd name="T91" fmla="*/ 133524 h 1530"/>
                        <a:gd name="T92" fmla="*/ 103793 w 537"/>
                        <a:gd name="T93" fmla="*/ 90350 h 1530"/>
                        <a:gd name="T94" fmla="*/ 103793 w 537"/>
                        <a:gd name="T95" fmla="*/ 47462 h 1530"/>
                        <a:gd name="T96" fmla="*/ 125932 w 537"/>
                        <a:gd name="T97" fmla="*/ 393138 h 1530"/>
                        <a:gd name="T98" fmla="*/ 125932 w 537"/>
                        <a:gd name="T99" fmla="*/ 349964 h 1530"/>
                        <a:gd name="T100" fmla="*/ 125932 w 537"/>
                        <a:gd name="T101" fmla="*/ 306219 h 1530"/>
                        <a:gd name="T102" fmla="*/ 125932 w 537"/>
                        <a:gd name="T103" fmla="*/ 262759 h 1530"/>
                        <a:gd name="T104" fmla="*/ 125932 w 537"/>
                        <a:gd name="T105" fmla="*/ 219585 h 1530"/>
                        <a:gd name="T106" fmla="*/ 125932 w 537"/>
                        <a:gd name="T107" fmla="*/ 176126 h 1530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60000 65536"/>
                        <a:gd name="T157" fmla="*/ 0 60000 65536"/>
                        <a:gd name="T158" fmla="*/ 0 60000 65536"/>
                        <a:gd name="T159" fmla="*/ 0 60000 65536"/>
                        <a:gd name="T160" fmla="*/ 0 60000 65536"/>
                        <a:gd name="T161" fmla="*/ 0 60000 65536"/>
                      </a:gdLst>
                      <a:ahLst/>
                      <a:cxnLst>
                        <a:cxn ang="T108">
                          <a:pos x="T0" y="T1"/>
                        </a:cxn>
                        <a:cxn ang="T109">
                          <a:pos x="T2" y="T3"/>
                        </a:cxn>
                        <a:cxn ang="T110">
                          <a:pos x="T4" y="T5"/>
                        </a:cxn>
                        <a:cxn ang="T111">
                          <a:pos x="T6" y="T7"/>
                        </a:cxn>
                        <a:cxn ang="T112">
                          <a:pos x="T8" y="T9"/>
                        </a:cxn>
                        <a:cxn ang="T113">
                          <a:pos x="T10" y="T11"/>
                        </a:cxn>
                        <a:cxn ang="T114">
                          <a:pos x="T12" y="T13"/>
                        </a:cxn>
                        <a:cxn ang="T115">
                          <a:pos x="T14" y="T15"/>
                        </a:cxn>
                        <a:cxn ang="T116">
                          <a:pos x="T16" y="T17"/>
                        </a:cxn>
                        <a:cxn ang="T117">
                          <a:pos x="T18" y="T19"/>
                        </a:cxn>
                        <a:cxn ang="T118">
                          <a:pos x="T20" y="T21"/>
                        </a:cxn>
                        <a:cxn ang="T119">
                          <a:pos x="T22" y="T23"/>
                        </a:cxn>
                        <a:cxn ang="T120">
                          <a:pos x="T24" y="T25"/>
                        </a:cxn>
                        <a:cxn ang="T121">
                          <a:pos x="T26" y="T27"/>
                        </a:cxn>
                        <a:cxn ang="T122">
                          <a:pos x="T28" y="T29"/>
                        </a:cxn>
                        <a:cxn ang="T123">
                          <a:pos x="T30" y="T31"/>
                        </a:cxn>
                        <a:cxn ang="T124">
                          <a:pos x="T32" y="T33"/>
                        </a:cxn>
                        <a:cxn ang="T125">
                          <a:pos x="T34" y="T35"/>
                        </a:cxn>
                        <a:cxn ang="T126">
                          <a:pos x="T36" y="T37"/>
                        </a:cxn>
                        <a:cxn ang="T127">
                          <a:pos x="T38" y="T39"/>
                        </a:cxn>
                        <a:cxn ang="T128">
                          <a:pos x="T40" y="T41"/>
                        </a:cxn>
                        <a:cxn ang="T129">
                          <a:pos x="T42" y="T43"/>
                        </a:cxn>
                        <a:cxn ang="T130">
                          <a:pos x="T44" y="T45"/>
                        </a:cxn>
                        <a:cxn ang="T131">
                          <a:pos x="T46" y="T47"/>
                        </a:cxn>
                        <a:cxn ang="T132">
                          <a:pos x="T48" y="T49"/>
                        </a:cxn>
                        <a:cxn ang="T133">
                          <a:pos x="T50" y="T51"/>
                        </a:cxn>
                        <a:cxn ang="T134">
                          <a:pos x="T52" y="T53"/>
                        </a:cxn>
                        <a:cxn ang="T135">
                          <a:pos x="T54" y="T55"/>
                        </a:cxn>
                        <a:cxn ang="T136">
                          <a:pos x="T56" y="T57"/>
                        </a:cxn>
                        <a:cxn ang="T137">
                          <a:pos x="T58" y="T59"/>
                        </a:cxn>
                        <a:cxn ang="T138">
                          <a:pos x="T60" y="T61"/>
                        </a:cxn>
                        <a:cxn ang="T139">
                          <a:pos x="T62" y="T63"/>
                        </a:cxn>
                        <a:cxn ang="T140">
                          <a:pos x="T64" y="T65"/>
                        </a:cxn>
                        <a:cxn ang="T141">
                          <a:pos x="T66" y="T67"/>
                        </a:cxn>
                        <a:cxn ang="T142">
                          <a:pos x="T68" y="T69"/>
                        </a:cxn>
                        <a:cxn ang="T143">
                          <a:pos x="T70" y="T71"/>
                        </a:cxn>
                        <a:cxn ang="T144">
                          <a:pos x="T72" y="T73"/>
                        </a:cxn>
                        <a:cxn ang="T145">
                          <a:pos x="T74" y="T75"/>
                        </a:cxn>
                        <a:cxn ang="T146">
                          <a:pos x="T76" y="T77"/>
                        </a:cxn>
                        <a:cxn ang="T147">
                          <a:pos x="T78" y="T79"/>
                        </a:cxn>
                        <a:cxn ang="T148">
                          <a:pos x="T80" y="T81"/>
                        </a:cxn>
                        <a:cxn ang="T149">
                          <a:pos x="T82" y="T83"/>
                        </a:cxn>
                        <a:cxn ang="T150">
                          <a:pos x="T84" y="T85"/>
                        </a:cxn>
                        <a:cxn ang="T151">
                          <a:pos x="T86" y="T87"/>
                        </a:cxn>
                        <a:cxn ang="T152">
                          <a:pos x="T88" y="T89"/>
                        </a:cxn>
                        <a:cxn ang="T153">
                          <a:pos x="T90" y="T91"/>
                        </a:cxn>
                        <a:cxn ang="T154">
                          <a:pos x="T92" y="T93"/>
                        </a:cxn>
                        <a:cxn ang="T155">
                          <a:pos x="T94" y="T95"/>
                        </a:cxn>
                        <a:cxn ang="T156">
                          <a:pos x="T96" y="T97"/>
                        </a:cxn>
                        <a:cxn ang="T157">
                          <a:pos x="T98" y="T99"/>
                        </a:cxn>
                        <a:cxn ang="T158">
                          <a:pos x="T100" y="T101"/>
                        </a:cxn>
                        <a:cxn ang="T159">
                          <a:pos x="T102" y="T103"/>
                        </a:cxn>
                        <a:cxn ang="T160">
                          <a:pos x="T104" y="T105"/>
                        </a:cxn>
                        <a:cxn ang="T161">
                          <a:pos x="T106" y="T107"/>
                        </a:cxn>
                      </a:cxnLst>
                      <a:rect l="0" t="0" r="r" b="b"/>
                      <a:pathLst>
                        <a:path w="537" h="1530">
                          <a:moveTo>
                            <a:pt x="462" y="474"/>
                          </a:moveTo>
                          <a:lnTo>
                            <a:pt x="462" y="0"/>
                          </a:lnTo>
                          <a:lnTo>
                            <a:pt x="76" y="0"/>
                          </a:lnTo>
                          <a:lnTo>
                            <a:pt x="76" y="474"/>
                          </a:lnTo>
                          <a:lnTo>
                            <a:pt x="0" y="474"/>
                          </a:lnTo>
                          <a:lnTo>
                            <a:pt x="0" y="1530"/>
                          </a:lnTo>
                          <a:lnTo>
                            <a:pt x="54" y="1530"/>
                          </a:lnTo>
                          <a:lnTo>
                            <a:pt x="54" y="1424"/>
                          </a:lnTo>
                          <a:lnTo>
                            <a:pt x="99" y="1424"/>
                          </a:lnTo>
                          <a:lnTo>
                            <a:pt x="99" y="1530"/>
                          </a:lnTo>
                          <a:lnTo>
                            <a:pt x="130" y="1530"/>
                          </a:lnTo>
                          <a:lnTo>
                            <a:pt x="130" y="1424"/>
                          </a:lnTo>
                          <a:lnTo>
                            <a:pt x="176" y="1424"/>
                          </a:lnTo>
                          <a:lnTo>
                            <a:pt x="176" y="1530"/>
                          </a:lnTo>
                          <a:lnTo>
                            <a:pt x="207" y="1530"/>
                          </a:lnTo>
                          <a:lnTo>
                            <a:pt x="207" y="1424"/>
                          </a:lnTo>
                          <a:lnTo>
                            <a:pt x="253" y="1424"/>
                          </a:lnTo>
                          <a:lnTo>
                            <a:pt x="253" y="1530"/>
                          </a:lnTo>
                          <a:lnTo>
                            <a:pt x="284" y="1530"/>
                          </a:lnTo>
                          <a:lnTo>
                            <a:pt x="284" y="1424"/>
                          </a:lnTo>
                          <a:lnTo>
                            <a:pt x="330" y="1424"/>
                          </a:lnTo>
                          <a:lnTo>
                            <a:pt x="330" y="1530"/>
                          </a:lnTo>
                          <a:lnTo>
                            <a:pt x="361" y="1530"/>
                          </a:lnTo>
                          <a:lnTo>
                            <a:pt x="361" y="1424"/>
                          </a:lnTo>
                          <a:lnTo>
                            <a:pt x="407" y="1424"/>
                          </a:lnTo>
                          <a:lnTo>
                            <a:pt x="407" y="1530"/>
                          </a:lnTo>
                          <a:lnTo>
                            <a:pt x="438" y="1530"/>
                          </a:lnTo>
                          <a:lnTo>
                            <a:pt x="438" y="1424"/>
                          </a:lnTo>
                          <a:lnTo>
                            <a:pt x="484" y="1424"/>
                          </a:lnTo>
                          <a:lnTo>
                            <a:pt x="484" y="1530"/>
                          </a:lnTo>
                          <a:lnTo>
                            <a:pt x="537" y="1530"/>
                          </a:lnTo>
                          <a:lnTo>
                            <a:pt x="537" y="474"/>
                          </a:lnTo>
                          <a:lnTo>
                            <a:pt x="462" y="474"/>
                          </a:lnTo>
                          <a:close/>
                          <a:moveTo>
                            <a:pt x="99" y="1375"/>
                          </a:moveTo>
                          <a:lnTo>
                            <a:pt x="54" y="1375"/>
                          </a:lnTo>
                          <a:lnTo>
                            <a:pt x="54" y="1272"/>
                          </a:lnTo>
                          <a:lnTo>
                            <a:pt x="99" y="1272"/>
                          </a:lnTo>
                          <a:lnTo>
                            <a:pt x="99" y="1375"/>
                          </a:lnTo>
                          <a:close/>
                          <a:moveTo>
                            <a:pt x="99" y="1224"/>
                          </a:moveTo>
                          <a:lnTo>
                            <a:pt x="54" y="1224"/>
                          </a:lnTo>
                          <a:lnTo>
                            <a:pt x="54" y="1121"/>
                          </a:lnTo>
                          <a:lnTo>
                            <a:pt x="99" y="1121"/>
                          </a:lnTo>
                          <a:lnTo>
                            <a:pt x="99" y="1224"/>
                          </a:lnTo>
                          <a:close/>
                          <a:moveTo>
                            <a:pt x="99" y="1071"/>
                          </a:moveTo>
                          <a:lnTo>
                            <a:pt x="54" y="1071"/>
                          </a:lnTo>
                          <a:lnTo>
                            <a:pt x="54" y="969"/>
                          </a:lnTo>
                          <a:lnTo>
                            <a:pt x="99" y="969"/>
                          </a:lnTo>
                          <a:lnTo>
                            <a:pt x="99" y="1071"/>
                          </a:lnTo>
                          <a:close/>
                          <a:moveTo>
                            <a:pt x="99" y="919"/>
                          </a:moveTo>
                          <a:lnTo>
                            <a:pt x="54" y="919"/>
                          </a:lnTo>
                          <a:lnTo>
                            <a:pt x="54" y="818"/>
                          </a:lnTo>
                          <a:lnTo>
                            <a:pt x="99" y="818"/>
                          </a:lnTo>
                          <a:lnTo>
                            <a:pt x="99" y="919"/>
                          </a:lnTo>
                          <a:close/>
                          <a:moveTo>
                            <a:pt x="99" y="768"/>
                          </a:moveTo>
                          <a:lnTo>
                            <a:pt x="54" y="768"/>
                          </a:lnTo>
                          <a:lnTo>
                            <a:pt x="54" y="666"/>
                          </a:lnTo>
                          <a:lnTo>
                            <a:pt x="99" y="666"/>
                          </a:lnTo>
                          <a:lnTo>
                            <a:pt x="99" y="768"/>
                          </a:lnTo>
                          <a:close/>
                          <a:moveTo>
                            <a:pt x="99" y="616"/>
                          </a:moveTo>
                          <a:lnTo>
                            <a:pt x="54" y="616"/>
                          </a:lnTo>
                          <a:lnTo>
                            <a:pt x="54" y="515"/>
                          </a:lnTo>
                          <a:lnTo>
                            <a:pt x="99" y="515"/>
                          </a:lnTo>
                          <a:lnTo>
                            <a:pt x="99" y="616"/>
                          </a:lnTo>
                          <a:close/>
                          <a:moveTo>
                            <a:pt x="176" y="1375"/>
                          </a:moveTo>
                          <a:lnTo>
                            <a:pt x="130" y="1375"/>
                          </a:lnTo>
                          <a:lnTo>
                            <a:pt x="130" y="1272"/>
                          </a:lnTo>
                          <a:lnTo>
                            <a:pt x="176" y="1272"/>
                          </a:lnTo>
                          <a:lnTo>
                            <a:pt x="176" y="1375"/>
                          </a:lnTo>
                          <a:close/>
                          <a:moveTo>
                            <a:pt x="176" y="1224"/>
                          </a:moveTo>
                          <a:lnTo>
                            <a:pt x="130" y="1224"/>
                          </a:lnTo>
                          <a:lnTo>
                            <a:pt x="130" y="1121"/>
                          </a:lnTo>
                          <a:lnTo>
                            <a:pt x="176" y="1121"/>
                          </a:lnTo>
                          <a:lnTo>
                            <a:pt x="176" y="1224"/>
                          </a:lnTo>
                          <a:close/>
                          <a:moveTo>
                            <a:pt x="176" y="1071"/>
                          </a:moveTo>
                          <a:lnTo>
                            <a:pt x="130" y="1071"/>
                          </a:lnTo>
                          <a:lnTo>
                            <a:pt x="130" y="969"/>
                          </a:lnTo>
                          <a:lnTo>
                            <a:pt x="176" y="969"/>
                          </a:lnTo>
                          <a:lnTo>
                            <a:pt x="176" y="1071"/>
                          </a:lnTo>
                          <a:close/>
                          <a:moveTo>
                            <a:pt x="176" y="919"/>
                          </a:moveTo>
                          <a:lnTo>
                            <a:pt x="130" y="919"/>
                          </a:lnTo>
                          <a:lnTo>
                            <a:pt x="130" y="818"/>
                          </a:lnTo>
                          <a:lnTo>
                            <a:pt x="176" y="818"/>
                          </a:lnTo>
                          <a:lnTo>
                            <a:pt x="176" y="919"/>
                          </a:lnTo>
                          <a:close/>
                          <a:moveTo>
                            <a:pt x="176" y="768"/>
                          </a:moveTo>
                          <a:lnTo>
                            <a:pt x="130" y="768"/>
                          </a:lnTo>
                          <a:lnTo>
                            <a:pt x="130" y="666"/>
                          </a:lnTo>
                          <a:lnTo>
                            <a:pt x="176" y="666"/>
                          </a:lnTo>
                          <a:lnTo>
                            <a:pt x="176" y="768"/>
                          </a:lnTo>
                          <a:close/>
                          <a:moveTo>
                            <a:pt x="176" y="616"/>
                          </a:moveTo>
                          <a:lnTo>
                            <a:pt x="130" y="616"/>
                          </a:lnTo>
                          <a:lnTo>
                            <a:pt x="130" y="515"/>
                          </a:lnTo>
                          <a:lnTo>
                            <a:pt x="176" y="515"/>
                          </a:lnTo>
                          <a:lnTo>
                            <a:pt x="176" y="616"/>
                          </a:lnTo>
                          <a:close/>
                          <a:moveTo>
                            <a:pt x="176" y="467"/>
                          </a:moveTo>
                          <a:lnTo>
                            <a:pt x="130" y="467"/>
                          </a:lnTo>
                          <a:lnTo>
                            <a:pt x="130" y="364"/>
                          </a:lnTo>
                          <a:lnTo>
                            <a:pt x="176" y="364"/>
                          </a:lnTo>
                          <a:lnTo>
                            <a:pt x="176" y="467"/>
                          </a:lnTo>
                          <a:close/>
                          <a:moveTo>
                            <a:pt x="176" y="316"/>
                          </a:moveTo>
                          <a:lnTo>
                            <a:pt x="130" y="316"/>
                          </a:lnTo>
                          <a:lnTo>
                            <a:pt x="130" y="215"/>
                          </a:lnTo>
                          <a:lnTo>
                            <a:pt x="176" y="215"/>
                          </a:lnTo>
                          <a:lnTo>
                            <a:pt x="176" y="316"/>
                          </a:lnTo>
                          <a:close/>
                          <a:moveTo>
                            <a:pt x="176" y="166"/>
                          </a:moveTo>
                          <a:lnTo>
                            <a:pt x="130" y="166"/>
                          </a:lnTo>
                          <a:lnTo>
                            <a:pt x="130" y="64"/>
                          </a:lnTo>
                          <a:lnTo>
                            <a:pt x="176" y="64"/>
                          </a:lnTo>
                          <a:lnTo>
                            <a:pt x="176" y="166"/>
                          </a:lnTo>
                          <a:close/>
                          <a:moveTo>
                            <a:pt x="253" y="1375"/>
                          </a:moveTo>
                          <a:lnTo>
                            <a:pt x="207" y="1375"/>
                          </a:lnTo>
                          <a:lnTo>
                            <a:pt x="207" y="1272"/>
                          </a:lnTo>
                          <a:lnTo>
                            <a:pt x="253" y="1272"/>
                          </a:lnTo>
                          <a:lnTo>
                            <a:pt x="253" y="1375"/>
                          </a:lnTo>
                          <a:close/>
                          <a:moveTo>
                            <a:pt x="253" y="1224"/>
                          </a:moveTo>
                          <a:lnTo>
                            <a:pt x="207" y="1224"/>
                          </a:lnTo>
                          <a:lnTo>
                            <a:pt x="207" y="1121"/>
                          </a:lnTo>
                          <a:lnTo>
                            <a:pt x="253" y="1121"/>
                          </a:lnTo>
                          <a:lnTo>
                            <a:pt x="253" y="1224"/>
                          </a:lnTo>
                          <a:close/>
                          <a:moveTo>
                            <a:pt x="253" y="1071"/>
                          </a:moveTo>
                          <a:lnTo>
                            <a:pt x="207" y="1071"/>
                          </a:lnTo>
                          <a:lnTo>
                            <a:pt x="207" y="969"/>
                          </a:lnTo>
                          <a:lnTo>
                            <a:pt x="253" y="969"/>
                          </a:lnTo>
                          <a:lnTo>
                            <a:pt x="253" y="1071"/>
                          </a:lnTo>
                          <a:close/>
                          <a:moveTo>
                            <a:pt x="253" y="919"/>
                          </a:moveTo>
                          <a:lnTo>
                            <a:pt x="207" y="919"/>
                          </a:lnTo>
                          <a:lnTo>
                            <a:pt x="207" y="818"/>
                          </a:lnTo>
                          <a:lnTo>
                            <a:pt x="253" y="818"/>
                          </a:lnTo>
                          <a:lnTo>
                            <a:pt x="253" y="919"/>
                          </a:lnTo>
                          <a:close/>
                          <a:moveTo>
                            <a:pt x="253" y="768"/>
                          </a:moveTo>
                          <a:lnTo>
                            <a:pt x="207" y="768"/>
                          </a:lnTo>
                          <a:lnTo>
                            <a:pt x="207" y="666"/>
                          </a:lnTo>
                          <a:lnTo>
                            <a:pt x="253" y="666"/>
                          </a:lnTo>
                          <a:lnTo>
                            <a:pt x="253" y="768"/>
                          </a:lnTo>
                          <a:close/>
                          <a:moveTo>
                            <a:pt x="253" y="616"/>
                          </a:moveTo>
                          <a:lnTo>
                            <a:pt x="207" y="616"/>
                          </a:lnTo>
                          <a:lnTo>
                            <a:pt x="207" y="515"/>
                          </a:lnTo>
                          <a:lnTo>
                            <a:pt x="253" y="515"/>
                          </a:lnTo>
                          <a:lnTo>
                            <a:pt x="253" y="616"/>
                          </a:lnTo>
                          <a:close/>
                          <a:moveTo>
                            <a:pt x="253" y="467"/>
                          </a:moveTo>
                          <a:lnTo>
                            <a:pt x="207" y="467"/>
                          </a:lnTo>
                          <a:lnTo>
                            <a:pt x="207" y="364"/>
                          </a:lnTo>
                          <a:lnTo>
                            <a:pt x="253" y="364"/>
                          </a:lnTo>
                          <a:lnTo>
                            <a:pt x="253" y="467"/>
                          </a:lnTo>
                          <a:close/>
                          <a:moveTo>
                            <a:pt x="253" y="316"/>
                          </a:moveTo>
                          <a:lnTo>
                            <a:pt x="207" y="316"/>
                          </a:lnTo>
                          <a:lnTo>
                            <a:pt x="207" y="215"/>
                          </a:lnTo>
                          <a:lnTo>
                            <a:pt x="253" y="215"/>
                          </a:lnTo>
                          <a:lnTo>
                            <a:pt x="253" y="316"/>
                          </a:lnTo>
                          <a:close/>
                          <a:moveTo>
                            <a:pt x="253" y="166"/>
                          </a:moveTo>
                          <a:lnTo>
                            <a:pt x="207" y="166"/>
                          </a:lnTo>
                          <a:lnTo>
                            <a:pt x="207" y="64"/>
                          </a:lnTo>
                          <a:lnTo>
                            <a:pt x="253" y="64"/>
                          </a:lnTo>
                          <a:lnTo>
                            <a:pt x="253" y="166"/>
                          </a:lnTo>
                          <a:close/>
                          <a:moveTo>
                            <a:pt x="330" y="1375"/>
                          </a:moveTo>
                          <a:lnTo>
                            <a:pt x="284" y="1375"/>
                          </a:lnTo>
                          <a:lnTo>
                            <a:pt x="284" y="1272"/>
                          </a:lnTo>
                          <a:lnTo>
                            <a:pt x="330" y="1272"/>
                          </a:lnTo>
                          <a:lnTo>
                            <a:pt x="330" y="1375"/>
                          </a:lnTo>
                          <a:close/>
                          <a:moveTo>
                            <a:pt x="330" y="1224"/>
                          </a:moveTo>
                          <a:lnTo>
                            <a:pt x="284" y="1224"/>
                          </a:lnTo>
                          <a:lnTo>
                            <a:pt x="284" y="1121"/>
                          </a:lnTo>
                          <a:lnTo>
                            <a:pt x="330" y="1121"/>
                          </a:lnTo>
                          <a:lnTo>
                            <a:pt x="330" y="1224"/>
                          </a:lnTo>
                          <a:close/>
                          <a:moveTo>
                            <a:pt x="330" y="1071"/>
                          </a:moveTo>
                          <a:lnTo>
                            <a:pt x="284" y="1071"/>
                          </a:lnTo>
                          <a:lnTo>
                            <a:pt x="284" y="969"/>
                          </a:lnTo>
                          <a:lnTo>
                            <a:pt x="330" y="969"/>
                          </a:lnTo>
                          <a:lnTo>
                            <a:pt x="330" y="1071"/>
                          </a:lnTo>
                          <a:close/>
                          <a:moveTo>
                            <a:pt x="330" y="919"/>
                          </a:moveTo>
                          <a:lnTo>
                            <a:pt x="284" y="919"/>
                          </a:lnTo>
                          <a:lnTo>
                            <a:pt x="284" y="818"/>
                          </a:lnTo>
                          <a:lnTo>
                            <a:pt x="330" y="818"/>
                          </a:lnTo>
                          <a:lnTo>
                            <a:pt x="330" y="919"/>
                          </a:lnTo>
                          <a:close/>
                          <a:moveTo>
                            <a:pt x="330" y="768"/>
                          </a:moveTo>
                          <a:lnTo>
                            <a:pt x="284" y="768"/>
                          </a:lnTo>
                          <a:lnTo>
                            <a:pt x="284" y="666"/>
                          </a:lnTo>
                          <a:lnTo>
                            <a:pt x="330" y="666"/>
                          </a:lnTo>
                          <a:lnTo>
                            <a:pt x="330" y="768"/>
                          </a:lnTo>
                          <a:close/>
                          <a:moveTo>
                            <a:pt x="330" y="616"/>
                          </a:moveTo>
                          <a:lnTo>
                            <a:pt x="284" y="616"/>
                          </a:lnTo>
                          <a:lnTo>
                            <a:pt x="284" y="515"/>
                          </a:lnTo>
                          <a:lnTo>
                            <a:pt x="330" y="515"/>
                          </a:lnTo>
                          <a:lnTo>
                            <a:pt x="330" y="616"/>
                          </a:lnTo>
                          <a:close/>
                          <a:moveTo>
                            <a:pt x="330" y="467"/>
                          </a:moveTo>
                          <a:lnTo>
                            <a:pt x="284" y="467"/>
                          </a:lnTo>
                          <a:lnTo>
                            <a:pt x="284" y="364"/>
                          </a:lnTo>
                          <a:lnTo>
                            <a:pt x="330" y="364"/>
                          </a:lnTo>
                          <a:lnTo>
                            <a:pt x="330" y="467"/>
                          </a:lnTo>
                          <a:close/>
                          <a:moveTo>
                            <a:pt x="330" y="316"/>
                          </a:moveTo>
                          <a:lnTo>
                            <a:pt x="284" y="316"/>
                          </a:lnTo>
                          <a:lnTo>
                            <a:pt x="284" y="215"/>
                          </a:lnTo>
                          <a:lnTo>
                            <a:pt x="330" y="215"/>
                          </a:lnTo>
                          <a:lnTo>
                            <a:pt x="330" y="316"/>
                          </a:lnTo>
                          <a:close/>
                          <a:moveTo>
                            <a:pt x="330" y="166"/>
                          </a:moveTo>
                          <a:lnTo>
                            <a:pt x="284" y="166"/>
                          </a:lnTo>
                          <a:lnTo>
                            <a:pt x="284" y="64"/>
                          </a:lnTo>
                          <a:lnTo>
                            <a:pt x="330" y="64"/>
                          </a:lnTo>
                          <a:lnTo>
                            <a:pt x="330" y="166"/>
                          </a:lnTo>
                          <a:close/>
                          <a:moveTo>
                            <a:pt x="407" y="1375"/>
                          </a:moveTo>
                          <a:lnTo>
                            <a:pt x="361" y="1375"/>
                          </a:lnTo>
                          <a:lnTo>
                            <a:pt x="361" y="1272"/>
                          </a:lnTo>
                          <a:lnTo>
                            <a:pt x="407" y="1272"/>
                          </a:lnTo>
                          <a:lnTo>
                            <a:pt x="407" y="1375"/>
                          </a:lnTo>
                          <a:close/>
                          <a:moveTo>
                            <a:pt x="407" y="1224"/>
                          </a:moveTo>
                          <a:lnTo>
                            <a:pt x="361" y="1224"/>
                          </a:lnTo>
                          <a:lnTo>
                            <a:pt x="361" y="1121"/>
                          </a:lnTo>
                          <a:lnTo>
                            <a:pt x="407" y="1121"/>
                          </a:lnTo>
                          <a:lnTo>
                            <a:pt x="407" y="1224"/>
                          </a:lnTo>
                          <a:close/>
                          <a:moveTo>
                            <a:pt x="407" y="1071"/>
                          </a:moveTo>
                          <a:lnTo>
                            <a:pt x="361" y="1071"/>
                          </a:lnTo>
                          <a:lnTo>
                            <a:pt x="361" y="969"/>
                          </a:lnTo>
                          <a:lnTo>
                            <a:pt x="407" y="969"/>
                          </a:lnTo>
                          <a:lnTo>
                            <a:pt x="407" y="1071"/>
                          </a:lnTo>
                          <a:close/>
                          <a:moveTo>
                            <a:pt x="407" y="919"/>
                          </a:moveTo>
                          <a:lnTo>
                            <a:pt x="361" y="919"/>
                          </a:lnTo>
                          <a:lnTo>
                            <a:pt x="361" y="818"/>
                          </a:lnTo>
                          <a:lnTo>
                            <a:pt x="407" y="818"/>
                          </a:lnTo>
                          <a:lnTo>
                            <a:pt x="407" y="919"/>
                          </a:lnTo>
                          <a:close/>
                          <a:moveTo>
                            <a:pt x="407" y="768"/>
                          </a:moveTo>
                          <a:lnTo>
                            <a:pt x="361" y="768"/>
                          </a:lnTo>
                          <a:lnTo>
                            <a:pt x="361" y="666"/>
                          </a:lnTo>
                          <a:lnTo>
                            <a:pt x="407" y="666"/>
                          </a:lnTo>
                          <a:lnTo>
                            <a:pt x="407" y="768"/>
                          </a:lnTo>
                          <a:close/>
                          <a:moveTo>
                            <a:pt x="407" y="616"/>
                          </a:moveTo>
                          <a:lnTo>
                            <a:pt x="361" y="616"/>
                          </a:lnTo>
                          <a:lnTo>
                            <a:pt x="361" y="515"/>
                          </a:lnTo>
                          <a:lnTo>
                            <a:pt x="407" y="515"/>
                          </a:lnTo>
                          <a:lnTo>
                            <a:pt x="407" y="616"/>
                          </a:lnTo>
                          <a:close/>
                          <a:moveTo>
                            <a:pt x="407" y="467"/>
                          </a:moveTo>
                          <a:lnTo>
                            <a:pt x="361" y="467"/>
                          </a:lnTo>
                          <a:lnTo>
                            <a:pt x="361" y="364"/>
                          </a:lnTo>
                          <a:lnTo>
                            <a:pt x="407" y="364"/>
                          </a:lnTo>
                          <a:lnTo>
                            <a:pt x="407" y="467"/>
                          </a:lnTo>
                          <a:close/>
                          <a:moveTo>
                            <a:pt x="407" y="316"/>
                          </a:moveTo>
                          <a:lnTo>
                            <a:pt x="361" y="316"/>
                          </a:lnTo>
                          <a:lnTo>
                            <a:pt x="361" y="215"/>
                          </a:lnTo>
                          <a:lnTo>
                            <a:pt x="407" y="215"/>
                          </a:lnTo>
                          <a:lnTo>
                            <a:pt x="407" y="316"/>
                          </a:lnTo>
                          <a:close/>
                          <a:moveTo>
                            <a:pt x="407" y="166"/>
                          </a:moveTo>
                          <a:lnTo>
                            <a:pt x="361" y="166"/>
                          </a:lnTo>
                          <a:lnTo>
                            <a:pt x="361" y="64"/>
                          </a:lnTo>
                          <a:lnTo>
                            <a:pt x="407" y="64"/>
                          </a:lnTo>
                          <a:lnTo>
                            <a:pt x="407" y="166"/>
                          </a:lnTo>
                          <a:close/>
                          <a:moveTo>
                            <a:pt x="484" y="1375"/>
                          </a:moveTo>
                          <a:lnTo>
                            <a:pt x="438" y="1375"/>
                          </a:lnTo>
                          <a:lnTo>
                            <a:pt x="438" y="1272"/>
                          </a:lnTo>
                          <a:lnTo>
                            <a:pt x="484" y="1272"/>
                          </a:lnTo>
                          <a:lnTo>
                            <a:pt x="484" y="1375"/>
                          </a:lnTo>
                          <a:close/>
                          <a:moveTo>
                            <a:pt x="484" y="1224"/>
                          </a:moveTo>
                          <a:lnTo>
                            <a:pt x="438" y="1224"/>
                          </a:lnTo>
                          <a:lnTo>
                            <a:pt x="438" y="1121"/>
                          </a:lnTo>
                          <a:lnTo>
                            <a:pt x="484" y="1121"/>
                          </a:lnTo>
                          <a:lnTo>
                            <a:pt x="484" y="1224"/>
                          </a:lnTo>
                          <a:close/>
                          <a:moveTo>
                            <a:pt x="484" y="1071"/>
                          </a:moveTo>
                          <a:lnTo>
                            <a:pt x="438" y="1071"/>
                          </a:lnTo>
                          <a:lnTo>
                            <a:pt x="438" y="969"/>
                          </a:lnTo>
                          <a:lnTo>
                            <a:pt x="484" y="969"/>
                          </a:lnTo>
                          <a:lnTo>
                            <a:pt x="484" y="1071"/>
                          </a:lnTo>
                          <a:close/>
                          <a:moveTo>
                            <a:pt x="484" y="919"/>
                          </a:moveTo>
                          <a:lnTo>
                            <a:pt x="438" y="919"/>
                          </a:lnTo>
                          <a:lnTo>
                            <a:pt x="438" y="818"/>
                          </a:lnTo>
                          <a:lnTo>
                            <a:pt x="484" y="818"/>
                          </a:lnTo>
                          <a:lnTo>
                            <a:pt x="484" y="919"/>
                          </a:lnTo>
                          <a:close/>
                          <a:moveTo>
                            <a:pt x="484" y="768"/>
                          </a:moveTo>
                          <a:lnTo>
                            <a:pt x="438" y="768"/>
                          </a:lnTo>
                          <a:lnTo>
                            <a:pt x="438" y="666"/>
                          </a:lnTo>
                          <a:lnTo>
                            <a:pt x="484" y="666"/>
                          </a:lnTo>
                          <a:lnTo>
                            <a:pt x="484" y="768"/>
                          </a:lnTo>
                          <a:close/>
                          <a:moveTo>
                            <a:pt x="484" y="616"/>
                          </a:moveTo>
                          <a:lnTo>
                            <a:pt x="438" y="616"/>
                          </a:lnTo>
                          <a:lnTo>
                            <a:pt x="438" y="515"/>
                          </a:lnTo>
                          <a:lnTo>
                            <a:pt x="484" y="515"/>
                          </a:lnTo>
                          <a:lnTo>
                            <a:pt x="484" y="616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/>
                    <a:lstStyle/>
                    <a:p>
                      <a:pPr defTabSz="900000" fontAlgn="auto" latinLnBrk="0"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/>
                      </a:pPr>
                      <a:endParaRPr kumimoji="0" lang="ko-KR" altLang="en-US" ker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</a:endParaRPr>
                    </a:p>
                  </p:txBody>
                </p:sp>
                <p:sp>
                  <p:nvSpPr>
                    <p:cNvPr id="34" name="Freeform 7"/>
                    <p:cNvSpPr/>
                    <p:nvPr/>
                  </p:nvSpPr>
                  <p:spPr>
                    <a:xfrm>
                      <a:off x="3531646" y="5990795"/>
                      <a:ext cx="154396" cy="649035"/>
                    </a:xfrm>
                    <a:custGeom>
                      <a:avLst/>
                      <a:gdLst>
                        <a:gd name="T0" fmla="*/ 154396 w 537"/>
                        <a:gd name="T1" fmla="*/ 649035 h 2270"/>
                        <a:gd name="T2" fmla="*/ 154396 w 537"/>
                        <a:gd name="T3" fmla="*/ 257327 h 2270"/>
                        <a:gd name="T4" fmla="*/ 135132 w 537"/>
                        <a:gd name="T5" fmla="*/ 257327 h 2270"/>
                        <a:gd name="T6" fmla="*/ 135132 w 537"/>
                        <a:gd name="T7" fmla="*/ 168978 h 2270"/>
                        <a:gd name="T8" fmla="*/ 115869 w 537"/>
                        <a:gd name="T9" fmla="*/ 168978 h 2270"/>
                        <a:gd name="T10" fmla="*/ 98330 w 537"/>
                        <a:gd name="T11" fmla="*/ 90636 h 2270"/>
                        <a:gd name="T12" fmla="*/ 92580 w 537"/>
                        <a:gd name="T13" fmla="*/ 90636 h 2270"/>
                        <a:gd name="T14" fmla="*/ 90280 w 537"/>
                        <a:gd name="T15" fmla="*/ 73767 h 2270"/>
                        <a:gd name="T16" fmla="*/ 79642 w 537"/>
                        <a:gd name="T17" fmla="*/ 73767 h 2270"/>
                        <a:gd name="T18" fmla="*/ 78779 w 537"/>
                        <a:gd name="T19" fmla="*/ 0 h 2270"/>
                        <a:gd name="T20" fmla="*/ 75904 w 537"/>
                        <a:gd name="T21" fmla="*/ 0 h 2270"/>
                        <a:gd name="T22" fmla="*/ 74467 w 537"/>
                        <a:gd name="T23" fmla="*/ 73767 h 2270"/>
                        <a:gd name="T24" fmla="*/ 64116 w 537"/>
                        <a:gd name="T25" fmla="*/ 73767 h 2270"/>
                        <a:gd name="T26" fmla="*/ 61816 w 537"/>
                        <a:gd name="T27" fmla="*/ 90636 h 2270"/>
                        <a:gd name="T28" fmla="*/ 55778 w 537"/>
                        <a:gd name="T29" fmla="*/ 90636 h 2270"/>
                        <a:gd name="T30" fmla="*/ 38527 w 537"/>
                        <a:gd name="T31" fmla="*/ 168978 h 2270"/>
                        <a:gd name="T32" fmla="*/ 19264 w 537"/>
                        <a:gd name="T33" fmla="*/ 168978 h 2270"/>
                        <a:gd name="T34" fmla="*/ 19264 w 537"/>
                        <a:gd name="T35" fmla="*/ 257327 h 2270"/>
                        <a:gd name="T36" fmla="*/ 0 w 537"/>
                        <a:gd name="T37" fmla="*/ 257327 h 2270"/>
                        <a:gd name="T38" fmla="*/ 0 w 537"/>
                        <a:gd name="T39" fmla="*/ 649035 h 2270"/>
                        <a:gd name="T40" fmla="*/ 154396 w 537"/>
                        <a:gd name="T41" fmla="*/ 649035 h 2270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  <a:gd name="T54" fmla="*/ 0 60000 65536"/>
                        <a:gd name="T55" fmla="*/ 0 60000 65536"/>
                        <a:gd name="T56" fmla="*/ 0 60000 65536"/>
                        <a:gd name="T57" fmla="*/ 0 60000 65536"/>
                        <a:gd name="T58" fmla="*/ 0 60000 65536"/>
                        <a:gd name="T59" fmla="*/ 0 60000 65536"/>
                        <a:gd name="T60" fmla="*/ 0 60000 65536"/>
                        <a:gd name="T61" fmla="*/ 0 60000 65536"/>
                        <a:gd name="T62" fmla="*/ 0 60000 65536"/>
                      </a:gdLst>
                      <a:ahLst/>
                      <a:cxnLst>
                        <a:cxn ang="T42">
                          <a:pos x="T0" y="T1"/>
                        </a:cxn>
                        <a:cxn ang="T43">
                          <a:pos x="T2" y="T3"/>
                        </a:cxn>
                        <a:cxn ang="T44">
                          <a:pos x="T4" y="T5"/>
                        </a:cxn>
                        <a:cxn ang="T45">
                          <a:pos x="T6" y="T7"/>
                        </a:cxn>
                        <a:cxn ang="T46">
                          <a:pos x="T8" y="T9"/>
                        </a:cxn>
                        <a:cxn ang="T47">
                          <a:pos x="T10" y="T11"/>
                        </a:cxn>
                        <a:cxn ang="T48">
                          <a:pos x="T12" y="T13"/>
                        </a:cxn>
                        <a:cxn ang="T49">
                          <a:pos x="T14" y="T15"/>
                        </a:cxn>
                        <a:cxn ang="T50">
                          <a:pos x="T16" y="T17"/>
                        </a:cxn>
                        <a:cxn ang="T51">
                          <a:pos x="T18" y="T19"/>
                        </a:cxn>
                        <a:cxn ang="T52">
                          <a:pos x="T20" y="T21"/>
                        </a:cxn>
                        <a:cxn ang="T53">
                          <a:pos x="T22" y="T23"/>
                        </a:cxn>
                        <a:cxn ang="T54">
                          <a:pos x="T24" y="T25"/>
                        </a:cxn>
                        <a:cxn ang="T55">
                          <a:pos x="T26" y="T27"/>
                        </a:cxn>
                        <a:cxn ang="T56">
                          <a:pos x="T28" y="T29"/>
                        </a:cxn>
                        <a:cxn ang="T57">
                          <a:pos x="T30" y="T31"/>
                        </a:cxn>
                        <a:cxn ang="T58">
                          <a:pos x="T32" y="T33"/>
                        </a:cxn>
                        <a:cxn ang="T59">
                          <a:pos x="T34" y="T35"/>
                        </a:cxn>
                        <a:cxn ang="T60">
                          <a:pos x="T36" y="T37"/>
                        </a:cxn>
                        <a:cxn ang="T61">
                          <a:pos x="T38" y="T39"/>
                        </a:cxn>
                        <a:cxn ang="T62">
                          <a:pos x="T40" y="T41"/>
                        </a:cxn>
                      </a:cxnLst>
                      <a:rect l="0" t="0" r="r" b="b"/>
                      <a:pathLst>
                        <a:path w="537" h="2270">
                          <a:moveTo>
                            <a:pt x="537" y="2270"/>
                          </a:moveTo>
                          <a:lnTo>
                            <a:pt x="537" y="900"/>
                          </a:lnTo>
                          <a:lnTo>
                            <a:pt x="470" y="900"/>
                          </a:lnTo>
                          <a:lnTo>
                            <a:pt x="470" y="591"/>
                          </a:lnTo>
                          <a:lnTo>
                            <a:pt x="403" y="591"/>
                          </a:lnTo>
                          <a:lnTo>
                            <a:pt x="342" y="317"/>
                          </a:lnTo>
                          <a:lnTo>
                            <a:pt x="322" y="317"/>
                          </a:lnTo>
                          <a:lnTo>
                            <a:pt x="314" y="258"/>
                          </a:lnTo>
                          <a:lnTo>
                            <a:pt x="277" y="258"/>
                          </a:lnTo>
                          <a:lnTo>
                            <a:pt x="274" y="0"/>
                          </a:lnTo>
                          <a:lnTo>
                            <a:pt x="264" y="0"/>
                          </a:lnTo>
                          <a:lnTo>
                            <a:pt x="259" y="258"/>
                          </a:lnTo>
                          <a:lnTo>
                            <a:pt x="223" y="258"/>
                          </a:lnTo>
                          <a:lnTo>
                            <a:pt x="215" y="317"/>
                          </a:lnTo>
                          <a:lnTo>
                            <a:pt x="194" y="317"/>
                          </a:lnTo>
                          <a:lnTo>
                            <a:pt x="134" y="591"/>
                          </a:lnTo>
                          <a:lnTo>
                            <a:pt x="67" y="591"/>
                          </a:lnTo>
                          <a:lnTo>
                            <a:pt x="67" y="900"/>
                          </a:lnTo>
                          <a:lnTo>
                            <a:pt x="0" y="900"/>
                          </a:lnTo>
                          <a:lnTo>
                            <a:pt x="0" y="2270"/>
                          </a:lnTo>
                          <a:lnTo>
                            <a:pt x="537" y="2270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/>
                    <a:lstStyle/>
                    <a:p>
                      <a:pPr defTabSz="900000" fontAlgn="auto" latinLnBrk="0"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/>
                      </a:pPr>
                      <a:endParaRPr kumimoji="0" lang="ko-KR" altLang="en-US" ker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</a:endParaRPr>
                    </a:p>
                  </p:txBody>
                </p:sp>
              </p:grpSp>
              <p:sp>
                <p:nvSpPr>
                  <p:cNvPr id="31" name="Freeform 12"/>
                  <p:cNvSpPr>
                    <a:spLocks noEditPoints="1"/>
                  </p:cNvSpPr>
                  <p:nvPr/>
                </p:nvSpPr>
                <p:spPr>
                  <a:xfrm>
                    <a:off x="5201261" y="1489686"/>
                    <a:ext cx="325082" cy="331294"/>
                  </a:xfrm>
                  <a:custGeom>
                    <a:avLst/>
                    <a:gdLst>
                      <a:gd name="T0" fmla="*/ 381519 w 1970"/>
                      <a:gd name="T1" fmla="*/ 161799 h 1870"/>
                      <a:gd name="T2" fmla="*/ 308040 w 1970"/>
                      <a:gd name="T3" fmla="*/ 141693 h 1870"/>
                      <a:gd name="T4" fmla="*/ 189563 w 1970"/>
                      <a:gd name="T5" fmla="*/ 18190 h 1870"/>
                      <a:gd name="T6" fmla="*/ 178074 w 1970"/>
                      <a:gd name="T7" fmla="*/ 957 h 1870"/>
                      <a:gd name="T8" fmla="*/ 3112 w 1970"/>
                      <a:gd name="T9" fmla="*/ 9335 h 1870"/>
                      <a:gd name="T10" fmla="*/ 471514 w 1970"/>
                      <a:gd name="T11" fmla="*/ 243177 h 1870"/>
                      <a:gd name="T12" fmla="*/ 44997 w 1970"/>
                      <a:gd name="T13" fmla="*/ 319768 h 1870"/>
                      <a:gd name="T14" fmla="*/ 18190 w 1970"/>
                      <a:gd name="T15" fmla="*/ 325273 h 1870"/>
                      <a:gd name="T16" fmla="*/ 12925 w 1970"/>
                      <a:gd name="T17" fmla="*/ 277643 h 1870"/>
                      <a:gd name="T18" fmla="*/ 41646 w 1970"/>
                      <a:gd name="T19" fmla="*/ 273574 h 1870"/>
                      <a:gd name="T20" fmla="*/ 44519 w 1970"/>
                      <a:gd name="T21" fmla="*/ 257537 h 1870"/>
                      <a:gd name="T22" fmla="*/ 15079 w 1970"/>
                      <a:gd name="T23" fmla="*/ 259692 h 1870"/>
                      <a:gd name="T24" fmla="*/ 14361 w 1970"/>
                      <a:gd name="T25" fmla="*/ 210386 h 1870"/>
                      <a:gd name="T26" fmla="*/ 44040 w 1970"/>
                      <a:gd name="T27" fmla="*/ 211104 h 1870"/>
                      <a:gd name="T28" fmla="*/ 42364 w 1970"/>
                      <a:gd name="T29" fmla="*/ 195307 h 1870"/>
                      <a:gd name="T30" fmla="*/ 13164 w 1970"/>
                      <a:gd name="T31" fmla="*/ 192914 h 1870"/>
                      <a:gd name="T32" fmla="*/ 17233 w 1970"/>
                      <a:gd name="T33" fmla="*/ 144087 h 1870"/>
                      <a:gd name="T34" fmla="*/ 44997 w 1970"/>
                      <a:gd name="T35" fmla="*/ 149831 h 1870"/>
                      <a:gd name="T36" fmla="*/ 39492 w 1970"/>
                      <a:gd name="T37" fmla="*/ 131641 h 1870"/>
                      <a:gd name="T38" fmla="*/ 12925 w 1970"/>
                      <a:gd name="T39" fmla="*/ 85208 h 1870"/>
                      <a:gd name="T40" fmla="*/ 39492 w 1970"/>
                      <a:gd name="T41" fmla="*/ 79703 h 1870"/>
                      <a:gd name="T42" fmla="*/ 44997 w 1970"/>
                      <a:gd name="T43" fmla="*/ 61752 h 1870"/>
                      <a:gd name="T44" fmla="*/ 17233 w 1970"/>
                      <a:gd name="T45" fmla="*/ 67257 h 1870"/>
                      <a:gd name="T46" fmla="*/ 13164 w 1970"/>
                      <a:gd name="T47" fmla="*/ 18669 h 1870"/>
                      <a:gd name="T48" fmla="*/ 42364 w 1970"/>
                      <a:gd name="T49" fmla="*/ 16036 h 1870"/>
                      <a:gd name="T50" fmla="*/ 87840 w 1970"/>
                      <a:gd name="T51" fmla="*/ 322879 h 1870"/>
                      <a:gd name="T52" fmla="*/ 58401 w 1970"/>
                      <a:gd name="T53" fmla="*/ 323837 h 1870"/>
                      <a:gd name="T54" fmla="*/ 59119 w 1970"/>
                      <a:gd name="T55" fmla="*/ 274052 h 1870"/>
                      <a:gd name="T56" fmla="*/ 88319 w 1970"/>
                      <a:gd name="T57" fmla="*/ 276685 h 1870"/>
                      <a:gd name="T58" fmla="*/ 85686 w 1970"/>
                      <a:gd name="T59" fmla="*/ 260410 h 1870"/>
                      <a:gd name="T60" fmla="*/ 56725 w 1970"/>
                      <a:gd name="T61" fmla="*/ 256341 h 1870"/>
                      <a:gd name="T62" fmla="*/ 61991 w 1970"/>
                      <a:gd name="T63" fmla="*/ 208711 h 1870"/>
                      <a:gd name="T64" fmla="*/ 88798 w 1970"/>
                      <a:gd name="T65" fmla="*/ 255383 h 1870"/>
                      <a:gd name="T66" fmla="*/ 61991 w 1970"/>
                      <a:gd name="T67" fmla="*/ 196265 h 1870"/>
                      <a:gd name="T68" fmla="*/ 56725 w 1970"/>
                      <a:gd name="T69" fmla="*/ 149831 h 1870"/>
                      <a:gd name="T70" fmla="*/ 84729 w 1970"/>
                      <a:gd name="T71" fmla="*/ 144087 h 1870"/>
                      <a:gd name="T72" fmla="*/ 88798 w 1970"/>
                      <a:gd name="T73" fmla="*/ 127333 h 1870"/>
                      <a:gd name="T74" fmla="*/ 60076 w 1970"/>
                      <a:gd name="T75" fmla="*/ 131402 h 1870"/>
                      <a:gd name="T76" fmla="*/ 57683 w 1970"/>
                      <a:gd name="T77" fmla="*/ 82096 h 1870"/>
                      <a:gd name="T78" fmla="*/ 87362 w 1970"/>
                      <a:gd name="T79" fmla="*/ 81139 h 1870"/>
                      <a:gd name="T80" fmla="*/ 87362 w 1970"/>
                      <a:gd name="T81" fmla="*/ 65820 h 1870"/>
                      <a:gd name="T82" fmla="*/ 57683 w 1970"/>
                      <a:gd name="T83" fmla="*/ 64863 h 1870"/>
                      <a:gd name="T84" fmla="*/ 60076 w 1970"/>
                      <a:gd name="T85" fmla="*/ 15558 h 1870"/>
                      <a:gd name="T86" fmla="*/ 88798 w 1970"/>
                      <a:gd name="T87" fmla="*/ 19626 h 1870"/>
                      <a:gd name="T88" fmla="*/ 148874 w 1970"/>
                      <a:gd name="T89" fmla="*/ 15079 h 1870"/>
                      <a:gd name="T90" fmla="*/ 176638 w 1970"/>
                      <a:gd name="T91" fmla="*/ 20584 h 1870"/>
                      <a:gd name="T92" fmla="*/ 150071 w 1970"/>
                      <a:gd name="T93" fmla="*/ 67257 h 1870"/>
                      <a:gd name="T94" fmla="*/ 144566 w 1970"/>
                      <a:gd name="T95" fmla="*/ 85208 h 1870"/>
                      <a:gd name="T96" fmla="*/ 171373 w 1970"/>
                      <a:gd name="T97" fmla="*/ 79703 h 1870"/>
                      <a:gd name="T98" fmla="*/ 176638 w 1970"/>
                      <a:gd name="T99" fmla="*/ 127333 h 1870"/>
                      <a:gd name="T100" fmla="*/ 147917 w 1970"/>
                      <a:gd name="T101" fmla="*/ 131402 h 1870"/>
                      <a:gd name="T102" fmla="*/ 101244 w 1970"/>
                      <a:gd name="T103" fmla="*/ 18669 h 1870"/>
                      <a:gd name="T104" fmla="*/ 130444 w 1970"/>
                      <a:gd name="T105" fmla="*/ 16036 h 1870"/>
                      <a:gd name="T106" fmla="*/ 131162 w 1970"/>
                      <a:gd name="T107" fmla="*/ 65820 h 1870"/>
                      <a:gd name="T108" fmla="*/ 101723 w 1970"/>
                      <a:gd name="T109" fmla="*/ 64863 h 1870"/>
                      <a:gd name="T110" fmla="*/ 102919 w 1970"/>
                      <a:gd name="T111" fmla="*/ 80660 h 1870"/>
                      <a:gd name="T112" fmla="*/ 132359 w 1970"/>
                      <a:gd name="T113" fmla="*/ 83053 h 1870"/>
                      <a:gd name="T114" fmla="*/ 128529 w 1970"/>
                      <a:gd name="T115" fmla="*/ 131641 h 1870"/>
                      <a:gd name="T116" fmla="*/ 100765 w 1970"/>
                      <a:gd name="T117" fmla="*/ 126375 h 1870"/>
                      <a:gd name="T118" fmla="*/ 438005 w 1970"/>
                      <a:gd name="T119" fmla="*/ 320246 h 1870"/>
                      <a:gd name="T120" fmla="*/ 403300 w 1970"/>
                      <a:gd name="T121" fmla="*/ 263042 h 1870"/>
                      <a:gd name="T122" fmla="*/ 438005 w 1970"/>
                      <a:gd name="T123" fmla="*/ 256101 h 1870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60000 65536"/>
                      <a:gd name="T184" fmla="*/ 0 60000 65536"/>
                      <a:gd name="T185" fmla="*/ 0 60000 65536"/>
                    </a:gdLst>
                    <a:ahLst/>
                    <a:cxnLst>
                      <a:cxn ang="T124">
                        <a:pos x="T0" y="T1"/>
                      </a:cxn>
                      <a:cxn ang="T125">
                        <a:pos x="T2" y="T3"/>
                      </a:cxn>
                      <a:cxn ang="T126">
                        <a:pos x="T4" y="T5"/>
                      </a:cxn>
                      <a:cxn ang="T127">
                        <a:pos x="T6" y="T7"/>
                      </a:cxn>
                      <a:cxn ang="T128">
                        <a:pos x="T8" y="T9"/>
                      </a:cxn>
                      <a:cxn ang="T129">
                        <a:pos x="T10" y="T11"/>
                      </a:cxn>
                      <a:cxn ang="T130">
                        <a:pos x="T12" y="T13"/>
                      </a:cxn>
                      <a:cxn ang="T131">
                        <a:pos x="T14" y="T15"/>
                      </a:cxn>
                      <a:cxn ang="T132">
                        <a:pos x="T16" y="T17"/>
                      </a:cxn>
                      <a:cxn ang="T133">
                        <a:pos x="T18" y="T19"/>
                      </a:cxn>
                      <a:cxn ang="T134">
                        <a:pos x="T20" y="T21"/>
                      </a:cxn>
                      <a:cxn ang="T135">
                        <a:pos x="T22" y="T23"/>
                      </a:cxn>
                      <a:cxn ang="T136">
                        <a:pos x="T24" y="T25"/>
                      </a:cxn>
                      <a:cxn ang="T137">
                        <a:pos x="T26" y="T27"/>
                      </a:cxn>
                      <a:cxn ang="T138">
                        <a:pos x="T28" y="T29"/>
                      </a:cxn>
                      <a:cxn ang="T139">
                        <a:pos x="T30" y="T31"/>
                      </a:cxn>
                      <a:cxn ang="T140">
                        <a:pos x="T32" y="T33"/>
                      </a:cxn>
                      <a:cxn ang="T141">
                        <a:pos x="T34" y="T35"/>
                      </a:cxn>
                      <a:cxn ang="T142">
                        <a:pos x="T36" y="T37"/>
                      </a:cxn>
                      <a:cxn ang="T143">
                        <a:pos x="T38" y="T39"/>
                      </a:cxn>
                      <a:cxn ang="T144">
                        <a:pos x="T40" y="T41"/>
                      </a:cxn>
                      <a:cxn ang="T145">
                        <a:pos x="T42" y="T43"/>
                      </a:cxn>
                      <a:cxn ang="T146">
                        <a:pos x="T44" y="T45"/>
                      </a:cxn>
                      <a:cxn ang="T147">
                        <a:pos x="T46" y="T47"/>
                      </a:cxn>
                      <a:cxn ang="T148">
                        <a:pos x="T48" y="T49"/>
                      </a:cxn>
                      <a:cxn ang="T149">
                        <a:pos x="T50" y="T51"/>
                      </a:cxn>
                      <a:cxn ang="T150">
                        <a:pos x="T52" y="T53"/>
                      </a:cxn>
                      <a:cxn ang="T151">
                        <a:pos x="T54" y="T55"/>
                      </a:cxn>
                      <a:cxn ang="T152">
                        <a:pos x="T56" y="T57"/>
                      </a:cxn>
                      <a:cxn ang="T153">
                        <a:pos x="T58" y="T59"/>
                      </a:cxn>
                      <a:cxn ang="T154">
                        <a:pos x="T60" y="T61"/>
                      </a:cxn>
                      <a:cxn ang="T155">
                        <a:pos x="T62" y="T63"/>
                      </a:cxn>
                      <a:cxn ang="T156">
                        <a:pos x="T64" y="T65"/>
                      </a:cxn>
                      <a:cxn ang="T157">
                        <a:pos x="T66" y="T67"/>
                      </a:cxn>
                      <a:cxn ang="T158">
                        <a:pos x="T68" y="T69"/>
                      </a:cxn>
                      <a:cxn ang="T159">
                        <a:pos x="T70" y="T71"/>
                      </a:cxn>
                      <a:cxn ang="T160">
                        <a:pos x="T72" y="T73"/>
                      </a:cxn>
                      <a:cxn ang="T161">
                        <a:pos x="T74" y="T75"/>
                      </a:cxn>
                      <a:cxn ang="T162">
                        <a:pos x="T76" y="T77"/>
                      </a:cxn>
                      <a:cxn ang="T163">
                        <a:pos x="T78" y="T79"/>
                      </a:cxn>
                      <a:cxn ang="T164">
                        <a:pos x="T80" y="T81"/>
                      </a:cxn>
                      <a:cxn ang="T165">
                        <a:pos x="T82" y="T83"/>
                      </a:cxn>
                      <a:cxn ang="T166">
                        <a:pos x="T84" y="T85"/>
                      </a:cxn>
                      <a:cxn ang="T167">
                        <a:pos x="T86" y="T87"/>
                      </a:cxn>
                      <a:cxn ang="T168">
                        <a:pos x="T88" y="T89"/>
                      </a:cxn>
                      <a:cxn ang="T169">
                        <a:pos x="T90" y="T91"/>
                      </a:cxn>
                      <a:cxn ang="T170">
                        <a:pos x="T92" y="T93"/>
                      </a:cxn>
                      <a:cxn ang="T171">
                        <a:pos x="T94" y="T95"/>
                      </a:cxn>
                      <a:cxn ang="T172">
                        <a:pos x="T96" y="T97"/>
                      </a:cxn>
                      <a:cxn ang="T173">
                        <a:pos x="T98" y="T99"/>
                      </a:cxn>
                      <a:cxn ang="T174">
                        <a:pos x="T100" y="T101"/>
                      </a:cxn>
                      <a:cxn ang="T175">
                        <a:pos x="T102" y="T103"/>
                      </a:cxn>
                      <a:cxn ang="T176">
                        <a:pos x="T104" y="T105"/>
                      </a:cxn>
                      <a:cxn ang="T177">
                        <a:pos x="T106" y="T107"/>
                      </a:cxn>
                      <a:cxn ang="T178">
                        <a:pos x="T108" y="T109"/>
                      </a:cxn>
                      <a:cxn ang="T179">
                        <a:pos x="T110" y="T111"/>
                      </a:cxn>
                      <a:cxn ang="T180">
                        <a:pos x="T112" y="T113"/>
                      </a:cxn>
                      <a:cxn ang="T181">
                        <a:pos x="T114" y="T115"/>
                      </a:cxn>
                      <a:cxn ang="T182">
                        <a:pos x="T116" y="T117"/>
                      </a:cxn>
                      <a:cxn ang="T183">
                        <a:pos x="T118" y="T119"/>
                      </a:cxn>
                      <a:cxn ang="T184">
                        <a:pos x="T120" y="T121"/>
                      </a:cxn>
                      <a:cxn ang="T185">
                        <a:pos x="T122" y="T123"/>
                      </a:cxn>
                    </a:cxnLst>
                    <a:rect l="0" t="0" r="r" b="b"/>
                    <a:pathLst>
                      <a:path w="1970" h="1870">
                        <a:moveTo>
                          <a:pt x="1936" y="933"/>
                        </a:moveTo>
                        <a:lnTo>
                          <a:pt x="1936" y="933"/>
                        </a:lnTo>
                        <a:lnTo>
                          <a:pt x="1793" y="822"/>
                        </a:lnTo>
                        <a:lnTo>
                          <a:pt x="1688" y="740"/>
                        </a:lnTo>
                        <a:lnTo>
                          <a:pt x="1624" y="689"/>
                        </a:lnTo>
                        <a:lnTo>
                          <a:pt x="1617" y="684"/>
                        </a:lnTo>
                        <a:lnTo>
                          <a:pt x="1611" y="681"/>
                        </a:lnTo>
                        <a:lnTo>
                          <a:pt x="1605" y="678"/>
                        </a:lnTo>
                        <a:lnTo>
                          <a:pt x="1599" y="677"/>
                        </a:lnTo>
                        <a:lnTo>
                          <a:pt x="1594" y="676"/>
                        </a:lnTo>
                        <a:lnTo>
                          <a:pt x="1588" y="676"/>
                        </a:lnTo>
                        <a:lnTo>
                          <a:pt x="1578" y="678"/>
                        </a:lnTo>
                        <a:lnTo>
                          <a:pt x="1571" y="681"/>
                        </a:lnTo>
                        <a:lnTo>
                          <a:pt x="1565" y="685"/>
                        </a:lnTo>
                        <a:lnTo>
                          <a:pt x="1558" y="689"/>
                        </a:lnTo>
                        <a:lnTo>
                          <a:pt x="1292" y="873"/>
                        </a:lnTo>
                        <a:lnTo>
                          <a:pt x="1292" y="618"/>
                        </a:lnTo>
                        <a:lnTo>
                          <a:pt x="1292" y="610"/>
                        </a:lnTo>
                        <a:lnTo>
                          <a:pt x="1291" y="601"/>
                        </a:lnTo>
                        <a:lnTo>
                          <a:pt x="1287" y="592"/>
                        </a:lnTo>
                        <a:lnTo>
                          <a:pt x="1284" y="587"/>
                        </a:lnTo>
                        <a:lnTo>
                          <a:pt x="1281" y="583"/>
                        </a:lnTo>
                        <a:lnTo>
                          <a:pt x="1275" y="577"/>
                        </a:lnTo>
                        <a:lnTo>
                          <a:pt x="1270" y="573"/>
                        </a:lnTo>
                        <a:lnTo>
                          <a:pt x="1263" y="570"/>
                        </a:lnTo>
                        <a:lnTo>
                          <a:pt x="1255" y="568"/>
                        </a:lnTo>
                        <a:lnTo>
                          <a:pt x="1245" y="566"/>
                        </a:lnTo>
                        <a:lnTo>
                          <a:pt x="1234" y="565"/>
                        </a:lnTo>
                        <a:lnTo>
                          <a:pt x="792" y="565"/>
                        </a:lnTo>
                        <a:lnTo>
                          <a:pt x="792" y="76"/>
                        </a:lnTo>
                        <a:lnTo>
                          <a:pt x="792" y="73"/>
                        </a:lnTo>
                        <a:lnTo>
                          <a:pt x="791" y="64"/>
                        </a:lnTo>
                        <a:lnTo>
                          <a:pt x="789" y="52"/>
                        </a:lnTo>
                        <a:lnTo>
                          <a:pt x="787" y="46"/>
                        </a:lnTo>
                        <a:lnTo>
                          <a:pt x="785" y="38"/>
                        </a:lnTo>
                        <a:lnTo>
                          <a:pt x="781" y="31"/>
                        </a:lnTo>
                        <a:lnTo>
                          <a:pt x="777" y="25"/>
                        </a:lnTo>
                        <a:lnTo>
                          <a:pt x="770" y="18"/>
                        </a:lnTo>
                        <a:lnTo>
                          <a:pt x="763" y="12"/>
                        </a:lnTo>
                        <a:lnTo>
                          <a:pt x="755" y="7"/>
                        </a:lnTo>
                        <a:lnTo>
                          <a:pt x="744" y="4"/>
                        </a:lnTo>
                        <a:lnTo>
                          <a:pt x="733" y="1"/>
                        </a:lnTo>
                        <a:lnTo>
                          <a:pt x="720" y="0"/>
                        </a:lnTo>
                        <a:lnTo>
                          <a:pt x="72" y="0"/>
                        </a:lnTo>
                        <a:lnTo>
                          <a:pt x="59" y="1"/>
                        </a:lnTo>
                        <a:lnTo>
                          <a:pt x="49" y="4"/>
                        </a:lnTo>
                        <a:lnTo>
                          <a:pt x="39" y="9"/>
                        </a:lnTo>
                        <a:lnTo>
                          <a:pt x="31" y="16"/>
                        </a:lnTo>
                        <a:lnTo>
                          <a:pt x="25" y="23"/>
                        </a:lnTo>
                        <a:lnTo>
                          <a:pt x="19" y="31"/>
                        </a:lnTo>
                        <a:lnTo>
                          <a:pt x="13" y="39"/>
                        </a:lnTo>
                        <a:lnTo>
                          <a:pt x="10" y="49"/>
                        </a:lnTo>
                        <a:lnTo>
                          <a:pt x="7" y="57"/>
                        </a:lnTo>
                        <a:lnTo>
                          <a:pt x="4" y="66"/>
                        </a:lnTo>
                        <a:lnTo>
                          <a:pt x="1" y="81"/>
                        </a:lnTo>
                        <a:lnTo>
                          <a:pt x="0" y="92"/>
                        </a:lnTo>
                        <a:lnTo>
                          <a:pt x="0" y="96"/>
                        </a:lnTo>
                        <a:lnTo>
                          <a:pt x="0" y="1870"/>
                        </a:lnTo>
                        <a:lnTo>
                          <a:pt x="1970" y="1870"/>
                        </a:lnTo>
                        <a:lnTo>
                          <a:pt x="1970" y="1016"/>
                        </a:lnTo>
                        <a:lnTo>
                          <a:pt x="1970" y="1005"/>
                        </a:lnTo>
                        <a:lnTo>
                          <a:pt x="1969" y="995"/>
                        </a:lnTo>
                        <a:lnTo>
                          <a:pt x="1967" y="986"/>
                        </a:lnTo>
                        <a:lnTo>
                          <a:pt x="1965" y="978"/>
                        </a:lnTo>
                        <a:lnTo>
                          <a:pt x="1959" y="964"/>
                        </a:lnTo>
                        <a:lnTo>
                          <a:pt x="1952" y="952"/>
                        </a:lnTo>
                        <a:lnTo>
                          <a:pt x="1946" y="943"/>
                        </a:lnTo>
                        <a:lnTo>
                          <a:pt x="1941" y="937"/>
                        </a:lnTo>
                        <a:lnTo>
                          <a:pt x="1936" y="933"/>
                        </a:lnTo>
                        <a:close/>
                        <a:moveTo>
                          <a:pt x="188" y="1336"/>
                        </a:moveTo>
                        <a:lnTo>
                          <a:pt x="188" y="1336"/>
                        </a:lnTo>
                        <a:lnTo>
                          <a:pt x="187" y="1340"/>
                        </a:lnTo>
                        <a:lnTo>
                          <a:pt x="186" y="1345"/>
                        </a:lnTo>
                        <a:lnTo>
                          <a:pt x="184" y="1349"/>
                        </a:lnTo>
                        <a:lnTo>
                          <a:pt x="180" y="1353"/>
                        </a:lnTo>
                        <a:lnTo>
                          <a:pt x="177" y="1356"/>
                        </a:lnTo>
                        <a:lnTo>
                          <a:pt x="174" y="1358"/>
                        </a:lnTo>
                        <a:lnTo>
                          <a:pt x="170" y="1359"/>
                        </a:lnTo>
                        <a:lnTo>
                          <a:pt x="165" y="1359"/>
                        </a:lnTo>
                        <a:lnTo>
                          <a:pt x="76" y="1359"/>
                        </a:lnTo>
                        <a:lnTo>
                          <a:pt x="72" y="1359"/>
                        </a:lnTo>
                        <a:lnTo>
                          <a:pt x="67" y="1358"/>
                        </a:lnTo>
                        <a:lnTo>
                          <a:pt x="63" y="1356"/>
                        </a:lnTo>
                        <a:lnTo>
                          <a:pt x="60" y="1353"/>
                        </a:lnTo>
                        <a:lnTo>
                          <a:pt x="57" y="1349"/>
                        </a:lnTo>
                        <a:lnTo>
                          <a:pt x="55" y="1345"/>
                        </a:lnTo>
                        <a:lnTo>
                          <a:pt x="54" y="1340"/>
                        </a:lnTo>
                        <a:lnTo>
                          <a:pt x="54" y="1336"/>
                        </a:lnTo>
                        <a:lnTo>
                          <a:pt x="54" y="1165"/>
                        </a:lnTo>
                        <a:lnTo>
                          <a:pt x="54" y="1160"/>
                        </a:lnTo>
                        <a:lnTo>
                          <a:pt x="55" y="1156"/>
                        </a:lnTo>
                        <a:lnTo>
                          <a:pt x="57" y="1152"/>
                        </a:lnTo>
                        <a:lnTo>
                          <a:pt x="60" y="1149"/>
                        </a:lnTo>
                        <a:lnTo>
                          <a:pt x="63" y="1145"/>
                        </a:lnTo>
                        <a:lnTo>
                          <a:pt x="67" y="1143"/>
                        </a:lnTo>
                        <a:lnTo>
                          <a:pt x="72" y="1141"/>
                        </a:lnTo>
                        <a:lnTo>
                          <a:pt x="76" y="1141"/>
                        </a:lnTo>
                        <a:lnTo>
                          <a:pt x="165" y="1141"/>
                        </a:lnTo>
                        <a:lnTo>
                          <a:pt x="170" y="1141"/>
                        </a:lnTo>
                        <a:lnTo>
                          <a:pt x="174" y="1143"/>
                        </a:lnTo>
                        <a:lnTo>
                          <a:pt x="177" y="1145"/>
                        </a:lnTo>
                        <a:lnTo>
                          <a:pt x="180" y="1149"/>
                        </a:lnTo>
                        <a:lnTo>
                          <a:pt x="184" y="1152"/>
                        </a:lnTo>
                        <a:lnTo>
                          <a:pt x="186" y="1156"/>
                        </a:lnTo>
                        <a:lnTo>
                          <a:pt x="187" y="1160"/>
                        </a:lnTo>
                        <a:lnTo>
                          <a:pt x="188" y="1165"/>
                        </a:lnTo>
                        <a:lnTo>
                          <a:pt x="188" y="1336"/>
                        </a:lnTo>
                        <a:close/>
                        <a:moveTo>
                          <a:pt x="188" y="1067"/>
                        </a:moveTo>
                        <a:lnTo>
                          <a:pt x="188" y="1067"/>
                        </a:lnTo>
                        <a:lnTo>
                          <a:pt x="187" y="1071"/>
                        </a:lnTo>
                        <a:lnTo>
                          <a:pt x="186" y="1076"/>
                        </a:lnTo>
                        <a:lnTo>
                          <a:pt x="184" y="1079"/>
                        </a:lnTo>
                        <a:lnTo>
                          <a:pt x="180" y="1083"/>
                        </a:lnTo>
                        <a:lnTo>
                          <a:pt x="177" y="1085"/>
                        </a:lnTo>
                        <a:lnTo>
                          <a:pt x="174" y="1088"/>
                        </a:lnTo>
                        <a:lnTo>
                          <a:pt x="170" y="1089"/>
                        </a:lnTo>
                        <a:lnTo>
                          <a:pt x="165" y="1089"/>
                        </a:lnTo>
                        <a:lnTo>
                          <a:pt x="76" y="1089"/>
                        </a:lnTo>
                        <a:lnTo>
                          <a:pt x="72" y="1089"/>
                        </a:lnTo>
                        <a:lnTo>
                          <a:pt x="67" y="1088"/>
                        </a:lnTo>
                        <a:lnTo>
                          <a:pt x="63" y="1085"/>
                        </a:lnTo>
                        <a:lnTo>
                          <a:pt x="60" y="1083"/>
                        </a:lnTo>
                        <a:lnTo>
                          <a:pt x="57" y="1079"/>
                        </a:lnTo>
                        <a:lnTo>
                          <a:pt x="55" y="1076"/>
                        </a:lnTo>
                        <a:lnTo>
                          <a:pt x="54" y="1071"/>
                        </a:lnTo>
                        <a:lnTo>
                          <a:pt x="54" y="1067"/>
                        </a:lnTo>
                        <a:lnTo>
                          <a:pt x="54" y="896"/>
                        </a:lnTo>
                        <a:lnTo>
                          <a:pt x="54" y="890"/>
                        </a:lnTo>
                        <a:lnTo>
                          <a:pt x="55" y="886"/>
                        </a:lnTo>
                        <a:lnTo>
                          <a:pt x="57" y="882"/>
                        </a:lnTo>
                        <a:lnTo>
                          <a:pt x="60" y="879"/>
                        </a:lnTo>
                        <a:lnTo>
                          <a:pt x="63" y="876"/>
                        </a:lnTo>
                        <a:lnTo>
                          <a:pt x="67" y="874"/>
                        </a:lnTo>
                        <a:lnTo>
                          <a:pt x="72" y="872"/>
                        </a:lnTo>
                        <a:lnTo>
                          <a:pt x="76" y="872"/>
                        </a:lnTo>
                        <a:lnTo>
                          <a:pt x="165" y="872"/>
                        </a:lnTo>
                        <a:lnTo>
                          <a:pt x="170" y="872"/>
                        </a:lnTo>
                        <a:lnTo>
                          <a:pt x="174" y="874"/>
                        </a:lnTo>
                        <a:lnTo>
                          <a:pt x="177" y="876"/>
                        </a:lnTo>
                        <a:lnTo>
                          <a:pt x="180" y="879"/>
                        </a:lnTo>
                        <a:lnTo>
                          <a:pt x="184" y="882"/>
                        </a:lnTo>
                        <a:lnTo>
                          <a:pt x="186" y="886"/>
                        </a:lnTo>
                        <a:lnTo>
                          <a:pt x="187" y="890"/>
                        </a:lnTo>
                        <a:lnTo>
                          <a:pt x="188" y="896"/>
                        </a:lnTo>
                        <a:lnTo>
                          <a:pt x="188" y="1067"/>
                        </a:lnTo>
                        <a:close/>
                        <a:moveTo>
                          <a:pt x="188" y="797"/>
                        </a:moveTo>
                        <a:lnTo>
                          <a:pt x="188" y="797"/>
                        </a:lnTo>
                        <a:lnTo>
                          <a:pt x="187" y="801"/>
                        </a:lnTo>
                        <a:lnTo>
                          <a:pt x="186" y="806"/>
                        </a:lnTo>
                        <a:lnTo>
                          <a:pt x="184" y="810"/>
                        </a:lnTo>
                        <a:lnTo>
                          <a:pt x="180" y="814"/>
                        </a:lnTo>
                        <a:lnTo>
                          <a:pt x="177" y="816"/>
                        </a:lnTo>
                        <a:lnTo>
                          <a:pt x="174" y="819"/>
                        </a:lnTo>
                        <a:lnTo>
                          <a:pt x="170" y="820"/>
                        </a:lnTo>
                        <a:lnTo>
                          <a:pt x="165" y="820"/>
                        </a:lnTo>
                        <a:lnTo>
                          <a:pt x="76" y="820"/>
                        </a:lnTo>
                        <a:lnTo>
                          <a:pt x="72" y="820"/>
                        </a:lnTo>
                        <a:lnTo>
                          <a:pt x="67" y="819"/>
                        </a:lnTo>
                        <a:lnTo>
                          <a:pt x="63" y="816"/>
                        </a:lnTo>
                        <a:lnTo>
                          <a:pt x="60" y="814"/>
                        </a:lnTo>
                        <a:lnTo>
                          <a:pt x="57" y="810"/>
                        </a:lnTo>
                        <a:lnTo>
                          <a:pt x="55" y="806"/>
                        </a:lnTo>
                        <a:lnTo>
                          <a:pt x="54" y="801"/>
                        </a:lnTo>
                        <a:lnTo>
                          <a:pt x="54" y="797"/>
                        </a:lnTo>
                        <a:lnTo>
                          <a:pt x="54" y="626"/>
                        </a:lnTo>
                        <a:lnTo>
                          <a:pt x="54" y="621"/>
                        </a:lnTo>
                        <a:lnTo>
                          <a:pt x="55" y="617"/>
                        </a:lnTo>
                        <a:lnTo>
                          <a:pt x="57" y="613"/>
                        </a:lnTo>
                        <a:lnTo>
                          <a:pt x="60" y="610"/>
                        </a:lnTo>
                        <a:lnTo>
                          <a:pt x="63" y="606"/>
                        </a:lnTo>
                        <a:lnTo>
                          <a:pt x="67" y="604"/>
                        </a:lnTo>
                        <a:lnTo>
                          <a:pt x="72" y="602"/>
                        </a:lnTo>
                        <a:lnTo>
                          <a:pt x="76" y="602"/>
                        </a:lnTo>
                        <a:lnTo>
                          <a:pt x="165" y="602"/>
                        </a:lnTo>
                        <a:lnTo>
                          <a:pt x="170" y="602"/>
                        </a:lnTo>
                        <a:lnTo>
                          <a:pt x="174" y="604"/>
                        </a:lnTo>
                        <a:lnTo>
                          <a:pt x="177" y="606"/>
                        </a:lnTo>
                        <a:lnTo>
                          <a:pt x="180" y="610"/>
                        </a:lnTo>
                        <a:lnTo>
                          <a:pt x="184" y="613"/>
                        </a:lnTo>
                        <a:lnTo>
                          <a:pt x="186" y="617"/>
                        </a:lnTo>
                        <a:lnTo>
                          <a:pt x="187" y="621"/>
                        </a:lnTo>
                        <a:lnTo>
                          <a:pt x="188" y="626"/>
                        </a:lnTo>
                        <a:lnTo>
                          <a:pt x="188" y="797"/>
                        </a:lnTo>
                        <a:close/>
                        <a:moveTo>
                          <a:pt x="188" y="528"/>
                        </a:moveTo>
                        <a:lnTo>
                          <a:pt x="188" y="528"/>
                        </a:lnTo>
                        <a:lnTo>
                          <a:pt x="187" y="532"/>
                        </a:lnTo>
                        <a:lnTo>
                          <a:pt x="186" y="536"/>
                        </a:lnTo>
                        <a:lnTo>
                          <a:pt x="184" y="540"/>
                        </a:lnTo>
                        <a:lnTo>
                          <a:pt x="180" y="544"/>
                        </a:lnTo>
                        <a:lnTo>
                          <a:pt x="177" y="546"/>
                        </a:lnTo>
                        <a:lnTo>
                          <a:pt x="174" y="549"/>
                        </a:lnTo>
                        <a:lnTo>
                          <a:pt x="170" y="550"/>
                        </a:lnTo>
                        <a:lnTo>
                          <a:pt x="165" y="550"/>
                        </a:lnTo>
                        <a:lnTo>
                          <a:pt x="76" y="550"/>
                        </a:lnTo>
                        <a:lnTo>
                          <a:pt x="72" y="550"/>
                        </a:lnTo>
                        <a:lnTo>
                          <a:pt x="67" y="549"/>
                        </a:lnTo>
                        <a:lnTo>
                          <a:pt x="63" y="546"/>
                        </a:lnTo>
                        <a:lnTo>
                          <a:pt x="60" y="544"/>
                        </a:lnTo>
                        <a:lnTo>
                          <a:pt x="57" y="540"/>
                        </a:lnTo>
                        <a:lnTo>
                          <a:pt x="55" y="536"/>
                        </a:lnTo>
                        <a:lnTo>
                          <a:pt x="54" y="532"/>
                        </a:lnTo>
                        <a:lnTo>
                          <a:pt x="54" y="528"/>
                        </a:lnTo>
                        <a:lnTo>
                          <a:pt x="54" y="356"/>
                        </a:lnTo>
                        <a:lnTo>
                          <a:pt x="54" y="351"/>
                        </a:lnTo>
                        <a:lnTo>
                          <a:pt x="55" y="347"/>
                        </a:lnTo>
                        <a:lnTo>
                          <a:pt x="57" y="343"/>
                        </a:lnTo>
                        <a:lnTo>
                          <a:pt x="60" y="339"/>
                        </a:lnTo>
                        <a:lnTo>
                          <a:pt x="63" y="337"/>
                        </a:lnTo>
                        <a:lnTo>
                          <a:pt x="67" y="335"/>
                        </a:lnTo>
                        <a:lnTo>
                          <a:pt x="72" y="333"/>
                        </a:lnTo>
                        <a:lnTo>
                          <a:pt x="76" y="333"/>
                        </a:lnTo>
                        <a:lnTo>
                          <a:pt x="165" y="333"/>
                        </a:lnTo>
                        <a:lnTo>
                          <a:pt x="170" y="333"/>
                        </a:lnTo>
                        <a:lnTo>
                          <a:pt x="174" y="335"/>
                        </a:lnTo>
                        <a:lnTo>
                          <a:pt x="177" y="337"/>
                        </a:lnTo>
                        <a:lnTo>
                          <a:pt x="180" y="339"/>
                        </a:lnTo>
                        <a:lnTo>
                          <a:pt x="184" y="343"/>
                        </a:lnTo>
                        <a:lnTo>
                          <a:pt x="186" y="347"/>
                        </a:lnTo>
                        <a:lnTo>
                          <a:pt x="187" y="351"/>
                        </a:lnTo>
                        <a:lnTo>
                          <a:pt x="188" y="356"/>
                        </a:lnTo>
                        <a:lnTo>
                          <a:pt x="188" y="528"/>
                        </a:lnTo>
                        <a:close/>
                        <a:moveTo>
                          <a:pt x="188" y="258"/>
                        </a:moveTo>
                        <a:lnTo>
                          <a:pt x="188" y="258"/>
                        </a:lnTo>
                        <a:lnTo>
                          <a:pt x="187" y="262"/>
                        </a:lnTo>
                        <a:lnTo>
                          <a:pt x="186" y="266"/>
                        </a:lnTo>
                        <a:lnTo>
                          <a:pt x="184" y="271"/>
                        </a:lnTo>
                        <a:lnTo>
                          <a:pt x="180" y="275"/>
                        </a:lnTo>
                        <a:lnTo>
                          <a:pt x="177" y="277"/>
                        </a:lnTo>
                        <a:lnTo>
                          <a:pt x="174" y="279"/>
                        </a:lnTo>
                        <a:lnTo>
                          <a:pt x="170" y="281"/>
                        </a:lnTo>
                        <a:lnTo>
                          <a:pt x="165" y="281"/>
                        </a:lnTo>
                        <a:lnTo>
                          <a:pt x="76" y="281"/>
                        </a:lnTo>
                        <a:lnTo>
                          <a:pt x="72" y="281"/>
                        </a:lnTo>
                        <a:lnTo>
                          <a:pt x="67" y="279"/>
                        </a:lnTo>
                        <a:lnTo>
                          <a:pt x="63" y="277"/>
                        </a:lnTo>
                        <a:lnTo>
                          <a:pt x="60" y="275"/>
                        </a:lnTo>
                        <a:lnTo>
                          <a:pt x="57" y="271"/>
                        </a:lnTo>
                        <a:lnTo>
                          <a:pt x="55" y="266"/>
                        </a:lnTo>
                        <a:lnTo>
                          <a:pt x="54" y="262"/>
                        </a:lnTo>
                        <a:lnTo>
                          <a:pt x="54" y="258"/>
                        </a:lnTo>
                        <a:lnTo>
                          <a:pt x="54" y="86"/>
                        </a:lnTo>
                        <a:lnTo>
                          <a:pt x="54" y="82"/>
                        </a:lnTo>
                        <a:lnTo>
                          <a:pt x="55" y="78"/>
                        </a:lnTo>
                        <a:lnTo>
                          <a:pt x="57" y="74"/>
                        </a:lnTo>
                        <a:lnTo>
                          <a:pt x="60" y="69"/>
                        </a:lnTo>
                        <a:lnTo>
                          <a:pt x="63" y="67"/>
                        </a:lnTo>
                        <a:lnTo>
                          <a:pt x="67" y="65"/>
                        </a:lnTo>
                        <a:lnTo>
                          <a:pt x="72" y="63"/>
                        </a:lnTo>
                        <a:lnTo>
                          <a:pt x="76" y="63"/>
                        </a:lnTo>
                        <a:lnTo>
                          <a:pt x="165" y="63"/>
                        </a:lnTo>
                        <a:lnTo>
                          <a:pt x="170" y="63"/>
                        </a:lnTo>
                        <a:lnTo>
                          <a:pt x="174" y="65"/>
                        </a:lnTo>
                        <a:lnTo>
                          <a:pt x="177" y="67"/>
                        </a:lnTo>
                        <a:lnTo>
                          <a:pt x="180" y="69"/>
                        </a:lnTo>
                        <a:lnTo>
                          <a:pt x="184" y="74"/>
                        </a:lnTo>
                        <a:lnTo>
                          <a:pt x="186" y="78"/>
                        </a:lnTo>
                        <a:lnTo>
                          <a:pt x="187" y="82"/>
                        </a:lnTo>
                        <a:lnTo>
                          <a:pt x="188" y="86"/>
                        </a:lnTo>
                        <a:lnTo>
                          <a:pt x="188" y="258"/>
                        </a:lnTo>
                        <a:close/>
                        <a:moveTo>
                          <a:pt x="371" y="1336"/>
                        </a:moveTo>
                        <a:lnTo>
                          <a:pt x="371" y="1336"/>
                        </a:lnTo>
                        <a:lnTo>
                          <a:pt x="371" y="1340"/>
                        </a:lnTo>
                        <a:lnTo>
                          <a:pt x="369" y="1345"/>
                        </a:lnTo>
                        <a:lnTo>
                          <a:pt x="367" y="1349"/>
                        </a:lnTo>
                        <a:lnTo>
                          <a:pt x="365" y="1353"/>
                        </a:lnTo>
                        <a:lnTo>
                          <a:pt x="361" y="1356"/>
                        </a:lnTo>
                        <a:lnTo>
                          <a:pt x="358" y="1358"/>
                        </a:lnTo>
                        <a:lnTo>
                          <a:pt x="354" y="1359"/>
                        </a:lnTo>
                        <a:lnTo>
                          <a:pt x="349" y="1359"/>
                        </a:lnTo>
                        <a:lnTo>
                          <a:pt x="259" y="1359"/>
                        </a:lnTo>
                        <a:lnTo>
                          <a:pt x="255" y="1359"/>
                        </a:lnTo>
                        <a:lnTo>
                          <a:pt x="251" y="1358"/>
                        </a:lnTo>
                        <a:lnTo>
                          <a:pt x="247" y="1356"/>
                        </a:lnTo>
                        <a:lnTo>
                          <a:pt x="244" y="1353"/>
                        </a:lnTo>
                        <a:lnTo>
                          <a:pt x="241" y="1349"/>
                        </a:lnTo>
                        <a:lnTo>
                          <a:pt x="238" y="1345"/>
                        </a:lnTo>
                        <a:lnTo>
                          <a:pt x="237" y="1340"/>
                        </a:lnTo>
                        <a:lnTo>
                          <a:pt x="237" y="1336"/>
                        </a:lnTo>
                        <a:lnTo>
                          <a:pt x="237" y="1165"/>
                        </a:lnTo>
                        <a:lnTo>
                          <a:pt x="237" y="1160"/>
                        </a:lnTo>
                        <a:lnTo>
                          <a:pt x="238" y="1156"/>
                        </a:lnTo>
                        <a:lnTo>
                          <a:pt x="241" y="1152"/>
                        </a:lnTo>
                        <a:lnTo>
                          <a:pt x="244" y="1149"/>
                        </a:lnTo>
                        <a:lnTo>
                          <a:pt x="247" y="1145"/>
                        </a:lnTo>
                        <a:lnTo>
                          <a:pt x="251" y="1143"/>
                        </a:lnTo>
                        <a:lnTo>
                          <a:pt x="255" y="1141"/>
                        </a:lnTo>
                        <a:lnTo>
                          <a:pt x="259" y="1141"/>
                        </a:lnTo>
                        <a:lnTo>
                          <a:pt x="349" y="1141"/>
                        </a:lnTo>
                        <a:lnTo>
                          <a:pt x="354" y="1141"/>
                        </a:lnTo>
                        <a:lnTo>
                          <a:pt x="358" y="1143"/>
                        </a:lnTo>
                        <a:lnTo>
                          <a:pt x="361" y="1145"/>
                        </a:lnTo>
                        <a:lnTo>
                          <a:pt x="365" y="1149"/>
                        </a:lnTo>
                        <a:lnTo>
                          <a:pt x="367" y="1152"/>
                        </a:lnTo>
                        <a:lnTo>
                          <a:pt x="369" y="1156"/>
                        </a:lnTo>
                        <a:lnTo>
                          <a:pt x="371" y="1160"/>
                        </a:lnTo>
                        <a:lnTo>
                          <a:pt x="371" y="1165"/>
                        </a:lnTo>
                        <a:lnTo>
                          <a:pt x="371" y="1336"/>
                        </a:lnTo>
                        <a:close/>
                        <a:moveTo>
                          <a:pt x="371" y="1067"/>
                        </a:moveTo>
                        <a:lnTo>
                          <a:pt x="371" y="1067"/>
                        </a:lnTo>
                        <a:lnTo>
                          <a:pt x="371" y="1071"/>
                        </a:lnTo>
                        <a:lnTo>
                          <a:pt x="369" y="1076"/>
                        </a:lnTo>
                        <a:lnTo>
                          <a:pt x="367" y="1079"/>
                        </a:lnTo>
                        <a:lnTo>
                          <a:pt x="365" y="1083"/>
                        </a:lnTo>
                        <a:lnTo>
                          <a:pt x="361" y="1085"/>
                        </a:lnTo>
                        <a:lnTo>
                          <a:pt x="358" y="1088"/>
                        </a:lnTo>
                        <a:lnTo>
                          <a:pt x="354" y="1089"/>
                        </a:lnTo>
                        <a:lnTo>
                          <a:pt x="349" y="1089"/>
                        </a:lnTo>
                        <a:lnTo>
                          <a:pt x="259" y="1089"/>
                        </a:lnTo>
                        <a:lnTo>
                          <a:pt x="255" y="1089"/>
                        </a:lnTo>
                        <a:lnTo>
                          <a:pt x="251" y="1088"/>
                        </a:lnTo>
                        <a:lnTo>
                          <a:pt x="247" y="1085"/>
                        </a:lnTo>
                        <a:lnTo>
                          <a:pt x="244" y="1083"/>
                        </a:lnTo>
                        <a:lnTo>
                          <a:pt x="241" y="1079"/>
                        </a:lnTo>
                        <a:lnTo>
                          <a:pt x="238" y="1076"/>
                        </a:lnTo>
                        <a:lnTo>
                          <a:pt x="237" y="1071"/>
                        </a:lnTo>
                        <a:lnTo>
                          <a:pt x="237" y="1067"/>
                        </a:lnTo>
                        <a:lnTo>
                          <a:pt x="237" y="896"/>
                        </a:lnTo>
                        <a:lnTo>
                          <a:pt x="237" y="890"/>
                        </a:lnTo>
                        <a:lnTo>
                          <a:pt x="238" y="886"/>
                        </a:lnTo>
                        <a:lnTo>
                          <a:pt x="241" y="882"/>
                        </a:lnTo>
                        <a:lnTo>
                          <a:pt x="244" y="879"/>
                        </a:lnTo>
                        <a:lnTo>
                          <a:pt x="247" y="876"/>
                        </a:lnTo>
                        <a:lnTo>
                          <a:pt x="251" y="874"/>
                        </a:lnTo>
                        <a:lnTo>
                          <a:pt x="255" y="872"/>
                        </a:lnTo>
                        <a:lnTo>
                          <a:pt x="259" y="872"/>
                        </a:lnTo>
                        <a:lnTo>
                          <a:pt x="349" y="872"/>
                        </a:lnTo>
                        <a:lnTo>
                          <a:pt x="354" y="872"/>
                        </a:lnTo>
                        <a:lnTo>
                          <a:pt x="358" y="874"/>
                        </a:lnTo>
                        <a:lnTo>
                          <a:pt x="361" y="876"/>
                        </a:lnTo>
                        <a:lnTo>
                          <a:pt x="365" y="879"/>
                        </a:lnTo>
                        <a:lnTo>
                          <a:pt x="367" y="882"/>
                        </a:lnTo>
                        <a:lnTo>
                          <a:pt x="369" y="886"/>
                        </a:lnTo>
                        <a:lnTo>
                          <a:pt x="371" y="890"/>
                        </a:lnTo>
                        <a:lnTo>
                          <a:pt x="371" y="896"/>
                        </a:lnTo>
                        <a:lnTo>
                          <a:pt x="371" y="1067"/>
                        </a:lnTo>
                        <a:close/>
                        <a:moveTo>
                          <a:pt x="371" y="797"/>
                        </a:moveTo>
                        <a:lnTo>
                          <a:pt x="371" y="797"/>
                        </a:lnTo>
                        <a:lnTo>
                          <a:pt x="371" y="801"/>
                        </a:lnTo>
                        <a:lnTo>
                          <a:pt x="369" y="806"/>
                        </a:lnTo>
                        <a:lnTo>
                          <a:pt x="367" y="810"/>
                        </a:lnTo>
                        <a:lnTo>
                          <a:pt x="365" y="814"/>
                        </a:lnTo>
                        <a:lnTo>
                          <a:pt x="361" y="816"/>
                        </a:lnTo>
                        <a:lnTo>
                          <a:pt x="358" y="819"/>
                        </a:lnTo>
                        <a:lnTo>
                          <a:pt x="354" y="820"/>
                        </a:lnTo>
                        <a:lnTo>
                          <a:pt x="349" y="820"/>
                        </a:lnTo>
                        <a:lnTo>
                          <a:pt x="259" y="820"/>
                        </a:lnTo>
                        <a:lnTo>
                          <a:pt x="255" y="820"/>
                        </a:lnTo>
                        <a:lnTo>
                          <a:pt x="251" y="819"/>
                        </a:lnTo>
                        <a:lnTo>
                          <a:pt x="247" y="816"/>
                        </a:lnTo>
                        <a:lnTo>
                          <a:pt x="244" y="814"/>
                        </a:lnTo>
                        <a:lnTo>
                          <a:pt x="241" y="810"/>
                        </a:lnTo>
                        <a:lnTo>
                          <a:pt x="238" y="806"/>
                        </a:lnTo>
                        <a:lnTo>
                          <a:pt x="237" y="801"/>
                        </a:lnTo>
                        <a:lnTo>
                          <a:pt x="237" y="797"/>
                        </a:lnTo>
                        <a:lnTo>
                          <a:pt x="237" y="626"/>
                        </a:lnTo>
                        <a:lnTo>
                          <a:pt x="237" y="621"/>
                        </a:lnTo>
                        <a:lnTo>
                          <a:pt x="238" y="617"/>
                        </a:lnTo>
                        <a:lnTo>
                          <a:pt x="241" y="613"/>
                        </a:lnTo>
                        <a:lnTo>
                          <a:pt x="244" y="610"/>
                        </a:lnTo>
                        <a:lnTo>
                          <a:pt x="247" y="606"/>
                        </a:lnTo>
                        <a:lnTo>
                          <a:pt x="251" y="604"/>
                        </a:lnTo>
                        <a:lnTo>
                          <a:pt x="255" y="602"/>
                        </a:lnTo>
                        <a:lnTo>
                          <a:pt x="259" y="602"/>
                        </a:lnTo>
                        <a:lnTo>
                          <a:pt x="349" y="602"/>
                        </a:lnTo>
                        <a:lnTo>
                          <a:pt x="354" y="602"/>
                        </a:lnTo>
                        <a:lnTo>
                          <a:pt x="358" y="604"/>
                        </a:lnTo>
                        <a:lnTo>
                          <a:pt x="361" y="606"/>
                        </a:lnTo>
                        <a:lnTo>
                          <a:pt x="365" y="610"/>
                        </a:lnTo>
                        <a:lnTo>
                          <a:pt x="367" y="613"/>
                        </a:lnTo>
                        <a:lnTo>
                          <a:pt x="369" y="617"/>
                        </a:lnTo>
                        <a:lnTo>
                          <a:pt x="371" y="621"/>
                        </a:lnTo>
                        <a:lnTo>
                          <a:pt x="371" y="626"/>
                        </a:lnTo>
                        <a:lnTo>
                          <a:pt x="371" y="797"/>
                        </a:lnTo>
                        <a:close/>
                        <a:moveTo>
                          <a:pt x="371" y="528"/>
                        </a:moveTo>
                        <a:lnTo>
                          <a:pt x="371" y="528"/>
                        </a:lnTo>
                        <a:lnTo>
                          <a:pt x="371" y="532"/>
                        </a:lnTo>
                        <a:lnTo>
                          <a:pt x="369" y="536"/>
                        </a:lnTo>
                        <a:lnTo>
                          <a:pt x="367" y="540"/>
                        </a:lnTo>
                        <a:lnTo>
                          <a:pt x="365" y="544"/>
                        </a:lnTo>
                        <a:lnTo>
                          <a:pt x="361" y="546"/>
                        </a:lnTo>
                        <a:lnTo>
                          <a:pt x="358" y="549"/>
                        </a:lnTo>
                        <a:lnTo>
                          <a:pt x="354" y="550"/>
                        </a:lnTo>
                        <a:lnTo>
                          <a:pt x="349" y="550"/>
                        </a:lnTo>
                        <a:lnTo>
                          <a:pt x="259" y="550"/>
                        </a:lnTo>
                        <a:lnTo>
                          <a:pt x="255" y="550"/>
                        </a:lnTo>
                        <a:lnTo>
                          <a:pt x="251" y="549"/>
                        </a:lnTo>
                        <a:lnTo>
                          <a:pt x="247" y="546"/>
                        </a:lnTo>
                        <a:lnTo>
                          <a:pt x="244" y="544"/>
                        </a:lnTo>
                        <a:lnTo>
                          <a:pt x="241" y="540"/>
                        </a:lnTo>
                        <a:lnTo>
                          <a:pt x="238" y="536"/>
                        </a:lnTo>
                        <a:lnTo>
                          <a:pt x="237" y="532"/>
                        </a:lnTo>
                        <a:lnTo>
                          <a:pt x="237" y="528"/>
                        </a:lnTo>
                        <a:lnTo>
                          <a:pt x="237" y="356"/>
                        </a:lnTo>
                        <a:lnTo>
                          <a:pt x="237" y="351"/>
                        </a:lnTo>
                        <a:lnTo>
                          <a:pt x="238" y="347"/>
                        </a:lnTo>
                        <a:lnTo>
                          <a:pt x="241" y="343"/>
                        </a:lnTo>
                        <a:lnTo>
                          <a:pt x="244" y="339"/>
                        </a:lnTo>
                        <a:lnTo>
                          <a:pt x="247" y="337"/>
                        </a:lnTo>
                        <a:lnTo>
                          <a:pt x="251" y="335"/>
                        </a:lnTo>
                        <a:lnTo>
                          <a:pt x="255" y="333"/>
                        </a:lnTo>
                        <a:lnTo>
                          <a:pt x="259" y="333"/>
                        </a:lnTo>
                        <a:lnTo>
                          <a:pt x="349" y="333"/>
                        </a:lnTo>
                        <a:lnTo>
                          <a:pt x="354" y="333"/>
                        </a:lnTo>
                        <a:lnTo>
                          <a:pt x="358" y="335"/>
                        </a:lnTo>
                        <a:lnTo>
                          <a:pt x="361" y="337"/>
                        </a:lnTo>
                        <a:lnTo>
                          <a:pt x="365" y="339"/>
                        </a:lnTo>
                        <a:lnTo>
                          <a:pt x="367" y="343"/>
                        </a:lnTo>
                        <a:lnTo>
                          <a:pt x="369" y="347"/>
                        </a:lnTo>
                        <a:lnTo>
                          <a:pt x="371" y="351"/>
                        </a:lnTo>
                        <a:lnTo>
                          <a:pt x="371" y="356"/>
                        </a:lnTo>
                        <a:lnTo>
                          <a:pt x="371" y="528"/>
                        </a:lnTo>
                        <a:close/>
                        <a:moveTo>
                          <a:pt x="371" y="258"/>
                        </a:moveTo>
                        <a:lnTo>
                          <a:pt x="371" y="258"/>
                        </a:lnTo>
                        <a:lnTo>
                          <a:pt x="371" y="262"/>
                        </a:lnTo>
                        <a:lnTo>
                          <a:pt x="369" y="266"/>
                        </a:lnTo>
                        <a:lnTo>
                          <a:pt x="367" y="271"/>
                        </a:lnTo>
                        <a:lnTo>
                          <a:pt x="365" y="275"/>
                        </a:lnTo>
                        <a:lnTo>
                          <a:pt x="361" y="277"/>
                        </a:lnTo>
                        <a:lnTo>
                          <a:pt x="358" y="279"/>
                        </a:lnTo>
                        <a:lnTo>
                          <a:pt x="354" y="281"/>
                        </a:lnTo>
                        <a:lnTo>
                          <a:pt x="349" y="281"/>
                        </a:lnTo>
                        <a:lnTo>
                          <a:pt x="259" y="281"/>
                        </a:lnTo>
                        <a:lnTo>
                          <a:pt x="255" y="281"/>
                        </a:lnTo>
                        <a:lnTo>
                          <a:pt x="251" y="279"/>
                        </a:lnTo>
                        <a:lnTo>
                          <a:pt x="247" y="277"/>
                        </a:lnTo>
                        <a:lnTo>
                          <a:pt x="244" y="275"/>
                        </a:lnTo>
                        <a:lnTo>
                          <a:pt x="241" y="271"/>
                        </a:lnTo>
                        <a:lnTo>
                          <a:pt x="238" y="266"/>
                        </a:lnTo>
                        <a:lnTo>
                          <a:pt x="237" y="262"/>
                        </a:lnTo>
                        <a:lnTo>
                          <a:pt x="237" y="258"/>
                        </a:lnTo>
                        <a:lnTo>
                          <a:pt x="237" y="86"/>
                        </a:lnTo>
                        <a:lnTo>
                          <a:pt x="237" y="82"/>
                        </a:lnTo>
                        <a:lnTo>
                          <a:pt x="238" y="78"/>
                        </a:lnTo>
                        <a:lnTo>
                          <a:pt x="241" y="74"/>
                        </a:lnTo>
                        <a:lnTo>
                          <a:pt x="244" y="69"/>
                        </a:lnTo>
                        <a:lnTo>
                          <a:pt x="247" y="67"/>
                        </a:lnTo>
                        <a:lnTo>
                          <a:pt x="251" y="65"/>
                        </a:lnTo>
                        <a:lnTo>
                          <a:pt x="255" y="63"/>
                        </a:lnTo>
                        <a:lnTo>
                          <a:pt x="259" y="63"/>
                        </a:lnTo>
                        <a:lnTo>
                          <a:pt x="349" y="63"/>
                        </a:lnTo>
                        <a:lnTo>
                          <a:pt x="354" y="63"/>
                        </a:lnTo>
                        <a:lnTo>
                          <a:pt x="358" y="65"/>
                        </a:lnTo>
                        <a:lnTo>
                          <a:pt x="361" y="67"/>
                        </a:lnTo>
                        <a:lnTo>
                          <a:pt x="365" y="69"/>
                        </a:lnTo>
                        <a:lnTo>
                          <a:pt x="367" y="74"/>
                        </a:lnTo>
                        <a:lnTo>
                          <a:pt x="369" y="78"/>
                        </a:lnTo>
                        <a:lnTo>
                          <a:pt x="371" y="82"/>
                        </a:lnTo>
                        <a:lnTo>
                          <a:pt x="371" y="86"/>
                        </a:lnTo>
                        <a:lnTo>
                          <a:pt x="371" y="258"/>
                        </a:lnTo>
                        <a:close/>
                        <a:moveTo>
                          <a:pt x="604" y="86"/>
                        </a:moveTo>
                        <a:lnTo>
                          <a:pt x="604" y="86"/>
                        </a:lnTo>
                        <a:lnTo>
                          <a:pt x="606" y="82"/>
                        </a:lnTo>
                        <a:lnTo>
                          <a:pt x="607" y="78"/>
                        </a:lnTo>
                        <a:lnTo>
                          <a:pt x="609" y="74"/>
                        </a:lnTo>
                        <a:lnTo>
                          <a:pt x="612" y="69"/>
                        </a:lnTo>
                        <a:lnTo>
                          <a:pt x="615" y="67"/>
                        </a:lnTo>
                        <a:lnTo>
                          <a:pt x="618" y="65"/>
                        </a:lnTo>
                        <a:lnTo>
                          <a:pt x="622" y="63"/>
                        </a:lnTo>
                        <a:lnTo>
                          <a:pt x="627" y="63"/>
                        </a:lnTo>
                        <a:lnTo>
                          <a:pt x="716" y="63"/>
                        </a:lnTo>
                        <a:lnTo>
                          <a:pt x="721" y="63"/>
                        </a:lnTo>
                        <a:lnTo>
                          <a:pt x="725" y="65"/>
                        </a:lnTo>
                        <a:lnTo>
                          <a:pt x="729" y="67"/>
                        </a:lnTo>
                        <a:lnTo>
                          <a:pt x="732" y="69"/>
                        </a:lnTo>
                        <a:lnTo>
                          <a:pt x="735" y="74"/>
                        </a:lnTo>
                        <a:lnTo>
                          <a:pt x="737" y="78"/>
                        </a:lnTo>
                        <a:lnTo>
                          <a:pt x="738" y="82"/>
                        </a:lnTo>
                        <a:lnTo>
                          <a:pt x="738" y="86"/>
                        </a:lnTo>
                        <a:lnTo>
                          <a:pt x="738" y="258"/>
                        </a:lnTo>
                        <a:lnTo>
                          <a:pt x="738" y="262"/>
                        </a:lnTo>
                        <a:lnTo>
                          <a:pt x="737" y="266"/>
                        </a:lnTo>
                        <a:lnTo>
                          <a:pt x="735" y="271"/>
                        </a:lnTo>
                        <a:lnTo>
                          <a:pt x="732" y="275"/>
                        </a:lnTo>
                        <a:lnTo>
                          <a:pt x="729" y="277"/>
                        </a:lnTo>
                        <a:lnTo>
                          <a:pt x="725" y="279"/>
                        </a:lnTo>
                        <a:lnTo>
                          <a:pt x="721" y="281"/>
                        </a:lnTo>
                        <a:lnTo>
                          <a:pt x="716" y="281"/>
                        </a:lnTo>
                        <a:lnTo>
                          <a:pt x="627" y="281"/>
                        </a:lnTo>
                        <a:lnTo>
                          <a:pt x="622" y="281"/>
                        </a:lnTo>
                        <a:lnTo>
                          <a:pt x="618" y="279"/>
                        </a:lnTo>
                        <a:lnTo>
                          <a:pt x="615" y="277"/>
                        </a:lnTo>
                        <a:lnTo>
                          <a:pt x="612" y="275"/>
                        </a:lnTo>
                        <a:lnTo>
                          <a:pt x="609" y="271"/>
                        </a:lnTo>
                        <a:lnTo>
                          <a:pt x="607" y="266"/>
                        </a:lnTo>
                        <a:lnTo>
                          <a:pt x="606" y="262"/>
                        </a:lnTo>
                        <a:lnTo>
                          <a:pt x="604" y="258"/>
                        </a:lnTo>
                        <a:lnTo>
                          <a:pt x="604" y="86"/>
                        </a:lnTo>
                        <a:close/>
                        <a:moveTo>
                          <a:pt x="604" y="356"/>
                        </a:moveTo>
                        <a:lnTo>
                          <a:pt x="604" y="356"/>
                        </a:lnTo>
                        <a:lnTo>
                          <a:pt x="606" y="351"/>
                        </a:lnTo>
                        <a:lnTo>
                          <a:pt x="607" y="347"/>
                        </a:lnTo>
                        <a:lnTo>
                          <a:pt x="609" y="343"/>
                        </a:lnTo>
                        <a:lnTo>
                          <a:pt x="612" y="339"/>
                        </a:lnTo>
                        <a:lnTo>
                          <a:pt x="615" y="337"/>
                        </a:lnTo>
                        <a:lnTo>
                          <a:pt x="618" y="335"/>
                        </a:lnTo>
                        <a:lnTo>
                          <a:pt x="622" y="333"/>
                        </a:lnTo>
                        <a:lnTo>
                          <a:pt x="627" y="333"/>
                        </a:lnTo>
                        <a:lnTo>
                          <a:pt x="716" y="333"/>
                        </a:lnTo>
                        <a:lnTo>
                          <a:pt x="721" y="333"/>
                        </a:lnTo>
                        <a:lnTo>
                          <a:pt x="725" y="335"/>
                        </a:lnTo>
                        <a:lnTo>
                          <a:pt x="729" y="337"/>
                        </a:lnTo>
                        <a:lnTo>
                          <a:pt x="732" y="339"/>
                        </a:lnTo>
                        <a:lnTo>
                          <a:pt x="735" y="343"/>
                        </a:lnTo>
                        <a:lnTo>
                          <a:pt x="737" y="347"/>
                        </a:lnTo>
                        <a:lnTo>
                          <a:pt x="738" y="351"/>
                        </a:lnTo>
                        <a:lnTo>
                          <a:pt x="738" y="356"/>
                        </a:lnTo>
                        <a:lnTo>
                          <a:pt x="738" y="528"/>
                        </a:lnTo>
                        <a:lnTo>
                          <a:pt x="738" y="532"/>
                        </a:lnTo>
                        <a:lnTo>
                          <a:pt x="737" y="536"/>
                        </a:lnTo>
                        <a:lnTo>
                          <a:pt x="735" y="540"/>
                        </a:lnTo>
                        <a:lnTo>
                          <a:pt x="732" y="544"/>
                        </a:lnTo>
                        <a:lnTo>
                          <a:pt x="729" y="546"/>
                        </a:lnTo>
                        <a:lnTo>
                          <a:pt x="725" y="549"/>
                        </a:lnTo>
                        <a:lnTo>
                          <a:pt x="721" y="550"/>
                        </a:lnTo>
                        <a:lnTo>
                          <a:pt x="716" y="550"/>
                        </a:lnTo>
                        <a:lnTo>
                          <a:pt x="627" y="550"/>
                        </a:lnTo>
                        <a:lnTo>
                          <a:pt x="622" y="550"/>
                        </a:lnTo>
                        <a:lnTo>
                          <a:pt x="618" y="549"/>
                        </a:lnTo>
                        <a:lnTo>
                          <a:pt x="615" y="546"/>
                        </a:lnTo>
                        <a:lnTo>
                          <a:pt x="612" y="544"/>
                        </a:lnTo>
                        <a:lnTo>
                          <a:pt x="609" y="540"/>
                        </a:lnTo>
                        <a:lnTo>
                          <a:pt x="607" y="536"/>
                        </a:lnTo>
                        <a:lnTo>
                          <a:pt x="606" y="532"/>
                        </a:lnTo>
                        <a:lnTo>
                          <a:pt x="604" y="528"/>
                        </a:lnTo>
                        <a:lnTo>
                          <a:pt x="604" y="356"/>
                        </a:lnTo>
                        <a:close/>
                        <a:moveTo>
                          <a:pt x="421" y="86"/>
                        </a:moveTo>
                        <a:lnTo>
                          <a:pt x="421" y="86"/>
                        </a:lnTo>
                        <a:lnTo>
                          <a:pt x="421" y="82"/>
                        </a:lnTo>
                        <a:lnTo>
                          <a:pt x="423" y="78"/>
                        </a:lnTo>
                        <a:lnTo>
                          <a:pt x="425" y="74"/>
                        </a:lnTo>
                        <a:lnTo>
                          <a:pt x="427" y="69"/>
                        </a:lnTo>
                        <a:lnTo>
                          <a:pt x="430" y="67"/>
                        </a:lnTo>
                        <a:lnTo>
                          <a:pt x="434" y="65"/>
                        </a:lnTo>
                        <a:lnTo>
                          <a:pt x="439" y="63"/>
                        </a:lnTo>
                        <a:lnTo>
                          <a:pt x="443" y="63"/>
                        </a:lnTo>
                        <a:lnTo>
                          <a:pt x="533" y="63"/>
                        </a:lnTo>
                        <a:lnTo>
                          <a:pt x="537" y="63"/>
                        </a:lnTo>
                        <a:lnTo>
                          <a:pt x="541" y="65"/>
                        </a:lnTo>
                        <a:lnTo>
                          <a:pt x="545" y="67"/>
                        </a:lnTo>
                        <a:lnTo>
                          <a:pt x="548" y="69"/>
                        </a:lnTo>
                        <a:lnTo>
                          <a:pt x="552" y="74"/>
                        </a:lnTo>
                        <a:lnTo>
                          <a:pt x="553" y="78"/>
                        </a:lnTo>
                        <a:lnTo>
                          <a:pt x="555" y="82"/>
                        </a:lnTo>
                        <a:lnTo>
                          <a:pt x="555" y="86"/>
                        </a:lnTo>
                        <a:lnTo>
                          <a:pt x="555" y="258"/>
                        </a:lnTo>
                        <a:lnTo>
                          <a:pt x="555" y="262"/>
                        </a:lnTo>
                        <a:lnTo>
                          <a:pt x="553" y="266"/>
                        </a:lnTo>
                        <a:lnTo>
                          <a:pt x="551" y="271"/>
                        </a:lnTo>
                        <a:lnTo>
                          <a:pt x="548" y="275"/>
                        </a:lnTo>
                        <a:lnTo>
                          <a:pt x="545" y="277"/>
                        </a:lnTo>
                        <a:lnTo>
                          <a:pt x="541" y="279"/>
                        </a:lnTo>
                        <a:lnTo>
                          <a:pt x="537" y="281"/>
                        </a:lnTo>
                        <a:lnTo>
                          <a:pt x="533" y="281"/>
                        </a:lnTo>
                        <a:lnTo>
                          <a:pt x="443" y="281"/>
                        </a:lnTo>
                        <a:lnTo>
                          <a:pt x="439" y="281"/>
                        </a:lnTo>
                        <a:lnTo>
                          <a:pt x="434" y="279"/>
                        </a:lnTo>
                        <a:lnTo>
                          <a:pt x="430" y="277"/>
                        </a:lnTo>
                        <a:lnTo>
                          <a:pt x="427" y="275"/>
                        </a:lnTo>
                        <a:lnTo>
                          <a:pt x="425" y="271"/>
                        </a:lnTo>
                        <a:lnTo>
                          <a:pt x="423" y="266"/>
                        </a:lnTo>
                        <a:lnTo>
                          <a:pt x="421" y="262"/>
                        </a:lnTo>
                        <a:lnTo>
                          <a:pt x="421" y="258"/>
                        </a:lnTo>
                        <a:lnTo>
                          <a:pt x="421" y="86"/>
                        </a:lnTo>
                        <a:close/>
                        <a:moveTo>
                          <a:pt x="421" y="356"/>
                        </a:moveTo>
                        <a:lnTo>
                          <a:pt x="421" y="356"/>
                        </a:lnTo>
                        <a:lnTo>
                          <a:pt x="421" y="351"/>
                        </a:lnTo>
                        <a:lnTo>
                          <a:pt x="423" y="347"/>
                        </a:lnTo>
                        <a:lnTo>
                          <a:pt x="425" y="343"/>
                        </a:lnTo>
                        <a:lnTo>
                          <a:pt x="427" y="339"/>
                        </a:lnTo>
                        <a:lnTo>
                          <a:pt x="430" y="337"/>
                        </a:lnTo>
                        <a:lnTo>
                          <a:pt x="434" y="335"/>
                        </a:lnTo>
                        <a:lnTo>
                          <a:pt x="439" y="333"/>
                        </a:lnTo>
                        <a:lnTo>
                          <a:pt x="443" y="333"/>
                        </a:lnTo>
                        <a:lnTo>
                          <a:pt x="533" y="333"/>
                        </a:lnTo>
                        <a:lnTo>
                          <a:pt x="537" y="333"/>
                        </a:lnTo>
                        <a:lnTo>
                          <a:pt x="541" y="335"/>
                        </a:lnTo>
                        <a:lnTo>
                          <a:pt x="545" y="337"/>
                        </a:lnTo>
                        <a:lnTo>
                          <a:pt x="548" y="339"/>
                        </a:lnTo>
                        <a:lnTo>
                          <a:pt x="552" y="343"/>
                        </a:lnTo>
                        <a:lnTo>
                          <a:pt x="553" y="347"/>
                        </a:lnTo>
                        <a:lnTo>
                          <a:pt x="555" y="351"/>
                        </a:lnTo>
                        <a:lnTo>
                          <a:pt x="555" y="356"/>
                        </a:lnTo>
                        <a:lnTo>
                          <a:pt x="555" y="528"/>
                        </a:lnTo>
                        <a:lnTo>
                          <a:pt x="555" y="532"/>
                        </a:lnTo>
                        <a:lnTo>
                          <a:pt x="553" y="536"/>
                        </a:lnTo>
                        <a:lnTo>
                          <a:pt x="551" y="540"/>
                        </a:lnTo>
                        <a:lnTo>
                          <a:pt x="548" y="544"/>
                        </a:lnTo>
                        <a:lnTo>
                          <a:pt x="545" y="546"/>
                        </a:lnTo>
                        <a:lnTo>
                          <a:pt x="541" y="549"/>
                        </a:lnTo>
                        <a:lnTo>
                          <a:pt x="537" y="550"/>
                        </a:lnTo>
                        <a:lnTo>
                          <a:pt x="533" y="550"/>
                        </a:lnTo>
                        <a:lnTo>
                          <a:pt x="443" y="550"/>
                        </a:lnTo>
                        <a:lnTo>
                          <a:pt x="439" y="550"/>
                        </a:lnTo>
                        <a:lnTo>
                          <a:pt x="434" y="549"/>
                        </a:lnTo>
                        <a:lnTo>
                          <a:pt x="430" y="546"/>
                        </a:lnTo>
                        <a:lnTo>
                          <a:pt x="427" y="544"/>
                        </a:lnTo>
                        <a:lnTo>
                          <a:pt x="425" y="540"/>
                        </a:lnTo>
                        <a:lnTo>
                          <a:pt x="423" y="536"/>
                        </a:lnTo>
                        <a:lnTo>
                          <a:pt x="421" y="532"/>
                        </a:lnTo>
                        <a:lnTo>
                          <a:pt x="421" y="528"/>
                        </a:lnTo>
                        <a:lnTo>
                          <a:pt x="421" y="356"/>
                        </a:lnTo>
                        <a:close/>
                        <a:moveTo>
                          <a:pt x="1859" y="1309"/>
                        </a:moveTo>
                        <a:lnTo>
                          <a:pt x="1859" y="1309"/>
                        </a:lnTo>
                        <a:lnTo>
                          <a:pt x="1858" y="1314"/>
                        </a:lnTo>
                        <a:lnTo>
                          <a:pt x="1856" y="1321"/>
                        </a:lnTo>
                        <a:lnTo>
                          <a:pt x="1854" y="1325"/>
                        </a:lnTo>
                        <a:lnTo>
                          <a:pt x="1850" y="1330"/>
                        </a:lnTo>
                        <a:lnTo>
                          <a:pt x="1846" y="1333"/>
                        </a:lnTo>
                        <a:lnTo>
                          <a:pt x="1841" y="1335"/>
                        </a:lnTo>
                        <a:lnTo>
                          <a:pt x="1835" y="1337"/>
                        </a:lnTo>
                        <a:lnTo>
                          <a:pt x="1830" y="1338"/>
                        </a:lnTo>
                        <a:lnTo>
                          <a:pt x="1714" y="1338"/>
                        </a:lnTo>
                        <a:lnTo>
                          <a:pt x="1708" y="1337"/>
                        </a:lnTo>
                        <a:lnTo>
                          <a:pt x="1702" y="1335"/>
                        </a:lnTo>
                        <a:lnTo>
                          <a:pt x="1697" y="1333"/>
                        </a:lnTo>
                        <a:lnTo>
                          <a:pt x="1693" y="1330"/>
                        </a:lnTo>
                        <a:lnTo>
                          <a:pt x="1689" y="1325"/>
                        </a:lnTo>
                        <a:lnTo>
                          <a:pt x="1687" y="1321"/>
                        </a:lnTo>
                        <a:lnTo>
                          <a:pt x="1685" y="1314"/>
                        </a:lnTo>
                        <a:lnTo>
                          <a:pt x="1685" y="1309"/>
                        </a:lnTo>
                        <a:lnTo>
                          <a:pt x="1685" y="1099"/>
                        </a:lnTo>
                        <a:lnTo>
                          <a:pt x="1685" y="1093"/>
                        </a:lnTo>
                        <a:lnTo>
                          <a:pt x="1687" y="1087"/>
                        </a:lnTo>
                        <a:lnTo>
                          <a:pt x="1689" y="1082"/>
                        </a:lnTo>
                        <a:lnTo>
                          <a:pt x="1693" y="1078"/>
                        </a:lnTo>
                        <a:lnTo>
                          <a:pt x="1697" y="1075"/>
                        </a:lnTo>
                        <a:lnTo>
                          <a:pt x="1702" y="1072"/>
                        </a:lnTo>
                        <a:lnTo>
                          <a:pt x="1708" y="1070"/>
                        </a:lnTo>
                        <a:lnTo>
                          <a:pt x="1714" y="1070"/>
                        </a:lnTo>
                        <a:lnTo>
                          <a:pt x="1830" y="1070"/>
                        </a:lnTo>
                        <a:lnTo>
                          <a:pt x="1835" y="1070"/>
                        </a:lnTo>
                        <a:lnTo>
                          <a:pt x="1841" y="1072"/>
                        </a:lnTo>
                        <a:lnTo>
                          <a:pt x="1846" y="1075"/>
                        </a:lnTo>
                        <a:lnTo>
                          <a:pt x="1850" y="1078"/>
                        </a:lnTo>
                        <a:lnTo>
                          <a:pt x="1854" y="1082"/>
                        </a:lnTo>
                        <a:lnTo>
                          <a:pt x="1856" y="1087"/>
                        </a:lnTo>
                        <a:lnTo>
                          <a:pt x="1858" y="1093"/>
                        </a:lnTo>
                        <a:lnTo>
                          <a:pt x="1859" y="1099"/>
                        </a:lnTo>
                        <a:lnTo>
                          <a:pt x="1859" y="1309"/>
                        </a:lnTo>
                        <a:close/>
                      </a:path>
                    </a:pathLst>
                  </a:custGeom>
                  <a:solidFill>
                    <a:sysClr val="window" lastClr="FFFFFF">
                      <a:alpha val="32000"/>
                    </a:sysClr>
                  </a:solidFill>
                  <a:ln>
                    <a:noFill/>
                  </a:ln>
                </p:spPr>
                <p:txBody>
                  <a:bodyPr/>
                  <a:lstStyle/>
                  <a:p>
                    <a:pPr defTabSz="900000" fontAlgn="auto" latinLnBrk="0">
                      <a:spcBef>
                        <a:spcPts val="0"/>
                      </a:spcBef>
                      <a:spcAft>
                        <a:spcPts val="0"/>
                      </a:spcAft>
                      <a:defRPr lang="ko-KR"/>
                    </a:pPr>
                    <a:endParaRPr kumimoji="0" lang="ko-KR" altLang="en-US" kern="0">
                      <a:solidFill>
                        <a:sysClr val="windowText" lastClr="000000"/>
                      </a:solidFill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32" name="Freeform 5"/>
                  <p:cNvSpPr>
                    <a:spLocks noEditPoints="1"/>
                  </p:cNvSpPr>
                  <p:nvPr/>
                </p:nvSpPr>
                <p:spPr>
                  <a:xfrm>
                    <a:off x="5615044" y="1431245"/>
                    <a:ext cx="157491" cy="382797"/>
                  </a:xfrm>
                  <a:custGeom>
                    <a:avLst/>
                    <a:gdLst>
                      <a:gd name="T0" fmla="*/ 66675 w 222"/>
                      <a:gd name="T1" fmla="*/ 431800 h 544"/>
                      <a:gd name="T2" fmla="*/ 114300 w 222"/>
                      <a:gd name="T3" fmla="*/ 431800 h 544"/>
                      <a:gd name="T4" fmla="*/ 0 w 222"/>
                      <a:gd name="T5" fmla="*/ 0 h 544"/>
                      <a:gd name="T6" fmla="*/ 23813 w 222"/>
                      <a:gd name="T7" fmla="*/ 323056 h 544"/>
                      <a:gd name="T8" fmla="*/ 38100 w 222"/>
                      <a:gd name="T9" fmla="*/ 318294 h 544"/>
                      <a:gd name="T10" fmla="*/ 38100 w 222"/>
                      <a:gd name="T11" fmla="*/ 294481 h 544"/>
                      <a:gd name="T12" fmla="*/ 23813 w 222"/>
                      <a:gd name="T13" fmla="*/ 289719 h 544"/>
                      <a:gd name="T14" fmla="*/ 38100 w 222"/>
                      <a:gd name="T15" fmla="*/ 289719 h 544"/>
                      <a:gd name="T16" fmla="*/ 23813 w 222"/>
                      <a:gd name="T17" fmla="*/ 218281 h 544"/>
                      <a:gd name="T18" fmla="*/ 38100 w 222"/>
                      <a:gd name="T19" fmla="*/ 213519 h 544"/>
                      <a:gd name="T20" fmla="*/ 38100 w 222"/>
                      <a:gd name="T21" fmla="*/ 194469 h 544"/>
                      <a:gd name="T22" fmla="*/ 23813 w 222"/>
                      <a:gd name="T23" fmla="*/ 161131 h 544"/>
                      <a:gd name="T24" fmla="*/ 38100 w 222"/>
                      <a:gd name="T25" fmla="*/ 161131 h 544"/>
                      <a:gd name="T26" fmla="*/ 23813 w 222"/>
                      <a:gd name="T27" fmla="*/ 90488 h 544"/>
                      <a:gd name="T28" fmla="*/ 38100 w 222"/>
                      <a:gd name="T29" fmla="*/ 85725 h 544"/>
                      <a:gd name="T30" fmla="*/ 38100 w 222"/>
                      <a:gd name="T31" fmla="*/ 61913 h 544"/>
                      <a:gd name="T32" fmla="*/ 23813 w 222"/>
                      <a:gd name="T33" fmla="*/ 57150 h 544"/>
                      <a:gd name="T34" fmla="*/ 38100 w 222"/>
                      <a:gd name="T35" fmla="*/ 57150 h 544"/>
                      <a:gd name="T36" fmla="*/ 71438 w 222"/>
                      <a:gd name="T37" fmla="*/ 346075 h 544"/>
                      <a:gd name="T38" fmla="*/ 90488 w 222"/>
                      <a:gd name="T39" fmla="*/ 341313 h 544"/>
                      <a:gd name="T40" fmla="*/ 90488 w 222"/>
                      <a:gd name="T41" fmla="*/ 323056 h 544"/>
                      <a:gd name="T42" fmla="*/ 71438 w 222"/>
                      <a:gd name="T43" fmla="*/ 318294 h 544"/>
                      <a:gd name="T44" fmla="*/ 90488 w 222"/>
                      <a:gd name="T45" fmla="*/ 318294 h 544"/>
                      <a:gd name="T46" fmla="*/ 71438 w 222"/>
                      <a:gd name="T47" fmla="*/ 242094 h 544"/>
                      <a:gd name="T48" fmla="*/ 90488 w 222"/>
                      <a:gd name="T49" fmla="*/ 213519 h 544"/>
                      <a:gd name="T50" fmla="*/ 90488 w 222"/>
                      <a:gd name="T51" fmla="*/ 194469 h 544"/>
                      <a:gd name="T52" fmla="*/ 71438 w 222"/>
                      <a:gd name="T53" fmla="*/ 189706 h 544"/>
                      <a:gd name="T54" fmla="*/ 90488 w 222"/>
                      <a:gd name="T55" fmla="*/ 189706 h 544"/>
                      <a:gd name="T56" fmla="*/ 71438 w 222"/>
                      <a:gd name="T57" fmla="*/ 142081 h 544"/>
                      <a:gd name="T58" fmla="*/ 90488 w 222"/>
                      <a:gd name="T59" fmla="*/ 108744 h 544"/>
                      <a:gd name="T60" fmla="*/ 90488 w 222"/>
                      <a:gd name="T61" fmla="*/ 90488 h 544"/>
                      <a:gd name="T62" fmla="*/ 71438 w 222"/>
                      <a:gd name="T63" fmla="*/ 85725 h 544"/>
                      <a:gd name="T64" fmla="*/ 90488 w 222"/>
                      <a:gd name="T65" fmla="*/ 85725 h 544"/>
                      <a:gd name="T66" fmla="*/ 71438 w 222"/>
                      <a:gd name="T67" fmla="*/ 33338 h 544"/>
                      <a:gd name="T68" fmla="*/ 147638 w 222"/>
                      <a:gd name="T69" fmla="*/ 369888 h 544"/>
                      <a:gd name="T70" fmla="*/ 147638 w 222"/>
                      <a:gd name="T71" fmla="*/ 346075 h 544"/>
                      <a:gd name="T72" fmla="*/ 123825 w 222"/>
                      <a:gd name="T73" fmla="*/ 341313 h 544"/>
                      <a:gd name="T74" fmla="*/ 147638 w 222"/>
                      <a:gd name="T75" fmla="*/ 341313 h 544"/>
                      <a:gd name="T76" fmla="*/ 123825 w 222"/>
                      <a:gd name="T77" fmla="*/ 294481 h 544"/>
                      <a:gd name="T78" fmla="*/ 147638 w 222"/>
                      <a:gd name="T79" fmla="*/ 289719 h 544"/>
                      <a:gd name="T80" fmla="*/ 147638 w 222"/>
                      <a:gd name="T81" fmla="*/ 270669 h 544"/>
                      <a:gd name="T82" fmla="*/ 123825 w 222"/>
                      <a:gd name="T83" fmla="*/ 237331 h 544"/>
                      <a:gd name="T84" fmla="*/ 147638 w 222"/>
                      <a:gd name="T85" fmla="*/ 237331 h 544"/>
                      <a:gd name="T86" fmla="*/ 123825 w 222"/>
                      <a:gd name="T87" fmla="*/ 165894 h 544"/>
                      <a:gd name="T88" fmla="*/ 147638 w 222"/>
                      <a:gd name="T89" fmla="*/ 137319 h 544"/>
                      <a:gd name="T90" fmla="*/ 147638 w 222"/>
                      <a:gd name="T91" fmla="*/ 113506 h 544"/>
                      <a:gd name="T92" fmla="*/ 123825 w 222"/>
                      <a:gd name="T93" fmla="*/ 108744 h 544"/>
                      <a:gd name="T94" fmla="*/ 147638 w 222"/>
                      <a:gd name="T95" fmla="*/ 108744 h 544"/>
                      <a:gd name="T96" fmla="*/ 123825 w 222"/>
                      <a:gd name="T97" fmla="*/ 61913 h 544"/>
                      <a:gd name="T98" fmla="*/ 147638 w 222"/>
                      <a:gd name="T99" fmla="*/ 57150 h 544"/>
                      <a:gd name="T100" fmla="*/ 147638 w 222"/>
                      <a:gd name="T101" fmla="*/ 33338 h 544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</a:gdLst>
                    <a:ahLst/>
                    <a:cxnLst>
                      <a:cxn ang="T102">
                        <a:pos x="T0" y="T1"/>
                      </a:cxn>
                      <a:cxn ang="T103">
                        <a:pos x="T2" y="T3"/>
                      </a:cxn>
                      <a:cxn ang="T104">
                        <a:pos x="T4" y="T5"/>
                      </a:cxn>
                      <a:cxn ang="T105">
                        <a:pos x="T6" y="T7"/>
                      </a:cxn>
                      <a:cxn ang="T106">
                        <a:pos x="T8" y="T9"/>
                      </a:cxn>
                      <a:cxn ang="T107">
                        <a:pos x="T10" y="T11"/>
                      </a:cxn>
                      <a:cxn ang="T108">
                        <a:pos x="T12" y="T13"/>
                      </a:cxn>
                      <a:cxn ang="T109">
                        <a:pos x="T14" y="T15"/>
                      </a:cxn>
                      <a:cxn ang="T110">
                        <a:pos x="T16" y="T17"/>
                      </a:cxn>
                      <a:cxn ang="T111">
                        <a:pos x="T18" y="T19"/>
                      </a:cxn>
                      <a:cxn ang="T112">
                        <a:pos x="T20" y="T21"/>
                      </a:cxn>
                      <a:cxn ang="T113">
                        <a:pos x="T22" y="T23"/>
                      </a:cxn>
                      <a:cxn ang="T114">
                        <a:pos x="T24" y="T25"/>
                      </a:cxn>
                      <a:cxn ang="T115">
                        <a:pos x="T26" y="T27"/>
                      </a:cxn>
                      <a:cxn ang="T116">
                        <a:pos x="T28" y="T29"/>
                      </a:cxn>
                      <a:cxn ang="T117">
                        <a:pos x="T30" y="T31"/>
                      </a:cxn>
                      <a:cxn ang="T118">
                        <a:pos x="T32" y="T33"/>
                      </a:cxn>
                      <a:cxn ang="T119">
                        <a:pos x="T34" y="T35"/>
                      </a:cxn>
                      <a:cxn ang="T120">
                        <a:pos x="T36" y="T37"/>
                      </a:cxn>
                      <a:cxn ang="T121">
                        <a:pos x="T38" y="T39"/>
                      </a:cxn>
                      <a:cxn ang="T122">
                        <a:pos x="T40" y="T41"/>
                      </a:cxn>
                      <a:cxn ang="T123">
                        <a:pos x="T42" y="T43"/>
                      </a:cxn>
                      <a:cxn ang="T124">
                        <a:pos x="T44" y="T45"/>
                      </a:cxn>
                      <a:cxn ang="T125">
                        <a:pos x="T46" y="T47"/>
                      </a:cxn>
                      <a:cxn ang="T126">
                        <a:pos x="T48" y="T49"/>
                      </a:cxn>
                      <a:cxn ang="T127">
                        <a:pos x="T50" y="T51"/>
                      </a:cxn>
                      <a:cxn ang="T128">
                        <a:pos x="T52" y="T53"/>
                      </a:cxn>
                      <a:cxn ang="T129">
                        <a:pos x="T54" y="T55"/>
                      </a:cxn>
                      <a:cxn ang="T130">
                        <a:pos x="T56" y="T57"/>
                      </a:cxn>
                      <a:cxn ang="T131">
                        <a:pos x="T58" y="T59"/>
                      </a:cxn>
                      <a:cxn ang="T132">
                        <a:pos x="T60" y="T61"/>
                      </a:cxn>
                      <a:cxn ang="T133">
                        <a:pos x="T62" y="T63"/>
                      </a:cxn>
                      <a:cxn ang="T134">
                        <a:pos x="T64" y="T65"/>
                      </a:cxn>
                      <a:cxn ang="T135">
                        <a:pos x="T66" y="T67"/>
                      </a:cxn>
                      <a:cxn ang="T136">
                        <a:pos x="T68" y="T69"/>
                      </a:cxn>
                      <a:cxn ang="T137">
                        <a:pos x="T70" y="T71"/>
                      </a:cxn>
                      <a:cxn ang="T138">
                        <a:pos x="T72" y="T73"/>
                      </a:cxn>
                      <a:cxn ang="T139">
                        <a:pos x="T74" y="T75"/>
                      </a:cxn>
                      <a:cxn ang="T140">
                        <a:pos x="T76" y="T77"/>
                      </a:cxn>
                      <a:cxn ang="T141">
                        <a:pos x="T78" y="T79"/>
                      </a:cxn>
                      <a:cxn ang="T142">
                        <a:pos x="T80" y="T81"/>
                      </a:cxn>
                      <a:cxn ang="T143">
                        <a:pos x="T82" y="T83"/>
                      </a:cxn>
                      <a:cxn ang="T144">
                        <a:pos x="T84" y="T85"/>
                      </a:cxn>
                      <a:cxn ang="T145">
                        <a:pos x="T86" y="T87"/>
                      </a:cxn>
                      <a:cxn ang="T146">
                        <a:pos x="T88" y="T89"/>
                      </a:cxn>
                      <a:cxn ang="T147">
                        <a:pos x="T90" y="T91"/>
                      </a:cxn>
                      <a:cxn ang="T148">
                        <a:pos x="T92" y="T93"/>
                      </a:cxn>
                      <a:cxn ang="T149">
                        <a:pos x="T94" y="T95"/>
                      </a:cxn>
                      <a:cxn ang="T150">
                        <a:pos x="T96" y="T97"/>
                      </a:cxn>
                      <a:cxn ang="T151">
                        <a:pos x="T98" y="T99"/>
                      </a:cxn>
                      <a:cxn ang="T152">
                        <a:pos x="T100" y="T101"/>
                      </a:cxn>
                    </a:cxnLst>
                    <a:rect l="0" t="0" r="r" b="b"/>
                    <a:pathLst>
                      <a:path w="222" h="544">
                        <a:moveTo>
                          <a:pt x="0" y="0"/>
                        </a:moveTo>
                        <a:lnTo>
                          <a:pt x="0" y="544"/>
                        </a:lnTo>
                        <a:lnTo>
                          <a:pt x="84" y="544"/>
                        </a:lnTo>
                        <a:lnTo>
                          <a:pt x="84" y="496"/>
                        </a:lnTo>
                        <a:lnTo>
                          <a:pt x="144" y="496"/>
                        </a:lnTo>
                        <a:lnTo>
                          <a:pt x="144" y="544"/>
                        </a:lnTo>
                        <a:lnTo>
                          <a:pt x="222" y="544"/>
                        </a:lnTo>
                        <a:lnTo>
                          <a:pt x="222" y="0"/>
                        </a:lnTo>
                        <a:lnTo>
                          <a:pt x="0" y="0"/>
                        </a:lnTo>
                        <a:close/>
                        <a:moveTo>
                          <a:pt x="48" y="430"/>
                        </a:moveTo>
                        <a:lnTo>
                          <a:pt x="30" y="430"/>
                        </a:lnTo>
                        <a:lnTo>
                          <a:pt x="30" y="407"/>
                        </a:lnTo>
                        <a:lnTo>
                          <a:pt x="48" y="407"/>
                        </a:lnTo>
                        <a:lnTo>
                          <a:pt x="48" y="430"/>
                        </a:lnTo>
                        <a:close/>
                        <a:moveTo>
                          <a:pt x="48" y="401"/>
                        </a:moveTo>
                        <a:lnTo>
                          <a:pt x="30" y="401"/>
                        </a:lnTo>
                        <a:lnTo>
                          <a:pt x="30" y="371"/>
                        </a:lnTo>
                        <a:lnTo>
                          <a:pt x="48" y="371"/>
                        </a:lnTo>
                        <a:lnTo>
                          <a:pt x="48" y="401"/>
                        </a:lnTo>
                        <a:close/>
                        <a:moveTo>
                          <a:pt x="48" y="365"/>
                        </a:moveTo>
                        <a:lnTo>
                          <a:pt x="30" y="365"/>
                        </a:lnTo>
                        <a:lnTo>
                          <a:pt x="30" y="341"/>
                        </a:lnTo>
                        <a:lnTo>
                          <a:pt x="48" y="341"/>
                        </a:lnTo>
                        <a:lnTo>
                          <a:pt x="48" y="365"/>
                        </a:lnTo>
                        <a:close/>
                        <a:moveTo>
                          <a:pt x="48" y="299"/>
                        </a:moveTo>
                        <a:lnTo>
                          <a:pt x="30" y="299"/>
                        </a:lnTo>
                        <a:lnTo>
                          <a:pt x="30" y="275"/>
                        </a:lnTo>
                        <a:lnTo>
                          <a:pt x="48" y="275"/>
                        </a:lnTo>
                        <a:lnTo>
                          <a:pt x="48" y="299"/>
                        </a:lnTo>
                        <a:close/>
                        <a:moveTo>
                          <a:pt x="48" y="269"/>
                        </a:moveTo>
                        <a:lnTo>
                          <a:pt x="30" y="269"/>
                        </a:lnTo>
                        <a:lnTo>
                          <a:pt x="30" y="245"/>
                        </a:lnTo>
                        <a:lnTo>
                          <a:pt x="48" y="245"/>
                        </a:lnTo>
                        <a:lnTo>
                          <a:pt x="48" y="269"/>
                        </a:lnTo>
                        <a:close/>
                        <a:moveTo>
                          <a:pt x="48" y="203"/>
                        </a:moveTo>
                        <a:lnTo>
                          <a:pt x="30" y="203"/>
                        </a:lnTo>
                        <a:lnTo>
                          <a:pt x="30" y="179"/>
                        </a:lnTo>
                        <a:lnTo>
                          <a:pt x="48" y="179"/>
                        </a:lnTo>
                        <a:lnTo>
                          <a:pt x="48" y="203"/>
                        </a:lnTo>
                        <a:close/>
                        <a:moveTo>
                          <a:pt x="48" y="137"/>
                        </a:moveTo>
                        <a:lnTo>
                          <a:pt x="30" y="137"/>
                        </a:lnTo>
                        <a:lnTo>
                          <a:pt x="30" y="114"/>
                        </a:lnTo>
                        <a:lnTo>
                          <a:pt x="48" y="114"/>
                        </a:lnTo>
                        <a:lnTo>
                          <a:pt x="48" y="137"/>
                        </a:lnTo>
                        <a:close/>
                        <a:moveTo>
                          <a:pt x="48" y="108"/>
                        </a:moveTo>
                        <a:lnTo>
                          <a:pt x="30" y="108"/>
                        </a:lnTo>
                        <a:lnTo>
                          <a:pt x="30" y="78"/>
                        </a:lnTo>
                        <a:lnTo>
                          <a:pt x="48" y="78"/>
                        </a:lnTo>
                        <a:lnTo>
                          <a:pt x="48" y="108"/>
                        </a:lnTo>
                        <a:close/>
                        <a:moveTo>
                          <a:pt x="48" y="72"/>
                        </a:moveTo>
                        <a:lnTo>
                          <a:pt x="30" y="72"/>
                        </a:lnTo>
                        <a:lnTo>
                          <a:pt x="30" y="42"/>
                        </a:lnTo>
                        <a:lnTo>
                          <a:pt x="48" y="42"/>
                        </a:lnTo>
                        <a:lnTo>
                          <a:pt x="48" y="72"/>
                        </a:lnTo>
                        <a:close/>
                        <a:moveTo>
                          <a:pt x="114" y="466"/>
                        </a:moveTo>
                        <a:lnTo>
                          <a:pt x="90" y="466"/>
                        </a:lnTo>
                        <a:lnTo>
                          <a:pt x="90" y="436"/>
                        </a:lnTo>
                        <a:lnTo>
                          <a:pt x="114" y="436"/>
                        </a:lnTo>
                        <a:lnTo>
                          <a:pt x="114" y="466"/>
                        </a:lnTo>
                        <a:close/>
                        <a:moveTo>
                          <a:pt x="114" y="430"/>
                        </a:moveTo>
                        <a:lnTo>
                          <a:pt x="90" y="430"/>
                        </a:lnTo>
                        <a:lnTo>
                          <a:pt x="90" y="407"/>
                        </a:lnTo>
                        <a:lnTo>
                          <a:pt x="114" y="407"/>
                        </a:lnTo>
                        <a:lnTo>
                          <a:pt x="114" y="430"/>
                        </a:lnTo>
                        <a:close/>
                        <a:moveTo>
                          <a:pt x="114" y="401"/>
                        </a:moveTo>
                        <a:lnTo>
                          <a:pt x="90" y="401"/>
                        </a:lnTo>
                        <a:lnTo>
                          <a:pt x="90" y="371"/>
                        </a:lnTo>
                        <a:lnTo>
                          <a:pt x="114" y="371"/>
                        </a:lnTo>
                        <a:lnTo>
                          <a:pt x="114" y="401"/>
                        </a:lnTo>
                        <a:close/>
                        <a:moveTo>
                          <a:pt x="114" y="335"/>
                        </a:moveTo>
                        <a:lnTo>
                          <a:pt x="90" y="335"/>
                        </a:lnTo>
                        <a:lnTo>
                          <a:pt x="90" y="305"/>
                        </a:lnTo>
                        <a:lnTo>
                          <a:pt x="114" y="305"/>
                        </a:lnTo>
                        <a:lnTo>
                          <a:pt x="114" y="335"/>
                        </a:lnTo>
                        <a:close/>
                        <a:moveTo>
                          <a:pt x="114" y="269"/>
                        </a:moveTo>
                        <a:lnTo>
                          <a:pt x="90" y="269"/>
                        </a:lnTo>
                        <a:lnTo>
                          <a:pt x="90" y="245"/>
                        </a:lnTo>
                        <a:lnTo>
                          <a:pt x="114" y="245"/>
                        </a:lnTo>
                        <a:lnTo>
                          <a:pt x="114" y="269"/>
                        </a:lnTo>
                        <a:close/>
                        <a:moveTo>
                          <a:pt x="114" y="239"/>
                        </a:moveTo>
                        <a:lnTo>
                          <a:pt x="90" y="239"/>
                        </a:lnTo>
                        <a:lnTo>
                          <a:pt x="90" y="209"/>
                        </a:lnTo>
                        <a:lnTo>
                          <a:pt x="114" y="209"/>
                        </a:lnTo>
                        <a:lnTo>
                          <a:pt x="114" y="239"/>
                        </a:lnTo>
                        <a:close/>
                        <a:moveTo>
                          <a:pt x="114" y="203"/>
                        </a:moveTo>
                        <a:lnTo>
                          <a:pt x="90" y="203"/>
                        </a:lnTo>
                        <a:lnTo>
                          <a:pt x="90" y="179"/>
                        </a:lnTo>
                        <a:lnTo>
                          <a:pt x="114" y="179"/>
                        </a:lnTo>
                        <a:lnTo>
                          <a:pt x="114" y="203"/>
                        </a:lnTo>
                        <a:close/>
                        <a:moveTo>
                          <a:pt x="114" y="137"/>
                        </a:moveTo>
                        <a:lnTo>
                          <a:pt x="90" y="137"/>
                        </a:lnTo>
                        <a:lnTo>
                          <a:pt x="90" y="114"/>
                        </a:lnTo>
                        <a:lnTo>
                          <a:pt x="114" y="114"/>
                        </a:lnTo>
                        <a:lnTo>
                          <a:pt x="114" y="137"/>
                        </a:lnTo>
                        <a:close/>
                        <a:moveTo>
                          <a:pt x="114" y="108"/>
                        </a:moveTo>
                        <a:lnTo>
                          <a:pt x="90" y="108"/>
                        </a:lnTo>
                        <a:lnTo>
                          <a:pt x="90" y="78"/>
                        </a:lnTo>
                        <a:lnTo>
                          <a:pt x="114" y="78"/>
                        </a:lnTo>
                        <a:lnTo>
                          <a:pt x="114" y="108"/>
                        </a:lnTo>
                        <a:close/>
                        <a:moveTo>
                          <a:pt x="114" y="72"/>
                        </a:moveTo>
                        <a:lnTo>
                          <a:pt x="90" y="72"/>
                        </a:lnTo>
                        <a:lnTo>
                          <a:pt x="90" y="42"/>
                        </a:lnTo>
                        <a:lnTo>
                          <a:pt x="114" y="42"/>
                        </a:lnTo>
                        <a:lnTo>
                          <a:pt x="114" y="72"/>
                        </a:lnTo>
                        <a:close/>
                        <a:moveTo>
                          <a:pt x="186" y="466"/>
                        </a:moveTo>
                        <a:lnTo>
                          <a:pt x="156" y="466"/>
                        </a:lnTo>
                        <a:lnTo>
                          <a:pt x="156" y="436"/>
                        </a:lnTo>
                        <a:lnTo>
                          <a:pt x="186" y="436"/>
                        </a:lnTo>
                        <a:lnTo>
                          <a:pt x="186" y="466"/>
                        </a:lnTo>
                        <a:close/>
                        <a:moveTo>
                          <a:pt x="186" y="430"/>
                        </a:moveTo>
                        <a:lnTo>
                          <a:pt x="156" y="430"/>
                        </a:lnTo>
                        <a:lnTo>
                          <a:pt x="156" y="407"/>
                        </a:lnTo>
                        <a:lnTo>
                          <a:pt x="186" y="407"/>
                        </a:lnTo>
                        <a:lnTo>
                          <a:pt x="186" y="430"/>
                        </a:lnTo>
                        <a:close/>
                        <a:moveTo>
                          <a:pt x="186" y="401"/>
                        </a:moveTo>
                        <a:lnTo>
                          <a:pt x="156" y="401"/>
                        </a:lnTo>
                        <a:lnTo>
                          <a:pt x="156" y="371"/>
                        </a:lnTo>
                        <a:lnTo>
                          <a:pt x="186" y="371"/>
                        </a:lnTo>
                        <a:lnTo>
                          <a:pt x="186" y="401"/>
                        </a:lnTo>
                        <a:close/>
                        <a:moveTo>
                          <a:pt x="186" y="365"/>
                        </a:moveTo>
                        <a:lnTo>
                          <a:pt x="156" y="365"/>
                        </a:lnTo>
                        <a:lnTo>
                          <a:pt x="156" y="341"/>
                        </a:lnTo>
                        <a:lnTo>
                          <a:pt x="186" y="341"/>
                        </a:lnTo>
                        <a:lnTo>
                          <a:pt x="186" y="365"/>
                        </a:lnTo>
                        <a:close/>
                        <a:moveTo>
                          <a:pt x="186" y="299"/>
                        </a:moveTo>
                        <a:lnTo>
                          <a:pt x="156" y="299"/>
                        </a:lnTo>
                        <a:lnTo>
                          <a:pt x="156" y="275"/>
                        </a:lnTo>
                        <a:lnTo>
                          <a:pt x="186" y="275"/>
                        </a:lnTo>
                        <a:lnTo>
                          <a:pt x="186" y="299"/>
                        </a:lnTo>
                        <a:close/>
                        <a:moveTo>
                          <a:pt x="186" y="239"/>
                        </a:moveTo>
                        <a:lnTo>
                          <a:pt x="156" y="239"/>
                        </a:lnTo>
                        <a:lnTo>
                          <a:pt x="156" y="209"/>
                        </a:lnTo>
                        <a:lnTo>
                          <a:pt x="186" y="209"/>
                        </a:lnTo>
                        <a:lnTo>
                          <a:pt x="186" y="239"/>
                        </a:lnTo>
                        <a:close/>
                        <a:moveTo>
                          <a:pt x="186" y="173"/>
                        </a:moveTo>
                        <a:lnTo>
                          <a:pt x="156" y="173"/>
                        </a:lnTo>
                        <a:lnTo>
                          <a:pt x="156" y="143"/>
                        </a:lnTo>
                        <a:lnTo>
                          <a:pt x="186" y="143"/>
                        </a:lnTo>
                        <a:lnTo>
                          <a:pt x="186" y="173"/>
                        </a:lnTo>
                        <a:close/>
                        <a:moveTo>
                          <a:pt x="186" y="137"/>
                        </a:moveTo>
                        <a:lnTo>
                          <a:pt x="156" y="137"/>
                        </a:lnTo>
                        <a:lnTo>
                          <a:pt x="156" y="114"/>
                        </a:lnTo>
                        <a:lnTo>
                          <a:pt x="186" y="114"/>
                        </a:lnTo>
                        <a:lnTo>
                          <a:pt x="186" y="137"/>
                        </a:lnTo>
                        <a:close/>
                        <a:moveTo>
                          <a:pt x="186" y="108"/>
                        </a:moveTo>
                        <a:lnTo>
                          <a:pt x="156" y="108"/>
                        </a:lnTo>
                        <a:lnTo>
                          <a:pt x="156" y="78"/>
                        </a:lnTo>
                        <a:lnTo>
                          <a:pt x="186" y="78"/>
                        </a:lnTo>
                        <a:lnTo>
                          <a:pt x="186" y="108"/>
                        </a:lnTo>
                        <a:close/>
                        <a:moveTo>
                          <a:pt x="186" y="72"/>
                        </a:moveTo>
                        <a:lnTo>
                          <a:pt x="156" y="72"/>
                        </a:lnTo>
                        <a:lnTo>
                          <a:pt x="156" y="42"/>
                        </a:lnTo>
                        <a:lnTo>
                          <a:pt x="186" y="42"/>
                        </a:lnTo>
                        <a:lnTo>
                          <a:pt x="186" y="72"/>
                        </a:lnTo>
                        <a:close/>
                      </a:path>
                    </a:pathLst>
                  </a:custGeom>
                  <a:solidFill>
                    <a:sysClr val="window" lastClr="FFFFFF">
                      <a:alpha val="32000"/>
                    </a:sysClr>
                  </a:solidFill>
                  <a:ln>
                    <a:noFill/>
                  </a:ln>
                </p:spPr>
                <p:txBody>
                  <a:bodyPr/>
                  <a:lstStyle/>
                  <a:p>
                    <a:pPr defTabSz="900000" fontAlgn="auto" latinLnBrk="0">
                      <a:spcBef>
                        <a:spcPts val="0"/>
                      </a:spcBef>
                      <a:spcAft>
                        <a:spcPts val="0"/>
                      </a:spcAft>
                      <a:defRPr lang="ko-KR"/>
                    </a:pPr>
                    <a:endParaRPr kumimoji="0" lang="ko-KR" altLang="en-US" kern="0">
                      <a:solidFill>
                        <a:sysClr val="windowText" lastClr="000000"/>
                      </a:solidFill>
                      <a:latin typeface="+mn-lt"/>
                      <a:ea typeface="+mn-ea"/>
                    </a:endParaRPr>
                  </a:p>
                </p:txBody>
              </p:sp>
            </p:grpSp>
            <p:sp>
              <p:nvSpPr>
                <p:cNvPr id="29" name="Freeform 5"/>
                <p:cNvSpPr>
                  <a:spLocks noEditPoints="1"/>
                </p:cNvSpPr>
                <p:nvPr/>
              </p:nvSpPr>
              <p:spPr>
                <a:xfrm rot="10800000" flipV="1">
                  <a:off x="5934345" y="1309433"/>
                  <a:ext cx="138612" cy="505770"/>
                </a:xfrm>
                <a:custGeom>
                  <a:avLst/>
                  <a:gdLst>
                    <a:gd name="T0" fmla="*/ 66675 w 222"/>
                    <a:gd name="T1" fmla="*/ 431800 h 544"/>
                    <a:gd name="T2" fmla="*/ 114300 w 222"/>
                    <a:gd name="T3" fmla="*/ 431800 h 544"/>
                    <a:gd name="T4" fmla="*/ 0 w 222"/>
                    <a:gd name="T5" fmla="*/ 0 h 544"/>
                    <a:gd name="T6" fmla="*/ 23813 w 222"/>
                    <a:gd name="T7" fmla="*/ 323056 h 544"/>
                    <a:gd name="T8" fmla="*/ 38100 w 222"/>
                    <a:gd name="T9" fmla="*/ 318294 h 544"/>
                    <a:gd name="T10" fmla="*/ 38100 w 222"/>
                    <a:gd name="T11" fmla="*/ 294481 h 544"/>
                    <a:gd name="T12" fmla="*/ 23813 w 222"/>
                    <a:gd name="T13" fmla="*/ 289719 h 544"/>
                    <a:gd name="T14" fmla="*/ 38100 w 222"/>
                    <a:gd name="T15" fmla="*/ 289719 h 544"/>
                    <a:gd name="T16" fmla="*/ 23813 w 222"/>
                    <a:gd name="T17" fmla="*/ 218281 h 544"/>
                    <a:gd name="T18" fmla="*/ 38100 w 222"/>
                    <a:gd name="T19" fmla="*/ 213519 h 544"/>
                    <a:gd name="T20" fmla="*/ 38100 w 222"/>
                    <a:gd name="T21" fmla="*/ 194469 h 544"/>
                    <a:gd name="T22" fmla="*/ 23813 w 222"/>
                    <a:gd name="T23" fmla="*/ 161131 h 544"/>
                    <a:gd name="T24" fmla="*/ 38100 w 222"/>
                    <a:gd name="T25" fmla="*/ 161131 h 544"/>
                    <a:gd name="T26" fmla="*/ 23813 w 222"/>
                    <a:gd name="T27" fmla="*/ 90488 h 544"/>
                    <a:gd name="T28" fmla="*/ 38100 w 222"/>
                    <a:gd name="T29" fmla="*/ 85725 h 544"/>
                    <a:gd name="T30" fmla="*/ 38100 w 222"/>
                    <a:gd name="T31" fmla="*/ 61913 h 544"/>
                    <a:gd name="T32" fmla="*/ 23813 w 222"/>
                    <a:gd name="T33" fmla="*/ 57150 h 544"/>
                    <a:gd name="T34" fmla="*/ 38100 w 222"/>
                    <a:gd name="T35" fmla="*/ 57150 h 544"/>
                    <a:gd name="T36" fmla="*/ 71438 w 222"/>
                    <a:gd name="T37" fmla="*/ 346075 h 544"/>
                    <a:gd name="T38" fmla="*/ 90488 w 222"/>
                    <a:gd name="T39" fmla="*/ 341313 h 544"/>
                    <a:gd name="T40" fmla="*/ 90488 w 222"/>
                    <a:gd name="T41" fmla="*/ 323056 h 544"/>
                    <a:gd name="T42" fmla="*/ 71438 w 222"/>
                    <a:gd name="T43" fmla="*/ 318294 h 544"/>
                    <a:gd name="T44" fmla="*/ 90488 w 222"/>
                    <a:gd name="T45" fmla="*/ 318294 h 544"/>
                    <a:gd name="T46" fmla="*/ 71438 w 222"/>
                    <a:gd name="T47" fmla="*/ 242094 h 544"/>
                    <a:gd name="T48" fmla="*/ 90488 w 222"/>
                    <a:gd name="T49" fmla="*/ 213519 h 544"/>
                    <a:gd name="T50" fmla="*/ 90488 w 222"/>
                    <a:gd name="T51" fmla="*/ 194469 h 544"/>
                    <a:gd name="T52" fmla="*/ 71438 w 222"/>
                    <a:gd name="T53" fmla="*/ 189706 h 544"/>
                    <a:gd name="T54" fmla="*/ 90488 w 222"/>
                    <a:gd name="T55" fmla="*/ 189706 h 544"/>
                    <a:gd name="T56" fmla="*/ 71438 w 222"/>
                    <a:gd name="T57" fmla="*/ 142081 h 544"/>
                    <a:gd name="T58" fmla="*/ 90488 w 222"/>
                    <a:gd name="T59" fmla="*/ 108744 h 544"/>
                    <a:gd name="T60" fmla="*/ 90488 w 222"/>
                    <a:gd name="T61" fmla="*/ 90488 h 544"/>
                    <a:gd name="T62" fmla="*/ 71438 w 222"/>
                    <a:gd name="T63" fmla="*/ 85725 h 544"/>
                    <a:gd name="T64" fmla="*/ 90488 w 222"/>
                    <a:gd name="T65" fmla="*/ 85725 h 544"/>
                    <a:gd name="T66" fmla="*/ 71438 w 222"/>
                    <a:gd name="T67" fmla="*/ 33338 h 544"/>
                    <a:gd name="T68" fmla="*/ 147638 w 222"/>
                    <a:gd name="T69" fmla="*/ 369888 h 544"/>
                    <a:gd name="T70" fmla="*/ 147638 w 222"/>
                    <a:gd name="T71" fmla="*/ 346075 h 544"/>
                    <a:gd name="T72" fmla="*/ 123825 w 222"/>
                    <a:gd name="T73" fmla="*/ 341313 h 544"/>
                    <a:gd name="T74" fmla="*/ 147638 w 222"/>
                    <a:gd name="T75" fmla="*/ 341313 h 544"/>
                    <a:gd name="T76" fmla="*/ 123825 w 222"/>
                    <a:gd name="T77" fmla="*/ 294481 h 544"/>
                    <a:gd name="T78" fmla="*/ 147638 w 222"/>
                    <a:gd name="T79" fmla="*/ 289719 h 544"/>
                    <a:gd name="T80" fmla="*/ 147638 w 222"/>
                    <a:gd name="T81" fmla="*/ 270669 h 544"/>
                    <a:gd name="T82" fmla="*/ 123825 w 222"/>
                    <a:gd name="T83" fmla="*/ 237331 h 544"/>
                    <a:gd name="T84" fmla="*/ 147638 w 222"/>
                    <a:gd name="T85" fmla="*/ 237331 h 544"/>
                    <a:gd name="T86" fmla="*/ 123825 w 222"/>
                    <a:gd name="T87" fmla="*/ 165894 h 544"/>
                    <a:gd name="T88" fmla="*/ 147638 w 222"/>
                    <a:gd name="T89" fmla="*/ 137319 h 544"/>
                    <a:gd name="T90" fmla="*/ 147638 w 222"/>
                    <a:gd name="T91" fmla="*/ 113506 h 544"/>
                    <a:gd name="T92" fmla="*/ 123825 w 222"/>
                    <a:gd name="T93" fmla="*/ 108744 h 544"/>
                    <a:gd name="T94" fmla="*/ 147638 w 222"/>
                    <a:gd name="T95" fmla="*/ 108744 h 544"/>
                    <a:gd name="T96" fmla="*/ 123825 w 222"/>
                    <a:gd name="T97" fmla="*/ 61913 h 544"/>
                    <a:gd name="T98" fmla="*/ 147638 w 222"/>
                    <a:gd name="T99" fmla="*/ 57150 h 544"/>
                    <a:gd name="T100" fmla="*/ 147638 w 222"/>
                    <a:gd name="T101" fmla="*/ 33338 h 544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0" t="0" r="r" b="b"/>
                  <a:pathLst>
                    <a:path w="222" h="544">
                      <a:moveTo>
                        <a:pt x="0" y="0"/>
                      </a:moveTo>
                      <a:lnTo>
                        <a:pt x="0" y="544"/>
                      </a:lnTo>
                      <a:lnTo>
                        <a:pt x="84" y="544"/>
                      </a:lnTo>
                      <a:lnTo>
                        <a:pt x="84" y="496"/>
                      </a:lnTo>
                      <a:lnTo>
                        <a:pt x="144" y="496"/>
                      </a:lnTo>
                      <a:lnTo>
                        <a:pt x="144" y="544"/>
                      </a:lnTo>
                      <a:lnTo>
                        <a:pt x="222" y="544"/>
                      </a:lnTo>
                      <a:lnTo>
                        <a:pt x="222" y="0"/>
                      </a:lnTo>
                      <a:lnTo>
                        <a:pt x="0" y="0"/>
                      </a:lnTo>
                      <a:close/>
                      <a:moveTo>
                        <a:pt x="48" y="430"/>
                      </a:moveTo>
                      <a:lnTo>
                        <a:pt x="30" y="430"/>
                      </a:lnTo>
                      <a:lnTo>
                        <a:pt x="30" y="407"/>
                      </a:lnTo>
                      <a:lnTo>
                        <a:pt x="48" y="407"/>
                      </a:lnTo>
                      <a:lnTo>
                        <a:pt x="48" y="430"/>
                      </a:lnTo>
                      <a:close/>
                      <a:moveTo>
                        <a:pt x="48" y="401"/>
                      </a:moveTo>
                      <a:lnTo>
                        <a:pt x="30" y="401"/>
                      </a:lnTo>
                      <a:lnTo>
                        <a:pt x="30" y="371"/>
                      </a:lnTo>
                      <a:lnTo>
                        <a:pt x="48" y="371"/>
                      </a:lnTo>
                      <a:lnTo>
                        <a:pt x="48" y="401"/>
                      </a:lnTo>
                      <a:close/>
                      <a:moveTo>
                        <a:pt x="48" y="365"/>
                      </a:moveTo>
                      <a:lnTo>
                        <a:pt x="30" y="365"/>
                      </a:lnTo>
                      <a:lnTo>
                        <a:pt x="30" y="341"/>
                      </a:lnTo>
                      <a:lnTo>
                        <a:pt x="48" y="341"/>
                      </a:lnTo>
                      <a:lnTo>
                        <a:pt x="48" y="365"/>
                      </a:lnTo>
                      <a:close/>
                      <a:moveTo>
                        <a:pt x="48" y="299"/>
                      </a:moveTo>
                      <a:lnTo>
                        <a:pt x="30" y="299"/>
                      </a:lnTo>
                      <a:lnTo>
                        <a:pt x="30" y="275"/>
                      </a:lnTo>
                      <a:lnTo>
                        <a:pt x="48" y="275"/>
                      </a:lnTo>
                      <a:lnTo>
                        <a:pt x="48" y="299"/>
                      </a:lnTo>
                      <a:close/>
                      <a:moveTo>
                        <a:pt x="48" y="269"/>
                      </a:moveTo>
                      <a:lnTo>
                        <a:pt x="30" y="269"/>
                      </a:lnTo>
                      <a:lnTo>
                        <a:pt x="30" y="245"/>
                      </a:lnTo>
                      <a:lnTo>
                        <a:pt x="48" y="245"/>
                      </a:lnTo>
                      <a:lnTo>
                        <a:pt x="48" y="269"/>
                      </a:lnTo>
                      <a:close/>
                      <a:moveTo>
                        <a:pt x="48" y="203"/>
                      </a:moveTo>
                      <a:lnTo>
                        <a:pt x="30" y="203"/>
                      </a:lnTo>
                      <a:lnTo>
                        <a:pt x="30" y="179"/>
                      </a:lnTo>
                      <a:lnTo>
                        <a:pt x="48" y="179"/>
                      </a:lnTo>
                      <a:lnTo>
                        <a:pt x="48" y="203"/>
                      </a:lnTo>
                      <a:close/>
                      <a:moveTo>
                        <a:pt x="48" y="137"/>
                      </a:moveTo>
                      <a:lnTo>
                        <a:pt x="30" y="137"/>
                      </a:lnTo>
                      <a:lnTo>
                        <a:pt x="30" y="114"/>
                      </a:lnTo>
                      <a:lnTo>
                        <a:pt x="48" y="114"/>
                      </a:lnTo>
                      <a:lnTo>
                        <a:pt x="48" y="137"/>
                      </a:lnTo>
                      <a:close/>
                      <a:moveTo>
                        <a:pt x="48" y="108"/>
                      </a:moveTo>
                      <a:lnTo>
                        <a:pt x="30" y="108"/>
                      </a:lnTo>
                      <a:lnTo>
                        <a:pt x="30" y="78"/>
                      </a:lnTo>
                      <a:lnTo>
                        <a:pt x="48" y="78"/>
                      </a:lnTo>
                      <a:lnTo>
                        <a:pt x="48" y="108"/>
                      </a:lnTo>
                      <a:close/>
                      <a:moveTo>
                        <a:pt x="48" y="72"/>
                      </a:moveTo>
                      <a:lnTo>
                        <a:pt x="30" y="72"/>
                      </a:lnTo>
                      <a:lnTo>
                        <a:pt x="30" y="42"/>
                      </a:lnTo>
                      <a:lnTo>
                        <a:pt x="48" y="42"/>
                      </a:lnTo>
                      <a:lnTo>
                        <a:pt x="48" y="72"/>
                      </a:lnTo>
                      <a:close/>
                      <a:moveTo>
                        <a:pt x="114" y="466"/>
                      </a:moveTo>
                      <a:lnTo>
                        <a:pt x="90" y="466"/>
                      </a:lnTo>
                      <a:lnTo>
                        <a:pt x="90" y="436"/>
                      </a:lnTo>
                      <a:lnTo>
                        <a:pt x="114" y="436"/>
                      </a:lnTo>
                      <a:lnTo>
                        <a:pt x="114" y="466"/>
                      </a:lnTo>
                      <a:close/>
                      <a:moveTo>
                        <a:pt x="114" y="430"/>
                      </a:moveTo>
                      <a:lnTo>
                        <a:pt x="90" y="430"/>
                      </a:lnTo>
                      <a:lnTo>
                        <a:pt x="90" y="407"/>
                      </a:lnTo>
                      <a:lnTo>
                        <a:pt x="114" y="407"/>
                      </a:lnTo>
                      <a:lnTo>
                        <a:pt x="114" y="430"/>
                      </a:lnTo>
                      <a:close/>
                      <a:moveTo>
                        <a:pt x="114" y="401"/>
                      </a:moveTo>
                      <a:lnTo>
                        <a:pt x="90" y="401"/>
                      </a:lnTo>
                      <a:lnTo>
                        <a:pt x="90" y="371"/>
                      </a:lnTo>
                      <a:lnTo>
                        <a:pt x="114" y="371"/>
                      </a:lnTo>
                      <a:lnTo>
                        <a:pt x="114" y="401"/>
                      </a:lnTo>
                      <a:close/>
                      <a:moveTo>
                        <a:pt x="114" y="335"/>
                      </a:moveTo>
                      <a:lnTo>
                        <a:pt x="90" y="335"/>
                      </a:lnTo>
                      <a:lnTo>
                        <a:pt x="90" y="305"/>
                      </a:lnTo>
                      <a:lnTo>
                        <a:pt x="114" y="305"/>
                      </a:lnTo>
                      <a:lnTo>
                        <a:pt x="114" y="335"/>
                      </a:lnTo>
                      <a:close/>
                      <a:moveTo>
                        <a:pt x="114" y="269"/>
                      </a:moveTo>
                      <a:lnTo>
                        <a:pt x="90" y="269"/>
                      </a:lnTo>
                      <a:lnTo>
                        <a:pt x="90" y="245"/>
                      </a:lnTo>
                      <a:lnTo>
                        <a:pt x="114" y="245"/>
                      </a:lnTo>
                      <a:lnTo>
                        <a:pt x="114" y="269"/>
                      </a:lnTo>
                      <a:close/>
                      <a:moveTo>
                        <a:pt x="114" y="239"/>
                      </a:moveTo>
                      <a:lnTo>
                        <a:pt x="90" y="239"/>
                      </a:lnTo>
                      <a:lnTo>
                        <a:pt x="90" y="209"/>
                      </a:lnTo>
                      <a:lnTo>
                        <a:pt x="114" y="209"/>
                      </a:lnTo>
                      <a:lnTo>
                        <a:pt x="114" y="239"/>
                      </a:lnTo>
                      <a:close/>
                      <a:moveTo>
                        <a:pt x="114" y="203"/>
                      </a:moveTo>
                      <a:lnTo>
                        <a:pt x="90" y="203"/>
                      </a:lnTo>
                      <a:lnTo>
                        <a:pt x="90" y="179"/>
                      </a:lnTo>
                      <a:lnTo>
                        <a:pt x="114" y="179"/>
                      </a:lnTo>
                      <a:lnTo>
                        <a:pt x="114" y="203"/>
                      </a:lnTo>
                      <a:close/>
                      <a:moveTo>
                        <a:pt x="114" y="137"/>
                      </a:moveTo>
                      <a:lnTo>
                        <a:pt x="90" y="137"/>
                      </a:lnTo>
                      <a:lnTo>
                        <a:pt x="90" y="114"/>
                      </a:lnTo>
                      <a:lnTo>
                        <a:pt x="114" y="114"/>
                      </a:lnTo>
                      <a:lnTo>
                        <a:pt x="114" y="137"/>
                      </a:lnTo>
                      <a:close/>
                      <a:moveTo>
                        <a:pt x="114" y="108"/>
                      </a:moveTo>
                      <a:lnTo>
                        <a:pt x="90" y="108"/>
                      </a:lnTo>
                      <a:lnTo>
                        <a:pt x="90" y="78"/>
                      </a:lnTo>
                      <a:lnTo>
                        <a:pt x="114" y="78"/>
                      </a:lnTo>
                      <a:lnTo>
                        <a:pt x="114" y="108"/>
                      </a:lnTo>
                      <a:close/>
                      <a:moveTo>
                        <a:pt x="114" y="72"/>
                      </a:moveTo>
                      <a:lnTo>
                        <a:pt x="90" y="72"/>
                      </a:lnTo>
                      <a:lnTo>
                        <a:pt x="90" y="42"/>
                      </a:lnTo>
                      <a:lnTo>
                        <a:pt x="114" y="42"/>
                      </a:lnTo>
                      <a:lnTo>
                        <a:pt x="114" y="72"/>
                      </a:lnTo>
                      <a:close/>
                      <a:moveTo>
                        <a:pt x="186" y="466"/>
                      </a:moveTo>
                      <a:lnTo>
                        <a:pt x="156" y="466"/>
                      </a:lnTo>
                      <a:lnTo>
                        <a:pt x="156" y="436"/>
                      </a:lnTo>
                      <a:lnTo>
                        <a:pt x="186" y="436"/>
                      </a:lnTo>
                      <a:lnTo>
                        <a:pt x="186" y="466"/>
                      </a:lnTo>
                      <a:close/>
                      <a:moveTo>
                        <a:pt x="186" y="430"/>
                      </a:moveTo>
                      <a:lnTo>
                        <a:pt x="156" y="430"/>
                      </a:lnTo>
                      <a:lnTo>
                        <a:pt x="156" y="407"/>
                      </a:lnTo>
                      <a:lnTo>
                        <a:pt x="186" y="407"/>
                      </a:lnTo>
                      <a:lnTo>
                        <a:pt x="186" y="430"/>
                      </a:lnTo>
                      <a:close/>
                      <a:moveTo>
                        <a:pt x="186" y="401"/>
                      </a:moveTo>
                      <a:lnTo>
                        <a:pt x="156" y="401"/>
                      </a:lnTo>
                      <a:lnTo>
                        <a:pt x="156" y="371"/>
                      </a:lnTo>
                      <a:lnTo>
                        <a:pt x="186" y="371"/>
                      </a:lnTo>
                      <a:lnTo>
                        <a:pt x="186" y="401"/>
                      </a:lnTo>
                      <a:close/>
                      <a:moveTo>
                        <a:pt x="186" y="365"/>
                      </a:moveTo>
                      <a:lnTo>
                        <a:pt x="156" y="365"/>
                      </a:lnTo>
                      <a:lnTo>
                        <a:pt x="156" y="341"/>
                      </a:lnTo>
                      <a:lnTo>
                        <a:pt x="186" y="341"/>
                      </a:lnTo>
                      <a:lnTo>
                        <a:pt x="186" y="365"/>
                      </a:lnTo>
                      <a:close/>
                      <a:moveTo>
                        <a:pt x="186" y="299"/>
                      </a:moveTo>
                      <a:lnTo>
                        <a:pt x="156" y="299"/>
                      </a:lnTo>
                      <a:lnTo>
                        <a:pt x="156" y="275"/>
                      </a:lnTo>
                      <a:lnTo>
                        <a:pt x="186" y="275"/>
                      </a:lnTo>
                      <a:lnTo>
                        <a:pt x="186" y="299"/>
                      </a:lnTo>
                      <a:close/>
                      <a:moveTo>
                        <a:pt x="186" y="239"/>
                      </a:moveTo>
                      <a:lnTo>
                        <a:pt x="156" y="239"/>
                      </a:lnTo>
                      <a:lnTo>
                        <a:pt x="156" y="209"/>
                      </a:lnTo>
                      <a:lnTo>
                        <a:pt x="186" y="209"/>
                      </a:lnTo>
                      <a:lnTo>
                        <a:pt x="186" y="239"/>
                      </a:lnTo>
                      <a:close/>
                      <a:moveTo>
                        <a:pt x="186" y="173"/>
                      </a:moveTo>
                      <a:lnTo>
                        <a:pt x="156" y="173"/>
                      </a:lnTo>
                      <a:lnTo>
                        <a:pt x="156" y="143"/>
                      </a:lnTo>
                      <a:lnTo>
                        <a:pt x="186" y="143"/>
                      </a:lnTo>
                      <a:lnTo>
                        <a:pt x="186" y="173"/>
                      </a:lnTo>
                      <a:close/>
                      <a:moveTo>
                        <a:pt x="186" y="137"/>
                      </a:moveTo>
                      <a:lnTo>
                        <a:pt x="156" y="137"/>
                      </a:lnTo>
                      <a:lnTo>
                        <a:pt x="156" y="114"/>
                      </a:lnTo>
                      <a:lnTo>
                        <a:pt x="186" y="114"/>
                      </a:lnTo>
                      <a:lnTo>
                        <a:pt x="186" y="137"/>
                      </a:lnTo>
                      <a:close/>
                      <a:moveTo>
                        <a:pt x="186" y="108"/>
                      </a:moveTo>
                      <a:lnTo>
                        <a:pt x="156" y="108"/>
                      </a:lnTo>
                      <a:lnTo>
                        <a:pt x="156" y="78"/>
                      </a:lnTo>
                      <a:lnTo>
                        <a:pt x="186" y="78"/>
                      </a:lnTo>
                      <a:lnTo>
                        <a:pt x="186" y="108"/>
                      </a:lnTo>
                      <a:close/>
                      <a:moveTo>
                        <a:pt x="186" y="72"/>
                      </a:moveTo>
                      <a:lnTo>
                        <a:pt x="156" y="72"/>
                      </a:lnTo>
                      <a:lnTo>
                        <a:pt x="156" y="42"/>
                      </a:lnTo>
                      <a:lnTo>
                        <a:pt x="186" y="42"/>
                      </a:lnTo>
                      <a:lnTo>
                        <a:pt x="186" y="72"/>
                      </a:lnTo>
                      <a:close/>
                    </a:path>
                  </a:pathLst>
                </a:custGeom>
                <a:solidFill>
                  <a:sysClr val="window" lastClr="FFFFFF">
                    <a:alpha val="32000"/>
                  </a:sysClr>
                </a:solidFill>
                <a:ln>
                  <a:noFill/>
                </a:ln>
              </p:spPr>
              <p:txBody>
                <a:bodyPr/>
                <a:lstStyle/>
                <a:p>
                  <a:pPr defTabSz="900000" fontAlgn="auto" latinLnBrk="0">
                    <a:spcBef>
                      <a:spcPts val="0"/>
                    </a:spcBef>
                    <a:spcAft>
                      <a:spcPts val="0"/>
                    </a:spcAft>
                    <a:defRPr lang="ko-KR"/>
                  </a:pPr>
                  <a:endParaRPr kumimoji="0" lang="ko-KR" altLang="en-US" kern="0">
                    <a:solidFill>
                      <a:sysClr val="windowText" lastClr="000000"/>
                    </a:solidFill>
                    <a:latin typeface="+mn-lt"/>
                    <a:ea typeface="+mn-ea"/>
                  </a:endParaRPr>
                </a:p>
              </p:txBody>
            </p:sp>
          </p:grpSp>
          <p:grpSp>
            <p:nvGrpSpPr>
              <p:cNvPr id="7" name="그룹 33"/>
              <p:cNvGrpSpPr/>
              <p:nvPr/>
            </p:nvGrpSpPr>
            <p:grpSpPr>
              <a:xfrm rot="10800000" flipV="1">
                <a:off x="3864609" y="1172214"/>
                <a:ext cx="1333499" cy="879931"/>
                <a:chOff x="-5229225" y="3223295"/>
                <a:chExt cx="1905000" cy="1740187"/>
              </a:xfrm>
              <a:solidFill>
                <a:sysClr val="window" lastClr="FFFFFF">
                  <a:alpha val="34000"/>
                </a:sysClr>
              </a:solidFill>
            </p:grpSpPr>
            <p:sp>
              <p:nvSpPr>
                <p:cNvPr id="24" name="자유형 23"/>
                <p:cNvSpPr/>
                <p:nvPr/>
              </p:nvSpPr>
              <p:spPr>
                <a:xfrm>
                  <a:off x="-5029199" y="4472731"/>
                  <a:ext cx="692585" cy="476096"/>
                </a:xfrm>
                <a:custGeom>
                  <a:avLst/>
                  <a:gdLst>
                    <a:gd name="connsiteX0" fmla="*/ 0 w 762000"/>
                    <a:gd name="connsiteY0" fmla="*/ 541020 h 541020"/>
                    <a:gd name="connsiteX1" fmla="*/ 0 w 762000"/>
                    <a:gd name="connsiteY1" fmla="*/ 243840 h 541020"/>
                    <a:gd name="connsiteX2" fmla="*/ 22860 w 762000"/>
                    <a:gd name="connsiteY2" fmla="*/ 220980 h 541020"/>
                    <a:gd name="connsiteX3" fmla="*/ 99060 w 762000"/>
                    <a:gd name="connsiteY3" fmla="*/ 243840 h 541020"/>
                    <a:gd name="connsiteX4" fmla="*/ 205740 w 762000"/>
                    <a:gd name="connsiteY4" fmla="*/ 167640 h 541020"/>
                    <a:gd name="connsiteX5" fmla="*/ 304800 w 762000"/>
                    <a:gd name="connsiteY5" fmla="*/ 129540 h 541020"/>
                    <a:gd name="connsiteX6" fmla="*/ 762000 w 762000"/>
                    <a:gd name="connsiteY6" fmla="*/ 0 h 541020"/>
                    <a:gd name="connsiteX7" fmla="*/ 762000 w 762000"/>
                    <a:gd name="connsiteY7" fmla="*/ 525780 h 541020"/>
                    <a:gd name="connsiteX8" fmla="*/ 0 w 762000"/>
                    <a:gd name="connsiteY8" fmla="*/ 541020 h 5410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62000" h="541020">
                      <a:moveTo>
                        <a:pt x="0" y="541020"/>
                      </a:moveTo>
                      <a:lnTo>
                        <a:pt x="0" y="243840"/>
                      </a:lnTo>
                      <a:lnTo>
                        <a:pt x="22860" y="220980"/>
                      </a:lnTo>
                      <a:lnTo>
                        <a:pt x="99060" y="243840"/>
                      </a:lnTo>
                      <a:lnTo>
                        <a:pt x="205740" y="167640"/>
                      </a:lnTo>
                      <a:lnTo>
                        <a:pt x="304800" y="129540"/>
                      </a:lnTo>
                      <a:lnTo>
                        <a:pt x="762000" y="0"/>
                      </a:lnTo>
                      <a:lnTo>
                        <a:pt x="762000" y="525780"/>
                      </a:lnTo>
                      <a:lnTo>
                        <a:pt x="0" y="541020"/>
                      </a:lnTo>
                      <a:close/>
                    </a:path>
                  </a:pathLst>
                </a:custGeom>
                <a:solidFill>
                  <a:sysClr val="window" lastClr="FFFFFF">
                    <a:alpha val="57000"/>
                  </a:sysClr>
                </a:solidFill>
                <a:ln>
                  <a:noFill/>
                </a:ln>
              </p:spPr>
              <p:txBody>
                <a:bodyPr/>
                <a:lstStyle/>
                <a:p>
                  <a:pPr defTabSz="900000" fontAlgn="auto" latinLnBrk="0">
                    <a:spcBef>
                      <a:spcPts val="0"/>
                    </a:spcBef>
                    <a:spcAft>
                      <a:spcPts val="0"/>
                    </a:spcAft>
                    <a:defRPr lang="ko-KR"/>
                  </a:pPr>
                  <a:endParaRPr kumimoji="0" lang="ko-KR" altLang="en-US" sz="1600" kern="0">
                    <a:solidFill>
                      <a:sysClr val="windowText" lastClr="000000"/>
                    </a:solidFill>
                    <a:latin typeface="맑은 고딕"/>
                    <a:ea typeface="맑은 고딕"/>
                  </a:endParaRPr>
                </a:p>
              </p:txBody>
            </p:sp>
            <p:sp>
              <p:nvSpPr>
                <p:cNvPr id="25" name="자유형 24"/>
                <p:cNvSpPr/>
                <p:nvPr/>
              </p:nvSpPr>
              <p:spPr>
                <a:xfrm>
                  <a:off x="-4297680" y="4282440"/>
                  <a:ext cx="236220" cy="670561"/>
                </a:xfrm>
                <a:custGeom>
                  <a:avLst/>
                  <a:gdLst>
                    <a:gd name="connsiteX0" fmla="*/ 0 w 236220"/>
                    <a:gd name="connsiteY0" fmla="*/ 68580 h 670560"/>
                    <a:gd name="connsiteX1" fmla="*/ 236220 w 236220"/>
                    <a:gd name="connsiteY1" fmla="*/ 0 h 670560"/>
                    <a:gd name="connsiteX2" fmla="*/ 236220 w 236220"/>
                    <a:gd name="connsiteY2" fmla="*/ 670560 h 670560"/>
                    <a:gd name="connsiteX3" fmla="*/ 22860 w 236220"/>
                    <a:gd name="connsiteY3" fmla="*/ 670560 h 670560"/>
                    <a:gd name="connsiteX4" fmla="*/ 0 w 236220"/>
                    <a:gd name="connsiteY4" fmla="*/ 68580 h 670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6220" h="670560">
                      <a:moveTo>
                        <a:pt x="0" y="68580"/>
                      </a:moveTo>
                      <a:lnTo>
                        <a:pt x="236220" y="0"/>
                      </a:lnTo>
                      <a:lnTo>
                        <a:pt x="236220" y="670560"/>
                      </a:lnTo>
                      <a:lnTo>
                        <a:pt x="22860" y="670560"/>
                      </a:lnTo>
                      <a:lnTo>
                        <a:pt x="0" y="68580"/>
                      </a:lnTo>
                      <a:close/>
                    </a:path>
                  </a:pathLst>
                </a:custGeom>
                <a:solidFill>
                  <a:sysClr val="window" lastClr="FFFFFF">
                    <a:alpha val="57000"/>
                  </a:sysClr>
                </a:solidFill>
                <a:ln>
                  <a:noFill/>
                </a:ln>
              </p:spPr>
              <p:txBody>
                <a:bodyPr/>
                <a:lstStyle/>
                <a:p>
                  <a:pPr defTabSz="900000" fontAlgn="auto" latinLnBrk="0">
                    <a:spcBef>
                      <a:spcPts val="0"/>
                    </a:spcBef>
                    <a:spcAft>
                      <a:spcPts val="0"/>
                    </a:spcAft>
                    <a:defRPr lang="ko-KR"/>
                  </a:pPr>
                  <a:endParaRPr kumimoji="0" lang="ko-KR" altLang="en-US" sz="1600" kern="0">
                    <a:solidFill>
                      <a:sysClr val="windowText" lastClr="000000"/>
                    </a:solidFill>
                    <a:latin typeface="맑은 고딕"/>
                    <a:ea typeface="맑은 고딕"/>
                  </a:endParaRPr>
                </a:p>
              </p:txBody>
            </p:sp>
            <p:sp>
              <p:nvSpPr>
                <p:cNvPr id="26" name="자유형 25"/>
                <p:cNvSpPr/>
                <p:nvPr/>
              </p:nvSpPr>
              <p:spPr>
                <a:xfrm>
                  <a:off x="-5006609" y="3223295"/>
                  <a:ext cx="599689" cy="1181595"/>
                </a:xfrm>
                <a:custGeom>
                  <a:avLst/>
                  <a:gdLst>
                    <a:gd name="connsiteX0" fmla="*/ 0 w 632460"/>
                    <a:gd name="connsiteY0" fmla="*/ 160020 h 769620"/>
                    <a:gd name="connsiteX1" fmla="*/ 53340 w 632460"/>
                    <a:gd name="connsiteY1" fmla="*/ 144780 h 769620"/>
                    <a:gd name="connsiteX2" fmla="*/ 60960 w 632460"/>
                    <a:gd name="connsiteY2" fmla="*/ 76200 h 769620"/>
                    <a:gd name="connsiteX3" fmla="*/ 129540 w 632460"/>
                    <a:gd name="connsiteY3" fmla="*/ 0 h 769620"/>
                    <a:gd name="connsiteX4" fmla="*/ 266700 w 632460"/>
                    <a:gd name="connsiteY4" fmla="*/ 68580 h 769620"/>
                    <a:gd name="connsiteX5" fmla="*/ 281940 w 632460"/>
                    <a:gd name="connsiteY5" fmla="*/ 38100 h 769620"/>
                    <a:gd name="connsiteX6" fmla="*/ 419100 w 632460"/>
                    <a:gd name="connsiteY6" fmla="*/ 114300 h 769620"/>
                    <a:gd name="connsiteX7" fmla="*/ 571500 w 632460"/>
                    <a:gd name="connsiteY7" fmla="*/ 228600 h 769620"/>
                    <a:gd name="connsiteX8" fmla="*/ 609600 w 632460"/>
                    <a:gd name="connsiteY8" fmla="*/ 304800 h 769620"/>
                    <a:gd name="connsiteX9" fmla="*/ 624840 w 632460"/>
                    <a:gd name="connsiteY9" fmla="*/ 327660 h 769620"/>
                    <a:gd name="connsiteX10" fmla="*/ 632460 w 632460"/>
                    <a:gd name="connsiteY10" fmla="*/ 464820 h 769620"/>
                    <a:gd name="connsiteX11" fmla="*/ 342900 w 632460"/>
                    <a:gd name="connsiteY11" fmla="*/ 556260 h 769620"/>
                    <a:gd name="connsiteX12" fmla="*/ 228600 w 632460"/>
                    <a:gd name="connsiteY12" fmla="*/ 601980 h 769620"/>
                    <a:gd name="connsiteX13" fmla="*/ 15240 w 632460"/>
                    <a:gd name="connsiteY13" fmla="*/ 769620 h 769620"/>
                    <a:gd name="connsiteX14" fmla="*/ 0 w 632460"/>
                    <a:gd name="connsiteY14" fmla="*/ 160020 h 769620"/>
                    <a:gd name="connsiteX0" fmla="*/ 0 w 632460"/>
                    <a:gd name="connsiteY0" fmla="*/ 160020 h 978892"/>
                    <a:gd name="connsiteX1" fmla="*/ 53340 w 632460"/>
                    <a:gd name="connsiteY1" fmla="*/ 144780 h 978892"/>
                    <a:gd name="connsiteX2" fmla="*/ 60960 w 632460"/>
                    <a:gd name="connsiteY2" fmla="*/ 76200 h 978892"/>
                    <a:gd name="connsiteX3" fmla="*/ 129540 w 632460"/>
                    <a:gd name="connsiteY3" fmla="*/ 0 h 978892"/>
                    <a:gd name="connsiteX4" fmla="*/ 266700 w 632460"/>
                    <a:gd name="connsiteY4" fmla="*/ 68580 h 978892"/>
                    <a:gd name="connsiteX5" fmla="*/ 281940 w 632460"/>
                    <a:gd name="connsiteY5" fmla="*/ 38100 h 978892"/>
                    <a:gd name="connsiteX6" fmla="*/ 419100 w 632460"/>
                    <a:gd name="connsiteY6" fmla="*/ 114300 h 978892"/>
                    <a:gd name="connsiteX7" fmla="*/ 571500 w 632460"/>
                    <a:gd name="connsiteY7" fmla="*/ 228600 h 978892"/>
                    <a:gd name="connsiteX8" fmla="*/ 609600 w 632460"/>
                    <a:gd name="connsiteY8" fmla="*/ 304800 h 978892"/>
                    <a:gd name="connsiteX9" fmla="*/ 624840 w 632460"/>
                    <a:gd name="connsiteY9" fmla="*/ 327660 h 978892"/>
                    <a:gd name="connsiteX10" fmla="*/ 632460 w 632460"/>
                    <a:gd name="connsiteY10" fmla="*/ 978892 h 978892"/>
                    <a:gd name="connsiteX11" fmla="*/ 342900 w 632460"/>
                    <a:gd name="connsiteY11" fmla="*/ 556260 h 978892"/>
                    <a:gd name="connsiteX12" fmla="*/ 228600 w 632460"/>
                    <a:gd name="connsiteY12" fmla="*/ 601980 h 978892"/>
                    <a:gd name="connsiteX13" fmla="*/ 15240 w 632460"/>
                    <a:gd name="connsiteY13" fmla="*/ 769620 h 978892"/>
                    <a:gd name="connsiteX14" fmla="*/ 0 w 632460"/>
                    <a:gd name="connsiteY14" fmla="*/ 160020 h 978892"/>
                    <a:gd name="connsiteX0" fmla="*/ 0 w 632460"/>
                    <a:gd name="connsiteY0" fmla="*/ 160020 h 1202523"/>
                    <a:gd name="connsiteX1" fmla="*/ 53340 w 632460"/>
                    <a:gd name="connsiteY1" fmla="*/ 144780 h 1202523"/>
                    <a:gd name="connsiteX2" fmla="*/ 60960 w 632460"/>
                    <a:gd name="connsiteY2" fmla="*/ 76200 h 1202523"/>
                    <a:gd name="connsiteX3" fmla="*/ 129540 w 632460"/>
                    <a:gd name="connsiteY3" fmla="*/ 0 h 1202523"/>
                    <a:gd name="connsiteX4" fmla="*/ 266700 w 632460"/>
                    <a:gd name="connsiteY4" fmla="*/ 68580 h 1202523"/>
                    <a:gd name="connsiteX5" fmla="*/ 281940 w 632460"/>
                    <a:gd name="connsiteY5" fmla="*/ 38100 h 1202523"/>
                    <a:gd name="connsiteX6" fmla="*/ 419100 w 632460"/>
                    <a:gd name="connsiteY6" fmla="*/ 114300 h 1202523"/>
                    <a:gd name="connsiteX7" fmla="*/ 571500 w 632460"/>
                    <a:gd name="connsiteY7" fmla="*/ 228600 h 1202523"/>
                    <a:gd name="connsiteX8" fmla="*/ 609600 w 632460"/>
                    <a:gd name="connsiteY8" fmla="*/ 304800 h 1202523"/>
                    <a:gd name="connsiteX9" fmla="*/ 624840 w 632460"/>
                    <a:gd name="connsiteY9" fmla="*/ 327660 h 1202523"/>
                    <a:gd name="connsiteX10" fmla="*/ 632460 w 632460"/>
                    <a:gd name="connsiteY10" fmla="*/ 978892 h 1202523"/>
                    <a:gd name="connsiteX11" fmla="*/ 342900 w 632460"/>
                    <a:gd name="connsiteY11" fmla="*/ 556260 h 1202523"/>
                    <a:gd name="connsiteX12" fmla="*/ 228600 w 632460"/>
                    <a:gd name="connsiteY12" fmla="*/ 601980 h 1202523"/>
                    <a:gd name="connsiteX13" fmla="*/ 15240 w 632460"/>
                    <a:gd name="connsiteY13" fmla="*/ 1202523 h 1202523"/>
                    <a:gd name="connsiteX14" fmla="*/ 0 w 632460"/>
                    <a:gd name="connsiteY14" fmla="*/ 160020 h 1202523"/>
                    <a:gd name="connsiteX0" fmla="*/ 0 w 632460"/>
                    <a:gd name="connsiteY0" fmla="*/ 160020 h 1202523"/>
                    <a:gd name="connsiteX1" fmla="*/ 53340 w 632460"/>
                    <a:gd name="connsiteY1" fmla="*/ 144780 h 1202523"/>
                    <a:gd name="connsiteX2" fmla="*/ 60960 w 632460"/>
                    <a:gd name="connsiteY2" fmla="*/ 76200 h 1202523"/>
                    <a:gd name="connsiteX3" fmla="*/ 129540 w 632460"/>
                    <a:gd name="connsiteY3" fmla="*/ 0 h 1202523"/>
                    <a:gd name="connsiteX4" fmla="*/ 266700 w 632460"/>
                    <a:gd name="connsiteY4" fmla="*/ 68580 h 1202523"/>
                    <a:gd name="connsiteX5" fmla="*/ 281940 w 632460"/>
                    <a:gd name="connsiteY5" fmla="*/ 38100 h 1202523"/>
                    <a:gd name="connsiteX6" fmla="*/ 419100 w 632460"/>
                    <a:gd name="connsiteY6" fmla="*/ 114300 h 1202523"/>
                    <a:gd name="connsiteX7" fmla="*/ 571500 w 632460"/>
                    <a:gd name="connsiteY7" fmla="*/ 228600 h 1202523"/>
                    <a:gd name="connsiteX8" fmla="*/ 609600 w 632460"/>
                    <a:gd name="connsiteY8" fmla="*/ 304800 h 1202523"/>
                    <a:gd name="connsiteX9" fmla="*/ 624840 w 632460"/>
                    <a:gd name="connsiteY9" fmla="*/ 327660 h 1202523"/>
                    <a:gd name="connsiteX10" fmla="*/ 632460 w 632460"/>
                    <a:gd name="connsiteY10" fmla="*/ 978892 h 1202523"/>
                    <a:gd name="connsiteX11" fmla="*/ 387291 w 632460"/>
                    <a:gd name="connsiteY11" fmla="*/ 975633 h 1202523"/>
                    <a:gd name="connsiteX12" fmla="*/ 228600 w 632460"/>
                    <a:gd name="connsiteY12" fmla="*/ 601980 h 1202523"/>
                    <a:gd name="connsiteX13" fmla="*/ 15240 w 632460"/>
                    <a:gd name="connsiteY13" fmla="*/ 1202523 h 1202523"/>
                    <a:gd name="connsiteX14" fmla="*/ 0 w 632460"/>
                    <a:gd name="connsiteY14" fmla="*/ 160020 h 1202523"/>
                    <a:gd name="connsiteX0" fmla="*/ 0 w 632460"/>
                    <a:gd name="connsiteY0" fmla="*/ 160020 h 1202523"/>
                    <a:gd name="connsiteX1" fmla="*/ 53340 w 632460"/>
                    <a:gd name="connsiteY1" fmla="*/ 144780 h 1202523"/>
                    <a:gd name="connsiteX2" fmla="*/ 60960 w 632460"/>
                    <a:gd name="connsiteY2" fmla="*/ 76200 h 1202523"/>
                    <a:gd name="connsiteX3" fmla="*/ 129540 w 632460"/>
                    <a:gd name="connsiteY3" fmla="*/ 0 h 1202523"/>
                    <a:gd name="connsiteX4" fmla="*/ 266700 w 632460"/>
                    <a:gd name="connsiteY4" fmla="*/ 68580 h 1202523"/>
                    <a:gd name="connsiteX5" fmla="*/ 281940 w 632460"/>
                    <a:gd name="connsiteY5" fmla="*/ 38100 h 1202523"/>
                    <a:gd name="connsiteX6" fmla="*/ 419100 w 632460"/>
                    <a:gd name="connsiteY6" fmla="*/ 114300 h 1202523"/>
                    <a:gd name="connsiteX7" fmla="*/ 571500 w 632460"/>
                    <a:gd name="connsiteY7" fmla="*/ 228600 h 1202523"/>
                    <a:gd name="connsiteX8" fmla="*/ 609600 w 632460"/>
                    <a:gd name="connsiteY8" fmla="*/ 304800 h 1202523"/>
                    <a:gd name="connsiteX9" fmla="*/ 624840 w 632460"/>
                    <a:gd name="connsiteY9" fmla="*/ 327660 h 1202523"/>
                    <a:gd name="connsiteX10" fmla="*/ 632460 w 632460"/>
                    <a:gd name="connsiteY10" fmla="*/ 978892 h 1202523"/>
                    <a:gd name="connsiteX11" fmla="*/ 387291 w 632460"/>
                    <a:gd name="connsiteY11" fmla="*/ 975633 h 1202523"/>
                    <a:gd name="connsiteX12" fmla="*/ 228601 w 632460"/>
                    <a:gd name="connsiteY12" fmla="*/ 1075469 h 1202523"/>
                    <a:gd name="connsiteX13" fmla="*/ 15240 w 632460"/>
                    <a:gd name="connsiteY13" fmla="*/ 1202523 h 1202523"/>
                    <a:gd name="connsiteX14" fmla="*/ 0 w 632460"/>
                    <a:gd name="connsiteY14" fmla="*/ 160020 h 1202523"/>
                    <a:gd name="connsiteX0" fmla="*/ 0 w 632460"/>
                    <a:gd name="connsiteY0" fmla="*/ 160020 h 1202523"/>
                    <a:gd name="connsiteX1" fmla="*/ 53340 w 632460"/>
                    <a:gd name="connsiteY1" fmla="*/ 144780 h 1202523"/>
                    <a:gd name="connsiteX2" fmla="*/ 60960 w 632460"/>
                    <a:gd name="connsiteY2" fmla="*/ 76200 h 1202523"/>
                    <a:gd name="connsiteX3" fmla="*/ 129540 w 632460"/>
                    <a:gd name="connsiteY3" fmla="*/ 0 h 1202523"/>
                    <a:gd name="connsiteX4" fmla="*/ 266700 w 632460"/>
                    <a:gd name="connsiteY4" fmla="*/ 68580 h 1202523"/>
                    <a:gd name="connsiteX5" fmla="*/ 281940 w 632460"/>
                    <a:gd name="connsiteY5" fmla="*/ 38100 h 1202523"/>
                    <a:gd name="connsiteX6" fmla="*/ 419100 w 632460"/>
                    <a:gd name="connsiteY6" fmla="*/ 114300 h 1202523"/>
                    <a:gd name="connsiteX7" fmla="*/ 571500 w 632460"/>
                    <a:gd name="connsiteY7" fmla="*/ 228600 h 1202523"/>
                    <a:gd name="connsiteX8" fmla="*/ 609600 w 632460"/>
                    <a:gd name="connsiteY8" fmla="*/ 304800 h 1202523"/>
                    <a:gd name="connsiteX9" fmla="*/ 624840 w 632460"/>
                    <a:gd name="connsiteY9" fmla="*/ 327660 h 1202523"/>
                    <a:gd name="connsiteX10" fmla="*/ 632460 w 632460"/>
                    <a:gd name="connsiteY10" fmla="*/ 978892 h 1202523"/>
                    <a:gd name="connsiteX11" fmla="*/ 376193 w 632460"/>
                    <a:gd name="connsiteY11" fmla="*/ 1016217 h 1202523"/>
                    <a:gd name="connsiteX12" fmla="*/ 228601 w 632460"/>
                    <a:gd name="connsiteY12" fmla="*/ 1075469 h 1202523"/>
                    <a:gd name="connsiteX13" fmla="*/ 15240 w 632460"/>
                    <a:gd name="connsiteY13" fmla="*/ 1202523 h 1202523"/>
                    <a:gd name="connsiteX14" fmla="*/ 0 w 632460"/>
                    <a:gd name="connsiteY14" fmla="*/ 160020 h 1202523"/>
                    <a:gd name="connsiteX0" fmla="*/ 0 w 632460"/>
                    <a:gd name="connsiteY0" fmla="*/ 160020 h 1256636"/>
                    <a:gd name="connsiteX1" fmla="*/ 53340 w 632460"/>
                    <a:gd name="connsiteY1" fmla="*/ 144780 h 1256636"/>
                    <a:gd name="connsiteX2" fmla="*/ 60960 w 632460"/>
                    <a:gd name="connsiteY2" fmla="*/ 76200 h 1256636"/>
                    <a:gd name="connsiteX3" fmla="*/ 129540 w 632460"/>
                    <a:gd name="connsiteY3" fmla="*/ 0 h 1256636"/>
                    <a:gd name="connsiteX4" fmla="*/ 266700 w 632460"/>
                    <a:gd name="connsiteY4" fmla="*/ 68580 h 1256636"/>
                    <a:gd name="connsiteX5" fmla="*/ 281940 w 632460"/>
                    <a:gd name="connsiteY5" fmla="*/ 38100 h 1256636"/>
                    <a:gd name="connsiteX6" fmla="*/ 419100 w 632460"/>
                    <a:gd name="connsiteY6" fmla="*/ 114300 h 1256636"/>
                    <a:gd name="connsiteX7" fmla="*/ 571500 w 632460"/>
                    <a:gd name="connsiteY7" fmla="*/ 228600 h 1256636"/>
                    <a:gd name="connsiteX8" fmla="*/ 609600 w 632460"/>
                    <a:gd name="connsiteY8" fmla="*/ 304800 h 1256636"/>
                    <a:gd name="connsiteX9" fmla="*/ 624840 w 632460"/>
                    <a:gd name="connsiteY9" fmla="*/ 327660 h 1256636"/>
                    <a:gd name="connsiteX10" fmla="*/ 632460 w 632460"/>
                    <a:gd name="connsiteY10" fmla="*/ 978892 h 1256636"/>
                    <a:gd name="connsiteX11" fmla="*/ 376193 w 632460"/>
                    <a:gd name="connsiteY11" fmla="*/ 1016217 h 1256636"/>
                    <a:gd name="connsiteX12" fmla="*/ 228601 w 632460"/>
                    <a:gd name="connsiteY12" fmla="*/ 1075469 h 1256636"/>
                    <a:gd name="connsiteX13" fmla="*/ 15240 w 632460"/>
                    <a:gd name="connsiteY13" fmla="*/ 1256636 h 1256636"/>
                    <a:gd name="connsiteX14" fmla="*/ 0 w 632460"/>
                    <a:gd name="connsiteY14" fmla="*/ 160020 h 1256636"/>
                    <a:gd name="connsiteX0" fmla="*/ 0 w 632460"/>
                    <a:gd name="connsiteY0" fmla="*/ 160020 h 1256636"/>
                    <a:gd name="connsiteX1" fmla="*/ 53340 w 632460"/>
                    <a:gd name="connsiteY1" fmla="*/ 144780 h 1256636"/>
                    <a:gd name="connsiteX2" fmla="*/ 60960 w 632460"/>
                    <a:gd name="connsiteY2" fmla="*/ 76200 h 1256636"/>
                    <a:gd name="connsiteX3" fmla="*/ 129540 w 632460"/>
                    <a:gd name="connsiteY3" fmla="*/ 0 h 1256636"/>
                    <a:gd name="connsiteX4" fmla="*/ 266700 w 632460"/>
                    <a:gd name="connsiteY4" fmla="*/ 68580 h 1256636"/>
                    <a:gd name="connsiteX5" fmla="*/ 281940 w 632460"/>
                    <a:gd name="connsiteY5" fmla="*/ 38100 h 1256636"/>
                    <a:gd name="connsiteX6" fmla="*/ 419100 w 632460"/>
                    <a:gd name="connsiteY6" fmla="*/ 114300 h 1256636"/>
                    <a:gd name="connsiteX7" fmla="*/ 571500 w 632460"/>
                    <a:gd name="connsiteY7" fmla="*/ 228600 h 1256636"/>
                    <a:gd name="connsiteX8" fmla="*/ 609600 w 632460"/>
                    <a:gd name="connsiteY8" fmla="*/ 304800 h 1256636"/>
                    <a:gd name="connsiteX9" fmla="*/ 624840 w 632460"/>
                    <a:gd name="connsiteY9" fmla="*/ 327660 h 1256636"/>
                    <a:gd name="connsiteX10" fmla="*/ 632460 w 632460"/>
                    <a:gd name="connsiteY10" fmla="*/ 978892 h 1256636"/>
                    <a:gd name="connsiteX11" fmla="*/ 376193 w 632460"/>
                    <a:gd name="connsiteY11" fmla="*/ 1016217 h 1256636"/>
                    <a:gd name="connsiteX12" fmla="*/ 262489 w 632460"/>
                    <a:gd name="connsiteY12" fmla="*/ 1104707 h 1256636"/>
                    <a:gd name="connsiteX13" fmla="*/ 228601 w 632460"/>
                    <a:gd name="connsiteY13" fmla="*/ 1075469 h 1256636"/>
                    <a:gd name="connsiteX14" fmla="*/ 15240 w 632460"/>
                    <a:gd name="connsiteY14" fmla="*/ 1256636 h 1256636"/>
                    <a:gd name="connsiteX15" fmla="*/ 0 w 632460"/>
                    <a:gd name="connsiteY15" fmla="*/ 160020 h 1256636"/>
                    <a:gd name="connsiteX0" fmla="*/ 0 w 632460"/>
                    <a:gd name="connsiteY0" fmla="*/ 160020 h 1256636"/>
                    <a:gd name="connsiteX1" fmla="*/ 53340 w 632460"/>
                    <a:gd name="connsiteY1" fmla="*/ 144780 h 1256636"/>
                    <a:gd name="connsiteX2" fmla="*/ 60960 w 632460"/>
                    <a:gd name="connsiteY2" fmla="*/ 76200 h 1256636"/>
                    <a:gd name="connsiteX3" fmla="*/ 129540 w 632460"/>
                    <a:gd name="connsiteY3" fmla="*/ 0 h 1256636"/>
                    <a:gd name="connsiteX4" fmla="*/ 266700 w 632460"/>
                    <a:gd name="connsiteY4" fmla="*/ 68580 h 1256636"/>
                    <a:gd name="connsiteX5" fmla="*/ 281940 w 632460"/>
                    <a:gd name="connsiteY5" fmla="*/ 38100 h 1256636"/>
                    <a:gd name="connsiteX6" fmla="*/ 419100 w 632460"/>
                    <a:gd name="connsiteY6" fmla="*/ 114300 h 1256636"/>
                    <a:gd name="connsiteX7" fmla="*/ 571500 w 632460"/>
                    <a:gd name="connsiteY7" fmla="*/ 228600 h 1256636"/>
                    <a:gd name="connsiteX8" fmla="*/ 609600 w 632460"/>
                    <a:gd name="connsiteY8" fmla="*/ 304800 h 1256636"/>
                    <a:gd name="connsiteX9" fmla="*/ 624840 w 632460"/>
                    <a:gd name="connsiteY9" fmla="*/ 327660 h 1256636"/>
                    <a:gd name="connsiteX10" fmla="*/ 632460 w 632460"/>
                    <a:gd name="connsiteY10" fmla="*/ 978892 h 1256636"/>
                    <a:gd name="connsiteX11" fmla="*/ 387291 w 632460"/>
                    <a:gd name="connsiteY11" fmla="*/ 1043274 h 1256636"/>
                    <a:gd name="connsiteX12" fmla="*/ 262489 w 632460"/>
                    <a:gd name="connsiteY12" fmla="*/ 1104707 h 1256636"/>
                    <a:gd name="connsiteX13" fmla="*/ 228601 w 632460"/>
                    <a:gd name="connsiteY13" fmla="*/ 1075469 h 1256636"/>
                    <a:gd name="connsiteX14" fmla="*/ 15240 w 632460"/>
                    <a:gd name="connsiteY14" fmla="*/ 1256636 h 1256636"/>
                    <a:gd name="connsiteX15" fmla="*/ 0 w 632460"/>
                    <a:gd name="connsiteY15" fmla="*/ 160020 h 1256636"/>
                    <a:gd name="connsiteX0" fmla="*/ 0 w 632460"/>
                    <a:gd name="connsiteY0" fmla="*/ 160020 h 1256636"/>
                    <a:gd name="connsiteX1" fmla="*/ 53340 w 632460"/>
                    <a:gd name="connsiteY1" fmla="*/ 144780 h 1256636"/>
                    <a:gd name="connsiteX2" fmla="*/ 60960 w 632460"/>
                    <a:gd name="connsiteY2" fmla="*/ 76200 h 1256636"/>
                    <a:gd name="connsiteX3" fmla="*/ 129540 w 632460"/>
                    <a:gd name="connsiteY3" fmla="*/ 0 h 1256636"/>
                    <a:gd name="connsiteX4" fmla="*/ 266700 w 632460"/>
                    <a:gd name="connsiteY4" fmla="*/ 68580 h 1256636"/>
                    <a:gd name="connsiteX5" fmla="*/ 281940 w 632460"/>
                    <a:gd name="connsiteY5" fmla="*/ 38100 h 1256636"/>
                    <a:gd name="connsiteX6" fmla="*/ 419100 w 632460"/>
                    <a:gd name="connsiteY6" fmla="*/ 114300 h 1256636"/>
                    <a:gd name="connsiteX7" fmla="*/ 571500 w 632460"/>
                    <a:gd name="connsiteY7" fmla="*/ 228600 h 1256636"/>
                    <a:gd name="connsiteX8" fmla="*/ 609600 w 632460"/>
                    <a:gd name="connsiteY8" fmla="*/ 304800 h 1256636"/>
                    <a:gd name="connsiteX9" fmla="*/ 624840 w 632460"/>
                    <a:gd name="connsiteY9" fmla="*/ 327660 h 1256636"/>
                    <a:gd name="connsiteX10" fmla="*/ 632460 w 632460"/>
                    <a:gd name="connsiteY10" fmla="*/ 978892 h 1256636"/>
                    <a:gd name="connsiteX11" fmla="*/ 387291 w 632460"/>
                    <a:gd name="connsiteY11" fmla="*/ 1043274 h 1256636"/>
                    <a:gd name="connsiteX12" fmla="*/ 262489 w 632460"/>
                    <a:gd name="connsiteY12" fmla="*/ 1104707 h 1256636"/>
                    <a:gd name="connsiteX13" fmla="*/ 206405 w 632460"/>
                    <a:gd name="connsiteY13" fmla="*/ 1143110 h 1256636"/>
                    <a:gd name="connsiteX14" fmla="*/ 15240 w 632460"/>
                    <a:gd name="connsiteY14" fmla="*/ 1256636 h 1256636"/>
                    <a:gd name="connsiteX15" fmla="*/ 0 w 632460"/>
                    <a:gd name="connsiteY15" fmla="*/ 160020 h 12566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632460" h="1256636">
                      <a:moveTo>
                        <a:pt x="0" y="160020"/>
                      </a:moveTo>
                      <a:lnTo>
                        <a:pt x="53340" y="144780"/>
                      </a:lnTo>
                      <a:lnTo>
                        <a:pt x="60960" y="76200"/>
                      </a:lnTo>
                      <a:lnTo>
                        <a:pt x="129540" y="0"/>
                      </a:lnTo>
                      <a:lnTo>
                        <a:pt x="266700" y="68580"/>
                      </a:lnTo>
                      <a:lnTo>
                        <a:pt x="281940" y="38100"/>
                      </a:lnTo>
                      <a:lnTo>
                        <a:pt x="419100" y="114300"/>
                      </a:lnTo>
                      <a:lnTo>
                        <a:pt x="571500" y="228600"/>
                      </a:lnTo>
                      <a:lnTo>
                        <a:pt x="609600" y="304800"/>
                      </a:lnTo>
                      <a:lnTo>
                        <a:pt x="624840" y="327660"/>
                      </a:lnTo>
                      <a:lnTo>
                        <a:pt x="632460" y="978892"/>
                      </a:lnTo>
                      <a:lnTo>
                        <a:pt x="387291" y="1043274"/>
                      </a:lnTo>
                      <a:cubicBezTo>
                        <a:pt x="356788" y="1054733"/>
                        <a:pt x="292992" y="1093248"/>
                        <a:pt x="262489" y="1104707"/>
                      </a:cubicBezTo>
                      <a:lnTo>
                        <a:pt x="206405" y="1143110"/>
                      </a:lnTo>
                      <a:lnTo>
                        <a:pt x="15240" y="1256636"/>
                      </a:lnTo>
                      <a:lnTo>
                        <a:pt x="0" y="16002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defTabSz="900000" fontAlgn="auto" latinLnBrk="0">
                    <a:spcBef>
                      <a:spcPts val="0"/>
                    </a:spcBef>
                    <a:spcAft>
                      <a:spcPts val="0"/>
                    </a:spcAft>
                    <a:defRPr lang="ko-KR"/>
                  </a:pPr>
                  <a:endParaRPr kumimoji="0" lang="ko-KR" altLang="en-US" sz="1600" kern="0">
                    <a:solidFill>
                      <a:sysClr val="windowText" lastClr="000000"/>
                    </a:solidFill>
                    <a:latin typeface="맑은 고딕"/>
                    <a:ea typeface="맑은 고딕"/>
                  </a:endParaRPr>
                </a:p>
              </p:txBody>
            </p:sp>
            <p:sp>
              <p:nvSpPr>
                <p:cNvPr id="27" name="자유형 26"/>
                <p:cNvSpPr/>
                <p:nvPr/>
              </p:nvSpPr>
              <p:spPr>
                <a:xfrm>
                  <a:off x="-5229225" y="3991932"/>
                  <a:ext cx="1905000" cy="971550"/>
                </a:xfrm>
                <a:custGeom>
                  <a:avLst/>
                  <a:gdLst>
                    <a:gd name="connsiteX0" fmla="*/ 1257300 w 1905000"/>
                    <a:gd name="connsiteY0" fmla="*/ 0 h 971550"/>
                    <a:gd name="connsiteX1" fmla="*/ 1838325 w 1905000"/>
                    <a:gd name="connsiteY1" fmla="*/ 476250 h 971550"/>
                    <a:gd name="connsiteX2" fmla="*/ 1905000 w 1905000"/>
                    <a:gd name="connsiteY2" fmla="*/ 476250 h 971550"/>
                    <a:gd name="connsiteX3" fmla="*/ 1905000 w 1905000"/>
                    <a:gd name="connsiteY3" fmla="*/ 971550 h 971550"/>
                    <a:gd name="connsiteX4" fmla="*/ 1190625 w 1905000"/>
                    <a:gd name="connsiteY4" fmla="*/ 971550 h 971550"/>
                    <a:gd name="connsiteX5" fmla="*/ 1190625 w 1905000"/>
                    <a:gd name="connsiteY5" fmla="*/ 971550 h 971550"/>
                    <a:gd name="connsiteX6" fmla="*/ 1190625 w 1905000"/>
                    <a:gd name="connsiteY6" fmla="*/ 247650 h 971550"/>
                    <a:gd name="connsiteX7" fmla="*/ 923925 w 1905000"/>
                    <a:gd name="connsiteY7" fmla="*/ 333375 h 971550"/>
                    <a:gd name="connsiteX8" fmla="*/ 923925 w 1905000"/>
                    <a:gd name="connsiteY8" fmla="*/ 438150 h 971550"/>
                    <a:gd name="connsiteX9" fmla="*/ 590550 w 1905000"/>
                    <a:gd name="connsiteY9" fmla="*/ 533400 h 971550"/>
                    <a:gd name="connsiteX10" fmla="*/ 361950 w 1905000"/>
                    <a:gd name="connsiteY10" fmla="*/ 609600 h 971550"/>
                    <a:gd name="connsiteX11" fmla="*/ 266700 w 1905000"/>
                    <a:gd name="connsiteY11" fmla="*/ 676275 h 971550"/>
                    <a:gd name="connsiteX12" fmla="*/ 152400 w 1905000"/>
                    <a:gd name="connsiteY12" fmla="*/ 657225 h 971550"/>
                    <a:gd name="connsiteX13" fmla="*/ 123825 w 1905000"/>
                    <a:gd name="connsiteY13" fmla="*/ 685800 h 971550"/>
                    <a:gd name="connsiteX14" fmla="*/ 142875 w 1905000"/>
                    <a:gd name="connsiteY14" fmla="*/ 971550 h 971550"/>
                    <a:gd name="connsiteX15" fmla="*/ 19050 w 1905000"/>
                    <a:gd name="connsiteY15" fmla="*/ 847725 h 971550"/>
                    <a:gd name="connsiteX16" fmla="*/ 0 w 1905000"/>
                    <a:gd name="connsiteY16" fmla="*/ 752475 h 971550"/>
                    <a:gd name="connsiteX17" fmla="*/ 0 w 1905000"/>
                    <a:gd name="connsiteY17" fmla="*/ 752475 h 971550"/>
                    <a:gd name="connsiteX18" fmla="*/ 28575 w 1905000"/>
                    <a:gd name="connsiteY18" fmla="*/ 638175 h 971550"/>
                    <a:gd name="connsiteX19" fmla="*/ 95250 w 1905000"/>
                    <a:gd name="connsiteY19" fmla="*/ 571500 h 971550"/>
                    <a:gd name="connsiteX20" fmla="*/ 276225 w 1905000"/>
                    <a:gd name="connsiteY20" fmla="*/ 409575 h 971550"/>
                    <a:gd name="connsiteX21" fmla="*/ 457200 w 1905000"/>
                    <a:gd name="connsiteY21" fmla="*/ 285750 h 971550"/>
                    <a:gd name="connsiteX22" fmla="*/ 847725 w 1905000"/>
                    <a:gd name="connsiteY22" fmla="*/ 133350 h 971550"/>
                    <a:gd name="connsiteX23" fmla="*/ 1257300 w 1905000"/>
                    <a:gd name="connsiteY23" fmla="*/ 0 h 971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1905000" h="971550">
                      <a:moveTo>
                        <a:pt x="1257300" y="0"/>
                      </a:moveTo>
                      <a:lnTo>
                        <a:pt x="1838325" y="476250"/>
                      </a:lnTo>
                      <a:lnTo>
                        <a:pt x="1905000" y="476250"/>
                      </a:lnTo>
                      <a:lnTo>
                        <a:pt x="1905000" y="971550"/>
                      </a:lnTo>
                      <a:lnTo>
                        <a:pt x="1190625" y="971550"/>
                      </a:lnTo>
                      <a:lnTo>
                        <a:pt x="1190625" y="971550"/>
                      </a:lnTo>
                      <a:lnTo>
                        <a:pt x="1190625" y="247650"/>
                      </a:lnTo>
                      <a:lnTo>
                        <a:pt x="923925" y="333375"/>
                      </a:lnTo>
                      <a:lnTo>
                        <a:pt x="923925" y="438150"/>
                      </a:lnTo>
                      <a:lnTo>
                        <a:pt x="590550" y="533400"/>
                      </a:lnTo>
                      <a:lnTo>
                        <a:pt x="361950" y="609600"/>
                      </a:lnTo>
                      <a:lnTo>
                        <a:pt x="266700" y="676275"/>
                      </a:lnTo>
                      <a:lnTo>
                        <a:pt x="152400" y="657225"/>
                      </a:lnTo>
                      <a:lnTo>
                        <a:pt x="123825" y="685800"/>
                      </a:lnTo>
                      <a:lnTo>
                        <a:pt x="142875" y="971550"/>
                      </a:lnTo>
                      <a:lnTo>
                        <a:pt x="19050" y="847725"/>
                      </a:lnTo>
                      <a:lnTo>
                        <a:pt x="0" y="752475"/>
                      </a:lnTo>
                      <a:lnTo>
                        <a:pt x="0" y="752475"/>
                      </a:lnTo>
                      <a:lnTo>
                        <a:pt x="28575" y="638175"/>
                      </a:lnTo>
                      <a:lnTo>
                        <a:pt x="95250" y="571500"/>
                      </a:lnTo>
                      <a:lnTo>
                        <a:pt x="276225" y="409575"/>
                      </a:lnTo>
                      <a:lnTo>
                        <a:pt x="457200" y="285750"/>
                      </a:lnTo>
                      <a:lnTo>
                        <a:pt x="847725" y="133350"/>
                      </a:lnTo>
                      <a:lnTo>
                        <a:pt x="1257300" y="0"/>
                      </a:lnTo>
                      <a:close/>
                    </a:path>
                  </a:pathLst>
                </a:custGeom>
                <a:solidFill>
                  <a:sysClr val="window" lastClr="FFFFFF">
                    <a:alpha val="57000"/>
                  </a:sysClr>
                </a:solidFill>
                <a:ln>
                  <a:noFill/>
                </a:ln>
              </p:spPr>
              <p:txBody>
                <a:bodyPr/>
                <a:lstStyle/>
                <a:p>
                  <a:pPr defTabSz="900000" fontAlgn="auto" latinLnBrk="0">
                    <a:spcBef>
                      <a:spcPts val="0"/>
                    </a:spcBef>
                    <a:spcAft>
                      <a:spcPts val="0"/>
                    </a:spcAft>
                    <a:defRPr lang="ko-KR"/>
                  </a:pPr>
                  <a:endParaRPr kumimoji="0" lang="ko-KR" altLang="en-US" sz="1600" kern="0">
                    <a:solidFill>
                      <a:sysClr val="windowText" lastClr="000000"/>
                    </a:solidFill>
                    <a:latin typeface="맑은 고딕"/>
                    <a:ea typeface="맑은 고딕"/>
                  </a:endParaRPr>
                </a:p>
              </p:txBody>
            </p:sp>
          </p:grpSp>
        </p:grpSp>
        <p:grpSp>
          <p:nvGrpSpPr>
            <p:cNvPr id="8" name="그룹 20"/>
            <p:cNvGrpSpPr/>
            <p:nvPr/>
          </p:nvGrpSpPr>
          <p:grpSpPr>
            <a:xfrm>
              <a:off x="6460424" y="922638"/>
              <a:ext cx="268781" cy="1134113"/>
              <a:chOff x="7544835" y="895591"/>
              <a:chExt cx="306834" cy="1758971"/>
            </a:xfrm>
            <a:solidFill>
              <a:sysClr val="window" lastClr="FFFFFF">
                <a:alpha val="49000"/>
              </a:sysClr>
            </a:solidFill>
          </p:grpSpPr>
          <p:sp>
            <p:nvSpPr>
              <p:cNvPr id="16" name="직사각형 15"/>
              <p:cNvSpPr/>
              <p:nvPr/>
            </p:nvSpPr>
            <p:spPr>
              <a:xfrm>
                <a:off x="7544835" y="1309280"/>
                <a:ext cx="306834" cy="162535"/>
              </a:xfrm>
              <a:prstGeom prst="rect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900000" fontAlgn="auto" latinLnBrk="0">
                  <a:spcBef>
                    <a:spcPts val="0"/>
                  </a:spcBef>
                  <a:spcAft>
                    <a:spcPts val="0"/>
                  </a:spcAft>
                  <a:defRPr lang="ko-KR" altLang="en-US"/>
                </a:pPr>
                <a:endParaRPr kumimoji="0" lang="ko-KR" altLang="en-US" kern="0">
                  <a:solidFill>
                    <a:sysClr val="window" lastClr="FFFFFF"/>
                  </a:solidFill>
                  <a:latin typeface="맑은 고딕"/>
                  <a:ea typeface="맑은 고딕"/>
                </a:endParaRPr>
              </a:p>
            </p:txBody>
          </p:sp>
          <p:sp>
            <p:nvSpPr>
              <p:cNvPr id="17" name="직사각형 16"/>
              <p:cNvSpPr/>
              <p:nvPr/>
            </p:nvSpPr>
            <p:spPr>
              <a:xfrm>
                <a:off x="7589010" y="1224458"/>
                <a:ext cx="216024" cy="81072"/>
              </a:xfrm>
              <a:prstGeom prst="rect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900000" fontAlgn="auto" latinLnBrk="0">
                  <a:spcBef>
                    <a:spcPts val="0"/>
                  </a:spcBef>
                  <a:spcAft>
                    <a:spcPts val="0"/>
                  </a:spcAft>
                  <a:defRPr lang="ko-KR" altLang="en-US"/>
                </a:pPr>
                <a:endParaRPr kumimoji="0" lang="ko-KR" altLang="en-US" kern="0">
                  <a:solidFill>
                    <a:sysClr val="window" lastClr="FFFFFF"/>
                  </a:solidFill>
                  <a:latin typeface="맑은 고딕"/>
                  <a:ea typeface="맑은 고딕"/>
                </a:endParaRPr>
              </a:p>
            </p:txBody>
          </p:sp>
          <p:sp>
            <p:nvSpPr>
              <p:cNvPr id="18" name="직사각형 17"/>
              <p:cNvSpPr/>
              <p:nvPr/>
            </p:nvSpPr>
            <p:spPr>
              <a:xfrm>
                <a:off x="7642223" y="1149735"/>
                <a:ext cx="112094" cy="79202"/>
              </a:xfrm>
              <a:prstGeom prst="rect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900000" fontAlgn="auto" latinLnBrk="0">
                  <a:spcBef>
                    <a:spcPts val="0"/>
                  </a:spcBef>
                  <a:spcAft>
                    <a:spcPts val="0"/>
                  </a:spcAft>
                  <a:defRPr lang="ko-KR" altLang="en-US"/>
                </a:pPr>
                <a:endParaRPr kumimoji="0" lang="ko-KR" altLang="en-US" kern="0">
                  <a:solidFill>
                    <a:sysClr val="window" lastClr="FFFFFF"/>
                  </a:solidFill>
                  <a:latin typeface="맑은 고딕"/>
                  <a:ea typeface="맑은 고딕"/>
                </a:endParaRPr>
              </a:p>
            </p:txBody>
          </p:sp>
          <p:sp>
            <p:nvSpPr>
              <p:cNvPr id="19" name="직사각형 18"/>
              <p:cNvSpPr/>
              <p:nvPr/>
            </p:nvSpPr>
            <p:spPr>
              <a:xfrm>
                <a:off x="7660642" y="1476103"/>
                <a:ext cx="75254" cy="1178459"/>
              </a:xfrm>
              <a:prstGeom prst="rect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900000" fontAlgn="auto" latinLnBrk="0">
                  <a:spcBef>
                    <a:spcPts val="0"/>
                  </a:spcBef>
                  <a:spcAft>
                    <a:spcPts val="0"/>
                  </a:spcAft>
                  <a:defRPr lang="ko-KR" altLang="en-US"/>
                </a:pPr>
                <a:endParaRPr kumimoji="0" lang="ko-KR" altLang="en-US" kern="0">
                  <a:solidFill>
                    <a:sysClr val="window" lastClr="FFFFFF"/>
                  </a:solidFill>
                  <a:latin typeface="맑은 고딕"/>
                  <a:ea typeface="맑은 고딕"/>
                </a:endParaRPr>
              </a:p>
            </p:txBody>
          </p:sp>
          <p:cxnSp>
            <p:nvCxnSpPr>
              <p:cNvPr id="21" name="직선 연결선 20"/>
              <p:cNvCxnSpPr/>
              <p:nvPr/>
            </p:nvCxnSpPr>
            <p:spPr>
              <a:xfrm>
                <a:off x="7698270" y="895591"/>
                <a:ext cx="0" cy="257009"/>
              </a:xfrm>
              <a:prstGeom prst="line">
                <a:avLst/>
              </a:prstGeom>
              <a:grpFill/>
              <a:ln w="19050" cap="flat" cmpd="sng" algn="ctr">
                <a:solidFill>
                  <a:sysClr val="window" lastClr="FFFFFF">
                    <a:alpha val="66000"/>
                  </a:sysClr>
                </a:solidFill>
                <a:prstDash val="solid"/>
              </a:ln>
              <a:effectLst/>
            </p:spPr>
          </p:cxnSp>
        </p:grpSp>
      </p:grpSp>
      <p:sp>
        <p:nvSpPr>
          <p:cNvPr id="35" name="TextBox 34"/>
          <p:cNvSpPr txBox="1"/>
          <p:nvPr/>
        </p:nvSpPr>
        <p:spPr>
          <a:xfrm rot="18775">
            <a:off x="6653213" y="5529263"/>
            <a:ext cx="2794000" cy="1079500"/>
          </a:xfrm>
          <a:prstGeom prst="rect">
            <a:avLst/>
          </a:prstGeom>
          <a:noFill/>
        </p:spPr>
        <p:txBody>
          <a:bodyPr wrap="none" lIns="91424" tIns="45712" rIns="91424" bIns="45712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 sz="3200" spc="-15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glow rad="76200">
                  <a:schemeClr val="bg1"/>
                </a:glow>
              </a:effectLst>
              <a:latin typeface="한컴 윤고딕 230"/>
              <a:ea typeface="한컴 윤고딕 23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슬라이드 번호 개체 틀 3"/>
          <p:cNvSpPr txBox="1">
            <a:spLocks noChangeArrowheads="1"/>
          </p:cNvSpPr>
          <p:nvPr/>
        </p:nvSpPr>
        <p:spPr bwMode="auto">
          <a:xfrm>
            <a:off x="9455150" y="6492875"/>
            <a:ext cx="4508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4A862598-8317-42DF-A821-95202D94613B}" type="slidenum">
              <a:rPr kumimoji="0" lang="en-US" altLang="en-US" sz="1200">
                <a:solidFill>
                  <a:srgbClr val="000000"/>
                </a:solidFill>
                <a:latin typeface="10X10" pitchFamily="50" charset="-127"/>
                <a:ea typeface="10X10" pitchFamily="50" charset="-127"/>
              </a:rPr>
              <a:pPr algn="r"/>
              <a:t>5</a:t>
            </a:fld>
            <a:endParaRPr kumimoji="0" lang="en-US" altLang="en-US" sz="1200">
              <a:solidFill>
                <a:srgbClr val="000000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15363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48063" y="1089025"/>
            <a:ext cx="5762625" cy="43132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Tx/>
              <a:buAutoNum type="arabicPeriod"/>
              <a:defRPr lang="ko-KR" altLang="en-US"/>
            </a:pPr>
            <a:r>
              <a:rPr kumimoji="0" lang="ko-KR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한컴 윤고딕 230"/>
                <a:ea typeface="한컴 윤고딕 230"/>
              </a:rPr>
              <a:t>조합설립인가 의의 및 절차</a:t>
            </a:r>
          </a:p>
          <a:p>
            <a:pPr marL="342900" indent="-34290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Tx/>
              <a:buAutoNum type="arabicPeriod"/>
              <a:defRPr lang="ko-KR" altLang="en-US"/>
            </a:pPr>
            <a:r>
              <a:rPr kumimoji="0" lang="ko-KR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한컴 윤고딕 230"/>
                <a:ea typeface="한컴 윤고딕 230"/>
              </a:rPr>
              <a:t>조합설립인가 사전 준비사항</a:t>
            </a:r>
          </a:p>
          <a:p>
            <a:pPr marL="342900" indent="-34290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Tx/>
              <a:buAutoNum type="arabicPeriod"/>
              <a:defRPr lang="ko-KR" altLang="en-US"/>
            </a:pPr>
            <a:r>
              <a:rPr kumimoji="0" lang="ko-KR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한컴 윤고딕 230"/>
                <a:ea typeface="한컴 윤고딕 230"/>
              </a:rPr>
              <a:t>조합설립 동의기준 및 방법</a:t>
            </a:r>
          </a:p>
          <a:p>
            <a:pPr marL="342900" indent="-34290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Tx/>
              <a:buAutoNum type="arabicPeriod"/>
              <a:defRPr lang="ko-KR" altLang="en-US"/>
            </a:pPr>
            <a:r>
              <a:rPr kumimoji="0" lang="ko-KR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한컴 윤고딕 230"/>
                <a:ea typeface="한컴 윤고딕 230"/>
              </a:rPr>
              <a:t>동의자 수 산정방법 </a:t>
            </a:r>
          </a:p>
          <a:p>
            <a:pPr marL="342900" indent="-34290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Tx/>
              <a:buAutoNum type="arabicPeriod"/>
              <a:defRPr lang="ko-KR" altLang="en-US"/>
            </a:pPr>
            <a:r>
              <a:rPr kumimoji="0" lang="ko-KR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한컴 윤고딕 230"/>
                <a:ea typeface="한컴 윤고딕 230"/>
              </a:rPr>
              <a:t>창립총회</a:t>
            </a:r>
          </a:p>
          <a:p>
            <a:pPr marL="342900" indent="-34290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Tx/>
              <a:buAutoNum type="arabicPeriod"/>
              <a:defRPr lang="ko-KR" altLang="en-US"/>
            </a:pPr>
            <a:r>
              <a:rPr kumimoji="0" lang="ko-KR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한컴 윤고딕 230"/>
                <a:ea typeface="한컴 윤고딕 230"/>
              </a:rPr>
              <a:t>조합설립인가 신청서류</a:t>
            </a:r>
          </a:p>
          <a:p>
            <a:pPr marL="342900" indent="-34290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Tx/>
              <a:buAutoNum type="arabicPeriod"/>
              <a:defRPr lang="ko-KR" altLang="en-US"/>
            </a:pPr>
            <a:r>
              <a:rPr kumimoji="0" lang="ko-KR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한컴 윤고딕 230"/>
                <a:ea typeface="한컴 윤고딕 230"/>
              </a:rPr>
              <a:t>조합설립인가 변경</a:t>
            </a:r>
            <a:r>
              <a:rPr kumimoji="0" lang="en-US" altLang="ko-K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한컴 윤고딕 230"/>
                <a:ea typeface="한컴 윤고딕 230"/>
              </a:rPr>
              <a:t>(</a:t>
            </a:r>
            <a:r>
              <a:rPr kumimoji="0" lang="ko-KR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한컴 윤고딕 230"/>
                <a:ea typeface="한컴 윤고딕 230"/>
              </a:rPr>
              <a:t>경미한 사항</a:t>
            </a:r>
            <a:r>
              <a:rPr kumimoji="0" lang="en-US" altLang="ko-K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한컴 윤고딕 230"/>
                <a:ea typeface="한컴 윤고딕 230"/>
              </a:rPr>
              <a:t>)</a:t>
            </a:r>
            <a:endParaRPr kumimoji="0" lang="ko-KR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한컴 윤고딕 230"/>
              <a:ea typeface="한컴 윤고딕 230"/>
            </a:endParaRP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1524000" y="1990725"/>
            <a:ext cx="1014413" cy="636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360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목차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슬라이드 번호 개체 틀 3"/>
          <p:cNvSpPr txBox="1">
            <a:spLocks noChangeArrowheads="1"/>
          </p:cNvSpPr>
          <p:nvPr/>
        </p:nvSpPr>
        <p:spPr bwMode="auto">
          <a:xfrm>
            <a:off x="9455150" y="6492875"/>
            <a:ext cx="4508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9F9558C2-535C-43EC-9FD5-1A2AC3F7192F}" type="slidenum">
              <a:rPr kumimoji="0" lang="en-US" altLang="en-US" sz="1200">
                <a:solidFill>
                  <a:srgbClr val="000000"/>
                </a:solidFill>
                <a:latin typeface="10X10" pitchFamily="50" charset="-127"/>
                <a:ea typeface="10X10" pitchFamily="50" charset="-127"/>
              </a:rPr>
              <a:pPr algn="r"/>
              <a:t>6</a:t>
            </a:fld>
            <a:endParaRPr kumimoji="0" lang="en-US" altLang="en-US" sz="1200">
              <a:solidFill>
                <a:srgbClr val="000000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0" y="8478"/>
            <a:ext cx="9905999" cy="461665"/>
          </a:xfrm>
          <a:prstGeom prst="rect">
            <a:avLst/>
          </a:prstGeom>
          <a:solidFill>
            <a:schemeClr val="tx2"/>
          </a:solidFill>
        </p:spPr>
        <p:txBody>
          <a:bodyPr>
            <a:spAutoFit/>
          </a:bodyPr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MS Gothic"/>
                <a:ea typeface="MS Gothic"/>
              </a:rPr>
              <a:t>Ⅱ. </a:t>
            </a:r>
            <a:r>
              <a:rPr kumimoji="0" lang="ko-KR" altLang="en-US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KoPub돋움체 Bold"/>
                <a:ea typeface="KoPub돋움체 Bold"/>
              </a:rPr>
              <a:t>조합설립인가 절차</a:t>
            </a:r>
            <a:endParaRPr kumimoji="0" lang="en-US" altLang="ko-KR" sz="2400" b="1" spc="-150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88900" dist="38100" dir="5400000" algn="t" rotWithShape="0">
                  <a:prstClr val="black">
                    <a:alpha val="23000"/>
                  </a:prstClr>
                </a:outerShdw>
              </a:effectLst>
              <a:latin typeface="KoPub돋움체 Bold"/>
              <a:ea typeface="KoPub돋움체 Bold"/>
            </a:endParaRPr>
          </a:p>
        </p:txBody>
      </p:sp>
      <p:sp>
        <p:nvSpPr>
          <p:cNvPr id="16388" name="Rectangle 2"/>
          <p:cNvSpPr>
            <a:spLocks noChangeArrowheads="1"/>
          </p:cNvSpPr>
          <p:nvPr/>
        </p:nvSpPr>
        <p:spPr bwMode="auto">
          <a:xfrm>
            <a:off x="635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119336" y="731018"/>
            <a:ext cx="3672403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1. 조합설립인가 의의 및 인가 절차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227348" y="1088175"/>
            <a:ext cx="9865096" cy="240065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가.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조합의 의의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  · </a:t>
            </a:r>
            <a:r>
              <a:rPr kumimoji="0" lang="ko-KR" altLang="en-US" sz="2000" spc="-100" dirty="0" err="1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법인격이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인정 되는 공법상의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사단(비영리)법인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(법 제38조) 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  · </a:t>
            </a:r>
            <a:r>
              <a:rPr kumimoji="0" lang="ko-KR" altLang="en-US" sz="2000" spc="-100" dirty="0" err="1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도정법에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규정된 것을 제외하고는 민법의 사단법인에 관한 규정 준용(법 제49조)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  · 업무수행에 있어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일정부분 행정기관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으로 봄(</a:t>
            </a:r>
            <a:r>
              <a:rPr kumimoji="0" lang="ko-KR" altLang="en-US" sz="2000" u="sng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토지수용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, </a:t>
            </a:r>
            <a:r>
              <a:rPr kumimoji="0" lang="ko-KR" altLang="en-US" sz="2000" u="sng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건축물 철거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, </a:t>
            </a:r>
            <a:r>
              <a:rPr kumimoji="0" lang="ko-KR" altLang="en-US" sz="2000" u="sng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이전고시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, </a:t>
            </a:r>
            <a:r>
              <a:rPr kumimoji="0" lang="ko-KR" altLang="en-US" sz="2000" u="sng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비용부과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등)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나. 조합설립인가 절차 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(</a:t>
            </a:r>
            <a:r>
              <a:rPr kumimoji="0" lang="ko-KR" altLang="en-US" sz="2000" spc="-100" dirty="0" err="1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도정법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제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35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조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)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   </a:t>
            </a:r>
          </a:p>
        </p:txBody>
      </p:sp>
      <p:graphicFrame>
        <p:nvGraphicFramePr>
          <p:cNvPr id="48132" name="표 48131"/>
          <p:cNvGraphicFramePr>
            <a:graphicFrameLocks noGrp="1"/>
          </p:cNvGraphicFramePr>
          <p:nvPr/>
        </p:nvGraphicFramePr>
        <p:xfrm>
          <a:off x="416496" y="3717033"/>
          <a:ext cx="9135022" cy="1933684"/>
        </p:xfrm>
        <a:graphic>
          <a:graphicData uri="http://schemas.openxmlformats.org/drawingml/2006/table">
            <a:tbl>
              <a:tblPr firstRow="1" bandRow="1">
                <a:tableStyleId>{01A66EDD-3DAB-4C5B-A090-DC80EC1FD486}</a:tableStyleId>
              </a:tblPr>
              <a:tblGrid>
                <a:gridCol w="1428671"/>
                <a:gridCol w="965690"/>
                <a:gridCol w="1746099"/>
                <a:gridCol w="900100"/>
                <a:gridCol w="1656184"/>
                <a:gridCol w="903852"/>
                <a:gridCol w="1534426"/>
              </a:tblGrid>
              <a:tr h="778560"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r>
                        <a:rPr lang="ko-KR" altLang="en-US" dirty="0"/>
                        <a:t>추진위 승인</a:t>
                      </a:r>
                    </a:p>
                  </a:txBody>
                  <a:tcPr anchor="ctr">
                    <a:lnR w="9525" cap="flat" cmpd="sng" algn="ctr">
                      <a:noFill/>
                      <a:prstDash val="solid"/>
                      <a:round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kumimoji="0" lang="ko-KR" altLang="en-US"/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</a:lnL>
                    <a:lnR w="9525" cap="flat" cmpd="sng" algn="ctr">
                      <a:noFill/>
                      <a:prstDash val="solid"/>
                      <a:round/>
                    </a:lnR>
                    <a:lnT w="9525" cap="flat" cmpd="sng" algn="ctr">
                      <a:noFill/>
                      <a:prstDash val="solid"/>
                      <a:round/>
                    </a:lnT>
                    <a:lnB w="9525" cap="flat" cmpd="sng" algn="ctr">
                      <a:noFill/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r>
                        <a:rPr lang="ko-KR" altLang="en-US"/>
                        <a:t> 조합정관 작성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r>
                        <a:rPr lang="ko-KR" altLang="en-US"/>
                        <a:t>  동의서 징구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r>
                        <a:rPr lang="ko-KR" altLang="en-US" b="1" dirty="0">
                          <a:solidFill>
                            <a:srgbClr val="FFFFFF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   창립총회</a:t>
                      </a:r>
                    </a:p>
                  </a:txBody>
                  <a:tcPr anchor="ctr"/>
                </a:tc>
              </a:tr>
              <a:tr h="304283"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>
                    <a:lnT w="9525" cap="flat" cmpd="sng" algn="ctr">
                      <a:noFill/>
                      <a:prstDash val="solid"/>
                      <a:round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</a:tr>
              <a:tr h="789364"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r>
                        <a:rPr lang="ko-KR" altLang="en-US" dirty="0">
                          <a:ln w="9525">
                            <a:solidFill>
                              <a:schemeClr val="bg2">
                                <a:lumMod val="10000"/>
                                <a:lumOff val="90000"/>
                              </a:schemeClr>
                            </a:solidFill>
                          </a:ln>
                        </a:rPr>
                        <a:t> </a:t>
                      </a:r>
                      <a:r>
                        <a:rPr lang="ko-KR" altLang="en-US" dirty="0" smtClean="0">
                          <a:ln w="9525">
                            <a:solidFill>
                              <a:schemeClr val="bg2">
                                <a:lumMod val="10000"/>
                                <a:lumOff val="9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</a:rPr>
                        <a:t>인가 </a:t>
                      </a:r>
                      <a:r>
                        <a:rPr lang="ko-KR" altLang="en-US" dirty="0">
                          <a:ln w="9525">
                            <a:solidFill>
                              <a:schemeClr val="bg2">
                                <a:lumMod val="10000"/>
                                <a:lumOff val="9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</a:rPr>
                        <a:t>신청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r>
                        <a:rPr lang="ko-KR" altLang="en-US" dirty="0">
                          <a:ln w="9525">
                            <a:solidFill>
                              <a:schemeClr val="bg1"/>
                            </a:solidFill>
                          </a:ln>
                        </a:rPr>
                        <a:t> </a:t>
                      </a:r>
                      <a:r>
                        <a:rPr lang="ko-KR" altLang="en-US" dirty="0">
                          <a:ln w="9525"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검토 및 인가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r>
                        <a:rPr lang="ko-KR" altLang="en-US" dirty="0">
                          <a:ln w="9525">
                            <a:solidFill>
                              <a:schemeClr val="bg1"/>
                            </a:solidFill>
                          </a:ln>
                        </a:rPr>
                        <a:t> </a:t>
                      </a:r>
                      <a:r>
                        <a:rPr lang="ko-KR" altLang="en-US" dirty="0">
                          <a:ln w="9525"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통지 및 열람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r>
                        <a:rPr lang="ko-KR" altLang="en-US" dirty="0">
                          <a:ln w="9525"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      등기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8135" name="오른쪽 화살표 48134"/>
          <p:cNvSpPr/>
          <p:nvPr/>
        </p:nvSpPr>
        <p:spPr>
          <a:xfrm>
            <a:off x="2108200" y="5049838"/>
            <a:ext cx="541338" cy="484187"/>
          </a:xfrm>
          <a:prstGeom prst="rightArrow">
            <a:avLst>
              <a:gd name="adj1" fmla="val 50000"/>
              <a:gd name="adj2" fmla="val 50000"/>
            </a:avLst>
          </a:prstGeom>
          <a:gradFill flip="none" rotWithShape="1">
            <a:gsLst>
              <a:gs pos="37000">
                <a:schemeClr val="accent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1"/>
            <a:tileRect/>
          </a:gradFill>
        </p:spPr>
        <p:txBody>
          <a:bodyPr wrap="none"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50000"/>
                  <a:lumOff val="50000"/>
                </a:prstClr>
              </a:buClr>
              <a:buSzPct val="80000"/>
              <a:defRPr lang="ko-KR" altLang="en-US"/>
            </a:pPr>
            <a:endParaRPr kumimoji="0" lang="ko-KR" altLang="en-US" sz="1700" b="1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청소년서체"/>
              <a:ea typeface="청소년서체"/>
            </a:endParaRPr>
          </a:p>
        </p:txBody>
      </p:sp>
      <p:sp>
        <p:nvSpPr>
          <p:cNvPr id="48150" name="오른쪽 화살표 48149"/>
          <p:cNvSpPr/>
          <p:nvPr/>
        </p:nvSpPr>
        <p:spPr>
          <a:xfrm>
            <a:off x="2073275" y="3897313"/>
            <a:ext cx="539750" cy="484187"/>
          </a:xfrm>
          <a:prstGeom prst="rightArrow">
            <a:avLst>
              <a:gd name="adj1" fmla="val 50000"/>
              <a:gd name="adj2" fmla="val 50000"/>
            </a:avLst>
          </a:prstGeom>
          <a:gradFill flip="none" rotWithShape="1">
            <a:gsLst>
              <a:gs pos="37000">
                <a:schemeClr val="accent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1"/>
            <a:tileRect/>
          </a:gradFill>
        </p:spPr>
        <p:txBody>
          <a:bodyPr wrap="none"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50000"/>
                  <a:lumOff val="50000"/>
                </a:prstClr>
              </a:buClr>
              <a:buSzPct val="80000"/>
              <a:defRPr lang="ko-KR" altLang="en-US"/>
            </a:pPr>
            <a:endParaRPr kumimoji="0" lang="ko-KR" altLang="en-US" sz="1700" b="1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청소년서체"/>
              <a:ea typeface="청소년서체"/>
            </a:endParaRPr>
          </a:p>
        </p:txBody>
      </p:sp>
      <p:sp>
        <p:nvSpPr>
          <p:cNvPr id="48151" name="오른쪽 화살표 48150"/>
          <p:cNvSpPr/>
          <p:nvPr/>
        </p:nvSpPr>
        <p:spPr>
          <a:xfrm>
            <a:off x="4764088" y="3897313"/>
            <a:ext cx="539750" cy="484187"/>
          </a:xfrm>
          <a:prstGeom prst="rightArrow">
            <a:avLst>
              <a:gd name="adj1" fmla="val 50000"/>
              <a:gd name="adj2" fmla="val 50000"/>
            </a:avLst>
          </a:prstGeom>
          <a:gradFill flip="none" rotWithShape="1">
            <a:gsLst>
              <a:gs pos="37000">
                <a:schemeClr val="accent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1"/>
            <a:tileRect/>
          </a:gradFill>
        </p:spPr>
        <p:txBody>
          <a:bodyPr wrap="none"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50000"/>
                  <a:lumOff val="50000"/>
                </a:prstClr>
              </a:buClr>
              <a:buSzPct val="80000"/>
              <a:defRPr lang="ko-KR" altLang="en-US"/>
            </a:pPr>
            <a:endParaRPr kumimoji="0" lang="ko-KR" altLang="en-US" sz="1700" b="1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청소년서체"/>
              <a:ea typeface="청소년서체"/>
            </a:endParaRPr>
          </a:p>
        </p:txBody>
      </p:sp>
      <p:sp>
        <p:nvSpPr>
          <p:cNvPr id="48152" name="오른쪽 화살표 48151"/>
          <p:cNvSpPr/>
          <p:nvPr/>
        </p:nvSpPr>
        <p:spPr>
          <a:xfrm>
            <a:off x="4773613" y="5013325"/>
            <a:ext cx="539750" cy="484188"/>
          </a:xfrm>
          <a:prstGeom prst="rightArrow">
            <a:avLst>
              <a:gd name="adj1" fmla="val 50000"/>
              <a:gd name="adj2" fmla="val 50000"/>
            </a:avLst>
          </a:prstGeom>
          <a:gradFill flip="none" rotWithShape="1">
            <a:gsLst>
              <a:gs pos="37000">
                <a:schemeClr val="accent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1"/>
            <a:tileRect/>
          </a:gradFill>
        </p:spPr>
        <p:txBody>
          <a:bodyPr wrap="none"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50000"/>
                  <a:lumOff val="50000"/>
                </a:prstClr>
              </a:buClr>
              <a:buSzPct val="80000"/>
              <a:defRPr lang="ko-KR" altLang="en-US"/>
            </a:pPr>
            <a:endParaRPr kumimoji="0" lang="ko-KR" altLang="en-US" sz="1700" b="1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청소년서체"/>
              <a:ea typeface="청소년서체"/>
            </a:endParaRPr>
          </a:p>
        </p:txBody>
      </p:sp>
      <p:sp>
        <p:nvSpPr>
          <p:cNvPr id="48153" name="오른쪽 화살표 48152"/>
          <p:cNvSpPr/>
          <p:nvPr/>
        </p:nvSpPr>
        <p:spPr>
          <a:xfrm>
            <a:off x="7329488" y="3897313"/>
            <a:ext cx="539750" cy="484187"/>
          </a:xfrm>
          <a:prstGeom prst="rightArrow">
            <a:avLst>
              <a:gd name="adj1" fmla="val 50000"/>
              <a:gd name="adj2" fmla="val 50000"/>
            </a:avLst>
          </a:prstGeom>
          <a:gradFill flip="none" rotWithShape="1">
            <a:gsLst>
              <a:gs pos="37000">
                <a:schemeClr val="accent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1"/>
            <a:tileRect/>
          </a:gradFill>
        </p:spPr>
        <p:txBody>
          <a:bodyPr wrap="none"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50000"/>
                  <a:lumOff val="50000"/>
                </a:prstClr>
              </a:buClr>
              <a:buSzPct val="80000"/>
              <a:defRPr lang="ko-KR" altLang="en-US"/>
            </a:pPr>
            <a:endParaRPr kumimoji="0" lang="ko-KR" altLang="en-US" sz="1700" b="1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청소년서체"/>
              <a:ea typeface="청소년서체"/>
            </a:endParaRPr>
          </a:p>
        </p:txBody>
      </p:sp>
      <p:sp>
        <p:nvSpPr>
          <p:cNvPr id="48154" name="오른쪽 화살표 48153"/>
          <p:cNvSpPr/>
          <p:nvPr/>
        </p:nvSpPr>
        <p:spPr>
          <a:xfrm>
            <a:off x="7329488" y="4976813"/>
            <a:ext cx="539750" cy="485775"/>
          </a:xfrm>
          <a:prstGeom prst="rightArrow">
            <a:avLst>
              <a:gd name="adj1" fmla="val 50000"/>
              <a:gd name="adj2" fmla="val 50000"/>
            </a:avLst>
          </a:prstGeom>
          <a:gradFill flip="none" rotWithShape="1">
            <a:gsLst>
              <a:gs pos="37000">
                <a:schemeClr val="accent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1"/>
            <a:tileRect/>
          </a:gradFill>
        </p:spPr>
        <p:txBody>
          <a:bodyPr wrap="none"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50000"/>
                  <a:lumOff val="50000"/>
                </a:prstClr>
              </a:buClr>
              <a:buSzPct val="80000"/>
              <a:defRPr lang="ko-KR" altLang="en-US"/>
            </a:pPr>
            <a:endParaRPr kumimoji="0" lang="ko-KR" altLang="en-US" sz="1700" b="1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청소년서체"/>
              <a:ea typeface="청소년서체"/>
            </a:endParaRP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번호 개체 틀 3"/>
          <p:cNvSpPr txBox="1">
            <a:spLocks noChangeArrowheads="1"/>
          </p:cNvSpPr>
          <p:nvPr/>
        </p:nvSpPr>
        <p:spPr bwMode="auto">
          <a:xfrm>
            <a:off x="9455150" y="6492875"/>
            <a:ext cx="4508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B89287CD-F487-4D82-9040-4C71B4E62E97}" type="slidenum">
              <a:rPr kumimoji="0" lang="en-US" altLang="en-US" sz="1200">
                <a:solidFill>
                  <a:srgbClr val="000000"/>
                </a:solidFill>
                <a:latin typeface="10X10" pitchFamily="50" charset="-127"/>
                <a:ea typeface="10X10" pitchFamily="50" charset="-127"/>
              </a:rPr>
              <a:pPr algn="r"/>
              <a:t>7</a:t>
            </a:fld>
            <a:endParaRPr kumimoji="0" lang="en-US" altLang="en-US" sz="1200">
              <a:solidFill>
                <a:srgbClr val="000000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0" y="8478"/>
            <a:ext cx="9905999" cy="461665"/>
          </a:xfrm>
          <a:prstGeom prst="rect">
            <a:avLst/>
          </a:prstGeom>
          <a:solidFill>
            <a:schemeClr val="tx2"/>
          </a:solidFill>
        </p:spPr>
        <p:txBody>
          <a:bodyPr>
            <a:spAutoFit/>
          </a:bodyPr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MS Gothic"/>
                <a:ea typeface="MS Gothic"/>
              </a:rPr>
              <a:t>Ⅱ. </a:t>
            </a:r>
            <a:r>
              <a:rPr kumimoji="0" lang="ko-KR" altLang="en-US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KoPub돋움체 Bold"/>
                <a:ea typeface="KoPub돋움체 Bold"/>
              </a:rPr>
              <a:t>조합설립인가  절차</a:t>
            </a:r>
            <a:endParaRPr kumimoji="0" lang="en-US" altLang="ko-KR" sz="2400" b="1" spc="-150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88900" dist="38100" dir="5400000" algn="t" rotWithShape="0">
                  <a:prstClr val="black">
                    <a:alpha val="23000"/>
                  </a:prstClr>
                </a:outerShdw>
              </a:effectLst>
              <a:latin typeface="KoPub돋움체 Bold"/>
              <a:ea typeface="KoPub돋움체 Bold"/>
            </a:endParaRPr>
          </a:p>
        </p:txBody>
      </p:sp>
      <p:sp>
        <p:nvSpPr>
          <p:cNvPr id="17412" name="Rectangle 2"/>
          <p:cNvSpPr>
            <a:spLocks noChangeArrowheads="1"/>
          </p:cNvSpPr>
          <p:nvPr/>
        </p:nvSpPr>
        <p:spPr bwMode="auto">
          <a:xfrm>
            <a:off x="668338" y="44450"/>
            <a:ext cx="92376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119336" y="731018"/>
            <a:ext cx="3816424" cy="39102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2. 조합설립인가 사전 준비사항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227348" y="1088175"/>
            <a:ext cx="9854352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가.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조합정관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, 행정업무규정, 예산회계규정, 선거관리규정, 의사 진행규정 작성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① 정관(안)은 국토교통부에서 고시한 표준규정을 참고하여 법령과 구역 실정에 맞게 작성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 ② 행정업무규정(안), 예산회계규정(안), 선거관리규정(안), 의사규정(안) 등은 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     서울시에서 고시한 표준규정 내용을 참고하여 구역 실정에 맞게 작성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나. 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조합설립동의서 </a:t>
            </a:r>
            <a:r>
              <a:rPr kumimoji="0" lang="ko-KR" altLang="en-US" sz="2000" spc="-100" dirty="0" err="1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징구</a:t>
            </a:r>
            <a:endParaRPr kumimoji="0" lang="ko-KR" altLang="en-US" sz="2000" spc="-10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rgbClr val="FF0000"/>
              </a:solidFill>
              <a:latin typeface="한컴 윤고딕 230"/>
              <a:ea typeface="한컴 윤고딕 23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다. 선거관리위원회 구성 및 </a:t>
            </a:r>
            <a:r>
              <a:rPr kumimoji="0" lang="ko-KR" altLang="en-US" sz="2000" u="sng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임원, 대의원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후보자 등록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라.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창립총회 개최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마. 회부 회계감사업체 선정 의뢰 등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슬라이드 번호 개체 틀 3"/>
          <p:cNvSpPr txBox="1">
            <a:spLocks noChangeArrowheads="1"/>
          </p:cNvSpPr>
          <p:nvPr/>
        </p:nvSpPr>
        <p:spPr bwMode="auto">
          <a:xfrm>
            <a:off x="9455150" y="6492875"/>
            <a:ext cx="4508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88C5DF1F-D9C1-4245-8209-F64947FAF445}" type="slidenum">
              <a:rPr kumimoji="0" lang="en-US" altLang="en-US" sz="1200">
                <a:solidFill>
                  <a:srgbClr val="000000"/>
                </a:solidFill>
                <a:latin typeface="10X10" pitchFamily="50" charset="-127"/>
                <a:ea typeface="10X10" pitchFamily="50" charset="-127"/>
              </a:rPr>
              <a:pPr algn="r"/>
              <a:t>8</a:t>
            </a:fld>
            <a:endParaRPr kumimoji="0" lang="en-US" altLang="en-US" sz="1200">
              <a:solidFill>
                <a:srgbClr val="000000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0" y="0"/>
            <a:ext cx="9906000" cy="461665"/>
          </a:xfrm>
          <a:prstGeom prst="rect">
            <a:avLst/>
          </a:prstGeom>
          <a:solidFill>
            <a:schemeClr val="tx2"/>
          </a:solidFill>
        </p:spPr>
        <p:txBody>
          <a:bodyPr>
            <a:spAutoFit/>
          </a:bodyPr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MS Gothic"/>
                <a:ea typeface="MS Gothic"/>
              </a:rPr>
              <a:t>Ⅱ. </a:t>
            </a:r>
            <a:r>
              <a:rPr kumimoji="0" lang="ko-KR" altLang="en-US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KoPub돋움체 Bold"/>
                <a:ea typeface="KoPub돋움체 Bold"/>
              </a:rPr>
              <a:t>조합설립인가  절차</a:t>
            </a:r>
            <a:endParaRPr kumimoji="0" lang="en-US" altLang="ko-KR" sz="2400" b="1" spc="-150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88900" dist="38100" dir="5400000" algn="t" rotWithShape="0">
                  <a:prstClr val="black">
                    <a:alpha val="23000"/>
                  </a:prstClr>
                </a:outerShdw>
              </a:effectLst>
              <a:latin typeface="KoPub돋움체 Bold"/>
              <a:ea typeface="KoPub돋움체 Bold"/>
            </a:endParaRPr>
          </a:p>
        </p:txBody>
      </p:sp>
      <p:sp>
        <p:nvSpPr>
          <p:cNvPr id="18436" name="Rectangle 2"/>
          <p:cNvSpPr>
            <a:spLocks noChangeArrowheads="1"/>
          </p:cNvSpPr>
          <p:nvPr/>
        </p:nvSpPr>
        <p:spPr bwMode="auto">
          <a:xfrm>
            <a:off x="631825" y="44450"/>
            <a:ext cx="92741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119336" y="731018"/>
            <a:ext cx="3816424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3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. 조합설립 동의기준 및 방법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202088" y="4643974"/>
            <a:ext cx="9854352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나. 동의방법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① 서면동의서에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지장 날인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하고,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자필 서명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후 주민등록증 등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신분증 사본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첨부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 ② 해외 장기체류 또는 법인인 경우 등은 인감도장을 날인한 서면동의서에 해당 인감증명서 첨부 </a:t>
            </a:r>
          </a:p>
          <a:p>
            <a:pPr defTabSz="9000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 ③ 2012.8.1 이전에 받은 동의서는 종전 규정(</a:t>
            </a:r>
            <a:r>
              <a:rPr kumimoji="0" lang="ko-KR" altLang="en-US" sz="16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인감도장 날인 및 인감증명서 첨부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) 적용('12.2.1 개정)</a:t>
            </a:r>
          </a:p>
        </p:txBody>
      </p:sp>
      <p:graphicFrame>
        <p:nvGraphicFramePr>
          <p:cNvPr id="48132" name="표 48131"/>
          <p:cNvGraphicFramePr>
            <a:graphicFrameLocks noGrp="1"/>
          </p:cNvGraphicFramePr>
          <p:nvPr/>
        </p:nvGraphicFramePr>
        <p:xfrm>
          <a:off x="300038" y="1754188"/>
          <a:ext cx="9398000" cy="2895600"/>
        </p:xfrm>
        <a:graphic>
          <a:graphicData uri="http://schemas.openxmlformats.org/drawingml/2006/table">
            <a:tbl>
              <a:tblPr firstRow="1" bandRow="1">
                <a:tableStyleId>{01A66EDD-3DAB-4C5B-A090-DC80EC1FD486}</a:tableStyleId>
              </a:tblPr>
              <a:tblGrid>
                <a:gridCol w="1008029"/>
                <a:gridCol w="1044029"/>
                <a:gridCol w="7345942"/>
              </a:tblGrid>
              <a:tr h="396133">
                <a:tc gridSpan="2">
                  <a:txBody>
                    <a:bodyPr/>
                    <a:lstStyle/>
                    <a:p>
                      <a:pPr>
                        <a:defRPr lang="ko-KR" altLang="en-US"/>
                      </a:pPr>
                      <a:r>
                        <a:rPr lang="ko-KR" altLang="en-US" sz="1800" dirty="0"/>
                        <a:t>     사업유형</a:t>
                      </a:r>
                    </a:p>
                  </a:txBody>
                  <a:tcPr marL="91432" marR="91432" marT="45725" marB="45725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r>
                        <a:rPr lang="ko-KR" altLang="en-US" sz="1800"/>
                        <a:t>                         기             준</a:t>
                      </a:r>
                    </a:p>
                  </a:txBody>
                  <a:tcPr marL="91432" marR="91432" marT="45725" marB="45725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  <a:tr h="396133">
                <a:tc gridSpan="2">
                  <a:txBody>
                    <a:bodyPr/>
                    <a:lstStyle/>
                    <a:p>
                      <a:pPr>
                        <a:defRPr lang="ko-KR" altLang="en-US"/>
                      </a:pPr>
                      <a:r>
                        <a:rPr lang="ko-KR" altLang="en-US" sz="1800"/>
                        <a:t>     재 개 발</a:t>
                      </a:r>
                    </a:p>
                  </a:txBody>
                  <a:tcPr marL="91432" marR="91432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r>
                        <a:rPr lang="ko-KR" altLang="en-US" sz="1800" u="sng" dirty="0" err="1">
                          <a:solidFill>
                            <a:srgbClr val="FF0000"/>
                          </a:solidFill>
                        </a:rPr>
                        <a:t>토지등소유자</a:t>
                      </a:r>
                      <a:r>
                        <a:rPr lang="ko-KR" altLang="en-US" sz="1800" u="sng" dirty="0" err="1"/>
                        <a:t>의</a:t>
                      </a:r>
                      <a:r>
                        <a:rPr lang="ko-KR" altLang="en-US" sz="1800" u="sng" dirty="0"/>
                        <a:t> 3/4이상</a:t>
                      </a:r>
                      <a:r>
                        <a:rPr lang="ko-KR" altLang="en-US" sz="1800" dirty="0"/>
                        <a:t>, </a:t>
                      </a:r>
                      <a:r>
                        <a:rPr lang="ko-KR" altLang="en-US" sz="1800" u="sng" dirty="0">
                          <a:solidFill>
                            <a:srgbClr val="FF0000"/>
                          </a:solidFill>
                        </a:rPr>
                        <a:t>토지면적</a:t>
                      </a:r>
                      <a:r>
                        <a:rPr lang="ko-KR" altLang="en-US" sz="1800" u="sng" dirty="0"/>
                        <a:t>의 1/2이상</a:t>
                      </a:r>
                      <a:r>
                        <a:rPr lang="ko-KR" altLang="en-US" sz="1800" u="none" dirty="0"/>
                        <a:t> 소유자</a:t>
                      </a:r>
                    </a:p>
                  </a:txBody>
                  <a:tcPr marL="91432" marR="91432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</a:tr>
              <a:tr h="1463189"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 sz="1800"/>
                    </a:p>
                    <a:p>
                      <a:pPr>
                        <a:defRPr lang="ko-KR" altLang="en-US"/>
                      </a:pPr>
                      <a:endParaRPr lang="ko-KR" altLang="en-US" sz="1800"/>
                    </a:p>
                    <a:p>
                      <a:pPr>
                        <a:defRPr lang="ko-KR" altLang="en-US"/>
                      </a:pPr>
                      <a:endParaRPr lang="ko-KR" altLang="en-US" sz="1800"/>
                    </a:p>
                    <a:p>
                      <a:pPr>
                        <a:defRPr lang="ko-KR" altLang="en-US"/>
                      </a:pPr>
                      <a:r>
                        <a:rPr lang="ko-KR" altLang="en-US" sz="1800"/>
                        <a:t> 재건축</a:t>
                      </a:r>
                    </a:p>
                  </a:txBody>
                  <a:tcPr marL="91432" marR="91432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noFill/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 sz="1800"/>
                    </a:p>
                    <a:p>
                      <a:pPr>
                        <a:defRPr lang="ko-KR" altLang="en-US"/>
                      </a:pPr>
                      <a:r>
                        <a:rPr lang="ko-KR" altLang="en-US" sz="1800"/>
                        <a:t>  공 동</a:t>
                      </a:r>
                    </a:p>
                    <a:p>
                      <a:pPr>
                        <a:defRPr lang="ko-KR" altLang="en-US"/>
                      </a:pPr>
                      <a:r>
                        <a:rPr lang="ko-KR" altLang="en-US" sz="1800"/>
                        <a:t>  주 택</a:t>
                      </a:r>
                    </a:p>
                  </a:txBody>
                  <a:tcPr marL="91432" marR="91432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r>
                        <a:rPr lang="ko-KR" altLang="en-US" sz="1800" dirty="0"/>
                        <a:t>· 각 동(주택단지 안의 복리시설 전체는 하나의 동)별 </a:t>
                      </a:r>
                    </a:p>
                    <a:p>
                      <a:pPr>
                        <a:defRPr lang="ko-KR" altLang="en-US"/>
                      </a:pPr>
                      <a:r>
                        <a:rPr lang="ko-KR" altLang="en-US" sz="1800" dirty="0"/>
                        <a:t>  구분소유자의 과반수 동의</a:t>
                      </a:r>
                    </a:p>
                    <a:p>
                      <a:pPr>
                        <a:defRPr lang="ko-KR" altLang="en-US"/>
                      </a:pPr>
                      <a:r>
                        <a:rPr lang="ko-KR" altLang="en-US" sz="1800" dirty="0"/>
                        <a:t>  (각 </a:t>
                      </a:r>
                      <a:r>
                        <a:rPr lang="ko-KR" altLang="en-US" sz="1800" dirty="0" err="1"/>
                        <a:t>동별</a:t>
                      </a:r>
                      <a:r>
                        <a:rPr lang="ko-KR" altLang="en-US" sz="1800" dirty="0"/>
                        <a:t> 구분소유자가 5인 이하인 경우는 제외)</a:t>
                      </a:r>
                    </a:p>
                    <a:p>
                      <a:pPr>
                        <a:defRPr lang="ko-KR" altLang="en-US"/>
                      </a:pPr>
                      <a:r>
                        <a:rPr lang="ko-KR" altLang="en-US" sz="1800" dirty="0"/>
                        <a:t>· 주택단지 내 </a:t>
                      </a:r>
                      <a:r>
                        <a:rPr lang="ko-KR" altLang="en-US" sz="1800" u="sng" dirty="0">
                          <a:solidFill>
                            <a:srgbClr val="FF0000"/>
                          </a:solidFill>
                        </a:rPr>
                        <a:t>전체 구분소유자의 </a:t>
                      </a:r>
                      <a:r>
                        <a:rPr lang="ko-KR" altLang="en-US" sz="1800" u="sng" dirty="0"/>
                        <a:t>3/4이상</a:t>
                      </a:r>
                      <a:r>
                        <a:rPr lang="ko-KR" altLang="en-US" sz="1800" u="none" dirty="0"/>
                        <a:t> </a:t>
                      </a:r>
                      <a:r>
                        <a:rPr lang="ko-KR" altLang="en-US" sz="1800" dirty="0"/>
                        <a:t>및 </a:t>
                      </a:r>
                      <a:r>
                        <a:rPr lang="ko-KR" altLang="en-US" sz="1800" u="sng" dirty="0">
                          <a:solidFill>
                            <a:srgbClr val="FF0000"/>
                          </a:solidFill>
                        </a:rPr>
                        <a:t>토지면적</a:t>
                      </a:r>
                      <a:r>
                        <a:rPr lang="ko-KR" altLang="en-US" sz="1800" u="sng" dirty="0"/>
                        <a:t>의 </a:t>
                      </a:r>
                    </a:p>
                    <a:p>
                      <a:pPr>
                        <a:defRPr lang="ko-KR" altLang="en-US"/>
                      </a:pPr>
                      <a:r>
                        <a:rPr lang="ko-KR" altLang="en-US" sz="1800" u="sng" dirty="0"/>
                        <a:t>  3/ 4 이상</a:t>
                      </a:r>
                      <a:r>
                        <a:rPr lang="ko-KR" altLang="en-US" sz="1800" dirty="0"/>
                        <a:t>의 소유자의 동의</a:t>
                      </a:r>
                    </a:p>
                  </a:txBody>
                  <a:tcPr marL="91432" marR="91432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</a:tr>
              <a:tr h="640145"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 sz="1800"/>
                    </a:p>
                  </a:txBody>
                  <a:tcPr marL="91432" marR="91432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noFill/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r>
                        <a:rPr lang="ko-KR" altLang="en-US" sz="1800"/>
                        <a:t>  단 독</a:t>
                      </a:r>
                    </a:p>
                    <a:p>
                      <a:pPr>
                        <a:defRPr lang="ko-KR" altLang="en-US"/>
                      </a:pPr>
                      <a:r>
                        <a:rPr lang="ko-KR" altLang="en-US" sz="1800"/>
                        <a:t>  주 택</a:t>
                      </a:r>
                    </a:p>
                  </a:txBody>
                  <a:tcPr marL="91432" marR="91432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r>
                        <a:rPr lang="ko-KR" altLang="en-US" sz="1800" dirty="0"/>
                        <a:t>· </a:t>
                      </a:r>
                      <a:r>
                        <a:rPr lang="ko-KR" altLang="en-US" sz="1800" u="sng" dirty="0">
                          <a:solidFill>
                            <a:srgbClr val="FF0000"/>
                          </a:solidFill>
                        </a:rPr>
                        <a:t>토지 또는 건축물 소유자의 </a:t>
                      </a:r>
                      <a:r>
                        <a:rPr lang="ko-KR" altLang="en-US" sz="1800" u="sng" dirty="0"/>
                        <a:t>3/4 이상</a:t>
                      </a:r>
                      <a:r>
                        <a:rPr lang="ko-KR" altLang="en-US" sz="1800" dirty="0"/>
                        <a:t> 및 </a:t>
                      </a:r>
                      <a:r>
                        <a:rPr lang="ko-KR" altLang="en-US" sz="1800" u="sng" dirty="0">
                          <a:solidFill>
                            <a:srgbClr val="FF0000"/>
                          </a:solidFill>
                        </a:rPr>
                        <a:t>토지면적</a:t>
                      </a:r>
                      <a:r>
                        <a:rPr lang="ko-KR" altLang="en-US" sz="1800" u="sng" dirty="0"/>
                        <a:t>의 2/3이상</a:t>
                      </a:r>
                    </a:p>
                    <a:p>
                      <a:pPr>
                        <a:defRPr lang="ko-KR" altLang="en-US"/>
                      </a:pPr>
                      <a:r>
                        <a:rPr lang="ko-KR" altLang="en-US" sz="1800" dirty="0"/>
                        <a:t>· 구역 내에 공동주택이 있을 경우, 공동주택 기준 충족</a:t>
                      </a:r>
                    </a:p>
                  </a:txBody>
                  <a:tcPr marL="91432" marR="91432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8133" name="직사각형 25"/>
          <p:cNvSpPr/>
          <p:nvPr/>
        </p:nvSpPr>
        <p:spPr>
          <a:xfrm>
            <a:off x="227348" y="1088740"/>
            <a:ext cx="9854352" cy="54765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가. 동의기준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슬라이드 번호 개체 틀 3"/>
          <p:cNvSpPr txBox="1">
            <a:spLocks noChangeArrowheads="1"/>
          </p:cNvSpPr>
          <p:nvPr/>
        </p:nvSpPr>
        <p:spPr bwMode="auto">
          <a:xfrm>
            <a:off x="9455150" y="6492875"/>
            <a:ext cx="4508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7AFDBD11-EA85-4984-9A97-4102AA298E4D}" type="slidenum">
              <a:rPr kumimoji="0" lang="en-US" altLang="en-US" sz="1200">
                <a:solidFill>
                  <a:srgbClr val="000000"/>
                </a:solidFill>
                <a:latin typeface="10X10" pitchFamily="50" charset="-127"/>
                <a:ea typeface="10X10" pitchFamily="50" charset="-127"/>
              </a:rPr>
              <a:pPr algn="r"/>
              <a:t>9</a:t>
            </a:fld>
            <a:endParaRPr kumimoji="0" lang="en-US" altLang="en-US" sz="1200">
              <a:solidFill>
                <a:srgbClr val="000000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0" y="8478"/>
            <a:ext cx="9905999" cy="461665"/>
          </a:xfrm>
          <a:prstGeom prst="rect">
            <a:avLst/>
          </a:prstGeom>
          <a:solidFill>
            <a:schemeClr val="tx2"/>
          </a:solidFill>
        </p:spPr>
        <p:txBody>
          <a:bodyPr>
            <a:spAutoFit/>
          </a:bodyPr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MS Gothic"/>
                <a:ea typeface="MS Gothic"/>
              </a:rPr>
              <a:t>Ⅱ. </a:t>
            </a:r>
            <a:r>
              <a:rPr kumimoji="0" lang="ko-KR" altLang="en-US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KoPub돋움체 Bold"/>
                <a:ea typeface="KoPub돋움체 Bold"/>
              </a:rPr>
              <a:t>조합설립인가  절차</a:t>
            </a:r>
            <a:endParaRPr kumimoji="0" lang="en-US" altLang="ko-KR" sz="2400" b="1" spc="-150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88900" dist="38100" dir="5400000" algn="t" rotWithShape="0">
                  <a:prstClr val="black">
                    <a:alpha val="23000"/>
                  </a:prstClr>
                </a:outerShdw>
              </a:effectLst>
              <a:latin typeface="KoPub돋움체 Bold"/>
              <a:ea typeface="KoPub돋움체 Bold"/>
            </a:endParaRPr>
          </a:p>
        </p:txBody>
      </p:sp>
      <p:sp>
        <p:nvSpPr>
          <p:cNvPr id="19460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461" name="Rectangle 4"/>
          <p:cNvSpPr>
            <a:spLocks noChangeArrowheads="1"/>
          </p:cNvSpPr>
          <p:nvPr/>
        </p:nvSpPr>
        <p:spPr bwMode="auto">
          <a:xfrm>
            <a:off x="0" y="39688"/>
            <a:ext cx="2730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kumimoji="0" lang="ko-KR" altLang="en-US">
                <a:latin typeface="맑은 고딕" pitchFamily="50" charset="-127"/>
                <a:ea typeface="맑은 고딕" pitchFamily="50" charset="-127"/>
              </a:rPr>
              <a:t> 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119336" y="731018"/>
            <a:ext cx="3816424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4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. 동의자수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산정방법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227348" y="1088175"/>
            <a:ext cx="9854352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가. 재개발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,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주거환경개선사업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① 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1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필지의 토지 또는 하나의 건축물을 </a:t>
            </a:r>
            <a:r>
              <a:rPr kumimoji="0" lang="ko-KR" altLang="en-US" sz="2000" u="sng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여럿이 공유할 때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에는 그 여럿을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대표하는</a:t>
            </a:r>
            <a:endParaRPr kumimoji="0" lang="en-US" altLang="ko-KR" sz="2000" spc="-10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rgbClr val="FF0000"/>
              </a:solidFill>
              <a:latin typeface="한컴 윤고딕 230"/>
              <a:ea typeface="한컴 윤고딕 23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      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 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1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인을 </a:t>
            </a:r>
            <a:r>
              <a:rPr kumimoji="0" lang="ko-KR" altLang="en-US" sz="2000" spc="-100" dirty="0" err="1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토지등소유자</a:t>
            </a:r>
            <a:r>
              <a:rPr kumimoji="0" lang="ko-KR" altLang="en-US" sz="2000" spc="-100" dirty="0" err="1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로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산정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 ② 토지에 지상권이 설정된 경우 토지의 소유자와  해당토지의 </a:t>
            </a:r>
            <a:r>
              <a:rPr kumimoji="0" lang="ko-KR" altLang="en-US" sz="2000" spc="-100" dirty="0" err="1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지상권자를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대표하는</a:t>
            </a:r>
            <a:endParaRPr kumimoji="0" lang="en-US" altLang="ko-KR" sz="2000" spc="-10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rgbClr val="FF0000"/>
              </a:solidFill>
              <a:latin typeface="한컴 윤고딕 230"/>
              <a:ea typeface="한컴 윤고딕 23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      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 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1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인을 </a:t>
            </a:r>
            <a:r>
              <a:rPr kumimoji="0" lang="ko-KR" altLang="en-US" sz="2000" spc="-100" dirty="0" err="1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토지등소유자</a:t>
            </a:r>
            <a:r>
              <a:rPr kumimoji="0" lang="ko-KR" altLang="en-US" sz="2000" spc="-100" dirty="0" err="1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로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산정 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 ③ </a:t>
            </a:r>
            <a:r>
              <a:rPr kumimoji="0" lang="en-US" altLang="ko-KR" sz="2000" u="sng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1</a:t>
            </a:r>
            <a:r>
              <a:rPr kumimoji="0" lang="ko-KR" altLang="en-US" sz="2000" u="sng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인이 다수 필지의 토지 또는 다수의 건축물을 소유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하고 있는 경우에는 필지나 </a:t>
            </a:r>
            <a:endParaRPr kumimoji="0" lang="en-US" altLang="ko-KR" sz="2000" spc="-10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한컴 윤고딕 230"/>
              <a:ea typeface="한컴 윤고딕 23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    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건축물의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수에 관계없이  </a:t>
            </a:r>
            <a:r>
              <a:rPr kumimoji="0" lang="ko-KR" altLang="en-US" sz="2000" spc="-100" dirty="0" err="1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토지등소유자를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 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1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인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으로 산정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 ④ 둘 이상의 토지 또는 건축물을 소유한 </a:t>
            </a:r>
            <a:r>
              <a:rPr kumimoji="0" lang="ko-KR" altLang="en-US" sz="2000" u="sng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공유자가 동일한 경우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에는 그 공유자 </a:t>
            </a:r>
            <a:endParaRPr kumimoji="0" lang="en-US" altLang="ko-KR" sz="2000" spc="-10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한컴 윤고딕 230"/>
              <a:ea typeface="한컴 윤고딕 23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    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여럿을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대표하는 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1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인을 </a:t>
            </a:r>
            <a:r>
              <a:rPr kumimoji="0" lang="ko-KR" altLang="en-US" sz="2000" spc="-100" dirty="0" err="1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토지등소유자</a:t>
            </a:r>
            <a:r>
              <a:rPr kumimoji="0" lang="ko-KR" altLang="en-US" sz="2000" spc="-100" dirty="0" err="1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로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산정할 것</a:t>
            </a: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슬라이드 번호 개체 틀 3"/>
          <p:cNvSpPr txBox="1">
            <a:spLocks noChangeArrowheads="1"/>
          </p:cNvSpPr>
          <p:nvPr/>
        </p:nvSpPr>
        <p:spPr bwMode="auto">
          <a:xfrm>
            <a:off x="9455150" y="6492875"/>
            <a:ext cx="4508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41F8E6B7-C566-4018-8887-D668FE749A33}" type="slidenum">
              <a:rPr kumimoji="0" lang="en-US" altLang="en-US" sz="1200">
                <a:solidFill>
                  <a:srgbClr val="000000"/>
                </a:solidFill>
                <a:latin typeface="10X10" pitchFamily="50" charset="-127"/>
                <a:ea typeface="10X10" pitchFamily="50" charset="-127"/>
              </a:rPr>
              <a:pPr algn="r"/>
              <a:t>10</a:t>
            </a:fld>
            <a:endParaRPr kumimoji="0" lang="en-US" altLang="en-US" sz="1200">
              <a:solidFill>
                <a:srgbClr val="000000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0" y="8478"/>
            <a:ext cx="9905999" cy="461665"/>
          </a:xfrm>
          <a:prstGeom prst="rect">
            <a:avLst/>
          </a:prstGeom>
          <a:solidFill>
            <a:schemeClr val="tx2"/>
          </a:solidFill>
        </p:spPr>
        <p:txBody>
          <a:bodyPr>
            <a:spAutoFit/>
          </a:bodyPr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MS Gothic"/>
                <a:ea typeface="MS Gothic"/>
              </a:rPr>
              <a:t>Ⅱ. </a:t>
            </a:r>
            <a:r>
              <a:rPr kumimoji="0" lang="ko-KR" altLang="en-US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KoPub돋움체 Bold"/>
                <a:ea typeface="KoPub돋움체 Bold"/>
              </a:rPr>
              <a:t>조합설립인가  절차</a:t>
            </a:r>
            <a:endParaRPr kumimoji="0" lang="en-US" altLang="ko-KR" sz="2400" b="1" spc="-150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88900" dist="38100" dir="5400000" algn="t" rotWithShape="0">
                  <a:prstClr val="black">
                    <a:alpha val="23000"/>
                  </a:prstClr>
                </a:outerShdw>
              </a:effectLst>
              <a:latin typeface="KoPub돋움체 Bold"/>
              <a:ea typeface="KoPub돋움체 Bold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119336" y="731018"/>
            <a:ext cx="3816424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4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. 동의자수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산정방법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227348" y="1088175"/>
            <a:ext cx="9854352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나. 재건축사업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① </a:t>
            </a:r>
            <a:r>
              <a:rPr kumimoji="0" lang="ko-KR" altLang="en-US" sz="2000" dirty="0">
                <a:solidFill>
                  <a:schemeClr val="tx2">
                    <a:lumMod val="75000"/>
                  </a:schemeClr>
                </a:solidFill>
                <a:latin typeface="한컴 윤고딕 230" pitchFamily="18" charset="-127"/>
                <a:ea typeface="한컴 윤고딕 230" pitchFamily="18" charset="-127"/>
              </a:rPr>
              <a:t>소유권 또는 구분소유권을 </a:t>
            </a:r>
            <a:r>
              <a:rPr kumimoji="0" lang="ko-KR" altLang="en-US" sz="2000" u="sng" dirty="0">
                <a:solidFill>
                  <a:schemeClr val="tx2">
                    <a:lumMod val="75000"/>
                  </a:schemeClr>
                </a:solidFill>
                <a:latin typeface="한컴 윤고딕 230" pitchFamily="18" charset="-127"/>
                <a:ea typeface="한컴 윤고딕 230" pitchFamily="18" charset="-127"/>
              </a:rPr>
              <a:t>여럿이서 공유하는 경우</a:t>
            </a:r>
            <a:r>
              <a:rPr kumimoji="0" lang="ko-KR" altLang="en-US" sz="2000" dirty="0">
                <a:solidFill>
                  <a:schemeClr val="tx2">
                    <a:lumMod val="75000"/>
                  </a:schemeClr>
                </a:solidFill>
                <a:latin typeface="한컴 윤고딕 230" pitchFamily="18" charset="-127"/>
                <a:ea typeface="한컴 윤고딕 230" pitchFamily="18" charset="-127"/>
              </a:rPr>
              <a:t>에는 그 여럿을 </a:t>
            </a:r>
            <a:r>
              <a:rPr kumimoji="0" lang="ko-KR" altLang="en-US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대표하는</a:t>
            </a:r>
            <a:endParaRPr kumimoji="0" lang="en-US" altLang="ko-KR" sz="2000" dirty="0">
              <a:solidFill>
                <a:srgbClr val="FF0000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      </a:t>
            </a:r>
            <a:r>
              <a:rPr kumimoji="0" lang="ko-KR" altLang="en-US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 </a:t>
            </a:r>
            <a:r>
              <a:rPr kumimoji="0" lang="en-US" altLang="ko-KR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1</a:t>
            </a:r>
            <a:r>
              <a:rPr kumimoji="0" lang="ko-KR" altLang="en-US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인을 </a:t>
            </a:r>
            <a:r>
              <a:rPr kumimoji="0" lang="ko-KR" altLang="en-US" sz="2000" dirty="0" err="1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토지등소유자</a:t>
            </a:r>
            <a:r>
              <a:rPr kumimoji="0" lang="ko-KR" altLang="en-US" sz="2000" dirty="0" err="1">
                <a:solidFill>
                  <a:schemeClr val="tx2">
                    <a:lumMod val="75000"/>
                  </a:schemeClr>
                </a:solidFill>
                <a:latin typeface="한컴 윤고딕 230" pitchFamily="18" charset="-127"/>
                <a:ea typeface="한컴 윤고딕 230" pitchFamily="18" charset="-127"/>
              </a:rPr>
              <a:t>로</a:t>
            </a:r>
            <a:r>
              <a:rPr kumimoji="0" lang="ko-KR" altLang="en-US" sz="2000" dirty="0">
                <a:solidFill>
                  <a:schemeClr val="tx2">
                    <a:lumMod val="75000"/>
                  </a:schemeClr>
                </a:solidFill>
                <a:latin typeface="한컴 윤고딕 230" pitchFamily="18" charset="-127"/>
                <a:ea typeface="한컴 윤고딕 230" pitchFamily="18" charset="-127"/>
              </a:rPr>
              <a:t> 산정할 것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 ② </a:t>
            </a:r>
            <a:r>
              <a:rPr kumimoji="0" lang="en-US" altLang="ko-KR" sz="2000" u="sng" dirty="0">
                <a:solidFill>
                  <a:schemeClr val="tx2">
                    <a:lumMod val="75000"/>
                  </a:schemeClr>
                </a:solidFill>
                <a:latin typeface="한컴 윤고딕 230" pitchFamily="18" charset="-127"/>
                <a:ea typeface="한컴 윤고딕 230" pitchFamily="18" charset="-127"/>
              </a:rPr>
              <a:t>1</a:t>
            </a:r>
            <a:r>
              <a:rPr kumimoji="0" lang="ko-KR" altLang="en-US" sz="2000" u="sng" dirty="0">
                <a:solidFill>
                  <a:schemeClr val="tx2">
                    <a:lumMod val="75000"/>
                  </a:schemeClr>
                </a:solidFill>
                <a:latin typeface="한컴 윤고딕 230" pitchFamily="18" charset="-127"/>
                <a:ea typeface="한컴 윤고딕 230" pitchFamily="18" charset="-127"/>
              </a:rPr>
              <a:t>인이 둘 이상의 소유권 또는 구분소유권을 소유하고 있는 경우</a:t>
            </a:r>
            <a:r>
              <a:rPr kumimoji="0" lang="ko-KR" altLang="en-US" sz="2000" dirty="0">
                <a:solidFill>
                  <a:schemeClr val="tx2">
                    <a:lumMod val="75000"/>
                  </a:schemeClr>
                </a:solidFill>
                <a:latin typeface="한컴 윤고딕 230" pitchFamily="18" charset="-127"/>
                <a:ea typeface="한컴 윤고딕 230" pitchFamily="18" charset="-127"/>
              </a:rPr>
              <a:t>에는 </a:t>
            </a:r>
            <a:endParaRPr kumimoji="0" lang="en-US" altLang="ko-KR" sz="2000" dirty="0">
              <a:solidFill>
                <a:schemeClr val="tx2">
                  <a:lumMod val="75000"/>
                </a:schemeClr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000" dirty="0">
                <a:solidFill>
                  <a:schemeClr val="tx2">
                    <a:lumMod val="75000"/>
                  </a:schemeClr>
                </a:solidFill>
                <a:latin typeface="한컴 윤고딕 230" pitchFamily="18" charset="-127"/>
                <a:ea typeface="한컴 윤고딕 230" pitchFamily="18" charset="-127"/>
              </a:rPr>
              <a:t>       </a:t>
            </a:r>
            <a:r>
              <a:rPr kumimoji="0" lang="ko-KR" altLang="en-US" sz="2000" dirty="0">
                <a:solidFill>
                  <a:schemeClr val="tx2">
                    <a:lumMod val="75000"/>
                  </a:schemeClr>
                </a:solidFill>
                <a:latin typeface="한컴 윤고딕 230" pitchFamily="18" charset="-127"/>
                <a:ea typeface="한컴 윤고딕 230" pitchFamily="18" charset="-127"/>
              </a:rPr>
              <a:t>소유권 또는 구분소유권의 </a:t>
            </a:r>
            <a:r>
              <a:rPr kumimoji="0" lang="ko-KR" altLang="en-US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수에 관계없이 </a:t>
            </a:r>
            <a:r>
              <a:rPr kumimoji="0" lang="ko-KR" altLang="en-US" sz="2000" dirty="0" err="1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토지등소유자를</a:t>
            </a:r>
            <a:r>
              <a:rPr kumimoji="0" lang="ko-KR" altLang="en-US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 </a:t>
            </a:r>
            <a:r>
              <a:rPr kumimoji="0" lang="en-US" altLang="ko-KR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1</a:t>
            </a:r>
            <a:r>
              <a:rPr kumimoji="0" lang="ko-KR" altLang="en-US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인</a:t>
            </a:r>
            <a:r>
              <a:rPr kumimoji="0" lang="ko-KR" altLang="en-US" sz="2000" dirty="0">
                <a:solidFill>
                  <a:schemeClr val="tx2">
                    <a:lumMod val="75000"/>
                  </a:schemeClr>
                </a:solidFill>
                <a:latin typeface="한컴 윤고딕 230" pitchFamily="18" charset="-127"/>
                <a:ea typeface="한컴 윤고딕 230" pitchFamily="18" charset="-127"/>
              </a:rPr>
              <a:t>으로 산정할 것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 ③ </a:t>
            </a:r>
            <a:r>
              <a:rPr kumimoji="0" lang="ko-KR" altLang="en-US" sz="2000" u="sng" dirty="0">
                <a:solidFill>
                  <a:schemeClr val="tx2">
                    <a:lumMod val="75000"/>
                  </a:schemeClr>
                </a:solidFill>
                <a:latin typeface="한컴 윤고딕 230" pitchFamily="18" charset="-127"/>
                <a:ea typeface="한컴 윤고딕 230" pitchFamily="18" charset="-127"/>
              </a:rPr>
              <a:t>둘 이상의 소유권 또는 구분소유권을 소유한 공유자가 동일한 경우</a:t>
            </a:r>
            <a:r>
              <a:rPr kumimoji="0" lang="ko-KR" altLang="en-US" sz="2000" dirty="0">
                <a:solidFill>
                  <a:schemeClr val="tx2">
                    <a:lumMod val="75000"/>
                  </a:schemeClr>
                </a:solidFill>
                <a:latin typeface="한컴 윤고딕 230" pitchFamily="18" charset="-127"/>
                <a:ea typeface="한컴 윤고딕 230" pitchFamily="18" charset="-127"/>
              </a:rPr>
              <a:t>에는</a:t>
            </a:r>
            <a:endParaRPr kumimoji="0" lang="en-US" altLang="ko-KR" sz="2000" dirty="0">
              <a:solidFill>
                <a:schemeClr val="tx2">
                  <a:lumMod val="75000"/>
                </a:schemeClr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000" dirty="0">
                <a:solidFill>
                  <a:schemeClr val="tx2">
                    <a:lumMod val="75000"/>
                  </a:schemeClr>
                </a:solidFill>
                <a:latin typeface="한컴 윤고딕 230" pitchFamily="18" charset="-127"/>
                <a:ea typeface="한컴 윤고딕 230" pitchFamily="18" charset="-127"/>
              </a:rPr>
              <a:t>      </a:t>
            </a:r>
            <a:r>
              <a:rPr kumimoji="0" lang="ko-KR" altLang="en-US" sz="2000" dirty="0">
                <a:solidFill>
                  <a:schemeClr val="tx2">
                    <a:lumMod val="75000"/>
                  </a:schemeClr>
                </a:solidFill>
                <a:latin typeface="한컴 윤고딕 230" pitchFamily="18" charset="-127"/>
                <a:ea typeface="한컴 윤고딕 230" pitchFamily="18" charset="-127"/>
              </a:rPr>
              <a:t> 그 공유자 여럿을 </a:t>
            </a:r>
            <a:r>
              <a:rPr kumimoji="0" lang="ko-KR" altLang="en-US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대표하는 </a:t>
            </a:r>
            <a:r>
              <a:rPr kumimoji="0" lang="en-US" altLang="ko-KR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1</a:t>
            </a:r>
            <a:r>
              <a:rPr kumimoji="0" lang="ko-KR" altLang="en-US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인을 </a:t>
            </a:r>
            <a:r>
              <a:rPr kumimoji="0" lang="ko-KR" altLang="en-US" sz="2000" dirty="0" err="1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토지등소유자</a:t>
            </a:r>
            <a:r>
              <a:rPr kumimoji="0" lang="ko-KR" altLang="en-US" sz="2000" dirty="0" err="1">
                <a:solidFill>
                  <a:schemeClr val="tx2">
                    <a:lumMod val="75000"/>
                  </a:schemeClr>
                </a:solidFill>
                <a:latin typeface="한컴 윤고딕 230" pitchFamily="18" charset="-127"/>
                <a:ea typeface="한컴 윤고딕 230" pitchFamily="18" charset="-127"/>
              </a:rPr>
              <a:t>로</a:t>
            </a:r>
            <a:r>
              <a:rPr kumimoji="0" lang="ko-KR" altLang="en-US" sz="2000" dirty="0">
                <a:solidFill>
                  <a:schemeClr val="tx2">
                    <a:lumMod val="75000"/>
                  </a:schemeClr>
                </a:solidFill>
                <a:latin typeface="한컴 윤고딕 230" pitchFamily="18" charset="-127"/>
                <a:ea typeface="한컴 윤고딕 230" pitchFamily="18" charset="-127"/>
              </a:rPr>
              <a:t> 할 것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 sz="2000" spc="-10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한컴 윤고딕 230"/>
              <a:ea typeface="한컴 윤고딕 23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 sz="2000" spc="-10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한컴 윤고딕 230"/>
              <a:ea typeface="한컴 윤고딕 230"/>
            </a:endParaRP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슬라이드 번호 개체 틀 3"/>
          <p:cNvSpPr txBox="1">
            <a:spLocks noChangeArrowheads="1"/>
          </p:cNvSpPr>
          <p:nvPr/>
        </p:nvSpPr>
        <p:spPr bwMode="auto">
          <a:xfrm>
            <a:off x="9455150" y="6492875"/>
            <a:ext cx="4508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3652BDF4-6805-408A-97FA-172FEBC8429B}" type="slidenum">
              <a:rPr kumimoji="0" lang="en-US" altLang="en-US" sz="1200">
                <a:solidFill>
                  <a:srgbClr val="000000"/>
                </a:solidFill>
                <a:latin typeface="10X10" pitchFamily="50" charset="-127"/>
                <a:ea typeface="10X10" pitchFamily="50" charset="-127"/>
              </a:rPr>
              <a:pPr algn="r"/>
              <a:t>11</a:t>
            </a:fld>
            <a:endParaRPr kumimoji="0" lang="en-US" altLang="en-US" sz="1200">
              <a:solidFill>
                <a:srgbClr val="000000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0" y="8478"/>
            <a:ext cx="9905999" cy="461665"/>
          </a:xfrm>
          <a:prstGeom prst="rect">
            <a:avLst/>
          </a:prstGeom>
          <a:solidFill>
            <a:schemeClr val="tx2"/>
          </a:solidFill>
        </p:spPr>
        <p:txBody>
          <a:bodyPr>
            <a:spAutoFit/>
          </a:bodyPr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MS Gothic"/>
                <a:ea typeface="MS Gothic"/>
              </a:rPr>
              <a:t>Ⅱ. </a:t>
            </a:r>
            <a:r>
              <a:rPr kumimoji="0" lang="ko-KR" altLang="en-US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KoPub돋움체 Bold"/>
                <a:ea typeface="KoPub돋움체 Bold"/>
              </a:rPr>
              <a:t>조합설립인가  절차</a:t>
            </a:r>
            <a:endParaRPr kumimoji="0" lang="en-US" altLang="ko-KR" sz="2400" b="1" spc="-150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88900" dist="38100" dir="5400000" algn="t" rotWithShape="0">
                  <a:prstClr val="black">
                    <a:alpha val="23000"/>
                  </a:prstClr>
                </a:outerShdw>
              </a:effectLst>
              <a:latin typeface="KoPub돋움체 Bold"/>
              <a:ea typeface="KoPub돋움체 Bold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119336" y="731018"/>
            <a:ext cx="3816424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4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. 동의자수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산정방법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227348" y="1088175"/>
            <a:ext cx="9854352" cy="486287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다. 기타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① </a:t>
            </a:r>
            <a:r>
              <a:rPr kumimoji="0" lang="ko-KR" altLang="en-US" sz="2000" u="sng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추진위 또는 조합 설립 </a:t>
            </a:r>
            <a:r>
              <a:rPr kumimoji="0" lang="ko-KR" altLang="en-US" sz="2000" u="sng" dirty="0" err="1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동의자</a:t>
            </a:r>
            <a:r>
              <a:rPr kumimoji="0" lang="ko-KR" altLang="en-US" sz="2000" dirty="0" err="1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로부터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토지 또는 건축물을 </a:t>
            </a:r>
            <a:r>
              <a:rPr kumimoji="0" lang="ko-KR" altLang="en-US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취득한 자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는</a:t>
            </a: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조합설립에 </a:t>
            </a:r>
            <a:r>
              <a:rPr kumimoji="0" lang="ko-KR" altLang="en-US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동의한 것으로 처리</a:t>
            </a:r>
          </a:p>
          <a:p>
            <a:pPr marL="285750" indent="-2857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 ②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공부에 소유자로 등재될 당시 주민등록번호의 기재가 없고 기재된 주소가 </a:t>
            </a: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marL="285750" indent="-2857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 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현재 주소와 상이한 경우로서 </a:t>
            </a:r>
            <a:r>
              <a:rPr kumimoji="0" lang="ko-KR" altLang="en-US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소재가 확인되지 아니한 자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는</a:t>
            </a: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marL="285750" indent="-2857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</a:t>
            </a:r>
            <a:r>
              <a:rPr kumimoji="0" lang="ko-KR" altLang="en-US" sz="2000" dirty="0" err="1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토지등소유자의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수에서 </a:t>
            </a:r>
            <a:r>
              <a:rPr kumimoji="0" lang="ko-KR" altLang="en-US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제외</a:t>
            </a: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 ③ </a:t>
            </a:r>
            <a:r>
              <a:rPr kumimoji="0" lang="ko-KR" altLang="en-US" sz="2000" dirty="0" err="1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국유지ㆍ공유지에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대해서는 그 </a:t>
            </a:r>
            <a:r>
              <a:rPr kumimoji="0" lang="ko-KR" altLang="en-US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재산관리청을 </a:t>
            </a:r>
            <a:r>
              <a:rPr kumimoji="0" lang="ko-KR" altLang="en-US" sz="2000" dirty="0" err="1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토지등소유자</a:t>
            </a:r>
            <a:r>
              <a:rPr kumimoji="0" lang="ko-KR" altLang="en-US" sz="2000" dirty="0" err="1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로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산정 </a:t>
            </a: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④ </a:t>
            </a:r>
            <a:r>
              <a:rPr kumimoji="0" lang="ko-KR" altLang="en-US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추진위원회 설립에 동의한 자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는 조합설립에 </a:t>
            </a:r>
            <a:r>
              <a:rPr kumimoji="0" lang="ko-KR" altLang="en-US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동의한 것으로 간주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(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법 제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31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조 제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2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항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)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 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단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,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2009.8.6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이후 추진위설립동의를 받은 것만 해당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(</a:t>
            </a:r>
            <a:r>
              <a:rPr kumimoji="0" lang="en-US" altLang="ko-KR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2009.2.6 </a:t>
            </a:r>
            <a:r>
              <a:rPr kumimoji="0" lang="ko-KR" altLang="en-US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개정</a:t>
            </a:r>
            <a:r>
              <a:rPr kumimoji="0" lang="en-US" altLang="ko-KR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, </a:t>
            </a:r>
            <a:r>
              <a:rPr kumimoji="0" lang="ko-KR" altLang="en-US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부칙 제</a:t>
            </a:r>
            <a:r>
              <a:rPr kumimoji="0" lang="en-US" altLang="ko-KR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4</a:t>
            </a:r>
            <a:r>
              <a:rPr kumimoji="0" lang="ko-KR" altLang="en-US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조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)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 sz="2000" spc="-10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한컴 윤고딕 230"/>
              <a:ea typeface="한컴 윤고딕 230"/>
            </a:endParaRP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슬라이드 번호 개체 틀 3"/>
          <p:cNvSpPr txBox="1">
            <a:spLocks noChangeArrowheads="1"/>
          </p:cNvSpPr>
          <p:nvPr/>
        </p:nvSpPr>
        <p:spPr bwMode="auto">
          <a:xfrm>
            <a:off x="9455150" y="6492875"/>
            <a:ext cx="4508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4A72CC4E-28BC-4A01-A208-7B88201217F1}" type="slidenum">
              <a:rPr kumimoji="0" lang="en-US" altLang="en-US" sz="1200">
                <a:solidFill>
                  <a:srgbClr val="000000"/>
                </a:solidFill>
                <a:latin typeface="10X10" pitchFamily="50" charset="-127"/>
                <a:ea typeface="10X10" pitchFamily="50" charset="-127"/>
              </a:rPr>
              <a:pPr algn="r"/>
              <a:t>12</a:t>
            </a:fld>
            <a:endParaRPr kumimoji="0" lang="en-US" altLang="en-US" sz="1200">
              <a:solidFill>
                <a:srgbClr val="000000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0" y="8478"/>
            <a:ext cx="9905999" cy="461665"/>
          </a:xfrm>
          <a:prstGeom prst="rect">
            <a:avLst/>
          </a:prstGeom>
          <a:solidFill>
            <a:schemeClr val="tx2"/>
          </a:solidFill>
        </p:spPr>
        <p:txBody>
          <a:bodyPr>
            <a:spAutoFit/>
          </a:bodyPr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MS Gothic"/>
                <a:ea typeface="MS Gothic"/>
              </a:rPr>
              <a:t>Ⅱ. </a:t>
            </a:r>
            <a:r>
              <a:rPr kumimoji="0" lang="ko-KR" altLang="en-US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KoPub돋움체 Bold"/>
                <a:ea typeface="KoPub돋움체 Bold"/>
              </a:rPr>
              <a:t>조합설립인가  절차</a:t>
            </a:r>
            <a:endParaRPr kumimoji="0" lang="en-US" altLang="ko-KR" sz="2400" b="1" spc="-150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88900" dist="38100" dir="5400000" algn="t" rotWithShape="0">
                  <a:prstClr val="black">
                    <a:alpha val="23000"/>
                  </a:prstClr>
                </a:outerShdw>
              </a:effectLst>
              <a:latin typeface="KoPub돋움체 Bold"/>
              <a:ea typeface="KoPub돋움체 Bold"/>
            </a:endParaRPr>
          </a:p>
        </p:txBody>
      </p:sp>
      <p:sp>
        <p:nvSpPr>
          <p:cNvPr id="22532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119336" y="731018"/>
            <a:ext cx="3816424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4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. 동의자수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산정방법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227348" y="1088175"/>
            <a:ext cx="9678652" cy="5570756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라. 동의서 철회</a:t>
            </a:r>
            <a:endParaRPr kumimoji="0" lang="en-US" altLang="ko-KR" sz="2000" spc="-10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한컴 윤고딕 230"/>
              <a:ea typeface="한컴 윤고딕 23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①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동의의 철회 또는 반대의사의 표시는 </a:t>
            </a:r>
            <a:r>
              <a:rPr kumimoji="0" lang="ko-KR" altLang="en-US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조합설립인가 신청 전까지 가능</a:t>
            </a:r>
          </a:p>
          <a:p>
            <a:pPr marL="285750" indent="-2857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 ②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위 내용에도 불구하고 동의 후 영 제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30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조제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2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항 각 호의 사항이 변경되지 아니한</a:t>
            </a: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marL="285750" indent="-2857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경우에 한하여 </a:t>
            </a:r>
            <a:r>
              <a:rPr kumimoji="0" lang="ko-KR" altLang="en-US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최초로 동의한 날부터 </a:t>
            </a:r>
            <a:r>
              <a:rPr kumimoji="0" lang="en-US" altLang="ko-KR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30</a:t>
            </a:r>
            <a:r>
              <a:rPr kumimoji="0" lang="ko-KR" altLang="en-US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일까지만 철회 가능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 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</a:t>
            </a:r>
            <a:r>
              <a:rPr kumimoji="0" lang="ko-KR" altLang="en-US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이 경우도 최초로 동의한 날부터 </a:t>
            </a:r>
            <a:r>
              <a:rPr kumimoji="0" lang="en-US" altLang="ko-KR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30</a:t>
            </a:r>
            <a:r>
              <a:rPr kumimoji="0" lang="ko-KR" altLang="en-US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일이 지나지 않았어도 창립총회 후에는 철회 불가</a:t>
            </a:r>
            <a:endParaRPr kumimoji="0" lang="en-US" altLang="ko-KR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[※ </a:t>
            </a:r>
            <a:r>
              <a:rPr kumimoji="0" lang="ko-KR" altLang="en-US" sz="16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영 제</a:t>
            </a:r>
            <a:r>
              <a:rPr kumimoji="0" lang="en-US" altLang="ko-KR" sz="16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30</a:t>
            </a:r>
            <a:r>
              <a:rPr kumimoji="0" lang="ko-KR" altLang="en-US" sz="16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조 제</a:t>
            </a:r>
            <a:r>
              <a:rPr kumimoji="0" lang="en-US" altLang="ko-KR" sz="16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2</a:t>
            </a:r>
            <a:r>
              <a:rPr kumimoji="0" lang="ko-KR" altLang="en-US" sz="16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항 각 호</a:t>
            </a:r>
            <a:r>
              <a:rPr kumimoji="0" lang="en-US" altLang="ko-KR" sz="16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]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   1.  </a:t>
            </a:r>
            <a:r>
              <a:rPr kumimoji="0" lang="ko-KR" altLang="en-US" sz="16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건설되는 건축물의 설계의 개요  </a:t>
            </a:r>
            <a:r>
              <a:rPr kumimoji="0" lang="en-US" altLang="ko-KR" sz="16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2. </a:t>
            </a:r>
            <a:r>
              <a:rPr kumimoji="0" lang="ko-KR" altLang="en-US" sz="16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공사비 등 정비사업에 드는 비용</a:t>
            </a:r>
            <a:r>
              <a:rPr kumimoji="0" lang="en-US" altLang="ko-KR" sz="16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("</a:t>
            </a:r>
            <a:r>
              <a:rPr kumimoji="0" lang="ko-KR" altLang="en-US" sz="16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정비사업비</a:t>
            </a:r>
            <a:r>
              <a:rPr kumimoji="0" lang="en-US" altLang="ko-KR" sz="16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") 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   3. </a:t>
            </a:r>
            <a:r>
              <a:rPr kumimoji="0" lang="ko-KR" altLang="en-US" sz="16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제</a:t>
            </a:r>
            <a:r>
              <a:rPr kumimoji="0" lang="en-US" altLang="ko-KR" sz="16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2</a:t>
            </a:r>
            <a:r>
              <a:rPr kumimoji="0" lang="ko-KR" altLang="en-US" sz="16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호에 따른 비용의 분담기준    </a:t>
            </a:r>
            <a:r>
              <a:rPr kumimoji="0" lang="en-US" altLang="ko-KR" sz="16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4. </a:t>
            </a:r>
            <a:r>
              <a:rPr kumimoji="0" lang="ko-KR" altLang="en-US" sz="16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사업 완료 후 소유권의 귀속에 관한 사항   </a:t>
            </a:r>
            <a:r>
              <a:rPr kumimoji="0" lang="en-US" altLang="ko-KR" sz="16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5. </a:t>
            </a:r>
            <a:r>
              <a:rPr kumimoji="0" lang="ko-KR" altLang="en-US" sz="16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조합정관</a:t>
            </a:r>
            <a:endParaRPr kumimoji="0" lang="en-US" altLang="ko-KR" sz="16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③ 동의 철회 등은 동의의 상대방 및 구청장에게 </a:t>
            </a:r>
            <a:r>
              <a:rPr kumimoji="0" lang="ko-KR" altLang="en-US" sz="2000" b="1" u="sng" dirty="0" err="1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철회서에</a:t>
            </a:r>
            <a:r>
              <a:rPr kumimoji="0" lang="ko-KR" altLang="en-US" sz="2000" b="1" u="sng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지장</a:t>
            </a:r>
            <a:r>
              <a:rPr kumimoji="0" lang="en-US" altLang="ko-KR" sz="2000" b="1" u="sng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(</a:t>
            </a:r>
            <a:r>
              <a:rPr kumimoji="0" lang="ko-KR" altLang="en-US" sz="2000" b="1" u="sng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指章</a:t>
            </a:r>
            <a:r>
              <a:rPr kumimoji="0" lang="en-US" altLang="ko-KR" sz="2000" b="1" u="sng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)</a:t>
            </a:r>
            <a:r>
              <a:rPr kumimoji="0" lang="ko-KR" altLang="en-US" sz="2000" b="1" u="sng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날인과 </a:t>
            </a:r>
            <a:endParaRPr kumimoji="0" lang="en-US" altLang="ko-KR" sz="2000" b="1" u="sng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b="1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  </a:t>
            </a:r>
            <a:r>
              <a:rPr kumimoji="0" lang="ko-KR" altLang="en-US" sz="2000" b="1" u="sng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자필서명 후 신분증 사본 첨부</a:t>
            </a:r>
            <a:r>
              <a:rPr kumimoji="0" lang="ko-KR" altLang="en-US" sz="2000" u="sng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하여 </a:t>
            </a:r>
            <a:r>
              <a:rPr kumimoji="0" lang="ko-KR" altLang="en-US" sz="2000" b="1" u="sng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내용증명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으로 발송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 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구청장이 받은 경우 지체 없이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추진위 등에게 접수 사실 통지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④ 동의 철회 등은 철회서가 동의의 상대방에게 도달한 때 또는 구청장이 </a:t>
            </a: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 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동의의 상대방에게 철회서 접수 사실을 통지한 때 중 빠른 때에 효력 발생</a:t>
            </a:r>
            <a:endParaRPr kumimoji="0" lang="ko-KR" altLang="en-US" sz="16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슬라이드 번호 개체 틀 3"/>
          <p:cNvSpPr txBox="1">
            <a:spLocks noChangeArrowheads="1"/>
          </p:cNvSpPr>
          <p:nvPr/>
        </p:nvSpPr>
        <p:spPr bwMode="auto">
          <a:xfrm>
            <a:off x="9455150" y="6492875"/>
            <a:ext cx="4508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D62D67DC-9B0B-44C6-A547-23C34BC70A09}" type="slidenum">
              <a:rPr kumimoji="0" lang="en-US" altLang="en-US" sz="1200">
                <a:solidFill>
                  <a:srgbClr val="000000"/>
                </a:solidFill>
                <a:latin typeface="10X10" pitchFamily="50" charset="-127"/>
                <a:ea typeface="10X10" pitchFamily="50" charset="-127"/>
              </a:rPr>
              <a:pPr algn="r"/>
              <a:t>13</a:t>
            </a:fld>
            <a:endParaRPr kumimoji="0" lang="en-US" altLang="en-US" sz="1200">
              <a:solidFill>
                <a:srgbClr val="000000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0" y="8478"/>
            <a:ext cx="9905999" cy="461665"/>
          </a:xfrm>
          <a:prstGeom prst="rect">
            <a:avLst/>
          </a:prstGeom>
          <a:solidFill>
            <a:schemeClr val="tx2"/>
          </a:solidFill>
        </p:spPr>
        <p:txBody>
          <a:bodyPr>
            <a:spAutoFit/>
          </a:bodyPr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MS Gothic"/>
                <a:ea typeface="MS Gothic"/>
              </a:rPr>
              <a:t>Ⅱ. </a:t>
            </a:r>
            <a:r>
              <a:rPr kumimoji="0" lang="ko-KR" altLang="en-US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KoPub돋움체 Bold"/>
                <a:ea typeface="KoPub돋움체 Bold"/>
              </a:rPr>
              <a:t>조합설립인가  절차</a:t>
            </a:r>
            <a:endParaRPr kumimoji="0" lang="en-US" altLang="ko-KR" sz="2400" b="1" spc="-150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88900" dist="38100" dir="5400000" algn="t" rotWithShape="0">
                  <a:prstClr val="black">
                    <a:alpha val="23000"/>
                  </a:prstClr>
                </a:outerShdw>
              </a:effectLst>
              <a:latin typeface="KoPub돋움체 Bold"/>
              <a:ea typeface="KoPub돋움체 Bold"/>
            </a:endParaRPr>
          </a:p>
        </p:txBody>
      </p:sp>
      <p:sp>
        <p:nvSpPr>
          <p:cNvPr id="23556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119336" y="731018"/>
            <a:ext cx="3816424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5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. 창립총회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227348" y="1088175"/>
            <a:ext cx="9678652" cy="5170646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가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.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개최요건 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: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법정 동의 조건 </a:t>
            </a:r>
            <a:r>
              <a:rPr kumimoji="0" lang="ko-KR" altLang="en-US" sz="2000" dirty="0" err="1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충족시</a:t>
            </a:r>
            <a:endParaRPr kumimoji="0" lang="ko-KR" altLang="en-US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나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개최시기 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: </a:t>
            </a:r>
            <a:r>
              <a:rPr kumimoji="0" lang="ko-KR" altLang="en-US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조합설립인가 신청 전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다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개최방법 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: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창립총회 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14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일전까지 회의목적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·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안건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·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일시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·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장소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·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참석자격 및 구비사항 등을</a:t>
            </a: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인터넷 홈페이지를 통해 공고하고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, </a:t>
            </a:r>
            <a:r>
              <a:rPr kumimoji="0" lang="ko-KR" altLang="en-US" sz="2000" dirty="0" err="1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토지등소유자에게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등기우편으로 발송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·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통지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라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 </a:t>
            </a:r>
            <a:r>
              <a:rPr kumimoji="0" lang="ko-KR" altLang="en-US" sz="2000" dirty="0" err="1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개최권자</a:t>
            </a:r>
            <a:endParaRPr kumimoji="0" lang="ko-KR" altLang="en-US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  <a:sym typeface="Wingdings"/>
              </a:rPr>
              <a:t>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추진위원위원장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(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또는 </a:t>
            </a:r>
            <a:r>
              <a:rPr kumimoji="0" lang="ko-KR" altLang="en-US" sz="2000" dirty="0" err="1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토지등소유자의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대표자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) :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직권 또는 </a:t>
            </a:r>
            <a:r>
              <a:rPr kumimoji="0" lang="ko-KR" altLang="en-US" sz="2000" dirty="0" err="1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토지등소유자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1/5    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이상의 요구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  <a:sym typeface="Wingdings"/>
              </a:rPr>
              <a:t>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소집 요구자 대표 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: </a:t>
            </a:r>
            <a:r>
              <a:rPr kumimoji="0" lang="ko-KR" altLang="en-US" sz="2000" dirty="0" err="1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토지등소유자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1/5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이상의 소집요구에 추진위원장이 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2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주 이상</a:t>
            </a: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 소집요구에 응하지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아니하는 경우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마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처리안건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  <a:sym typeface="Wingdings"/>
              </a:rPr>
              <a:t>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</a:t>
            </a:r>
            <a:r>
              <a:rPr kumimoji="0" lang="ko-KR" altLang="en-US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조합정관의 확정</a:t>
            </a:r>
            <a:r>
              <a:rPr kumimoji="0" lang="en-US" altLang="ko-KR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, </a:t>
            </a:r>
            <a:r>
              <a:rPr kumimoji="0" lang="ko-KR" altLang="en-US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조합임원의 선임</a:t>
            </a:r>
            <a:r>
              <a:rPr kumimoji="0" lang="en-US" altLang="ko-KR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, </a:t>
            </a:r>
            <a:r>
              <a:rPr kumimoji="0" lang="ko-KR" altLang="en-US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대의원의 선임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등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  <a:sym typeface="Wingdings"/>
              </a:rPr>
              <a:t>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그 밖에 필요한 사항으로서 사전에 통지한 사항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바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의결방법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  <a:sym typeface="Wingdings"/>
              </a:rPr>
              <a:t>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</a:t>
            </a:r>
            <a:r>
              <a:rPr kumimoji="0" lang="ko-KR" altLang="en-US" sz="2000" dirty="0" err="1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토지등소유자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(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재건축사업의 경우 조합설립에 동의한 </a:t>
            </a:r>
            <a:r>
              <a:rPr kumimoji="0" lang="ko-KR" altLang="en-US" sz="2000" dirty="0" err="1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토지등소유자로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한정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)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의 </a:t>
            </a: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과반수 출석과 출석한 </a:t>
            </a:r>
            <a:r>
              <a:rPr kumimoji="0" lang="ko-KR" altLang="en-US" sz="2000" dirty="0" err="1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토지등소유자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과반수 찬성으로 결의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 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다만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,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조합임원 및 대의원의 선임은 총회에서 확정된 정관의 내용에 따름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슬라이드 번호 개체 틀 3"/>
          <p:cNvSpPr txBox="1">
            <a:spLocks noChangeArrowheads="1"/>
          </p:cNvSpPr>
          <p:nvPr/>
        </p:nvSpPr>
        <p:spPr bwMode="auto">
          <a:xfrm>
            <a:off x="9455150" y="6492875"/>
            <a:ext cx="4508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47A6508B-E928-4FD9-BFC3-7B445AFF6985}" type="slidenum">
              <a:rPr kumimoji="0" lang="en-US" altLang="en-US" sz="1200">
                <a:solidFill>
                  <a:srgbClr val="000000"/>
                </a:solidFill>
                <a:latin typeface="10X10" pitchFamily="50" charset="-127"/>
                <a:ea typeface="10X10" pitchFamily="50" charset="-127"/>
              </a:rPr>
              <a:pPr algn="r"/>
              <a:t>14</a:t>
            </a:fld>
            <a:endParaRPr kumimoji="0" lang="en-US" altLang="en-US" sz="1200">
              <a:solidFill>
                <a:srgbClr val="000000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0" y="8478"/>
            <a:ext cx="9905999" cy="461665"/>
          </a:xfrm>
          <a:prstGeom prst="rect">
            <a:avLst/>
          </a:prstGeom>
          <a:solidFill>
            <a:schemeClr val="tx2"/>
          </a:solidFill>
        </p:spPr>
        <p:txBody>
          <a:bodyPr>
            <a:spAutoFit/>
          </a:bodyPr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MS Gothic"/>
                <a:ea typeface="MS Gothic"/>
              </a:rPr>
              <a:t>Ⅱ. </a:t>
            </a:r>
            <a:r>
              <a:rPr kumimoji="0" lang="ko-KR" altLang="en-US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KoPub돋움체 Bold"/>
                <a:ea typeface="KoPub돋움체 Bold"/>
              </a:rPr>
              <a:t>조합설립인가  절차</a:t>
            </a:r>
            <a:endParaRPr kumimoji="0" lang="en-US" altLang="ko-KR" sz="2400" b="1" spc="-150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88900" dist="38100" dir="5400000" algn="t" rotWithShape="0">
                  <a:prstClr val="black">
                    <a:alpha val="23000"/>
                  </a:prstClr>
                </a:outerShdw>
              </a:effectLst>
              <a:latin typeface="KoPub돋움체 Bold"/>
              <a:ea typeface="KoPub돋움체 Bold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119336" y="731018"/>
            <a:ext cx="3816424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6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.  조합설립인가 신청서류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227348" y="1088175"/>
            <a:ext cx="9678652" cy="547842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가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.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전자문서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(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건축행정시스템 </a:t>
            </a:r>
            <a:r>
              <a:rPr kumimoji="0" lang="ko-KR" altLang="en-US" sz="2000" dirty="0" err="1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세움터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, www.eais.go.kr)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로 신청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나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조합설립인가신청서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다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조합정관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라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공사비 등 정비사업에 드는 비용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(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이하 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"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정비사업비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"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라 한다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)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과 관련된 자료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마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 </a:t>
            </a:r>
            <a:r>
              <a:rPr kumimoji="0" lang="ko-KR" altLang="en-US" sz="2000" dirty="0" err="1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토지등소유자별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분담금 </a:t>
            </a:r>
            <a:r>
              <a:rPr kumimoji="0" lang="ko-KR" altLang="en-US" sz="2000" dirty="0" err="1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추산액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및 산출근거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바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조합원 명부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(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조합원자격을 증명하는 서류 첨부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)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사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 </a:t>
            </a:r>
            <a:r>
              <a:rPr kumimoji="0" lang="ko-KR" altLang="en-US" sz="2000" dirty="0" err="1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동의총괄표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및 동의자 명부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아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 </a:t>
            </a:r>
            <a:r>
              <a:rPr kumimoji="0" lang="ko-KR" altLang="en-US" sz="2000" dirty="0" err="1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토지등소유자의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조합설립동의서 및 동의사항을 증명하는 서류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자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창립총회 회의록 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(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총회참석자 </a:t>
            </a:r>
            <a:r>
              <a:rPr kumimoji="0" lang="ko-KR" altLang="en-US" sz="2000" dirty="0" err="1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연명부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포함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)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차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총회 관련자료 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(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총회자료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,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공고문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,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등기우편영수증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,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투표용지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,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서면결의서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사본 등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)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카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토지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·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건축물 또는 지상권이 수인의 공유에 속하는 경우에는 그 대표자의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선임 동의서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타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임원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·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대의원 명부 및 자격 증명 서류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파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 </a:t>
            </a:r>
            <a:r>
              <a:rPr kumimoji="0" lang="ko-KR" altLang="en-US" sz="2000" dirty="0" err="1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주택건설예정세대수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,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주택건설예정지의 지번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·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지목 및 등기명의자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,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도시관리계획상의</a:t>
            </a: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용도지역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,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대지 및 주변현황을 기재한 사업계획서 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(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재개발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,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재건축에 한함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)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하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정비구역의 위치도 및 현황사진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거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정비구역 안의 토지 및 건축물의 지형이 표시된 </a:t>
            </a:r>
            <a:r>
              <a:rPr kumimoji="0" lang="ko-KR" altLang="en-US" sz="2000" dirty="0" err="1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지적현황도</a:t>
            </a:r>
            <a:endParaRPr kumimoji="0" lang="ko-KR" altLang="en-US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너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매도청구대상자명부 및 매도청구계획서 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(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재건축에 한함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)</a:t>
            </a:r>
            <a:endParaRPr kumimoji="0" lang="ko-KR" altLang="en-US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슬라이드 번호 개체 틀 3"/>
          <p:cNvSpPr txBox="1">
            <a:spLocks noChangeArrowheads="1"/>
          </p:cNvSpPr>
          <p:nvPr/>
        </p:nvSpPr>
        <p:spPr bwMode="auto">
          <a:xfrm>
            <a:off x="9455150" y="6492875"/>
            <a:ext cx="4508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5644C51D-543F-464A-8B61-622E68FE5EC1}" type="slidenum">
              <a:rPr kumimoji="0" lang="en-US" altLang="en-US" sz="1200">
                <a:solidFill>
                  <a:srgbClr val="000000"/>
                </a:solidFill>
                <a:latin typeface="10X10" pitchFamily="50" charset="-127"/>
                <a:ea typeface="10X10" pitchFamily="50" charset="-127"/>
              </a:rPr>
              <a:pPr algn="r"/>
              <a:t>15</a:t>
            </a:fld>
            <a:endParaRPr kumimoji="0" lang="en-US" altLang="en-US" sz="1200">
              <a:solidFill>
                <a:srgbClr val="000000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0" y="8478"/>
            <a:ext cx="9905999" cy="461665"/>
          </a:xfrm>
          <a:prstGeom prst="rect">
            <a:avLst/>
          </a:prstGeom>
          <a:solidFill>
            <a:schemeClr val="tx2"/>
          </a:solidFill>
        </p:spPr>
        <p:txBody>
          <a:bodyPr>
            <a:spAutoFit/>
          </a:bodyPr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MS Gothic"/>
                <a:ea typeface="MS Gothic"/>
              </a:rPr>
              <a:t>Ⅱ. </a:t>
            </a:r>
            <a:r>
              <a:rPr kumimoji="0" lang="ko-KR" altLang="en-US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KoPub돋움체 Bold"/>
                <a:ea typeface="KoPub돋움체 Bold"/>
              </a:rPr>
              <a:t>조합설립인가  절차</a:t>
            </a:r>
            <a:endParaRPr kumimoji="0" lang="en-US" altLang="ko-KR" sz="2400" b="1" spc="-150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88900" dist="38100" dir="5400000" algn="t" rotWithShape="0">
                  <a:prstClr val="black">
                    <a:alpha val="23000"/>
                  </a:prstClr>
                </a:outerShdw>
              </a:effectLst>
              <a:latin typeface="KoPub돋움체 Bold"/>
              <a:ea typeface="KoPub돋움체 Bold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119336" y="731018"/>
            <a:ext cx="3816424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7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.  조합설립인가 변경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(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경미한 사항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)</a:t>
            </a:r>
            <a:endParaRPr kumimoji="0" lang="ko-KR" altLang="en-US" sz="2000" spc="-10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rgbClr val="254061"/>
              </a:solidFill>
              <a:latin typeface="한컴 윤고딕 230"/>
              <a:ea typeface="한컴 윤고딕 230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227348" y="1088175"/>
            <a:ext cx="9678652" cy="5786199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가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.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조합원의 동의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(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총회의결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)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없이 구청장에게 변경내용 신고 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(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법 제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35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조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)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나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대 상</a:t>
            </a: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  <a:sym typeface="Wingdings"/>
              </a:rPr>
              <a:t>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조합의 명칭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,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주된 사무소의 소재지와 조합장의 주소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․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성명</a:t>
            </a: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(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조합장의 변경이 없는 경우로 한정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)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  <a:sym typeface="Wingdings"/>
              </a:rPr>
              <a:t>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토지 등의 매매 등으로 인하여 조합원의 권리가 이전된 경우의 조합원의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교체 신규가입</a:t>
            </a: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  <a:sym typeface="Wingdings"/>
              </a:rPr>
              <a:t>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조합임원 또는 대의원의 변경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(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법 제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45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조에 따른 총회의 의결 또는 법 제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46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조에 따른</a:t>
            </a: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대의원회의 의결을 거친 경우로 한정한다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)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  <a:sym typeface="Wingdings"/>
              </a:rPr>
              <a:t>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건설되는 건축물의 설계 개요의 변경</a:t>
            </a: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  <a:sym typeface="Wingdings"/>
              </a:rPr>
              <a:t>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정비사업비의 변경</a:t>
            </a: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  <a:sym typeface="Wingdings"/>
              </a:rPr>
              <a:t>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현금청산으로 인하여 정관에서 정하는 바에 따라 조합원이 변경되는 경우</a:t>
            </a: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  <a:sym typeface="Wingdings"/>
              </a:rPr>
              <a:t>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법 제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16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조에 따른 정비구역 또는 정비계획의 변경에 따라 변경되어야 하는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사항</a:t>
            </a: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다만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,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정비구역 면적이 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10%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이상 변경되는 경우는 제외</a:t>
            </a: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  <a:sym typeface="Wingdings"/>
              </a:rPr>
              <a:t>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착오임이 명백한 사항 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(</a:t>
            </a:r>
            <a:r>
              <a:rPr kumimoji="0" lang="ko-KR" altLang="en-US" sz="2000" dirty="0" err="1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시조례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제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12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조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)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  <a:sym typeface="Wingdings"/>
              </a:rPr>
              <a:t>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법령 또는 조례 등의 개정에 따라 단순한 정리를 요하는 사항</a:t>
            </a: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  <a:sym typeface="Wingdings"/>
              </a:rPr>
              <a:t>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사업시행인가의 변경에 따라 변경되어야 하는 사항</a:t>
            </a: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  <a:sym typeface="Wingdings"/>
              </a:rPr>
              <a:t>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관리처분계획의 변경인가에 따라 변경되어야 하는 사항</a:t>
            </a: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  <a:sym typeface="Wingdings"/>
              </a:rPr>
              <a:t>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매도청구대상자가 추가로 조합에 가입함에 따라 변경되어야 하는 사항</a:t>
            </a: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  <a:sym typeface="Wingdings"/>
              </a:rPr>
              <a:t>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사업시행인가 신청예정시기의 변경 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(</a:t>
            </a:r>
            <a:r>
              <a:rPr kumimoji="0" lang="ko-KR" altLang="en-US" sz="2000" dirty="0" err="1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시조례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시행규칙 제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10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조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)</a:t>
            </a:r>
            <a:endParaRPr kumimoji="0" lang="ko-KR" altLang="en-US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직사각형 35"/>
          <p:cNvSpPr/>
          <p:nvPr/>
        </p:nvSpPr>
        <p:spPr>
          <a:xfrm>
            <a:off x="0" y="0"/>
            <a:ext cx="9906000" cy="3857628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tx2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tx2">
                  <a:lumMod val="60000"/>
                  <a:lumOff val="4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900000" fontAlgn="auto" latinLnBrk="0">
              <a:spcBef>
                <a:spcPts val="0"/>
              </a:spcBef>
              <a:spcAft>
                <a:spcPts val="0"/>
              </a:spcAft>
              <a:defRPr lang="ko-KR"/>
            </a:pPr>
            <a:endParaRPr kumimoji="0" lang="ko-KR" altLang="en-US" kern="0">
              <a:solidFill>
                <a:sysClr val="window" lastClr="FFFFFF"/>
              </a:solidFill>
              <a:latin typeface="맑은 고딕"/>
              <a:ea typeface="맑은 고딕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251325" y="5013325"/>
            <a:ext cx="1403350" cy="576263"/>
          </a:xfrm>
          <a:prstGeom prst="rect">
            <a:avLst/>
          </a:prstGeom>
        </p:spPr>
        <p:txBody>
          <a:bodyPr wrap="none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lang="ko-KR"/>
            </a:pPr>
            <a:endParaRPr kumimoji="0" lang="en-US" altLang="ko-KR" sz="240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glow rad="76200">
                  <a:schemeClr val="bg1"/>
                </a:glow>
              </a:effectLst>
              <a:latin typeface="한컴 윤고딕 230"/>
              <a:ea typeface="한컴 윤고딕 23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160838" y="5445125"/>
            <a:ext cx="1352550" cy="0"/>
          </a:xfrm>
          <a:prstGeom prst="rect">
            <a:avLst/>
          </a:prstGeom>
          <a:noFill/>
        </p:spPr>
        <p:txBody>
          <a:bodyPr wrap="none" lIns="91424" tIns="45712" rIns="91424" bIns="45712"/>
          <a:lstStyle/>
          <a:p>
            <a:pPr algn="ctr" defTabSz="900000"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en-US" altLang="ko-KR" sz="3200" spc="-15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glow rad="76200">
                  <a:schemeClr val="bg1"/>
                </a:glow>
              </a:effectLst>
              <a:latin typeface="한컴 윤고딕 230"/>
              <a:ea typeface="한컴 윤고딕 230"/>
            </a:endParaRPr>
          </a:p>
        </p:txBody>
      </p:sp>
      <p:cxnSp>
        <p:nvCxnSpPr>
          <p:cNvPr id="20" name="직선 연결선 19"/>
          <p:cNvCxnSpPr/>
          <p:nvPr/>
        </p:nvCxnSpPr>
        <p:spPr>
          <a:xfrm>
            <a:off x="720725" y="3071813"/>
            <a:ext cx="8459788" cy="0"/>
          </a:xfrm>
          <a:prstGeom prst="line">
            <a:avLst/>
          </a:prstGeom>
          <a:ln w="6350"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820652" y="2672916"/>
            <a:ext cx="6096541" cy="830997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 fontAlgn="auto">
              <a:spcBef>
                <a:spcPts val="1200"/>
              </a:spcBef>
              <a:spcAft>
                <a:spcPts val="0"/>
              </a:spcAft>
              <a:defRPr lang="ko-KR" altLang="en-US"/>
            </a:pPr>
            <a:r>
              <a:rPr kumimoji="0" lang="en-US" altLang="ko-KR" sz="48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76200">
                    <a:schemeClr val="bg1"/>
                  </a:glow>
                </a:effectLst>
                <a:latin typeface="MS Gothic"/>
                <a:ea typeface="MS Gothic"/>
              </a:rPr>
              <a:t>Ⅲ</a:t>
            </a:r>
            <a:r>
              <a:rPr kumimoji="0" lang="ko-KR" altLang="en-US" sz="48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76200">
                    <a:schemeClr val="bg1"/>
                  </a:glow>
                </a:effectLst>
                <a:latin typeface="한컴 윤고딕 230"/>
                <a:ea typeface="한컴 윤고딕 230"/>
              </a:rPr>
              <a:t>. 사업시행인가 절차 </a:t>
            </a:r>
          </a:p>
        </p:txBody>
      </p:sp>
      <p:grpSp>
        <p:nvGrpSpPr>
          <p:cNvPr id="26633" name="그룹 10"/>
          <p:cNvGrpSpPr>
            <a:grpSpLocks/>
          </p:cNvGrpSpPr>
          <p:nvPr/>
        </p:nvGrpSpPr>
        <p:grpSpPr bwMode="auto">
          <a:xfrm>
            <a:off x="5810250" y="714375"/>
            <a:ext cx="3325813" cy="1052513"/>
            <a:chOff x="3864609" y="922642"/>
            <a:chExt cx="3475451" cy="1136033"/>
          </a:xfrm>
        </p:grpSpPr>
        <p:grpSp>
          <p:nvGrpSpPr>
            <p:cNvPr id="26635" name="그룹 13"/>
            <p:cNvGrpSpPr>
              <a:grpSpLocks/>
            </p:cNvGrpSpPr>
            <p:nvPr/>
          </p:nvGrpSpPr>
          <p:grpSpPr bwMode="auto">
            <a:xfrm>
              <a:off x="3864609" y="1079194"/>
              <a:ext cx="3475451" cy="979481"/>
              <a:chOff x="3864609" y="1079194"/>
              <a:chExt cx="3475451" cy="979481"/>
            </a:xfrm>
          </p:grpSpPr>
          <p:grpSp>
            <p:nvGrpSpPr>
              <p:cNvPr id="4" name="그룹 7"/>
              <p:cNvGrpSpPr/>
              <p:nvPr/>
            </p:nvGrpSpPr>
            <p:grpSpPr>
              <a:xfrm>
                <a:off x="5257770" y="1079194"/>
                <a:ext cx="2082290" cy="979481"/>
                <a:chOff x="5105497" y="1309433"/>
                <a:chExt cx="967460" cy="511547"/>
              </a:xfrm>
              <a:effectLst>
                <a:outerShdw dist="50800" dir="5400000" algn="ctr" rotWithShape="0">
                  <a:srgbClr val="000000">
                    <a:alpha val="0"/>
                  </a:srgbClr>
                </a:outerShdw>
                <a:reflection stA="0" endPos="65000" dist="50800" dir="5400000" sy="-100000" algn="bl" rotWithShape="0"/>
              </a:effectLst>
            </p:grpSpPr>
            <p:grpSp>
              <p:nvGrpSpPr>
                <p:cNvPr id="5" name="그룹 8"/>
                <p:cNvGrpSpPr/>
                <p:nvPr/>
              </p:nvGrpSpPr>
              <p:grpSpPr>
                <a:xfrm>
                  <a:off x="5105497" y="1338268"/>
                  <a:ext cx="825880" cy="482712"/>
                  <a:chOff x="4946655" y="1338268"/>
                  <a:chExt cx="825880" cy="482712"/>
                </a:xfrm>
              </p:grpSpPr>
              <p:grpSp>
                <p:nvGrpSpPr>
                  <p:cNvPr id="6" name="그룹 14"/>
                  <p:cNvGrpSpPr/>
                  <p:nvPr/>
                </p:nvGrpSpPr>
                <p:grpSpPr>
                  <a:xfrm>
                    <a:off x="4946655" y="1338268"/>
                    <a:ext cx="225274" cy="481685"/>
                    <a:chOff x="3531646" y="5990795"/>
                    <a:chExt cx="328102" cy="649035"/>
                  </a:xfrm>
                  <a:solidFill>
                    <a:sysClr val="window" lastClr="FFFFFF">
                      <a:alpha val="32000"/>
                    </a:sysClr>
                  </a:solidFill>
                </p:grpSpPr>
                <p:sp>
                  <p:nvSpPr>
                    <p:cNvPr id="33" name="Freeform 5"/>
                    <p:cNvSpPr>
                      <a:spLocks noEditPoints="1"/>
                    </p:cNvSpPr>
                    <p:nvPr/>
                  </p:nvSpPr>
                  <p:spPr>
                    <a:xfrm>
                      <a:off x="3705352" y="6195897"/>
                      <a:ext cx="154396" cy="437455"/>
                    </a:xfrm>
                    <a:custGeom>
                      <a:avLst/>
                      <a:gdLst>
                        <a:gd name="T0" fmla="*/ 0 w 537"/>
                        <a:gd name="T1" fmla="*/ 135525 h 1530"/>
                        <a:gd name="T2" fmla="*/ 28464 w 537"/>
                        <a:gd name="T3" fmla="*/ 437455 h 1530"/>
                        <a:gd name="T4" fmla="*/ 59516 w 537"/>
                        <a:gd name="T5" fmla="*/ 437455 h 1530"/>
                        <a:gd name="T6" fmla="*/ 81654 w 537"/>
                        <a:gd name="T7" fmla="*/ 407148 h 1530"/>
                        <a:gd name="T8" fmla="*/ 117019 w 537"/>
                        <a:gd name="T9" fmla="*/ 407148 h 1530"/>
                        <a:gd name="T10" fmla="*/ 139158 w 537"/>
                        <a:gd name="T11" fmla="*/ 437455 h 1530"/>
                        <a:gd name="T12" fmla="*/ 15526 w 537"/>
                        <a:gd name="T13" fmla="*/ 393138 h 1530"/>
                        <a:gd name="T14" fmla="*/ 15526 w 537"/>
                        <a:gd name="T15" fmla="*/ 349964 h 1530"/>
                        <a:gd name="T16" fmla="*/ 15526 w 537"/>
                        <a:gd name="T17" fmla="*/ 306219 h 1530"/>
                        <a:gd name="T18" fmla="*/ 15526 w 537"/>
                        <a:gd name="T19" fmla="*/ 262759 h 1530"/>
                        <a:gd name="T20" fmla="*/ 15526 w 537"/>
                        <a:gd name="T21" fmla="*/ 219585 h 1530"/>
                        <a:gd name="T22" fmla="*/ 15526 w 537"/>
                        <a:gd name="T23" fmla="*/ 176126 h 1530"/>
                        <a:gd name="T24" fmla="*/ 37377 w 537"/>
                        <a:gd name="T25" fmla="*/ 393138 h 1530"/>
                        <a:gd name="T26" fmla="*/ 37377 w 537"/>
                        <a:gd name="T27" fmla="*/ 349964 h 1530"/>
                        <a:gd name="T28" fmla="*/ 37377 w 537"/>
                        <a:gd name="T29" fmla="*/ 306219 h 1530"/>
                        <a:gd name="T30" fmla="*/ 37377 w 537"/>
                        <a:gd name="T31" fmla="*/ 262759 h 1530"/>
                        <a:gd name="T32" fmla="*/ 37377 w 537"/>
                        <a:gd name="T33" fmla="*/ 219585 h 1530"/>
                        <a:gd name="T34" fmla="*/ 37377 w 537"/>
                        <a:gd name="T35" fmla="*/ 176126 h 1530"/>
                        <a:gd name="T36" fmla="*/ 37377 w 537"/>
                        <a:gd name="T37" fmla="*/ 133524 h 1530"/>
                        <a:gd name="T38" fmla="*/ 37377 w 537"/>
                        <a:gd name="T39" fmla="*/ 90350 h 1530"/>
                        <a:gd name="T40" fmla="*/ 37377 w 537"/>
                        <a:gd name="T41" fmla="*/ 47462 h 1530"/>
                        <a:gd name="T42" fmla="*/ 59516 w 537"/>
                        <a:gd name="T43" fmla="*/ 393138 h 1530"/>
                        <a:gd name="T44" fmla="*/ 59516 w 537"/>
                        <a:gd name="T45" fmla="*/ 349964 h 1530"/>
                        <a:gd name="T46" fmla="*/ 59516 w 537"/>
                        <a:gd name="T47" fmla="*/ 306219 h 1530"/>
                        <a:gd name="T48" fmla="*/ 59516 w 537"/>
                        <a:gd name="T49" fmla="*/ 262759 h 1530"/>
                        <a:gd name="T50" fmla="*/ 59516 w 537"/>
                        <a:gd name="T51" fmla="*/ 219585 h 1530"/>
                        <a:gd name="T52" fmla="*/ 59516 w 537"/>
                        <a:gd name="T53" fmla="*/ 176126 h 1530"/>
                        <a:gd name="T54" fmla="*/ 59516 w 537"/>
                        <a:gd name="T55" fmla="*/ 133524 h 1530"/>
                        <a:gd name="T56" fmla="*/ 59516 w 537"/>
                        <a:gd name="T57" fmla="*/ 90350 h 1530"/>
                        <a:gd name="T58" fmla="*/ 59516 w 537"/>
                        <a:gd name="T59" fmla="*/ 47462 h 1530"/>
                        <a:gd name="T60" fmla="*/ 81654 w 537"/>
                        <a:gd name="T61" fmla="*/ 393138 h 1530"/>
                        <a:gd name="T62" fmla="*/ 81654 w 537"/>
                        <a:gd name="T63" fmla="*/ 349964 h 1530"/>
                        <a:gd name="T64" fmla="*/ 81654 w 537"/>
                        <a:gd name="T65" fmla="*/ 306219 h 1530"/>
                        <a:gd name="T66" fmla="*/ 81654 w 537"/>
                        <a:gd name="T67" fmla="*/ 262759 h 1530"/>
                        <a:gd name="T68" fmla="*/ 81654 w 537"/>
                        <a:gd name="T69" fmla="*/ 219585 h 1530"/>
                        <a:gd name="T70" fmla="*/ 81654 w 537"/>
                        <a:gd name="T71" fmla="*/ 176126 h 1530"/>
                        <a:gd name="T72" fmla="*/ 81654 w 537"/>
                        <a:gd name="T73" fmla="*/ 133524 h 1530"/>
                        <a:gd name="T74" fmla="*/ 81654 w 537"/>
                        <a:gd name="T75" fmla="*/ 90350 h 1530"/>
                        <a:gd name="T76" fmla="*/ 81654 w 537"/>
                        <a:gd name="T77" fmla="*/ 47462 h 1530"/>
                        <a:gd name="T78" fmla="*/ 103793 w 537"/>
                        <a:gd name="T79" fmla="*/ 393138 h 1530"/>
                        <a:gd name="T80" fmla="*/ 103793 w 537"/>
                        <a:gd name="T81" fmla="*/ 349964 h 1530"/>
                        <a:gd name="T82" fmla="*/ 103793 w 537"/>
                        <a:gd name="T83" fmla="*/ 306219 h 1530"/>
                        <a:gd name="T84" fmla="*/ 103793 w 537"/>
                        <a:gd name="T85" fmla="*/ 262759 h 1530"/>
                        <a:gd name="T86" fmla="*/ 103793 w 537"/>
                        <a:gd name="T87" fmla="*/ 219585 h 1530"/>
                        <a:gd name="T88" fmla="*/ 103793 w 537"/>
                        <a:gd name="T89" fmla="*/ 176126 h 1530"/>
                        <a:gd name="T90" fmla="*/ 103793 w 537"/>
                        <a:gd name="T91" fmla="*/ 133524 h 1530"/>
                        <a:gd name="T92" fmla="*/ 103793 w 537"/>
                        <a:gd name="T93" fmla="*/ 90350 h 1530"/>
                        <a:gd name="T94" fmla="*/ 103793 w 537"/>
                        <a:gd name="T95" fmla="*/ 47462 h 1530"/>
                        <a:gd name="T96" fmla="*/ 125932 w 537"/>
                        <a:gd name="T97" fmla="*/ 393138 h 1530"/>
                        <a:gd name="T98" fmla="*/ 125932 w 537"/>
                        <a:gd name="T99" fmla="*/ 349964 h 1530"/>
                        <a:gd name="T100" fmla="*/ 125932 w 537"/>
                        <a:gd name="T101" fmla="*/ 306219 h 1530"/>
                        <a:gd name="T102" fmla="*/ 125932 w 537"/>
                        <a:gd name="T103" fmla="*/ 262759 h 1530"/>
                        <a:gd name="T104" fmla="*/ 125932 w 537"/>
                        <a:gd name="T105" fmla="*/ 219585 h 1530"/>
                        <a:gd name="T106" fmla="*/ 125932 w 537"/>
                        <a:gd name="T107" fmla="*/ 176126 h 1530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60000 65536"/>
                        <a:gd name="T157" fmla="*/ 0 60000 65536"/>
                        <a:gd name="T158" fmla="*/ 0 60000 65536"/>
                        <a:gd name="T159" fmla="*/ 0 60000 65536"/>
                        <a:gd name="T160" fmla="*/ 0 60000 65536"/>
                        <a:gd name="T161" fmla="*/ 0 60000 65536"/>
                      </a:gdLst>
                      <a:ahLst/>
                      <a:cxnLst>
                        <a:cxn ang="T108">
                          <a:pos x="T0" y="T1"/>
                        </a:cxn>
                        <a:cxn ang="T109">
                          <a:pos x="T2" y="T3"/>
                        </a:cxn>
                        <a:cxn ang="T110">
                          <a:pos x="T4" y="T5"/>
                        </a:cxn>
                        <a:cxn ang="T111">
                          <a:pos x="T6" y="T7"/>
                        </a:cxn>
                        <a:cxn ang="T112">
                          <a:pos x="T8" y="T9"/>
                        </a:cxn>
                        <a:cxn ang="T113">
                          <a:pos x="T10" y="T11"/>
                        </a:cxn>
                        <a:cxn ang="T114">
                          <a:pos x="T12" y="T13"/>
                        </a:cxn>
                        <a:cxn ang="T115">
                          <a:pos x="T14" y="T15"/>
                        </a:cxn>
                        <a:cxn ang="T116">
                          <a:pos x="T16" y="T17"/>
                        </a:cxn>
                        <a:cxn ang="T117">
                          <a:pos x="T18" y="T19"/>
                        </a:cxn>
                        <a:cxn ang="T118">
                          <a:pos x="T20" y="T21"/>
                        </a:cxn>
                        <a:cxn ang="T119">
                          <a:pos x="T22" y="T23"/>
                        </a:cxn>
                        <a:cxn ang="T120">
                          <a:pos x="T24" y="T25"/>
                        </a:cxn>
                        <a:cxn ang="T121">
                          <a:pos x="T26" y="T27"/>
                        </a:cxn>
                        <a:cxn ang="T122">
                          <a:pos x="T28" y="T29"/>
                        </a:cxn>
                        <a:cxn ang="T123">
                          <a:pos x="T30" y="T31"/>
                        </a:cxn>
                        <a:cxn ang="T124">
                          <a:pos x="T32" y="T33"/>
                        </a:cxn>
                        <a:cxn ang="T125">
                          <a:pos x="T34" y="T35"/>
                        </a:cxn>
                        <a:cxn ang="T126">
                          <a:pos x="T36" y="T37"/>
                        </a:cxn>
                        <a:cxn ang="T127">
                          <a:pos x="T38" y="T39"/>
                        </a:cxn>
                        <a:cxn ang="T128">
                          <a:pos x="T40" y="T41"/>
                        </a:cxn>
                        <a:cxn ang="T129">
                          <a:pos x="T42" y="T43"/>
                        </a:cxn>
                        <a:cxn ang="T130">
                          <a:pos x="T44" y="T45"/>
                        </a:cxn>
                        <a:cxn ang="T131">
                          <a:pos x="T46" y="T47"/>
                        </a:cxn>
                        <a:cxn ang="T132">
                          <a:pos x="T48" y="T49"/>
                        </a:cxn>
                        <a:cxn ang="T133">
                          <a:pos x="T50" y="T51"/>
                        </a:cxn>
                        <a:cxn ang="T134">
                          <a:pos x="T52" y="T53"/>
                        </a:cxn>
                        <a:cxn ang="T135">
                          <a:pos x="T54" y="T55"/>
                        </a:cxn>
                        <a:cxn ang="T136">
                          <a:pos x="T56" y="T57"/>
                        </a:cxn>
                        <a:cxn ang="T137">
                          <a:pos x="T58" y="T59"/>
                        </a:cxn>
                        <a:cxn ang="T138">
                          <a:pos x="T60" y="T61"/>
                        </a:cxn>
                        <a:cxn ang="T139">
                          <a:pos x="T62" y="T63"/>
                        </a:cxn>
                        <a:cxn ang="T140">
                          <a:pos x="T64" y="T65"/>
                        </a:cxn>
                        <a:cxn ang="T141">
                          <a:pos x="T66" y="T67"/>
                        </a:cxn>
                        <a:cxn ang="T142">
                          <a:pos x="T68" y="T69"/>
                        </a:cxn>
                        <a:cxn ang="T143">
                          <a:pos x="T70" y="T71"/>
                        </a:cxn>
                        <a:cxn ang="T144">
                          <a:pos x="T72" y="T73"/>
                        </a:cxn>
                        <a:cxn ang="T145">
                          <a:pos x="T74" y="T75"/>
                        </a:cxn>
                        <a:cxn ang="T146">
                          <a:pos x="T76" y="T77"/>
                        </a:cxn>
                        <a:cxn ang="T147">
                          <a:pos x="T78" y="T79"/>
                        </a:cxn>
                        <a:cxn ang="T148">
                          <a:pos x="T80" y="T81"/>
                        </a:cxn>
                        <a:cxn ang="T149">
                          <a:pos x="T82" y="T83"/>
                        </a:cxn>
                        <a:cxn ang="T150">
                          <a:pos x="T84" y="T85"/>
                        </a:cxn>
                        <a:cxn ang="T151">
                          <a:pos x="T86" y="T87"/>
                        </a:cxn>
                        <a:cxn ang="T152">
                          <a:pos x="T88" y="T89"/>
                        </a:cxn>
                        <a:cxn ang="T153">
                          <a:pos x="T90" y="T91"/>
                        </a:cxn>
                        <a:cxn ang="T154">
                          <a:pos x="T92" y="T93"/>
                        </a:cxn>
                        <a:cxn ang="T155">
                          <a:pos x="T94" y="T95"/>
                        </a:cxn>
                        <a:cxn ang="T156">
                          <a:pos x="T96" y="T97"/>
                        </a:cxn>
                        <a:cxn ang="T157">
                          <a:pos x="T98" y="T99"/>
                        </a:cxn>
                        <a:cxn ang="T158">
                          <a:pos x="T100" y="T101"/>
                        </a:cxn>
                        <a:cxn ang="T159">
                          <a:pos x="T102" y="T103"/>
                        </a:cxn>
                        <a:cxn ang="T160">
                          <a:pos x="T104" y="T105"/>
                        </a:cxn>
                        <a:cxn ang="T161">
                          <a:pos x="T106" y="T107"/>
                        </a:cxn>
                      </a:cxnLst>
                      <a:rect l="0" t="0" r="r" b="b"/>
                      <a:pathLst>
                        <a:path w="537" h="1530">
                          <a:moveTo>
                            <a:pt x="462" y="474"/>
                          </a:moveTo>
                          <a:lnTo>
                            <a:pt x="462" y="0"/>
                          </a:lnTo>
                          <a:lnTo>
                            <a:pt x="76" y="0"/>
                          </a:lnTo>
                          <a:lnTo>
                            <a:pt x="76" y="474"/>
                          </a:lnTo>
                          <a:lnTo>
                            <a:pt x="0" y="474"/>
                          </a:lnTo>
                          <a:lnTo>
                            <a:pt x="0" y="1530"/>
                          </a:lnTo>
                          <a:lnTo>
                            <a:pt x="54" y="1530"/>
                          </a:lnTo>
                          <a:lnTo>
                            <a:pt x="54" y="1424"/>
                          </a:lnTo>
                          <a:lnTo>
                            <a:pt x="99" y="1424"/>
                          </a:lnTo>
                          <a:lnTo>
                            <a:pt x="99" y="1530"/>
                          </a:lnTo>
                          <a:lnTo>
                            <a:pt x="130" y="1530"/>
                          </a:lnTo>
                          <a:lnTo>
                            <a:pt x="130" y="1424"/>
                          </a:lnTo>
                          <a:lnTo>
                            <a:pt x="176" y="1424"/>
                          </a:lnTo>
                          <a:lnTo>
                            <a:pt x="176" y="1530"/>
                          </a:lnTo>
                          <a:lnTo>
                            <a:pt x="207" y="1530"/>
                          </a:lnTo>
                          <a:lnTo>
                            <a:pt x="207" y="1424"/>
                          </a:lnTo>
                          <a:lnTo>
                            <a:pt x="253" y="1424"/>
                          </a:lnTo>
                          <a:lnTo>
                            <a:pt x="253" y="1530"/>
                          </a:lnTo>
                          <a:lnTo>
                            <a:pt x="284" y="1530"/>
                          </a:lnTo>
                          <a:lnTo>
                            <a:pt x="284" y="1424"/>
                          </a:lnTo>
                          <a:lnTo>
                            <a:pt x="330" y="1424"/>
                          </a:lnTo>
                          <a:lnTo>
                            <a:pt x="330" y="1530"/>
                          </a:lnTo>
                          <a:lnTo>
                            <a:pt x="361" y="1530"/>
                          </a:lnTo>
                          <a:lnTo>
                            <a:pt x="361" y="1424"/>
                          </a:lnTo>
                          <a:lnTo>
                            <a:pt x="407" y="1424"/>
                          </a:lnTo>
                          <a:lnTo>
                            <a:pt x="407" y="1530"/>
                          </a:lnTo>
                          <a:lnTo>
                            <a:pt x="438" y="1530"/>
                          </a:lnTo>
                          <a:lnTo>
                            <a:pt x="438" y="1424"/>
                          </a:lnTo>
                          <a:lnTo>
                            <a:pt x="484" y="1424"/>
                          </a:lnTo>
                          <a:lnTo>
                            <a:pt x="484" y="1530"/>
                          </a:lnTo>
                          <a:lnTo>
                            <a:pt x="537" y="1530"/>
                          </a:lnTo>
                          <a:lnTo>
                            <a:pt x="537" y="474"/>
                          </a:lnTo>
                          <a:lnTo>
                            <a:pt x="462" y="474"/>
                          </a:lnTo>
                          <a:close/>
                          <a:moveTo>
                            <a:pt x="99" y="1375"/>
                          </a:moveTo>
                          <a:lnTo>
                            <a:pt x="54" y="1375"/>
                          </a:lnTo>
                          <a:lnTo>
                            <a:pt x="54" y="1272"/>
                          </a:lnTo>
                          <a:lnTo>
                            <a:pt x="99" y="1272"/>
                          </a:lnTo>
                          <a:lnTo>
                            <a:pt x="99" y="1375"/>
                          </a:lnTo>
                          <a:close/>
                          <a:moveTo>
                            <a:pt x="99" y="1224"/>
                          </a:moveTo>
                          <a:lnTo>
                            <a:pt x="54" y="1224"/>
                          </a:lnTo>
                          <a:lnTo>
                            <a:pt x="54" y="1121"/>
                          </a:lnTo>
                          <a:lnTo>
                            <a:pt x="99" y="1121"/>
                          </a:lnTo>
                          <a:lnTo>
                            <a:pt x="99" y="1224"/>
                          </a:lnTo>
                          <a:close/>
                          <a:moveTo>
                            <a:pt x="99" y="1071"/>
                          </a:moveTo>
                          <a:lnTo>
                            <a:pt x="54" y="1071"/>
                          </a:lnTo>
                          <a:lnTo>
                            <a:pt x="54" y="969"/>
                          </a:lnTo>
                          <a:lnTo>
                            <a:pt x="99" y="969"/>
                          </a:lnTo>
                          <a:lnTo>
                            <a:pt x="99" y="1071"/>
                          </a:lnTo>
                          <a:close/>
                          <a:moveTo>
                            <a:pt x="99" y="919"/>
                          </a:moveTo>
                          <a:lnTo>
                            <a:pt x="54" y="919"/>
                          </a:lnTo>
                          <a:lnTo>
                            <a:pt x="54" y="818"/>
                          </a:lnTo>
                          <a:lnTo>
                            <a:pt x="99" y="818"/>
                          </a:lnTo>
                          <a:lnTo>
                            <a:pt x="99" y="919"/>
                          </a:lnTo>
                          <a:close/>
                          <a:moveTo>
                            <a:pt x="99" y="768"/>
                          </a:moveTo>
                          <a:lnTo>
                            <a:pt x="54" y="768"/>
                          </a:lnTo>
                          <a:lnTo>
                            <a:pt x="54" y="666"/>
                          </a:lnTo>
                          <a:lnTo>
                            <a:pt x="99" y="666"/>
                          </a:lnTo>
                          <a:lnTo>
                            <a:pt x="99" y="768"/>
                          </a:lnTo>
                          <a:close/>
                          <a:moveTo>
                            <a:pt x="99" y="616"/>
                          </a:moveTo>
                          <a:lnTo>
                            <a:pt x="54" y="616"/>
                          </a:lnTo>
                          <a:lnTo>
                            <a:pt x="54" y="515"/>
                          </a:lnTo>
                          <a:lnTo>
                            <a:pt x="99" y="515"/>
                          </a:lnTo>
                          <a:lnTo>
                            <a:pt x="99" y="616"/>
                          </a:lnTo>
                          <a:close/>
                          <a:moveTo>
                            <a:pt x="176" y="1375"/>
                          </a:moveTo>
                          <a:lnTo>
                            <a:pt x="130" y="1375"/>
                          </a:lnTo>
                          <a:lnTo>
                            <a:pt x="130" y="1272"/>
                          </a:lnTo>
                          <a:lnTo>
                            <a:pt x="176" y="1272"/>
                          </a:lnTo>
                          <a:lnTo>
                            <a:pt x="176" y="1375"/>
                          </a:lnTo>
                          <a:close/>
                          <a:moveTo>
                            <a:pt x="176" y="1224"/>
                          </a:moveTo>
                          <a:lnTo>
                            <a:pt x="130" y="1224"/>
                          </a:lnTo>
                          <a:lnTo>
                            <a:pt x="130" y="1121"/>
                          </a:lnTo>
                          <a:lnTo>
                            <a:pt x="176" y="1121"/>
                          </a:lnTo>
                          <a:lnTo>
                            <a:pt x="176" y="1224"/>
                          </a:lnTo>
                          <a:close/>
                          <a:moveTo>
                            <a:pt x="176" y="1071"/>
                          </a:moveTo>
                          <a:lnTo>
                            <a:pt x="130" y="1071"/>
                          </a:lnTo>
                          <a:lnTo>
                            <a:pt x="130" y="969"/>
                          </a:lnTo>
                          <a:lnTo>
                            <a:pt x="176" y="969"/>
                          </a:lnTo>
                          <a:lnTo>
                            <a:pt x="176" y="1071"/>
                          </a:lnTo>
                          <a:close/>
                          <a:moveTo>
                            <a:pt x="176" y="919"/>
                          </a:moveTo>
                          <a:lnTo>
                            <a:pt x="130" y="919"/>
                          </a:lnTo>
                          <a:lnTo>
                            <a:pt x="130" y="818"/>
                          </a:lnTo>
                          <a:lnTo>
                            <a:pt x="176" y="818"/>
                          </a:lnTo>
                          <a:lnTo>
                            <a:pt x="176" y="919"/>
                          </a:lnTo>
                          <a:close/>
                          <a:moveTo>
                            <a:pt x="176" y="768"/>
                          </a:moveTo>
                          <a:lnTo>
                            <a:pt x="130" y="768"/>
                          </a:lnTo>
                          <a:lnTo>
                            <a:pt x="130" y="666"/>
                          </a:lnTo>
                          <a:lnTo>
                            <a:pt x="176" y="666"/>
                          </a:lnTo>
                          <a:lnTo>
                            <a:pt x="176" y="768"/>
                          </a:lnTo>
                          <a:close/>
                          <a:moveTo>
                            <a:pt x="176" y="616"/>
                          </a:moveTo>
                          <a:lnTo>
                            <a:pt x="130" y="616"/>
                          </a:lnTo>
                          <a:lnTo>
                            <a:pt x="130" y="515"/>
                          </a:lnTo>
                          <a:lnTo>
                            <a:pt x="176" y="515"/>
                          </a:lnTo>
                          <a:lnTo>
                            <a:pt x="176" y="616"/>
                          </a:lnTo>
                          <a:close/>
                          <a:moveTo>
                            <a:pt x="176" y="467"/>
                          </a:moveTo>
                          <a:lnTo>
                            <a:pt x="130" y="467"/>
                          </a:lnTo>
                          <a:lnTo>
                            <a:pt x="130" y="364"/>
                          </a:lnTo>
                          <a:lnTo>
                            <a:pt x="176" y="364"/>
                          </a:lnTo>
                          <a:lnTo>
                            <a:pt x="176" y="467"/>
                          </a:lnTo>
                          <a:close/>
                          <a:moveTo>
                            <a:pt x="176" y="316"/>
                          </a:moveTo>
                          <a:lnTo>
                            <a:pt x="130" y="316"/>
                          </a:lnTo>
                          <a:lnTo>
                            <a:pt x="130" y="215"/>
                          </a:lnTo>
                          <a:lnTo>
                            <a:pt x="176" y="215"/>
                          </a:lnTo>
                          <a:lnTo>
                            <a:pt x="176" y="316"/>
                          </a:lnTo>
                          <a:close/>
                          <a:moveTo>
                            <a:pt x="176" y="166"/>
                          </a:moveTo>
                          <a:lnTo>
                            <a:pt x="130" y="166"/>
                          </a:lnTo>
                          <a:lnTo>
                            <a:pt x="130" y="64"/>
                          </a:lnTo>
                          <a:lnTo>
                            <a:pt x="176" y="64"/>
                          </a:lnTo>
                          <a:lnTo>
                            <a:pt x="176" y="166"/>
                          </a:lnTo>
                          <a:close/>
                          <a:moveTo>
                            <a:pt x="253" y="1375"/>
                          </a:moveTo>
                          <a:lnTo>
                            <a:pt x="207" y="1375"/>
                          </a:lnTo>
                          <a:lnTo>
                            <a:pt x="207" y="1272"/>
                          </a:lnTo>
                          <a:lnTo>
                            <a:pt x="253" y="1272"/>
                          </a:lnTo>
                          <a:lnTo>
                            <a:pt x="253" y="1375"/>
                          </a:lnTo>
                          <a:close/>
                          <a:moveTo>
                            <a:pt x="253" y="1224"/>
                          </a:moveTo>
                          <a:lnTo>
                            <a:pt x="207" y="1224"/>
                          </a:lnTo>
                          <a:lnTo>
                            <a:pt x="207" y="1121"/>
                          </a:lnTo>
                          <a:lnTo>
                            <a:pt x="253" y="1121"/>
                          </a:lnTo>
                          <a:lnTo>
                            <a:pt x="253" y="1224"/>
                          </a:lnTo>
                          <a:close/>
                          <a:moveTo>
                            <a:pt x="253" y="1071"/>
                          </a:moveTo>
                          <a:lnTo>
                            <a:pt x="207" y="1071"/>
                          </a:lnTo>
                          <a:lnTo>
                            <a:pt x="207" y="969"/>
                          </a:lnTo>
                          <a:lnTo>
                            <a:pt x="253" y="969"/>
                          </a:lnTo>
                          <a:lnTo>
                            <a:pt x="253" y="1071"/>
                          </a:lnTo>
                          <a:close/>
                          <a:moveTo>
                            <a:pt x="253" y="919"/>
                          </a:moveTo>
                          <a:lnTo>
                            <a:pt x="207" y="919"/>
                          </a:lnTo>
                          <a:lnTo>
                            <a:pt x="207" y="818"/>
                          </a:lnTo>
                          <a:lnTo>
                            <a:pt x="253" y="818"/>
                          </a:lnTo>
                          <a:lnTo>
                            <a:pt x="253" y="919"/>
                          </a:lnTo>
                          <a:close/>
                          <a:moveTo>
                            <a:pt x="253" y="768"/>
                          </a:moveTo>
                          <a:lnTo>
                            <a:pt x="207" y="768"/>
                          </a:lnTo>
                          <a:lnTo>
                            <a:pt x="207" y="666"/>
                          </a:lnTo>
                          <a:lnTo>
                            <a:pt x="253" y="666"/>
                          </a:lnTo>
                          <a:lnTo>
                            <a:pt x="253" y="768"/>
                          </a:lnTo>
                          <a:close/>
                          <a:moveTo>
                            <a:pt x="253" y="616"/>
                          </a:moveTo>
                          <a:lnTo>
                            <a:pt x="207" y="616"/>
                          </a:lnTo>
                          <a:lnTo>
                            <a:pt x="207" y="515"/>
                          </a:lnTo>
                          <a:lnTo>
                            <a:pt x="253" y="515"/>
                          </a:lnTo>
                          <a:lnTo>
                            <a:pt x="253" y="616"/>
                          </a:lnTo>
                          <a:close/>
                          <a:moveTo>
                            <a:pt x="253" y="467"/>
                          </a:moveTo>
                          <a:lnTo>
                            <a:pt x="207" y="467"/>
                          </a:lnTo>
                          <a:lnTo>
                            <a:pt x="207" y="364"/>
                          </a:lnTo>
                          <a:lnTo>
                            <a:pt x="253" y="364"/>
                          </a:lnTo>
                          <a:lnTo>
                            <a:pt x="253" y="467"/>
                          </a:lnTo>
                          <a:close/>
                          <a:moveTo>
                            <a:pt x="253" y="316"/>
                          </a:moveTo>
                          <a:lnTo>
                            <a:pt x="207" y="316"/>
                          </a:lnTo>
                          <a:lnTo>
                            <a:pt x="207" y="215"/>
                          </a:lnTo>
                          <a:lnTo>
                            <a:pt x="253" y="215"/>
                          </a:lnTo>
                          <a:lnTo>
                            <a:pt x="253" y="316"/>
                          </a:lnTo>
                          <a:close/>
                          <a:moveTo>
                            <a:pt x="253" y="166"/>
                          </a:moveTo>
                          <a:lnTo>
                            <a:pt x="207" y="166"/>
                          </a:lnTo>
                          <a:lnTo>
                            <a:pt x="207" y="64"/>
                          </a:lnTo>
                          <a:lnTo>
                            <a:pt x="253" y="64"/>
                          </a:lnTo>
                          <a:lnTo>
                            <a:pt x="253" y="166"/>
                          </a:lnTo>
                          <a:close/>
                          <a:moveTo>
                            <a:pt x="330" y="1375"/>
                          </a:moveTo>
                          <a:lnTo>
                            <a:pt x="284" y="1375"/>
                          </a:lnTo>
                          <a:lnTo>
                            <a:pt x="284" y="1272"/>
                          </a:lnTo>
                          <a:lnTo>
                            <a:pt x="330" y="1272"/>
                          </a:lnTo>
                          <a:lnTo>
                            <a:pt x="330" y="1375"/>
                          </a:lnTo>
                          <a:close/>
                          <a:moveTo>
                            <a:pt x="330" y="1224"/>
                          </a:moveTo>
                          <a:lnTo>
                            <a:pt x="284" y="1224"/>
                          </a:lnTo>
                          <a:lnTo>
                            <a:pt x="284" y="1121"/>
                          </a:lnTo>
                          <a:lnTo>
                            <a:pt x="330" y="1121"/>
                          </a:lnTo>
                          <a:lnTo>
                            <a:pt x="330" y="1224"/>
                          </a:lnTo>
                          <a:close/>
                          <a:moveTo>
                            <a:pt x="330" y="1071"/>
                          </a:moveTo>
                          <a:lnTo>
                            <a:pt x="284" y="1071"/>
                          </a:lnTo>
                          <a:lnTo>
                            <a:pt x="284" y="969"/>
                          </a:lnTo>
                          <a:lnTo>
                            <a:pt x="330" y="969"/>
                          </a:lnTo>
                          <a:lnTo>
                            <a:pt x="330" y="1071"/>
                          </a:lnTo>
                          <a:close/>
                          <a:moveTo>
                            <a:pt x="330" y="919"/>
                          </a:moveTo>
                          <a:lnTo>
                            <a:pt x="284" y="919"/>
                          </a:lnTo>
                          <a:lnTo>
                            <a:pt x="284" y="818"/>
                          </a:lnTo>
                          <a:lnTo>
                            <a:pt x="330" y="818"/>
                          </a:lnTo>
                          <a:lnTo>
                            <a:pt x="330" y="919"/>
                          </a:lnTo>
                          <a:close/>
                          <a:moveTo>
                            <a:pt x="330" y="768"/>
                          </a:moveTo>
                          <a:lnTo>
                            <a:pt x="284" y="768"/>
                          </a:lnTo>
                          <a:lnTo>
                            <a:pt x="284" y="666"/>
                          </a:lnTo>
                          <a:lnTo>
                            <a:pt x="330" y="666"/>
                          </a:lnTo>
                          <a:lnTo>
                            <a:pt x="330" y="768"/>
                          </a:lnTo>
                          <a:close/>
                          <a:moveTo>
                            <a:pt x="330" y="616"/>
                          </a:moveTo>
                          <a:lnTo>
                            <a:pt x="284" y="616"/>
                          </a:lnTo>
                          <a:lnTo>
                            <a:pt x="284" y="515"/>
                          </a:lnTo>
                          <a:lnTo>
                            <a:pt x="330" y="515"/>
                          </a:lnTo>
                          <a:lnTo>
                            <a:pt x="330" y="616"/>
                          </a:lnTo>
                          <a:close/>
                          <a:moveTo>
                            <a:pt x="330" y="467"/>
                          </a:moveTo>
                          <a:lnTo>
                            <a:pt x="284" y="467"/>
                          </a:lnTo>
                          <a:lnTo>
                            <a:pt x="284" y="364"/>
                          </a:lnTo>
                          <a:lnTo>
                            <a:pt x="330" y="364"/>
                          </a:lnTo>
                          <a:lnTo>
                            <a:pt x="330" y="467"/>
                          </a:lnTo>
                          <a:close/>
                          <a:moveTo>
                            <a:pt x="330" y="316"/>
                          </a:moveTo>
                          <a:lnTo>
                            <a:pt x="284" y="316"/>
                          </a:lnTo>
                          <a:lnTo>
                            <a:pt x="284" y="215"/>
                          </a:lnTo>
                          <a:lnTo>
                            <a:pt x="330" y="215"/>
                          </a:lnTo>
                          <a:lnTo>
                            <a:pt x="330" y="316"/>
                          </a:lnTo>
                          <a:close/>
                          <a:moveTo>
                            <a:pt x="330" y="166"/>
                          </a:moveTo>
                          <a:lnTo>
                            <a:pt x="284" y="166"/>
                          </a:lnTo>
                          <a:lnTo>
                            <a:pt x="284" y="64"/>
                          </a:lnTo>
                          <a:lnTo>
                            <a:pt x="330" y="64"/>
                          </a:lnTo>
                          <a:lnTo>
                            <a:pt x="330" y="166"/>
                          </a:lnTo>
                          <a:close/>
                          <a:moveTo>
                            <a:pt x="407" y="1375"/>
                          </a:moveTo>
                          <a:lnTo>
                            <a:pt x="361" y="1375"/>
                          </a:lnTo>
                          <a:lnTo>
                            <a:pt x="361" y="1272"/>
                          </a:lnTo>
                          <a:lnTo>
                            <a:pt x="407" y="1272"/>
                          </a:lnTo>
                          <a:lnTo>
                            <a:pt x="407" y="1375"/>
                          </a:lnTo>
                          <a:close/>
                          <a:moveTo>
                            <a:pt x="407" y="1224"/>
                          </a:moveTo>
                          <a:lnTo>
                            <a:pt x="361" y="1224"/>
                          </a:lnTo>
                          <a:lnTo>
                            <a:pt x="361" y="1121"/>
                          </a:lnTo>
                          <a:lnTo>
                            <a:pt x="407" y="1121"/>
                          </a:lnTo>
                          <a:lnTo>
                            <a:pt x="407" y="1224"/>
                          </a:lnTo>
                          <a:close/>
                          <a:moveTo>
                            <a:pt x="407" y="1071"/>
                          </a:moveTo>
                          <a:lnTo>
                            <a:pt x="361" y="1071"/>
                          </a:lnTo>
                          <a:lnTo>
                            <a:pt x="361" y="969"/>
                          </a:lnTo>
                          <a:lnTo>
                            <a:pt x="407" y="969"/>
                          </a:lnTo>
                          <a:lnTo>
                            <a:pt x="407" y="1071"/>
                          </a:lnTo>
                          <a:close/>
                          <a:moveTo>
                            <a:pt x="407" y="919"/>
                          </a:moveTo>
                          <a:lnTo>
                            <a:pt x="361" y="919"/>
                          </a:lnTo>
                          <a:lnTo>
                            <a:pt x="361" y="818"/>
                          </a:lnTo>
                          <a:lnTo>
                            <a:pt x="407" y="818"/>
                          </a:lnTo>
                          <a:lnTo>
                            <a:pt x="407" y="919"/>
                          </a:lnTo>
                          <a:close/>
                          <a:moveTo>
                            <a:pt x="407" y="768"/>
                          </a:moveTo>
                          <a:lnTo>
                            <a:pt x="361" y="768"/>
                          </a:lnTo>
                          <a:lnTo>
                            <a:pt x="361" y="666"/>
                          </a:lnTo>
                          <a:lnTo>
                            <a:pt x="407" y="666"/>
                          </a:lnTo>
                          <a:lnTo>
                            <a:pt x="407" y="768"/>
                          </a:lnTo>
                          <a:close/>
                          <a:moveTo>
                            <a:pt x="407" y="616"/>
                          </a:moveTo>
                          <a:lnTo>
                            <a:pt x="361" y="616"/>
                          </a:lnTo>
                          <a:lnTo>
                            <a:pt x="361" y="515"/>
                          </a:lnTo>
                          <a:lnTo>
                            <a:pt x="407" y="515"/>
                          </a:lnTo>
                          <a:lnTo>
                            <a:pt x="407" y="616"/>
                          </a:lnTo>
                          <a:close/>
                          <a:moveTo>
                            <a:pt x="407" y="467"/>
                          </a:moveTo>
                          <a:lnTo>
                            <a:pt x="361" y="467"/>
                          </a:lnTo>
                          <a:lnTo>
                            <a:pt x="361" y="364"/>
                          </a:lnTo>
                          <a:lnTo>
                            <a:pt x="407" y="364"/>
                          </a:lnTo>
                          <a:lnTo>
                            <a:pt x="407" y="467"/>
                          </a:lnTo>
                          <a:close/>
                          <a:moveTo>
                            <a:pt x="407" y="316"/>
                          </a:moveTo>
                          <a:lnTo>
                            <a:pt x="361" y="316"/>
                          </a:lnTo>
                          <a:lnTo>
                            <a:pt x="361" y="215"/>
                          </a:lnTo>
                          <a:lnTo>
                            <a:pt x="407" y="215"/>
                          </a:lnTo>
                          <a:lnTo>
                            <a:pt x="407" y="316"/>
                          </a:lnTo>
                          <a:close/>
                          <a:moveTo>
                            <a:pt x="407" y="166"/>
                          </a:moveTo>
                          <a:lnTo>
                            <a:pt x="361" y="166"/>
                          </a:lnTo>
                          <a:lnTo>
                            <a:pt x="361" y="64"/>
                          </a:lnTo>
                          <a:lnTo>
                            <a:pt x="407" y="64"/>
                          </a:lnTo>
                          <a:lnTo>
                            <a:pt x="407" y="166"/>
                          </a:lnTo>
                          <a:close/>
                          <a:moveTo>
                            <a:pt x="484" y="1375"/>
                          </a:moveTo>
                          <a:lnTo>
                            <a:pt x="438" y="1375"/>
                          </a:lnTo>
                          <a:lnTo>
                            <a:pt x="438" y="1272"/>
                          </a:lnTo>
                          <a:lnTo>
                            <a:pt x="484" y="1272"/>
                          </a:lnTo>
                          <a:lnTo>
                            <a:pt x="484" y="1375"/>
                          </a:lnTo>
                          <a:close/>
                          <a:moveTo>
                            <a:pt x="484" y="1224"/>
                          </a:moveTo>
                          <a:lnTo>
                            <a:pt x="438" y="1224"/>
                          </a:lnTo>
                          <a:lnTo>
                            <a:pt x="438" y="1121"/>
                          </a:lnTo>
                          <a:lnTo>
                            <a:pt x="484" y="1121"/>
                          </a:lnTo>
                          <a:lnTo>
                            <a:pt x="484" y="1224"/>
                          </a:lnTo>
                          <a:close/>
                          <a:moveTo>
                            <a:pt x="484" y="1071"/>
                          </a:moveTo>
                          <a:lnTo>
                            <a:pt x="438" y="1071"/>
                          </a:lnTo>
                          <a:lnTo>
                            <a:pt x="438" y="969"/>
                          </a:lnTo>
                          <a:lnTo>
                            <a:pt x="484" y="969"/>
                          </a:lnTo>
                          <a:lnTo>
                            <a:pt x="484" y="1071"/>
                          </a:lnTo>
                          <a:close/>
                          <a:moveTo>
                            <a:pt x="484" y="919"/>
                          </a:moveTo>
                          <a:lnTo>
                            <a:pt x="438" y="919"/>
                          </a:lnTo>
                          <a:lnTo>
                            <a:pt x="438" y="818"/>
                          </a:lnTo>
                          <a:lnTo>
                            <a:pt x="484" y="818"/>
                          </a:lnTo>
                          <a:lnTo>
                            <a:pt x="484" y="919"/>
                          </a:lnTo>
                          <a:close/>
                          <a:moveTo>
                            <a:pt x="484" y="768"/>
                          </a:moveTo>
                          <a:lnTo>
                            <a:pt x="438" y="768"/>
                          </a:lnTo>
                          <a:lnTo>
                            <a:pt x="438" y="666"/>
                          </a:lnTo>
                          <a:lnTo>
                            <a:pt x="484" y="666"/>
                          </a:lnTo>
                          <a:lnTo>
                            <a:pt x="484" y="768"/>
                          </a:lnTo>
                          <a:close/>
                          <a:moveTo>
                            <a:pt x="484" y="616"/>
                          </a:moveTo>
                          <a:lnTo>
                            <a:pt x="438" y="616"/>
                          </a:lnTo>
                          <a:lnTo>
                            <a:pt x="438" y="515"/>
                          </a:lnTo>
                          <a:lnTo>
                            <a:pt x="484" y="515"/>
                          </a:lnTo>
                          <a:lnTo>
                            <a:pt x="484" y="616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/>
                    <a:lstStyle/>
                    <a:p>
                      <a:pPr defTabSz="900000" fontAlgn="auto" latinLnBrk="0"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/>
                      </a:pPr>
                      <a:endParaRPr kumimoji="0" lang="ko-KR" altLang="en-US" ker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</a:endParaRPr>
                    </a:p>
                  </p:txBody>
                </p:sp>
                <p:sp>
                  <p:nvSpPr>
                    <p:cNvPr id="34" name="Freeform 7"/>
                    <p:cNvSpPr/>
                    <p:nvPr/>
                  </p:nvSpPr>
                  <p:spPr>
                    <a:xfrm>
                      <a:off x="3531646" y="5990795"/>
                      <a:ext cx="154396" cy="649035"/>
                    </a:xfrm>
                    <a:custGeom>
                      <a:avLst/>
                      <a:gdLst>
                        <a:gd name="T0" fmla="*/ 154396 w 537"/>
                        <a:gd name="T1" fmla="*/ 649035 h 2270"/>
                        <a:gd name="T2" fmla="*/ 154396 w 537"/>
                        <a:gd name="T3" fmla="*/ 257327 h 2270"/>
                        <a:gd name="T4" fmla="*/ 135132 w 537"/>
                        <a:gd name="T5" fmla="*/ 257327 h 2270"/>
                        <a:gd name="T6" fmla="*/ 135132 w 537"/>
                        <a:gd name="T7" fmla="*/ 168978 h 2270"/>
                        <a:gd name="T8" fmla="*/ 115869 w 537"/>
                        <a:gd name="T9" fmla="*/ 168978 h 2270"/>
                        <a:gd name="T10" fmla="*/ 98330 w 537"/>
                        <a:gd name="T11" fmla="*/ 90636 h 2270"/>
                        <a:gd name="T12" fmla="*/ 92580 w 537"/>
                        <a:gd name="T13" fmla="*/ 90636 h 2270"/>
                        <a:gd name="T14" fmla="*/ 90280 w 537"/>
                        <a:gd name="T15" fmla="*/ 73767 h 2270"/>
                        <a:gd name="T16" fmla="*/ 79642 w 537"/>
                        <a:gd name="T17" fmla="*/ 73767 h 2270"/>
                        <a:gd name="T18" fmla="*/ 78779 w 537"/>
                        <a:gd name="T19" fmla="*/ 0 h 2270"/>
                        <a:gd name="T20" fmla="*/ 75904 w 537"/>
                        <a:gd name="T21" fmla="*/ 0 h 2270"/>
                        <a:gd name="T22" fmla="*/ 74467 w 537"/>
                        <a:gd name="T23" fmla="*/ 73767 h 2270"/>
                        <a:gd name="T24" fmla="*/ 64116 w 537"/>
                        <a:gd name="T25" fmla="*/ 73767 h 2270"/>
                        <a:gd name="T26" fmla="*/ 61816 w 537"/>
                        <a:gd name="T27" fmla="*/ 90636 h 2270"/>
                        <a:gd name="T28" fmla="*/ 55778 w 537"/>
                        <a:gd name="T29" fmla="*/ 90636 h 2270"/>
                        <a:gd name="T30" fmla="*/ 38527 w 537"/>
                        <a:gd name="T31" fmla="*/ 168978 h 2270"/>
                        <a:gd name="T32" fmla="*/ 19264 w 537"/>
                        <a:gd name="T33" fmla="*/ 168978 h 2270"/>
                        <a:gd name="T34" fmla="*/ 19264 w 537"/>
                        <a:gd name="T35" fmla="*/ 257327 h 2270"/>
                        <a:gd name="T36" fmla="*/ 0 w 537"/>
                        <a:gd name="T37" fmla="*/ 257327 h 2270"/>
                        <a:gd name="T38" fmla="*/ 0 w 537"/>
                        <a:gd name="T39" fmla="*/ 649035 h 2270"/>
                        <a:gd name="T40" fmla="*/ 154396 w 537"/>
                        <a:gd name="T41" fmla="*/ 649035 h 2270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  <a:gd name="T54" fmla="*/ 0 60000 65536"/>
                        <a:gd name="T55" fmla="*/ 0 60000 65536"/>
                        <a:gd name="T56" fmla="*/ 0 60000 65536"/>
                        <a:gd name="T57" fmla="*/ 0 60000 65536"/>
                        <a:gd name="T58" fmla="*/ 0 60000 65536"/>
                        <a:gd name="T59" fmla="*/ 0 60000 65536"/>
                        <a:gd name="T60" fmla="*/ 0 60000 65536"/>
                        <a:gd name="T61" fmla="*/ 0 60000 65536"/>
                        <a:gd name="T62" fmla="*/ 0 60000 65536"/>
                      </a:gdLst>
                      <a:ahLst/>
                      <a:cxnLst>
                        <a:cxn ang="T42">
                          <a:pos x="T0" y="T1"/>
                        </a:cxn>
                        <a:cxn ang="T43">
                          <a:pos x="T2" y="T3"/>
                        </a:cxn>
                        <a:cxn ang="T44">
                          <a:pos x="T4" y="T5"/>
                        </a:cxn>
                        <a:cxn ang="T45">
                          <a:pos x="T6" y="T7"/>
                        </a:cxn>
                        <a:cxn ang="T46">
                          <a:pos x="T8" y="T9"/>
                        </a:cxn>
                        <a:cxn ang="T47">
                          <a:pos x="T10" y="T11"/>
                        </a:cxn>
                        <a:cxn ang="T48">
                          <a:pos x="T12" y="T13"/>
                        </a:cxn>
                        <a:cxn ang="T49">
                          <a:pos x="T14" y="T15"/>
                        </a:cxn>
                        <a:cxn ang="T50">
                          <a:pos x="T16" y="T17"/>
                        </a:cxn>
                        <a:cxn ang="T51">
                          <a:pos x="T18" y="T19"/>
                        </a:cxn>
                        <a:cxn ang="T52">
                          <a:pos x="T20" y="T21"/>
                        </a:cxn>
                        <a:cxn ang="T53">
                          <a:pos x="T22" y="T23"/>
                        </a:cxn>
                        <a:cxn ang="T54">
                          <a:pos x="T24" y="T25"/>
                        </a:cxn>
                        <a:cxn ang="T55">
                          <a:pos x="T26" y="T27"/>
                        </a:cxn>
                        <a:cxn ang="T56">
                          <a:pos x="T28" y="T29"/>
                        </a:cxn>
                        <a:cxn ang="T57">
                          <a:pos x="T30" y="T31"/>
                        </a:cxn>
                        <a:cxn ang="T58">
                          <a:pos x="T32" y="T33"/>
                        </a:cxn>
                        <a:cxn ang="T59">
                          <a:pos x="T34" y="T35"/>
                        </a:cxn>
                        <a:cxn ang="T60">
                          <a:pos x="T36" y="T37"/>
                        </a:cxn>
                        <a:cxn ang="T61">
                          <a:pos x="T38" y="T39"/>
                        </a:cxn>
                        <a:cxn ang="T62">
                          <a:pos x="T40" y="T41"/>
                        </a:cxn>
                      </a:cxnLst>
                      <a:rect l="0" t="0" r="r" b="b"/>
                      <a:pathLst>
                        <a:path w="537" h="2270">
                          <a:moveTo>
                            <a:pt x="537" y="2270"/>
                          </a:moveTo>
                          <a:lnTo>
                            <a:pt x="537" y="900"/>
                          </a:lnTo>
                          <a:lnTo>
                            <a:pt x="470" y="900"/>
                          </a:lnTo>
                          <a:lnTo>
                            <a:pt x="470" y="591"/>
                          </a:lnTo>
                          <a:lnTo>
                            <a:pt x="403" y="591"/>
                          </a:lnTo>
                          <a:lnTo>
                            <a:pt x="342" y="317"/>
                          </a:lnTo>
                          <a:lnTo>
                            <a:pt x="322" y="317"/>
                          </a:lnTo>
                          <a:lnTo>
                            <a:pt x="314" y="258"/>
                          </a:lnTo>
                          <a:lnTo>
                            <a:pt x="277" y="258"/>
                          </a:lnTo>
                          <a:lnTo>
                            <a:pt x="274" y="0"/>
                          </a:lnTo>
                          <a:lnTo>
                            <a:pt x="264" y="0"/>
                          </a:lnTo>
                          <a:lnTo>
                            <a:pt x="259" y="258"/>
                          </a:lnTo>
                          <a:lnTo>
                            <a:pt x="223" y="258"/>
                          </a:lnTo>
                          <a:lnTo>
                            <a:pt x="215" y="317"/>
                          </a:lnTo>
                          <a:lnTo>
                            <a:pt x="194" y="317"/>
                          </a:lnTo>
                          <a:lnTo>
                            <a:pt x="134" y="591"/>
                          </a:lnTo>
                          <a:lnTo>
                            <a:pt x="67" y="591"/>
                          </a:lnTo>
                          <a:lnTo>
                            <a:pt x="67" y="900"/>
                          </a:lnTo>
                          <a:lnTo>
                            <a:pt x="0" y="900"/>
                          </a:lnTo>
                          <a:lnTo>
                            <a:pt x="0" y="2270"/>
                          </a:lnTo>
                          <a:lnTo>
                            <a:pt x="537" y="2270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/>
                    <a:lstStyle/>
                    <a:p>
                      <a:pPr defTabSz="900000" fontAlgn="auto" latinLnBrk="0"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/>
                      </a:pPr>
                      <a:endParaRPr kumimoji="0" lang="ko-KR" altLang="en-US" ker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</a:endParaRPr>
                    </a:p>
                  </p:txBody>
                </p:sp>
              </p:grpSp>
              <p:sp>
                <p:nvSpPr>
                  <p:cNvPr id="31" name="Freeform 12"/>
                  <p:cNvSpPr>
                    <a:spLocks noEditPoints="1"/>
                  </p:cNvSpPr>
                  <p:nvPr/>
                </p:nvSpPr>
                <p:spPr>
                  <a:xfrm>
                    <a:off x="5201261" y="1489686"/>
                    <a:ext cx="325082" cy="331294"/>
                  </a:xfrm>
                  <a:custGeom>
                    <a:avLst/>
                    <a:gdLst>
                      <a:gd name="T0" fmla="*/ 381519 w 1970"/>
                      <a:gd name="T1" fmla="*/ 161799 h 1870"/>
                      <a:gd name="T2" fmla="*/ 308040 w 1970"/>
                      <a:gd name="T3" fmla="*/ 141693 h 1870"/>
                      <a:gd name="T4" fmla="*/ 189563 w 1970"/>
                      <a:gd name="T5" fmla="*/ 18190 h 1870"/>
                      <a:gd name="T6" fmla="*/ 178074 w 1970"/>
                      <a:gd name="T7" fmla="*/ 957 h 1870"/>
                      <a:gd name="T8" fmla="*/ 3112 w 1970"/>
                      <a:gd name="T9" fmla="*/ 9335 h 1870"/>
                      <a:gd name="T10" fmla="*/ 471514 w 1970"/>
                      <a:gd name="T11" fmla="*/ 243177 h 1870"/>
                      <a:gd name="T12" fmla="*/ 44997 w 1970"/>
                      <a:gd name="T13" fmla="*/ 319768 h 1870"/>
                      <a:gd name="T14" fmla="*/ 18190 w 1970"/>
                      <a:gd name="T15" fmla="*/ 325273 h 1870"/>
                      <a:gd name="T16" fmla="*/ 12925 w 1970"/>
                      <a:gd name="T17" fmla="*/ 277643 h 1870"/>
                      <a:gd name="T18" fmla="*/ 41646 w 1970"/>
                      <a:gd name="T19" fmla="*/ 273574 h 1870"/>
                      <a:gd name="T20" fmla="*/ 44519 w 1970"/>
                      <a:gd name="T21" fmla="*/ 257537 h 1870"/>
                      <a:gd name="T22" fmla="*/ 15079 w 1970"/>
                      <a:gd name="T23" fmla="*/ 259692 h 1870"/>
                      <a:gd name="T24" fmla="*/ 14361 w 1970"/>
                      <a:gd name="T25" fmla="*/ 210386 h 1870"/>
                      <a:gd name="T26" fmla="*/ 44040 w 1970"/>
                      <a:gd name="T27" fmla="*/ 211104 h 1870"/>
                      <a:gd name="T28" fmla="*/ 42364 w 1970"/>
                      <a:gd name="T29" fmla="*/ 195307 h 1870"/>
                      <a:gd name="T30" fmla="*/ 13164 w 1970"/>
                      <a:gd name="T31" fmla="*/ 192914 h 1870"/>
                      <a:gd name="T32" fmla="*/ 17233 w 1970"/>
                      <a:gd name="T33" fmla="*/ 144087 h 1870"/>
                      <a:gd name="T34" fmla="*/ 44997 w 1970"/>
                      <a:gd name="T35" fmla="*/ 149831 h 1870"/>
                      <a:gd name="T36" fmla="*/ 39492 w 1970"/>
                      <a:gd name="T37" fmla="*/ 131641 h 1870"/>
                      <a:gd name="T38" fmla="*/ 12925 w 1970"/>
                      <a:gd name="T39" fmla="*/ 85208 h 1870"/>
                      <a:gd name="T40" fmla="*/ 39492 w 1970"/>
                      <a:gd name="T41" fmla="*/ 79703 h 1870"/>
                      <a:gd name="T42" fmla="*/ 44997 w 1970"/>
                      <a:gd name="T43" fmla="*/ 61752 h 1870"/>
                      <a:gd name="T44" fmla="*/ 17233 w 1970"/>
                      <a:gd name="T45" fmla="*/ 67257 h 1870"/>
                      <a:gd name="T46" fmla="*/ 13164 w 1970"/>
                      <a:gd name="T47" fmla="*/ 18669 h 1870"/>
                      <a:gd name="T48" fmla="*/ 42364 w 1970"/>
                      <a:gd name="T49" fmla="*/ 16036 h 1870"/>
                      <a:gd name="T50" fmla="*/ 87840 w 1970"/>
                      <a:gd name="T51" fmla="*/ 322879 h 1870"/>
                      <a:gd name="T52" fmla="*/ 58401 w 1970"/>
                      <a:gd name="T53" fmla="*/ 323837 h 1870"/>
                      <a:gd name="T54" fmla="*/ 59119 w 1970"/>
                      <a:gd name="T55" fmla="*/ 274052 h 1870"/>
                      <a:gd name="T56" fmla="*/ 88319 w 1970"/>
                      <a:gd name="T57" fmla="*/ 276685 h 1870"/>
                      <a:gd name="T58" fmla="*/ 85686 w 1970"/>
                      <a:gd name="T59" fmla="*/ 260410 h 1870"/>
                      <a:gd name="T60" fmla="*/ 56725 w 1970"/>
                      <a:gd name="T61" fmla="*/ 256341 h 1870"/>
                      <a:gd name="T62" fmla="*/ 61991 w 1970"/>
                      <a:gd name="T63" fmla="*/ 208711 h 1870"/>
                      <a:gd name="T64" fmla="*/ 88798 w 1970"/>
                      <a:gd name="T65" fmla="*/ 255383 h 1870"/>
                      <a:gd name="T66" fmla="*/ 61991 w 1970"/>
                      <a:gd name="T67" fmla="*/ 196265 h 1870"/>
                      <a:gd name="T68" fmla="*/ 56725 w 1970"/>
                      <a:gd name="T69" fmla="*/ 149831 h 1870"/>
                      <a:gd name="T70" fmla="*/ 84729 w 1970"/>
                      <a:gd name="T71" fmla="*/ 144087 h 1870"/>
                      <a:gd name="T72" fmla="*/ 88798 w 1970"/>
                      <a:gd name="T73" fmla="*/ 127333 h 1870"/>
                      <a:gd name="T74" fmla="*/ 60076 w 1970"/>
                      <a:gd name="T75" fmla="*/ 131402 h 1870"/>
                      <a:gd name="T76" fmla="*/ 57683 w 1970"/>
                      <a:gd name="T77" fmla="*/ 82096 h 1870"/>
                      <a:gd name="T78" fmla="*/ 87362 w 1970"/>
                      <a:gd name="T79" fmla="*/ 81139 h 1870"/>
                      <a:gd name="T80" fmla="*/ 87362 w 1970"/>
                      <a:gd name="T81" fmla="*/ 65820 h 1870"/>
                      <a:gd name="T82" fmla="*/ 57683 w 1970"/>
                      <a:gd name="T83" fmla="*/ 64863 h 1870"/>
                      <a:gd name="T84" fmla="*/ 60076 w 1970"/>
                      <a:gd name="T85" fmla="*/ 15558 h 1870"/>
                      <a:gd name="T86" fmla="*/ 88798 w 1970"/>
                      <a:gd name="T87" fmla="*/ 19626 h 1870"/>
                      <a:gd name="T88" fmla="*/ 148874 w 1970"/>
                      <a:gd name="T89" fmla="*/ 15079 h 1870"/>
                      <a:gd name="T90" fmla="*/ 176638 w 1970"/>
                      <a:gd name="T91" fmla="*/ 20584 h 1870"/>
                      <a:gd name="T92" fmla="*/ 150071 w 1970"/>
                      <a:gd name="T93" fmla="*/ 67257 h 1870"/>
                      <a:gd name="T94" fmla="*/ 144566 w 1970"/>
                      <a:gd name="T95" fmla="*/ 85208 h 1870"/>
                      <a:gd name="T96" fmla="*/ 171373 w 1970"/>
                      <a:gd name="T97" fmla="*/ 79703 h 1870"/>
                      <a:gd name="T98" fmla="*/ 176638 w 1970"/>
                      <a:gd name="T99" fmla="*/ 127333 h 1870"/>
                      <a:gd name="T100" fmla="*/ 147917 w 1970"/>
                      <a:gd name="T101" fmla="*/ 131402 h 1870"/>
                      <a:gd name="T102" fmla="*/ 101244 w 1970"/>
                      <a:gd name="T103" fmla="*/ 18669 h 1870"/>
                      <a:gd name="T104" fmla="*/ 130444 w 1970"/>
                      <a:gd name="T105" fmla="*/ 16036 h 1870"/>
                      <a:gd name="T106" fmla="*/ 131162 w 1970"/>
                      <a:gd name="T107" fmla="*/ 65820 h 1870"/>
                      <a:gd name="T108" fmla="*/ 101723 w 1970"/>
                      <a:gd name="T109" fmla="*/ 64863 h 1870"/>
                      <a:gd name="T110" fmla="*/ 102919 w 1970"/>
                      <a:gd name="T111" fmla="*/ 80660 h 1870"/>
                      <a:gd name="T112" fmla="*/ 132359 w 1970"/>
                      <a:gd name="T113" fmla="*/ 83053 h 1870"/>
                      <a:gd name="T114" fmla="*/ 128529 w 1970"/>
                      <a:gd name="T115" fmla="*/ 131641 h 1870"/>
                      <a:gd name="T116" fmla="*/ 100765 w 1970"/>
                      <a:gd name="T117" fmla="*/ 126375 h 1870"/>
                      <a:gd name="T118" fmla="*/ 438005 w 1970"/>
                      <a:gd name="T119" fmla="*/ 320246 h 1870"/>
                      <a:gd name="T120" fmla="*/ 403300 w 1970"/>
                      <a:gd name="T121" fmla="*/ 263042 h 1870"/>
                      <a:gd name="T122" fmla="*/ 438005 w 1970"/>
                      <a:gd name="T123" fmla="*/ 256101 h 1870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60000 65536"/>
                      <a:gd name="T184" fmla="*/ 0 60000 65536"/>
                      <a:gd name="T185" fmla="*/ 0 60000 65536"/>
                    </a:gdLst>
                    <a:ahLst/>
                    <a:cxnLst>
                      <a:cxn ang="T124">
                        <a:pos x="T0" y="T1"/>
                      </a:cxn>
                      <a:cxn ang="T125">
                        <a:pos x="T2" y="T3"/>
                      </a:cxn>
                      <a:cxn ang="T126">
                        <a:pos x="T4" y="T5"/>
                      </a:cxn>
                      <a:cxn ang="T127">
                        <a:pos x="T6" y="T7"/>
                      </a:cxn>
                      <a:cxn ang="T128">
                        <a:pos x="T8" y="T9"/>
                      </a:cxn>
                      <a:cxn ang="T129">
                        <a:pos x="T10" y="T11"/>
                      </a:cxn>
                      <a:cxn ang="T130">
                        <a:pos x="T12" y="T13"/>
                      </a:cxn>
                      <a:cxn ang="T131">
                        <a:pos x="T14" y="T15"/>
                      </a:cxn>
                      <a:cxn ang="T132">
                        <a:pos x="T16" y="T17"/>
                      </a:cxn>
                      <a:cxn ang="T133">
                        <a:pos x="T18" y="T19"/>
                      </a:cxn>
                      <a:cxn ang="T134">
                        <a:pos x="T20" y="T21"/>
                      </a:cxn>
                      <a:cxn ang="T135">
                        <a:pos x="T22" y="T23"/>
                      </a:cxn>
                      <a:cxn ang="T136">
                        <a:pos x="T24" y="T25"/>
                      </a:cxn>
                      <a:cxn ang="T137">
                        <a:pos x="T26" y="T27"/>
                      </a:cxn>
                      <a:cxn ang="T138">
                        <a:pos x="T28" y="T29"/>
                      </a:cxn>
                      <a:cxn ang="T139">
                        <a:pos x="T30" y="T31"/>
                      </a:cxn>
                      <a:cxn ang="T140">
                        <a:pos x="T32" y="T33"/>
                      </a:cxn>
                      <a:cxn ang="T141">
                        <a:pos x="T34" y="T35"/>
                      </a:cxn>
                      <a:cxn ang="T142">
                        <a:pos x="T36" y="T37"/>
                      </a:cxn>
                      <a:cxn ang="T143">
                        <a:pos x="T38" y="T39"/>
                      </a:cxn>
                      <a:cxn ang="T144">
                        <a:pos x="T40" y="T41"/>
                      </a:cxn>
                      <a:cxn ang="T145">
                        <a:pos x="T42" y="T43"/>
                      </a:cxn>
                      <a:cxn ang="T146">
                        <a:pos x="T44" y="T45"/>
                      </a:cxn>
                      <a:cxn ang="T147">
                        <a:pos x="T46" y="T47"/>
                      </a:cxn>
                      <a:cxn ang="T148">
                        <a:pos x="T48" y="T49"/>
                      </a:cxn>
                      <a:cxn ang="T149">
                        <a:pos x="T50" y="T51"/>
                      </a:cxn>
                      <a:cxn ang="T150">
                        <a:pos x="T52" y="T53"/>
                      </a:cxn>
                      <a:cxn ang="T151">
                        <a:pos x="T54" y="T55"/>
                      </a:cxn>
                      <a:cxn ang="T152">
                        <a:pos x="T56" y="T57"/>
                      </a:cxn>
                      <a:cxn ang="T153">
                        <a:pos x="T58" y="T59"/>
                      </a:cxn>
                      <a:cxn ang="T154">
                        <a:pos x="T60" y="T61"/>
                      </a:cxn>
                      <a:cxn ang="T155">
                        <a:pos x="T62" y="T63"/>
                      </a:cxn>
                      <a:cxn ang="T156">
                        <a:pos x="T64" y="T65"/>
                      </a:cxn>
                      <a:cxn ang="T157">
                        <a:pos x="T66" y="T67"/>
                      </a:cxn>
                      <a:cxn ang="T158">
                        <a:pos x="T68" y="T69"/>
                      </a:cxn>
                      <a:cxn ang="T159">
                        <a:pos x="T70" y="T71"/>
                      </a:cxn>
                      <a:cxn ang="T160">
                        <a:pos x="T72" y="T73"/>
                      </a:cxn>
                      <a:cxn ang="T161">
                        <a:pos x="T74" y="T75"/>
                      </a:cxn>
                      <a:cxn ang="T162">
                        <a:pos x="T76" y="T77"/>
                      </a:cxn>
                      <a:cxn ang="T163">
                        <a:pos x="T78" y="T79"/>
                      </a:cxn>
                      <a:cxn ang="T164">
                        <a:pos x="T80" y="T81"/>
                      </a:cxn>
                      <a:cxn ang="T165">
                        <a:pos x="T82" y="T83"/>
                      </a:cxn>
                      <a:cxn ang="T166">
                        <a:pos x="T84" y="T85"/>
                      </a:cxn>
                      <a:cxn ang="T167">
                        <a:pos x="T86" y="T87"/>
                      </a:cxn>
                      <a:cxn ang="T168">
                        <a:pos x="T88" y="T89"/>
                      </a:cxn>
                      <a:cxn ang="T169">
                        <a:pos x="T90" y="T91"/>
                      </a:cxn>
                      <a:cxn ang="T170">
                        <a:pos x="T92" y="T93"/>
                      </a:cxn>
                      <a:cxn ang="T171">
                        <a:pos x="T94" y="T95"/>
                      </a:cxn>
                      <a:cxn ang="T172">
                        <a:pos x="T96" y="T97"/>
                      </a:cxn>
                      <a:cxn ang="T173">
                        <a:pos x="T98" y="T99"/>
                      </a:cxn>
                      <a:cxn ang="T174">
                        <a:pos x="T100" y="T101"/>
                      </a:cxn>
                      <a:cxn ang="T175">
                        <a:pos x="T102" y="T103"/>
                      </a:cxn>
                      <a:cxn ang="T176">
                        <a:pos x="T104" y="T105"/>
                      </a:cxn>
                      <a:cxn ang="T177">
                        <a:pos x="T106" y="T107"/>
                      </a:cxn>
                      <a:cxn ang="T178">
                        <a:pos x="T108" y="T109"/>
                      </a:cxn>
                      <a:cxn ang="T179">
                        <a:pos x="T110" y="T111"/>
                      </a:cxn>
                      <a:cxn ang="T180">
                        <a:pos x="T112" y="T113"/>
                      </a:cxn>
                      <a:cxn ang="T181">
                        <a:pos x="T114" y="T115"/>
                      </a:cxn>
                      <a:cxn ang="T182">
                        <a:pos x="T116" y="T117"/>
                      </a:cxn>
                      <a:cxn ang="T183">
                        <a:pos x="T118" y="T119"/>
                      </a:cxn>
                      <a:cxn ang="T184">
                        <a:pos x="T120" y="T121"/>
                      </a:cxn>
                      <a:cxn ang="T185">
                        <a:pos x="T122" y="T123"/>
                      </a:cxn>
                    </a:cxnLst>
                    <a:rect l="0" t="0" r="r" b="b"/>
                    <a:pathLst>
                      <a:path w="1970" h="1870">
                        <a:moveTo>
                          <a:pt x="1936" y="933"/>
                        </a:moveTo>
                        <a:lnTo>
                          <a:pt x="1936" y="933"/>
                        </a:lnTo>
                        <a:lnTo>
                          <a:pt x="1793" y="822"/>
                        </a:lnTo>
                        <a:lnTo>
                          <a:pt x="1688" y="740"/>
                        </a:lnTo>
                        <a:lnTo>
                          <a:pt x="1624" y="689"/>
                        </a:lnTo>
                        <a:lnTo>
                          <a:pt x="1617" y="684"/>
                        </a:lnTo>
                        <a:lnTo>
                          <a:pt x="1611" y="681"/>
                        </a:lnTo>
                        <a:lnTo>
                          <a:pt x="1605" y="678"/>
                        </a:lnTo>
                        <a:lnTo>
                          <a:pt x="1599" y="677"/>
                        </a:lnTo>
                        <a:lnTo>
                          <a:pt x="1594" y="676"/>
                        </a:lnTo>
                        <a:lnTo>
                          <a:pt x="1588" y="676"/>
                        </a:lnTo>
                        <a:lnTo>
                          <a:pt x="1578" y="678"/>
                        </a:lnTo>
                        <a:lnTo>
                          <a:pt x="1571" y="681"/>
                        </a:lnTo>
                        <a:lnTo>
                          <a:pt x="1565" y="685"/>
                        </a:lnTo>
                        <a:lnTo>
                          <a:pt x="1558" y="689"/>
                        </a:lnTo>
                        <a:lnTo>
                          <a:pt x="1292" y="873"/>
                        </a:lnTo>
                        <a:lnTo>
                          <a:pt x="1292" y="618"/>
                        </a:lnTo>
                        <a:lnTo>
                          <a:pt x="1292" y="610"/>
                        </a:lnTo>
                        <a:lnTo>
                          <a:pt x="1291" y="601"/>
                        </a:lnTo>
                        <a:lnTo>
                          <a:pt x="1287" y="592"/>
                        </a:lnTo>
                        <a:lnTo>
                          <a:pt x="1284" y="587"/>
                        </a:lnTo>
                        <a:lnTo>
                          <a:pt x="1281" y="583"/>
                        </a:lnTo>
                        <a:lnTo>
                          <a:pt x="1275" y="577"/>
                        </a:lnTo>
                        <a:lnTo>
                          <a:pt x="1270" y="573"/>
                        </a:lnTo>
                        <a:lnTo>
                          <a:pt x="1263" y="570"/>
                        </a:lnTo>
                        <a:lnTo>
                          <a:pt x="1255" y="568"/>
                        </a:lnTo>
                        <a:lnTo>
                          <a:pt x="1245" y="566"/>
                        </a:lnTo>
                        <a:lnTo>
                          <a:pt x="1234" y="565"/>
                        </a:lnTo>
                        <a:lnTo>
                          <a:pt x="792" y="565"/>
                        </a:lnTo>
                        <a:lnTo>
                          <a:pt x="792" y="76"/>
                        </a:lnTo>
                        <a:lnTo>
                          <a:pt x="792" y="73"/>
                        </a:lnTo>
                        <a:lnTo>
                          <a:pt x="791" y="64"/>
                        </a:lnTo>
                        <a:lnTo>
                          <a:pt x="789" y="52"/>
                        </a:lnTo>
                        <a:lnTo>
                          <a:pt x="787" y="46"/>
                        </a:lnTo>
                        <a:lnTo>
                          <a:pt x="785" y="38"/>
                        </a:lnTo>
                        <a:lnTo>
                          <a:pt x="781" y="31"/>
                        </a:lnTo>
                        <a:lnTo>
                          <a:pt x="777" y="25"/>
                        </a:lnTo>
                        <a:lnTo>
                          <a:pt x="770" y="18"/>
                        </a:lnTo>
                        <a:lnTo>
                          <a:pt x="763" y="12"/>
                        </a:lnTo>
                        <a:lnTo>
                          <a:pt x="755" y="7"/>
                        </a:lnTo>
                        <a:lnTo>
                          <a:pt x="744" y="4"/>
                        </a:lnTo>
                        <a:lnTo>
                          <a:pt x="733" y="1"/>
                        </a:lnTo>
                        <a:lnTo>
                          <a:pt x="720" y="0"/>
                        </a:lnTo>
                        <a:lnTo>
                          <a:pt x="72" y="0"/>
                        </a:lnTo>
                        <a:lnTo>
                          <a:pt x="59" y="1"/>
                        </a:lnTo>
                        <a:lnTo>
                          <a:pt x="49" y="4"/>
                        </a:lnTo>
                        <a:lnTo>
                          <a:pt x="39" y="9"/>
                        </a:lnTo>
                        <a:lnTo>
                          <a:pt x="31" y="16"/>
                        </a:lnTo>
                        <a:lnTo>
                          <a:pt x="25" y="23"/>
                        </a:lnTo>
                        <a:lnTo>
                          <a:pt x="19" y="31"/>
                        </a:lnTo>
                        <a:lnTo>
                          <a:pt x="13" y="39"/>
                        </a:lnTo>
                        <a:lnTo>
                          <a:pt x="10" y="49"/>
                        </a:lnTo>
                        <a:lnTo>
                          <a:pt x="7" y="57"/>
                        </a:lnTo>
                        <a:lnTo>
                          <a:pt x="4" y="66"/>
                        </a:lnTo>
                        <a:lnTo>
                          <a:pt x="1" y="81"/>
                        </a:lnTo>
                        <a:lnTo>
                          <a:pt x="0" y="92"/>
                        </a:lnTo>
                        <a:lnTo>
                          <a:pt x="0" y="96"/>
                        </a:lnTo>
                        <a:lnTo>
                          <a:pt x="0" y="1870"/>
                        </a:lnTo>
                        <a:lnTo>
                          <a:pt x="1970" y="1870"/>
                        </a:lnTo>
                        <a:lnTo>
                          <a:pt x="1970" y="1016"/>
                        </a:lnTo>
                        <a:lnTo>
                          <a:pt x="1970" y="1005"/>
                        </a:lnTo>
                        <a:lnTo>
                          <a:pt x="1969" y="995"/>
                        </a:lnTo>
                        <a:lnTo>
                          <a:pt x="1967" y="986"/>
                        </a:lnTo>
                        <a:lnTo>
                          <a:pt x="1965" y="978"/>
                        </a:lnTo>
                        <a:lnTo>
                          <a:pt x="1959" y="964"/>
                        </a:lnTo>
                        <a:lnTo>
                          <a:pt x="1952" y="952"/>
                        </a:lnTo>
                        <a:lnTo>
                          <a:pt x="1946" y="943"/>
                        </a:lnTo>
                        <a:lnTo>
                          <a:pt x="1941" y="937"/>
                        </a:lnTo>
                        <a:lnTo>
                          <a:pt x="1936" y="933"/>
                        </a:lnTo>
                        <a:close/>
                        <a:moveTo>
                          <a:pt x="188" y="1336"/>
                        </a:moveTo>
                        <a:lnTo>
                          <a:pt x="188" y="1336"/>
                        </a:lnTo>
                        <a:lnTo>
                          <a:pt x="187" y="1340"/>
                        </a:lnTo>
                        <a:lnTo>
                          <a:pt x="186" y="1345"/>
                        </a:lnTo>
                        <a:lnTo>
                          <a:pt x="184" y="1349"/>
                        </a:lnTo>
                        <a:lnTo>
                          <a:pt x="180" y="1353"/>
                        </a:lnTo>
                        <a:lnTo>
                          <a:pt x="177" y="1356"/>
                        </a:lnTo>
                        <a:lnTo>
                          <a:pt x="174" y="1358"/>
                        </a:lnTo>
                        <a:lnTo>
                          <a:pt x="170" y="1359"/>
                        </a:lnTo>
                        <a:lnTo>
                          <a:pt x="165" y="1359"/>
                        </a:lnTo>
                        <a:lnTo>
                          <a:pt x="76" y="1359"/>
                        </a:lnTo>
                        <a:lnTo>
                          <a:pt x="72" y="1359"/>
                        </a:lnTo>
                        <a:lnTo>
                          <a:pt x="67" y="1358"/>
                        </a:lnTo>
                        <a:lnTo>
                          <a:pt x="63" y="1356"/>
                        </a:lnTo>
                        <a:lnTo>
                          <a:pt x="60" y="1353"/>
                        </a:lnTo>
                        <a:lnTo>
                          <a:pt x="57" y="1349"/>
                        </a:lnTo>
                        <a:lnTo>
                          <a:pt x="55" y="1345"/>
                        </a:lnTo>
                        <a:lnTo>
                          <a:pt x="54" y="1340"/>
                        </a:lnTo>
                        <a:lnTo>
                          <a:pt x="54" y="1336"/>
                        </a:lnTo>
                        <a:lnTo>
                          <a:pt x="54" y="1165"/>
                        </a:lnTo>
                        <a:lnTo>
                          <a:pt x="54" y="1160"/>
                        </a:lnTo>
                        <a:lnTo>
                          <a:pt x="55" y="1156"/>
                        </a:lnTo>
                        <a:lnTo>
                          <a:pt x="57" y="1152"/>
                        </a:lnTo>
                        <a:lnTo>
                          <a:pt x="60" y="1149"/>
                        </a:lnTo>
                        <a:lnTo>
                          <a:pt x="63" y="1145"/>
                        </a:lnTo>
                        <a:lnTo>
                          <a:pt x="67" y="1143"/>
                        </a:lnTo>
                        <a:lnTo>
                          <a:pt x="72" y="1141"/>
                        </a:lnTo>
                        <a:lnTo>
                          <a:pt x="76" y="1141"/>
                        </a:lnTo>
                        <a:lnTo>
                          <a:pt x="165" y="1141"/>
                        </a:lnTo>
                        <a:lnTo>
                          <a:pt x="170" y="1141"/>
                        </a:lnTo>
                        <a:lnTo>
                          <a:pt x="174" y="1143"/>
                        </a:lnTo>
                        <a:lnTo>
                          <a:pt x="177" y="1145"/>
                        </a:lnTo>
                        <a:lnTo>
                          <a:pt x="180" y="1149"/>
                        </a:lnTo>
                        <a:lnTo>
                          <a:pt x="184" y="1152"/>
                        </a:lnTo>
                        <a:lnTo>
                          <a:pt x="186" y="1156"/>
                        </a:lnTo>
                        <a:lnTo>
                          <a:pt x="187" y="1160"/>
                        </a:lnTo>
                        <a:lnTo>
                          <a:pt x="188" y="1165"/>
                        </a:lnTo>
                        <a:lnTo>
                          <a:pt x="188" y="1336"/>
                        </a:lnTo>
                        <a:close/>
                        <a:moveTo>
                          <a:pt x="188" y="1067"/>
                        </a:moveTo>
                        <a:lnTo>
                          <a:pt x="188" y="1067"/>
                        </a:lnTo>
                        <a:lnTo>
                          <a:pt x="187" y="1071"/>
                        </a:lnTo>
                        <a:lnTo>
                          <a:pt x="186" y="1076"/>
                        </a:lnTo>
                        <a:lnTo>
                          <a:pt x="184" y="1079"/>
                        </a:lnTo>
                        <a:lnTo>
                          <a:pt x="180" y="1083"/>
                        </a:lnTo>
                        <a:lnTo>
                          <a:pt x="177" y="1085"/>
                        </a:lnTo>
                        <a:lnTo>
                          <a:pt x="174" y="1088"/>
                        </a:lnTo>
                        <a:lnTo>
                          <a:pt x="170" y="1089"/>
                        </a:lnTo>
                        <a:lnTo>
                          <a:pt x="165" y="1089"/>
                        </a:lnTo>
                        <a:lnTo>
                          <a:pt x="76" y="1089"/>
                        </a:lnTo>
                        <a:lnTo>
                          <a:pt x="72" y="1089"/>
                        </a:lnTo>
                        <a:lnTo>
                          <a:pt x="67" y="1088"/>
                        </a:lnTo>
                        <a:lnTo>
                          <a:pt x="63" y="1085"/>
                        </a:lnTo>
                        <a:lnTo>
                          <a:pt x="60" y="1083"/>
                        </a:lnTo>
                        <a:lnTo>
                          <a:pt x="57" y="1079"/>
                        </a:lnTo>
                        <a:lnTo>
                          <a:pt x="55" y="1076"/>
                        </a:lnTo>
                        <a:lnTo>
                          <a:pt x="54" y="1071"/>
                        </a:lnTo>
                        <a:lnTo>
                          <a:pt x="54" y="1067"/>
                        </a:lnTo>
                        <a:lnTo>
                          <a:pt x="54" y="896"/>
                        </a:lnTo>
                        <a:lnTo>
                          <a:pt x="54" y="890"/>
                        </a:lnTo>
                        <a:lnTo>
                          <a:pt x="55" y="886"/>
                        </a:lnTo>
                        <a:lnTo>
                          <a:pt x="57" y="882"/>
                        </a:lnTo>
                        <a:lnTo>
                          <a:pt x="60" y="879"/>
                        </a:lnTo>
                        <a:lnTo>
                          <a:pt x="63" y="876"/>
                        </a:lnTo>
                        <a:lnTo>
                          <a:pt x="67" y="874"/>
                        </a:lnTo>
                        <a:lnTo>
                          <a:pt x="72" y="872"/>
                        </a:lnTo>
                        <a:lnTo>
                          <a:pt x="76" y="872"/>
                        </a:lnTo>
                        <a:lnTo>
                          <a:pt x="165" y="872"/>
                        </a:lnTo>
                        <a:lnTo>
                          <a:pt x="170" y="872"/>
                        </a:lnTo>
                        <a:lnTo>
                          <a:pt x="174" y="874"/>
                        </a:lnTo>
                        <a:lnTo>
                          <a:pt x="177" y="876"/>
                        </a:lnTo>
                        <a:lnTo>
                          <a:pt x="180" y="879"/>
                        </a:lnTo>
                        <a:lnTo>
                          <a:pt x="184" y="882"/>
                        </a:lnTo>
                        <a:lnTo>
                          <a:pt x="186" y="886"/>
                        </a:lnTo>
                        <a:lnTo>
                          <a:pt x="187" y="890"/>
                        </a:lnTo>
                        <a:lnTo>
                          <a:pt x="188" y="896"/>
                        </a:lnTo>
                        <a:lnTo>
                          <a:pt x="188" y="1067"/>
                        </a:lnTo>
                        <a:close/>
                        <a:moveTo>
                          <a:pt x="188" y="797"/>
                        </a:moveTo>
                        <a:lnTo>
                          <a:pt x="188" y="797"/>
                        </a:lnTo>
                        <a:lnTo>
                          <a:pt x="187" y="801"/>
                        </a:lnTo>
                        <a:lnTo>
                          <a:pt x="186" y="806"/>
                        </a:lnTo>
                        <a:lnTo>
                          <a:pt x="184" y="810"/>
                        </a:lnTo>
                        <a:lnTo>
                          <a:pt x="180" y="814"/>
                        </a:lnTo>
                        <a:lnTo>
                          <a:pt x="177" y="816"/>
                        </a:lnTo>
                        <a:lnTo>
                          <a:pt x="174" y="819"/>
                        </a:lnTo>
                        <a:lnTo>
                          <a:pt x="170" y="820"/>
                        </a:lnTo>
                        <a:lnTo>
                          <a:pt x="165" y="820"/>
                        </a:lnTo>
                        <a:lnTo>
                          <a:pt x="76" y="820"/>
                        </a:lnTo>
                        <a:lnTo>
                          <a:pt x="72" y="820"/>
                        </a:lnTo>
                        <a:lnTo>
                          <a:pt x="67" y="819"/>
                        </a:lnTo>
                        <a:lnTo>
                          <a:pt x="63" y="816"/>
                        </a:lnTo>
                        <a:lnTo>
                          <a:pt x="60" y="814"/>
                        </a:lnTo>
                        <a:lnTo>
                          <a:pt x="57" y="810"/>
                        </a:lnTo>
                        <a:lnTo>
                          <a:pt x="55" y="806"/>
                        </a:lnTo>
                        <a:lnTo>
                          <a:pt x="54" y="801"/>
                        </a:lnTo>
                        <a:lnTo>
                          <a:pt x="54" y="797"/>
                        </a:lnTo>
                        <a:lnTo>
                          <a:pt x="54" y="626"/>
                        </a:lnTo>
                        <a:lnTo>
                          <a:pt x="54" y="621"/>
                        </a:lnTo>
                        <a:lnTo>
                          <a:pt x="55" y="617"/>
                        </a:lnTo>
                        <a:lnTo>
                          <a:pt x="57" y="613"/>
                        </a:lnTo>
                        <a:lnTo>
                          <a:pt x="60" y="610"/>
                        </a:lnTo>
                        <a:lnTo>
                          <a:pt x="63" y="606"/>
                        </a:lnTo>
                        <a:lnTo>
                          <a:pt x="67" y="604"/>
                        </a:lnTo>
                        <a:lnTo>
                          <a:pt x="72" y="602"/>
                        </a:lnTo>
                        <a:lnTo>
                          <a:pt x="76" y="602"/>
                        </a:lnTo>
                        <a:lnTo>
                          <a:pt x="165" y="602"/>
                        </a:lnTo>
                        <a:lnTo>
                          <a:pt x="170" y="602"/>
                        </a:lnTo>
                        <a:lnTo>
                          <a:pt x="174" y="604"/>
                        </a:lnTo>
                        <a:lnTo>
                          <a:pt x="177" y="606"/>
                        </a:lnTo>
                        <a:lnTo>
                          <a:pt x="180" y="610"/>
                        </a:lnTo>
                        <a:lnTo>
                          <a:pt x="184" y="613"/>
                        </a:lnTo>
                        <a:lnTo>
                          <a:pt x="186" y="617"/>
                        </a:lnTo>
                        <a:lnTo>
                          <a:pt x="187" y="621"/>
                        </a:lnTo>
                        <a:lnTo>
                          <a:pt x="188" y="626"/>
                        </a:lnTo>
                        <a:lnTo>
                          <a:pt x="188" y="797"/>
                        </a:lnTo>
                        <a:close/>
                        <a:moveTo>
                          <a:pt x="188" y="528"/>
                        </a:moveTo>
                        <a:lnTo>
                          <a:pt x="188" y="528"/>
                        </a:lnTo>
                        <a:lnTo>
                          <a:pt x="187" y="532"/>
                        </a:lnTo>
                        <a:lnTo>
                          <a:pt x="186" y="536"/>
                        </a:lnTo>
                        <a:lnTo>
                          <a:pt x="184" y="540"/>
                        </a:lnTo>
                        <a:lnTo>
                          <a:pt x="180" y="544"/>
                        </a:lnTo>
                        <a:lnTo>
                          <a:pt x="177" y="546"/>
                        </a:lnTo>
                        <a:lnTo>
                          <a:pt x="174" y="549"/>
                        </a:lnTo>
                        <a:lnTo>
                          <a:pt x="170" y="550"/>
                        </a:lnTo>
                        <a:lnTo>
                          <a:pt x="165" y="550"/>
                        </a:lnTo>
                        <a:lnTo>
                          <a:pt x="76" y="550"/>
                        </a:lnTo>
                        <a:lnTo>
                          <a:pt x="72" y="550"/>
                        </a:lnTo>
                        <a:lnTo>
                          <a:pt x="67" y="549"/>
                        </a:lnTo>
                        <a:lnTo>
                          <a:pt x="63" y="546"/>
                        </a:lnTo>
                        <a:lnTo>
                          <a:pt x="60" y="544"/>
                        </a:lnTo>
                        <a:lnTo>
                          <a:pt x="57" y="540"/>
                        </a:lnTo>
                        <a:lnTo>
                          <a:pt x="55" y="536"/>
                        </a:lnTo>
                        <a:lnTo>
                          <a:pt x="54" y="532"/>
                        </a:lnTo>
                        <a:lnTo>
                          <a:pt x="54" y="528"/>
                        </a:lnTo>
                        <a:lnTo>
                          <a:pt x="54" y="356"/>
                        </a:lnTo>
                        <a:lnTo>
                          <a:pt x="54" y="351"/>
                        </a:lnTo>
                        <a:lnTo>
                          <a:pt x="55" y="347"/>
                        </a:lnTo>
                        <a:lnTo>
                          <a:pt x="57" y="343"/>
                        </a:lnTo>
                        <a:lnTo>
                          <a:pt x="60" y="339"/>
                        </a:lnTo>
                        <a:lnTo>
                          <a:pt x="63" y="337"/>
                        </a:lnTo>
                        <a:lnTo>
                          <a:pt x="67" y="335"/>
                        </a:lnTo>
                        <a:lnTo>
                          <a:pt x="72" y="333"/>
                        </a:lnTo>
                        <a:lnTo>
                          <a:pt x="76" y="333"/>
                        </a:lnTo>
                        <a:lnTo>
                          <a:pt x="165" y="333"/>
                        </a:lnTo>
                        <a:lnTo>
                          <a:pt x="170" y="333"/>
                        </a:lnTo>
                        <a:lnTo>
                          <a:pt x="174" y="335"/>
                        </a:lnTo>
                        <a:lnTo>
                          <a:pt x="177" y="337"/>
                        </a:lnTo>
                        <a:lnTo>
                          <a:pt x="180" y="339"/>
                        </a:lnTo>
                        <a:lnTo>
                          <a:pt x="184" y="343"/>
                        </a:lnTo>
                        <a:lnTo>
                          <a:pt x="186" y="347"/>
                        </a:lnTo>
                        <a:lnTo>
                          <a:pt x="187" y="351"/>
                        </a:lnTo>
                        <a:lnTo>
                          <a:pt x="188" y="356"/>
                        </a:lnTo>
                        <a:lnTo>
                          <a:pt x="188" y="528"/>
                        </a:lnTo>
                        <a:close/>
                        <a:moveTo>
                          <a:pt x="188" y="258"/>
                        </a:moveTo>
                        <a:lnTo>
                          <a:pt x="188" y="258"/>
                        </a:lnTo>
                        <a:lnTo>
                          <a:pt x="187" y="262"/>
                        </a:lnTo>
                        <a:lnTo>
                          <a:pt x="186" y="266"/>
                        </a:lnTo>
                        <a:lnTo>
                          <a:pt x="184" y="271"/>
                        </a:lnTo>
                        <a:lnTo>
                          <a:pt x="180" y="275"/>
                        </a:lnTo>
                        <a:lnTo>
                          <a:pt x="177" y="277"/>
                        </a:lnTo>
                        <a:lnTo>
                          <a:pt x="174" y="279"/>
                        </a:lnTo>
                        <a:lnTo>
                          <a:pt x="170" y="281"/>
                        </a:lnTo>
                        <a:lnTo>
                          <a:pt x="165" y="281"/>
                        </a:lnTo>
                        <a:lnTo>
                          <a:pt x="76" y="281"/>
                        </a:lnTo>
                        <a:lnTo>
                          <a:pt x="72" y="281"/>
                        </a:lnTo>
                        <a:lnTo>
                          <a:pt x="67" y="279"/>
                        </a:lnTo>
                        <a:lnTo>
                          <a:pt x="63" y="277"/>
                        </a:lnTo>
                        <a:lnTo>
                          <a:pt x="60" y="275"/>
                        </a:lnTo>
                        <a:lnTo>
                          <a:pt x="57" y="271"/>
                        </a:lnTo>
                        <a:lnTo>
                          <a:pt x="55" y="266"/>
                        </a:lnTo>
                        <a:lnTo>
                          <a:pt x="54" y="262"/>
                        </a:lnTo>
                        <a:lnTo>
                          <a:pt x="54" y="258"/>
                        </a:lnTo>
                        <a:lnTo>
                          <a:pt x="54" y="86"/>
                        </a:lnTo>
                        <a:lnTo>
                          <a:pt x="54" y="82"/>
                        </a:lnTo>
                        <a:lnTo>
                          <a:pt x="55" y="78"/>
                        </a:lnTo>
                        <a:lnTo>
                          <a:pt x="57" y="74"/>
                        </a:lnTo>
                        <a:lnTo>
                          <a:pt x="60" y="69"/>
                        </a:lnTo>
                        <a:lnTo>
                          <a:pt x="63" y="67"/>
                        </a:lnTo>
                        <a:lnTo>
                          <a:pt x="67" y="65"/>
                        </a:lnTo>
                        <a:lnTo>
                          <a:pt x="72" y="63"/>
                        </a:lnTo>
                        <a:lnTo>
                          <a:pt x="76" y="63"/>
                        </a:lnTo>
                        <a:lnTo>
                          <a:pt x="165" y="63"/>
                        </a:lnTo>
                        <a:lnTo>
                          <a:pt x="170" y="63"/>
                        </a:lnTo>
                        <a:lnTo>
                          <a:pt x="174" y="65"/>
                        </a:lnTo>
                        <a:lnTo>
                          <a:pt x="177" y="67"/>
                        </a:lnTo>
                        <a:lnTo>
                          <a:pt x="180" y="69"/>
                        </a:lnTo>
                        <a:lnTo>
                          <a:pt x="184" y="74"/>
                        </a:lnTo>
                        <a:lnTo>
                          <a:pt x="186" y="78"/>
                        </a:lnTo>
                        <a:lnTo>
                          <a:pt x="187" y="82"/>
                        </a:lnTo>
                        <a:lnTo>
                          <a:pt x="188" y="86"/>
                        </a:lnTo>
                        <a:lnTo>
                          <a:pt x="188" y="258"/>
                        </a:lnTo>
                        <a:close/>
                        <a:moveTo>
                          <a:pt x="371" y="1336"/>
                        </a:moveTo>
                        <a:lnTo>
                          <a:pt x="371" y="1336"/>
                        </a:lnTo>
                        <a:lnTo>
                          <a:pt x="371" y="1340"/>
                        </a:lnTo>
                        <a:lnTo>
                          <a:pt x="369" y="1345"/>
                        </a:lnTo>
                        <a:lnTo>
                          <a:pt x="367" y="1349"/>
                        </a:lnTo>
                        <a:lnTo>
                          <a:pt x="365" y="1353"/>
                        </a:lnTo>
                        <a:lnTo>
                          <a:pt x="361" y="1356"/>
                        </a:lnTo>
                        <a:lnTo>
                          <a:pt x="358" y="1358"/>
                        </a:lnTo>
                        <a:lnTo>
                          <a:pt x="354" y="1359"/>
                        </a:lnTo>
                        <a:lnTo>
                          <a:pt x="349" y="1359"/>
                        </a:lnTo>
                        <a:lnTo>
                          <a:pt x="259" y="1359"/>
                        </a:lnTo>
                        <a:lnTo>
                          <a:pt x="255" y="1359"/>
                        </a:lnTo>
                        <a:lnTo>
                          <a:pt x="251" y="1358"/>
                        </a:lnTo>
                        <a:lnTo>
                          <a:pt x="247" y="1356"/>
                        </a:lnTo>
                        <a:lnTo>
                          <a:pt x="244" y="1353"/>
                        </a:lnTo>
                        <a:lnTo>
                          <a:pt x="241" y="1349"/>
                        </a:lnTo>
                        <a:lnTo>
                          <a:pt x="238" y="1345"/>
                        </a:lnTo>
                        <a:lnTo>
                          <a:pt x="237" y="1340"/>
                        </a:lnTo>
                        <a:lnTo>
                          <a:pt x="237" y="1336"/>
                        </a:lnTo>
                        <a:lnTo>
                          <a:pt x="237" y="1165"/>
                        </a:lnTo>
                        <a:lnTo>
                          <a:pt x="237" y="1160"/>
                        </a:lnTo>
                        <a:lnTo>
                          <a:pt x="238" y="1156"/>
                        </a:lnTo>
                        <a:lnTo>
                          <a:pt x="241" y="1152"/>
                        </a:lnTo>
                        <a:lnTo>
                          <a:pt x="244" y="1149"/>
                        </a:lnTo>
                        <a:lnTo>
                          <a:pt x="247" y="1145"/>
                        </a:lnTo>
                        <a:lnTo>
                          <a:pt x="251" y="1143"/>
                        </a:lnTo>
                        <a:lnTo>
                          <a:pt x="255" y="1141"/>
                        </a:lnTo>
                        <a:lnTo>
                          <a:pt x="259" y="1141"/>
                        </a:lnTo>
                        <a:lnTo>
                          <a:pt x="349" y="1141"/>
                        </a:lnTo>
                        <a:lnTo>
                          <a:pt x="354" y="1141"/>
                        </a:lnTo>
                        <a:lnTo>
                          <a:pt x="358" y="1143"/>
                        </a:lnTo>
                        <a:lnTo>
                          <a:pt x="361" y="1145"/>
                        </a:lnTo>
                        <a:lnTo>
                          <a:pt x="365" y="1149"/>
                        </a:lnTo>
                        <a:lnTo>
                          <a:pt x="367" y="1152"/>
                        </a:lnTo>
                        <a:lnTo>
                          <a:pt x="369" y="1156"/>
                        </a:lnTo>
                        <a:lnTo>
                          <a:pt x="371" y="1160"/>
                        </a:lnTo>
                        <a:lnTo>
                          <a:pt x="371" y="1165"/>
                        </a:lnTo>
                        <a:lnTo>
                          <a:pt x="371" y="1336"/>
                        </a:lnTo>
                        <a:close/>
                        <a:moveTo>
                          <a:pt x="371" y="1067"/>
                        </a:moveTo>
                        <a:lnTo>
                          <a:pt x="371" y="1067"/>
                        </a:lnTo>
                        <a:lnTo>
                          <a:pt x="371" y="1071"/>
                        </a:lnTo>
                        <a:lnTo>
                          <a:pt x="369" y="1076"/>
                        </a:lnTo>
                        <a:lnTo>
                          <a:pt x="367" y="1079"/>
                        </a:lnTo>
                        <a:lnTo>
                          <a:pt x="365" y="1083"/>
                        </a:lnTo>
                        <a:lnTo>
                          <a:pt x="361" y="1085"/>
                        </a:lnTo>
                        <a:lnTo>
                          <a:pt x="358" y="1088"/>
                        </a:lnTo>
                        <a:lnTo>
                          <a:pt x="354" y="1089"/>
                        </a:lnTo>
                        <a:lnTo>
                          <a:pt x="349" y="1089"/>
                        </a:lnTo>
                        <a:lnTo>
                          <a:pt x="259" y="1089"/>
                        </a:lnTo>
                        <a:lnTo>
                          <a:pt x="255" y="1089"/>
                        </a:lnTo>
                        <a:lnTo>
                          <a:pt x="251" y="1088"/>
                        </a:lnTo>
                        <a:lnTo>
                          <a:pt x="247" y="1085"/>
                        </a:lnTo>
                        <a:lnTo>
                          <a:pt x="244" y="1083"/>
                        </a:lnTo>
                        <a:lnTo>
                          <a:pt x="241" y="1079"/>
                        </a:lnTo>
                        <a:lnTo>
                          <a:pt x="238" y="1076"/>
                        </a:lnTo>
                        <a:lnTo>
                          <a:pt x="237" y="1071"/>
                        </a:lnTo>
                        <a:lnTo>
                          <a:pt x="237" y="1067"/>
                        </a:lnTo>
                        <a:lnTo>
                          <a:pt x="237" y="896"/>
                        </a:lnTo>
                        <a:lnTo>
                          <a:pt x="237" y="890"/>
                        </a:lnTo>
                        <a:lnTo>
                          <a:pt x="238" y="886"/>
                        </a:lnTo>
                        <a:lnTo>
                          <a:pt x="241" y="882"/>
                        </a:lnTo>
                        <a:lnTo>
                          <a:pt x="244" y="879"/>
                        </a:lnTo>
                        <a:lnTo>
                          <a:pt x="247" y="876"/>
                        </a:lnTo>
                        <a:lnTo>
                          <a:pt x="251" y="874"/>
                        </a:lnTo>
                        <a:lnTo>
                          <a:pt x="255" y="872"/>
                        </a:lnTo>
                        <a:lnTo>
                          <a:pt x="259" y="872"/>
                        </a:lnTo>
                        <a:lnTo>
                          <a:pt x="349" y="872"/>
                        </a:lnTo>
                        <a:lnTo>
                          <a:pt x="354" y="872"/>
                        </a:lnTo>
                        <a:lnTo>
                          <a:pt x="358" y="874"/>
                        </a:lnTo>
                        <a:lnTo>
                          <a:pt x="361" y="876"/>
                        </a:lnTo>
                        <a:lnTo>
                          <a:pt x="365" y="879"/>
                        </a:lnTo>
                        <a:lnTo>
                          <a:pt x="367" y="882"/>
                        </a:lnTo>
                        <a:lnTo>
                          <a:pt x="369" y="886"/>
                        </a:lnTo>
                        <a:lnTo>
                          <a:pt x="371" y="890"/>
                        </a:lnTo>
                        <a:lnTo>
                          <a:pt x="371" y="896"/>
                        </a:lnTo>
                        <a:lnTo>
                          <a:pt x="371" y="1067"/>
                        </a:lnTo>
                        <a:close/>
                        <a:moveTo>
                          <a:pt x="371" y="797"/>
                        </a:moveTo>
                        <a:lnTo>
                          <a:pt x="371" y="797"/>
                        </a:lnTo>
                        <a:lnTo>
                          <a:pt x="371" y="801"/>
                        </a:lnTo>
                        <a:lnTo>
                          <a:pt x="369" y="806"/>
                        </a:lnTo>
                        <a:lnTo>
                          <a:pt x="367" y="810"/>
                        </a:lnTo>
                        <a:lnTo>
                          <a:pt x="365" y="814"/>
                        </a:lnTo>
                        <a:lnTo>
                          <a:pt x="361" y="816"/>
                        </a:lnTo>
                        <a:lnTo>
                          <a:pt x="358" y="819"/>
                        </a:lnTo>
                        <a:lnTo>
                          <a:pt x="354" y="820"/>
                        </a:lnTo>
                        <a:lnTo>
                          <a:pt x="349" y="820"/>
                        </a:lnTo>
                        <a:lnTo>
                          <a:pt x="259" y="820"/>
                        </a:lnTo>
                        <a:lnTo>
                          <a:pt x="255" y="820"/>
                        </a:lnTo>
                        <a:lnTo>
                          <a:pt x="251" y="819"/>
                        </a:lnTo>
                        <a:lnTo>
                          <a:pt x="247" y="816"/>
                        </a:lnTo>
                        <a:lnTo>
                          <a:pt x="244" y="814"/>
                        </a:lnTo>
                        <a:lnTo>
                          <a:pt x="241" y="810"/>
                        </a:lnTo>
                        <a:lnTo>
                          <a:pt x="238" y="806"/>
                        </a:lnTo>
                        <a:lnTo>
                          <a:pt x="237" y="801"/>
                        </a:lnTo>
                        <a:lnTo>
                          <a:pt x="237" y="797"/>
                        </a:lnTo>
                        <a:lnTo>
                          <a:pt x="237" y="626"/>
                        </a:lnTo>
                        <a:lnTo>
                          <a:pt x="237" y="621"/>
                        </a:lnTo>
                        <a:lnTo>
                          <a:pt x="238" y="617"/>
                        </a:lnTo>
                        <a:lnTo>
                          <a:pt x="241" y="613"/>
                        </a:lnTo>
                        <a:lnTo>
                          <a:pt x="244" y="610"/>
                        </a:lnTo>
                        <a:lnTo>
                          <a:pt x="247" y="606"/>
                        </a:lnTo>
                        <a:lnTo>
                          <a:pt x="251" y="604"/>
                        </a:lnTo>
                        <a:lnTo>
                          <a:pt x="255" y="602"/>
                        </a:lnTo>
                        <a:lnTo>
                          <a:pt x="259" y="602"/>
                        </a:lnTo>
                        <a:lnTo>
                          <a:pt x="349" y="602"/>
                        </a:lnTo>
                        <a:lnTo>
                          <a:pt x="354" y="602"/>
                        </a:lnTo>
                        <a:lnTo>
                          <a:pt x="358" y="604"/>
                        </a:lnTo>
                        <a:lnTo>
                          <a:pt x="361" y="606"/>
                        </a:lnTo>
                        <a:lnTo>
                          <a:pt x="365" y="610"/>
                        </a:lnTo>
                        <a:lnTo>
                          <a:pt x="367" y="613"/>
                        </a:lnTo>
                        <a:lnTo>
                          <a:pt x="369" y="617"/>
                        </a:lnTo>
                        <a:lnTo>
                          <a:pt x="371" y="621"/>
                        </a:lnTo>
                        <a:lnTo>
                          <a:pt x="371" y="626"/>
                        </a:lnTo>
                        <a:lnTo>
                          <a:pt x="371" y="797"/>
                        </a:lnTo>
                        <a:close/>
                        <a:moveTo>
                          <a:pt x="371" y="528"/>
                        </a:moveTo>
                        <a:lnTo>
                          <a:pt x="371" y="528"/>
                        </a:lnTo>
                        <a:lnTo>
                          <a:pt x="371" y="532"/>
                        </a:lnTo>
                        <a:lnTo>
                          <a:pt x="369" y="536"/>
                        </a:lnTo>
                        <a:lnTo>
                          <a:pt x="367" y="540"/>
                        </a:lnTo>
                        <a:lnTo>
                          <a:pt x="365" y="544"/>
                        </a:lnTo>
                        <a:lnTo>
                          <a:pt x="361" y="546"/>
                        </a:lnTo>
                        <a:lnTo>
                          <a:pt x="358" y="549"/>
                        </a:lnTo>
                        <a:lnTo>
                          <a:pt x="354" y="550"/>
                        </a:lnTo>
                        <a:lnTo>
                          <a:pt x="349" y="550"/>
                        </a:lnTo>
                        <a:lnTo>
                          <a:pt x="259" y="550"/>
                        </a:lnTo>
                        <a:lnTo>
                          <a:pt x="255" y="550"/>
                        </a:lnTo>
                        <a:lnTo>
                          <a:pt x="251" y="549"/>
                        </a:lnTo>
                        <a:lnTo>
                          <a:pt x="247" y="546"/>
                        </a:lnTo>
                        <a:lnTo>
                          <a:pt x="244" y="544"/>
                        </a:lnTo>
                        <a:lnTo>
                          <a:pt x="241" y="540"/>
                        </a:lnTo>
                        <a:lnTo>
                          <a:pt x="238" y="536"/>
                        </a:lnTo>
                        <a:lnTo>
                          <a:pt x="237" y="532"/>
                        </a:lnTo>
                        <a:lnTo>
                          <a:pt x="237" y="528"/>
                        </a:lnTo>
                        <a:lnTo>
                          <a:pt x="237" y="356"/>
                        </a:lnTo>
                        <a:lnTo>
                          <a:pt x="237" y="351"/>
                        </a:lnTo>
                        <a:lnTo>
                          <a:pt x="238" y="347"/>
                        </a:lnTo>
                        <a:lnTo>
                          <a:pt x="241" y="343"/>
                        </a:lnTo>
                        <a:lnTo>
                          <a:pt x="244" y="339"/>
                        </a:lnTo>
                        <a:lnTo>
                          <a:pt x="247" y="337"/>
                        </a:lnTo>
                        <a:lnTo>
                          <a:pt x="251" y="335"/>
                        </a:lnTo>
                        <a:lnTo>
                          <a:pt x="255" y="333"/>
                        </a:lnTo>
                        <a:lnTo>
                          <a:pt x="259" y="333"/>
                        </a:lnTo>
                        <a:lnTo>
                          <a:pt x="349" y="333"/>
                        </a:lnTo>
                        <a:lnTo>
                          <a:pt x="354" y="333"/>
                        </a:lnTo>
                        <a:lnTo>
                          <a:pt x="358" y="335"/>
                        </a:lnTo>
                        <a:lnTo>
                          <a:pt x="361" y="337"/>
                        </a:lnTo>
                        <a:lnTo>
                          <a:pt x="365" y="339"/>
                        </a:lnTo>
                        <a:lnTo>
                          <a:pt x="367" y="343"/>
                        </a:lnTo>
                        <a:lnTo>
                          <a:pt x="369" y="347"/>
                        </a:lnTo>
                        <a:lnTo>
                          <a:pt x="371" y="351"/>
                        </a:lnTo>
                        <a:lnTo>
                          <a:pt x="371" y="356"/>
                        </a:lnTo>
                        <a:lnTo>
                          <a:pt x="371" y="528"/>
                        </a:lnTo>
                        <a:close/>
                        <a:moveTo>
                          <a:pt x="371" y="258"/>
                        </a:moveTo>
                        <a:lnTo>
                          <a:pt x="371" y="258"/>
                        </a:lnTo>
                        <a:lnTo>
                          <a:pt x="371" y="262"/>
                        </a:lnTo>
                        <a:lnTo>
                          <a:pt x="369" y="266"/>
                        </a:lnTo>
                        <a:lnTo>
                          <a:pt x="367" y="271"/>
                        </a:lnTo>
                        <a:lnTo>
                          <a:pt x="365" y="275"/>
                        </a:lnTo>
                        <a:lnTo>
                          <a:pt x="361" y="277"/>
                        </a:lnTo>
                        <a:lnTo>
                          <a:pt x="358" y="279"/>
                        </a:lnTo>
                        <a:lnTo>
                          <a:pt x="354" y="281"/>
                        </a:lnTo>
                        <a:lnTo>
                          <a:pt x="349" y="281"/>
                        </a:lnTo>
                        <a:lnTo>
                          <a:pt x="259" y="281"/>
                        </a:lnTo>
                        <a:lnTo>
                          <a:pt x="255" y="281"/>
                        </a:lnTo>
                        <a:lnTo>
                          <a:pt x="251" y="279"/>
                        </a:lnTo>
                        <a:lnTo>
                          <a:pt x="247" y="277"/>
                        </a:lnTo>
                        <a:lnTo>
                          <a:pt x="244" y="275"/>
                        </a:lnTo>
                        <a:lnTo>
                          <a:pt x="241" y="271"/>
                        </a:lnTo>
                        <a:lnTo>
                          <a:pt x="238" y="266"/>
                        </a:lnTo>
                        <a:lnTo>
                          <a:pt x="237" y="262"/>
                        </a:lnTo>
                        <a:lnTo>
                          <a:pt x="237" y="258"/>
                        </a:lnTo>
                        <a:lnTo>
                          <a:pt x="237" y="86"/>
                        </a:lnTo>
                        <a:lnTo>
                          <a:pt x="237" y="82"/>
                        </a:lnTo>
                        <a:lnTo>
                          <a:pt x="238" y="78"/>
                        </a:lnTo>
                        <a:lnTo>
                          <a:pt x="241" y="74"/>
                        </a:lnTo>
                        <a:lnTo>
                          <a:pt x="244" y="69"/>
                        </a:lnTo>
                        <a:lnTo>
                          <a:pt x="247" y="67"/>
                        </a:lnTo>
                        <a:lnTo>
                          <a:pt x="251" y="65"/>
                        </a:lnTo>
                        <a:lnTo>
                          <a:pt x="255" y="63"/>
                        </a:lnTo>
                        <a:lnTo>
                          <a:pt x="259" y="63"/>
                        </a:lnTo>
                        <a:lnTo>
                          <a:pt x="349" y="63"/>
                        </a:lnTo>
                        <a:lnTo>
                          <a:pt x="354" y="63"/>
                        </a:lnTo>
                        <a:lnTo>
                          <a:pt x="358" y="65"/>
                        </a:lnTo>
                        <a:lnTo>
                          <a:pt x="361" y="67"/>
                        </a:lnTo>
                        <a:lnTo>
                          <a:pt x="365" y="69"/>
                        </a:lnTo>
                        <a:lnTo>
                          <a:pt x="367" y="74"/>
                        </a:lnTo>
                        <a:lnTo>
                          <a:pt x="369" y="78"/>
                        </a:lnTo>
                        <a:lnTo>
                          <a:pt x="371" y="82"/>
                        </a:lnTo>
                        <a:lnTo>
                          <a:pt x="371" y="86"/>
                        </a:lnTo>
                        <a:lnTo>
                          <a:pt x="371" y="258"/>
                        </a:lnTo>
                        <a:close/>
                        <a:moveTo>
                          <a:pt x="604" y="86"/>
                        </a:moveTo>
                        <a:lnTo>
                          <a:pt x="604" y="86"/>
                        </a:lnTo>
                        <a:lnTo>
                          <a:pt x="606" y="82"/>
                        </a:lnTo>
                        <a:lnTo>
                          <a:pt x="607" y="78"/>
                        </a:lnTo>
                        <a:lnTo>
                          <a:pt x="609" y="74"/>
                        </a:lnTo>
                        <a:lnTo>
                          <a:pt x="612" y="69"/>
                        </a:lnTo>
                        <a:lnTo>
                          <a:pt x="615" y="67"/>
                        </a:lnTo>
                        <a:lnTo>
                          <a:pt x="618" y="65"/>
                        </a:lnTo>
                        <a:lnTo>
                          <a:pt x="622" y="63"/>
                        </a:lnTo>
                        <a:lnTo>
                          <a:pt x="627" y="63"/>
                        </a:lnTo>
                        <a:lnTo>
                          <a:pt x="716" y="63"/>
                        </a:lnTo>
                        <a:lnTo>
                          <a:pt x="721" y="63"/>
                        </a:lnTo>
                        <a:lnTo>
                          <a:pt x="725" y="65"/>
                        </a:lnTo>
                        <a:lnTo>
                          <a:pt x="729" y="67"/>
                        </a:lnTo>
                        <a:lnTo>
                          <a:pt x="732" y="69"/>
                        </a:lnTo>
                        <a:lnTo>
                          <a:pt x="735" y="74"/>
                        </a:lnTo>
                        <a:lnTo>
                          <a:pt x="737" y="78"/>
                        </a:lnTo>
                        <a:lnTo>
                          <a:pt x="738" y="82"/>
                        </a:lnTo>
                        <a:lnTo>
                          <a:pt x="738" y="86"/>
                        </a:lnTo>
                        <a:lnTo>
                          <a:pt x="738" y="258"/>
                        </a:lnTo>
                        <a:lnTo>
                          <a:pt x="738" y="262"/>
                        </a:lnTo>
                        <a:lnTo>
                          <a:pt x="737" y="266"/>
                        </a:lnTo>
                        <a:lnTo>
                          <a:pt x="735" y="271"/>
                        </a:lnTo>
                        <a:lnTo>
                          <a:pt x="732" y="275"/>
                        </a:lnTo>
                        <a:lnTo>
                          <a:pt x="729" y="277"/>
                        </a:lnTo>
                        <a:lnTo>
                          <a:pt x="725" y="279"/>
                        </a:lnTo>
                        <a:lnTo>
                          <a:pt x="721" y="281"/>
                        </a:lnTo>
                        <a:lnTo>
                          <a:pt x="716" y="281"/>
                        </a:lnTo>
                        <a:lnTo>
                          <a:pt x="627" y="281"/>
                        </a:lnTo>
                        <a:lnTo>
                          <a:pt x="622" y="281"/>
                        </a:lnTo>
                        <a:lnTo>
                          <a:pt x="618" y="279"/>
                        </a:lnTo>
                        <a:lnTo>
                          <a:pt x="615" y="277"/>
                        </a:lnTo>
                        <a:lnTo>
                          <a:pt x="612" y="275"/>
                        </a:lnTo>
                        <a:lnTo>
                          <a:pt x="609" y="271"/>
                        </a:lnTo>
                        <a:lnTo>
                          <a:pt x="607" y="266"/>
                        </a:lnTo>
                        <a:lnTo>
                          <a:pt x="606" y="262"/>
                        </a:lnTo>
                        <a:lnTo>
                          <a:pt x="604" y="258"/>
                        </a:lnTo>
                        <a:lnTo>
                          <a:pt x="604" y="86"/>
                        </a:lnTo>
                        <a:close/>
                        <a:moveTo>
                          <a:pt x="604" y="356"/>
                        </a:moveTo>
                        <a:lnTo>
                          <a:pt x="604" y="356"/>
                        </a:lnTo>
                        <a:lnTo>
                          <a:pt x="606" y="351"/>
                        </a:lnTo>
                        <a:lnTo>
                          <a:pt x="607" y="347"/>
                        </a:lnTo>
                        <a:lnTo>
                          <a:pt x="609" y="343"/>
                        </a:lnTo>
                        <a:lnTo>
                          <a:pt x="612" y="339"/>
                        </a:lnTo>
                        <a:lnTo>
                          <a:pt x="615" y="337"/>
                        </a:lnTo>
                        <a:lnTo>
                          <a:pt x="618" y="335"/>
                        </a:lnTo>
                        <a:lnTo>
                          <a:pt x="622" y="333"/>
                        </a:lnTo>
                        <a:lnTo>
                          <a:pt x="627" y="333"/>
                        </a:lnTo>
                        <a:lnTo>
                          <a:pt x="716" y="333"/>
                        </a:lnTo>
                        <a:lnTo>
                          <a:pt x="721" y="333"/>
                        </a:lnTo>
                        <a:lnTo>
                          <a:pt x="725" y="335"/>
                        </a:lnTo>
                        <a:lnTo>
                          <a:pt x="729" y="337"/>
                        </a:lnTo>
                        <a:lnTo>
                          <a:pt x="732" y="339"/>
                        </a:lnTo>
                        <a:lnTo>
                          <a:pt x="735" y="343"/>
                        </a:lnTo>
                        <a:lnTo>
                          <a:pt x="737" y="347"/>
                        </a:lnTo>
                        <a:lnTo>
                          <a:pt x="738" y="351"/>
                        </a:lnTo>
                        <a:lnTo>
                          <a:pt x="738" y="356"/>
                        </a:lnTo>
                        <a:lnTo>
                          <a:pt x="738" y="528"/>
                        </a:lnTo>
                        <a:lnTo>
                          <a:pt x="738" y="532"/>
                        </a:lnTo>
                        <a:lnTo>
                          <a:pt x="737" y="536"/>
                        </a:lnTo>
                        <a:lnTo>
                          <a:pt x="735" y="540"/>
                        </a:lnTo>
                        <a:lnTo>
                          <a:pt x="732" y="544"/>
                        </a:lnTo>
                        <a:lnTo>
                          <a:pt x="729" y="546"/>
                        </a:lnTo>
                        <a:lnTo>
                          <a:pt x="725" y="549"/>
                        </a:lnTo>
                        <a:lnTo>
                          <a:pt x="721" y="550"/>
                        </a:lnTo>
                        <a:lnTo>
                          <a:pt x="716" y="550"/>
                        </a:lnTo>
                        <a:lnTo>
                          <a:pt x="627" y="550"/>
                        </a:lnTo>
                        <a:lnTo>
                          <a:pt x="622" y="550"/>
                        </a:lnTo>
                        <a:lnTo>
                          <a:pt x="618" y="549"/>
                        </a:lnTo>
                        <a:lnTo>
                          <a:pt x="615" y="546"/>
                        </a:lnTo>
                        <a:lnTo>
                          <a:pt x="612" y="544"/>
                        </a:lnTo>
                        <a:lnTo>
                          <a:pt x="609" y="540"/>
                        </a:lnTo>
                        <a:lnTo>
                          <a:pt x="607" y="536"/>
                        </a:lnTo>
                        <a:lnTo>
                          <a:pt x="606" y="532"/>
                        </a:lnTo>
                        <a:lnTo>
                          <a:pt x="604" y="528"/>
                        </a:lnTo>
                        <a:lnTo>
                          <a:pt x="604" y="356"/>
                        </a:lnTo>
                        <a:close/>
                        <a:moveTo>
                          <a:pt x="421" y="86"/>
                        </a:moveTo>
                        <a:lnTo>
                          <a:pt x="421" y="86"/>
                        </a:lnTo>
                        <a:lnTo>
                          <a:pt x="421" y="82"/>
                        </a:lnTo>
                        <a:lnTo>
                          <a:pt x="423" y="78"/>
                        </a:lnTo>
                        <a:lnTo>
                          <a:pt x="425" y="74"/>
                        </a:lnTo>
                        <a:lnTo>
                          <a:pt x="427" y="69"/>
                        </a:lnTo>
                        <a:lnTo>
                          <a:pt x="430" y="67"/>
                        </a:lnTo>
                        <a:lnTo>
                          <a:pt x="434" y="65"/>
                        </a:lnTo>
                        <a:lnTo>
                          <a:pt x="439" y="63"/>
                        </a:lnTo>
                        <a:lnTo>
                          <a:pt x="443" y="63"/>
                        </a:lnTo>
                        <a:lnTo>
                          <a:pt x="533" y="63"/>
                        </a:lnTo>
                        <a:lnTo>
                          <a:pt x="537" y="63"/>
                        </a:lnTo>
                        <a:lnTo>
                          <a:pt x="541" y="65"/>
                        </a:lnTo>
                        <a:lnTo>
                          <a:pt x="545" y="67"/>
                        </a:lnTo>
                        <a:lnTo>
                          <a:pt x="548" y="69"/>
                        </a:lnTo>
                        <a:lnTo>
                          <a:pt x="552" y="74"/>
                        </a:lnTo>
                        <a:lnTo>
                          <a:pt x="553" y="78"/>
                        </a:lnTo>
                        <a:lnTo>
                          <a:pt x="555" y="82"/>
                        </a:lnTo>
                        <a:lnTo>
                          <a:pt x="555" y="86"/>
                        </a:lnTo>
                        <a:lnTo>
                          <a:pt x="555" y="258"/>
                        </a:lnTo>
                        <a:lnTo>
                          <a:pt x="555" y="262"/>
                        </a:lnTo>
                        <a:lnTo>
                          <a:pt x="553" y="266"/>
                        </a:lnTo>
                        <a:lnTo>
                          <a:pt x="551" y="271"/>
                        </a:lnTo>
                        <a:lnTo>
                          <a:pt x="548" y="275"/>
                        </a:lnTo>
                        <a:lnTo>
                          <a:pt x="545" y="277"/>
                        </a:lnTo>
                        <a:lnTo>
                          <a:pt x="541" y="279"/>
                        </a:lnTo>
                        <a:lnTo>
                          <a:pt x="537" y="281"/>
                        </a:lnTo>
                        <a:lnTo>
                          <a:pt x="533" y="281"/>
                        </a:lnTo>
                        <a:lnTo>
                          <a:pt x="443" y="281"/>
                        </a:lnTo>
                        <a:lnTo>
                          <a:pt x="439" y="281"/>
                        </a:lnTo>
                        <a:lnTo>
                          <a:pt x="434" y="279"/>
                        </a:lnTo>
                        <a:lnTo>
                          <a:pt x="430" y="277"/>
                        </a:lnTo>
                        <a:lnTo>
                          <a:pt x="427" y="275"/>
                        </a:lnTo>
                        <a:lnTo>
                          <a:pt x="425" y="271"/>
                        </a:lnTo>
                        <a:lnTo>
                          <a:pt x="423" y="266"/>
                        </a:lnTo>
                        <a:lnTo>
                          <a:pt x="421" y="262"/>
                        </a:lnTo>
                        <a:lnTo>
                          <a:pt x="421" y="258"/>
                        </a:lnTo>
                        <a:lnTo>
                          <a:pt x="421" y="86"/>
                        </a:lnTo>
                        <a:close/>
                        <a:moveTo>
                          <a:pt x="421" y="356"/>
                        </a:moveTo>
                        <a:lnTo>
                          <a:pt x="421" y="356"/>
                        </a:lnTo>
                        <a:lnTo>
                          <a:pt x="421" y="351"/>
                        </a:lnTo>
                        <a:lnTo>
                          <a:pt x="423" y="347"/>
                        </a:lnTo>
                        <a:lnTo>
                          <a:pt x="425" y="343"/>
                        </a:lnTo>
                        <a:lnTo>
                          <a:pt x="427" y="339"/>
                        </a:lnTo>
                        <a:lnTo>
                          <a:pt x="430" y="337"/>
                        </a:lnTo>
                        <a:lnTo>
                          <a:pt x="434" y="335"/>
                        </a:lnTo>
                        <a:lnTo>
                          <a:pt x="439" y="333"/>
                        </a:lnTo>
                        <a:lnTo>
                          <a:pt x="443" y="333"/>
                        </a:lnTo>
                        <a:lnTo>
                          <a:pt x="533" y="333"/>
                        </a:lnTo>
                        <a:lnTo>
                          <a:pt x="537" y="333"/>
                        </a:lnTo>
                        <a:lnTo>
                          <a:pt x="541" y="335"/>
                        </a:lnTo>
                        <a:lnTo>
                          <a:pt x="545" y="337"/>
                        </a:lnTo>
                        <a:lnTo>
                          <a:pt x="548" y="339"/>
                        </a:lnTo>
                        <a:lnTo>
                          <a:pt x="552" y="343"/>
                        </a:lnTo>
                        <a:lnTo>
                          <a:pt x="553" y="347"/>
                        </a:lnTo>
                        <a:lnTo>
                          <a:pt x="555" y="351"/>
                        </a:lnTo>
                        <a:lnTo>
                          <a:pt x="555" y="356"/>
                        </a:lnTo>
                        <a:lnTo>
                          <a:pt x="555" y="528"/>
                        </a:lnTo>
                        <a:lnTo>
                          <a:pt x="555" y="532"/>
                        </a:lnTo>
                        <a:lnTo>
                          <a:pt x="553" y="536"/>
                        </a:lnTo>
                        <a:lnTo>
                          <a:pt x="551" y="540"/>
                        </a:lnTo>
                        <a:lnTo>
                          <a:pt x="548" y="544"/>
                        </a:lnTo>
                        <a:lnTo>
                          <a:pt x="545" y="546"/>
                        </a:lnTo>
                        <a:lnTo>
                          <a:pt x="541" y="549"/>
                        </a:lnTo>
                        <a:lnTo>
                          <a:pt x="537" y="550"/>
                        </a:lnTo>
                        <a:lnTo>
                          <a:pt x="533" y="550"/>
                        </a:lnTo>
                        <a:lnTo>
                          <a:pt x="443" y="550"/>
                        </a:lnTo>
                        <a:lnTo>
                          <a:pt x="439" y="550"/>
                        </a:lnTo>
                        <a:lnTo>
                          <a:pt x="434" y="549"/>
                        </a:lnTo>
                        <a:lnTo>
                          <a:pt x="430" y="546"/>
                        </a:lnTo>
                        <a:lnTo>
                          <a:pt x="427" y="544"/>
                        </a:lnTo>
                        <a:lnTo>
                          <a:pt x="425" y="540"/>
                        </a:lnTo>
                        <a:lnTo>
                          <a:pt x="423" y="536"/>
                        </a:lnTo>
                        <a:lnTo>
                          <a:pt x="421" y="532"/>
                        </a:lnTo>
                        <a:lnTo>
                          <a:pt x="421" y="528"/>
                        </a:lnTo>
                        <a:lnTo>
                          <a:pt x="421" y="356"/>
                        </a:lnTo>
                        <a:close/>
                        <a:moveTo>
                          <a:pt x="1859" y="1309"/>
                        </a:moveTo>
                        <a:lnTo>
                          <a:pt x="1859" y="1309"/>
                        </a:lnTo>
                        <a:lnTo>
                          <a:pt x="1858" y="1314"/>
                        </a:lnTo>
                        <a:lnTo>
                          <a:pt x="1856" y="1321"/>
                        </a:lnTo>
                        <a:lnTo>
                          <a:pt x="1854" y="1325"/>
                        </a:lnTo>
                        <a:lnTo>
                          <a:pt x="1850" y="1330"/>
                        </a:lnTo>
                        <a:lnTo>
                          <a:pt x="1846" y="1333"/>
                        </a:lnTo>
                        <a:lnTo>
                          <a:pt x="1841" y="1335"/>
                        </a:lnTo>
                        <a:lnTo>
                          <a:pt x="1835" y="1337"/>
                        </a:lnTo>
                        <a:lnTo>
                          <a:pt x="1830" y="1338"/>
                        </a:lnTo>
                        <a:lnTo>
                          <a:pt x="1714" y="1338"/>
                        </a:lnTo>
                        <a:lnTo>
                          <a:pt x="1708" y="1337"/>
                        </a:lnTo>
                        <a:lnTo>
                          <a:pt x="1702" y="1335"/>
                        </a:lnTo>
                        <a:lnTo>
                          <a:pt x="1697" y="1333"/>
                        </a:lnTo>
                        <a:lnTo>
                          <a:pt x="1693" y="1330"/>
                        </a:lnTo>
                        <a:lnTo>
                          <a:pt x="1689" y="1325"/>
                        </a:lnTo>
                        <a:lnTo>
                          <a:pt x="1687" y="1321"/>
                        </a:lnTo>
                        <a:lnTo>
                          <a:pt x="1685" y="1314"/>
                        </a:lnTo>
                        <a:lnTo>
                          <a:pt x="1685" y="1309"/>
                        </a:lnTo>
                        <a:lnTo>
                          <a:pt x="1685" y="1099"/>
                        </a:lnTo>
                        <a:lnTo>
                          <a:pt x="1685" y="1093"/>
                        </a:lnTo>
                        <a:lnTo>
                          <a:pt x="1687" y="1087"/>
                        </a:lnTo>
                        <a:lnTo>
                          <a:pt x="1689" y="1082"/>
                        </a:lnTo>
                        <a:lnTo>
                          <a:pt x="1693" y="1078"/>
                        </a:lnTo>
                        <a:lnTo>
                          <a:pt x="1697" y="1075"/>
                        </a:lnTo>
                        <a:lnTo>
                          <a:pt x="1702" y="1072"/>
                        </a:lnTo>
                        <a:lnTo>
                          <a:pt x="1708" y="1070"/>
                        </a:lnTo>
                        <a:lnTo>
                          <a:pt x="1714" y="1070"/>
                        </a:lnTo>
                        <a:lnTo>
                          <a:pt x="1830" y="1070"/>
                        </a:lnTo>
                        <a:lnTo>
                          <a:pt x="1835" y="1070"/>
                        </a:lnTo>
                        <a:lnTo>
                          <a:pt x="1841" y="1072"/>
                        </a:lnTo>
                        <a:lnTo>
                          <a:pt x="1846" y="1075"/>
                        </a:lnTo>
                        <a:lnTo>
                          <a:pt x="1850" y="1078"/>
                        </a:lnTo>
                        <a:lnTo>
                          <a:pt x="1854" y="1082"/>
                        </a:lnTo>
                        <a:lnTo>
                          <a:pt x="1856" y="1087"/>
                        </a:lnTo>
                        <a:lnTo>
                          <a:pt x="1858" y="1093"/>
                        </a:lnTo>
                        <a:lnTo>
                          <a:pt x="1859" y="1099"/>
                        </a:lnTo>
                        <a:lnTo>
                          <a:pt x="1859" y="1309"/>
                        </a:lnTo>
                        <a:close/>
                      </a:path>
                    </a:pathLst>
                  </a:custGeom>
                  <a:solidFill>
                    <a:sysClr val="window" lastClr="FFFFFF">
                      <a:alpha val="32000"/>
                    </a:sysClr>
                  </a:solidFill>
                  <a:ln>
                    <a:noFill/>
                  </a:ln>
                </p:spPr>
                <p:txBody>
                  <a:bodyPr/>
                  <a:lstStyle/>
                  <a:p>
                    <a:pPr defTabSz="900000" fontAlgn="auto" latinLnBrk="0">
                      <a:spcBef>
                        <a:spcPts val="0"/>
                      </a:spcBef>
                      <a:spcAft>
                        <a:spcPts val="0"/>
                      </a:spcAft>
                      <a:defRPr lang="ko-KR"/>
                    </a:pPr>
                    <a:endParaRPr kumimoji="0" lang="ko-KR" altLang="en-US" kern="0">
                      <a:solidFill>
                        <a:sysClr val="windowText" lastClr="000000"/>
                      </a:solidFill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32" name="Freeform 5"/>
                  <p:cNvSpPr>
                    <a:spLocks noEditPoints="1"/>
                  </p:cNvSpPr>
                  <p:nvPr/>
                </p:nvSpPr>
                <p:spPr>
                  <a:xfrm>
                    <a:off x="5615044" y="1431245"/>
                    <a:ext cx="157491" cy="382797"/>
                  </a:xfrm>
                  <a:custGeom>
                    <a:avLst/>
                    <a:gdLst>
                      <a:gd name="T0" fmla="*/ 66675 w 222"/>
                      <a:gd name="T1" fmla="*/ 431800 h 544"/>
                      <a:gd name="T2" fmla="*/ 114300 w 222"/>
                      <a:gd name="T3" fmla="*/ 431800 h 544"/>
                      <a:gd name="T4" fmla="*/ 0 w 222"/>
                      <a:gd name="T5" fmla="*/ 0 h 544"/>
                      <a:gd name="T6" fmla="*/ 23813 w 222"/>
                      <a:gd name="T7" fmla="*/ 323056 h 544"/>
                      <a:gd name="T8" fmla="*/ 38100 w 222"/>
                      <a:gd name="T9" fmla="*/ 318294 h 544"/>
                      <a:gd name="T10" fmla="*/ 38100 w 222"/>
                      <a:gd name="T11" fmla="*/ 294481 h 544"/>
                      <a:gd name="T12" fmla="*/ 23813 w 222"/>
                      <a:gd name="T13" fmla="*/ 289719 h 544"/>
                      <a:gd name="T14" fmla="*/ 38100 w 222"/>
                      <a:gd name="T15" fmla="*/ 289719 h 544"/>
                      <a:gd name="T16" fmla="*/ 23813 w 222"/>
                      <a:gd name="T17" fmla="*/ 218281 h 544"/>
                      <a:gd name="T18" fmla="*/ 38100 w 222"/>
                      <a:gd name="T19" fmla="*/ 213519 h 544"/>
                      <a:gd name="T20" fmla="*/ 38100 w 222"/>
                      <a:gd name="T21" fmla="*/ 194469 h 544"/>
                      <a:gd name="T22" fmla="*/ 23813 w 222"/>
                      <a:gd name="T23" fmla="*/ 161131 h 544"/>
                      <a:gd name="T24" fmla="*/ 38100 w 222"/>
                      <a:gd name="T25" fmla="*/ 161131 h 544"/>
                      <a:gd name="T26" fmla="*/ 23813 w 222"/>
                      <a:gd name="T27" fmla="*/ 90488 h 544"/>
                      <a:gd name="T28" fmla="*/ 38100 w 222"/>
                      <a:gd name="T29" fmla="*/ 85725 h 544"/>
                      <a:gd name="T30" fmla="*/ 38100 w 222"/>
                      <a:gd name="T31" fmla="*/ 61913 h 544"/>
                      <a:gd name="T32" fmla="*/ 23813 w 222"/>
                      <a:gd name="T33" fmla="*/ 57150 h 544"/>
                      <a:gd name="T34" fmla="*/ 38100 w 222"/>
                      <a:gd name="T35" fmla="*/ 57150 h 544"/>
                      <a:gd name="T36" fmla="*/ 71438 w 222"/>
                      <a:gd name="T37" fmla="*/ 346075 h 544"/>
                      <a:gd name="T38" fmla="*/ 90488 w 222"/>
                      <a:gd name="T39" fmla="*/ 341313 h 544"/>
                      <a:gd name="T40" fmla="*/ 90488 w 222"/>
                      <a:gd name="T41" fmla="*/ 323056 h 544"/>
                      <a:gd name="T42" fmla="*/ 71438 w 222"/>
                      <a:gd name="T43" fmla="*/ 318294 h 544"/>
                      <a:gd name="T44" fmla="*/ 90488 w 222"/>
                      <a:gd name="T45" fmla="*/ 318294 h 544"/>
                      <a:gd name="T46" fmla="*/ 71438 w 222"/>
                      <a:gd name="T47" fmla="*/ 242094 h 544"/>
                      <a:gd name="T48" fmla="*/ 90488 w 222"/>
                      <a:gd name="T49" fmla="*/ 213519 h 544"/>
                      <a:gd name="T50" fmla="*/ 90488 w 222"/>
                      <a:gd name="T51" fmla="*/ 194469 h 544"/>
                      <a:gd name="T52" fmla="*/ 71438 w 222"/>
                      <a:gd name="T53" fmla="*/ 189706 h 544"/>
                      <a:gd name="T54" fmla="*/ 90488 w 222"/>
                      <a:gd name="T55" fmla="*/ 189706 h 544"/>
                      <a:gd name="T56" fmla="*/ 71438 w 222"/>
                      <a:gd name="T57" fmla="*/ 142081 h 544"/>
                      <a:gd name="T58" fmla="*/ 90488 w 222"/>
                      <a:gd name="T59" fmla="*/ 108744 h 544"/>
                      <a:gd name="T60" fmla="*/ 90488 w 222"/>
                      <a:gd name="T61" fmla="*/ 90488 h 544"/>
                      <a:gd name="T62" fmla="*/ 71438 w 222"/>
                      <a:gd name="T63" fmla="*/ 85725 h 544"/>
                      <a:gd name="T64" fmla="*/ 90488 w 222"/>
                      <a:gd name="T65" fmla="*/ 85725 h 544"/>
                      <a:gd name="T66" fmla="*/ 71438 w 222"/>
                      <a:gd name="T67" fmla="*/ 33338 h 544"/>
                      <a:gd name="T68" fmla="*/ 147638 w 222"/>
                      <a:gd name="T69" fmla="*/ 369888 h 544"/>
                      <a:gd name="T70" fmla="*/ 147638 w 222"/>
                      <a:gd name="T71" fmla="*/ 346075 h 544"/>
                      <a:gd name="T72" fmla="*/ 123825 w 222"/>
                      <a:gd name="T73" fmla="*/ 341313 h 544"/>
                      <a:gd name="T74" fmla="*/ 147638 w 222"/>
                      <a:gd name="T75" fmla="*/ 341313 h 544"/>
                      <a:gd name="T76" fmla="*/ 123825 w 222"/>
                      <a:gd name="T77" fmla="*/ 294481 h 544"/>
                      <a:gd name="T78" fmla="*/ 147638 w 222"/>
                      <a:gd name="T79" fmla="*/ 289719 h 544"/>
                      <a:gd name="T80" fmla="*/ 147638 w 222"/>
                      <a:gd name="T81" fmla="*/ 270669 h 544"/>
                      <a:gd name="T82" fmla="*/ 123825 w 222"/>
                      <a:gd name="T83" fmla="*/ 237331 h 544"/>
                      <a:gd name="T84" fmla="*/ 147638 w 222"/>
                      <a:gd name="T85" fmla="*/ 237331 h 544"/>
                      <a:gd name="T86" fmla="*/ 123825 w 222"/>
                      <a:gd name="T87" fmla="*/ 165894 h 544"/>
                      <a:gd name="T88" fmla="*/ 147638 w 222"/>
                      <a:gd name="T89" fmla="*/ 137319 h 544"/>
                      <a:gd name="T90" fmla="*/ 147638 w 222"/>
                      <a:gd name="T91" fmla="*/ 113506 h 544"/>
                      <a:gd name="T92" fmla="*/ 123825 w 222"/>
                      <a:gd name="T93" fmla="*/ 108744 h 544"/>
                      <a:gd name="T94" fmla="*/ 147638 w 222"/>
                      <a:gd name="T95" fmla="*/ 108744 h 544"/>
                      <a:gd name="T96" fmla="*/ 123825 w 222"/>
                      <a:gd name="T97" fmla="*/ 61913 h 544"/>
                      <a:gd name="T98" fmla="*/ 147638 w 222"/>
                      <a:gd name="T99" fmla="*/ 57150 h 544"/>
                      <a:gd name="T100" fmla="*/ 147638 w 222"/>
                      <a:gd name="T101" fmla="*/ 33338 h 544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</a:gdLst>
                    <a:ahLst/>
                    <a:cxnLst>
                      <a:cxn ang="T102">
                        <a:pos x="T0" y="T1"/>
                      </a:cxn>
                      <a:cxn ang="T103">
                        <a:pos x="T2" y="T3"/>
                      </a:cxn>
                      <a:cxn ang="T104">
                        <a:pos x="T4" y="T5"/>
                      </a:cxn>
                      <a:cxn ang="T105">
                        <a:pos x="T6" y="T7"/>
                      </a:cxn>
                      <a:cxn ang="T106">
                        <a:pos x="T8" y="T9"/>
                      </a:cxn>
                      <a:cxn ang="T107">
                        <a:pos x="T10" y="T11"/>
                      </a:cxn>
                      <a:cxn ang="T108">
                        <a:pos x="T12" y="T13"/>
                      </a:cxn>
                      <a:cxn ang="T109">
                        <a:pos x="T14" y="T15"/>
                      </a:cxn>
                      <a:cxn ang="T110">
                        <a:pos x="T16" y="T17"/>
                      </a:cxn>
                      <a:cxn ang="T111">
                        <a:pos x="T18" y="T19"/>
                      </a:cxn>
                      <a:cxn ang="T112">
                        <a:pos x="T20" y="T21"/>
                      </a:cxn>
                      <a:cxn ang="T113">
                        <a:pos x="T22" y="T23"/>
                      </a:cxn>
                      <a:cxn ang="T114">
                        <a:pos x="T24" y="T25"/>
                      </a:cxn>
                      <a:cxn ang="T115">
                        <a:pos x="T26" y="T27"/>
                      </a:cxn>
                      <a:cxn ang="T116">
                        <a:pos x="T28" y="T29"/>
                      </a:cxn>
                      <a:cxn ang="T117">
                        <a:pos x="T30" y="T31"/>
                      </a:cxn>
                      <a:cxn ang="T118">
                        <a:pos x="T32" y="T33"/>
                      </a:cxn>
                      <a:cxn ang="T119">
                        <a:pos x="T34" y="T35"/>
                      </a:cxn>
                      <a:cxn ang="T120">
                        <a:pos x="T36" y="T37"/>
                      </a:cxn>
                      <a:cxn ang="T121">
                        <a:pos x="T38" y="T39"/>
                      </a:cxn>
                      <a:cxn ang="T122">
                        <a:pos x="T40" y="T41"/>
                      </a:cxn>
                      <a:cxn ang="T123">
                        <a:pos x="T42" y="T43"/>
                      </a:cxn>
                      <a:cxn ang="T124">
                        <a:pos x="T44" y="T45"/>
                      </a:cxn>
                      <a:cxn ang="T125">
                        <a:pos x="T46" y="T47"/>
                      </a:cxn>
                      <a:cxn ang="T126">
                        <a:pos x="T48" y="T49"/>
                      </a:cxn>
                      <a:cxn ang="T127">
                        <a:pos x="T50" y="T51"/>
                      </a:cxn>
                      <a:cxn ang="T128">
                        <a:pos x="T52" y="T53"/>
                      </a:cxn>
                      <a:cxn ang="T129">
                        <a:pos x="T54" y="T55"/>
                      </a:cxn>
                      <a:cxn ang="T130">
                        <a:pos x="T56" y="T57"/>
                      </a:cxn>
                      <a:cxn ang="T131">
                        <a:pos x="T58" y="T59"/>
                      </a:cxn>
                      <a:cxn ang="T132">
                        <a:pos x="T60" y="T61"/>
                      </a:cxn>
                      <a:cxn ang="T133">
                        <a:pos x="T62" y="T63"/>
                      </a:cxn>
                      <a:cxn ang="T134">
                        <a:pos x="T64" y="T65"/>
                      </a:cxn>
                      <a:cxn ang="T135">
                        <a:pos x="T66" y="T67"/>
                      </a:cxn>
                      <a:cxn ang="T136">
                        <a:pos x="T68" y="T69"/>
                      </a:cxn>
                      <a:cxn ang="T137">
                        <a:pos x="T70" y="T71"/>
                      </a:cxn>
                      <a:cxn ang="T138">
                        <a:pos x="T72" y="T73"/>
                      </a:cxn>
                      <a:cxn ang="T139">
                        <a:pos x="T74" y="T75"/>
                      </a:cxn>
                      <a:cxn ang="T140">
                        <a:pos x="T76" y="T77"/>
                      </a:cxn>
                      <a:cxn ang="T141">
                        <a:pos x="T78" y="T79"/>
                      </a:cxn>
                      <a:cxn ang="T142">
                        <a:pos x="T80" y="T81"/>
                      </a:cxn>
                      <a:cxn ang="T143">
                        <a:pos x="T82" y="T83"/>
                      </a:cxn>
                      <a:cxn ang="T144">
                        <a:pos x="T84" y="T85"/>
                      </a:cxn>
                      <a:cxn ang="T145">
                        <a:pos x="T86" y="T87"/>
                      </a:cxn>
                      <a:cxn ang="T146">
                        <a:pos x="T88" y="T89"/>
                      </a:cxn>
                      <a:cxn ang="T147">
                        <a:pos x="T90" y="T91"/>
                      </a:cxn>
                      <a:cxn ang="T148">
                        <a:pos x="T92" y="T93"/>
                      </a:cxn>
                      <a:cxn ang="T149">
                        <a:pos x="T94" y="T95"/>
                      </a:cxn>
                      <a:cxn ang="T150">
                        <a:pos x="T96" y="T97"/>
                      </a:cxn>
                      <a:cxn ang="T151">
                        <a:pos x="T98" y="T99"/>
                      </a:cxn>
                      <a:cxn ang="T152">
                        <a:pos x="T100" y="T101"/>
                      </a:cxn>
                    </a:cxnLst>
                    <a:rect l="0" t="0" r="r" b="b"/>
                    <a:pathLst>
                      <a:path w="222" h="544">
                        <a:moveTo>
                          <a:pt x="0" y="0"/>
                        </a:moveTo>
                        <a:lnTo>
                          <a:pt x="0" y="544"/>
                        </a:lnTo>
                        <a:lnTo>
                          <a:pt x="84" y="544"/>
                        </a:lnTo>
                        <a:lnTo>
                          <a:pt x="84" y="496"/>
                        </a:lnTo>
                        <a:lnTo>
                          <a:pt x="144" y="496"/>
                        </a:lnTo>
                        <a:lnTo>
                          <a:pt x="144" y="544"/>
                        </a:lnTo>
                        <a:lnTo>
                          <a:pt x="222" y="544"/>
                        </a:lnTo>
                        <a:lnTo>
                          <a:pt x="222" y="0"/>
                        </a:lnTo>
                        <a:lnTo>
                          <a:pt x="0" y="0"/>
                        </a:lnTo>
                        <a:close/>
                        <a:moveTo>
                          <a:pt x="48" y="430"/>
                        </a:moveTo>
                        <a:lnTo>
                          <a:pt x="30" y="430"/>
                        </a:lnTo>
                        <a:lnTo>
                          <a:pt x="30" y="407"/>
                        </a:lnTo>
                        <a:lnTo>
                          <a:pt x="48" y="407"/>
                        </a:lnTo>
                        <a:lnTo>
                          <a:pt x="48" y="430"/>
                        </a:lnTo>
                        <a:close/>
                        <a:moveTo>
                          <a:pt x="48" y="401"/>
                        </a:moveTo>
                        <a:lnTo>
                          <a:pt x="30" y="401"/>
                        </a:lnTo>
                        <a:lnTo>
                          <a:pt x="30" y="371"/>
                        </a:lnTo>
                        <a:lnTo>
                          <a:pt x="48" y="371"/>
                        </a:lnTo>
                        <a:lnTo>
                          <a:pt x="48" y="401"/>
                        </a:lnTo>
                        <a:close/>
                        <a:moveTo>
                          <a:pt x="48" y="365"/>
                        </a:moveTo>
                        <a:lnTo>
                          <a:pt x="30" y="365"/>
                        </a:lnTo>
                        <a:lnTo>
                          <a:pt x="30" y="341"/>
                        </a:lnTo>
                        <a:lnTo>
                          <a:pt x="48" y="341"/>
                        </a:lnTo>
                        <a:lnTo>
                          <a:pt x="48" y="365"/>
                        </a:lnTo>
                        <a:close/>
                        <a:moveTo>
                          <a:pt x="48" y="299"/>
                        </a:moveTo>
                        <a:lnTo>
                          <a:pt x="30" y="299"/>
                        </a:lnTo>
                        <a:lnTo>
                          <a:pt x="30" y="275"/>
                        </a:lnTo>
                        <a:lnTo>
                          <a:pt x="48" y="275"/>
                        </a:lnTo>
                        <a:lnTo>
                          <a:pt x="48" y="299"/>
                        </a:lnTo>
                        <a:close/>
                        <a:moveTo>
                          <a:pt x="48" y="269"/>
                        </a:moveTo>
                        <a:lnTo>
                          <a:pt x="30" y="269"/>
                        </a:lnTo>
                        <a:lnTo>
                          <a:pt x="30" y="245"/>
                        </a:lnTo>
                        <a:lnTo>
                          <a:pt x="48" y="245"/>
                        </a:lnTo>
                        <a:lnTo>
                          <a:pt x="48" y="269"/>
                        </a:lnTo>
                        <a:close/>
                        <a:moveTo>
                          <a:pt x="48" y="203"/>
                        </a:moveTo>
                        <a:lnTo>
                          <a:pt x="30" y="203"/>
                        </a:lnTo>
                        <a:lnTo>
                          <a:pt x="30" y="179"/>
                        </a:lnTo>
                        <a:lnTo>
                          <a:pt x="48" y="179"/>
                        </a:lnTo>
                        <a:lnTo>
                          <a:pt x="48" y="203"/>
                        </a:lnTo>
                        <a:close/>
                        <a:moveTo>
                          <a:pt x="48" y="137"/>
                        </a:moveTo>
                        <a:lnTo>
                          <a:pt x="30" y="137"/>
                        </a:lnTo>
                        <a:lnTo>
                          <a:pt x="30" y="114"/>
                        </a:lnTo>
                        <a:lnTo>
                          <a:pt x="48" y="114"/>
                        </a:lnTo>
                        <a:lnTo>
                          <a:pt x="48" y="137"/>
                        </a:lnTo>
                        <a:close/>
                        <a:moveTo>
                          <a:pt x="48" y="108"/>
                        </a:moveTo>
                        <a:lnTo>
                          <a:pt x="30" y="108"/>
                        </a:lnTo>
                        <a:lnTo>
                          <a:pt x="30" y="78"/>
                        </a:lnTo>
                        <a:lnTo>
                          <a:pt x="48" y="78"/>
                        </a:lnTo>
                        <a:lnTo>
                          <a:pt x="48" y="108"/>
                        </a:lnTo>
                        <a:close/>
                        <a:moveTo>
                          <a:pt x="48" y="72"/>
                        </a:moveTo>
                        <a:lnTo>
                          <a:pt x="30" y="72"/>
                        </a:lnTo>
                        <a:lnTo>
                          <a:pt x="30" y="42"/>
                        </a:lnTo>
                        <a:lnTo>
                          <a:pt x="48" y="42"/>
                        </a:lnTo>
                        <a:lnTo>
                          <a:pt x="48" y="72"/>
                        </a:lnTo>
                        <a:close/>
                        <a:moveTo>
                          <a:pt x="114" y="466"/>
                        </a:moveTo>
                        <a:lnTo>
                          <a:pt x="90" y="466"/>
                        </a:lnTo>
                        <a:lnTo>
                          <a:pt x="90" y="436"/>
                        </a:lnTo>
                        <a:lnTo>
                          <a:pt x="114" y="436"/>
                        </a:lnTo>
                        <a:lnTo>
                          <a:pt x="114" y="466"/>
                        </a:lnTo>
                        <a:close/>
                        <a:moveTo>
                          <a:pt x="114" y="430"/>
                        </a:moveTo>
                        <a:lnTo>
                          <a:pt x="90" y="430"/>
                        </a:lnTo>
                        <a:lnTo>
                          <a:pt x="90" y="407"/>
                        </a:lnTo>
                        <a:lnTo>
                          <a:pt x="114" y="407"/>
                        </a:lnTo>
                        <a:lnTo>
                          <a:pt x="114" y="430"/>
                        </a:lnTo>
                        <a:close/>
                        <a:moveTo>
                          <a:pt x="114" y="401"/>
                        </a:moveTo>
                        <a:lnTo>
                          <a:pt x="90" y="401"/>
                        </a:lnTo>
                        <a:lnTo>
                          <a:pt x="90" y="371"/>
                        </a:lnTo>
                        <a:lnTo>
                          <a:pt x="114" y="371"/>
                        </a:lnTo>
                        <a:lnTo>
                          <a:pt x="114" y="401"/>
                        </a:lnTo>
                        <a:close/>
                        <a:moveTo>
                          <a:pt x="114" y="335"/>
                        </a:moveTo>
                        <a:lnTo>
                          <a:pt x="90" y="335"/>
                        </a:lnTo>
                        <a:lnTo>
                          <a:pt x="90" y="305"/>
                        </a:lnTo>
                        <a:lnTo>
                          <a:pt x="114" y="305"/>
                        </a:lnTo>
                        <a:lnTo>
                          <a:pt x="114" y="335"/>
                        </a:lnTo>
                        <a:close/>
                        <a:moveTo>
                          <a:pt x="114" y="269"/>
                        </a:moveTo>
                        <a:lnTo>
                          <a:pt x="90" y="269"/>
                        </a:lnTo>
                        <a:lnTo>
                          <a:pt x="90" y="245"/>
                        </a:lnTo>
                        <a:lnTo>
                          <a:pt x="114" y="245"/>
                        </a:lnTo>
                        <a:lnTo>
                          <a:pt x="114" y="269"/>
                        </a:lnTo>
                        <a:close/>
                        <a:moveTo>
                          <a:pt x="114" y="239"/>
                        </a:moveTo>
                        <a:lnTo>
                          <a:pt x="90" y="239"/>
                        </a:lnTo>
                        <a:lnTo>
                          <a:pt x="90" y="209"/>
                        </a:lnTo>
                        <a:lnTo>
                          <a:pt x="114" y="209"/>
                        </a:lnTo>
                        <a:lnTo>
                          <a:pt x="114" y="239"/>
                        </a:lnTo>
                        <a:close/>
                        <a:moveTo>
                          <a:pt x="114" y="203"/>
                        </a:moveTo>
                        <a:lnTo>
                          <a:pt x="90" y="203"/>
                        </a:lnTo>
                        <a:lnTo>
                          <a:pt x="90" y="179"/>
                        </a:lnTo>
                        <a:lnTo>
                          <a:pt x="114" y="179"/>
                        </a:lnTo>
                        <a:lnTo>
                          <a:pt x="114" y="203"/>
                        </a:lnTo>
                        <a:close/>
                        <a:moveTo>
                          <a:pt x="114" y="137"/>
                        </a:moveTo>
                        <a:lnTo>
                          <a:pt x="90" y="137"/>
                        </a:lnTo>
                        <a:lnTo>
                          <a:pt x="90" y="114"/>
                        </a:lnTo>
                        <a:lnTo>
                          <a:pt x="114" y="114"/>
                        </a:lnTo>
                        <a:lnTo>
                          <a:pt x="114" y="137"/>
                        </a:lnTo>
                        <a:close/>
                        <a:moveTo>
                          <a:pt x="114" y="108"/>
                        </a:moveTo>
                        <a:lnTo>
                          <a:pt x="90" y="108"/>
                        </a:lnTo>
                        <a:lnTo>
                          <a:pt x="90" y="78"/>
                        </a:lnTo>
                        <a:lnTo>
                          <a:pt x="114" y="78"/>
                        </a:lnTo>
                        <a:lnTo>
                          <a:pt x="114" y="108"/>
                        </a:lnTo>
                        <a:close/>
                        <a:moveTo>
                          <a:pt x="114" y="72"/>
                        </a:moveTo>
                        <a:lnTo>
                          <a:pt x="90" y="72"/>
                        </a:lnTo>
                        <a:lnTo>
                          <a:pt x="90" y="42"/>
                        </a:lnTo>
                        <a:lnTo>
                          <a:pt x="114" y="42"/>
                        </a:lnTo>
                        <a:lnTo>
                          <a:pt x="114" y="72"/>
                        </a:lnTo>
                        <a:close/>
                        <a:moveTo>
                          <a:pt x="186" y="466"/>
                        </a:moveTo>
                        <a:lnTo>
                          <a:pt x="156" y="466"/>
                        </a:lnTo>
                        <a:lnTo>
                          <a:pt x="156" y="436"/>
                        </a:lnTo>
                        <a:lnTo>
                          <a:pt x="186" y="436"/>
                        </a:lnTo>
                        <a:lnTo>
                          <a:pt x="186" y="466"/>
                        </a:lnTo>
                        <a:close/>
                        <a:moveTo>
                          <a:pt x="186" y="430"/>
                        </a:moveTo>
                        <a:lnTo>
                          <a:pt x="156" y="430"/>
                        </a:lnTo>
                        <a:lnTo>
                          <a:pt x="156" y="407"/>
                        </a:lnTo>
                        <a:lnTo>
                          <a:pt x="186" y="407"/>
                        </a:lnTo>
                        <a:lnTo>
                          <a:pt x="186" y="430"/>
                        </a:lnTo>
                        <a:close/>
                        <a:moveTo>
                          <a:pt x="186" y="401"/>
                        </a:moveTo>
                        <a:lnTo>
                          <a:pt x="156" y="401"/>
                        </a:lnTo>
                        <a:lnTo>
                          <a:pt x="156" y="371"/>
                        </a:lnTo>
                        <a:lnTo>
                          <a:pt x="186" y="371"/>
                        </a:lnTo>
                        <a:lnTo>
                          <a:pt x="186" y="401"/>
                        </a:lnTo>
                        <a:close/>
                        <a:moveTo>
                          <a:pt x="186" y="365"/>
                        </a:moveTo>
                        <a:lnTo>
                          <a:pt x="156" y="365"/>
                        </a:lnTo>
                        <a:lnTo>
                          <a:pt x="156" y="341"/>
                        </a:lnTo>
                        <a:lnTo>
                          <a:pt x="186" y="341"/>
                        </a:lnTo>
                        <a:lnTo>
                          <a:pt x="186" y="365"/>
                        </a:lnTo>
                        <a:close/>
                        <a:moveTo>
                          <a:pt x="186" y="299"/>
                        </a:moveTo>
                        <a:lnTo>
                          <a:pt x="156" y="299"/>
                        </a:lnTo>
                        <a:lnTo>
                          <a:pt x="156" y="275"/>
                        </a:lnTo>
                        <a:lnTo>
                          <a:pt x="186" y="275"/>
                        </a:lnTo>
                        <a:lnTo>
                          <a:pt x="186" y="299"/>
                        </a:lnTo>
                        <a:close/>
                        <a:moveTo>
                          <a:pt x="186" y="239"/>
                        </a:moveTo>
                        <a:lnTo>
                          <a:pt x="156" y="239"/>
                        </a:lnTo>
                        <a:lnTo>
                          <a:pt x="156" y="209"/>
                        </a:lnTo>
                        <a:lnTo>
                          <a:pt x="186" y="209"/>
                        </a:lnTo>
                        <a:lnTo>
                          <a:pt x="186" y="239"/>
                        </a:lnTo>
                        <a:close/>
                        <a:moveTo>
                          <a:pt x="186" y="173"/>
                        </a:moveTo>
                        <a:lnTo>
                          <a:pt x="156" y="173"/>
                        </a:lnTo>
                        <a:lnTo>
                          <a:pt x="156" y="143"/>
                        </a:lnTo>
                        <a:lnTo>
                          <a:pt x="186" y="143"/>
                        </a:lnTo>
                        <a:lnTo>
                          <a:pt x="186" y="173"/>
                        </a:lnTo>
                        <a:close/>
                        <a:moveTo>
                          <a:pt x="186" y="137"/>
                        </a:moveTo>
                        <a:lnTo>
                          <a:pt x="156" y="137"/>
                        </a:lnTo>
                        <a:lnTo>
                          <a:pt x="156" y="114"/>
                        </a:lnTo>
                        <a:lnTo>
                          <a:pt x="186" y="114"/>
                        </a:lnTo>
                        <a:lnTo>
                          <a:pt x="186" y="137"/>
                        </a:lnTo>
                        <a:close/>
                        <a:moveTo>
                          <a:pt x="186" y="108"/>
                        </a:moveTo>
                        <a:lnTo>
                          <a:pt x="156" y="108"/>
                        </a:lnTo>
                        <a:lnTo>
                          <a:pt x="156" y="78"/>
                        </a:lnTo>
                        <a:lnTo>
                          <a:pt x="186" y="78"/>
                        </a:lnTo>
                        <a:lnTo>
                          <a:pt x="186" y="108"/>
                        </a:lnTo>
                        <a:close/>
                        <a:moveTo>
                          <a:pt x="186" y="72"/>
                        </a:moveTo>
                        <a:lnTo>
                          <a:pt x="156" y="72"/>
                        </a:lnTo>
                        <a:lnTo>
                          <a:pt x="156" y="42"/>
                        </a:lnTo>
                        <a:lnTo>
                          <a:pt x="186" y="42"/>
                        </a:lnTo>
                        <a:lnTo>
                          <a:pt x="186" y="72"/>
                        </a:lnTo>
                        <a:close/>
                      </a:path>
                    </a:pathLst>
                  </a:custGeom>
                  <a:solidFill>
                    <a:sysClr val="window" lastClr="FFFFFF">
                      <a:alpha val="32000"/>
                    </a:sysClr>
                  </a:solidFill>
                  <a:ln>
                    <a:noFill/>
                  </a:ln>
                </p:spPr>
                <p:txBody>
                  <a:bodyPr/>
                  <a:lstStyle/>
                  <a:p>
                    <a:pPr defTabSz="900000" fontAlgn="auto" latinLnBrk="0">
                      <a:spcBef>
                        <a:spcPts val="0"/>
                      </a:spcBef>
                      <a:spcAft>
                        <a:spcPts val="0"/>
                      </a:spcAft>
                      <a:defRPr lang="ko-KR"/>
                    </a:pPr>
                    <a:endParaRPr kumimoji="0" lang="ko-KR" altLang="en-US" kern="0">
                      <a:solidFill>
                        <a:sysClr val="windowText" lastClr="000000"/>
                      </a:solidFill>
                      <a:latin typeface="+mn-lt"/>
                      <a:ea typeface="+mn-ea"/>
                    </a:endParaRPr>
                  </a:p>
                </p:txBody>
              </p:sp>
            </p:grpSp>
            <p:sp>
              <p:nvSpPr>
                <p:cNvPr id="29" name="Freeform 5"/>
                <p:cNvSpPr>
                  <a:spLocks noEditPoints="1"/>
                </p:cNvSpPr>
                <p:nvPr/>
              </p:nvSpPr>
              <p:spPr>
                <a:xfrm rot="10800000" flipV="1">
                  <a:off x="5934345" y="1309433"/>
                  <a:ext cx="138612" cy="505770"/>
                </a:xfrm>
                <a:custGeom>
                  <a:avLst/>
                  <a:gdLst>
                    <a:gd name="T0" fmla="*/ 66675 w 222"/>
                    <a:gd name="T1" fmla="*/ 431800 h 544"/>
                    <a:gd name="T2" fmla="*/ 114300 w 222"/>
                    <a:gd name="T3" fmla="*/ 431800 h 544"/>
                    <a:gd name="T4" fmla="*/ 0 w 222"/>
                    <a:gd name="T5" fmla="*/ 0 h 544"/>
                    <a:gd name="T6" fmla="*/ 23813 w 222"/>
                    <a:gd name="T7" fmla="*/ 323056 h 544"/>
                    <a:gd name="T8" fmla="*/ 38100 w 222"/>
                    <a:gd name="T9" fmla="*/ 318294 h 544"/>
                    <a:gd name="T10" fmla="*/ 38100 w 222"/>
                    <a:gd name="T11" fmla="*/ 294481 h 544"/>
                    <a:gd name="T12" fmla="*/ 23813 w 222"/>
                    <a:gd name="T13" fmla="*/ 289719 h 544"/>
                    <a:gd name="T14" fmla="*/ 38100 w 222"/>
                    <a:gd name="T15" fmla="*/ 289719 h 544"/>
                    <a:gd name="T16" fmla="*/ 23813 w 222"/>
                    <a:gd name="T17" fmla="*/ 218281 h 544"/>
                    <a:gd name="T18" fmla="*/ 38100 w 222"/>
                    <a:gd name="T19" fmla="*/ 213519 h 544"/>
                    <a:gd name="T20" fmla="*/ 38100 w 222"/>
                    <a:gd name="T21" fmla="*/ 194469 h 544"/>
                    <a:gd name="T22" fmla="*/ 23813 w 222"/>
                    <a:gd name="T23" fmla="*/ 161131 h 544"/>
                    <a:gd name="T24" fmla="*/ 38100 w 222"/>
                    <a:gd name="T25" fmla="*/ 161131 h 544"/>
                    <a:gd name="T26" fmla="*/ 23813 w 222"/>
                    <a:gd name="T27" fmla="*/ 90488 h 544"/>
                    <a:gd name="T28" fmla="*/ 38100 w 222"/>
                    <a:gd name="T29" fmla="*/ 85725 h 544"/>
                    <a:gd name="T30" fmla="*/ 38100 w 222"/>
                    <a:gd name="T31" fmla="*/ 61913 h 544"/>
                    <a:gd name="T32" fmla="*/ 23813 w 222"/>
                    <a:gd name="T33" fmla="*/ 57150 h 544"/>
                    <a:gd name="T34" fmla="*/ 38100 w 222"/>
                    <a:gd name="T35" fmla="*/ 57150 h 544"/>
                    <a:gd name="T36" fmla="*/ 71438 w 222"/>
                    <a:gd name="T37" fmla="*/ 346075 h 544"/>
                    <a:gd name="T38" fmla="*/ 90488 w 222"/>
                    <a:gd name="T39" fmla="*/ 341313 h 544"/>
                    <a:gd name="T40" fmla="*/ 90488 w 222"/>
                    <a:gd name="T41" fmla="*/ 323056 h 544"/>
                    <a:gd name="T42" fmla="*/ 71438 w 222"/>
                    <a:gd name="T43" fmla="*/ 318294 h 544"/>
                    <a:gd name="T44" fmla="*/ 90488 w 222"/>
                    <a:gd name="T45" fmla="*/ 318294 h 544"/>
                    <a:gd name="T46" fmla="*/ 71438 w 222"/>
                    <a:gd name="T47" fmla="*/ 242094 h 544"/>
                    <a:gd name="T48" fmla="*/ 90488 w 222"/>
                    <a:gd name="T49" fmla="*/ 213519 h 544"/>
                    <a:gd name="T50" fmla="*/ 90488 w 222"/>
                    <a:gd name="T51" fmla="*/ 194469 h 544"/>
                    <a:gd name="T52" fmla="*/ 71438 w 222"/>
                    <a:gd name="T53" fmla="*/ 189706 h 544"/>
                    <a:gd name="T54" fmla="*/ 90488 w 222"/>
                    <a:gd name="T55" fmla="*/ 189706 h 544"/>
                    <a:gd name="T56" fmla="*/ 71438 w 222"/>
                    <a:gd name="T57" fmla="*/ 142081 h 544"/>
                    <a:gd name="T58" fmla="*/ 90488 w 222"/>
                    <a:gd name="T59" fmla="*/ 108744 h 544"/>
                    <a:gd name="T60" fmla="*/ 90488 w 222"/>
                    <a:gd name="T61" fmla="*/ 90488 h 544"/>
                    <a:gd name="T62" fmla="*/ 71438 w 222"/>
                    <a:gd name="T63" fmla="*/ 85725 h 544"/>
                    <a:gd name="T64" fmla="*/ 90488 w 222"/>
                    <a:gd name="T65" fmla="*/ 85725 h 544"/>
                    <a:gd name="T66" fmla="*/ 71438 w 222"/>
                    <a:gd name="T67" fmla="*/ 33338 h 544"/>
                    <a:gd name="T68" fmla="*/ 147638 w 222"/>
                    <a:gd name="T69" fmla="*/ 369888 h 544"/>
                    <a:gd name="T70" fmla="*/ 147638 w 222"/>
                    <a:gd name="T71" fmla="*/ 346075 h 544"/>
                    <a:gd name="T72" fmla="*/ 123825 w 222"/>
                    <a:gd name="T73" fmla="*/ 341313 h 544"/>
                    <a:gd name="T74" fmla="*/ 147638 w 222"/>
                    <a:gd name="T75" fmla="*/ 341313 h 544"/>
                    <a:gd name="T76" fmla="*/ 123825 w 222"/>
                    <a:gd name="T77" fmla="*/ 294481 h 544"/>
                    <a:gd name="T78" fmla="*/ 147638 w 222"/>
                    <a:gd name="T79" fmla="*/ 289719 h 544"/>
                    <a:gd name="T80" fmla="*/ 147638 w 222"/>
                    <a:gd name="T81" fmla="*/ 270669 h 544"/>
                    <a:gd name="T82" fmla="*/ 123825 w 222"/>
                    <a:gd name="T83" fmla="*/ 237331 h 544"/>
                    <a:gd name="T84" fmla="*/ 147638 w 222"/>
                    <a:gd name="T85" fmla="*/ 237331 h 544"/>
                    <a:gd name="T86" fmla="*/ 123825 w 222"/>
                    <a:gd name="T87" fmla="*/ 165894 h 544"/>
                    <a:gd name="T88" fmla="*/ 147638 w 222"/>
                    <a:gd name="T89" fmla="*/ 137319 h 544"/>
                    <a:gd name="T90" fmla="*/ 147638 w 222"/>
                    <a:gd name="T91" fmla="*/ 113506 h 544"/>
                    <a:gd name="T92" fmla="*/ 123825 w 222"/>
                    <a:gd name="T93" fmla="*/ 108744 h 544"/>
                    <a:gd name="T94" fmla="*/ 147638 w 222"/>
                    <a:gd name="T95" fmla="*/ 108744 h 544"/>
                    <a:gd name="T96" fmla="*/ 123825 w 222"/>
                    <a:gd name="T97" fmla="*/ 61913 h 544"/>
                    <a:gd name="T98" fmla="*/ 147638 w 222"/>
                    <a:gd name="T99" fmla="*/ 57150 h 544"/>
                    <a:gd name="T100" fmla="*/ 147638 w 222"/>
                    <a:gd name="T101" fmla="*/ 33338 h 544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0" t="0" r="r" b="b"/>
                  <a:pathLst>
                    <a:path w="222" h="544">
                      <a:moveTo>
                        <a:pt x="0" y="0"/>
                      </a:moveTo>
                      <a:lnTo>
                        <a:pt x="0" y="544"/>
                      </a:lnTo>
                      <a:lnTo>
                        <a:pt x="84" y="544"/>
                      </a:lnTo>
                      <a:lnTo>
                        <a:pt x="84" y="496"/>
                      </a:lnTo>
                      <a:lnTo>
                        <a:pt x="144" y="496"/>
                      </a:lnTo>
                      <a:lnTo>
                        <a:pt x="144" y="544"/>
                      </a:lnTo>
                      <a:lnTo>
                        <a:pt x="222" y="544"/>
                      </a:lnTo>
                      <a:lnTo>
                        <a:pt x="222" y="0"/>
                      </a:lnTo>
                      <a:lnTo>
                        <a:pt x="0" y="0"/>
                      </a:lnTo>
                      <a:close/>
                      <a:moveTo>
                        <a:pt x="48" y="430"/>
                      </a:moveTo>
                      <a:lnTo>
                        <a:pt x="30" y="430"/>
                      </a:lnTo>
                      <a:lnTo>
                        <a:pt x="30" y="407"/>
                      </a:lnTo>
                      <a:lnTo>
                        <a:pt x="48" y="407"/>
                      </a:lnTo>
                      <a:lnTo>
                        <a:pt x="48" y="430"/>
                      </a:lnTo>
                      <a:close/>
                      <a:moveTo>
                        <a:pt x="48" y="401"/>
                      </a:moveTo>
                      <a:lnTo>
                        <a:pt x="30" y="401"/>
                      </a:lnTo>
                      <a:lnTo>
                        <a:pt x="30" y="371"/>
                      </a:lnTo>
                      <a:lnTo>
                        <a:pt x="48" y="371"/>
                      </a:lnTo>
                      <a:lnTo>
                        <a:pt x="48" y="401"/>
                      </a:lnTo>
                      <a:close/>
                      <a:moveTo>
                        <a:pt x="48" y="365"/>
                      </a:moveTo>
                      <a:lnTo>
                        <a:pt x="30" y="365"/>
                      </a:lnTo>
                      <a:lnTo>
                        <a:pt x="30" y="341"/>
                      </a:lnTo>
                      <a:lnTo>
                        <a:pt x="48" y="341"/>
                      </a:lnTo>
                      <a:lnTo>
                        <a:pt x="48" y="365"/>
                      </a:lnTo>
                      <a:close/>
                      <a:moveTo>
                        <a:pt x="48" y="299"/>
                      </a:moveTo>
                      <a:lnTo>
                        <a:pt x="30" y="299"/>
                      </a:lnTo>
                      <a:lnTo>
                        <a:pt x="30" y="275"/>
                      </a:lnTo>
                      <a:lnTo>
                        <a:pt x="48" y="275"/>
                      </a:lnTo>
                      <a:lnTo>
                        <a:pt x="48" y="299"/>
                      </a:lnTo>
                      <a:close/>
                      <a:moveTo>
                        <a:pt x="48" y="269"/>
                      </a:moveTo>
                      <a:lnTo>
                        <a:pt x="30" y="269"/>
                      </a:lnTo>
                      <a:lnTo>
                        <a:pt x="30" y="245"/>
                      </a:lnTo>
                      <a:lnTo>
                        <a:pt x="48" y="245"/>
                      </a:lnTo>
                      <a:lnTo>
                        <a:pt x="48" y="269"/>
                      </a:lnTo>
                      <a:close/>
                      <a:moveTo>
                        <a:pt x="48" y="203"/>
                      </a:moveTo>
                      <a:lnTo>
                        <a:pt x="30" y="203"/>
                      </a:lnTo>
                      <a:lnTo>
                        <a:pt x="30" y="179"/>
                      </a:lnTo>
                      <a:lnTo>
                        <a:pt x="48" y="179"/>
                      </a:lnTo>
                      <a:lnTo>
                        <a:pt x="48" y="203"/>
                      </a:lnTo>
                      <a:close/>
                      <a:moveTo>
                        <a:pt x="48" y="137"/>
                      </a:moveTo>
                      <a:lnTo>
                        <a:pt x="30" y="137"/>
                      </a:lnTo>
                      <a:lnTo>
                        <a:pt x="30" y="114"/>
                      </a:lnTo>
                      <a:lnTo>
                        <a:pt x="48" y="114"/>
                      </a:lnTo>
                      <a:lnTo>
                        <a:pt x="48" y="137"/>
                      </a:lnTo>
                      <a:close/>
                      <a:moveTo>
                        <a:pt x="48" y="108"/>
                      </a:moveTo>
                      <a:lnTo>
                        <a:pt x="30" y="108"/>
                      </a:lnTo>
                      <a:lnTo>
                        <a:pt x="30" y="78"/>
                      </a:lnTo>
                      <a:lnTo>
                        <a:pt x="48" y="78"/>
                      </a:lnTo>
                      <a:lnTo>
                        <a:pt x="48" y="108"/>
                      </a:lnTo>
                      <a:close/>
                      <a:moveTo>
                        <a:pt x="48" y="72"/>
                      </a:moveTo>
                      <a:lnTo>
                        <a:pt x="30" y="72"/>
                      </a:lnTo>
                      <a:lnTo>
                        <a:pt x="30" y="42"/>
                      </a:lnTo>
                      <a:lnTo>
                        <a:pt x="48" y="42"/>
                      </a:lnTo>
                      <a:lnTo>
                        <a:pt x="48" y="72"/>
                      </a:lnTo>
                      <a:close/>
                      <a:moveTo>
                        <a:pt x="114" y="466"/>
                      </a:moveTo>
                      <a:lnTo>
                        <a:pt x="90" y="466"/>
                      </a:lnTo>
                      <a:lnTo>
                        <a:pt x="90" y="436"/>
                      </a:lnTo>
                      <a:lnTo>
                        <a:pt x="114" y="436"/>
                      </a:lnTo>
                      <a:lnTo>
                        <a:pt x="114" y="466"/>
                      </a:lnTo>
                      <a:close/>
                      <a:moveTo>
                        <a:pt x="114" y="430"/>
                      </a:moveTo>
                      <a:lnTo>
                        <a:pt x="90" y="430"/>
                      </a:lnTo>
                      <a:lnTo>
                        <a:pt x="90" y="407"/>
                      </a:lnTo>
                      <a:lnTo>
                        <a:pt x="114" y="407"/>
                      </a:lnTo>
                      <a:lnTo>
                        <a:pt x="114" y="430"/>
                      </a:lnTo>
                      <a:close/>
                      <a:moveTo>
                        <a:pt x="114" y="401"/>
                      </a:moveTo>
                      <a:lnTo>
                        <a:pt x="90" y="401"/>
                      </a:lnTo>
                      <a:lnTo>
                        <a:pt x="90" y="371"/>
                      </a:lnTo>
                      <a:lnTo>
                        <a:pt x="114" y="371"/>
                      </a:lnTo>
                      <a:lnTo>
                        <a:pt x="114" y="401"/>
                      </a:lnTo>
                      <a:close/>
                      <a:moveTo>
                        <a:pt x="114" y="335"/>
                      </a:moveTo>
                      <a:lnTo>
                        <a:pt x="90" y="335"/>
                      </a:lnTo>
                      <a:lnTo>
                        <a:pt x="90" y="305"/>
                      </a:lnTo>
                      <a:lnTo>
                        <a:pt x="114" y="305"/>
                      </a:lnTo>
                      <a:lnTo>
                        <a:pt x="114" y="335"/>
                      </a:lnTo>
                      <a:close/>
                      <a:moveTo>
                        <a:pt x="114" y="269"/>
                      </a:moveTo>
                      <a:lnTo>
                        <a:pt x="90" y="269"/>
                      </a:lnTo>
                      <a:lnTo>
                        <a:pt x="90" y="245"/>
                      </a:lnTo>
                      <a:lnTo>
                        <a:pt x="114" y="245"/>
                      </a:lnTo>
                      <a:lnTo>
                        <a:pt x="114" y="269"/>
                      </a:lnTo>
                      <a:close/>
                      <a:moveTo>
                        <a:pt x="114" y="239"/>
                      </a:moveTo>
                      <a:lnTo>
                        <a:pt x="90" y="239"/>
                      </a:lnTo>
                      <a:lnTo>
                        <a:pt x="90" y="209"/>
                      </a:lnTo>
                      <a:lnTo>
                        <a:pt x="114" y="209"/>
                      </a:lnTo>
                      <a:lnTo>
                        <a:pt x="114" y="239"/>
                      </a:lnTo>
                      <a:close/>
                      <a:moveTo>
                        <a:pt x="114" y="203"/>
                      </a:moveTo>
                      <a:lnTo>
                        <a:pt x="90" y="203"/>
                      </a:lnTo>
                      <a:lnTo>
                        <a:pt x="90" y="179"/>
                      </a:lnTo>
                      <a:lnTo>
                        <a:pt x="114" y="179"/>
                      </a:lnTo>
                      <a:lnTo>
                        <a:pt x="114" y="203"/>
                      </a:lnTo>
                      <a:close/>
                      <a:moveTo>
                        <a:pt x="114" y="137"/>
                      </a:moveTo>
                      <a:lnTo>
                        <a:pt x="90" y="137"/>
                      </a:lnTo>
                      <a:lnTo>
                        <a:pt x="90" y="114"/>
                      </a:lnTo>
                      <a:lnTo>
                        <a:pt x="114" y="114"/>
                      </a:lnTo>
                      <a:lnTo>
                        <a:pt x="114" y="137"/>
                      </a:lnTo>
                      <a:close/>
                      <a:moveTo>
                        <a:pt x="114" y="108"/>
                      </a:moveTo>
                      <a:lnTo>
                        <a:pt x="90" y="108"/>
                      </a:lnTo>
                      <a:lnTo>
                        <a:pt x="90" y="78"/>
                      </a:lnTo>
                      <a:lnTo>
                        <a:pt x="114" y="78"/>
                      </a:lnTo>
                      <a:lnTo>
                        <a:pt x="114" y="108"/>
                      </a:lnTo>
                      <a:close/>
                      <a:moveTo>
                        <a:pt x="114" y="72"/>
                      </a:moveTo>
                      <a:lnTo>
                        <a:pt x="90" y="72"/>
                      </a:lnTo>
                      <a:lnTo>
                        <a:pt x="90" y="42"/>
                      </a:lnTo>
                      <a:lnTo>
                        <a:pt x="114" y="42"/>
                      </a:lnTo>
                      <a:lnTo>
                        <a:pt x="114" y="72"/>
                      </a:lnTo>
                      <a:close/>
                      <a:moveTo>
                        <a:pt x="186" y="466"/>
                      </a:moveTo>
                      <a:lnTo>
                        <a:pt x="156" y="466"/>
                      </a:lnTo>
                      <a:lnTo>
                        <a:pt x="156" y="436"/>
                      </a:lnTo>
                      <a:lnTo>
                        <a:pt x="186" y="436"/>
                      </a:lnTo>
                      <a:lnTo>
                        <a:pt x="186" y="466"/>
                      </a:lnTo>
                      <a:close/>
                      <a:moveTo>
                        <a:pt x="186" y="430"/>
                      </a:moveTo>
                      <a:lnTo>
                        <a:pt x="156" y="430"/>
                      </a:lnTo>
                      <a:lnTo>
                        <a:pt x="156" y="407"/>
                      </a:lnTo>
                      <a:lnTo>
                        <a:pt x="186" y="407"/>
                      </a:lnTo>
                      <a:lnTo>
                        <a:pt x="186" y="430"/>
                      </a:lnTo>
                      <a:close/>
                      <a:moveTo>
                        <a:pt x="186" y="401"/>
                      </a:moveTo>
                      <a:lnTo>
                        <a:pt x="156" y="401"/>
                      </a:lnTo>
                      <a:lnTo>
                        <a:pt x="156" y="371"/>
                      </a:lnTo>
                      <a:lnTo>
                        <a:pt x="186" y="371"/>
                      </a:lnTo>
                      <a:lnTo>
                        <a:pt x="186" y="401"/>
                      </a:lnTo>
                      <a:close/>
                      <a:moveTo>
                        <a:pt x="186" y="365"/>
                      </a:moveTo>
                      <a:lnTo>
                        <a:pt x="156" y="365"/>
                      </a:lnTo>
                      <a:lnTo>
                        <a:pt x="156" y="341"/>
                      </a:lnTo>
                      <a:lnTo>
                        <a:pt x="186" y="341"/>
                      </a:lnTo>
                      <a:lnTo>
                        <a:pt x="186" y="365"/>
                      </a:lnTo>
                      <a:close/>
                      <a:moveTo>
                        <a:pt x="186" y="299"/>
                      </a:moveTo>
                      <a:lnTo>
                        <a:pt x="156" y="299"/>
                      </a:lnTo>
                      <a:lnTo>
                        <a:pt x="156" y="275"/>
                      </a:lnTo>
                      <a:lnTo>
                        <a:pt x="186" y="275"/>
                      </a:lnTo>
                      <a:lnTo>
                        <a:pt x="186" y="299"/>
                      </a:lnTo>
                      <a:close/>
                      <a:moveTo>
                        <a:pt x="186" y="239"/>
                      </a:moveTo>
                      <a:lnTo>
                        <a:pt x="156" y="239"/>
                      </a:lnTo>
                      <a:lnTo>
                        <a:pt x="156" y="209"/>
                      </a:lnTo>
                      <a:lnTo>
                        <a:pt x="186" y="209"/>
                      </a:lnTo>
                      <a:lnTo>
                        <a:pt x="186" y="239"/>
                      </a:lnTo>
                      <a:close/>
                      <a:moveTo>
                        <a:pt x="186" y="173"/>
                      </a:moveTo>
                      <a:lnTo>
                        <a:pt x="156" y="173"/>
                      </a:lnTo>
                      <a:lnTo>
                        <a:pt x="156" y="143"/>
                      </a:lnTo>
                      <a:lnTo>
                        <a:pt x="186" y="143"/>
                      </a:lnTo>
                      <a:lnTo>
                        <a:pt x="186" y="173"/>
                      </a:lnTo>
                      <a:close/>
                      <a:moveTo>
                        <a:pt x="186" y="137"/>
                      </a:moveTo>
                      <a:lnTo>
                        <a:pt x="156" y="137"/>
                      </a:lnTo>
                      <a:lnTo>
                        <a:pt x="156" y="114"/>
                      </a:lnTo>
                      <a:lnTo>
                        <a:pt x="186" y="114"/>
                      </a:lnTo>
                      <a:lnTo>
                        <a:pt x="186" y="137"/>
                      </a:lnTo>
                      <a:close/>
                      <a:moveTo>
                        <a:pt x="186" y="108"/>
                      </a:moveTo>
                      <a:lnTo>
                        <a:pt x="156" y="108"/>
                      </a:lnTo>
                      <a:lnTo>
                        <a:pt x="156" y="78"/>
                      </a:lnTo>
                      <a:lnTo>
                        <a:pt x="186" y="78"/>
                      </a:lnTo>
                      <a:lnTo>
                        <a:pt x="186" y="108"/>
                      </a:lnTo>
                      <a:close/>
                      <a:moveTo>
                        <a:pt x="186" y="72"/>
                      </a:moveTo>
                      <a:lnTo>
                        <a:pt x="156" y="72"/>
                      </a:lnTo>
                      <a:lnTo>
                        <a:pt x="156" y="42"/>
                      </a:lnTo>
                      <a:lnTo>
                        <a:pt x="186" y="42"/>
                      </a:lnTo>
                      <a:lnTo>
                        <a:pt x="186" y="72"/>
                      </a:lnTo>
                      <a:close/>
                    </a:path>
                  </a:pathLst>
                </a:custGeom>
                <a:solidFill>
                  <a:sysClr val="window" lastClr="FFFFFF">
                    <a:alpha val="32000"/>
                  </a:sysClr>
                </a:solidFill>
                <a:ln>
                  <a:noFill/>
                </a:ln>
              </p:spPr>
              <p:txBody>
                <a:bodyPr/>
                <a:lstStyle/>
                <a:p>
                  <a:pPr defTabSz="900000" fontAlgn="auto" latinLnBrk="0">
                    <a:spcBef>
                      <a:spcPts val="0"/>
                    </a:spcBef>
                    <a:spcAft>
                      <a:spcPts val="0"/>
                    </a:spcAft>
                    <a:defRPr lang="ko-KR"/>
                  </a:pPr>
                  <a:endParaRPr kumimoji="0" lang="ko-KR" altLang="en-US" kern="0">
                    <a:solidFill>
                      <a:sysClr val="windowText" lastClr="000000"/>
                    </a:solidFill>
                    <a:latin typeface="+mn-lt"/>
                    <a:ea typeface="+mn-ea"/>
                  </a:endParaRPr>
                </a:p>
              </p:txBody>
            </p:sp>
          </p:grpSp>
          <p:grpSp>
            <p:nvGrpSpPr>
              <p:cNvPr id="7" name="그룹 33"/>
              <p:cNvGrpSpPr/>
              <p:nvPr/>
            </p:nvGrpSpPr>
            <p:grpSpPr>
              <a:xfrm rot="10800000" flipV="1">
                <a:off x="3864609" y="1172214"/>
                <a:ext cx="1333499" cy="879931"/>
                <a:chOff x="-5229225" y="3223295"/>
                <a:chExt cx="1905000" cy="1740187"/>
              </a:xfrm>
              <a:solidFill>
                <a:sysClr val="window" lastClr="FFFFFF">
                  <a:alpha val="34000"/>
                </a:sysClr>
              </a:solidFill>
            </p:grpSpPr>
            <p:sp>
              <p:nvSpPr>
                <p:cNvPr id="24" name="자유형 23"/>
                <p:cNvSpPr/>
                <p:nvPr/>
              </p:nvSpPr>
              <p:spPr>
                <a:xfrm>
                  <a:off x="-5029199" y="4472731"/>
                  <a:ext cx="692585" cy="476096"/>
                </a:xfrm>
                <a:custGeom>
                  <a:avLst/>
                  <a:gdLst>
                    <a:gd name="connsiteX0" fmla="*/ 0 w 762000"/>
                    <a:gd name="connsiteY0" fmla="*/ 541020 h 541020"/>
                    <a:gd name="connsiteX1" fmla="*/ 0 w 762000"/>
                    <a:gd name="connsiteY1" fmla="*/ 243840 h 541020"/>
                    <a:gd name="connsiteX2" fmla="*/ 22860 w 762000"/>
                    <a:gd name="connsiteY2" fmla="*/ 220980 h 541020"/>
                    <a:gd name="connsiteX3" fmla="*/ 99060 w 762000"/>
                    <a:gd name="connsiteY3" fmla="*/ 243840 h 541020"/>
                    <a:gd name="connsiteX4" fmla="*/ 205740 w 762000"/>
                    <a:gd name="connsiteY4" fmla="*/ 167640 h 541020"/>
                    <a:gd name="connsiteX5" fmla="*/ 304800 w 762000"/>
                    <a:gd name="connsiteY5" fmla="*/ 129540 h 541020"/>
                    <a:gd name="connsiteX6" fmla="*/ 762000 w 762000"/>
                    <a:gd name="connsiteY6" fmla="*/ 0 h 541020"/>
                    <a:gd name="connsiteX7" fmla="*/ 762000 w 762000"/>
                    <a:gd name="connsiteY7" fmla="*/ 525780 h 541020"/>
                    <a:gd name="connsiteX8" fmla="*/ 0 w 762000"/>
                    <a:gd name="connsiteY8" fmla="*/ 541020 h 5410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62000" h="541020">
                      <a:moveTo>
                        <a:pt x="0" y="541020"/>
                      </a:moveTo>
                      <a:lnTo>
                        <a:pt x="0" y="243840"/>
                      </a:lnTo>
                      <a:lnTo>
                        <a:pt x="22860" y="220980"/>
                      </a:lnTo>
                      <a:lnTo>
                        <a:pt x="99060" y="243840"/>
                      </a:lnTo>
                      <a:lnTo>
                        <a:pt x="205740" y="167640"/>
                      </a:lnTo>
                      <a:lnTo>
                        <a:pt x="304800" y="129540"/>
                      </a:lnTo>
                      <a:lnTo>
                        <a:pt x="762000" y="0"/>
                      </a:lnTo>
                      <a:lnTo>
                        <a:pt x="762000" y="525780"/>
                      </a:lnTo>
                      <a:lnTo>
                        <a:pt x="0" y="541020"/>
                      </a:lnTo>
                      <a:close/>
                    </a:path>
                  </a:pathLst>
                </a:custGeom>
                <a:solidFill>
                  <a:sysClr val="window" lastClr="FFFFFF">
                    <a:alpha val="57000"/>
                  </a:sysClr>
                </a:solidFill>
                <a:ln>
                  <a:noFill/>
                </a:ln>
              </p:spPr>
              <p:txBody>
                <a:bodyPr/>
                <a:lstStyle/>
                <a:p>
                  <a:pPr defTabSz="900000" fontAlgn="auto" latinLnBrk="0">
                    <a:spcBef>
                      <a:spcPts val="0"/>
                    </a:spcBef>
                    <a:spcAft>
                      <a:spcPts val="0"/>
                    </a:spcAft>
                    <a:defRPr lang="ko-KR"/>
                  </a:pPr>
                  <a:endParaRPr kumimoji="0" lang="ko-KR" altLang="en-US" sz="1600" kern="0">
                    <a:solidFill>
                      <a:sysClr val="windowText" lastClr="000000"/>
                    </a:solidFill>
                    <a:latin typeface="맑은 고딕"/>
                    <a:ea typeface="맑은 고딕"/>
                  </a:endParaRPr>
                </a:p>
              </p:txBody>
            </p:sp>
            <p:sp>
              <p:nvSpPr>
                <p:cNvPr id="25" name="자유형 24"/>
                <p:cNvSpPr/>
                <p:nvPr/>
              </p:nvSpPr>
              <p:spPr>
                <a:xfrm>
                  <a:off x="-4297680" y="4282440"/>
                  <a:ext cx="236220" cy="670561"/>
                </a:xfrm>
                <a:custGeom>
                  <a:avLst/>
                  <a:gdLst>
                    <a:gd name="connsiteX0" fmla="*/ 0 w 236220"/>
                    <a:gd name="connsiteY0" fmla="*/ 68580 h 670560"/>
                    <a:gd name="connsiteX1" fmla="*/ 236220 w 236220"/>
                    <a:gd name="connsiteY1" fmla="*/ 0 h 670560"/>
                    <a:gd name="connsiteX2" fmla="*/ 236220 w 236220"/>
                    <a:gd name="connsiteY2" fmla="*/ 670560 h 670560"/>
                    <a:gd name="connsiteX3" fmla="*/ 22860 w 236220"/>
                    <a:gd name="connsiteY3" fmla="*/ 670560 h 670560"/>
                    <a:gd name="connsiteX4" fmla="*/ 0 w 236220"/>
                    <a:gd name="connsiteY4" fmla="*/ 68580 h 670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6220" h="670560">
                      <a:moveTo>
                        <a:pt x="0" y="68580"/>
                      </a:moveTo>
                      <a:lnTo>
                        <a:pt x="236220" y="0"/>
                      </a:lnTo>
                      <a:lnTo>
                        <a:pt x="236220" y="670560"/>
                      </a:lnTo>
                      <a:lnTo>
                        <a:pt x="22860" y="670560"/>
                      </a:lnTo>
                      <a:lnTo>
                        <a:pt x="0" y="68580"/>
                      </a:lnTo>
                      <a:close/>
                    </a:path>
                  </a:pathLst>
                </a:custGeom>
                <a:solidFill>
                  <a:sysClr val="window" lastClr="FFFFFF">
                    <a:alpha val="57000"/>
                  </a:sysClr>
                </a:solidFill>
                <a:ln>
                  <a:noFill/>
                </a:ln>
              </p:spPr>
              <p:txBody>
                <a:bodyPr/>
                <a:lstStyle/>
                <a:p>
                  <a:pPr defTabSz="900000" fontAlgn="auto" latinLnBrk="0">
                    <a:spcBef>
                      <a:spcPts val="0"/>
                    </a:spcBef>
                    <a:spcAft>
                      <a:spcPts val="0"/>
                    </a:spcAft>
                    <a:defRPr lang="ko-KR"/>
                  </a:pPr>
                  <a:endParaRPr kumimoji="0" lang="ko-KR" altLang="en-US" sz="1600" kern="0">
                    <a:solidFill>
                      <a:sysClr val="windowText" lastClr="000000"/>
                    </a:solidFill>
                    <a:latin typeface="맑은 고딕"/>
                    <a:ea typeface="맑은 고딕"/>
                  </a:endParaRPr>
                </a:p>
              </p:txBody>
            </p:sp>
            <p:sp>
              <p:nvSpPr>
                <p:cNvPr id="26" name="자유형 25"/>
                <p:cNvSpPr/>
                <p:nvPr/>
              </p:nvSpPr>
              <p:spPr>
                <a:xfrm>
                  <a:off x="-5006609" y="3223295"/>
                  <a:ext cx="599689" cy="1181595"/>
                </a:xfrm>
                <a:custGeom>
                  <a:avLst/>
                  <a:gdLst>
                    <a:gd name="connsiteX0" fmla="*/ 0 w 632460"/>
                    <a:gd name="connsiteY0" fmla="*/ 160020 h 769620"/>
                    <a:gd name="connsiteX1" fmla="*/ 53340 w 632460"/>
                    <a:gd name="connsiteY1" fmla="*/ 144780 h 769620"/>
                    <a:gd name="connsiteX2" fmla="*/ 60960 w 632460"/>
                    <a:gd name="connsiteY2" fmla="*/ 76200 h 769620"/>
                    <a:gd name="connsiteX3" fmla="*/ 129540 w 632460"/>
                    <a:gd name="connsiteY3" fmla="*/ 0 h 769620"/>
                    <a:gd name="connsiteX4" fmla="*/ 266700 w 632460"/>
                    <a:gd name="connsiteY4" fmla="*/ 68580 h 769620"/>
                    <a:gd name="connsiteX5" fmla="*/ 281940 w 632460"/>
                    <a:gd name="connsiteY5" fmla="*/ 38100 h 769620"/>
                    <a:gd name="connsiteX6" fmla="*/ 419100 w 632460"/>
                    <a:gd name="connsiteY6" fmla="*/ 114300 h 769620"/>
                    <a:gd name="connsiteX7" fmla="*/ 571500 w 632460"/>
                    <a:gd name="connsiteY7" fmla="*/ 228600 h 769620"/>
                    <a:gd name="connsiteX8" fmla="*/ 609600 w 632460"/>
                    <a:gd name="connsiteY8" fmla="*/ 304800 h 769620"/>
                    <a:gd name="connsiteX9" fmla="*/ 624840 w 632460"/>
                    <a:gd name="connsiteY9" fmla="*/ 327660 h 769620"/>
                    <a:gd name="connsiteX10" fmla="*/ 632460 w 632460"/>
                    <a:gd name="connsiteY10" fmla="*/ 464820 h 769620"/>
                    <a:gd name="connsiteX11" fmla="*/ 342900 w 632460"/>
                    <a:gd name="connsiteY11" fmla="*/ 556260 h 769620"/>
                    <a:gd name="connsiteX12" fmla="*/ 228600 w 632460"/>
                    <a:gd name="connsiteY12" fmla="*/ 601980 h 769620"/>
                    <a:gd name="connsiteX13" fmla="*/ 15240 w 632460"/>
                    <a:gd name="connsiteY13" fmla="*/ 769620 h 769620"/>
                    <a:gd name="connsiteX14" fmla="*/ 0 w 632460"/>
                    <a:gd name="connsiteY14" fmla="*/ 160020 h 769620"/>
                    <a:gd name="connsiteX0" fmla="*/ 0 w 632460"/>
                    <a:gd name="connsiteY0" fmla="*/ 160020 h 978892"/>
                    <a:gd name="connsiteX1" fmla="*/ 53340 w 632460"/>
                    <a:gd name="connsiteY1" fmla="*/ 144780 h 978892"/>
                    <a:gd name="connsiteX2" fmla="*/ 60960 w 632460"/>
                    <a:gd name="connsiteY2" fmla="*/ 76200 h 978892"/>
                    <a:gd name="connsiteX3" fmla="*/ 129540 w 632460"/>
                    <a:gd name="connsiteY3" fmla="*/ 0 h 978892"/>
                    <a:gd name="connsiteX4" fmla="*/ 266700 w 632460"/>
                    <a:gd name="connsiteY4" fmla="*/ 68580 h 978892"/>
                    <a:gd name="connsiteX5" fmla="*/ 281940 w 632460"/>
                    <a:gd name="connsiteY5" fmla="*/ 38100 h 978892"/>
                    <a:gd name="connsiteX6" fmla="*/ 419100 w 632460"/>
                    <a:gd name="connsiteY6" fmla="*/ 114300 h 978892"/>
                    <a:gd name="connsiteX7" fmla="*/ 571500 w 632460"/>
                    <a:gd name="connsiteY7" fmla="*/ 228600 h 978892"/>
                    <a:gd name="connsiteX8" fmla="*/ 609600 w 632460"/>
                    <a:gd name="connsiteY8" fmla="*/ 304800 h 978892"/>
                    <a:gd name="connsiteX9" fmla="*/ 624840 w 632460"/>
                    <a:gd name="connsiteY9" fmla="*/ 327660 h 978892"/>
                    <a:gd name="connsiteX10" fmla="*/ 632460 w 632460"/>
                    <a:gd name="connsiteY10" fmla="*/ 978892 h 978892"/>
                    <a:gd name="connsiteX11" fmla="*/ 342900 w 632460"/>
                    <a:gd name="connsiteY11" fmla="*/ 556260 h 978892"/>
                    <a:gd name="connsiteX12" fmla="*/ 228600 w 632460"/>
                    <a:gd name="connsiteY12" fmla="*/ 601980 h 978892"/>
                    <a:gd name="connsiteX13" fmla="*/ 15240 w 632460"/>
                    <a:gd name="connsiteY13" fmla="*/ 769620 h 978892"/>
                    <a:gd name="connsiteX14" fmla="*/ 0 w 632460"/>
                    <a:gd name="connsiteY14" fmla="*/ 160020 h 978892"/>
                    <a:gd name="connsiteX0" fmla="*/ 0 w 632460"/>
                    <a:gd name="connsiteY0" fmla="*/ 160020 h 1202523"/>
                    <a:gd name="connsiteX1" fmla="*/ 53340 w 632460"/>
                    <a:gd name="connsiteY1" fmla="*/ 144780 h 1202523"/>
                    <a:gd name="connsiteX2" fmla="*/ 60960 w 632460"/>
                    <a:gd name="connsiteY2" fmla="*/ 76200 h 1202523"/>
                    <a:gd name="connsiteX3" fmla="*/ 129540 w 632460"/>
                    <a:gd name="connsiteY3" fmla="*/ 0 h 1202523"/>
                    <a:gd name="connsiteX4" fmla="*/ 266700 w 632460"/>
                    <a:gd name="connsiteY4" fmla="*/ 68580 h 1202523"/>
                    <a:gd name="connsiteX5" fmla="*/ 281940 w 632460"/>
                    <a:gd name="connsiteY5" fmla="*/ 38100 h 1202523"/>
                    <a:gd name="connsiteX6" fmla="*/ 419100 w 632460"/>
                    <a:gd name="connsiteY6" fmla="*/ 114300 h 1202523"/>
                    <a:gd name="connsiteX7" fmla="*/ 571500 w 632460"/>
                    <a:gd name="connsiteY7" fmla="*/ 228600 h 1202523"/>
                    <a:gd name="connsiteX8" fmla="*/ 609600 w 632460"/>
                    <a:gd name="connsiteY8" fmla="*/ 304800 h 1202523"/>
                    <a:gd name="connsiteX9" fmla="*/ 624840 w 632460"/>
                    <a:gd name="connsiteY9" fmla="*/ 327660 h 1202523"/>
                    <a:gd name="connsiteX10" fmla="*/ 632460 w 632460"/>
                    <a:gd name="connsiteY10" fmla="*/ 978892 h 1202523"/>
                    <a:gd name="connsiteX11" fmla="*/ 342900 w 632460"/>
                    <a:gd name="connsiteY11" fmla="*/ 556260 h 1202523"/>
                    <a:gd name="connsiteX12" fmla="*/ 228600 w 632460"/>
                    <a:gd name="connsiteY12" fmla="*/ 601980 h 1202523"/>
                    <a:gd name="connsiteX13" fmla="*/ 15240 w 632460"/>
                    <a:gd name="connsiteY13" fmla="*/ 1202523 h 1202523"/>
                    <a:gd name="connsiteX14" fmla="*/ 0 w 632460"/>
                    <a:gd name="connsiteY14" fmla="*/ 160020 h 1202523"/>
                    <a:gd name="connsiteX0" fmla="*/ 0 w 632460"/>
                    <a:gd name="connsiteY0" fmla="*/ 160020 h 1202523"/>
                    <a:gd name="connsiteX1" fmla="*/ 53340 w 632460"/>
                    <a:gd name="connsiteY1" fmla="*/ 144780 h 1202523"/>
                    <a:gd name="connsiteX2" fmla="*/ 60960 w 632460"/>
                    <a:gd name="connsiteY2" fmla="*/ 76200 h 1202523"/>
                    <a:gd name="connsiteX3" fmla="*/ 129540 w 632460"/>
                    <a:gd name="connsiteY3" fmla="*/ 0 h 1202523"/>
                    <a:gd name="connsiteX4" fmla="*/ 266700 w 632460"/>
                    <a:gd name="connsiteY4" fmla="*/ 68580 h 1202523"/>
                    <a:gd name="connsiteX5" fmla="*/ 281940 w 632460"/>
                    <a:gd name="connsiteY5" fmla="*/ 38100 h 1202523"/>
                    <a:gd name="connsiteX6" fmla="*/ 419100 w 632460"/>
                    <a:gd name="connsiteY6" fmla="*/ 114300 h 1202523"/>
                    <a:gd name="connsiteX7" fmla="*/ 571500 w 632460"/>
                    <a:gd name="connsiteY7" fmla="*/ 228600 h 1202523"/>
                    <a:gd name="connsiteX8" fmla="*/ 609600 w 632460"/>
                    <a:gd name="connsiteY8" fmla="*/ 304800 h 1202523"/>
                    <a:gd name="connsiteX9" fmla="*/ 624840 w 632460"/>
                    <a:gd name="connsiteY9" fmla="*/ 327660 h 1202523"/>
                    <a:gd name="connsiteX10" fmla="*/ 632460 w 632460"/>
                    <a:gd name="connsiteY10" fmla="*/ 978892 h 1202523"/>
                    <a:gd name="connsiteX11" fmla="*/ 387291 w 632460"/>
                    <a:gd name="connsiteY11" fmla="*/ 975633 h 1202523"/>
                    <a:gd name="connsiteX12" fmla="*/ 228600 w 632460"/>
                    <a:gd name="connsiteY12" fmla="*/ 601980 h 1202523"/>
                    <a:gd name="connsiteX13" fmla="*/ 15240 w 632460"/>
                    <a:gd name="connsiteY13" fmla="*/ 1202523 h 1202523"/>
                    <a:gd name="connsiteX14" fmla="*/ 0 w 632460"/>
                    <a:gd name="connsiteY14" fmla="*/ 160020 h 1202523"/>
                    <a:gd name="connsiteX0" fmla="*/ 0 w 632460"/>
                    <a:gd name="connsiteY0" fmla="*/ 160020 h 1202523"/>
                    <a:gd name="connsiteX1" fmla="*/ 53340 w 632460"/>
                    <a:gd name="connsiteY1" fmla="*/ 144780 h 1202523"/>
                    <a:gd name="connsiteX2" fmla="*/ 60960 w 632460"/>
                    <a:gd name="connsiteY2" fmla="*/ 76200 h 1202523"/>
                    <a:gd name="connsiteX3" fmla="*/ 129540 w 632460"/>
                    <a:gd name="connsiteY3" fmla="*/ 0 h 1202523"/>
                    <a:gd name="connsiteX4" fmla="*/ 266700 w 632460"/>
                    <a:gd name="connsiteY4" fmla="*/ 68580 h 1202523"/>
                    <a:gd name="connsiteX5" fmla="*/ 281940 w 632460"/>
                    <a:gd name="connsiteY5" fmla="*/ 38100 h 1202523"/>
                    <a:gd name="connsiteX6" fmla="*/ 419100 w 632460"/>
                    <a:gd name="connsiteY6" fmla="*/ 114300 h 1202523"/>
                    <a:gd name="connsiteX7" fmla="*/ 571500 w 632460"/>
                    <a:gd name="connsiteY7" fmla="*/ 228600 h 1202523"/>
                    <a:gd name="connsiteX8" fmla="*/ 609600 w 632460"/>
                    <a:gd name="connsiteY8" fmla="*/ 304800 h 1202523"/>
                    <a:gd name="connsiteX9" fmla="*/ 624840 w 632460"/>
                    <a:gd name="connsiteY9" fmla="*/ 327660 h 1202523"/>
                    <a:gd name="connsiteX10" fmla="*/ 632460 w 632460"/>
                    <a:gd name="connsiteY10" fmla="*/ 978892 h 1202523"/>
                    <a:gd name="connsiteX11" fmla="*/ 387291 w 632460"/>
                    <a:gd name="connsiteY11" fmla="*/ 975633 h 1202523"/>
                    <a:gd name="connsiteX12" fmla="*/ 228601 w 632460"/>
                    <a:gd name="connsiteY12" fmla="*/ 1075469 h 1202523"/>
                    <a:gd name="connsiteX13" fmla="*/ 15240 w 632460"/>
                    <a:gd name="connsiteY13" fmla="*/ 1202523 h 1202523"/>
                    <a:gd name="connsiteX14" fmla="*/ 0 w 632460"/>
                    <a:gd name="connsiteY14" fmla="*/ 160020 h 1202523"/>
                    <a:gd name="connsiteX0" fmla="*/ 0 w 632460"/>
                    <a:gd name="connsiteY0" fmla="*/ 160020 h 1202523"/>
                    <a:gd name="connsiteX1" fmla="*/ 53340 w 632460"/>
                    <a:gd name="connsiteY1" fmla="*/ 144780 h 1202523"/>
                    <a:gd name="connsiteX2" fmla="*/ 60960 w 632460"/>
                    <a:gd name="connsiteY2" fmla="*/ 76200 h 1202523"/>
                    <a:gd name="connsiteX3" fmla="*/ 129540 w 632460"/>
                    <a:gd name="connsiteY3" fmla="*/ 0 h 1202523"/>
                    <a:gd name="connsiteX4" fmla="*/ 266700 w 632460"/>
                    <a:gd name="connsiteY4" fmla="*/ 68580 h 1202523"/>
                    <a:gd name="connsiteX5" fmla="*/ 281940 w 632460"/>
                    <a:gd name="connsiteY5" fmla="*/ 38100 h 1202523"/>
                    <a:gd name="connsiteX6" fmla="*/ 419100 w 632460"/>
                    <a:gd name="connsiteY6" fmla="*/ 114300 h 1202523"/>
                    <a:gd name="connsiteX7" fmla="*/ 571500 w 632460"/>
                    <a:gd name="connsiteY7" fmla="*/ 228600 h 1202523"/>
                    <a:gd name="connsiteX8" fmla="*/ 609600 w 632460"/>
                    <a:gd name="connsiteY8" fmla="*/ 304800 h 1202523"/>
                    <a:gd name="connsiteX9" fmla="*/ 624840 w 632460"/>
                    <a:gd name="connsiteY9" fmla="*/ 327660 h 1202523"/>
                    <a:gd name="connsiteX10" fmla="*/ 632460 w 632460"/>
                    <a:gd name="connsiteY10" fmla="*/ 978892 h 1202523"/>
                    <a:gd name="connsiteX11" fmla="*/ 376193 w 632460"/>
                    <a:gd name="connsiteY11" fmla="*/ 1016217 h 1202523"/>
                    <a:gd name="connsiteX12" fmla="*/ 228601 w 632460"/>
                    <a:gd name="connsiteY12" fmla="*/ 1075469 h 1202523"/>
                    <a:gd name="connsiteX13" fmla="*/ 15240 w 632460"/>
                    <a:gd name="connsiteY13" fmla="*/ 1202523 h 1202523"/>
                    <a:gd name="connsiteX14" fmla="*/ 0 w 632460"/>
                    <a:gd name="connsiteY14" fmla="*/ 160020 h 1202523"/>
                    <a:gd name="connsiteX0" fmla="*/ 0 w 632460"/>
                    <a:gd name="connsiteY0" fmla="*/ 160020 h 1256636"/>
                    <a:gd name="connsiteX1" fmla="*/ 53340 w 632460"/>
                    <a:gd name="connsiteY1" fmla="*/ 144780 h 1256636"/>
                    <a:gd name="connsiteX2" fmla="*/ 60960 w 632460"/>
                    <a:gd name="connsiteY2" fmla="*/ 76200 h 1256636"/>
                    <a:gd name="connsiteX3" fmla="*/ 129540 w 632460"/>
                    <a:gd name="connsiteY3" fmla="*/ 0 h 1256636"/>
                    <a:gd name="connsiteX4" fmla="*/ 266700 w 632460"/>
                    <a:gd name="connsiteY4" fmla="*/ 68580 h 1256636"/>
                    <a:gd name="connsiteX5" fmla="*/ 281940 w 632460"/>
                    <a:gd name="connsiteY5" fmla="*/ 38100 h 1256636"/>
                    <a:gd name="connsiteX6" fmla="*/ 419100 w 632460"/>
                    <a:gd name="connsiteY6" fmla="*/ 114300 h 1256636"/>
                    <a:gd name="connsiteX7" fmla="*/ 571500 w 632460"/>
                    <a:gd name="connsiteY7" fmla="*/ 228600 h 1256636"/>
                    <a:gd name="connsiteX8" fmla="*/ 609600 w 632460"/>
                    <a:gd name="connsiteY8" fmla="*/ 304800 h 1256636"/>
                    <a:gd name="connsiteX9" fmla="*/ 624840 w 632460"/>
                    <a:gd name="connsiteY9" fmla="*/ 327660 h 1256636"/>
                    <a:gd name="connsiteX10" fmla="*/ 632460 w 632460"/>
                    <a:gd name="connsiteY10" fmla="*/ 978892 h 1256636"/>
                    <a:gd name="connsiteX11" fmla="*/ 376193 w 632460"/>
                    <a:gd name="connsiteY11" fmla="*/ 1016217 h 1256636"/>
                    <a:gd name="connsiteX12" fmla="*/ 228601 w 632460"/>
                    <a:gd name="connsiteY12" fmla="*/ 1075469 h 1256636"/>
                    <a:gd name="connsiteX13" fmla="*/ 15240 w 632460"/>
                    <a:gd name="connsiteY13" fmla="*/ 1256636 h 1256636"/>
                    <a:gd name="connsiteX14" fmla="*/ 0 w 632460"/>
                    <a:gd name="connsiteY14" fmla="*/ 160020 h 1256636"/>
                    <a:gd name="connsiteX0" fmla="*/ 0 w 632460"/>
                    <a:gd name="connsiteY0" fmla="*/ 160020 h 1256636"/>
                    <a:gd name="connsiteX1" fmla="*/ 53340 w 632460"/>
                    <a:gd name="connsiteY1" fmla="*/ 144780 h 1256636"/>
                    <a:gd name="connsiteX2" fmla="*/ 60960 w 632460"/>
                    <a:gd name="connsiteY2" fmla="*/ 76200 h 1256636"/>
                    <a:gd name="connsiteX3" fmla="*/ 129540 w 632460"/>
                    <a:gd name="connsiteY3" fmla="*/ 0 h 1256636"/>
                    <a:gd name="connsiteX4" fmla="*/ 266700 w 632460"/>
                    <a:gd name="connsiteY4" fmla="*/ 68580 h 1256636"/>
                    <a:gd name="connsiteX5" fmla="*/ 281940 w 632460"/>
                    <a:gd name="connsiteY5" fmla="*/ 38100 h 1256636"/>
                    <a:gd name="connsiteX6" fmla="*/ 419100 w 632460"/>
                    <a:gd name="connsiteY6" fmla="*/ 114300 h 1256636"/>
                    <a:gd name="connsiteX7" fmla="*/ 571500 w 632460"/>
                    <a:gd name="connsiteY7" fmla="*/ 228600 h 1256636"/>
                    <a:gd name="connsiteX8" fmla="*/ 609600 w 632460"/>
                    <a:gd name="connsiteY8" fmla="*/ 304800 h 1256636"/>
                    <a:gd name="connsiteX9" fmla="*/ 624840 w 632460"/>
                    <a:gd name="connsiteY9" fmla="*/ 327660 h 1256636"/>
                    <a:gd name="connsiteX10" fmla="*/ 632460 w 632460"/>
                    <a:gd name="connsiteY10" fmla="*/ 978892 h 1256636"/>
                    <a:gd name="connsiteX11" fmla="*/ 376193 w 632460"/>
                    <a:gd name="connsiteY11" fmla="*/ 1016217 h 1256636"/>
                    <a:gd name="connsiteX12" fmla="*/ 262489 w 632460"/>
                    <a:gd name="connsiteY12" fmla="*/ 1104707 h 1256636"/>
                    <a:gd name="connsiteX13" fmla="*/ 228601 w 632460"/>
                    <a:gd name="connsiteY13" fmla="*/ 1075469 h 1256636"/>
                    <a:gd name="connsiteX14" fmla="*/ 15240 w 632460"/>
                    <a:gd name="connsiteY14" fmla="*/ 1256636 h 1256636"/>
                    <a:gd name="connsiteX15" fmla="*/ 0 w 632460"/>
                    <a:gd name="connsiteY15" fmla="*/ 160020 h 1256636"/>
                    <a:gd name="connsiteX0" fmla="*/ 0 w 632460"/>
                    <a:gd name="connsiteY0" fmla="*/ 160020 h 1256636"/>
                    <a:gd name="connsiteX1" fmla="*/ 53340 w 632460"/>
                    <a:gd name="connsiteY1" fmla="*/ 144780 h 1256636"/>
                    <a:gd name="connsiteX2" fmla="*/ 60960 w 632460"/>
                    <a:gd name="connsiteY2" fmla="*/ 76200 h 1256636"/>
                    <a:gd name="connsiteX3" fmla="*/ 129540 w 632460"/>
                    <a:gd name="connsiteY3" fmla="*/ 0 h 1256636"/>
                    <a:gd name="connsiteX4" fmla="*/ 266700 w 632460"/>
                    <a:gd name="connsiteY4" fmla="*/ 68580 h 1256636"/>
                    <a:gd name="connsiteX5" fmla="*/ 281940 w 632460"/>
                    <a:gd name="connsiteY5" fmla="*/ 38100 h 1256636"/>
                    <a:gd name="connsiteX6" fmla="*/ 419100 w 632460"/>
                    <a:gd name="connsiteY6" fmla="*/ 114300 h 1256636"/>
                    <a:gd name="connsiteX7" fmla="*/ 571500 w 632460"/>
                    <a:gd name="connsiteY7" fmla="*/ 228600 h 1256636"/>
                    <a:gd name="connsiteX8" fmla="*/ 609600 w 632460"/>
                    <a:gd name="connsiteY8" fmla="*/ 304800 h 1256636"/>
                    <a:gd name="connsiteX9" fmla="*/ 624840 w 632460"/>
                    <a:gd name="connsiteY9" fmla="*/ 327660 h 1256636"/>
                    <a:gd name="connsiteX10" fmla="*/ 632460 w 632460"/>
                    <a:gd name="connsiteY10" fmla="*/ 978892 h 1256636"/>
                    <a:gd name="connsiteX11" fmla="*/ 387291 w 632460"/>
                    <a:gd name="connsiteY11" fmla="*/ 1043274 h 1256636"/>
                    <a:gd name="connsiteX12" fmla="*/ 262489 w 632460"/>
                    <a:gd name="connsiteY12" fmla="*/ 1104707 h 1256636"/>
                    <a:gd name="connsiteX13" fmla="*/ 228601 w 632460"/>
                    <a:gd name="connsiteY13" fmla="*/ 1075469 h 1256636"/>
                    <a:gd name="connsiteX14" fmla="*/ 15240 w 632460"/>
                    <a:gd name="connsiteY14" fmla="*/ 1256636 h 1256636"/>
                    <a:gd name="connsiteX15" fmla="*/ 0 w 632460"/>
                    <a:gd name="connsiteY15" fmla="*/ 160020 h 1256636"/>
                    <a:gd name="connsiteX0" fmla="*/ 0 w 632460"/>
                    <a:gd name="connsiteY0" fmla="*/ 160020 h 1256636"/>
                    <a:gd name="connsiteX1" fmla="*/ 53340 w 632460"/>
                    <a:gd name="connsiteY1" fmla="*/ 144780 h 1256636"/>
                    <a:gd name="connsiteX2" fmla="*/ 60960 w 632460"/>
                    <a:gd name="connsiteY2" fmla="*/ 76200 h 1256636"/>
                    <a:gd name="connsiteX3" fmla="*/ 129540 w 632460"/>
                    <a:gd name="connsiteY3" fmla="*/ 0 h 1256636"/>
                    <a:gd name="connsiteX4" fmla="*/ 266700 w 632460"/>
                    <a:gd name="connsiteY4" fmla="*/ 68580 h 1256636"/>
                    <a:gd name="connsiteX5" fmla="*/ 281940 w 632460"/>
                    <a:gd name="connsiteY5" fmla="*/ 38100 h 1256636"/>
                    <a:gd name="connsiteX6" fmla="*/ 419100 w 632460"/>
                    <a:gd name="connsiteY6" fmla="*/ 114300 h 1256636"/>
                    <a:gd name="connsiteX7" fmla="*/ 571500 w 632460"/>
                    <a:gd name="connsiteY7" fmla="*/ 228600 h 1256636"/>
                    <a:gd name="connsiteX8" fmla="*/ 609600 w 632460"/>
                    <a:gd name="connsiteY8" fmla="*/ 304800 h 1256636"/>
                    <a:gd name="connsiteX9" fmla="*/ 624840 w 632460"/>
                    <a:gd name="connsiteY9" fmla="*/ 327660 h 1256636"/>
                    <a:gd name="connsiteX10" fmla="*/ 632460 w 632460"/>
                    <a:gd name="connsiteY10" fmla="*/ 978892 h 1256636"/>
                    <a:gd name="connsiteX11" fmla="*/ 387291 w 632460"/>
                    <a:gd name="connsiteY11" fmla="*/ 1043274 h 1256636"/>
                    <a:gd name="connsiteX12" fmla="*/ 262489 w 632460"/>
                    <a:gd name="connsiteY12" fmla="*/ 1104707 h 1256636"/>
                    <a:gd name="connsiteX13" fmla="*/ 206405 w 632460"/>
                    <a:gd name="connsiteY13" fmla="*/ 1143110 h 1256636"/>
                    <a:gd name="connsiteX14" fmla="*/ 15240 w 632460"/>
                    <a:gd name="connsiteY14" fmla="*/ 1256636 h 1256636"/>
                    <a:gd name="connsiteX15" fmla="*/ 0 w 632460"/>
                    <a:gd name="connsiteY15" fmla="*/ 160020 h 12566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632460" h="1256636">
                      <a:moveTo>
                        <a:pt x="0" y="160020"/>
                      </a:moveTo>
                      <a:lnTo>
                        <a:pt x="53340" y="144780"/>
                      </a:lnTo>
                      <a:lnTo>
                        <a:pt x="60960" y="76200"/>
                      </a:lnTo>
                      <a:lnTo>
                        <a:pt x="129540" y="0"/>
                      </a:lnTo>
                      <a:lnTo>
                        <a:pt x="266700" y="68580"/>
                      </a:lnTo>
                      <a:lnTo>
                        <a:pt x="281940" y="38100"/>
                      </a:lnTo>
                      <a:lnTo>
                        <a:pt x="419100" y="114300"/>
                      </a:lnTo>
                      <a:lnTo>
                        <a:pt x="571500" y="228600"/>
                      </a:lnTo>
                      <a:lnTo>
                        <a:pt x="609600" y="304800"/>
                      </a:lnTo>
                      <a:lnTo>
                        <a:pt x="624840" y="327660"/>
                      </a:lnTo>
                      <a:lnTo>
                        <a:pt x="632460" y="978892"/>
                      </a:lnTo>
                      <a:lnTo>
                        <a:pt x="387291" y="1043274"/>
                      </a:lnTo>
                      <a:cubicBezTo>
                        <a:pt x="356788" y="1054733"/>
                        <a:pt x="292992" y="1093248"/>
                        <a:pt x="262489" y="1104707"/>
                      </a:cubicBezTo>
                      <a:lnTo>
                        <a:pt x="206405" y="1143110"/>
                      </a:lnTo>
                      <a:lnTo>
                        <a:pt x="15240" y="1256636"/>
                      </a:lnTo>
                      <a:lnTo>
                        <a:pt x="0" y="16002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defTabSz="900000" fontAlgn="auto" latinLnBrk="0">
                    <a:spcBef>
                      <a:spcPts val="0"/>
                    </a:spcBef>
                    <a:spcAft>
                      <a:spcPts val="0"/>
                    </a:spcAft>
                    <a:defRPr lang="ko-KR"/>
                  </a:pPr>
                  <a:endParaRPr kumimoji="0" lang="ko-KR" altLang="en-US" sz="1600" kern="0">
                    <a:solidFill>
                      <a:sysClr val="windowText" lastClr="000000"/>
                    </a:solidFill>
                    <a:latin typeface="맑은 고딕"/>
                    <a:ea typeface="맑은 고딕"/>
                  </a:endParaRPr>
                </a:p>
              </p:txBody>
            </p:sp>
            <p:sp>
              <p:nvSpPr>
                <p:cNvPr id="27" name="자유형 26"/>
                <p:cNvSpPr/>
                <p:nvPr/>
              </p:nvSpPr>
              <p:spPr>
                <a:xfrm>
                  <a:off x="-5229225" y="3991932"/>
                  <a:ext cx="1905000" cy="971550"/>
                </a:xfrm>
                <a:custGeom>
                  <a:avLst/>
                  <a:gdLst>
                    <a:gd name="connsiteX0" fmla="*/ 1257300 w 1905000"/>
                    <a:gd name="connsiteY0" fmla="*/ 0 h 971550"/>
                    <a:gd name="connsiteX1" fmla="*/ 1838325 w 1905000"/>
                    <a:gd name="connsiteY1" fmla="*/ 476250 h 971550"/>
                    <a:gd name="connsiteX2" fmla="*/ 1905000 w 1905000"/>
                    <a:gd name="connsiteY2" fmla="*/ 476250 h 971550"/>
                    <a:gd name="connsiteX3" fmla="*/ 1905000 w 1905000"/>
                    <a:gd name="connsiteY3" fmla="*/ 971550 h 971550"/>
                    <a:gd name="connsiteX4" fmla="*/ 1190625 w 1905000"/>
                    <a:gd name="connsiteY4" fmla="*/ 971550 h 971550"/>
                    <a:gd name="connsiteX5" fmla="*/ 1190625 w 1905000"/>
                    <a:gd name="connsiteY5" fmla="*/ 971550 h 971550"/>
                    <a:gd name="connsiteX6" fmla="*/ 1190625 w 1905000"/>
                    <a:gd name="connsiteY6" fmla="*/ 247650 h 971550"/>
                    <a:gd name="connsiteX7" fmla="*/ 923925 w 1905000"/>
                    <a:gd name="connsiteY7" fmla="*/ 333375 h 971550"/>
                    <a:gd name="connsiteX8" fmla="*/ 923925 w 1905000"/>
                    <a:gd name="connsiteY8" fmla="*/ 438150 h 971550"/>
                    <a:gd name="connsiteX9" fmla="*/ 590550 w 1905000"/>
                    <a:gd name="connsiteY9" fmla="*/ 533400 h 971550"/>
                    <a:gd name="connsiteX10" fmla="*/ 361950 w 1905000"/>
                    <a:gd name="connsiteY10" fmla="*/ 609600 h 971550"/>
                    <a:gd name="connsiteX11" fmla="*/ 266700 w 1905000"/>
                    <a:gd name="connsiteY11" fmla="*/ 676275 h 971550"/>
                    <a:gd name="connsiteX12" fmla="*/ 152400 w 1905000"/>
                    <a:gd name="connsiteY12" fmla="*/ 657225 h 971550"/>
                    <a:gd name="connsiteX13" fmla="*/ 123825 w 1905000"/>
                    <a:gd name="connsiteY13" fmla="*/ 685800 h 971550"/>
                    <a:gd name="connsiteX14" fmla="*/ 142875 w 1905000"/>
                    <a:gd name="connsiteY14" fmla="*/ 971550 h 971550"/>
                    <a:gd name="connsiteX15" fmla="*/ 19050 w 1905000"/>
                    <a:gd name="connsiteY15" fmla="*/ 847725 h 971550"/>
                    <a:gd name="connsiteX16" fmla="*/ 0 w 1905000"/>
                    <a:gd name="connsiteY16" fmla="*/ 752475 h 971550"/>
                    <a:gd name="connsiteX17" fmla="*/ 0 w 1905000"/>
                    <a:gd name="connsiteY17" fmla="*/ 752475 h 971550"/>
                    <a:gd name="connsiteX18" fmla="*/ 28575 w 1905000"/>
                    <a:gd name="connsiteY18" fmla="*/ 638175 h 971550"/>
                    <a:gd name="connsiteX19" fmla="*/ 95250 w 1905000"/>
                    <a:gd name="connsiteY19" fmla="*/ 571500 h 971550"/>
                    <a:gd name="connsiteX20" fmla="*/ 276225 w 1905000"/>
                    <a:gd name="connsiteY20" fmla="*/ 409575 h 971550"/>
                    <a:gd name="connsiteX21" fmla="*/ 457200 w 1905000"/>
                    <a:gd name="connsiteY21" fmla="*/ 285750 h 971550"/>
                    <a:gd name="connsiteX22" fmla="*/ 847725 w 1905000"/>
                    <a:gd name="connsiteY22" fmla="*/ 133350 h 971550"/>
                    <a:gd name="connsiteX23" fmla="*/ 1257300 w 1905000"/>
                    <a:gd name="connsiteY23" fmla="*/ 0 h 971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1905000" h="971550">
                      <a:moveTo>
                        <a:pt x="1257300" y="0"/>
                      </a:moveTo>
                      <a:lnTo>
                        <a:pt x="1838325" y="476250"/>
                      </a:lnTo>
                      <a:lnTo>
                        <a:pt x="1905000" y="476250"/>
                      </a:lnTo>
                      <a:lnTo>
                        <a:pt x="1905000" y="971550"/>
                      </a:lnTo>
                      <a:lnTo>
                        <a:pt x="1190625" y="971550"/>
                      </a:lnTo>
                      <a:lnTo>
                        <a:pt x="1190625" y="971550"/>
                      </a:lnTo>
                      <a:lnTo>
                        <a:pt x="1190625" y="247650"/>
                      </a:lnTo>
                      <a:lnTo>
                        <a:pt x="923925" y="333375"/>
                      </a:lnTo>
                      <a:lnTo>
                        <a:pt x="923925" y="438150"/>
                      </a:lnTo>
                      <a:lnTo>
                        <a:pt x="590550" y="533400"/>
                      </a:lnTo>
                      <a:lnTo>
                        <a:pt x="361950" y="609600"/>
                      </a:lnTo>
                      <a:lnTo>
                        <a:pt x="266700" y="676275"/>
                      </a:lnTo>
                      <a:lnTo>
                        <a:pt x="152400" y="657225"/>
                      </a:lnTo>
                      <a:lnTo>
                        <a:pt x="123825" y="685800"/>
                      </a:lnTo>
                      <a:lnTo>
                        <a:pt x="142875" y="971550"/>
                      </a:lnTo>
                      <a:lnTo>
                        <a:pt x="19050" y="847725"/>
                      </a:lnTo>
                      <a:lnTo>
                        <a:pt x="0" y="752475"/>
                      </a:lnTo>
                      <a:lnTo>
                        <a:pt x="0" y="752475"/>
                      </a:lnTo>
                      <a:lnTo>
                        <a:pt x="28575" y="638175"/>
                      </a:lnTo>
                      <a:lnTo>
                        <a:pt x="95250" y="571500"/>
                      </a:lnTo>
                      <a:lnTo>
                        <a:pt x="276225" y="409575"/>
                      </a:lnTo>
                      <a:lnTo>
                        <a:pt x="457200" y="285750"/>
                      </a:lnTo>
                      <a:lnTo>
                        <a:pt x="847725" y="133350"/>
                      </a:lnTo>
                      <a:lnTo>
                        <a:pt x="1257300" y="0"/>
                      </a:lnTo>
                      <a:close/>
                    </a:path>
                  </a:pathLst>
                </a:custGeom>
                <a:solidFill>
                  <a:sysClr val="window" lastClr="FFFFFF">
                    <a:alpha val="57000"/>
                  </a:sysClr>
                </a:solidFill>
                <a:ln>
                  <a:noFill/>
                </a:ln>
              </p:spPr>
              <p:txBody>
                <a:bodyPr/>
                <a:lstStyle/>
                <a:p>
                  <a:pPr defTabSz="900000" fontAlgn="auto" latinLnBrk="0">
                    <a:spcBef>
                      <a:spcPts val="0"/>
                    </a:spcBef>
                    <a:spcAft>
                      <a:spcPts val="0"/>
                    </a:spcAft>
                    <a:defRPr lang="ko-KR"/>
                  </a:pPr>
                  <a:endParaRPr kumimoji="0" lang="ko-KR" altLang="en-US" sz="1600" kern="0">
                    <a:solidFill>
                      <a:sysClr val="windowText" lastClr="000000"/>
                    </a:solidFill>
                    <a:latin typeface="맑은 고딕"/>
                    <a:ea typeface="맑은 고딕"/>
                  </a:endParaRPr>
                </a:p>
              </p:txBody>
            </p:sp>
          </p:grpSp>
        </p:grpSp>
        <p:grpSp>
          <p:nvGrpSpPr>
            <p:cNvPr id="8" name="그룹 20"/>
            <p:cNvGrpSpPr/>
            <p:nvPr/>
          </p:nvGrpSpPr>
          <p:grpSpPr>
            <a:xfrm>
              <a:off x="6460424" y="922638"/>
              <a:ext cx="268781" cy="1134113"/>
              <a:chOff x="7544835" y="895591"/>
              <a:chExt cx="306834" cy="1758971"/>
            </a:xfrm>
            <a:solidFill>
              <a:sysClr val="window" lastClr="FFFFFF">
                <a:alpha val="49000"/>
              </a:sysClr>
            </a:solidFill>
          </p:grpSpPr>
          <p:sp>
            <p:nvSpPr>
              <p:cNvPr id="16" name="직사각형 15"/>
              <p:cNvSpPr/>
              <p:nvPr/>
            </p:nvSpPr>
            <p:spPr>
              <a:xfrm>
                <a:off x="7544835" y="1309280"/>
                <a:ext cx="306834" cy="162535"/>
              </a:xfrm>
              <a:prstGeom prst="rect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900000" fontAlgn="auto" latinLnBrk="0">
                  <a:spcBef>
                    <a:spcPts val="0"/>
                  </a:spcBef>
                  <a:spcAft>
                    <a:spcPts val="0"/>
                  </a:spcAft>
                  <a:defRPr lang="ko-KR" altLang="en-US"/>
                </a:pPr>
                <a:endParaRPr kumimoji="0" lang="ko-KR" altLang="en-US" kern="0">
                  <a:solidFill>
                    <a:sysClr val="window" lastClr="FFFFFF"/>
                  </a:solidFill>
                  <a:latin typeface="맑은 고딕"/>
                  <a:ea typeface="맑은 고딕"/>
                </a:endParaRPr>
              </a:p>
            </p:txBody>
          </p:sp>
          <p:sp>
            <p:nvSpPr>
              <p:cNvPr id="17" name="직사각형 16"/>
              <p:cNvSpPr/>
              <p:nvPr/>
            </p:nvSpPr>
            <p:spPr>
              <a:xfrm>
                <a:off x="7589010" y="1224458"/>
                <a:ext cx="216024" cy="81072"/>
              </a:xfrm>
              <a:prstGeom prst="rect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900000" fontAlgn="auto" latinLnBrk="0">
                  <a:spcBef>
                    <a:spcPts val="0"/>
                  </a:spcBef>
                  <a:spcAft>
                    <a:spcPts val="0"/>
                  </a:spcAft>
                  <a:defRPr lang="ko-KR" altLang="en-US"/>
                </a:pPr>
                <a:endParaRPr kumimoji="0" lang="ko-KR" altLang="en-US" kern="0">
                  <a:solidFill>
                    <a:sysClr val="window" lastClr="FFFFFF"/>
                  </a:solidFill>
                  <a:latin typeface="맑은 고딕"/>
                  <a:ea typeface="맑은 고딕"/>
                </a:endParaRPr>
              </a:p>
            </p:txBody>
          </p:sp>
          <p:sp>
            <p:nvSpPr>
              <p:cNvPr id="18" name="직사각형 17"/>
              <p:cNvSpPr/>
              <p:nvPr/>
            </p:nvSpPr>
            <p:spPr>
              <a:xfrm>
                <a:off x="7642223" y="1149735"/>
                <a:ext cx="112094" cy="79202"/>
              </a:xfrm>
              <a:prstGeom prst="rect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900000" fontAlgn="auto" latinLnBrk="0">
                  <a:spcBef>
                    <a:spcPts val="0"/>
                  </a:spcBef>
                  <a:spcAft>
                    <a:spcPts val="0"/>
                  </a:spcAft>
                  <a:defRPr lang="ko-KR" altLang="en-US"/>
                </a:pPr>
                <a:endParaRPr kumimoji="0" lang="ko-KR" altLang="en-US" kern="0">
                  <a:solidFill>
                    <a:sysClr val="window" lastClr="FFFFFF"/>
                  </a:solidFill>
                  <a:latin typeface="맑은 고딕"/>
                  <a:ea typeface="맑은 고딕"/>
                </a:endParaRPr>
              </a:p>
            </p:txBody>
          </p:sp>
          <p:sp>
            <p:nvSpPr>
              <p:cNvPr id="19" name="직사각형 18"/>
              <p:cNvSpPr/>
              <p:nvPr/>
            </p:nvSpPr>
            <p:spPr>
              <a:xfrm>
                <a:off x="7660642" y="1476103"/>
                <a:ext cx="75254" cy="1178459"/>
              </a:xfrm>
              <a:prstGeom prst="rect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900000" fontAlgn="auto" latinLnBrk="0">
                  <a:spcBef>
                    <a:spcPts val="0"/>
                  </a:spcBef>
                  <a:spcAft>
                    <a:spcPts val="0"/>
                  </a:spcAft>
                  <a:defRPr lang="ko-KR" altLang="en-US"/>
                </a:pPr>
                <a:endParaRPr kumimoji="0" lang="ko-KR" altLang="en-US" kern="0">
                  <a:solidFill>
                    <a:sysClr val="window" lastClr="FFFFFF"/>
                  </a:solidFill>
                  <a:latin typeface="맑은 고딕"/>
                  <a:ea typeface="맑은 고딕"/>
                </a:endParaRPr>
              </a:p>
            </p:txBody>
          </p:sp>
          <p:cxnSp>
            <p:nvCxnSpPr>
              <p:cNvPr id="21" name="직선 연결선 20"/>
              <p:cNvCxnSpPr/>
              <p:nvPr/>
            </p:nvCxnSpPr>
            <p:spPr>
              <a:xfrm>
                <a:off x="7698270" y="895591"/>
                <a:ext cx="0" cy="257009"/>
              </a:xfrm>
              <a:prstGeom prst="line">
                <a:avLst/>
              </a:prstGeom>
              <a:grpFill/>
              <a:ln w="19050" cap="flat" cmpd="sng" algn="ctr">
                <a:solidFill>
                  <a:sysClr val="window" lastClr="FFFFFF">
                    <a:alpha val="66000"/>
                  </a:sysClr>
                </a:solidFill>
                <a:prstDash val="solid"/>
              </a:ln>
              <a:effectLst/>
            </p:spPr>
          </p:cxnSp>
        </p:grpSp>
      </p:grpSp>
      <p:sp>
        <p:nvSpPr>
          <p:cNvPr id="35" name="TextBox 34"/>
          <p:cNvSpPr txBox="1"/>
          <p:nvPr/>
        </p:nvSpPr>
        <p:spPr>
          <a:xfrm rot="18775">
            <a:off x="6653213" y="5529263"/>
            <a:ext cx="2794000" cy="1079500"/>
          </a:xfrm>
          <a:prstGeom prst="rect">
            <a:avLst/>
          </a:prstGeom>
          <a:noFill/>
        </p:spPr>
        <p:txBody>
          <a:bodyPr wrap="none" lIns="91424" tIns="45712" rIns="91424" bIns="45712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 sz="3200" spc="-15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glow rad="76200">
                  <a:schemeClr val="bg1"/>
                </a:glow>
              </a:effectLst>
              <a:latin typeface="한컴 윤고딕 230"/>
              <a:ea typeface="한컴 윤고딕 23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슬라이드 번호 개체 틀 3"/>
          <p:cNvSpPr txBox="1">
            <a:spLocks noChangeArrowheads="1"/>
          </p:cNvSpPr>
          <p:nvPr/>
        </p:nvSpPr>
        <p:spPr bwMode="auto">
          <a:xfrm>
            <a:off x="9455150" y="6492875"/>
            <a:ext cx="4508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22103940-F711-4C25-9A48-526310CB8B77}" type="slidenum">
              <a:rPr kumimoji="0" lang="en-US" altLang="en-US" sz="1200">
                <a:solidFill>
                  <a:srgbClr val="000000"/>
                </a:solidFill>
                <a:latin typeface="10X10" pitchFamily="50" charset="-127"/>
                <a:ea typeface="10X10" pitchFamily="50" charset="-127"/>
              </a:rPr>
              <a:pPr algn="r"/>
              <a:t>17</a:t>
            </a:fld>
            <a:endParaRPr kumimoji="0" lang="en-US" altLang="en-US" sz="1200">
              <a:solidFill>
                <a:srgbClr val="000000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27651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40125" y="674688"/>
            <a:ext cx="5762625" cy="60928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AutoNum type="arabicPeriod"/>
              <a:defRPr lang="ko-KR" altLang="en-US"/>
            </a:pPr>
            <a:r>
              <a:rPr kumimoji="0" lang="ko-KR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한컴 윤고딕 230"/>
                <a:ea typeface="한컴 윤고딕 230"/>
              </a:rPr>
              <a:t>사업시행인가의 의의 및 효과</a:t>
            </a: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AutoNum type="arabicPeriod"/>
              <a:defRPr lang="ko-KR" altLang="en-US"/>
            </a:pPr>
            <a:r>
              <a:rPr kumimoji="0" lang="ko-KR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한컴 윤고딕 230"/>
                <a:ea typeface="한컴 윤고딕 230"/>
              </a:rPr>
              <a:t>사업시행인가의 절차도</a:t>
            </a: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AutoNum type="arabicPeriod"/>
              <a:defRPr lang="ko-KR" altLang="en-US"/>
            </a:pPr>
            <a:r>
              <a:rPr kumimoji="0" lang="ko-KR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한컴 윤고딕 230"/>
                <a:ea typeface="한컴 윤고딕 230"/>
              </a:rPr>
              <a:t>사업시행계획서의 작성</a:t>
            </a: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AutoNum type="arabicPeriod"/>
              <a:defRPr lang="ko-KR" altLang="en-US"/>
            </a:pPr>
            <a:r>
              <a:rPr kumimoji="0" lang="ko-KR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한컴 윤고딕 230"/>
                <a:ea typeface="한컴 윤고딕 230"/>
              </a:rPr>
              <a:t>총회의결 및 인가 신청서류 </a:t>
            </a: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AutoNum type="arabicPeriod"/>
              <a:defRPr lang="ko-KR" altLang="en-US"/>
            </a:pPr>
            <a:r>
              <a:rPr kumimoji="0" lang="ko-KR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한컴 윤고딕 230"/>
                <a:ea typeface="한컴 윤고딕 230"/>
              </a:rPr>
              <a:t>인가신청 전 심의사항</a:t>
            </a:r>
            <a:endParaRPr kumimoji="0" lang="en-US" altLang="ko-KR" sz="2000" dirty="0">
              <a:solidFill>
                <a:schemeClr val="tx1">
                  <a:lumMod val="85000"/>
                  <a:lumOff val="15000"/>
                </a:schemeClr>
              </a:solidFill>
              <a:latin typeface="한컴 윤고딕 230"/>
              <a:ea typeface="한컴 윤고딕 230"/>
            </a:endParaRP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AutoNum type="arabicPeriod"/>
              <a:defRPr lang="ko-KR" altLang="en-US"/>
            </a:pPr>
            <a:r>
              <a:rPr kumimoji="0" lang="ko-KR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한컴 윤고딕 230"/>
                <a:ea typeface="한컴 윤고딕 230"/>
              </a:rPr>
              <a:t>주요 검토사항</a:t>
            </a: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AutoNum type="arabicPeriod"/>
              <a:defRPr lang="ko-KR" altLang="en-US"/>
            </a:pPr>
            <a:r>
              <a:rPr kumimoji="0" lang="ko-KR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한컴 윤고딕 230"/>
                <a:ea typeface="한컴 윤고딕 230"/>
              </a:rPr>
              <a:t>공람과 의견청취</a:t>
            </a: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AutoNum type="arabicPeriod"/>
              <a:defRPr lang="ko-KR" altLang="en-US"/>
            </a:pPr>
            <a:r>
              <a:rPr kumimoji="0" lang="ko-KR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한컴 윤고딕 230"/>
                <a:ea typeface="한컴 윤고딕 230"/>
              </a:rPr>
              <a:t>사업시행인가</a:t>
            </a:r>
            <a:r>
              <a:rPr kumimoji="0" lang="en-US" altLang="ko-K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한컴 윤고딕 230"/>
                <a:ea typeface="한컴 윤고딕 230"/>
              </a:rPr>
              <a:t> </a:t>
            </a:r>
            <a:r>
              <a:rPr kumimoji="0" lang="ko-KR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한컴 윤고딕 230"/>
                <a:ea typeface="한컴 윤고딕 230"/>
              </a:rPr>
              <a:t>고시</a:t>
            </a: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AutoNum type="arabicPeriod"/>
              <a:defRPr lang="ko-KR" altLang="en-US"/>
            </a:pPr>
            <a:r>
              <a:rPr kumimoji="0" lang="ko-KR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한컴 윤고딕 230"/>
                <a:ea typeface="한컴 윤고딕 230"/>
              </a:rPr>
              <a:t>인허가 의제사항</a:t>
            </a: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AutoNum type="arabicPeriod"/>
              <a:defRPr lang="ko-KR" altLang="en-US"/>
            </a:pPr>
            <a:r>
              <a:rPr kumimoji="0" lang="ko-KR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한컴 윤고딕 230"/>
                <a:ea typeface="한컴 윤고딕 230"/>
              </a:rPr>
              <a:t> 인가 후 조치사항</a:t>
            </a: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AutoNum type="arabicPeriod"/>
              <a:defRPr lang="ko-KR" altLang="en-US"/>
            </a:pPr>
            <a:r>
              <a:rPr kumimoji="0" lang="ko-KR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한컴 윤고딕 230"/>
                <a:ea typeface="한컴 윤고딕 230"/>
              </a:rPr>
              <a:t> </a:t>
            </a:r>
            <a:r>
              <a:rPr kumimoji="0" lang="ko-KR" alt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한컴 윤고딕 230"/>
                <a:ea typeface="한컴 윤고딕 230"/>
              </a:rPr>
              <a:t>국공유지</a:t>
            </a:r>
            <a:r>
              <a:rPr kumimoji="0" lang="ko-KR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한컴 윤고딕 230"/>
                <a:ea typeface="한컴 윤고딕 230"/>
              </a:rPr>
              <a:t> 점유자 우선매수</a:t>
            </a: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AutoNum type="arabicPeriod"/>
              <a:defRPr lang="ko-KR" altLang="en-US"/>
            </a:pPr>
            <a:r>
              <a:rPr kumimoji="0" lang="ko-KR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한컴 윤고딕 230"/>
                <a:ea typeface="한컴 윤고딕 230"/>
              </a:rPr>
              <a:t> 세입자 대책</a:t>
            </a:r>
            <a:endParaRPr kumimoji="0" lang="en-US" altLang="ko-KR" sz="2000" dirty="0">
              <a:solidFill>
                <a:schemeClr val="tx1">
                  <a:lumMod val="85000"/>
                  <a:lumOff val="15000"/>
                </a:schemeClr>
              </a:solidFill>
              <a:latin typeface="한컴 윤고딕 230"/>
              <a:ea typeface="한컴 윤고딕 230"/>
            </a:endParaRP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AutoNum type="arabicPeriod"/>
              <a:defRPr lang="ko-KR" altLang="en-US"/>
            </a:pPr>
            <a:r>
              <a:rPr kumimoji="0" lang="en-US" altLang="ko-K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한컴 윤고딕 230"/>
                <a:ea typeface="한컴 윤고딕 230"/>
              </a:rPr>
              <a:t> </a:t>
            </a:r>
            <a:r>
              <a:rPr kumimoji="0" lang="ko-KR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한컴 윤고딕 230"/>
                <a:ea typeface="한컴 윤고딕 230"/>
              </a:rPr>
              <a:t>사전협의체 운영계획 수립 </a:t>
            </a:r>
          </a:p>
        </p:txBody>
      </p:sp>
      <p:sp>
        <p:nvSpPr>
          <p:cNvPr id="27654" name="TextBox 13"/>
          <p:cNvSpPr txBox="1">
            <a:spLocks noChangeArrowheads="1"/>
          </p:cNvSpPr>
          <p:nvPr/>
        </p:nvSpPr>
        <p:spPr bwMode="auto">
          <a:xfrm>
            <a:off x="1524000" y="1990725"/>
            <a:ext cx="1014413" cy="636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360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목차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슬라이드 번호 개체 틀 3"/>
          <p:cNvSpPr txBox="1">
            <a:spLocks noChangeArrowheads="1"/>
          </p:cNvSpPr>
          <p:nvPr/>
        </p:nvSpPr>
        <p:spPr bwMode="auto">
          <a:xfrm>
            <a:off x="9455150" y="6492875"/>
            <a:ext cx="4508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33C34C8F-62FC-45D0-B508-7E5075982DB7}" type="slidenum">
              <a:rPr kumimoji="0" lang="en-US" altLang="en-US" sz="1200">
                <a:solidFill>
                  <a:srgbClr val="000000"/>
                </a:solidFill>
                <a:latin typeface="10X10" pitchFamily="50" charset="-127"/>
                <a:ea typeface="10X10" pitchFamily="50" charset="-127"/>
              </a:rPr>
              <a:pPr algn="r"/>
              <a:t>18</a:t>
            </a:fld>
            <a:endParaRPr kumimoji="0" lang="en-US" altLang="en-US" sz="1200">
              <a:solidFill>
                <a:srgbClr val="000000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0" y="8478"/>
            <a:ext cx="9906000" cy="461665"/>
          </a:xfrm>
          <a:prstGeom prst="rect">
            <a:avLst/>
          </a:prstGeom>
          <a:solidFill>
            <a:schemeClr val="tx2"/>
          </a:solidFill>
        </p:spPr>
        <p:txBody>
          <a:bodyPr>
            <a:spAutoFit/>
          </a:bodyPr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MS Gothic"/>
                <a:ea typeface="MS Gothic"/>
              </a:rPr>
              <a:t>Ⅲ. </a:t>
            </a:r>
            <a:r>
              <a:rPr kumimoji="0" lang="ko-KR" altLang="en-US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KoPub돋움체 Bold"/>
                <a:ea typeface="KoPub돋움체 Bold"/>
              </a:rPr>
              <a:t>사업시행인가 절차</a:t>
            </a:r>
            <a:endParaRPr kumimoji="0" lang="ko-KR" altLang="en-US" sz="2400" b="1" spc="-150" dirty="0"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884548" y="1592796"/>
            <a:ext cx="8152457" cy="925274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2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사업시행인가는 사업시행자가 </a:t>
            </a:r>
            <a:r>
              <a:rPr kumimoji="0" lang="ko-KR" altLang="en-US" sz="2200" spc="-100" dirty="0" err="1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인가권자로부터</a:t>
            </a:r>
            <a:r>
              <a:rPr kumimoji="0" lang="ko-KR" altLang="en-US" sz="22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사업시행계획 내용에 따라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2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정비사업을 시행할 수 있는 권리를 부여 받는 행정 처분</a:t>
            </a:r>
            <a:endParaRPr kumimoji="0" lang="en-US" altLang="ko-KR" sz="2200" spc="-10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rgbClr val="FF0000"/>
              </a:solidFill>
              <a:latin typeface="한컴 윤고딕 230"/>
              <a:ea typeface="한컴 윤고딕 230"/>
            </a:endParaRPr>
          </a:p>
        </p:txBody>
      </p:sp>
      <p:sp>
        <p:nvSpPr>
          <p:cNvPr id="54" name="모서리가 둥근 직사각형 53"/>
          <p:cNvSpPr/>
          <p:nvPr/>
        </p:nvSpPr>
        <p:spPr>
          <a:xfrm>
            <a:off x="236476" y="584684"/>
            <a:ext cx="3996444" cy="39604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000" b="1" spc="-100" dirty="0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1. </a:t>
            </a:r>
            <a:r>
              <a:rPr kumimoji="0" lang="ko-KR" altLang="en-US" sz="2000" b="1" spc="-100" dirty="0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사업시행인가의</a:t>
            </a:r>
            <a:r>
              <a:rPr kumimoji="0" lang="ko-KR" altLang="en-US" sz="2000" b="1" spc="-100" dirty="0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한컴 윤고딕 230"/>
                <a:ea typeface="한컴 윤고딕 230"/>
              </a:rPr>
              <a:t> </a:t>
            </a:r>
            <a:r>
              <a:rPr kumimoji="0" lang="ko-KR" altLang="en-US" sz="2000" b="1" spc="-100" dirty="0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의의 및 효과</a:t>
            </a:r>
            <a:r>
              <a:rPr kumimoji="0" lang="ko-KR" altLang="en-US" sz="2000" b="1" spc="-100" dirty="0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한컴 윤고딕 230"/>
                <a:ea typeface="한컴 윤고딕 230"/>
              </a:rPr>
              <a:t>의의</a:t>
            </a:r>
            <a:endParaRPr kumimoji="0" lang="en-US" altLang="ko-KR" sz="2000" b="1" spc="-100" dirty="0">
              <a:ln w="9525"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  <a:latin typeface="한컴 윤고딕 230"/>
              <a:ea typeface="한컴 윤고딕 230"/>
            </a:endParaRPr>
          </a:p>
        </p:txBody>
      </p:sp>
      <p:sp>
        <p:nvSpPr>
          <p:cNvPr id="59" name="직사각형 58"/>
          <p:cNvSpPr/>
          <p:nvPr/>
        </p:nvSpPr>
        <p:spPr>
          <a:xfrm>
            <a:off x="776536" y="3140968"/>
            <a:ext cx="8044445" cy="3024336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2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∙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「공익사업을 위한 토지 등의 취득 및 보상에 관한 법률」에 의한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사업인정고시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</a:t>
            </a:r>
            <a:r>
              <a:rPr kumimoji="0" lang="en-US" altLang="ko-KR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00B050"/>
                </a:solidFill>
                <a:latin typeface="한컴 윤고딕 230"/>
                <a:ea typeface="한컴 윤고딕 230"/>
              </a:rPr>
              <a:t>※ </a:t>
            </a:r>
            <a:r>
              <a:rPr kumimoji="0" lang="ko-KR" altLang="en-US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00B050"/>
                </a:solidFill>
                <a:latin typeface="한컴 윤고딕 230"/>
                <a:ea typeface="한컴 윤고딕 230"/>
              </a:rPr>
              <a:t>토지</a:t>
            </a:r>
            <a:r>
              <a:rPr kumimoji="0" lang="en-US" altLang="ko-KR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00B050"/>
                </a:solidFill>
                <a:latin typeface="한컴 윤고딕 230"/>
                <a:ea typeface="한컴 윤고딕 230"/>
              </a:rPr>
              <a:t>, </a:t>
            </a:r>
            <a:r>
              <a:rPr kumimoji="0" lang="ko-KR" altLang="en-US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00B050"/>
                </a:solidFill>
                <a:latin typeface="한컴 윤고딕 230"/>
                <a:ea typeface="한컴 윤고딕 230"/>
              </a:rPr>
              <a:t>물건 또는 그 밖의 권리에 대한 수용 사용은 </a:t>
            </a:r>
            <a:r>
              <a:rPr kumimoji="0" lang="ko-KR" altLang="en-US" spc="-100" dirty="0" err="1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00B050"/>
                </a:solidFill>
                <a:latin typeface="한컴 윤고딕 230"/>
                <a:ea typeface="한컴 윤고딕 230"/>
              </a:rPr>
              <a:t>사업시행기간내</a:t>
            </a:r>
            <a:r>
              <a:rPr kumimoji="0" lang="ko-KR" altLang="en-US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00B050"/>
                </a:solidFill>
                <a:latin typeface="한컴 윤고딕 230"/>
                <a:ea typeface="한컴 윤고딕 230"/>
              </a:rPr>
              <a:t> 가능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∙ 관계 법령에 의한 인허가 등의 의제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/>
            </a:r>
            <a:b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</a:b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(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건축허가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,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사업계획승인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,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도시계획시설사업의 시행자지정 및 실시계획인가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,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국유재산 사용허가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,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공유재산 사용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·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수익허가 등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∙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00B050"/>
                </a:solidFill>
                <a:latin typeface="한컴 윤고딕 230"/>
                <a:ea typeface="한컴 윤고딕 230"/>
              </a:rPr>
              <a:t>무상양도 대상토지의 결정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및 국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·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공유지 재산의 기준시점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∙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00B050"/>
                </a:solidFill>
                <a:latin typeface="한컴 윤고딕 230"/>
                <a:ea typeface="한컴 윤고딕 230"/>
              </a:rPr>
              <a:t>종전 감정평가의 기준시점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00B050"/>
                </a:solidFill>
                <a:latin typeface="한컴 윤고딕 230"/>
                <a:ea typeface="한컴 윤고딕 230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∙ 세입자 대책의 확정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(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임대주택 공급대상자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, </a:t>
            </a:r>
            <a:r>
              <a:rPr kumimoji="0" lang="ko-KR" altLang="en-US" sz="2000" spc="-100" dirty="0" err="1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주거이전비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등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∙ 인가된 사업시행계획서를 반영한 설계도서를 작성하여 </a:t>
            </a:r>
            <a:r>
              <a:rPr kumimoji="0" lang="ko-KR" altLang="en-US" sz="2000" spc="-100" dirty="0" err="1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시공자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선정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(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서울시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)</a:t>
            </a:r>
            <a:endParaRPr kumimoji="0" lang="ko-KR" altLang="en-US" sz="2000" spc="-10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한컴 윤고딕 230"/>
              <a:ea typeface="한컴 윤고딕 230"/>
            </a:endParaRPr>
          </a:p>
        </p:txBody>
      </p:sp>
      <p:sp>
        <p:nvSpPr>
          <p:cNvPr id="60" name="모서리가 둥근 직사각형 59"/>
          <p:cNvSpPr/>
          <p:nvPr/>
        </p:nvSpPr>
        <p:spPr>
          <a:xfrm>
            <a:off x="524508" y="2744924"/>
            <a:ext cx="3869177" cy="36004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b="1" spc="-100" dirty="0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나</a:t>
            </a:r>
            <a:r>
              <a:rPr kumimoji="0" lang="en-US" altLang="ko-KR" sz="2000" b="1" spc="-100" dirty="0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. </a:t>
            </a:r>
            <a:r>
              <a:rPr kumimoji="0" lang="ko-KR" altLang="en-US" sz="2000" b="1" spc="-100" dirty="0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사업시행인가의 효과</a:t>
            </a:r>
            <a:endParaRPr kumimoji="0" lang="en-US" altLang="ko-KR" sz="2000" b="1" spc="-100" dirty="0">
              <a:ln w="9525">
                <a:solidFill>
                  <a:prstClr val="white">
                    <a:alpha val="0"/>
                  </a:prstClr>
                </a:solidFill>
              </a:ln>
              <a:solidFill>
                <a:schemeClr val="tx2"/>
              </a:solidFill>
              <a:latin typeface="한컴 윤고딕 230"/>
              <a:ea typeface="한컴 윤고딕 230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596516" y="1088740"/>
            <a:ext cx="3996444" cy="39604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b="1" spc="-100" dirty="0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가</a:t>
            </a:r>
            <a:r>
              <a:rPr kumimoji="0" lang="en-US" altLang="ko-KR" sz="2000" b="1" spc="-100" dirty="0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. </a:t>
            </a:r>
            <a:r>
              <a:rPr kumimoji="0" lang="ko-KR" altLang="en-US" sz="2000" b="1" spc="-100" dirty="0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사업시행인가의</a:t>
            </a:r>
            <a:r>
              <a:rPr kumimoji="0" lang="ko-KR" altLang="en-US" sz="2000" b="1" spc="-100" dirty="0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한컴 윤고딕 230"/>
                <a:ea typeface="한컴 윤고딕 230"/>
              </a:rPr>
              <a:t> </a:t>
            </a:r>
            <a:r>
              <a:rPr kumimoji="0" lang="ko-KR" altLang="en-US" sz="2000" b="1" spc="-100" dirty="0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의의</a:t>
            </a:r>
            <a:r>
              <a:rPr kumimoji="0" lang="ko-KR" altLang="en-US" sz="2000" b="1" spc="-100" dirty="0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한컴 윤고딕 230"/>
                <a:ea typeface="한컴 윤고딕 230"/>
              </a:rPr>
              <a:t>의의</a:t>
            </a:r>
            <a:endParaRPr kumimoji="0" lang="en-US" altLang="ko-KR" sz="2000" b="1" spc="-100" dirty="0">
              <a:ln w="9525"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  <a:latin typeface="한컴 윤고딕 230"/>
              <a:ea typeface="한컴 윤고딕 23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7" name="직선 연결선 66"/>
          <p:cNvCxnSpPr/>
          <p:nvPr/>
        </p:nvCxnSpPr>
        <p:spPr>
          <a:xfrm>
            <a:off x="6024563" y="908050"/>
            <a:ext cx="642937" cy="1588"/>
          </a:xfrm>
          <a:prstGeom prst="line">
            <a:avLst/>
          </a:prstGeom>
          <a:ln w="15875">
            <a:solidFill>
              <a:schemeClr val="accent3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연결선 46"/>
          <p:cNvCxnSpPr/>
          <p:nvPr/>
        </p:nvCxnSpPr>
        <p:spPr>
          <a:xfrm>
            <a:off x="3381375" y="6167438"/>
            <a:ext cx="642938" cy="1587"/>
          </a:xfrm>
          <a:prstGeom prst="line">
            <a:avLst/>
          </a:prstGeom>
          <a:ln w="15875">
            <a:solidFill>
              <a:schemeClr val="accent3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연결선 47"/>
          <p:cNvCxnSpPr/>
          <p:nvPr/>
        </p:nvCxnSpPr>
        <p:spPr>
          <a:xfrm>
            <a:off x="3381375" y="4443413"/>
            <a:ext cx="642938" cy="1587"/>
          </a:xfrm>
          <a:prstGeom prst="line">
            <a:avLst/>
          </a:prstGeom>
          <a:ln w="15875">
            <a:solidFill>
              <a:schemeClr val="accent3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연결선 48"/>
          <p:cNvCxnSpPr/>
          <p:nvPr/>
        </p:nvCxnSpPr>
        <p:spPr>
          <a:xfrm>
            <a:off x="3381375" y="2636838"/>
            <a:ext cx="642938" cy="1587"/>
          </a:xfrm>
          <a:prstGeom prst="line">
            <a:avLst/>
          </a:prstGeom>
          <a:ln w="15875">
            <a:solidFill>
              <a:schemeClr val="accent3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연결선 49"/>
          <p:cNvCxnSpPr/>
          <p:nvPr/>
        </p:nvCxnSpPr>
        <p:spPr>
          <a:xfrm>
            <a:off x="3381375" y="1698625"/>
            <a:ext cx="642938" cy="1588"/>
          </a:xfrm>
          <a:prstGeom prst="line">
            <a:avLst/>
          </a:prstGeom>
          <a:ln w="15875">
            <a:solidFill>
              <a:schemeClr val="accent3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03" name="슬라이드 번호 개체 틀 3"/>
          <p:cNvSpPr txBox="1">
            <a:spLocks noChangeArrowheads="1"/>
          </p:cNvSpPr>
          <p:nvPr/>
        </p:nvSpPr>
        <p:spPr bwMode="auto">
          <a:xfrm>
            <a:off x="9455150" y="6492875"/>
            <a:ext cx="4508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FF6148C5-B460-4ABB-BED7-F8ED45BD1E4C}" type="slidenum">
              <a:rPr kumimoji="0" lang="en-US" altLang="en-US" sz="1200">
                <a:solidFill>
                  <a:srgbClr val="000000"/>
                </a:solidFill>
                <a:latin typeface="10X10" pitchFamily="50" charset="-127"/>
                <a:ea typeface="10X10" pitchFamily="50" charset="-127"/>
              </a:rPr>
              <a:pPr algn="r"/>
              <a:t>19</a:t>
            </a:fld>
            <a:endParaRPr kumimoji="0" lang="en-US" altLang="en-US" sz="1200">
              <a:solidFill>
                <a:srgbClr val="000000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0" y="8478"/>
            <a:ext cx="9906000" cy="461665"/>
          </a:xfrm>
          <a:prstGeom prst="rect">
            <a:avLst/>
          </a:prstGeom>
          <a:solidFill>
            <a:schemeClr val="tx2"/>
          </a:solidFill>
        </p:spPr>
        <p:txBody>
          <a:bodyPr>
            <a:spAutoFit/>
          </a:bodyPr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MS Gothic"/>
                <a:ea typeface="MS Gothic"/>
              </a:rPr>
              <a:t>Ⅲ. </a:t>
            </a:r>
            <a:r>
              <a:rPr kumimoji="0" lang="ko-KR" altLang="en-US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KoPub돋움체 Bold"/>
                <a:ea typeface="KoPub돋움체 Bold"/>
              </a:rPr>
              <a:t>사업시행인가 절차</a:t>
            </a:r>
            <a:endParaRPr kumimoji="0" lang="ko-KR" altLang="en-US" sz="2400" b="1" spc="-150" dirty="0"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29705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4024313" y="1419225"/>
            <a:ext cx="2000250" cy="57150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>
            <a:noFill/>
          </a:ln>
        </p:spPr>
        <p:txBody>
          <a:bodyPr wrap="none"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50000"/>
                  <a:lumOff val="50000"/>
                </a:prstClr>
              </a:buClr>
              <a:buSzPct val="80000"/>
              <a:defRPr lang="ko-KR" altLang="en-US"/>
            </a:pPr>
            <a:endParaRPr kumimoji="0" lang="ko-KR" altLang="en-US" sz="1700" b="1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청소년서체"/>
              <a:ea typeface="청소년서체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4024313" y="2341563"/>
            <a:ext cx="2000250" cy="57150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>
            <a:noFill/>
          </a:ln>
        </p:spPr>
        <p:txBody>
          <a:bodyPr wrap="none"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50000"/>
                  <a:lumOff val="50000"/>
                </a:prstClr>
              </a:buClr>
              <a:buSzPct val="80000"/>
              <a:defRPr lang="ko-KR" altLang="en-US"/>
            </a:pPr>
            <a:endParaRPr kumimoji="0" lang="ko-KR" altLang="en-US" sz="1700" b="1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청소년서체"/>
              <a:ea typeface="청소년서체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4024313" y="3265488"/>
            <a:ext cx="2000250" cy="57150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>
            <a:noFill/>
          </a:ln>
        </p:spPr>
        <p:txBody>
          <a:bodyPr wrap="none"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50000"/>
                  <a:lumOff val="50000"/>
                </a:prstClr>
              </a:buClr>
              <a:buSzPct val="80000"/>
              <a:defRPr lang="ko-KR" altLang="en-US"/>
            </a:pPr>
            <a:endParaRPr kumimoji="0" lang="ko-KR" altLang="en-US" sz="1700" b="1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청소년서체"/>
              <a:ea typeface="청소년서체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4024313" y="4152900"/>
            <a:ext cx="2000250" cy="57150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>
            <a:noFill/>
          </a:ln>
        </p:spPr>
        <p:txBody>
          <a:bodyPr wrap="none"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50000"/>
                  <a:lumOff val="50000"/>
                </a:prstClr>
              </a:buClr>
              <a:buSzPct val="80000"/>
              <a:defRPr lang="ko-KR" altLang="en-US"/>
            </a:pPr>
            <a:endParaRPr kumimoji="0" lang="ko-KR" altLang="en-US" sz="1700" b="1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청소년서체"/>
              <a:ea typeface="청소년서체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4024313" y="5011738"/>
            <a:ext cx="2000250" cy="57150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>
            <a:noFill/>
          </a:ln>
        </p:spPr>
        <p:txBody>
          <a:bodyPr wrap="none"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50000"/>
                  <a:lumOff val="50000"/>
                </a:prstClr>
              </a:buClr>
              <a:buSzPct val="80000"/>
              <a:defRPr lang="ko-KR" altLang="en-US"/>
            </a:pPr>
            <a:endParaRPr kumimoji="0" lang="ko-KR" altLang="en-US" sz="1700" b="1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청소년서체"/>
              <a:ea typeface="청소년서체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4024313" y="5889625"/>
            <a:ext cx="2000250" cy="57150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>
            <a:noFill/>
          </a:ln>
        </p:spPr>
        <p:txBody>
          <a:bodyPr wrap="none"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50000"/>
                  <a:lumOff val="50000"/>
                </a:prstClr>
              </a:buClr>
              <a:buSzPct val="80000"/>
              <a:defRPr lang="ko-KR" altLang="en-US"/>
            </a:pPr>
            <a:endParaRPr kumimoji="0" lang="ko-KR" altLang="en-US" sz="1700" b="1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청소년서체"/>
              <a:ea typeface="청소년서체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4095750" y="1371600"/>
            <a:ext cx="1857375" cy="6175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1400" b="1" kern="0">
                <a:solidFill>
                  <a:srgbClr val="000000"/>
                </a:solidFill>
                <a:latin typeface="한컴 윤고딕 230"/>
                <a:ea typeface="한컴 윤고딕 230"/>
              </a:rPr>
              <a:t>사업시행계획서 작성</a:t>
            </a:r>
          </a:p>
          <a:p>
            <a:pPr algn="ctr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1600" b="1" kern="0">
                <a:solidFill>
                  <a:srgbClr val="000000"/>
                </a:solidFill>
                <a:latin typeface="한컴 윤고딕 230"/>
                <a:ea typeface="한컴 윤고딕 230"/>
              </a:rPr>
              <a:t>(</a:t>
            </a:r>
            <a:r>
              <a:rPr kumimoji="0" lang="ko-KR" altLang="en-US" sz="1600" b="1" kern="0">
                <a:solidFill>
                  <a:srgbClr val="000000"/>
                </a:solidFill>
                <a:latin typeface="한컴 윤고딕 230"/>
                <a:ea typeface="한컴 윤고딕 230"/>
              </a:rPr>
              <a:t>사업시행자</a:t>
            </a:r>
            <a:r>
              <a:rPr kumimoji="0" lang="en-US" altLang="ko-KR" sz="1600" b="1" kern="0">
                <a:solidFill>
                  <a:srgbClr val="000000"/>
                </a:solidFill>
                <a:latin typeface="한컴 윤고딕 230"/>
                <a:ea typeface="한컴 윤고딕 230"/>
              </a:rPr>
              <a:t>)</a:t>
            </a:r>
            <a:endParaRPr kumimoji="0" lang="ko-KR" altLang="en-US" sz="1600" b="1" kern="0">
              <a:solidFill>
                <a:srgbClr val="000000"/>
              </a:solidFill>
              <a:latin typeface="한컴 윤고딕 230"/>
              <a:ea typeface="한컴 윤고딕 230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4095750" y="2265363"/>
            <a:ext cx="1857375" cy="7318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1600" b="1" kern="0">
                <a:solidFill>
                  <a:srgbClr val="000000"/>
                </a:solidFill>
                <a:latin typeface="한컴 윤고딕 230"/>
                <a:ea typeface="한컴 윤고딕 230"/>
              </a:rPr>
              <a:t>총회의결</a:t>
            </a:r>
          </a:p>
          <a:p>
            <a:pPr algn="ctr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1600" b="1" kern="0">
                <a:solidFill>
                  <a:srgbClr val="000000"/>
                </a:solidFill>
                <a:latin typeface="한컴 윤고딕 230"/>
                <a:ea typeface="한컴 윤고딕 230"/>
              </a:rPr>
              <a:t>(</a:t>
            </a:r>
            <a:r>
              <a:rPr kumimoji="0" lang="ko-KR" altLang="en-US" sz="1600" b="1" kern="0">
                <a:solidFill>
                  <a:srgbClr val="000000"/>
                </a:solidFill>
                <a:latin typeface="한컴 윤고딕 230"/>
                <a:ea typeface="한컴 윤고딕 230"/>
              </a:rPr>
              <a:t>사업시행자</a:t>
            </a:r>
            <a:r>
              <a:rPr kumimoji="0" lang="en-US" altLang="ko-KR" sz="1600" b="1" kern="0">
                <a:solidFill>
                  <a:srgbClr val="000000"/>
                </a:solidFill>
                <a:latin typeface="한컴 윤고딕 230"/>
                <a:ea typeface="한컴 윤고딕 230"/>
              </a:rPr>
              <a:t>)</a:t>
            </a:r>
            <a:endParaRPr kumimoji="0" lang="ko-KR" altLang="en-US" sz="1600" b="1" kern="0">
              <a:solidFill>
                <a:srgbClr val="000000"/>
              </a:solidFill>
              <a:latin typeface="한컴 윤고딕 230"/>
              <a:ea typeface="한컴 윤고딕 230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4095750" y="3224213"/>
            <a:ext cx="1857375" cy="7270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1600" b="1" kern="0">
                <a:solidFill>
                  <a:srgbClr val="000000"/>
                </a:solidFill>
                <a:latin typeface="한컴 윤고딕 230"/>
                <a:ea typeface="한컴 윤고딕 230"/>
              </a:rPr>
              <a:t>사업시행인가신청</a:t>
            </a:r>
          </a:p>
          <a:p>
            <a:pPr algn="ctr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1600" b="1" kern="0">
                <a:solidFill>
                  <a:srgbClr val="000000"/>
                </a:solidFill>
                <a:latin typeface="한컴 윤고딕 230"/>
                <a:ea typeface="한컴 윤고딕 230"/>
              </a:rPr>
              <a:t>(</a:t>
            </a:r>
            <a:r>
              <a:rPr kumimoji="0" lang="ko-KR" altLang="en-US" sz="1600" b="1" kern="0">
                <a:solidFill>
                  <a:srgbClr val="000000"/>
                </a:solidFill>
                <a:latin typeface="한컴 윤고딕 230"/>
                <a:ea typeface="한컴 윤고딕 230"/>
              </a:rPr>
              <a:t>사업시행자</a:t>
            </a:r>
            <a:r>
              <a:rPr kumimoji="0" lang="en-US" altLang="ko-KR" sz="1600" b="1" kern="0">
                <a:solidFill>
                  <a:srgbClr val="000000"/>
                </a:solidFill>
                <a:latin typeface="한컴 윤고딕 230"/>
                <a:ea typeface="한컴 윤고딕 230"/>
              </a:rPr>
              <a:t>)</a:t>
            </a:r>
            <a:endParaRPr kumimoji="0" lang="ko-KR" altLang="en-US" sz="1600" b="1" kern="0">
              <a:solidFill>
                <a:srgbClr val="000000"/>
              </a:solidFill>
              <a:latin typeface="한컴 윤고딕 230"/>
              <a:ea typeface="한컴 윤고딕 230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4095750" y="4064000"/>
            <a:ext cx="1857375" cy="7318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1600" b="1" kern="0">
                <a:solidFill>
                  <a:srgbClr val="000000"/>
                </a:solidFill>
                <a:latin typeface="한컴 윤고딕 230"/>
                <a:ea typeface="한컴 윤고딕 230"/>
              </a:rPr>
              <a:t>검토 및 협의</a:t>
            </a:r>
          </a:p>
          <a:p>
            <a:pPr algn="ctr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1600" b="1" kern="0">
                <a:solidFill>
                  <a:srgbClr val="000000"/>
                </a:solidFill>
                <a:latin typeface="한컴 윤고딕 230"/>
                <a:ea typeface="한컴 윤고딕 230"/>
              </a:rPr>
              <a:t>(</a:t>
            </a:r>
            <a:r>
              <a:rPr kumimoji="0" lang="ko-KR" altLang="en-US" sz="1600" b="1" kern="0">
                <a:solidFill>
                  <a:srgbClr val="000000"/>
                </a:solidFill>
                <a:latin typeface="한컴 윤고딕 230"/>
                <a:ea typeface="한컴 윤고딕 230"/>
              </a:rPr>
              <a:t>구청장</a:t>
            </a:r>
            <a:r>
              <a:rPr kumimoji="0" lang="en-US" altLang="ko-KR" sz="1600" b="1" kern="0">
                <a:solidFill>
                  <a:srgbClr val="000000"/>
                </a:solidFill>
                <a:latin typeface="한컴 윤고딕 230"/>
                <a:ea typeface="한컴 윤고딕 230"/>
              </a:rPr>
              <a:t>)</a:t>
            </a:r>
            <a:endParaRPr kumimoji="0" lang="ko-KR" altLang="en-US" sz="1600" b="1" kern="0">
              <a:solidFill>
                <a:srgbClr val="000000"/>
              </a:solidFill>
              <a:latin typeface="한컴 윤고딕 230"/>
              <a:ea typeface="한컴 윤고딕 230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4095750" y="4938713"/>
            <a:ext cx="1857375" cy="7334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1600" b="1" kern="0">
                <a:solidFill>
                  <a:srgbClr val="000000"/>
                </a:solidFill>
                <a:latin typeface="한컴 윤고딕 230"/>
                <a:ea typeface="한컴 윤고딕 230"/>
              </a:rPr>
              <a:t>공람 및 의견청취</a:t>
            </a:r>
          </a:p>
          <a:p>
            <a:pPr algn="ctr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1600" b="1" kern="0">
                <a:solidFill>
                  <a:srgbClr val="000000"/>
                </a:solidFill>
                <a:latin typeface="한컴 윤고딕 230"/>
                <a:ea typeface="한컴 윤고딕 230"/>
              </a:rPr>
              <a:t>(</a:t>
            </a:r>
            <a:r>
              <a:rPr kumimoji="0" lang="ko-KR" altLang="en-US" sz="1600" b="1" kern="0">
                <a:solidFill>
                  <a:srgbClr val="000000"/>
                </a:solidFill>
                <a:latin typeface="한컴 윤고딕 230"/>
                <a:ea typeface="한컴 윤고딕 230"/>
              </a:rPr>
              <a:t>구청장</a:t>
            </a:r>
            <a:r>
              <a:rPr kumimoji="0" lang="en-US" altLang="ko-KR" sz="1600" b="1" kern="0">
                <a:solidFill>
                  <a:srgbClr val="000000"/>
                </a:solidFill>
                <a:latin typeface="한컴 윤고딕 230"/>
                <a:ea typeface="한컴 윤고딕 230"/>
              </a:rPr>
              <a:t>)</a:t>
            </a:r>
            <a:endParaRPr kumimoji="0" lang="ko-KR" altLang="en-US" sz="1600" b="1" kern="0">
              <a:solidFill>
                <a:srgbClr val="000000"/>
              </a:solidFill>
              <a:latin typeface="한컴 윤고딕 230"/>
              <a:ea typeface="한컴 윤고딕 230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4095750" y="5792788"/>
            <a:ext cx="1857375" cy="7334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1600" b="1" kern="0">
                <a:solidFill>
                  <a:srgbClr val="000000"/>
                </a:solidFill>
                <a:latin typeface="한컴 윤고딕 230"/>
                <a:ea typeface="한컴 윤고딕 230"/>
              </a:rPr>
              <a:t>사업시행인가</a:t>
            </a:r>
          </a:p>
          <a:p>
            <a:pPr algn="ctr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1600" b="1" kern="0">
                <a:solidFill>
                  <a:srgbClr val="000000"/>
                </a:solidFill>
                <a:latin typeface="한컴 윤고딕 230"/>
                <a:ea typeface="한컴 윤고딕 230"/>
              </a:rPr>
              <a:t>(</a:t>
            </a:r>
            <a:r>
              <a:rPr kumimoji="0" lang="ko-KR" altLang="en-US" sz="1600" b="1" kern="0">
                <a:solidFill>
                  <a:srgbClr val="000000"/>
                </a:solidFill>
                <a:latin typeface="한컴 윤고딕 230"/>
                <a:ea typeface="한컴 윤고딕 230"/>
              </a:rPr>
              <a:t>구청장</a:t>
            </a:r>
            <a:r>
              <a:rPr kumimoji="0" lang="en-US" altLang="ko-KR" sz="1600" b="1" kern="0">
                <a:solidFill>
                  <a:srgbClr val="000000"/>
                </a:solidFill>
                <a:latin typeface="한컴 윤고딕 230"/>
                <a:ea typeface="한컴 윤고딕 230"/>
              </a:rPr>
              <a:t>)</a:t>
            </a:r>
            <a:endParaRPr kumimoji="0" lang="ko-KR" altLang="en-US" sz="1600" b="1" kern="0">
              <a:solidFill>
                <a:srgbClr val="000000"/>
              </a:solidFill>
              <a:latin typeface="한컴 윤고딕 230"/>
              <a:ea typeface="한컴 윤고딕 230"/>
            </a:endParaRPr>
          </a:p>
        </p:txBody>
      </p:sp>
      <p:sp>
        <p:nvSpPr>
          <p:cNvPr id="27" name="아래쪽 화살표 26"/>
          <p:cNvSpPr/>
          <p:nvPr/>
        </p:nvSpPr>
        <p:spPr>
          <a:xfrm>
            <a:off x="4883150" y="2060575"/>
            <a:ext cx="214313" cy="142875"/>
          </a:xfrm>
          <a:prstGeom prst="downArrow">
            <a:avLst>
              <a:gd name="adj1" fmla="val 50000"/>
              <a:gd name="adj2" fmla="val 50000"/>
            </a:avLst>
          </a:prstGeom>
          <a:gradFill flip="none" rotWithShape="1">
            <a:gsLst>
              <a:gs pos="37000">
                <a:schemeClr val="accent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1"/>
            <a:tileRect/>
          </a:gradFill>
        </p:spPr>
        <p:txBody>
          <a:bodyPr wrap="none"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50000"/>
                  <a:lumOff val="50000"/>
                </a:prstClr>
              </a:buClr>
              <a:buSzPct val="80000"/>
              <a:defRPr lang="ko-KR" altLang="en-US"/>
            </a:pPr>
            <a:endParaRPr kumimoji="0" lang="ko-KR" altLang="en-US" sz="1700" b="1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청소년서체"/>
              <a:ea typeface="청소년서체"/>
            </a:endParaRPr>
          </a:p>
        </p:txBody>
      </p:sp>
      <p:sp>
        <p:nvSpPr>
          <p:cNvPr id="28" name="아래쪽 화살표 27"/>
          <p:cNvSpPr/>
          <p:nvPr/>
        </p:nvSpPr>
        <p:spPr>
          <a:xfrm>
            <a:off x="4881563" y="3009900"/>
            <a:ext cx="214312" cy="142875"/>
          </a:xfrm>
          <a:prstGeom prst="downArrow">
            <a:avLst>
              <a:gd name="adj1" fmla="val 50000"/>
              <a:gd name="adj2" fmla="val 50000"/>
            </a:avLst>
          </a:prstGeom>
          <a:gradFill flip="none" rotWithShape="1">
            <a:gsLst>
              <a:gs pos="37000">
                <a:schemeClr val="accent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1"/>
            <a:tileRect/>
          </a:gradFill>
        </p:spPr>
        <p:txBody>
          <a:bodyPr wrap="none"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50000"/>
                  <a:lumOff val="50000"/>
                </a:prstClr>
              </a:buClr>
              <a:buSzPct val="80000"/>
              <a:defRPr lang="ko-KR" altLang="en-US"/>
            </a:pPr>
            <a:endParaRPr kumimoji="0" lang="ko-KR" altLang="en-US" sz="1700" b="1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청소년서체"/>
              <a:ea typeface="청소년서체"/>
            </a:endParaRPr>
          </a:p>
        </p:txBody>
      </p:sp>
      <p:sp>
        <p:nvSpPr>
          <p:cNvPr id="29" name="아래쪽 화살표 28"/>
          <p:cNvSpPr/>
          <p:nvPr/>
        </p:nvSpPr>
        <p:spPr>
          <a:xfrm>
            <a:off x="4902200" y="3929063"/>
            <a:ext cx="214313" cy="142875"/>
          </a:xfrm>
          <a:prstGeom prst="downArrow">
            <a:avLst>
              <a:gd name="adj1" fmla="val 50000"/>
              <a:gd name="adj2" fmla="val 50000"/>
            </a:avLst>
          </a:prstGeom>
          <a:gradFill flip="none" rotWithShape="1">
            <a:gsLst>
              <a:gs pos="37000">
                <a:schemeClr val="accent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1"/>
            <a:tileRect/>
          </a:gradFill>
        </p:spPr>
        <p:txBody>
          <a:bodyPr wrap="none"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50000"/>
                  <a:lumOff val="50000"/>
                </a:prstClr>
              </a:buClr>
              <a:buSzPct val="80000"/>
              <a:defRPr lang="ko-KR" altLang="en-US"/>
            </a:pPr>
            <a:endParaRPr kumimoji="0" lang="ko-KR" altLang="en-US" sz="1700" b="1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청소년서체"/>
              <a:ea typeface="청소년서체"/>
            </a:endParaRPr>
          </a:p>
        </p:txBody>
      </p:sp>
      <p:sp>
        <p:nvSpPr>
          <p:cNvPr id="30" name="아래쪽 화살표 29"/>
          <p:cNvSpPr/>
          <p:nvPr/>
        </p:nvSpPr>
        <p:spPr>
          <a:xfrm>
            <a:off x="4913313" y="4816475"/>
            <a:ext cx="214312" cy="142875"/>
          </a:xfrm>
          <a:prstGeom prst="downArrow">
            <a:avLst>
              <a:gd name="adj1" fmla="val 50000"/>
              <a:gd name="adj2" fmla="val 50000"/>
            </a:avLst>
          </a:prstGeom>
          <a:gradFill flip="none" rotWithShape="1">
            <a:gsLst>
              <a:gs pos="37000">
                <a:schemeClr val="accent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1"/>
            <a:tileRect/>
          </a:gradFill>
        </p:spPr>
        <p:txBody>
          <a:bodyPr wrap="none"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50000"/>
                  <a:lumOff val="50000"/>
                </a:prstClr>
              </a:buClr>
              <a:buSzPct val="80000"/>
              <a:defRPr lang="ko-KR" altLang="en-US"/>
            </a:pPr>
            <a:endParaRPr kumimoji="0" lang="ko-KR" altLang="en-US" sz="1700" b="1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청소년서체"/>
              <a:ea typeface="청소년서체"/>
            </a:endParaRPr>
          </a:p>
        </p:txBody>
      </p:sp>
      <p:sp>
        <p:nvSpPr>
          <p:cNvPr id="31" name="아래쪽 화살표 30"/>
          <p:cNvSpPr/>
          <p:nvPr/>
        </p:nvSpPr>
        <p:spPr>
          <a:xfrm>
            <a:off x="4891088" y="5664200"/>
            <a:ext cx="214312" cy="142875"/>
          </a:xfrm>
          <a:prstGeom prst="downArrow">
            <a:avLst>
              <a:gd name="adj1" fmla="val 50000"/>
              <a:gd name="adj2" fmla="val 50000"/>
            </a:avLst>
          </a:prstGeom>
          <a:gradFill flip="none" rotWithShape="1">
            <a:gsLst>
              <a:gs pos="37000">
                <a:schemeClr val="accent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1"/>
            <a:tileRect/>
          </a:gradFill>
        </p:spPr>
        <p:txBody>
          <a:bodyPr wrap="none"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50000"/>
                  <a:lumOff val="50000"/>
                </a:prstClr>
              </a:buClr>
              <a:buSzPct val="80000"/>
              <a:defRPr lang="ko-KR" altLang="en-US"/>
            </a:pPr>
            <a:endParaRPr kumimoji="0" lang="ko-KR" altLang="en-US" sz="1700" b="1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청소년서체"/>
              <a:ea typeface="청소년서체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595313" y="2341563"/>
            <a:ext cx="2857500" cy="87471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50000"/>
                  <a:lumOff val="50000"/>
                </a:prstClr>
              </a:buClr>
              <a:buSzPct val="80000"/>
              <a:defRPr lang="ko-KR" altLang="en-US"/>
            </a:pPr>
            <a:endParaRPr kumimoji="0" lang="ko-KR" altLang="en-US" sz="1700" b="1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청소년서체"/>
              <a:ea typeface="청소년서체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582613" y="1227138"/>
            <a:ext cx="2857500" cy="10810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50000"/>
                  <a:lumOff val="50000"/>
                </a:prstClr>
              </a:buClr>
              <a:buSzPct val="80000"/>
              <a:defRPr lang="ko-KR" altLang="en-US"/>
            </a:pPr>
            <a:endParaRPr kumimoji="0" lang="ko-KR" altLang="en-US" sz="1700" b="1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청소년서체"/>
              <a:ea typeface="청소년서체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95313" y="3281363"/>
            <a:ext cx="2857500" cy="164782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50000"/>
                  <a:lumOff val="50000"/>
                </a:prstClr>
              </a:buClr>
              <a:buSzPct val="80000"/>
              <a:defRPr lang="ko-KR" altLang="en-US"/>
            </a:pPr>
            <a:endParaRPr kumimoji="0" lang="ko-KR" altLang="en-US" sz="1700" b="1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청소년서체"/>
              <a:ea typeface="청소년서체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595313" y="5883275"/>
            <a:ext cx="2928937" cy="56991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50000"/>
                  <a:lumOff val="50000"/>
                </a:prstClr>
              </a:buClr>
              <a:buSzPct val="80000"/>
              <a:defRPr lang="ko-KR" altLang="en-US"/>
            </a:pPr>
            <a:endParaRPr kumimoji="0" lang="ko-KR" altLang="en-US" sz="1700" b="1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청소년서체"/>
              <a:ea typeface="청소년서체"/>
            </a:endParaRPr>
          </a:p>
        </p:txBody>
      </p:sp>
      <p:cxnSp>
        <p:nvCxnSpPr>
          <p:cNvPr id="45" name="직선 연결선 44"/>
          <p:cNvCxnSpPr/>
          <p:nvPr/>
        </p:nvCxnSpPr>
        <p:spPr>
          <a:xfrm>
            <a:off x="6024563" y="3524250"/>
            <a:ext cx="642937" cy="1588"/>
          </a:xfrm>
          <a:prstGeom prst="line">
            <a:avLst/>
          </a:prstGeom>
          <a:ln w="15875">
            <a:solidFill>
              <a:schemeClr val="accent3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연결선 45"/>
          <p:cNvCxnSpPr/>
          <p:nvPr/>
        </p:nvCxnSpPr>
        <p:spPr>
          <a:xfrm>
            <a:off x="6024563" y="5310188"/>
            <a:ext cx="642937" cy="1587"/>
          </a:xfrm>
          <a:prstGeom prst="line">
            <a:avLst/>
          </a:prstGeom>
          <a:ln w="15875">
            <a:solidFill>
              <a:schemeClr val="accent3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직사각형 50"/>
          <p:cNvSpPr/>
          <p:nvPr/>
        </p:nvSpPr>
        <p:spPr>
          <a:xfrm>
            <a:off x="560388" y="1311275"/>
            <a:ext cx="3055937" cy="9540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1400" kern="0" dirty="0">
                <a:solidFill>
                  <a:srgbClr val="000000"/>
                </a:solidFill>
                <a:latin typeface="한컴 윤고딕 230"/>
                <a:ea typeface="한컴 윤고딕 230"/>
              </a:rPr>
              <a:t>∙ 건축설계</a:t>
            </a:r>
            <a:r>
              <a:rPr kumimoji="0" lang="en-US" altLang="ko-KR" sz="1400" kern="0" dirty="0">
                <a:solidFill>
                  <a:srgbClr val="000000"/>
                </a:solidFill>
                <a:latin typeface="한컴 윤고딕 230"/>
                <a:ea typeface="한컴 윤고딕 230"/>
              </a:rPr>
              <a:t>, </a:t>
            </a:r>
            <a:r>
              <a:rPr kumimoji="0" lang="ko-KR" altLang="en-US" sz="1400" kern="0" dirty="0" err="1">
                <a:solidFill>
                  <a:srgbClr val="000000"/>
                </a:solidFill>
                <a:latin typeface="한컴 윤고딕 230"/>
                <a:ea typeface="한컴 윤고딕 230"/>
              </a:rPr>
              <a:t>국공유지점유현황측량</a:t>
            </a:r>
            <a:endParaRPr kumimoji="0" lang="ko-KR" altLang="en-US" sz="1400" kern="0" dirty="0">
              <a:solidFill>
                <a:srgbClr val="000000"/>
              </a:solidFill>
              <a:latin typeface="한컴 윤고딕 230"/>
              <a:ea typeface="한컴 윤고딕 230"/>
            </a:endParaRPr>
          </a:p>
          <a:p>
            <a:pPr fontAlgn="auto" latinLnBrk="0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1400" kern="0" dirty="0">
                <a:solidFill>
                  <a:srgbClr val="000000"/>
                </a:solidFill>
                <a:latin typeface="한컴 윤고딕 230"/>
                <a:ea typeface="한컴 윤고딕 230"/>
              </a:rPr>
              <a:t>∙ 세입자조사 및 주택소유 조회</a:t>
            </a:r>
          </a:p>
          <a:p>
            <a:pPr fontAlgn="auto" latinLnBrk="0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1400" kern="0" dirty="0">
                <a:solidFill>
                  <a:srgbClr val="000000"/>
                </a:solidFill>
                <a:latin typeface="한컴 윤고딕 230"/>
                <a:ea typeface="한컴 윤고딕 230"/>
              </a:rPr>
              <a:t>∙ 범죄예방계획</a:t>
            </a:r>
          </a:p>
          <a:p>
            <a:pPr fontAlgn="auto" latinLnBrk="0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1400" kern="0" dirty="0">
                <a:solidFill>
                  <a:srgbClr val="000000"/>
                </a:solidFill>
                <a:latin typeface="한컴 윤고딕 230"/>
                <a:ea typeface="한컴 윤고딕 230"/>
              </a:rPr>
              <a:t>∙ 폐기물 처리 및 건축물철거계획 등</a:t>
            </a:r>
            <a:endParaRPr kumimoji="0" lang="en-US" altLang="ko-KR" sz="1400" kern="0" dirty="0">
              <a:solidFill>
                <a:srgbClr val="000000"/>
              </a:solidFill>
              <a:latin typeface="한컴 윤고딕 230"/>
              <a:ea typeface="한컴 윤고딕 230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592138" y="2333625"/>
            <a:ext cx="4953000" cy="9032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1400" kern="0" dirty="0">
                <a:latin typeface="한컴 윤고딕 230"/>
                <a:ea typeface="한컴 윤고딕 230"/>
              </a:rPr>
              <a:t>∙ 조합원 </a:t>
            </a:r>
            <a:r>
              <a:rPr kumimoji="0" lang="en-US" altLang="ko-KR" sz="1400" kern="0" dirty="0">
                <a:latin typeface="한컴 윤고딕 230"/>
                <a:ea typeface="한컴 윤고딕 230"/>
              </a:rPr>
              <a:t>20%</a:t>
            </a:r>
            <a:r>
              <a:rPr kumimoji="0" lang="ko-KR" altLang="en-US" sz="1400" kern="0" dirty="0">
                <a:latin typeface="한컴 윤고딕 230"/>
                <a:ea typeface="한컴 윤고딕 230"/>
              </a:rPr>
              <a:t>이상 직접 출석</a:t>
            </a:r>
          </a:p>
          <a:p>
            <a:pPr fontAlgn="auto" latinLnBrk="0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1400" kern="0" dirty="0">
                <a:latin typeface="한컴 윤고딕 230"/>
                <a:ea typeface="한컴 윤고딕 230"/>
              </a:rPr>
              <a:t>∙ 조합원 과반수 동의</a:t>
            </a:r>
          </a:p>
          <a:p>
            <a:pPr fontAlgn="auto" latinLnBrk="0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1400" kern="0" dirty="0">
                <a:latin typeface="한컴 윤고딕 230"/>
                <a:ea typeface="한컴 윤고딕 230"/>
              </a:rPr>
              <a:t>∙ </a:t>
            </a:r>
            <a:r>
              <a:rPr kumimoji="0" lang="ko-KR" altLang="en-US" sz="1400" kern="0" dirty="0" err="1">
                <a:latin typeface="한컴 윤고딕 230"/>
                <a:ea typeface="한컴 윤고딕 230"/>
              </a:rPr>
              <a:t>토지등소유자</a:t>
            </a:r>
            <a:r>
              <a:rPr kumimoji="0" lang="ko-KR" altLang="en-US" sz="1400" kern="0" dirty="0">
                <a:latin typeface="한컴 윤고딕 230"/>
                <a:ea typeface="한컴 윤고딕 230"/>
              </a:rPr>
              <a:t> </a:t>
            </a:r>
            <a:r>
              <a:rPr kumimoji="0" lang="en-US" altLang="ko-KR" sz="1400" kern="0" dirty="0">
                <a:latin typeface="한컴 윤고딕 230"/>
                <a:ea typeface="한컴 윤고딕 230"/>
              </a:rPr>
              <a:t>3/4 </a:t>
            </a:r>
            <a:r>
              <a:rPr kumimoji="0" lang="ko-KR" altLang="en-US" sz="1400" kern="0" dirty="0">
                <a:latin typeface="한컴 윤고딕 230"/>
                <a:ea typeface="한컴 윤고딕 230"/>
              </a:rPr>
              <a:t>동의</a:t>
            </a:r>
          </a:p>
          <a:p>
            <a:pPr fontAlgn="auto" latinLnBrk="0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1200" kern="0" dirty="0">
                <a:latin typeface="한컴 윤고딕 230"/>
                <a:ea typeface="한컴 윤고딕 230"/>
              </a:rPr>
              <a:t>(</a:t>
            </a:r>
            <a:r>
              <a:rPr kumimoji="0" lang="ko-KR" altLang="en-US" sz="1200" kern="0" dirty="0" err="1">
                <a:latin typeface="한컴 윤고딕 230"/>
                <a:ea typeface="한컴 윤고딕 230"/>
              </a:rPr>
              <a:t>토지등소유자</a:t>
            </a:r>
            <a:r>
              <a:rPr kumimoji="0" lang="ko-KR" altLang="en-US" sz="1200" kern="0" dirty="0">
                <a:latin typeface="한컴 윤고딕 230"/>
                <a:ea typeface="한컴 윤고딕 230"/>
              </a:rPr>
              <a:t> 방식</a:t>
            </a:r>
            <a:r>
              <a:rPr kumimoji="0" lang="en-US" altLang="ko-KR" sz="1200" kern="0" dirty="0">
                <a:latin typeface="한컴 윤고딕 230"/>
                <a:ea typeface="한컴 윤고딕 230"/>
              </a:rPr>
              <a:t>)</a:t>
            </a:r>
            <a:endParaRPr kumimoji="0" lang="ko-KR" altLang="en-US" sz="1200" kern="0" dirty="0">
              <a:latin typeface="한컴 윤고딕 230"/>
              <a:ea typeface="한컴 윤고딕 230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595313" y="3313113"/>
            <a:ext cx="3143250" cy="15811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1400" kern="0">
                <a:solidFill>
                  <a:srgbClr val="000000"/>
                </a:solidFill>
                <a:latin typeface="한컴 윤고딕 230"/>
                <a:ea typeface="한컴 윤고딕 230"/>
              </a:rPr>
              <a:t>∙ </a:t>
            </a:r>
            <a:r>
              <a:rPr kumimoji="0" lang="ko-KR" altLang="en-US" sz="1200" kern="0">
                <a:solidFill>
                  <a:srgbClr val="000000"/>
                </a:solidFill>
                <a:latin typeface="한컴 윤고딕 230"/>
                <a:ea typeface="한컴 윤고딕 230"/>
              </a:rPr>
              <a:t>사업시행인가 시기조정 심의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1200" kern="0">
                <a:solidFill>
                  <a:srgbClr val="000000"/>
                </a:solidFill>
                <a:latin typeface="한컴 윤고딕 230"/>
                <a:ea typeface="한컴 윤고딕 230"/>
              </a:rPr>
              <a:t>∙ 임대주택 건설계획 협의</a:t>
            </a:r>
            <a:r>
              <a:rPr kumimoji="0" lang="en-US" altLang="ko-KR" sz="1200" kern="0">
                <a:solidFill>
                  <a:srgbClr val="000000"/>
                </a:solidFill>
                <a:latin typeface="한컴 윤고딕 230"/>
                <a:ea typeface="한컴 윤고딕 230"/>
              </a:rPr>
              <a:t>(</a:t>
            </a:r>
            <a:r>
              <a:rPr kumimoji="0" lang="ko-KR" altLang="en-US" sz="1200" kern="0">
                <a:solidFill>
                  <a:srgbClr val="000000"/>
                </a:solidFill>
                <a:latin typeface="한컴 윤고딕 230"/>
                <a:ea typeface="한컴 윤고딕 230"/>
              </a:rPr>
              <a:t>서울시</a:t>
            </a:r>
            <a:r>
              <a:rPr kumimoji="0" lang="en-US" altLang="ko-KR" sz="1200" kern="0">
                <a:solidFill>
                  <a:srgbClr val="000000"/>
                </a:solidFill>
                <a:latin typeface="한컴 윤고딕 230"/>
                <a:ea typeface="한컴 윤고딕 230"/>
              </a:rPr>
              <a:t>, SH)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1200" kern="0">
                <a:solidFill>
                  <a:srgbClr val="000000"/>
                </a:solidFill>
                <a:latin typeface="한컴 윤고딕 230"/>
                <a:ea typeface="한컴 윤고딕 230"/>
              </a:rPr>
              <a:t>∙ 정비기반시설 설치비용부담 협의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1200" kern="0">
                <a:solidFill>
                  <a:srgbClr val="000000"/>
                </a:solidFill>
                <a:latin typeface="한컴 윤고딕 230"/>
                <a:ea typeface="한컴 윤고딕 230"/>
              </a:rPr>
              <a:t>  (</a:t>
            </a:r>
            <a:r>
              <a:rPr kumimoji="0" lang="ko-KR" altLang="en-US" sz="1200" kern="0">
                <a:solidFill>
                  <a:srgbClr val="000000"/>
                </a:solidFill>
                <a:latin typeface="한컴 윤고딕 230"/>
                <a:ea typeface="한컴 윤고딕 230"/>
              </a:rPr>
              <a:t>서울시</a:t>
            </a:r>
            <a:r>
              <a:rPr kumimoji="0" lang="en-US" altLang="ko-KR" sz="1200" kern="0">
                <a:solidFill>
                  <a:srgbClr val="000000"/>
                </a:solidFill>
                <a:latin typeface="한컴 윤고딕 230"/>
                <a:ea typeface="한컴 윤고딕 230"/>
              </a:rPr>
              <a:t>)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1200" kern="0">
                <a:solidFill>
                  <a:srgbClr val="000000"/>
                </a:solidFill>
                <a:latin typeface="한컴 윤고딕 230"/>
                <a:ea typeface="한컴 윤고딕 230"/>
              </a:rPr>
              <a:t>∙ 정비기반시설 무상귀속 및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1200" kern="0">
                <a:solidFill>
                  <a:srgbClr val="000000"/>
                </a:solidFill>
                <a:latin typeface="한컴 윤고딕 230"/>
                <a:ea typeface="한컴 윤고딕 230"/>
              </a:rPr>
              <a:t>   </a:t>
            </a:r>
            <a:r>
              <a:rPr kumimoji="0" lang="ko-KR" altLang="en-US" sz="1200" kern="0">
                <a:solidFill>
                  <a:srgbClr val="000000"/>
                </a:solidFill>
                <a:latin typeface="한컴 윤고딕 230"/>
                <a:ea typeface="한컴 윤고딕 230"/>
              </a:rPr>
              <a:t>양도협의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1200" kern="0">
                <a:solidFill>
                  <a:srgbClr val="000000"/>
                </a:solidFill>
                <a:latin typeface="한컴 윤고딕 230"/>
                <a:ea typeface="한컴 윤고딕 230"/>
              </a:rPr>
              <a:t>∙ 학교환경보호에 관한 사항 협의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1200" kern="0">
                <a:solidFill>
                  <a:srgbClr val="000000"/>
                </a:solidFill>
                <a:latin typeface="한컴 윤고딕 230"/>
                <a:ea typeface="한컴 윤고딕 230"/>
              </a:rPr>
              <a:t>∙ 인</a:t>
            </a:r>
            <a:r>
              <a:rPr kumimoji="0" lang="en-US" altLang="ko-KR" sz="1200" kern="0">
                <a:solidFill>
                  <a:srgbClr val="000000"/>
                </a:solidFill>
                <a:latin typeface="한컴 윤고딕 230"/>
                <a:ea typeface="한컴 윤고딕 230"/>
              </a:rPr>
              <a:t>·</a:t>
            </a:r>
            <a:r>
              <a:rPr kumimoji="0" lang="ko-KR" altLang="en-US" sz="1200" kern="0">
                <a:solidFill>
                  <a:srgbClr val="000000"/>
                </a:solidFill>
                <a:latin typeface="한컴 윤고딕 230"/>
                <a:ea typeface="한컴 윤고딕 230"/>
              </a:rPr>
              <a:t>허가 의제 사항 협의</a:t>
            </a:r>
          </a:p>
        </p:txBody>
      </p:sp>
      <p:sp>
        <p:nvSpPr>
          <p:cNvPr id="54" name="직사각형 53"/>
          <p:cNvSpPr/>
          <p:nvPr/>
        </p:nvSpPr>
        <p:spPr>
          <a:xfrm>
            <a:off x="595313" y="5905500"/>
            <a:ext cx="3000375" cy="4921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1300" kern="0">
                <a:solidFill>
                  <a:srgbClr val="000000"/>
                </a:solidFill>
                <a:latin typeface="한컴 윤고딕 230"/>
                <a:ea typeface="한컴 윤고딕 230"/>
              </a:rPr>
              <a:t>∙ 구보에 고시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1300" kern="0">
                <a:solidFill>
                  <a:srgbClr val="000000"/>
                </a:solidFill>
                <a:latin typeface="한컴 윤고딕 230"/>
                <a:ea typeface="한컴 윤고딕 230"/>
              </a:rPr>
              <a:t>∙ 통보 및 보고</a:t>
            </a:r>
            <a:r>
              <a:rPr kumimoji="0" lang="en-US" altLang="ko-KR" sz="1300" kern="0">
                <a:solidFill>
                  <a:srgbClr val="000000"/>
                </a:solidFill>
                <a:latin typeface="한컴 윤고딕 230"/>
                <a:ea typeface="한컴 윤고딕 230"/>
              </a:rPr>
              <a:t>(</a:t>
            </a:r>
            <a:r>
              <a:rPr kumimoji="0" lang="ko-KR" altLang="en-US" sz="1300" kern="0">
                <a:solidFill>
                  <a:srgbClr val="000000"/>
                </a:solidFill>
                <a:latin typeface="한컴 윤고딕 230"/>
                <a:ea typeface="한컴 윤고딕 230"/>
              </a:rPr>
              <a:t>서울시</a:t>
            </a:r>
            <a:r>
              <a:rPr kumimoji="0" lang="en-US" altLang="ko-KR" sz="1300" kern="0">
                <a:solidFill>
                  <a:srgbClr val="000000"/>
                </a:solidFill>
                <a:latin typeface="한컴 윤고딕 230"/>
                <a:ea typeface="한컴 윤고딕 230"/>
              </a:rPr>
              <a:t>, </a:t>
            </a:r>
            <a:r>
              <a:rPr kumimoji="0" lang="ko-KR" altLang="en-US" sz="1300" kern="0">
                <a:solidFill>
                  <a:srgbClr val="000000"/>
                </a:solidFill>
                <a:latin typeface="한컴 윤고딕 230"/>
                <a:ea typeface="한컴 윤고딕 230"/>
              </a:rPr>
              <a:t>경찰서</a:t>
            </a:r>
            <a:r>
              <a:rPr kumimoji="0" lang="en-US" altLang="ko-KR" sz="1300" kern="0">
                <a:solidFill>
                  <a:srgbClr val="000000"/>
                </a:solidFill>
                <a:latin typeface="한컴 윤고딕 230"/>
                <a:ea typeface="한컴 윤고딕 230"/>
              </a:rPr>
              <a:t>, SH </a:t>
            </a:r>
            <a:r>
              <a:rPr kumimoji="0" lang="ko-KR" altLang="en-US" sz="1300" kern="0">
                <a:solidFill>
                  <a:srgbClr val="000000"/>
                </a:solidFill>
                <a:latin typeface="한컴 윤고딕 230"/>
                <a:ea typeface="한컴 윤고딕 230"/>
              </a:rPr>
              <a:t>등</a:t>
            </a:r>
            <a:r>
              <a:rPr kumimoji="0" lang="en-US" altLang="ko-KR" sz="1300" kern="0">
                <a:solidFill>
                  <a:srgbClr val="000000"/>
                </a:solidFill>
                <a:latin typeface="한컴 윤고딕 230"/>
                <a:ea typeface="한컴 윤고딕 230"/>
              </a:rPr>
              <a:t>)</a:t>
            </a:r>
            <a:endParaRPr kumimoji="0" lang="ko-KR" altLang="en-US" sz="1300" kern="0">
              <a:solidFill>
                <a:srgbClr val="000000"/>
              </a:solidFill>
              <a:latin typeface="한컴 윤고딕 230"/>
              <a:ea typeface="한컴 윤고딕 230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6524625" y="3233738"/>
            <a:ext cx="2786063" cy="180181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50000"/>
                  <a:lumOff val="50000"/>
                </a:prstClr>
              </a:buClr>
              <a:buSzPct val="80000"/>
              <a:defRPr lang="ko-KR" altLang="en-US"/>
            </a:pPr>
            <a:endParaRPr kumimoji="0" lang="ko-KR" altLang="en-US" sz="1700" b="1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청소년서체"/>
              <a:ea typeface="청소년서체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6524625" y="5178425"/>
            <a:ext cx="2786063" cy="82232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50000"/>
                  <a:lumOff val="50000"/>
                </a:prstClr>
              </a:buClr>
              <a:buSzPct val="80000"/>
              <a:defRPr lang="ko-KR" altLang="en-US"/>
            </a:pPr>
            <a:endParaRPr kumimoji="0" lang="ko-KR" altLang="en-US" sz="1700" b="1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청소년서체"/>
              <a:ea typeface="청소년서체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6500813" y="3235325"/>
            <a:ext cx="4953000" cy="17922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1400" kern="0">
                <a:latin typeface="한컴 윤고딕 230"/>
                <a:ea typeface="한컴 윤고딕 230"/>
              </a:rPr>
              <a:t>∙ 정관</a:t>
            </a:r>
            <a:r>
              <a:rPr kumimoji="0" lang="en-US" altLang="ko-KR" sz="1400" kern="0">
                <a:latin typeface="한컴 윤고딕 230"/>
                <a:ea typeface="한컴 윤고딕 230"/>
              </a:rPr>
              <a:t>(</a:t>
            </a:r>
            <a:r>
              <a:rPr kumimoji="0" lang="ko-KR" altLang="en-US" sz="1400" kern="0">
                <a:latin typeface="한컴 윤고딕 230"/>
                <a:ea typeface="한컴 윤고딕 230"/>
              </a:rPr>
              <a:t>또는 규약</a:t>
            </a:r>
            <a:r>
              <a:rPr kumimoji="0" lang="en-US" altLang="ko-KR" sz="1400" kern="0">
                <a:latin typeface="한컴 윤고딕 230"/>
                <a:ea typeface="한컴 윤고딕 230"/>
              </a:rPr>
              <a:t>)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1400" kern="0">
                <a:latin typeface="한컴 윤고딕 230"/>
                <a:ea typeface="한컴 윤고딕 230"/>
              </a:rPr>
              <a:t>∙ 총회의결서 및 동의서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1400" kern="0">
                <a:latin typeface="한컴 윤고딕 230"/>
                <a:ea typeface="한컴 윤고딕 230"/>
              </a:rPr>
              <a:t>∙ 사업시행계획서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1400" kern="0">
                <a:latin typeface="한컴 윤고딕 230"/>
                <a:ea typeface="한컴 윤고딕 230"/>
              </a:rPr>
              <a:t>∙ 수용</a:t>
            </a:r>
            <a:r>
              <a:rPr kumimoji="0" lang="en-US" altLang="ko-KR" sz="1400" kern="0">
                <a:latin typeface="한컴 윤고딕 230"/>
                <a:ea typeface="한컴 윤고딕 230"/>
              </a:rPr>
              <a:t>·</a:t>
            </a:r>
            <a:r>
              <a:rPr kumimoji="0" lang="ko-KR" altLang="en-US" sz="1400" kern="0">
                <a:latin typeface="한컴 윤고딕 230"/>
                <a:ea typeface="한컴 윤고딕 230"/>
              </a:rPr>
              <a:t>사용할 토지 및 건축물 명세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1400" kern="0">
                <a:latin typeface="한컴 윤고딕 230"/>
                <a:ea typeface="한컴 윤고딕 230"/>
              </a:rPr>
              <a:t>∙ 세입자 주거 및 이주대책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1400" kern="0">
                <a:latin typeface="한컴 윤고딕 230"/>
                <a:ea typeface="한컴 윤고딕 230"/>
              </a:rPr>
              <a:t>∙ 자금계획</a:t>
            </a:r>
            <a:r>
              <a:rPr kumimoji="0" lang="en-US" altLang="ko-KR" sz="1400" kern="0">
                <a:latin typeface="한컴 윤고딕 230"/>
                <a:ea typeface="한컴 윤고딕 230"/>
              </a:rPr>
              <a:t>(</a:t>
            </a:r>
            <a:r>
              <a:rPr kumimoji="0" lang="ko-KR" altLang="en-US" sz="1400" kern="0">
                <a:latin typeface="한컴 윤고딕 230"/>
                <a:ea typeface="한컴 윤고딕 230"/>
              </a:rPr>
              <a:t>추정액</a:t>
            </a:r>
            <a:r>
              <a:rPr kumimoji="0" lang="en-US" altLang="ko-KR" sz="1400" kern="0">
                <a:latin typeface="한컴 윤고딕 230"/>
                <a:ea typeface="한컴 윤고딕 230"/>
              </a:rPr>
              <a:t>)</a:t>
            </a:r>
            <a:r>
              <a:rPr kumimoji="0" lang="ko-KR" altLang="en-US" sz="1400" kern="0">
                <a:latin typeface="한컴 윤고딕 230"/>
                <a:ea typeface="한컴 윤고딕 230"/>
              </a:rPr>
              <a:t>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1400" kern="0">
                <a:latin typeface="한컴 윤고딕 230"/>
                <a:ea typeface="한컴 윤고딕 230"/>
              </a:rPr>
              <a:t>∙ 용도폐지 및 신설 공공시설내역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1400" kern="0">
                <a:latin typeface="한컴 윤고딕 230"/>
                <a:ea typeface="한컴 윤고딕 230"/>
              </a:rPr>
              <a:t>∙ 인</a:t>
            </a:r>
            <a:r>
              <a:rPr kumimoji="0" lang="en-US" altLang="ko-KR" sz="1400" kern="0">
                <a:latin typeface="한컴 윤고딕 230"/>
                <a:ea typeface="한컴 윤고딕 230"/>
              </a:rPr>
              <a:t>·</a:t>
            </a:r>
            <a:r>
              <a:rPr kumimoji="0" lang="ko-KR" altLang="en-US" sz="1400" kern="0">
                <a:latin typeface="한컴 윤고딕 230"/>
                <a:ea typeface="한컴 윤고딕 230"/>
              </a:rPr>
              <a:t>허가 의제 관계서류</a:t>
            </a:r>
          </a:p>
        </p:txBody>
      </p:sp>
      <p:sp>
        <p:nvSpPr>
          <p:cNvPr id="57" name="직사각형 56"/>
          <p:cNvSpPr/>
          <p:nvPr/>
        </p:nvSpPr>
        <p:spPr>
          <a:xfrm>
            <a:off x="6503988" y="5213350"/>
            <a:ext cx="3705225" cy="728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1400" kern="0">
                <a:solidFill>
                  <a:srgbClr val="000000"/>
                </a:solidFill>
                <a:latin typeface="한컴 윤고딕 230"/>
                <a:ea typeface="한컴 윤고딕 230"/>
              </a:rPr>
              <a:t>∙ 구보에 공고</a:t>
            </a:r>
            <a:r>
              <a:rPr kumimoji="0" lang="en-US" altLang="ko-KR" sz="1400" kern="0">
                <a:solidFill>
                  <a:srgbClr val="000000"/>
                </a:solidFill>
                <a:latin typeface="한컴 윤고딕 230"/>
                <a:ea typeface="한컴 윤고딕 230"/>
              </a:rPr>
              <a:t>, 14</a:t>
            </a:r>
            <a:r>
              <a:rPr kumimoji="0" lang="ko-KR" altLang="en-US" sz="1400" kern="0">
                <a:solidFill>
                  <a:srgbClr val="000000"/>
                </a:solidFill>
                <a:latin typeface="한컴 윤고딕 230"/>
                <a:ea typeface="한컴 윤고딕 230"/>
              </a:rPr>
              <a:t>일 이상 공람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1400" kern="0">
                <a:solidFill>
                  <a:srgbClr val="000000"/>
                </a:solidFill>
                <a:latin typeface="한컴 윤고딕 230"/>
                <a:ea typeface="한컴 윤고딕 230"/>
              </a:rPr>
              <a:t>∙ 소유자 및 임대주택대상자 통보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1400" kern="0">
                <a:solidFill>
                  <a:srgbClr val="000000"/>
                </a:solidFill>
                <a:latin typeface="한컴 윤고딕 230"/>
                <a:ea typeface="한컴 윤고딕 230"/>
              </a:rPr>
              <a:t>∙ 공람의견 심사 채택여부 결정</a:t>
            </a:r>
          </a:p>
        </p:txBody>
      </p:sp>
      <p:sp>
        <p:nvSpPr>
          <p:cNvPr id="60" name="직사각형 59"/>
          <p:cNvSpPr/>
          <p:nvPr/>
        </p:nvSpPr>
        <p:spPr>
          <a:xfrm>
            <a:off x="4024313" y="650875"/>
            <a:ext cx="2000250" cy="57150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>
            <a:noFill/>
          </a:ln>
        </p:spPr>
        <p:txBody>
          <a:bodyPr wrap="none"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50000"/>
                  <a:lumOff val="50000"/>
                </a:prstClr>
              </a:buClr>
              <a:buSzPct val="80000"/>
              <a:defRPr lang="ko-KR" altLang="en-US"/>
            </a:pPr>
            <a:endParaRPr kumimoji="0" lang="ko-KR" altLang="en-US" sz="1700" b="1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청소년서체"/>
              <a:ea typeface="청소년서체"/>
            </a:endParaRPr>
          </a:p>
        </p:txBody>
      </p:sp>
      <p:sp>
        <p:nvSpPr>
          <p:cNvPr id="61" name="직사각형 60"/>
          <p:cNvSpPr/>
          <p:nvPr/>
        </p:nvSpPr>
        <p:spPr>
          <a:xfrm>
            <a:off x="4095750" y="608013"/>
            <a:ext cx="1857375" cy="5715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1600" b="1" kern="0" dirty="0">
                <a:solidFill>
                  <a:srgbClr val="FF0000"/>
                </a:solidFill>
                <a:latin typeface="한컴 윤고딕 230"/>
                <a:ea typeface="한컴 윤고딕 230"/>
              </a:rPr>
              <a:t>각종 심의 및</a:t>
            </a:r>
          </a:p>
          <a:p>
            <a:pPr algn="ctr" fontAlgn="auto" latinLnBrk="0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1600" b="1" kern="0" dirty="0">
                <a:solidFill>
                  <a:srgbClr val="FF0000"/>
                </a:solidFill>
                <a:latin typeface="한컴 윤고딕 230"/>
                <a:ea typeface="한컴 윤고딕 230"/>
              </a:rPr>
              <a:t>인증</a:t>
            </a:r>
          </a:p>
        </p:txBody>
      </p:sp>
      <p:sp>
        <p:nvSpPr>
          <p:cNvPr id="64" name="직사각형 63"/>
          <p:cNvSpPr/>
          <p:nvPr/>
        </p:nvSpPr>
        <p:spPr>
          <a:xfrm>
            <a:off x="6524625" y="557213"/>
            <a:ext cx="2786063" cy="164782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50000"/>
                  <a:lumOff val="50000"/>
                </a:prstClr>
              </a:buClr>
              <a:buSzPct val="80000"/>
              <a:defRPr lang="ko-KR" altLang="en-US"/>
            </a:pPr>
            <a:endParaRPr kumimoji="0" lang="ko-KR" altLang="en-US" sz="1700" b="1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청소년서체"/>
              <a:ea typeface="청소년서체"/>
            </a:endParaRPr>
          </a:p>
        </p:txBody>
      </p:sp>
      <p:sp>
        <p:nvSpPr>
          <p:cNvPr id="65" name="직사각형 64"/>
          <p:cNvSpPr/>
          <p:nvPr/>
        </p:nvSpPr>
        <p:spPr>
          <a:xfrm>
            <a:off x="6503988" y="592138"/>
            <a:ext cx="3705225" cy="15779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1400" kern="0" dirty="0">
                <a:latin typeface="한컴 윤고딕 230"/>
                <a:ea typeface="한컴 윤고딕 230"/>
              </a:rPr>
              <a:t>∙ 건축계획심의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1400" kern="0" dirty="0">
                <a:latin typeface="한컴 윤고딕 230"/>
                <a:ea typeface="한컴 윤고딕 230"/>
              </a:rPr>
              <a:t>∙ 교통 및 환경영향평가 심의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1400" kern="0" dirty="0">
                <a:latin typeface="한컴 윤고딕 230"/>
                <a:ea typeface="한컴 윤고딕 230"/>
              </a:rPr>
              <a:t>∙ 녹색건축물</a:t>
            </a:r>
            <a:r>
              <a:rPr kumimoji="0" lang="en-US" altLang="ko-KR" sz="1400" kern="0" dirty="0">
                <a:latin typeface="한컴 윤고딕 230"/>
                <a:ea typeface="한컴 윤고딕 230"/>
              </a:rPr>
              <a:t>, </a:t>
            </a:r>
            <a:r>
              <a:rPr kumimoji="0" lang="ko-KR" altLang="en-US" sz="1400" kern="0" dirty="0">
                <a:latin typeface="한컴 윤고딕 230"/>
                <a:ea typeface="한컴 윤고딕 230"/>
              </a:rPr>
              <a:t>에너지관련 인증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1400" kern="0" dirty="0">
                <a:latin typeface="한컴 윤고딕 230"/>
                <a:ea typeface="한컴 윤고딕 230"/>
              </a:rPr>
              <a:t>∙ 범죄예방환경설계</a:t>
            </a:r>
            <a:r>
              <a:rPr kumimoji="0" lang="en-US" altLang="ko-KR" sz="1400" kern="0" dirty="0">
                <a:latin typeface="한컴 윤고딕 230"/>
                <a:ea typeface="한컴 윤고딕 230"/>
              </a:rPr>
              <a:t>, </a:t>
            </a:r>
            <a:r>
              <a:rPr kumimoji="0" lang="ko-KR" altLang="en-US" sz="1400" kern="0" dirty="0">
                <a:latin typeface="한컴 윤고딕 230"/>
                <a:ea typeface="한컴 윤고딕 230"/>
              </a:rPr>
              <a:t>성능위주설계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1400" kern="0" dirty="0">
                <a:latin typeface="한컴 윤고딕 230"/>
                <a:ea typeface="한컴 윤고딕 230"/>
              </a:rPr>
              <a:t>∙ 매장문화재지표조사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1400" kern="0" dirty="0">
                <a:latin typeface="한컴 윤고딕 230"/>
                <a:ea typeface="한컴 윤고딕 230"/>
              </a:rPr>
              <a:t>∙ 문화재현상변경허가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1400" kern="0" dirty="0">
                <a:latin typeface="한컴 윤고딕 230"/>
                <a:ea typeface="한컴 윤고딕 230"/>
              </a:rPr>
              <a:t>∙ </a:t>
            </a:r>
            <a:r>
              <a:rPr kumimoji="0" lang="ko-KR" altLang="en-US" sz="1400" kern="0" dirty="0" err="1">
                <a:latin typeface="한컴 윤고딕 230"/>
                <a:ea typeface="한컴 윤고딕 230"/>
              </a:rPr>
              <a:t>사전재해영향성</a:t>
            </a:r>
            <a:r>
              <a:rPr kumimoji="0" lang="ko-KR" altLang="en-US" sz="1400" kern="0" dirty="0">
                <a:latin typeface="한컴 윤고딕 230"/>
                <a:ea typeface="한컴 윤고딕 230"/>
              </a:rPr>
              <a:t> 검토 등</a:t>
            </a:r>
          </a:p>
        </p:txBody>
      </p:sp>
      <p:sp>
        <p:nvSpPr>
          <p:cNvPr id="58" name="직사각형 57"/>
          <p:cNvSpPr/>
          <p:nvPr/>
        </p:nvSpPr>
        <p:spPr>
          <a:xfrm>
            <a:off x="344488" y="549275"/>
            <a:ext cx="3240087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000" b="1" kern="0" dirty="0">
                <a:solidFill>
                  <a:schemeClr val="tx2"/>
                </a:solidFill>
                <a:latin typeface="한컴 윤고딕 230"/>
                <a:ea typeface="한컴 윤고딕 230"/>
              </a:rPr>
              <a:t>2. </a:t>
            </a:r>
            <a:r>
              <a:rPr kumimoji="0" lang="ko-KR" altLang="en-US" sz="2000" b="1" kern="0" dirty="0">
                <a:solidFill>
                  <a:schemeClr val="tx2"/>
                </a:solidFill>
                <a:latin typeface="한컴 윤고딕 230"/>
                <a:ea typeface="한컴 윤고딕 230"/>
              </a:rPr>
              <a:t>절차도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슬라이드 번호 개체 틀 3"/>
          <p:cNvSpPr txBox="1">
            <a:spLocks noChangeArrowheads="1"/>
          </p:cNvSpPr>
          <p:nvPr/>
        </p:nvSpPr>
        <p:spPr bwMode="auto">
          <a:xfrm>
            <a:off x="9455150" y="6492875"/>
            <a:ext cx="4508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EC35BBBF-44A3-4590-816B-796AD5E843BE}" type="slidenum">
              <a:rPr kumimoji="0" lang="en-US" altLang="en-US" sz="1200">
                <a:solidFill>
                  <a:srgbClr val="000000"/>
                </a:solidFill>
                <a:latin typeface="10X10" pitchFamily="50" charset="-127"/>
                <a:ea typeface="10X10" pitchFamily="50" charset="-127"/>
              </a:rPr>
              <a:pPr algn="r"/>
              <a:t>20</a:t>
            </a:fld>
            <a:endParaRPr kumimoji="0" lang="en-US" altLang="en-US" sz="1200">
              <a:solidFill>
                <a:srgbClr val="000000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0" y="8478"/>
            <a:ext cx="9906000" cy="461665"/>
          </a:xfrm>
          <a:prstGeom prst="rect">
            <a:avLst/>
          </a:prstGeom>
          <a:solidFill>
            <a:schemeClr val="tx2"/>
          </a:solidFill>
        </p:spPr>
        <p:txBody>
          <a:bodyPr>
            <a:spAutoFit/>
          </a:bodyPr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MS Gothic"/>
                <a:ea typeface="MS Gothic"/>
              </a:rPr>
              <a:t>Ⅲ. </a:t>
            </a:r>
            <a:r>
              <a:rPr kumimoji="0" lang="ko-KR" altLang="en-US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KoPub돋움체 Bold"/>
                <a:ea typeface="KoPub돋움체 Bold"/>
              </a:rPr>
              <a:t>사업시행인가 절차</a:t>
            </a:r>
          </a:p>
        </p:txBody>
      </p:sp>
      <p:sp>
        <p:nvSpPr>
          <p:cNvPr id="59" name="직사각형 58"/>
          <p:cNvSpPr/>
          <p:nvPr/>
        </p:nvSpPr>
        <p:spPr>
          <a:xfrm>
            <a:off x="344488" y="1495425"/>
            <a:ext cx="9217025" cy="207645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 sz="2200" spc="-10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한컴 윤고딕 230"/>
              <a:ea typeface="한컴 윤고딕 230"/>
            </a:endParaRPr>
          </a:p>
        </p:txBody>
      </p:sp>
      <p:sp>
        <p:nvSpPr>
          <p:cNvPr id="60" name="모서리가 둥근 직사각형 59"/>
          <p:cNvSpPr/>
          <p:nvPr/>
        </p:nvSpPr>
        <p:spPr>
          <a:xfrm>
            <a:off x="308484" y="692696"/>
            <a:ext cx="5039514" cy="42308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000" b="1" spc="-100" dirty="0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3. </a:t>
            </a:r>
            <a:r>
              <a:rPr kumimoji="0" lang="ko-KR" altLang="en-US" sz="2000" b="1" spc="-100" dirty="0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사업시행계획서 작성</a:t>
            </a:r>
            <a:r>
              <a:rPr kumimoji="0" lang="en-US" altLang="ko-KR" sz="2000" b="1" spc="-100" dirty="0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(</a:t>
            </a:r>
            <a:r>
              <a:rPr kumimoji="0" lang="ko-KR" altLang="en-US" sz="2000" b="1" spc="-100" dirty="0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사업시행자</a:t>
            </a:r>
            <a:r>
              <a:rPr kumimoji="0" lang="en-US" altLang="ko-KR" sz="2000" b="1" spc="-100" dirty="0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)</a:t>
            </a:r>
            <a:endParaRPr kumimoji="0" lang="en-US" altLang="ko-KR" sz="2000" b="1" spc="-100" dirty="0">
              <a:solidFill>
                <a:schemeClr val="tx2"/>
              </a:solidFill>
              <a:latin typeface="한컴 윤고딕 230"/>
              <a:ea typeface="한컴 윤고딕 230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560512" y="1088740"/>
            <a:ext cx="9072626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가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.  </a:t>
            </a:r>
            <a:r>
              <a:rPr kumimoji="0" lang="ko-KR" altLang="en-US" sz="2000" u="sng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토지이용계획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(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건축물배치계획을 포함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)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나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.  </a:t>
            </a:r>
            <a:r>
              <a:rPr kumimoji="0" lang="ko-KR" altLang="en-US" sz="2000" u="sng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정비기반시설 및 공동이용시설의 설치계획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다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. 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임시거주시설을 포함한 </a:t>
            </a:r>
            <a:r>
              <a:rPr kumimoji="0" lang="ko-KR" altLang="en-US" sz="2000" u="sng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주민이주대책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라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. 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세입자의 주거 및 </a:t>
            </a:r>
            <a:r>
              <a:rPr kumimoji="0" lang="ko-KR" altLang="en-US" sz="2000" u="sng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이주 대책</a:t>
            </a:r>
          </a:p>
          <a:p>
            <a:pPr marL="457200" indent="-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마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. 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사업시행기간 동안의 범죄예방대책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(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정비구역 내 가로등 설치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, CCTV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설치 등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)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바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. 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임대주택의 건설계획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(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임대주택 공급대상자 명부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, </a:t>
            </a:r>
            <a:r>
              <a:rPr kumimoji="0" lang="ko-KR" altLang="en-US" sz="2000" spc="-100" dirty="0" err="1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연차별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소요예산 포함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)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사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. 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기업형 임대주택 또는 임대관리 위탁주택의 건설계획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(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필요한 경우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) 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아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. 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건축물의 높이 및 용적률 등에 관한 건축계획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자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. 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정비사업의 시행과정에서 발생하는 폐기물의 처리계획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차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.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교육시설의 교육환경 보호에 관한 계획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(</a:t>
            </a:r>
            <a:r>
              <a:rPr kumimoji="0" lang="ko-KR" altLang="en-US" sz="16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정비구역으로부터 </a:t>
            </a:r>
            <a:r>
              <a:rPr kumimoji="0" lang="en-US" altLang="ko-KR" sz="16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200m </a:t>
            </a:r>
            <a:r>
              <a:rPr kumimoji="0" lang="ko-KR" altLang="en-US" sz="16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이내 교육시설이 있는 경우</a:t>
            </a:r>
            <a:r>
              <a:rPr kumimoji="0" lang="en-US" altLang="ko-KR" sz="16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)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카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. 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정비사업비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타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.  </a:t>
            </a:r>
            <a:r>
              <a:rPr kumimoji="0" lang="ko-KR" altLang="en-US" sz="2000" u="sng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그 밖에 사업시행을 위하여 필요한 사항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번호 개체 틀 3"/>
          <p:cNvSpPr txBox="1">
            <a:spLocks noChangeArrowheads="1"/>
          </p:cNvSpPr>
          <p:nvPr/>
        </p:nvSpPr>
        <p:spPr bwMode="auto">
          <a:xfrm>
            <a:off x="9455150" y="6492875"/>
            <a:ext cx="4508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1140DCD2-70A1-4FA6-A8AA-1350219D1A89}" type="slidenum">
              <a:rPr kumimoji="0" lang="en-US" altLang="en-US" sz="1200">
                <a:solidFill>
                  <a:srgbClr val="000000"/>
                </a:solidFill>
                <a:latin typeface="10X10" pitchFamily="50" charset="-127"/>
                <a:ea typeface="10X10" pitchFamily="50" charset="-127"/>
              </a:rPr>
              <a:pPr algn="r"/>
              <a:t>21</a:t>
            </a:fld>
            <a:endParaRPr kumimoji="0" lang="en-US" altLang="en-US" sz="1200">
              <a:solidFill>
                <a:srgbClr val="000000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0" y="8478"/>
            <a:ext cx="9906000" cy="461665"/>
          </a:xfrm>
          <a:prstGeom prst="rect">
            <a:avLst/>
          </a:prstGeom>
          <a:solidFill>
            <a:schemeClr val="tx2"/>
          </a:solidFill>
        </p:spPr>
        <p:txBody>
          <a:bodyPr>
            <a:spAutoFit/>
          </a:bodyPr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MS Gothic"/>
                <a:ea typeface="MS Gothic"/>
              </a:rPr>
              <a:t>Ⅲ. </a:t>
            </a:r>
            <a:r>
              <a:rPr kumimoji="0" lang="ko-KR" altLang="en-US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KoPub돋움체 Bold"/>
                <a:ea typeface="KoPub돋움체 Bold"/>
              </a:rPr>
              <a:t>사업시행인가 절차</a:t>
            </a:r>
          </a:p>
        </p:txBody>
      </p:sp>
      <p:sp>
        <p:nvSpPr>
          <p:cNvPr id="59" name="직사각형 58"/>
          <p:cNvSpPr/>
          <p:nvPr/>
        </p:nvSpPr>
        <p:spPr>
          <a:xfrm>
            <a:off x="344488" y="1495425"/>
            <a:ext cx="9217025" cy="207645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 sz="2200" spc="-10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한컴 윤고딕 230"/>
              <a:ea typeface="한컴 윤고딕 230"/>
            </a:endParaRPr>
          </a:p>
        </p:txBody>
      </p:sp>
      <p:sp>
        <p:nvSpPr>
          <p:cNvPr id="60" name="모서리가 둥근 직사각형 59"/>
          <p:cNvSpPr/>
          <p:nvPr/>
        </p:nvSpPr>
        <p:spPr>
          <a:xfrm>
            <a:off x="308484" y="656692"/>
            <a:ext cx="3707366" cy="423084"/>
          </a:xfrm>
          <a:prstGeom prst="roundRect">
            <a:avLst>
              <a:gd name="adj" fmla="val 0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b="1" spc="-100" dirty="0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한컴 윤고딕 230"/>
                <a:ea typeface="한컴 윤고딕 230"/>
              </a:rPr>
              <a:t>사업시행계획서</a:t>
            </a:r>
            <a:r>
              <a:rPr kumimoji="0" lang="en-US" altLang="ko-KR" sz="2000" b="1" spc="-100" dirty="0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한컴 윤고딕 230"/>
                <a:ea typeface="한컴 윤고딕 230"/>
              </a:rPr>
              <a:t>(</a:t>
            </a:r>
            <a:r>
              <a:rPr kumimoji="0" lang="ko-KR" altLang="en-US" sz="2000" b="1" spc="-100" dirty="0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한컴 윤고딕 230"/>
                <a:ea typeface="한컴 윤고딕 230"/>
              </a:rPr>
              <a:t>시행령 제</a:t>
            </a:r>
            <a:r>
              <a:rPr kumimoji="0" lang="en-US" altLang="ko-KR" sz="2000" b="1" spc="-100" dirty="0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한컴 윤고딕 230"/>
                <a:ea typeface="한컴 윤고딕 230"/>
              </a:rPr>
              <a:t>47</a:t>
            </a:r>
            <a:r>
              <a:rPr kumimoji="0" lang="ko-KR" altLang="en-US" sz="2000" b="1" spc="-100" dirty="0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한컴 윤고딕 230"/>
                <a:ea typeface="한컴 윤고딕 230"/>
              </a:rPr>
              <a:t>조</a:t>
            </a:r>
            <a:r>
              <a:rPr kumimoji="0" lang="en-US" altLang="ko-KR" sz="2000" b="1" spc="-100" dirty="0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한컴 윤고딕 230"/>
                <a:ea typeface="한컴 윤고딕 230"/>
              </a:rPr>
              <a:t>)</a:t>
            </a:r>
            <a:endParaRPr kumimoji="0" lang="en-US" altLang="ko-KR" sz="2000" b="1" spc="-100" dirty="0">
              <a:solidFill>
                <a:prstClr val="white"/>
              </a:solidFill>
              <a:latin typeface="한컴 윤고딕 230"/>
              <a:ea typeface="한컴 윤고딕 230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38092" y="1265385"/>
            <a:ext cx="8858312" cy="5139869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2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</a:t>
            </a:r>
            <a:r>
              <a:rPr kumimoji="0" lang="ko-KR" altLang="en-US" sz="2200" u="sng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그 밖에 사업시행을 위하여 필요한 사항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 가</a:t>
            </a:r>
            <a:r>
              <a:rPr kumimoji="0" lang="en-US" altLang="ko-KR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. </a:t>
            </a:r>
            <a:r>
              <a:rPr kumimoji="0" lang="ko-KR" altLang="en-US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정비사업의 종류</a:t>
            </a:r>
            <a:r>
              <a:rPr kumimoji="0" lang="en-US" altLang="ko-KR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·</a:t>
            </a:r>
            <a:r>
              <a:rPr kumimoji="0" lang="ko-KR" altLang="en-US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명칭 및 시행기간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 나</a:t>
            </a:r>
            <a:r>
              <a:rPr kumimoji="0" lang="en-US" altLang="ko-KR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. </a:t>
            </a:r>
            <a:r>
              <a:rPr kumimoji="0" lang="ko-KR" altLang="en-US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정비구역의 위치 및 면적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 다</a:t>
            </a:r>
            <a:r>
              <a:rPr kumimoji="0" lang="en-US" altLang="ko-KR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. </a:t>
            </a:r>
            <a:r>
              <a:rPr kumimoji="0" lang="ko-KR" altLang="en-US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사업시행자의 성명 및 주소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 라</a:t>
            </a:r>
            <a:r>
              <a:rPr kumimoji="0" lang="en-US" altLang="ko-KR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. </a:t>
            </a:r>
            <a:r>
              <a:rPr kumimoji="0" lang="ko-KR" altLang="en-US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설계도서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 마</a:t>
            </a:r>
            <a:r>
              <a:rPr kumimoji="0" lang="en-US" altLang="ko-KR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. </a:t>
            </a:r>
            <a:r>
              <a:rPr kumimoji="0" lang="ko-KR" altLang="en-US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자금계획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 바</a:t>
            </a:r>
            <a:r>
              <a:rPr kumimoji="0" lang="en-US" altLang="ko-KR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. </a:t>
            </a:r>
            <a:r>
              <a:rPr kumimoji="0" lang="ko-KR" altLang="en-US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철거할 필요는 없으나 </a:t>
            </a:r>
            <a:r>
              <a:rPr kumimoji="0" lang="ko-KR" altLang="en-US" sz="1700" spc="-100" dirty="0" err="1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개보수할</a:t>
            </a:r>
            <a:r>
              <a:rPr kumimoji="0" lang="ko-KR" altLang="en-US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필요가 있다고 인정되는 건축물의 명세 및 </a:t>
            </a:r>
            <a:r>
              <a:rPr kumimoji="0" lang="ko-KR" altLang="en-US" sz="1700" spc="-100" dirty="0" err="1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개보수계획</a:t>
            </a:r>
            <a:endParaRPr kumimoji="0" lang="ko-KR" altLang="en-US" sz="1700" spc="-10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한컴 윤고딕 230"/>
              <a:ea typeface="한컴 윤고딕 23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 사</a:t>
            </a:r>
            <a:r>
              <a:rPr kumimoji="0" lang="en-US" altLang="ko-KR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. </a:t>
            </a:r>
            <a:r>
              <a:rPr kumimoji="0" lang="ko-KR" altLang="en-US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정비사업의 시행에 지장이 있다고 인정되는 </a:t>
            </a:r>
            <a:r>
              <a:rPr kumimoji="0" lang="ko-KR" altLang="en-US" sz="1700" spc="-100" dirty="0" err="1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정비구역안의</a:t>
            </a:r>
            <a:r>
              <a:rPr kumimoji="0" lang="ko-KR" altLang="en-US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건축물 또는 </a:t>
            </a:r>
            <a:r>
              <a:rPr kumimoji="0" lang="ko-KR" altLang="en-US" sz="1700" spc="-100" dirty="0" err="1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공작물등의</a:t>
            </a:r>
            <a:r>
              <a:rPr kumimoji="0" lang="ko-KR" altLang="en-US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명세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 아</a:t>
            </a:r>
            <a:r>
              <a:rPr kumimoji="0" lang="en-US" altLang="ko-KR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. </a:t>
            </a:r>
            <a:r>
              <a:rPr kumimoji="0" lang="ko-KR" altLang="en-US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토지 또는 건축물 등에 관한 권리자 및 그 권리의 명세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 자</a:t>
            </a:r>
            <a:r>
              <a:rPr kumimoji="0" lang="en-US" altLang="ko-KR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. </a:t>
            </a:r>
            <a:r>
              <a:rPr kumimoji="0" lang="ko-KR" altLang="en-US" sz="1700" spc="-100" dirty="0" err="1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공동구의</a:t>
            </a:r>
            <a:r>
              <a:rPr kumimoji="0" lang="ko-KR" altLang="en-US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설치에 관한 사항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 차</a:t>
            </a:r>
            <a:r>
              <a:rPr kumimoji="0" lang="en-US" altLang="ko-KR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. </a:t>
            </a:r>
            <a:r>
              <a:rPr kumimoji="0" lang="ko-KR" altLang="en-US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정비사업 시행으로 법 제</a:t>
            </a:r>
            <a:r>
              <a:rPr kumimoji="0" lang="en-US" altLang="ko-KR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65</a:t>
            </a:r>
            <a:r>
              <a:rPr kumimoji="0" lang="ko-KR" altLang="en-US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조제</a:t>
            </a:r>
            <a:r>
              <a:rPr kumimoji="0" lang="en-US" altLang="ko-KR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2</a:t>
            </a:r>
            <a:r>
              <a:rPr kumimoji="0" lang="ko-KR" altLang="en-US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항의 규정에 의하여 </a:t>
            </a:r>
            <a:r>
              <a:rPr kumimoji="0" lang="ko-KR" altLang="en-US" sz="1700" spc="-100" dirty="0" err="1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용도폐지되는</a:t>
            </a:r>
            <a:r>
              <a:rPr kumimoji="0" lang="ko-KR" altLang="en-US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정비기반 시설의 조서</a:t>
            </a:r>
            <a:r>
              <a:rPr kumimoji="0" lang="en-US" altLang="ko-KR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·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      </a:t>
            </a:r>
            <a:r>
              <a:rPr kumimoji="0" lang="ko-KR" altLang="en-US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도면 및 그 정비기반시설에 대한 </a:t>
            </a:r>
            <a:r>
              <a:rPr kumimoji="0" lang="en-US" altLang="ko-KR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2 </a:t>
            </a:r>
            <a:r>
              <a:rPr kumimoji="0" lang="ko-KR" altLang="en-US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이상의 감정평가업자의 감정평가서와 새로이 설치할 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      </a:t>
            </a:r>
            <a:r>
              <a:rPr kumimoji="0" lang="ko-KR" altLang="en-US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정비기반시설의 조서</a:t>
            </a:r>
            <a:r>
              <a:rPr kumimoji="0" lang="en-US" altLang="ko-KR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·</a:t>
            </a:r>
            <a:r>
              <a:rPr kumimoji="0" lang="ko-KR" altLang="en-US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도면 및 그 설치비용 계산서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 카</a:t>
            </a:r>
            <a:r>
              <a:rPr kumimoji="0" lang="en-US" altLang="ko-KR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. </a:t>
            </a:r>
            <a:r>
              <a:rPr kumimoji="0" lang="ko-KR" altLang="en-US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사업시행자에게 무상으로 양여되는 국</a:t>
            </a:r>
            <a:r>
              <a:rPr kumimoji="0" lang="en-US" altLang="ko-KR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·</a:t>
            </a:r>
            <a:r>
              <a:rPr kumimoji="0" lang="ko-KR" altLang="en-US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공유지의 조서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 타</a:t>
            </a:r>
            <a:r>
              <a:rPr kumimoji="0" lang="en-US" altLang="ko-KR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. </a:t>
            </a:r>
            <a:r>
              <a:rPr kumimoji="0" lang="ko-KR" altLang="en-US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빗물처리계획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 파</a:t>
            </a:r>
            <a:r>
              <a:rPr kumimoji="0" lang="en-US" altLang="ko-KR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. </a:t>
            </a:r>
            <a:r>
              <a:rPr kumimoji="0" lang="ko-KR" altLang="en-US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기존주택의 철거계획서</a:t>
            </a:r>
            <a:r>
              <a:rPr kumimoji="0" lang="en-US" altLang="ko-KR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(</a:t>
            </a:r>
            <a:r>
              <a:rPr kumimoji="0" lang="ko-KR" altLang="en-US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석면을 함유한 건축자재가 사용된 경우에는 그 현황과 동 자재의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      </a:t>
            </a:r>
            <a:r>
              <a:rPr kumimoji="0" lang="ko-KR" altLang="en-US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철거 및 처리계획을 포함</a:t>
            </a:r>
            <a:r>
              <a:rPr kumimoji="0" lang="en-US" altLang="ko-KR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, </a:t>
            </a:r>
            <a:r>
              <a:rPr kumimoji="0" lang="ko-KR" altLang="en-US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주택 및 상가 등 빈집관리에 관한 사항</a:t>
            </a:r>
            <a:r>
              <a:rPr kumimoji="0" lang="en-US" altLang="ko-KR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 하</a:t>
            </a:r>
            <a:r>
              <a:rPr kumimoji="0" lang="en-US" altLang="ko-KR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. </a:t>
            </a:r>
            <a:r>
              <a:rPr kumimoji="0" lang="ko-KR" altLang="en-US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정비사업 완료 후 상가세입자에 대한 우선 분양 등에 관한 사항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 거</a:t>
            </a:r>
            <a:r>
              <a:rPr kumimoji="0" lang="en-US" altLang="ko-KR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. </a:t>
            </a:r>
            <a:r>
              <a:rPr kumimoji="0" lang="ko-KR" altLang="en-US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정비기반시설 설치비용 부담에 관한 사항</a:t>
            </a:r>
            <a:r>
              <a:rPr kumimoji="0" lang="en-US" altLang="ko-KR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(</a:t>
            </a:r>
            <a:r>
              <a:rPr kumimoji="0" lang="ko-KR" altLang="en-US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조례 제</a:t>
            </a:r>
            <a:r>
              <a:rPr kumimoji="0" lang="en-US" altLang="ko-KR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38</a:t>
            </a:r>
            <a:r>
              <a:rPr kumimoji="0" lang="ko-KR" altLang="en-US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조 관련 사항</a:t>
            </a:r>
            <a:r>
              <a:rPr kumimoji="0" lang="en-US" altLang="ko-KR" sz="17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)</a:t>
            </a:r>
            <a:endParaRPr kumimoji="0" lang="ko-KR" altLang="en-US" sz="1700" spc="-10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한컴 윤고딕 230"/>
              <a:ea typeface="한컴 윤고딕 23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슬라이드 번호 개체 틀 3"/>
          <p:cNvSpPr txBox="1">
            <a:spLocks noChangeArrowheads="1"/>
          </p:cNvSpPr>
          <p:nvPr/>
        </p:nvSpPr>
        <p:spPr bwMode="auto">
          <a:xfrm>
            <a:off x="9455150" y="6492875"/>
            <a:ext cx="4508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08CB2B49-1CE9-499B-B7D4-A391EDE46523}" type="slidenum">
              <a:rPr kumimoji="0" lang="en-US" altLang="en-US" sz="1200">
                <a:solidFill>
                  <a:srgbClr val="000000"/>
                </a:solidFill>
                <a:latin typeface="10X10" pitchFamily="50" charset="-127"/>
                <a:ea typeface="10X10" pitchFamily="50" charset="-127"/>
              </a:rPr>
              <a:pPr algn="r"/>
              <a:t>22</a:t>
            </a:fld>
            <a:endParaRPr kumimoji="0" lang="en-US" altLang="en-US" sz="1200">
              <a:solidFill>
                <a:srgbClr val="000000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32771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344488" y="1495425"/>
            <a:ext cx="9217025" cy="576263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 sz="2200" spc="-10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한컴 윤고딕 230"/>
              <a:ea typeface="한컴 윤고딕 230"/>
            </a:endParaRPr>
          </a:p>
        </p:txBody>
      </p:sp>
      <p:sp>
        <p:nvSpPr>
          <p:cNvPr id="54" name="모서리가 둥근 직사각형 53"/>
          <p:cNvSpPr/>
          <p:nvPr/>
        </p:nvSpPr>
        <p:spPr>
          <a:xfrm>
            <a:off x="560512" y="1124744"/>
            <a:ext cx="6125459" cy="39604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b="1" spc="-100" dirty="0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가</a:t>
            </a:r>
            <a:r>
              <a:rPr kumimoji="0" lang="en-US" altLang="ko-KR" sz="2000" b="1" spc="-100" dirty="0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. </a:t>
            </a:r>
            <a:r>
              <a:rPr kumimoji="0" lang="ko-KR" altLang="en-US" sz="2000" b="1" spc="-100" dirty="0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총회 의결 </a:t>
            </a:r>
            <a:r>
              <a:rPr kumimoji="0" lang="en-US" altLang="ko-KR" sz="2000" b="1" spc="-100" dirty="0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(</a:t>
            </a:r>
            <a:r>
              <a:rPr kumimoji="0" lang="ko-KR" altLang="en-US" sz="2000" b="1" spc="-100" dirty="0" err="1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도정법</a:t>
            </a:r>
            <a:r>
              <a:rPr kumimoji="0" lang="ko-KR" altLang="en-US" sz="2000" b="1" spc="-100" dirty="0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 제</a:t>
            </a:r>
            <a:r>
              <a:rPr kumimoji="0" lang="en-US" altLang="ko-KR" sz="2000" b="1" spc="-100" dirty="0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45</a:t>
            </a:r>
            <a:r>
              <a:rPr kumimoji="0" lang="ko-KR" altLang="en-US" sz="2000" b="1" spc="-100" dirty="0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조제</a:t>
            </a:r>
            <a:r>
              <a:rPr kumimoji="0" lang="en-US" altLang="ko-KR" sz="2000" b="1" spc="-100" dirty="0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1</a:t>
            </a:r>
            <a:r>
              <a:rPr kumimoji="0" lang="ko-KR" altLang="en-US" sz="2000" b="1" spc="-100" dirty="0" err="1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항제</a:t>
            </a:r>
            <a:r>
              <a:rPr kumimoji="0" lang="en-US" altLang="ko-KR" sz="2000" b="1" spc="-100" dirty="0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9</a:t>
            </a:r>
            <a:r>
              <a:rPr kumimoji="0" lang="ko-KR" altLang="en-US" sz="2000" b="1" spc="-100" dirty="0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호</a:t>
            </a:r>
            <a:r>
              <a:rPr kumimoji="0" lang="en-US" altLang="ko-KR" sz="2000" b="1" spc="-100" dirty="0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, </a:t>
            </a:r>
            <a:r>
              <a:rPr kumimoji="0" lang="ko-KR" altLang="en-US" sz="2000" b="1" spc="-100" dirty="0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제</a:t>
            </a:r>
            <a:r>
              <a:rPr kumimoji="0" lang="en-US" altLang="ko-KR" sz="2000" b="1" spc="-100" dirty="0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4</a:t>
            </a:r>
            <a:r>
              <a:rPr kumimoji="0" lang="ko-KR" altLang="en-US" sz="2000" b="1" spc="-100" dirty="0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항</a:t>
            </a:r>
            <a:r>
              <a:rPr kumimoji="0" lang="en-US" altLang="ko-KR" sz="2000" b="1" spc="-100" dirty="0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, </a:t>
            </a:r>
            <a:r>
              <a:rPr kumimoji="0" lang="ko-KR" altLang="en-US" sz="2000" b="1" spc="-100" dirty="0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제</a:t>
            </a:r>
            <a:r>
              <a:rPr kumimoji="0" lang="en-US" altLang="ko-KR" sz="2000" b="1" spc="-100" dirty="0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6</a:t>
            </a:r>
            <a:r>
              <a:rPr kumimoji="0" lang="ko-KR" altLang="en-US" sz="2000" b="1" spc="-100" dirty="0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한컴 윤고딕 230"/>
                <a:ea typeface="한컴 윤고딕 230"/>
              </a:rPr>
              <a:t>항</a:t>
            </a:r>
            <a:r>
              <a:rPr kumimoji="0" lang="en-US" altLang="ko-KR" sz="2000" b="1" spc="-100" dirty="0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한컴 윤고딕 230"/>
                <a:ea typeface="한컴 윤고딕 230"/>
              </a:rPr>
              <a:t>)</a:t>
            </a:r>
            <a:endParaRPr kumimoji="0" lang="en-US" altLang="ko-KR" sz="2000" b="1" spc="-100" dirty="0">
              <a:solidFill>
                <a:prstClr val="white"/>
              </a:solidFill>
              <a:latin typeface="한컴 윤고딕 230"/>
              <a:ea typeface="한컴 윤고딕 230"/>
            </a:endParaRPr>
          </a:p>
        </p:txBody>
      </p:sp>
      <p:sp>
        <p:nvSpPr>
          <p:cNvPr id="59" name="직사각형 58"/>
          <p:cNvSpPr/>
          <p:nvPr/>
        </p:nvSpPr>
        <p:spPr>
          <a:xfrm>
            <a:off x="344488" y="3995738"/>
            <a:ext cx="9217025" cy="207645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 sz="2200" spc="-10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한컴 윤고딕 230"/>
              <a:ea typeface="한컴 윤고딕 230"/>
            </a:endParaRPr>
          </a:p>
        </p:txBody>
      </p:sp>
      <p:sp>
        <p:nvSpPr>
          <p:cNvPr id="60" name="모서리가 둥근 직사각형 59"/>
          <p:cNvSpPr/>
          <p:nvPr/>
        </p:nvSpPr>
        <p:spPr>
          <a:xfrm>
            <a:off x="488504" y="3609020"/>
            <a:ext cx="3384376" cy="42308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b="1" spc="-100" dirty="0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나</a:t>
            </a:r>
            <a:r>
              <a:rPr kumimoji="0" lang="en-US" altLang="ko-KR" sz="2000" b="1" spc="-100" dirty="0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.  </a:t>
            </a:r>
            <a:r>
              <a:rPr kumimoji="0" lang="ko-KR" altLang="en-US" sz="2000" b="1" spc="-100" dirty="0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사업시행인가의 신청서류</a:t>
            </a:r>
            <a:endParaRPr kumimoji="0" lang="en-US" altLang="ko-KR" sz="2000" b="1" spc="-100" dirty="0">
              <a:ln w="9525">
                <a:solidFill>
                  <a:prstClr val="white">
                    <a:alpha val="0"/>
                  </a:prstClr>
                </a:solidFill>
              </a:ln>
              <a:solidFill>
                <a:schemeClr val="tx2"/>
              </a:solidFill>
              <a:latin typeface="한컴 윤고딕 230"/>
              <a:ea typeface="한컴 윤고딕 23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8478"/>
            <a:ext cx="9905999" cy="461665"/>
          </a:xfrm>
          <a:prstGeom prst="rect">
            <a:avLst/>
          </a:prstGeom>
          <a:solidFill>
            <a:schemeClr val="tx2"/>
          </a:solidFill>
        </p:spPr>
        <p:txBody>
          <a:bodyPr>
            <a:spAutoFit/>
          </a:bodyPr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MS Gothic"/>
                <a:ea typeface="MS Gothic"/>
              </a:rPr>
              <a:t>Ⅲ. </a:t>
            </a:r>
            <a:r>
              <a:rPr kumimoji="0" lang="ko-KR" altLang="en-US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KoPub돋움체 Bold"/>
                <a:ea typeface="KoPub돋움체 Bold"/>
              </a:rPr>
              <a:t>사업시행인가 절차</a:t>
            </a:r>
            <a:endParaRPr kumimoji="0" lang="ko-KR" altLang="en-US" sz="2400" b="1" spc="-150" dirty="0"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704528" y="1520788"/>
            <a:ext cx="8858312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1.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의결시기 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: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사업시행인가 신청 전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2.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의결요건 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: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조합원 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20%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이상 직접출석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,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전체 조합원 과반수 동의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(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정비사업비가 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10%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이상 증가하는 경우 전체 조합원의 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2/3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이상 동의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)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3.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경미한 변경은 생략 가능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704528" y="3897052"/>
            <a:ext cx="8280920" cy="240065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1.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정관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2. </a:t>
            </a:r>
            <a:r>
              <a:rPr kumimoji="0" lang="ko-KR" altLang="en-US" sz="2000" u="sng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총회의결서 사본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(</a:t>
            </a:r>
            <a:r>
              <a:rPr kumimoji="0" lang="ko-KR" altLang="en-US" sz="2000" spc="-100" dirty="0" err="1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토지등소유자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 방식의 경우 </a:t>
            </a:r>
            <a:r>
              <a:rPr kumimoji="0" lang="ko-KR" altLang="en-US" sz="2000" spc="-100" dirty="0" err="1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토지등소유자의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 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¾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동의서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추가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)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3.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사업시행계획서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4. </a:t>
            </a:r>
            <a:r>
              <a:rPr kumimoji="0" lang="ko-KR" altLang="en-US" sz="2000" u="sng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수용 또는 사용할 토지 또는 건축물의 명세 및 소유권외의 권리의 명세서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5.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다른 법률에 인허가 의제 사항 해당 서류</a:t>
            </a:r>
          </a:p>
        </p:txBody>
      </p:sp>
      <p:sp>
        <p:nvSpPr>
          <p:cNvPr id="17" name="모서리가 둥근 직사각형 16"/>
          <p:cNvSpPr/>
          <p:nvPr/>
        </p:nvSpPr>
        <p:spPr>
          <a:xfrm>
            <a:off x="308484" y="656692"/>
            <a:ext cx="6125459" cy="39604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000" b="1" spc="-100" dirty="0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4. </a:t>
            </a:r>
            <a:r>
              <a:rPr kumimoji="0" lang="ko-KR" altLang="en-US" sz="2000" b="1" spc="-100" dirty="0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총회 의결 및 인가신청 </a:t>
            </a:r>
            <a:r>
              <a:rPr kumimoji="0" lang="ko-KR" altLang="en-US" sz="2000" b="1" spc="-100" dirty="0" err="1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서류</a:t>
            </a:r>
            <a:r>
              <a:rPr kumimoji="0" lang="ko-KR" altLang="en-US" sz="2000" b="1" spc="-100" dirty="0" err="1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한컴 윤고딕 230"/>
                <a:ea typeface="한컴 윤고딕 230"/>
              </a:rPr>
              <a:t>항</a:t>
            </a:r>
            <a:r>
              <a:rPr kumimoji="0" lang="en-US" altLang="ko-KR" sz="2000" b="1" spc="-100" dirty="0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한컴 윤고딕 230"/>
                <a:ea typeface="한컴 윤고딕 230"/>
              </a:rPr>
              <a:t>)</a:t>
            </a:r>
            <a:endParaRPr kumimoji="0" lang="en-US" altLang="ko-KR" sz="2000" b="1" spc="-100" dirty="0">
              <a:solidFill>
                <a:prstClr val="white"/>
              </a:solidFill>
              <a:latin typeface="한컴 윤고딕 230"/>
              <a:ea typeface="한컴 윤고딕 23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슬라이드 번호 개체 틀 3"/>
          <p:cNvSpPr txBox="1">
            <a:spLocks noChangeArrowheads="1"/>
          </p:cNvSpPr>
          <p:nvPr/>
        </p:nvSpPr>
        <p:spPr bwMode="auto">
          <a:xfrm>
            <a:off x="9455150" y="6492875"/>
            <a:ext cx="4508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6489162A-A989-4911-9869-59B2393273E1}" type="slidenum">
              <a:rPr kumimoji="0" lang="en-US" altLang="en-US" sz="1200">
                <a:solidFill>
                  <a:srgbClr val="000000"/>
                </a:solidFill>
                <a:latin typeface="10X10" pitchFamily="50" charset="-127"/>
                <a:ea typeface="10X10" pitchFamily="50" charset="-127"/>
              </a:rPr>
              <a:pPr algn="r"/>
              <a:t>23</a:t>
            </a:fld>
            <a:endParaRPr kumimoji="0" lang="en-US" altLang="en-US" sz="1200">
              <a:solidFill>
                <a:srgbClr val="000000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0" y="8478"/>
            <a:ext cx="9906000" cy="461665"/>
          </a:xfrm>
          <a:prstGeom prst="rect">
            <a:avLst/>
          </a:prstGeom>
          <a:solidFill>
            <a:schemeClr val="tx2"/>
          </a:solidFill>
        </p:spPr>
        <p:txBody>
          <a:bodyPr>
            <a:spAutoFit/>
          </a:bodyPr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MS Gothic"/>
                <a:ea typeface="MS Gothic"/>
              </a:rPr>
              <a:t>Ⅲ. </a:t>
            </a:r>
            <a:r>
              <a:rPr kumimoji="0" lang="ko-KR" altLang="en-US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KoPub돋움체 Bold"/>
                <a:ea typeface="KoPub돋움체 Bold"/>
              </a:rPr>
              <a:t>사업시행인가 절차</a:t>
            </a:r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166654" y="941320"/>
          <a:ext cx="9394860" cy="5532768"/>
        </p:xfrm>
        <a:graphic>
          <a:graphicData uri="http://schemas.openxmlformats.org/drawingml/2006/table">
            <a:tbl>
              <a:tblPr/>
              <a:tblGrid>
                <a:gridCol w="1305255"/>
                <a:gridCol w="890627"/>
                <a:gridCol w="1870550"/>
                <a:gridCol w="2664214"/>
                <a:gridCol w="2664214"/>
              </a:tblGrid>
              <a:tr h="400936"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800" b="1" kern="1200" spc="-100" dirty="0">
                          <a:ln w="9525"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한컴 윤고딕 230"/>
                          <a:ea typeface="한컴 윤고딕 230"/>
                          <a:cs typeface="+mn-cs"/>
                        </a:rPr>
                        <a:t>구 분</a:t>
                      </a:r>
                      <a:endParaRPr lang="ko-KR" altLang="en-US" sz="1800" b="1" kern="1200" spc="-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한컴 윤고딕 230"/>
                        <a:ea typeface="한컴 윤고딕 230"/>
                        <a:cs typeface="+mn-cs"/>
                      </a:endParaRPr>
                    </a:p>
                  </a:txBody>
                  <a:tcPr marL="14707" marR="14707" marT="14707" marB="147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E7E1C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 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800" b="1" kern="1200" spc="-100">
                          <a:ln w="9525"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한컴 윤고딕 230"/>
                          <a:ea typeface="한컴 윤고딕 230"/>
                          <a:cs typeface="+mn-cs"/>
                        </a:rPr>
                        <a:t>대 상 사 업</a:t>
                      </a:r>
                      <a:endParaRPr lang="ko-KR" altLang="en-US" sz="1800" b="1" kern="1200" spc="-100">
                        <a:solidFill>
                          <a:schemeClr val="accent2">
                            <a:lumMod val="50000"/>
                          </a:schemeClr>
                        </a:solidFill>
                        <a:latin typeface="한컴 윤고딕 230"/>
                        <a:ea typeface="한컴 윤고딕 230"/>
                        <a:cs typeface="+mn-cs"/>
                      </a:endParaRPr>
                    </a:p>
                  </a:txBody>
                  <a:tcPr marL="14707" marR="14707" marT="14707" marB="147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E7E1CB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800" b="1" kern="1200" spc="-100">
                          <a:ln w="9525"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한컴 윤고딕 230"/>
                          <a:ea typeface="한컴 윤고딕 230"/>
                          <a:cs typeface="+mn-cs"/>
                        </a:rPr>
                        <a:t>근 거 법 률</a:t>
                      </a:r>
                      <a:endParaRPr lang="ko-KR" altLang="en-US" sz="1800" b="1" kern="1200" spc="-100">
                        <a:solidFill>
                          <a:schemeClr val="accent2">
                            <a:lumMod val="50000"/>
                          </a:schemeClr>
                        </a:solidFill>
                        <a:latin typeface="한컴 윤고딕 230"/>
                        <a:ea typeface="한컴 윤고딕 230"/>
                        <a:cs typeface="+mn-cs"/>
                      </a:endParaRPr>
                    </a:p>
                  </a:txBody>
                  <a:tcPr marL="14707" marR="14707" marT="14707" marB="147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E7E1C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800" b="1" kern="1200" spc="-100">
                          <a:ln w="9525"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한컴 윤고딕 230"/>
                          <a:ea typeface="한컴 윤고딕 230"/>
                          <a:cs typeface="+mn-cs"/>
                        </a:rPr>
                        <a:t>비 고</a:t>
                      </a:r>
                      <a:endParaRPr lang="ko-KR" altLang="en-US" sz="1800" b="1" kern="1200" spc="-100">
                        <a:solidFill>
                          <a:schemeClr val="accent2">
                            <a:lumMod val="50000"/>
                          </a:schemeClr>
                        </a:solidFill>
                        <a:latin typeface="한컴 윤고딕 230"/>
                        <a:ea typeface="한컴 윤고딕 230"/>
                        <a:cs typeface="+mn-cs"/>
                      </a:endParaRPr>
                    </a:p>
                  </a:txBody>
                  <a:tcPr marL="14707" marR="14707" marT="14707" marB="147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E7E1CB"/>
                    </a:solidFill>
                  </a:tcPr>
                </a:tc>
              </a:tr>
              <a:tr h="489538">
                <a:tc rowSpan="2"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300" b="1" u="sng" kern="0" spc="-50" dirty="0">
                          <a:solidFill>
                            <a:srgbClr val="000000"/>
                          </a:solidFill>
                          <a:latin typeface="KoPub바탕체 Light"/>
                          <a:ea typeface="KoPub바탕체 Light"/>
                        </a:rPr>
                        <a:t>건축심의</a:t>
                      </a:r>
                    </a:p>
                  </a:txBody>
                  <a:tcPr marL="75099" marR="75099" marT="37549" marB="37549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3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서울시</a:t>
                      </a:r>
                    </a:p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3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심 의</a:t>
                      </a:r>
                    </a:p>
                  </a:txBody>
                  <a:tcPr marL="75099" marR="75099" marT="37549" marB="375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3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∙ 연면적 </a:t>
                      </a:r>
                      <a:r>
                        <a:rPr lang="en-US" altLang="ko-KR" sz="13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10</a:t>
                      </a:r>
                      <a:r>
                        <a:rPr lang="ko-KR" altLang="en-US" sz="13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만㎡이상</a:t>
                      </a:r>
                    </a:p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3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∙ </a:t>
                      </a:r>
                      <a:r>
                        <a:rPr lang="en-US" altLang="ko-KR" sz="13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21</a:t>
                      </a:r>
                      <a:r>
                        <a:rPr lang="ko-KR" altLang="en-US" sz="13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층 이상</a:t>
                      </a:r>
                    </a:p>
                  </a:txBody>
                  <a:tcPr marL="75099" marR="75099" marT="37549" marB="375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 rowSpan="2"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3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건축법 제</a:t>
                      </a:r>
                      <a:r>
                        <a:rPr lang="en-US" altLang="ko-KR" sz="13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4</a:t>
                      </a:r>
                      <a:r>
                        <a:rPr lang="ko-KR" altLang="en-US" sz="13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조</a:t>
                      </a:r>
                    </a:p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3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건축조례 제</a:t>
                      </a:r>
                      <a:r>
                        <a:rPr lang="en-US" altLang="ko-KR" sz="13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7</a:t>
                      </a:r>
                      <a:r>
                        <a:rPr lang="ko-KR" altLang="en-US" sz="13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조</a:t>
                      </a:r>
                    </a:p>
                  </a:txBody>
                  <a:tcPr marL="75099" marR="75099" marT="37549" marB="375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 rowSpan="2"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3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∙ 건축심의</a:t>
                      </a:r>
                      <a:r>
                        <a:rPr lang="en-US" altLang="ko-KR" sz="13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·</a:t>
                      </a:r>
                      <a:r>
                        <a:rPr lang="ko-KR" altLang="en-US" sz="13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교통영향평가 분리</a:t>
                      </a:r>
                    </a:p>
                    <a:p>
                      <a:pPr mar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3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∙ 착공 전 굴토심의</a:t>
                      </a:r>
                    </a:p>
                  </a:txBody>
                  <a:tcPr marL="75099" marR="75099" marT="37549" marB="375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  <a:tr h="489538">
                <a:tc v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3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자치구</a:t>
                      </a:r>
                    </a:p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3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심 의</a:t>
                      </a:r>
                    </a:p>
                  </a:txBody>
                  <a:tcPr marL="75099" marR="75099" marT="37549" marB="375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3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∙ 연면적 </a:t>
                      </a:r>
                      <a:r>
                        <a:rPr lang="en-US" altLang="ko-KR" sz="13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3</a:t>
                      </a:r>
                      <a:r>
                        <a:rPr lang="ko-KR" altLang="en-US" sz="13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천㎡이상</a:t>
                      </a:r>
                    </a:p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3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∙ </a:t>
                      </a:r>
                      <a:r>
                        <a:rPr lang="en-US" altLang="ko-KR" sz="13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20</a:t>
                      </a:r>
                      <a:r>
                        <a:rPr lang="ko-KR" altLang="en-US" sz="13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세대 이상</a:t>
                      </a:r>
                    </a:p>
                  </a:txBody>
                  <a:tcPr marL="75099" marR="75099" marT="37549" marB="375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</a:tr>
              <a:tr h="695309"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300" b="1" kern="0" spc="-50">
                          <a:solidFill>
                            <a:srgbClr val="000000"/>
                          </a:solidFill>
                          <a:latin typeface="KoPub바탕체 Light"/>
                          <a:ea typeface="KoPub바탕체 Light"/>
                        </a:rPr>
                        <a:t>교통영향평가</a:t>
                      </a:r>
                    </a:p>
                  </a:txBody>
                  <a:tcPr marL="75099" marR="75099" marT="37549" marB="37549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 gridSpan="2"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3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∙ 사업면적 </a:t>
                      </a:r>
                      <a:r>
                        <a:rPr lang="en-US" altLang="ko-KR" sz="13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25</a:t>
                      </a:r>
                      <a:r>
                        <a:rPr lang="ko-KR" altLang="en-US" sz="13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천㎡이상</a:t>
                      </a:r>
                    </a:p>
                    <a:p>
                      <a:pPr mar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3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∙ 아파트 연면적 </a:t>
                      </a:r>
                      <a:r>
                        <a:rPr lang="en-US" altLang="ko-KR" sz="1300" b="0" kern="0" spc="-50">
                          <a:solidFill>
                            <a:srgbClr val="00B050"/>
                          </a:solidFill>
                          <a:latin typeface="한컴 윤고딕 230"/>
                          <a:ea typeface="한컴 윤고딕 230"/>
                        </a:rPr>
                        <a:t>60</a:t>
                      </a:r>
                      <a:r>
                        <a:rPr lang="ko-KR" altLang="en-US" sz="13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천㎡</a:t>
                      </a:r>
                    </a:p>
                  </a:txBody>
                  <a:tcPr marL="75099" marR="75099" marT="37549" marB="375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3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도시교통정비촉진법 제</a:t>
                      </a:r>
                      <a:r>
                        <a:rPr lang="en-US" altLang="ko-KR" sz="13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15</a:t>
                      </a:r>
                      <a:r>
                        <a:rPr lang="ko-KR" altLang="en-US" sz="13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조</a:t>
                      </a:r>
                    </a:p>
                    <a:p>
                      <a:pPr mar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3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교통영향분석</a:t>
                      </a:r>
                      <a:r>
                        <a:rPr lang="en-US" altLang="ko-KR" sz="13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·</a:t>
                      </a:r>
                      <a:r>
                        <a:rPr lang="ko-KR" altLang="en-US" sz="13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개선대책수립에</a:t>
                      </a:r>
                    </a:p>
                    <a:p>
                      <a:pPr mar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3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관한 조례시행규칙 별표</a:t>
                      </a:r>
                    </a:p>
                  </a:txBody>
                  <a:tcPr marL="75099" marR="75099" marT="37549" marB="375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3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∙ 건축심의</a:t>
                      </a:r>
                      <a:r>
                        <a:rPr lang="en-US" altLang="ko-KR" sz="13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·</a:t>
                      </a:r>
                      <a:r>
                        <a:rPr lang="ko-KR" altLang="en-US" sz="13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교통영향평가 분리</a:t>
                      </a:r>
                    </a:p>
                    <a:p>
                      <a:pPr mar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en-US" altLang="ko-KR" sz="1300" b="1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※ </a:t>
                      </a:r>
                      <a:r>
                        <a:rPr lang="ko-KR" altLang="en-US" sz="1300" b="1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정비계획과 부합되는지를</a:t>
                      </a:r>
                    </a:p>
                    <a:p>
                      <a:pPr mar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300" b="1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    반드시 검토하여야 함</a:t>
                      </a:r>
                    </a:p>
                  </a:txBody>
                  <a:tcPr marL="75099" marR="75099" marT="37549" marB="375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  <a:tr h="632597"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300" b="1" kern="0" spc="-50">
                          <a:solidFill>
                            <a:srgbClr val="000000"/>
                          </a:solidFill>
                          <a:latin typeface="KoPub바탕체 Light"/>
                          <a:ea typeface="KoPub바탕체 Light"/>
                        </a:rPr>
                        <a:t>사전재해</a:t>
                      </a:r>
                    </a:p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300" b="1" kern="0" spc="-50">
                          <a:solidFill>
                            <a:srgbClr val="000000"/>
                          </a:solidFill>
                          <a:latin typeface="KoPub바탕체 Light"/>
                          <a:ea typeface="KoPub바탕체 Light"/>
                        </a:rPr>
                        <a:t>영향성 검토</a:t>
                      </a:r>
                    </a:p>
                  </a:txBody>
                  <a:tcPr marL="75099" marR="75099" marT="37549" marB="37549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 gridSpan="2"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3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주택재개발사업</a:t>
                      </a:r>
                    </a:p>
                  </a:txBody>
                  <a:tcPr marL="75099" marR="75099" marT="37549" marB="375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3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자연재해대책법 제</a:t>
                      </a:r>
                      <a:r>
                        <a:rPr lang="en-US" altLang="ko-KR" sz="13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5</a:t>
                      </a:r>
                      <a:r>
                        <a:rPr lang="ko-KR" altLang="en-US" sz="13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조</a:t>
                      </a:r>
                    </a:p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3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동법시행령 별표</a:t>
                      </a:r>
                      <a:r>
                        <a:rPr lang="en-US" altLang="ko-KR" sz="13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1</a:t>
                      </a:r>
                      <a:endParaRPr lang="ko-KR" altLang="en-US" sz="1300" b="0" kern="0" spc="-50">
                        <a:solidFill>
                          <a:srgbClr val="000000"/>
                        </a:solidFill>
                        <a:latin typeface="한컴 윤고딕 230"/>
                        <a:ea typeface="한컴 윤고딕 230"/>
                      </a:endParaRPr>
                    </a:p>
                  </a:txBody>
                  <a:tcPr marL="75099" marR="75099" marT="37549" marB="375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3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∙ 우수유출저감대책 포함</a:t>
                      </a:r>
                    </a:p>
                  </a:txBody>
                  <a:tcPr marL="75099" marR="75099" marT="37549" marB="375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  <a:tr h="632597"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300" b="1" kern="0" spc="-50">
                          <a:solidFill>
                            <a:schemeClr val="tx1"/>
                          </a:solidFill>
                          <a:latin typeface="KoPub바탕체 Light"/>
                          <a:ea typeface="KoPub바탕체 Light"/>
                        </a:rPr>
                        <a:t>환경영향평가</a:t>
                      </a:r>
                    </a:p>
                  </a:txBody>
                  <a:tcPr marL="75099" marR="75099" marT="37549" marB="37549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 gridSpan="2"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300" b="0" kern="0" spc="-50">
                          <a:solidFill>
                            <a:schemeClr val="tx1"/>
                          </a:solidFill>
                          <a:latin typeface="한컴 윤고딕 230"/>
                          <a:ea typeface="한컴 윤고딕 230"/>
                        </a:rPr>
                        <a:t>사업면적 </a:t>
                      </a:r>
                      <a:r>
                        <a:rPr lang="en-US" altLang="ko-KR" sz="1300" b="0" kern="0" spc="-50">
                          <a:solidFill>
                            <a:schemeClr val="tx1"/>
                          </a:solidFill>
                          <a:latin typeface="한컴 윤고딕 230"/>
                          <a:ea typeface="한컴 윤고딕 230"/>
                        </a:rPr>
                        <a:t>9</a:t>
                      </a:r>
                      <a:r>
                        <a:rPr lang="ko-KR" altLang="en-US" sz="1300" b="0" kern="0" spc="-50">
                          <a:solidFill>
                            <a:schemeClr val="tx1"/>
                          </a:solidFill>
                          <a:latin typeface="한컴 윤고딕 230"/>
                          <a:ea typeface="한컴 윤고딕 230"/>
                        </a:rPr>
                        <a:t>만㎡이상</a:t>
                      </a:r>
                    </a:p>
                  </a:txBody>
                  <a:tcPr marL="75099" marR="75099" marT="37549" marB="375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300" b="0" kern="0" spc="-50">
                          <a:solidFill>
                            <a:schemeClr val="tx1"/>
                          </a:solidFill>
                          <a:latin typeface="한컴 윤고딕 230"/>
                          <a:ea typeface="한컴 윤고딕 230"/>
                        </a:rPr>
                        <a:t>환경영향평가법 제</a:t>
                      </a:r>
                      <a:r>
                        <a:rPr lang="en-US" altLang="ko-KR" sz="1300" b="0" kern="0" spc="-50">
                          <a:solidFill>
                            <a:schemeClr val="tx1"/>
                          </a:solidFill>
                          <a:latin typeface="한컴 윤고딕 230"/>
                          <a:ea typeface="한컴 윤고딕 230"/>
                        </a:rPr>
                        <a:t>22</a:t>
                      </a:r>
                      <a:r>
                        <a:rPr lang="ko-KR" altLang="en-US" sz="1300" b="0" kern="0" spc="-50">
                          <a:solidFill>
                            <a:schemeClr val="tx1"/>
                          </a:solidFill>
                          <a:latin typeface="한컴 윤고딕 230"/>
                          <a:ea typeface="한컴 윤고딕 230"/>
                        </a:rPr>
                        <a:t>조</a:t>
                      </a:r>
                    </a:p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300" b="0" kern="0" spc="-50">
                          <a:solidFill>
                            <a:schemeClr val="tx1"/>
                          </a:solidFill>
                          <a:latin typeface="한컴 윤고딕 230"/>
                          <a:ea typeface="한컴 윤고딕 230"/>
                        </a:rPr>
                        <a:t>환경영향평가조례 제</a:t>
                      </a:r>
                      <a:r>
                        <a:rPr lang="en-US" altLang="ko-KR" sz="1300" b="0" kern="0" spc="-50">
                          <a:solidFill>
                            <a:schemeClr val="tx1"/>
                          </a:solidFill>
                          <a:latin typeface="한컴 윤고딕 230"/>
                          <a:ea typeface="한컴 윤고딕 230"/>
                        </a:rPr>
                        <a:t>4</a:t>
                      </a:r>
                      <a:r>
                        <a:rPr lang="ko-KR" altLang="en-US" sz="1300" b="0" kern="0" spc="-50">
                          <a:solidFill>
                            <a:schemeClr val="tx1"/>
                          </a:solidFill>
                          <a:latin typeface="한컴 윤고딕 230"/>
                          <a:ea typeface="한컴 윤고딕 230"/>
                        </a:rPr>
                        <a:t>조</a:t>
                      </a:r>
                    </a:p>
                  </a:txBody>
                  <a:tcPr marL="75099" marR="75099" marT="37549" marB="375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300" b="0" kern="0" spc="-50">
                          <a:solidFill>
                            <a:schemeClr val="tx1"/>
                          </a:solidFill>
                          <a:latin typeface="한컴 윤고딕 230"/>
                          <a:ea typeface="한컴 윤고딕 230"/>
                        </a:rPr>
                        <a:t>∙ 생태면적율</a:t>
                      </a:r>
                      <a:r>
                        <a:rPr lang="en-US" altLang="ko-KR" sz="1300" b="0" kern="0" spc="-50">
                          <a:solidFill>
                            <a:schemeClr val="tx1"/>
                          </a:solidFill>
                          <a:latin typeface="한컴 윤고딕 230"/>
                          <a:ea typeface="한컴 윤고딕 230"/>
                        </a:rPr>
                        <a:t>, </a:t>
                      </a:r>
                      <a:r>
                        <a:rPr lang="ko-KR" altLang="en-US" sz="1300" b="0" kern="0" spc="-50">
                          <a:solidFill>
                            <a:schemeClr val="tx1"/>
                          </a:solidFill>
                          <a:latin typeface="한컴 윤고딕 230"/>
                          <a:ea typeface="한컴 윤고딕 230"/>
                        </a:rPr>
                        <a:t>일조피해 관련 등</a:t>
                      </a:r>
                    </a:p>
                  </a:txBody>
                  <a:tcPr marL="75099" marR="75099" marT="37549" marB="375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  <a:tr h="741839"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300" b="1" kern="0" spc="-50">
                          <a:solidFill>
                            <a:schemeClr val="tx1"/>
                          </a:solidFill>
                          <a:latin typeface="KoPub바탕체 Light"/>
                          <a:ea typeface="KoPub바탕체 Light"/>
                        </a:rPr>
                        <a:t>역사문화환경</a:t>
                      </a:r>
                    </a:p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300" b="1" kern="0" spc="-50">
                          <a:solidFill>
                            <a:schemeClr val="tx1"/>
                          </a:solidFill>
                          <a:latin typeface="KoPub바탕체 Light"/>
                          <a:ea typeface="KoPub바탕체 Light"/>
                        </a:rPr>
                        <a:t>보존지역의 보호</a:t>
                      </a:r>
                    </a:p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en-US" altLang="ko-KR" sz="1300" b="1" kern="0" spc="-50">
                          <a:solidFill>
                            <a:schemeClr val="tx1"/>
                          </a:solidFill>
                          <a:latin typeface="KoPub바탕체 Light"/>
                          <a:ea typeface="KoPub바탕체 Light"/>
                        </a:rPr>
                        <a:t>(</a:t>
                      </a:r>
                      <a:r>
                        <a:rPr lang="ko-KR" altLang="en-US" sz="1300" b="1" kern="0" spc="-50">
                          <a:solidFill>
                            <a:schemeClr val="tx1"/>
                          </a:solidFill>
                          <a:latin typeface="KoPub바탕체 Light"/>
                          <a:ea typeface="KoPub바탕체 Light"/>
                        </a:rPr>
                        <a:t>문화재보호</a:t>
                      </a:r>
                      <a:r>
                        <a:rPr lang="en-US" altLang="ko-KR" sz="1300" b="1" kern="0" spc="-50">
                          <a:solidFill>
                            <a:schemeClr val="tx1"/>
                          </a:solidFill>
                          <a:latin typeface="KoPub바탕체 Light"/>
                          <a:ea typeface="KoPub바탕체 Light"/>
                        </a:rPr>
                        <a:t>)</a:t>
                      </a:r>
                      <a:endParaRPr lang="ko-KR" altLang="en-US" sz="1300" b="1" kern="0" spc="-50">
                        <a:solidFill>
                          <a:schemeClr val="tx1"/>
                        </a:solidFill>
                        <a:latin typeface="KoPub바탕체 Light"/>
                        <a:ea typeface="KoPub바탕체 Light"/>
                      </a:endParaRPr>
                    </a:p>
                  </a:txBody>
                  <a:tcPr marL="75099" marR="75099" marT="37549" marB="37549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 gridSpan="2"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300" b="0" kern="0" spc="-50">
                          <a:solidFill>
                            <a:schemeClr val="tx1"/>
                          </a:solidFill>
                          <a:latin typeface="한컴 윤고딕 230"/>
                          <a:ea typeface="한컴 윤고딕 230"/>
                        </a:rPr>
                        <a:t>∙ 국가지정문화재 보호구역 </a:t>
                      </a:r>
                      <a:r>
                        <a:rPr lang="en-US" altLang="ko-KR" sz="1300" b="0" kern="0" spc="-50">
                          <a:solidFill>
                            <a:schemeClr val="tx1"/>
                          </a:solidFill>
                          <a:latin typeface="한컴 윤고딕 230"/>
                          <a:ea typeface="한컴 윤고딕 230"/>
                        </a:rPr>
                        <a:t>100m</a:t>
                      </a:r>
                      <a:r>
                        <a:rPr lang="ko-KR" altLang="en-US" sz="1300" b="0" kern="0" spc="-50">
                          <a:solidFill>
                            <a:schemeClr val="tx1"/>
                          </a:solidFill>
                          <a:latin typeface="한컴 윤고딕 230"/>
                          <a:ea typeface="한컴 윤고딕 230"/>
                        </a:rPr>
                        <a:t>이내</a:t>
                      </a:r>
                    </a:p>
                    <a:p>
                      <a:pPr mar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300" b="0" kern="0" spc="-50">
                          <a:solidFill>
                            <a:schemeClr val="tx1"/>
                          </a:solidFill>
                          <a:latin typeface="한컴 윤고딕 230"/>
                          <a:ea typeface="한컴 윤고딕 230"/>
                        </a:rPr>
                        <a:t>∙ 지정문화재 보호구역 </a:t>
                      </a:r>
                      <a:r>
                        <a:rPr lang="en-US" altLang="ko-KR" sz="1300" b="0" kern="0" spc="-50">
                          <a:solidFill>
                            <a:schemeClr val="tx1"/>
                          </a:solidFill>
                          <a:latin typeface="한컴 윤고딕 230"/>
                          <a:ea typeface="한컴 윤고딕 230"/>
                        </a:rPr>
                        <a:t>50m</a:t>
                      </a:r>
                      <a:r>
                        <a:rPr lang="ko-KR" altLang="en-US" sz="1300" b="0" kern="0" spc="-50">
                          <a:solidFill>
                            <a:schemeClr val="tx1"/>
                          </a:solidFill>
                          <a:latin typeface="한컴 윤고딕 230"/>
                          <a:ea typeface="한컴 윤고딕 230"/>
                        </a:rPr>
                        <a:t>이내</a:t>
                      </a:r>
                    </a:p>
                  </a:txBody>
                  <a:tcPr marL="75099" marR="75099" marT="37549" marB="375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300" b="0" kern="0" spc="-50">
                          <a:solidFill>
                            <a:schemeClr val="tx1"/>
                          </a:solidFill>
                          <a:latin typeface="한컴 윤고딕 230"/>
                          <a:ea typeface="한컴 윤고딕 230"/>
                        </a:rPr>
                        <a:t>문화재법 제</a:t>
                      </a:r>
                      <a:r>
                        <a:rPr lang="en-US" altLang="ko-KR" sz="1300" b="0" kern="0" spc="-50">
                          <a:solidFill>
                            <a:schemeClr val="tx1"/>
                          </a:solidFill>
                          <a:latin typeface="한컴 윤고딕 230"/>
                          <a:ea typeface="한컴 윤고딕 230"/>
                        </a:rPr>
                        <a:t>13</a:t>
                      </a:r>
                      <a:r>
                        <a:rPr lang="ko-KR" altLang="en-US" sz="1300" b="0" kern="0" spc="-50">
                          <a:solidFill>
                            <a:schemeClr val="tx1"/>
                          </a:solidFill>
                          <a:latin typeface="한컴 윤고딕 230"/>
                          <a:ea typeface="한컴 윤고딕 230"/>
                        </a:rPr>
                        <a:t>조</a:t>
                      </a:r>
                    </a:p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300" b="0" kern="0" spc="-50">
                          <a:solidFill>
                            <a:schemeClr val="tx1"/>
                          </a:solidFill>
                          <a:latin typeface="한컴 윤고딕 230"/>
                          <a:ea typeface="한컴 윤고딕 230"/>
                        </a:rPr>
                        <a:t>문화재보호조례 제</a:t>
                      </a:r>
                      <a:r>
                        <a:rPr lang="en-US" altLang="ko-KR" sz="1300" b="0" kern="0" spc="-50">
                          <a:solidFill>
                            <a:schemeClr val="tx1"/>
                          </a:solidFill>
                          <a:latin typeface="한컴 윤고딕 230"/>
                          <a:ea typeface="한컴 윤고딕 230"/>
                        </a:rPr>
                        <a:t>19</a:t>
                      </a:r>
                      <a:r>
                        <a:rPr lang="ko-KR" altLang="en-US" sz="1300" b="0" kern="0" spc="-50">
                          <a:solidFill>
                            <a:schemeClr val="tx1"/>
                          </a:solidFill>
                          <a:latin typeface="한컴 윤고딕 230"/>
                          <a:ea typeface="한컴 윤고딕 230"/>
                        </a:rPr>
                        <a:t>조</a:t>
                      </a:r>
                    </a:p>
                  </a:txBody>
                  <a:tcPr marL="75099" marR="75099" marT="37549" marB="375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300" b="0" kern="0" spc="-50">
                          <a:solidFill>
                            <a:schemeClr val="tx1"/>
                          </a:solidFill>
                          <a:latin typeface="한컴 윤고딕 230"/>
                          <a:ea typeface="한컴 윤고딕 230"/>
                        </a:rPr>
                        <a:t>∙ 문화재 보존영향 검토 실시</a:t>
                      </a:r>
                    </a:p>
                    <a:p>
                      <a:pPr mar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300" b="0" kern="0" spc="-50">
                          <a:solidFill>
                            <a:schemeClr val="tx1"/>
                          </a:solidFill>
                          <a:latin typeface="한컴 윤고딕 230"/>
                          <a:ea typeface="한컴 윤고딕 230"/>
                        </a:rPr>
                        <a:t>∙ 검토결과 영향을 미칠 우려가 있는 경우 문화재 현상변경 허가 절차 이행 </a:t>
                      </a:r>
                    </a:p>
                  </a:txBody>
                  <a:tcPr marL="75099" marR="75099" marT="37549" marB="375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  <a:tr h="489538"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300" b="1" kern="0" spc="-50">
                          <a:solidFill>
                            <a:schemeClr val="tx1"/>
                          </a:solidFill>
                          <a:latin typeface="KoPub바탕체 Light"/>
                          <a:ea typeface="KoPub바탕체 Light"/>
                        </a:rPr>
                        <a:t>매장문화재</a:t>
                      </a:r>
                    </a:p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300" b="1" kern="0" spc="-50">
                          <a:solidFill>
                            <a:schemeClr val="tx1"/>
                          </a:solidFill>
                          <a:latin typeface="KoPub바탕체 Light"/>
                          <a:ea typeface="KoPub바탕체 Light"/>
                        </a:rPr>
                        <a:t>지표조사</a:t>
                      </a:r>
                    </a:p>
                  </a:txBody>
                  <a:tcPr marL="75099" marR="75099" marT="37549" marB="37549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 gridSpan="2"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300" b="0" kern="0" spc="-50">
                          <a:solidFill>
                            <a:schemeClr val="tx1"/>
                          </a:solidFill>
                          <a:latin typeface="한컴 윤고딕 230"/>
                          <a:ea typeface="한컴 윤고딕 230"/>
                        </a:rPr>
                        <a:t>사업면적 </a:t>
                      </a:r>
                      <a:r>
                        <a:rPr lang="en-US" altLang="ko-KR" sz="1300" b="0" kern="0" spc="-50">
                          <a:solidFill>
                            <a:schemeClr val="tx1"/>
                          </a:solidFill>
                          <a:latin typeface="한컴 윤고딕 230"/>
                          <a:ea typeface="한컴 윤고딕 230"/>
                        </a:rPr>
                        <a:t>3</a:t>
                      </a:r>
                      <a:r>
                        <a:rPr lang="ko-KR" altLang="en-US" sz="1300" b="0" kern="0" spc="-50">
                          <a:solidFill>
                            <a:schemeClr val="tx1"/>
                          </a:solidFill>
                          <a:latin typeface="한컴 윤고딕 230"/>
                          <a:ea typeface="한컴 윤고딕 230"/>
                        </a:rPr>
                        <a:t>만㎡이상</a:t>
                      </a:r>
                    </a:p>
                  </a:txBody>
                  <a:tcPr marL="75099" marR="75099" marT="37549" marB="375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300" b="0" kern="0" spc="-50">
                          <a:solidFill>
                            <a:schemeClr val="tx1"/>
                          </a:solidFill>
                          <a:latin typeface="한컴 윤고딕 230"/>
                          <a:ea typeface="한컴 윤고딕 230"/>
                        </a:rPr>
                        <a:t>매장문화재 보호 및 </a:t>
                      </a:r>
                    </a:p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300" b="0" kern="0" spc="-50">
                          <a:solidFill>
                            <a:schemeClr val="tx1"/>
                          </a:solidFill>
                          <a:latin typeface="한컴 윤고딕 230"/>
                          <a:ea typeface="한컴 윤고딕 230"/>
                        </a:rPr>
                        <a:t>조사에 관한 법률 제</a:t>
                      </a:r>
                      <a:r>
                        <a:rPr lang="en-US" altLang="ko-KR" sz="1300" b="0" kern="0" spc="-50">
                          <a:solidFill>
                            <a:schemeClr val="tx1"/>
                          </a:solidFill>
                          <a:latin typeface="한컴 윤고딕 230"/>
                          <a:ea typeface="한컴 윤고딕 230"/>
                        </a:rPr>
                        <a:t>6</a:t>
                      </a:r>
                      <a:r>
                        <a:rPr lang="ko-KR" altLang="en-US" sz="1300" b="0" kern="0" spc="-50">
                          <a:solidFill>
                            <a:schemeClr val="tx1"/>
                          </a:solidFill>
                          <a:latin typeface="한컴 윤고딕 230"/>
                          <a:ea typeface="한컴 윤고딕 230"/>
                        </a:rPr>
                        <a:t>조</a:t>
                      </a:r>
                    </a:p>
                  </a:txBody>
                  <a:tcPr marL="75099" marR="75099" marT="37549" marB="375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endParaRPr lang="ko-KR" altLang="en-US" sz="1300" b="0" kern="0" spc="-50">
                        <a:solidFill>
                          <a:schemeClr val="tx1"/>
                        </a:solidFill>
                        <a:latin typeface="한컴 윤고딕 230"/>
                        <a:ea typeface="한컴 윤고딕 230"/>
                      </a:endParaRPr>
                    </a:p>
                  </a:txBody>
                  <a:tcPr marL="75099" marR="75099" marT="37549" marB="375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  <a:tr h="489538"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300" b="1" kern="0" spc="-50">
                          <a:solidFill>
                            <a:schemeClr val="tx1"/>
                          </a:solidFill>
                          <a:latin typeface="KoPub바탕체 Light"/>
                          <a:ea typeface="KoPub바탕체 Light"/>
                        </a:rPr>
                        <a:t>서울시도시</a:t>
                      </a:r>
                    </a:p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300" b="1" kern="0" spc="-50">
                          <a:solidFill>
                            <a:schemeClr val="tx1"/>
                          </a:solidFill>
                          <a:latin typeface="KoPub바탕체 Light"/>
                          <a:ea typeface="KoPub바탕체 Light"/>
                        </a:rPr>
                        <a:t>디자인심의</a:t>
                      </a:r>
                    </a:p>
                  </a:txBody>
                  <a:tcPr marL="75099" marR="75099" marT="37549" marB="37549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 gridSpan="2"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300" b="0" kern="0" spc="-50">
                          <a:solidFill>
                            <a:schemeClr val="tx1"/>
                          </a:solidFill>
                          <a:latin typeface="한컴 윤고딕 230"/>
                          <a:ea typeface="한컴 윤고딕 230"/>
                        </a:rPr>
                        <a:t>도로구조물</a:t>
                      </a:r>
                      <a:r>
                        <a:rPr lang="en-US" altLang="ko-KR" sz="1300" b="0" kern="0" spc="-50">
                          <a:solidFill>
                            <a:schemeClr val="tx1"/>
                          </a:solidFill>
                          <a:latin typeface="한컴 윤고딕 230"/>
                          <a:ea typeface="한컴 윤고딕 230"/>
                        </a:rPr>
                        <a:t>, </a:t>
                      </a:r>
                      <a:r>
                        <a:rPr lang="ko-KR" altLang="en-US" sz="1300" b="0" kern="0" spc="-50">
                          <a:solidFill>
                            <a:schemeClr val="tx1"/>
                          </a:solidFill>
                          <a:latin typeface="한컴 윤고딕 230"/>
                          <a:ea typeface="한컴 윤고딕 230"/>
                        </a:rPr>
                        <a:t>가로시설물</a:t>
                      </a:r>
                      <a:r>
                        <a:rPr lang="en-US" altLang="ko-KR" sz="1300" b="0" kern="0" spc="-50">
                          <a:solidFill>
                            <a:schemeClr val="tx1"/>
                          </a:solidFill>
                          <a:latin typeface="한컴 윤고딕 230"/>
                          <a:ea typeface="한컴 윤고딕 230"/>
                        </a:rPr>
                        <a:t>, </a:t>
                      </a:r>
                    </a:p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300" b="0" kern="0" spc="-50">
                          <a:solidFill>
                            <a:schemeClr val="tx1"/>
                          </a:solidFill>
                          <a:latin typeface="한컴 윤고딕 230"/>
                          <a:ea typeface="한컴 윤고딕 230"/>
                        </a:rPr>
                        <a:t>공공건축물 외관</a:t>
                      </a:r>
                    </a:p>
                  </a:txBody>
                  <a:tcPr marL="75099" marR="75099" marT="37549" marB="375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300" b="0" kern="0" spc="-50">
                          <a:solidFill>
                            <a:schemeClr val="tx1"/>
                          </a:solidFill>
                          <a:latin typeface="한컴 윤고딕 230"/>
                          <a:ea typeface="한컴 윤고딕 230"/>
                        </a:rPr>
                        <a:t>서울시 도시디자인조례 제</a:t>
                      </a:r>
                      <a:r>
                        <a:rPr lang="en-US" altLang="ko-KR" sz="1300" b="0" kern="0" spc="-50">
                          <a:solidFill>
                            <a:schemeClr val="tx1"/>
                          </a:solidFill>
                          <a:latin typeface="한컴 윤고딕 230"/>
                          <a:ea typeface="한컴 윤고딕 230"/>
                        </a:rPr>
                        <a:t>12</a:t>
                      </a:r>
                      <a:r>
                        <a:rPr lang="ko-KR" altLang="en-US" sz="1300" b="0" kern="0" spc="-50">
                          <a:solidFill>
                            <a:schemeClr val="tx1"/>
                          </a:solidFill>
                          <a:latin typeface="한컴 윤고딕 230"/>
                          <a:ea typeface="한컴 윤고딕 230"/>
                        </a:rPr>
                        <a:t>조</a:t>
                      </a:r>
                    </a:p>
                  </a:txBody>
                  <a:tcPr marL="75099" marR="75099" marT="37549" marB="375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300" b="0" kern="0" spc="-50">
                          <a:solidFill>
                            <a:schemeClr val="tx1"/>
                          </a:solidFill>
                          <a:latin typeface="한컴 윤고딕 230"/>
                          <a:ea typeface="한컴 윤고딕 230"/>
                        </a:rPr>
                        <a:t>∙ 도로 및 보도포장</a:t>
                      </a:r>
                      <a:r>
                        <a:rPr lang="en-US" altLang="ko-KR" sz="1300" b="0" kern="0" spc="-50">
                          <a:solidFill>
                            <a:schemeClr val="tx1"/>
                          </a:solidFill>
                          <a:latin typeface="한컴 윤고딕 230"/>
                          <a:ea typeface="한컴 윤고딕 230"/>
                        </a:rPr>
                        <a:t>, </a:t>
                      </a:r>
                      <a:r>
                        <a:rPr lang="ko-KR" altLang="en-US" sz="1300" b="0" kern="0" spc="-50">
                          <a:solidFill>
                            <a:schemeClr val="tx1"/>
                          </a:solidFill>
                          <a:latin typeface="한컴 윤고딕 230"/>
                          <a:ea typeface="한컴 윤고딕 230"/>
                        </a:rPr>
                        <a:t>가로등</a:t>
                      </a:r>
                      <a:r>
                        <a:rPr lang="en-US" altLang="ko-KR" sz="1300" b="0" kern="0" spc="-50">
                          <a:solidFill>
                            <a:schemeClr val="tx1"/>
                          </a:solidFill>
                          <a:latin typeface="한컴 윤고딕 230"/>
                          <a:ea typeface="한컴 윤고딕 230"/>
                        </a:rPr>
                        <a:t>, </a:t>
                      </a:r>
                      <a:r>
                        <a:rPr lang="ko-KR" altLang="en-US" sz="1300" b="0" kern="0" spc="-50">
                          <a:solidFill>
                            <a:schemeClr val="tx1"/>
                          </a:solidFill>
                          <a:latin typeface="한컴 윤고딕 230"/>
                          <a:ea typeface="한컴 윤고딕 230"/>
                        </a:rPr>
                        <a:t>방음벽</a:t>
                      </a:r>
                      <a:r>
                        <a:rPr lang="en-US" altLang="ko-KR" sz="1300" b="0" kern="0" spc="-50">
                          <a:solidFill>
                            <a:schemeClr val="tx1"/>
                          </a:solidFill>
                          <a:latin typeface="한컴 윤고딕 230"/>
                          <a:ea typeface="한컴 윤고딕 230"/>
                        </a:rPr>
                        <a:t>, </a:t>
                      </a:r>
                      <a:r>
                        <a:rPr lang="ko-KR" altLang="en-US" sz="1300" b="0" kern="0" spc="-50">
                          <a:solidFill>
                            <a:schemeClr val="tx1"/>
                          </a:solidFill>
                          <a:latin typeface="한컴 윤고딕 230"/>
                          <a:ea typeface="한컴 윤고딕 230"/>
                        </a:rPr>
                        <a:t>맨홀</a:t>
                      </a:r>
                      <a:r>
                        <a:rPr lang="en-US" altLang="ko-KR" sz="1300" b="0" kern="0" spc="-50">
                          <a:solidFill>
                            <a:schemeClr val="tx1"/>
                          </a:solidFill>
                          <a:latin typeface="한컴 윤고딕 230"/>
                          <a:ea typeface="한컴 윤고딕 230"/>
                        </a:rPr>
                        <a:t>, </a:t>
                      </a:r>
                      <a:r>
                        <a:rPr lang="ko-KR" altLang="en-US" sz="1300" b="0" kern="0" spc="-50">
                          <a:solidFill>
                            <a:schemeClr val="tx1"/>
                          </a:solidFill>
                          <a:latin typeface="한컴 윤고딕 230"/>
                          <a:ea typeface="한컴 윤고딕 230"/>
                        </a:rPr>
                        <a:t>지하철출입구</a:t>
                      </a:r>
                      <a:r>
                        <a:rPr lang="en-US" altLang="ko-KR" sz="1300" b="0" kern="0" spc="-50">
                          <a:solidFill>
                            <a:schemeClr val="tx1"/>
                          </a:solidFill>
                          <a:latin typeface="한컴 윤고딕 230"/>
                          <a:ea typeface="한컴 윤고딕 230"/>
                        </a:rPr>
                        <a:t>, </a:t>
                      </a:r>
                      <a:r>
                        <a:rPr lang="ko-KR" altLang="en-US" sz="1300" b="0" kern="0" spc="-50">
                          <a:solidFill>
                            <a:schemeClr val="tx1"/>
                          </a:solidFill>
                          <a:latin typeface="한컴 윤고딕 230"/>
                          <a:ea typeface="한컴 윤고딕 230"/>
                        </a:rPr>
                        <a:t>자전거보관대 등</a:t>
                      </a:r>
                    </a:p>
                  </a:txBody>
                  <a:tcPr marL="75099" marR="75099" marT="37549" marB="375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>
                      <a:noFill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  <a:tr h="283768"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300" b="1" kern="0" spc="-50">
                          <a:solidFill>
                            <a:schemeClr val="tx1"/>
                          </a:solidFill>
                          <a:latin typeface="KoPub바탕체 Light"/>
                          <a:ea typeface="KoPub바탕체 Light"/>
                        </a:rPr>
                        <a:t>공원심의</a:t>
                      </a:r>
                    </a:p>
                  </a:txBody>
                  <a:tcPr marL="75099" marR="75099" marT="37549" marB="37549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 gridSpan="2"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300" b="0" kern="0" spc="-50">
                          <a:solidFill>
                            <a:schemeClr val="tx1"/>
                          </a:solidFill>
                          <a:latin typeface="한컴 윤고딕 230"/>
                          <a:ea typeface="한컴 윤고딕 230"/>
                        </a:rPr>
                        <a:t>공원조성계획</a:t>
                      </a:r>
                    </a:p>
                  </a:txBody>
                  <a:tcPr marL="75099" marR="75099" marT="37549" marB="375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300" b="0" kern="0" spc="-50">
                          <a:solidFill>
                            <a:schemeClr val="tx1"/>
                          </a:solidFill>
                          <a:latin typeface="한컴 윤고딕 230"/>
                          <a:ea typeface="한컴 윤고딕 230"/>
                        </a:rPr>
                        <a:t>도시공원 및 녹지 등에 관한 법률 제</a:t>
                      </a:r>
                      <a:r>
                        <a:rPr lang="en-US" altLang="ko-KR" sz="1300" b="0" kern="0" spc="-50">
                          <a:solidFill>
                            <a:schemeClr val="tx1"/>
                          </a:solidFill>
                          <a:latin typeface="한컴 윤고딕 230"/>
                          <a:ea typeface="한컴 윤고딕 230"/>
                        </a:rPr>
                        <a:t>16</a:t>
                      </a:r>
                      <a:r>
                        <a:rPr lang="ko-KR" altLang="en-US" sz="1300" b="0" kern="0" spc="-50">
                          <a:solidFill>
                            <a:schemeClr val="tx1"/>
                          </a:solidFill>
                          <a:latin typeface="한컴 윤고딕 230"/>
                          <a:ea typeface="한컴 윤고딕 230"/>
                        </a:rPr>
                        <a:t>조</a:t>
                      </a:r>
                    </a:p>
                  </a:txBody>
                  <a:tcPr marL="75099" marR="75099" marT="37549" marB="375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300" b="0" kern="0" spc="-50">
                          <a:solidFill>
                            <a:schemeClr val="tx1"/>
                          </a:solidFill>
                          <a:latin typeface="한컴 윤고딕 230"/>
                          <a:ea typeface="한컴 윤고딕 230"/>
                        </a:rPr>
                        <a:t>∙ 정비기반시설 중 공원 있을시</a:t>
                      </a:r>
                    </a:p>
                  </a:txBody>
                  <a:tcPr marL="75099" marR="75099" marT="37549" marB="375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>
                      <a:noFill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</a:tbl>
          </a:graphicData>
        </a:graphic>
      </p:graphicFrame>
      <p:sp>
        <p:nvSpPr>
          <p:cNvPr id="11" name="직사각형 10"/>
          <p:cNvSpPr/>
          <p:nvPr/>
        </p:nvSpPr>
        <p:spPr>
          <a:xfrm>
            <a:off x="272480" y="500042"/>
            <a:ext cx="3096344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5.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인가신청 전 </a:t>
            </a:r>
            <a:r>
              <a:rPr kumimoji="0" lang="en-US" altLang="en-US" sz="2000" spc="-100" dirty="0" err="1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심의사항</a:t>
            </a:r>
            <a:endParaRPr kumimoji="0" lang="en-US" altLang="en-US" sz="2000" spc="-10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rgbClr val="254061"/>
              </a:solidFill>
              <a:latin typeface="한컴 윤고딕 230"/>
              <a:ea typeface="한컴 윤고딕 23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슬라이드 번호 개체 틀 3"/>
          <p:cNvSpPr txBox="1">
            <a:spLocks noChangeArrowheads="1"/>
          </p:cNvSpPr>
          <p:nvPr/>
        </p:nvSpPr>
        <p:spPr bwMode="auto">
          <a:xfrm>
            <a:off x="9455150" y="6492875"/>
            <a:ext cx="4508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EFA62DB5-666B-4FCA-B80C-DB7546A8697A}" type="slidenum">
              <a:rPr kumimoji="0" lang="en-US" altLang="en-US" sz="1200">
                <a:solidFill>
                  <a:srgbClr val="000000"/>
                </a:solidFill>
                <a:latin typeface="10X10" pitchFamily="50" charset="-127"/>
                <a:ea typeface="10X10" pitchFamily="50" charset="-127"/>
              </a:rPr>
              <a:pPr algn="r"/>
              <a:t>24</a:t>
            </a:fld>
            <a:endParaRPr kumimoji="0" lang="en-US" altLang="en-US" sz="1200">
              <a:solidFill>
                <a:srgbClr val="000000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0" y="8478"/>
            <a:ext cx="9906000" cy="461665"/>
          </a:xfrm>
          <a:prstGeom prst="rect">
            <a:avLst/>
          </a:prstGeom>
          <a:solidFill>
            <a:schemeClr val="tx2"/>
          </a:solidFill>
        </p:spPr>
        <p:txBody>
          <a:bodyPr>
            <a:spAutoFit/>
          </a:bodyPr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MS Gothic"/>
                <a:ea typeface="MS Gothic"/>
              </a:rPr>
              <a:t>Ⅲ. </a:t>
            </a:r>
            <a:r>
              <a:rPr kumimoji="0" lang="ko-KR" altLang="en-US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KoPub돋움체 Bold"/>
                <a:ea typeface="KoPub돋움체 Bold"/>
              </a:rPr>
              <a:t>사업시행인가 절차</a:t>
            </a:r>
          </a:p>
        </p:txBody>
      </p:sp>
      <p:sp>
        <p:nvSpPr>
          <p:cNvPr id="34820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164468" y="583335"/>
            <a:ext cx="2241547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6.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주요 검토사항</a:t>
            </a:r>
            <a:endParaRPr kumimoji="0" lang="ko-KR" altLang="en-US" sz="2000" spc="-100" dirty="0">
              <a:solidFill>
                <a:srgbClr val="254061"/>
              </a:solidFill>
              <a:latin typeface="한컴 윤고딕 230"/>
              <a:ea typeface="한컴 윤고딕 230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632520" y="1376772"/>
            <a:ext cx="7722662" cy="1440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∙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건축법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(일조권,</a:t>
            </a:r>
            <a:r>
              <a:rPr kumimoji="0" lang="ko-KR" altLang="en-US" sz="2000" spc="-100" dirty="0" err="1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대지안의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공지 등) 적합여부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∙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주택건설기준 등에 관한 규정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등 적합여부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∙ 관련 법규 체크리스트 작성하여 적합 여부 확인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∙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00B050"/>
                </a:solidFill>
                <a:latin typeface="한컴 윤고딕 230"/>
                <a:ea typeface="한컴 윤고딕 230"/>
              </a:rPr>
              <a:t>사업시행계획에 대한 총회의결 적법성 및 </a:t>
            </a:r>
            <a:r>
              <a:rPr kumimoji="0" lang="ko-KR" altLang="en-US" sz="2000" spc="-100" dirty="0" err="1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00B050"/>
                </a:solidFill>
                <a:latin typeface="한컴 윤고딕 230"/>
                <a:ea typeface="한컴 윤고딕 230"/>
              </a:rPr>
              <a:t>동의율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00B050"/>
                </a:solidFill>
                <a:latin typeface="한컴 윤고딕 230"/>
                <a:ea typeface="한컴 윤고딕 230"/>
              </a:rPr>
              <a:t> 충족여부 확인</a:t>
            </a:r>
          </a:p>
        </p:txBody>
      </p:sp>
      <p:sp>
        <p:nvSpPr>
          <p:cNvPr id="19" name="모서리가 둥근 직사각형 18"/>
          <p:cNvSpPr/>
          <p:nvPr/>
        </p:nvSpPr>
        <p:spPr>
          <a:xfrm>
            <a:off x="308484" y="1016732"/>
            <a:ext cx="5501296" cy="42308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b="1" spc="-100" dirty="0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가</a:t>
            </a:r>
            <a:r>
              <a:rPr kumimoji="0" lang="en-US" altLang="ko-KR" sz="2000" b="1" spc="-100" dirty="0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. </a:t>
            </a:r>
            <a:r>
              <a:rPr kumimoji="0" lang="ko-KR" altLang="en-US" sz="2000" b="1" spc="-100" dirty="0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관계 법령 적합여부</a:t>
            </a:r>
            <a:endParaRPr kumimoji="0" lang="en-US" altLang="ko-KR" sz="2000" b="1" spc="-100" dirty="0">
              <a:ln w="9525">
                <a:solidFill>
                  <a:prstClr val="white">
                    <a:alpha val="0"/>
                  </a:prstClr>
                </a:solidFill>
              </a:ln>
              <a:solidFill>
                <a:schemeClr val="tx2"/>
              </a:solidFill>
              <a:latin typeface="한컴 윤고딕 230"/>
              <a:ea typeface="한컴 윤고딕 230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632520" y="3465004"/>
            <a:ext cx="7524837" cy="1368152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∙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정비계획결정도와 인가신청도서 일치 여부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∙ 정비계획결정시 부여된 조건 이행 여부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∙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한컴 윤고딕 230"/>
                <a:ea typeface="한컴 윤고딕 230"/>
              </a:rPr>
              <a:t>교통영향평가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한컴 윤고딕 230"/>
                <a:ea typeface="한컴 윤고딕 230"/>
              </a:rPr>
              <a:t>,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한컴 윤고딕 230"/>
                <a:ea typeface="한컴 윤고딕 230"/>
              </a:rPr>
              <a:t>건축심의 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한컴 윤고딕 230"/>
                <a:ea typeface="한컴 윤고딕 230"/>
              </a:rPr>
              <a:t>, </a:t>
            </a:r>
            <a:r>
              <a:rPr kumimoji="0" lang="ko-KR" altLang="en-US" sz="2000" spc="-100" dirty="0" err="1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한컴 윤고딕 230"/>
                <a:ea typeface="한컴 윤고딕 230"/>
              </a:rPr>
              <a:t>환경영향평가등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한컴 윤고딕 230"/>
                <a:ea typeface="한컴 윤고딕 230"/>
              </a:rPr>
              <a:t>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조건 이행 여부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∙ 토지 또는 건축물 누락여부 확인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(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준공인가 시까지 지속 확인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) </a:t>
            </a:r>
            <a:endParaRPr kumimoji="0" lang="ko-KR" altLang="en-US" sz="2000" spc="-10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한컴 윤고딕 230"/>
              <a:ea typeface="한컴 윤고딕 230"/>
            </a:endParaRPr>
          </a:p>
        </p:txBody>
      </p:sp>
      <p:sp>
        <p:nvSpPr>
          <p:cNvPr id="22" name="모서리가 둥근 직사각형 21"/>
          <p:cNvSpPr/>
          <p:nvPr/>
        </p:nvSpPr>
        <p:spPr>
          <a:xfrm>
            <a:off x="309530" y="2928934"/>
            <a:ext cx="5429288" cy="42308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b="1" spc="-100" dirty="0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나</a:t>
            </a:r>
            <a:r>
              <a:rPr kumimoji="0" lang="en-US" altLang="ko-KR" sz="2000" b="1" spc="-100" dirty="0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. </a:t>
            </a:r>
            <a:r>
              <a:rPr kumimoji="0" lang="ko-KR" altLang="en-US" sz="2000" b="1" spc="-100" dirty="0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정비계획과의 적합여부 및 심의조건 이행여부</a:t>
            </a:r>
            <a:endParaRPr kumimoji="0" lang="ko-KR" altLang="en-US" sz="2000" b="1" spc="-100" dirty="0">
              <a:solidFill>
                <a:schemeClr val="tx2"/>
              </a:solidFill>
              <a:latin typeface="한컴 윤고딕 230"/>
              <a:ea typeface="한컴 윤고딕 230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560512" y="5337212"/>
            <a:ext cx="7668853" cy="1004692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200" b="1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∙ </a:t>
            </a:r>
            <a:r>
              <a:rPr kumimoji="0" lang="ko-KR" altLang="en-US" sz="2000" b="1" spc="-100" dirty="0" err="1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구역외</a:t>
            </a:r>
            <a:r>
              <a:rPr kumimoji="0" lang="ko-KR" altLang="en-US" sz="2000" b="1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건축물 등의 </a:t>
            </a:r>
            <a:r>
              <a:rPr kumimoji="0" lang="ko-KR" altLang="en-US" sz="2000" b="1" spc="-100" dirty="0" err="1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구역내</a:t>
            </a:r>
            <a:r>
              <a:rPr kumimoji="0" lang="ko-KR" altLang="en-US" sz="2000" b="1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침범 여부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b="1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∙ 주변 지형과의 </a:t>
            </a:r>
            <a:r>
              <a:rPr kumimoji="0" lang="ko-KR" altLang="en-US" sz="2000" b="1" spc="-100" dirty="0" err="1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고저차</a:t>
            </a:r>
            <a:r>
              <a:rPr kumimoji="0" lang="ko-KR" altLang="en-US" sz="2000" b="1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확인</a:t>
            </a:r>
            <a:r>
              <a:rPr kumimoji="0" lang="en-US" altLang="ko-KR" sz="2000" b="1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(</a:t>
            </a:r>
            <a:r>
              <a:rPr kumimoji="0" lang="ko-KR" altLang="en-US" sz="2000" b="1" spc="-100" dirty="0" err="1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도로연결부</a:t>
            </a:r>
            <a:r>
              <a:rPr kumimoji="0" lang="en-US" altLang="ko-KR" sz="2000" b="1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, </a:t>
            </a:r>
            <a:r>
              <a:rPr kumimoji="0" lang="ko-KR" altLang="en-US" sz="2000" b="1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건너편 건축물 등</a:t>
            </a:r>
            <a:r>
              <a:rPr kumimoji="0" lang="en-US" altLang="ko-KR" sz="2000" b="1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b="1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∙ 기존 도로폐지에 따른 대책 강구</a:t>
            </a:r>
            <a:r>
              <a:rPr kumimoji="0" lang="en-US" altLang="ko-KR" sz="2000" b="1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(</a:t>
            </a:r>
            <a:r>
              <a:rPr kumimoji="0" lang="ko-KR" altLang="en-US" sz="2000" b="1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우회 도로 확보</a:t>
            </a:r>
            <a:r>
              <a:rPr kumimoji="0" lang="en-US" altLang="ko-KR" sz="2000" b="1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, </a:t>
            </a:r>
            <a:r>
              <a:rPr kumimoji="0" lang="ko-KR" altLang="en-US" sz="2000" b="1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신설 도로 우선개설 등</a:t>
            </a:r>
            <a:r>
              <a:rPr kumimoji="0" lang="en-US" altLang="ko-KR" sz="2000" b="1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)</a:t>
            </a:r>
            <a:endParaRPr kumimoji="0" lang="ko-KR" altLang="en-US" sz="2000" b="1" spc="-10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한컴 윤고딕 230"/>
              <a:ea typeface="한컴 윤고딕 230"/>
            </a:endParaRPr>
          </a:p>
        </p:txBody>
      </p:sp>
      <p:sp>
        <p:nvSpPr>
          <p:cNvPr id="25" name="모서리가 둥근 직사각형 24"/>
          <p:cNvSpPr/>
          <p:nvPr/>
        </p:nvSpPr>
        <p:spPr>
          <a:xfrm>
            <a:off x="236476" y="4869160"/>
            <a:ext cx="5429288" cy="42308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b="1" spc="-100" dirty="0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다</a:t>
            </a:r>
            <a:r>
              <a:rPr kumimoji="0" lang="en-US" altLang="ko-KR" sz="2000" b="1" spc="-100" dirty="0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. </a:t>
            </a:r>
            <a:r>
              <a:rPr kumimoji="0" lang="ko-KR" altLang="en-US" sz="2000" b="1" spc="-100" dirty="0" err="1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구역외</a:t>
            </a:r>
            <a:r>
              <a:rPr kumimoji="0" lang="ko-KR" altLang="en-US" sz="2000" b="1" spc="-100" dirty="0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 주변 지형과의 관계</a:t>
            </a:r>
            <a:endParaRPr kumimoji="0" lang="ko-KR" altLang="en-US" sz="2000" b="1" spc="-100" dirty="0">
              <a:solidFill>
                <a:schemeClr val="tx2"/>
              </a:solidFill>
              <a:latin typeface="한컴 윤고딕 230"/>
              <a:ea typeface="한컴 윤고딕 23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슬라이드 번호 개체 틀 3"/>
          <p:cNvSpPr txBox="1">
            <a:spLocks noChangeArrowheads="1"/>
          </p:cNvSpPr>
          <p:nvPr/>
        </p:nvSpPr>
        <p:spPr bwMode="auto">
          <a:xfrm>
            <a:off x="9455150" y="6492875"/>
            <a:ext cx="4508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0A132CC1-DCB6-4681-BD63-F29CC55391CD}" type="slidenum">
              <a:rPr kumimoji="0" lang="en-US" altLang="en-US" sz="1200">
                <a:solidFill>
                  <a:srgbClr val="000000"/>
                </a:solidFill>
                <a:latin typeface="10X10" pitchFamily="50" charset="-127"/>
                <a:ea typeface="10X10" pitchFamily="50" charset="-127"/>
              </a:rPr>
              <a:pPr algn="r"/>
              <a:t>25</a:t>
            </a:fld>
            <a:endParaRPr kumimoji="0" lang="en-US" altLang="en-US" sz="1200">
              <a:solidFill>
                <a:srgbClr val="000000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0" y="8478"/>
            <a:ext cx="9906000" cy="461665"/>
          </a:xfrm>
          <a:prstGeom prst="rect">
            <a:avLst/>
          </a:prstGeom>
          <a:solidFill>
            <a:schemeClr val="tx2"/>
          </a:solidFill>
        </p:spPr>
        <p:txBody>
          <a:bodyPr>
            <a:spAutoFit/>
          </a:bodyPr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MS Gothic"/>
                <a:ea typeface="MS Gothic"/>
              </a:rPr>
              <a:t>Ⅲ. </a:t>
            </a:r>
            <a:r>
              <a:rPr kumimoji="0" lang="ko-KR" altLang="en-US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KoPub돋움체 Bold"/>
                <a:ea typeface="KoPub돋움체 Bold"/>
              </a:rPr>
              <a:t>사업시행인가 절차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236476" y="728700"/>
            <a:ext cx="4788532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7.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관계서류 공람과 의견청취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(</a:t>
            </a:r>
            <a:r>
              <a:rPr kumimoji="0" lang="ko-KR" altLang="en-US" sz="2000" spc="-100" dirty="0" err="1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도정법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 제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56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조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)</a:t>
            </a:r>
            <a:endParaRPr kumimoji="0" lang="ko-KR" altLang="en-US" sz="2000" spc="-100" dirty="0">
              <a:solidFill>
                <a:srgbClr val="254061"/>
              </a:solidFill>
              <a:latin typeface="한컴 윤고딕 230"/>
              <a:ea typeface="한컴 윤고딕 230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416496" y="1232756"/>
            <a:ext cx="9253028" cy="4708981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가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.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공람공고 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: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공람 요지와 공람 장소를 구보에 공고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 ∙ </a:t>
            </a:r>
            <a:r>
              <a:rPr kumimoji="0" lang="ko-KR" altLang="en-US" sz="2000" spc="-100" dirty="0" err="1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토지등소유자에게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공고내용 통지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나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.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공람기간 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: 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14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일 이상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다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.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공람장소 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: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구청 주관부서 및 사업시행자 사무실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라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.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공람내용 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: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사업시행계획서 및 관계서류 사본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마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.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공람의견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∙ </a:t>
            </a:r>
            <a:r>
              <a:rPr kumimoji="0" lang="ko-KR" altLang="en-US" sz="2000" spc="-100" dirty="0" err="1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토지등소유자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,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조합원 또는 이해관계인은 </a:t>
            </a:r>
            <a:r>
              <a:rPr kumimoji="0" lang="ko-KR" altLang="en-US" sz="2000" spc="-100" dirty="0" err="1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공람기간내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서면으로 의견을 제출할 수 있음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∙ 공람기간 종료 후 공람의견에 대한 사업시행자 의견을 </a:t>
            </a:r>
            <a:r>
              <a:rPr kumimoji="0" lang="ko-KR" altLang="en-US" sz="2000" spc="-100" dirty="0" err="1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제출받아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채택여부 심사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∙ 채택된 의견은 사업시행계획에 반영하고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,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채택되지 않은 의견은 </a:t>
            </a:r>
            <a:r>
              <a:rPr kumimoji="0" lang="ko-KR" altLang="en-US" sz="2000" spc="-100" dirty="0" err="1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의견제출인에게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통보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바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.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경미한 변경은 생략 가능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번호 개체 틀 3"/>
          <p:cNvSpPr txBox="1">
            <a:spLocks noChangeArrowheads="1"/>
          </p:cNvSpPr>
          <p:nvPr/>
        </p:nvSpPr>
        <p:spPr bwMode="auto">
          <a:xfrm>
            <a:off x="9455150" y="6492875"/>
            <a:ext cx="4508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D2005CC3-C307-46ED-9669-0F3A3A7DC2E0}" type="slidenum">
              <a:rPr kumimoji="0" lang="en-US" altLang="en-US" sz="1200">
                <a:solidFill>
                  <a:srgbClr val="000000"/>
                </a:solidFill>
                <a:latin typeface="10X10" pitchFamily="50" charset="-127"/>
                <a:ea typeface="10X10" pitchFamily="50" charset="-127"/>
              </a:rPr>
              <a:pPr algn="r"/>
              <a:t>26</a:t>
            </a:fld>
            <a:endParaRPr kumimoji="0" lang="en-US" altLang="en-US" sz="1200">
              <a:solidFill>
                <a:srgbClr val="000000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0" y="8478"/>
            <a:ext cx="9906000" cy="461665"/>
          </a:xfrm>
          <a:prstGeom prst="rect">
            <a:avLst/>
          </a:prstGeom>
          <a:solidFill>
            <a:schemeClr val="tx2"/>
          </a:solidFill>
        </p:spPr>
        <p:txBody>
          <a:bodyPr>
            <a:spAutoFit/>
          </a:bodyPr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MS Gothic"/>
                <a:ea typeface="MS Gothic"/>
              </a:rPr>
              <a:t>Ⅲ. </a:t>
            </a:r>
            <a:r>
              <a:rPr kumimoji="0" lang="ko-KR" altLang="en-US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KoPub돋움체 Bold"/>
                <a:ea typeface="KoPub돋움체 Bold"/>
              </a:rPr>
              <a:t>사업시행인가 절차</a:t>
            </a:r>
          </a:p>
        </p:txBody>
      </p:sp>
      <p:sp>
        <p:nvSpPr>
          <p:cNvPr id="36868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236476" y="1196752"/>
            <a:ext cx="9073008" cy="55092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2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1.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최초 사업시행인가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 가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.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정비사업의 종류 및 명칭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 나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.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정비구역의 위치 및 면적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 다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.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사업시행자의 성명 및 주소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(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법인의 명칭 및 주된 사무소의 소재지와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     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대표자의 성명 및 주소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 라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.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정비사업의 시행기간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 마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.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사업시행계획인가일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 바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.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수용 또는 사용할 토지 또는 건축물의 명세 및 소유권외의 권리의 명세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 사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.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건축물의 대지면적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·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건폐율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·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용적률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·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높이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·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용도 등 건축계획에 관한 사항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 아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.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주택의 규모 등 주택건설계획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 자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.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정비기반시설 및 </a:t>
            </a:r>
            <a:r>
              <a:rPr kumimoji="0" lang="ko-KR" altLang="en-US" sz="2000" spc="-100" dirty="0" err="1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토지등의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귀속에 관한 사항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 sz="1000" spc="-10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한컴 윤고딕 230"/>
              <a:ea typeface="한컴 윤고딕 23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 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2.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사업변경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·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중지 또는 폐지인가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가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.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위 제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1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호 최초 인가사업시행인가 ‘가’목 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~ ‘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마’목의 고시내용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나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.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변경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·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중지 또는 폐지의 사유 및 내용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en-US" altLang="ko-KR" sz="1000" spc="-10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한컴 윤고딕 230"/>
              <a:ea typeface="한컴 윤고딕 23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1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3.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고시방법 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: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구보 게재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 sz="1000" spc="-10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한컴 윤고딕 230"/>
              <a:ea typeface="한컴 윤고딕 23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  ※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경미한 변경은 생략 가능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200472" y="692697"/>
            <a:ext cx="9109012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2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7.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사업시행인가 고시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(</a:t>
            </a:r>
            <a:r>
              <a:rPr kumimoji="0" lang="ko-KR" altLang="en-US" sz="2000" spc="-100" dirty="0" err="1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도정법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 제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50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조제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7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항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)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슬라이드 번호 개체 틀 3"/>
          <p:cNvSpPr txBox="1">
            <a:spLocks noChangeArrowheads="1"/>
          </p:cNvSpPr>
          <p:nvPr/>
        </p:nvSpPr>
        <p:spPr bwMode="auto">
          <a:xfrm>
            <a:off x="9455150" y="6492875"/>
            <a:ext cx="4508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CB12D6B4-DBD6-4E6D-9B00-03A9D5D6DFFB}" type="slidenum">
              <a:rPr kumimoji="0" lang="en-US" altLang="en-US" sz="1200">
                <a:solidFill>
                  <a:srgbClr val="000000"/>
                </a:solidFill>
                <a:latin typeface="10X10" pitchFamily="50" charset="-127"/>
                <a:ea typeface="10X10" pitchFamily="50" charset="-127"/>
              </a:rPr>
              <a:pPr algn="r"/>
              <a:t>27</a:t>
            </a:fld>
            <a:endParaRPr kumimoji="0" lang="en-US" altLang="en-US" sz="1200">
              <a:solidFill>
                <a:srgbClr val="000000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0" y="0"/>
            <a:ext cx="9906000" cy="461665"/>
          </a:xfrm>
          <a:prstGeom prst="rect">
            <a:avLst/>
          </a:prstGeom>
          <a:solidFill>
            <a:schemeClr val="tx2"/>
          </a:solidFill>
        </p:spPr>
        <p:txBody>
          <a:bodyPr>
            <a:spAutoFit/>
          </a:bodyPr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MS Gothic"/>
                <a:ea typeface="MS Gothic"/>
              </a:rPr>
              <a:t>Ⅲ. </a:t>
            </a:r>
            <a:r>
              <a:rPr kumimoji="0" lang="ko-KR" altLang="en-US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KoPub돋움체 Bold"/>
                <a:ea typeface="KoPub돋움체 Bold"/>
              </a:rPr>
              <a:t>사업시행인가 절차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236476" y="728700"/>
            <a:ext cx="9297738" cy="400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경미한 변경 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(</a:t>
            </a:r>
            <a:r>
              <a:rPr kumimoji="0" lang="ko-KR" altLang="en-US" sz="2000" u="sng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총회의결 </a:t>
            </a:r>
            <a:r>
              <a:rPr kumimoji="0" lang="en-US" altLang="ko-KR" sz="2000" u="sng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· </a:t>
            </a:r>
            <a:r>
              <a:rPr kumimoji="0" lang="ko-KR" altLang="en-US" sz="2000" u="sng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공람 및 인가고시를 생략하고</a:t>
            </a:r>
            <a:r>
              <a:rPr kumimoji="0" lang="en-US" altLang="ko-KR" sz="2000" u="sng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, </a:t>
            </a:r>
            <a:r>
              <a:rPr kumimoji="0" lang="ko-KR" altLang="en-US" sz="2000" u="sng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신고로서 인가를 갈음</a:t>
            </a:r>
            <a:r>
              <a:rPr kumimoji="0" lang="en-US" altLang="ko-KR" sz="2000" u="sng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, </a:t>
            </a:r>
            <a:r>
              <a:rPr kumimoji="0" lang="ko-KR" altLang="en-US" sz="2000" u="sng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영 제</a:t>
            </a:r>
            <a:r>
              <a:rPr kumimoji="0" lang="en-US" altLang="ko-KR" sz="2000" u="sng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46</a:t>
            </a:r>
            <a:r>
              <a:rPr kumimoji="0" lang="ko-KR" altLang="en-US" sz="2000" u="sng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조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)</a:t>
            </a:r>
            <a:endParaRPr kumimoji="0" lang="ko-KR" altLang="en-US" sz="2000" spc="-10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rgbClr val="254061"/>
              </a:solidFill>
              <a:latin typeface="한컴 윤고딕 230"/>
              <a:ea typeface="한컴 윤고딕 230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09530" y="1214422"/>
            <a:ext cx="9395998" cy="527972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가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.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정비사업비를 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10%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범위에서 변경하거나 관리처분계획의 인가에 따라 변경하는 때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나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.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건축물이 아닌 부대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·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복리시설의 설치규모를 확대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(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위치가 변경되는 경우 제외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다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.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대지면적을 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10%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범위 안에서 변경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라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. </a:t>
            </a:r>
            <a:r>
              <a:rPr kumimoji="0" lang="ko-KR" altLang="en-US" sz="2000" spc="-100" dirty="0" err="1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세대수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또는 세대당 주택공급면적을 변경하지 아니하고 사업시행인가를 받은 면적의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10%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범위 내에서 내부구조의 위치 또는 면적을 변경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마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.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내장재료 또는 외장재료를 변경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바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.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사업시행인가의 조건으로 부과된 사항의 이행에 따라 변경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사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.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건축물의 설계와 용도별 위치를 변경하지 않는 </a:t>
            </a:r>
            <a:r>
              <a:rPr kumimoji="0" lang="ko-KR" altLang="en-US" sz="2000" spc="-100" dirty="0" err="1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범위안에서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건축물 배치 및 </a:t>
            </a:r>
            <a:r>
              <a:rPr kumimoji="0" lang="ko-KR" altLang="en-US" sz="2000" spc="-100" dirty="0" err="1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단지안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도로선형 변경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아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.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「건축법 시행령」 제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12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조제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3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항 각호의 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1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에 해당하는 사항을 변경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자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.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사업시행자의 명칭 또는 사무소 소재지를 변경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차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.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정비구역 또는 정비계획의 변경에 따라 사업시행계획서를 변경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카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.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조합변경의 인가에 따라 사업시행계획서를 변경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타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.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사업시행자의 대표자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파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.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토지 또는 건축물에 관한 </a:t>
            </a:r>
            <a:r>
              <a:rPr kumimoji="0" lang="ko-KR" altLang="en-US" sz="2000" spc="-100" dirty="0" err="1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권리자별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권리명세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하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.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의제되는 다른 법률의 인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·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허가 등으로서 해당 법률에서 인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·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허가의 경미한 변경사항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으로 규정된 사항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슬라이드 번호 개체 틀 3"/>
          <p:cNvSpPr txBox="1">
            <a:spLocks noChangeArrowheads="1"/>
          </p:cNvSpPr>
          <p:nvPr/>
        </p:nvSpPr>
        <p:spPr bwMode="auto">
          <a:xfrm>
            <a:off x="9455150" y="6492875"/>
            <a:ext cx="4508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8C38476F-4FE5-4FDF-A3AD-55540B8EDB1A}" type="slidenum">
              <a:rPr kumimoji="0" lang="en-US" altLang="en-US" sz="1200">
                <a:solidFill>
                  <a:srgbClr val="000000"/>
                </a:solidFill>
                <a:latin typeface="10X10" pitchFamily="50" charset="-127"/>
                <a:ea typeface="10X10" pitchFamily="50" charset="-127"/>
              </a:rPr>
              <a:pPr algn="r"/>
              <a:t>28</a:t>
            </a:fld>
            <a:endParaRPr kumimoji="0" lang="en-US" altLang="en-US" sz="1200">
              <a:solidFill>
                <a:srgbClr val="000000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0" y="8478"/>
            <a:ext cx="9906000" cy="461665"/>
          </a:xfrm>
          <a:prstGeom prst="rect">
            <a:avLst/>
          </a:prstGeom>
          <a:solidFill>
            <a:schemeClr val="tx2"/>
          </a:solidFill>
        </p:spPr>
        <p:txBody>
          <a:bodyPr>
            <a:spAutoFit/>
          </a:bodyPr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MS Gothic"/>
                <a:ea typeface="MS Gothic"/>
              </a:rPr>
              <a:t>Ⅲ. </a:t>
            </a:r>
            <a:r>
              <a:rPr kumimoji="0" lang="ko-KR" altLang="en-US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KoPub돋움체 Bold"/>
                <a:ea typeface="KoPub돋움체 Bold"/>
              </a:rPr>
              <a:t>사업시행인가 절차</a:t>
            </a:r>
            <a:endParaRPr kumimoji="0" lang="ko-KR" altLang="en-US" sz="2400" b="1" spc="-150" dirty="0"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38916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235432" y="764704"/>
            <a:ext cx="10361068" cy="589097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9. </a:t>
            </a:r>
            <a:r>
              <a:rPr kumimoji="0" lang="ko-KR" altLang="en-US" sz="2000" spc="-100" dirty="0" err="1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다른법률에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 의한 주요 인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·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허가 의제사항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(</a:t>
            </a:r>
            <a:r>
              <a:rPr kumimoji="0" lang="ko-KR" altLang="en-US" sz="2000" spc="-100" dirty="0" err="1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도정법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 제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57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조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)</a:t>
            </a:r>
            <a:endParaRPr kumimoji="0" lang="ko-KR" altLang="en-US" sz="2000" spc="-10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rgbClr val="254061"/>
              </a:solidFill>
              <a:latin typeface="한컴 윤고딕 230"/>
              <a:ea typeface="한컴 윤고딕 23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∙ 「</a:t>
            </a:r>
            <a:r>
              <a:rPr kumimoji="0" lang="ko-KR" altLang="en-US" sz="2000" spc="-100" dirty="0" err="1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주택법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」에 의한 </a:t>
            </a:r>
            <a:r>
              <a:rPr kumimoji="0" lang="ko-KR" altLang="en-US" sz="2000" u="sng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사업계획승인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∙ 「건축법」에 의한 </a:t>
            </a:r>
            <a:r>
              <a:rPr kumimoji="0" lang="ko-KR" altLang="en-US" sz="2000" u="sng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건축허가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,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가설건축물의 건축허가 또는 축조신고 및 건축협의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∙ 「</a:t>
            </a:r>
            <a:r>
              <a:rPr kumimoji="0" lang="ko-KR" altLang="en-US" sz="2000" spc="-100" dirty="0" err="1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도로법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」에 따른 </a:t>
            </a:r>
            <a:r>
              <a:rPr kumimoji="0" lang="ko-KR" altLang="en-US" sz="2000" u="sng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도로공사 시행의 허가 및 도로의 점용 허가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∙ 「하수도법」에 의한 공공하수도 사업의 허가 및 개인하수처리시설의 설치 신고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∙ 「</a:t>
            </a:r>
            <a:r>
              <a:rPr kumimoji="0" lang="ko-KR" altLang="en-US" sz="2000" spc="-100" dirty="0" err="1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유통산업발전법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」에 의한 대규모점포의 등록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∙ 「국유재산법」에 따른 사용허가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(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주택재개발사업 및 도시환경정비사업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)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∙ 「공유재산 및 물품 관리법」에 따른 사용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·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수익허가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(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주택재개발사업 및 도시환경정비사업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)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∙ 「공간정보의 구축 및 관리 등에 관한 법률」 제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86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조제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1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항에 따른 사업의 착수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·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변경의 신고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∙ 「국토의 계획 및 이용에 관한 법률」에 따른 도시계획시설사업시행자의 지정 및 실시계획인가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∙ 「전기사업법」에 따른 자가용 전기설비공사계획의 인가 및 신고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∙ 「소방시설설치 및 안전관리에 관한 법률」에 따른 건축허가 등의 동의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※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인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·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허가 의제 신청사항에 대한 협의기간 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: 20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일 이내</a:t>
            </a:r>
            <a:endParaRPr kumimoji="0" lang="ko-KR" altLang="en-US" sz="2000" spc="-10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한컴 윤고딕 230"/>
              <a:ea typeface="한컴 윤고딕 23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슬라이드 번호 개체 틀 3"/>
          <p:cNvSpPr txBox="1">
            <a:spLocks noChangeArrowheads="1"/>
          </p:cNvSpPr>
          <p:nvPr/>
        </p:nvSpPr>
        <p:spPr bwMode="auto">
          <a:xfrm>
            <a:off x="9455150" y="6207125"/>
            <a:ext cx="4508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7916BC1E-E79F-423E-A8E6-4D1ED4DDA848}" type="slidenum">
              <a:rPr kumimoji="0" lang="en-US" altLang="en-US" sz="1200">
                <a:solidFill>
                  <a:srgbClr val="000000"/>
                </a:solidFill>
                <a:latin typeface="10X10" pitchFamily="50" charset="-127"/>
                <a:ea typeface="10X10" pitchFamily="50" charset="-127"/>
              </a:rPr>
              <a:pPr algn="r"/>
              <a:t>29</a:t>
            </a:fld>
            <a:endParaRPr kumimoji="0" lang="en-US" altLang="en-US" sz="1200">
              <a:solidFill>
                <a:srgbClr val="000000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0" y="8478"/>
            <a:ext cx="9906000" cy="461665"/>
          </a:xfrm>
          <a:prstGeom prst="rect">
            <a:avLst/>
          </a:prstGeom>
          <a:solidFill>
            <a:schemeClr val="tx2"/>
          </a:solidFill>
        </p:spPr>
        <p:txBody>
          <a:bodyPr>
            <a:spAutoFit/>
          </a:bodyPr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MS Gothic"/>
                <a:ea typeface="MS Gothic"/>
              </a:rPr>
              <a:t>Ⅲ. </a:t>
            </a:r>
            <a:r>
              <a:rPr kumimoji="0" lang="ko-KR" altLang="en-US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KoPub돋움체 Bold"/>
                <a:ea typeface="KoPub돋움체 Bold"/>
              </a:rPr>
              <a:t>사업시행인가 절차</a:t>
            </a:r>
            <a:endParaRPr kumimoji="0" lang="ko-KR" altLang="en-US" sz="2400" b="1" spc="-150" dirty="0"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39940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44488" y="980728"/>
            <a:ext cx="8928992" cy="547842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2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가</a:t>
            </a:r>
            <a:r>
              <a:rPr kumimoji="0" lang="en-US" altLang="ko-KR" sz="22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.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관계기관 통보 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: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협의기관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 ∙ 관할 경찰서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(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범죄예방을 위한 순찰강화 등 협조요청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 ∙ 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SH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공사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(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임대주택건설 및 공급계획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,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관계도면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 sz="2200" spc="-10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한컴 윤고딕 230"/>
              <a:ea typeface="한컴 윤고딕 23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2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나</a:t>
            </a:r>
            <a:r>
              <a:rPr kumimoji="0" lang="en-US" altLang="ko-KR" sz="22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.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서울시 보고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(10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일 이내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 ∙ 사업시행인가신청서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(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첨부서류 제외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)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사본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 ∙ 사업시행인가서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(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첨부서류 제외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)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사본 및 </a:t>
            </a:r>
            <a:r>
              <a:rPr kumimoji="0" lang="ko-KR" altLang="en-US" sz="2000" spc="-100" dirty="0" err="1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고시문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사본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 ∙ 임대주택 공급대상자 명부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(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첨부서류 제외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)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사본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 ∙ 토지 또는 건축물 등에 관한 권리자 및 그 권리의 명세서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(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첨부서류 제외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)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사본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,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 ∙ 주민이주대책 사본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 ∙ 새로이 설치할 정비기반시설의 조서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 sz="2200" spc="-10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한컴 윤고딕 230"/>
              <a:ea typeface="한컴 윤고딕 23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2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다</a:t>
            </a:r>
            <a:r>
              <a:rPr kumimoji="0" lang="en-US" altLang="ko-KR" sz="22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.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회계감사실시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(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조합원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또는 </a:t>
            </a:r>
            <a:r>
              <a:rPr kumimoji="0" lang="ko-KR" altLang="en-US" sz="2000" spc="-100" dirty="0" err="1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토지등소유자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 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80%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이상 동의를 받은 경우 예외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)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 ∙ 감사실시 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: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인가고시일로부터 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20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일 이내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 ∙ 감사대상 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: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사업시행인가고시일전까지 납부 또는 지출 금액이 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7</a:t>
            </a:r>
            <a:r>
              <a:rPr kumimoji="0" lang="ko-KR" altLang="en-US" sz="2000" spc="-100" dirty="0" err="1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억원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이상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 ∙ 회계감사기관 선정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,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계약 및 감사비용 지불 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: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구청장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 ∙ 감사비용 예치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,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감사결과 보고 및 조합원 공람 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: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사업시행자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164468" y="476672"/>
            <a:ext cx="9929882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2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10. </a:t>
            </a:r>
            <a:r>
              <a:rPr kumimoji="0" lang="ko-KR" altLang="en-US" sz="22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인가 후 조치사항</a:t>
            </a:r>
            <a:endParaRPr kumimoji="0" lang="ko-KR" altLang="en-US" sz="2000" spc="-10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rgbClr val="254061"/>
              </a:solidFill>
              <a:latin typeface="한컴 윤고딕 230"/>
              <a:ea typeface="한컴 윤고딕 23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슬라이드 번호 개체 틀 3"/>
          <p:cNvSpPr txBox="1">
            <a:spLocks noChangeArrowheads="1"/>
          </p:cNvSpPr>
          <p:nvPr/>
        </p:nvSpPr>
        <p:spPr bwMode="auto">
          <a:xfrm>
            <a:off x="9455150" y="6207125"/>
            <a:ext cx="4508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FA4A1708-083A-4CE1-940A-35920C988460}" type="slidenum">
              <a:rPr kumimoji="0" lang="en-US" altLang="en-US" sz="1200">
                <a:solidFill>
                  <a:srgbClr val="000000"/>
                </a:solidFill>
                <a:latin typeface="10X10" pitchFamily="50" charset="-127"/>
                <a:ea typeface="10X10" pitchFamily="50" charset="-127"/>
              </a:rPr>
              <a:pPr algn="r"/>
              <a:t>30</a:t>
            </a:fld>
            <a:endParaRPr kumimoji="0" lang="en-US" altLang="en-US" sz="1200">
              <a:solidFill>
                <a:srgbClr val="000000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0" y="8478"/>
            <a:ext cx="9906000" cy="461665"/>
          </a:xfrm>
          <a:prstGeom prst="rect">
            <a:avLst/>
          </a:prstGeom>
          <a:solidFill>
            <a:schemeClr val="tx2"/>
          </a:solidFill>
        </p:spPr>
        <p:txBody>
          <a:bodyPr>
            <a:spAutoFit/>
          </a:bodyPr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MS Gothic"/>
                <a:ea typeface="MS Gothic"/>
              </a:rPr>
              <a:t>Ⅲ. </a:t>
            </a:r>
            <a:r>
              <a:rPr kumimoji="0" lang="ko-KR" altLang="en-US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KoPub돋움체 Bold"/>
                <a:ea typeface="KoPub돋움체 Bold"/>
              </a:rPr>
              <a:t>사업시행인가 절차</a:t>
            </a:r>
            <a:endParaRPr kumimoji="0" lang="ko-KR" altLang="en-US" sz="2400" b="1" spc="-150" dirty="0"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66654" y="714356"/>
            <a:ext cx="9610882" cy="521681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2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라</a:t>
            </a:r>
            <a:r>
              <a:rPr kumimoji="0" lang="en-US" altLang="ko-KR" sz="22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. </a:t>
            </a:r>
            <a:r>
              <a:rPr kumimoji="0" lang="ko-KR" altLang="en-US" sz="22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종전</a:t>
            </a:r>
            <a:r>
              <a:rPr kumimoji="0" lang="en-US" altLang="ko-KR" sz="22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/</a:t>
            </a:r>
            <a:r>
              <a:rPr kumimoji="0" lang="ko-KR" altLang="en-US" sz="22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종후 감정평가 기관 선정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    ①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재개발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 사업 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: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구청장이 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2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개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 기관을 선정 및 계약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    ②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재건축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 사업 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: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구청장이 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1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개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 기관을 선정 및 계약 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/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조합 총회에서 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1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개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기관   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                        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선정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및 계약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    ③ 선정절차 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: 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       -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사업시행자의 선정 요청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       -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감정평가기관 선정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       -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선정 통보 및 감정평가 </a:t>
            </a:r>
            <a:r>
              <a:rPr kumimoji="0" lang="ko-KR" altLang="en-US" sz="2000" spc="-100" dirty="0" err="1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보수액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 등 비용 예치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       -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계약 체결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    ④ 감정평가 기관 선정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,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계약 및 평가비용 지불 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: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구청장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    ⑤ 평가비용 예치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 :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사업시행자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슬라이드 번호 개체 틀 3"/>
          <p:cNvSpPr txBox="1">
            <a:spLocks noChangeArrowheads="1"/>
          </p:cNvSpPr>
          <p:nvPr/>
        </p:nvSpPr>
        <p:spPr bwMode="auto">
          <a:xfrm>
            <a:off x="9455150" y="6492875"/>
            <a:ext cx="4508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6DE75155-B80B-4ED6-BFF4-0D708A3C9249}" type="slidenum">
              <a:rPr kumimoji="0" lang="en-US" altLang="en-US" sz="1200">
                <a:solidFill>
                  <a:srgbClr val="000000"/>
                </a:solidFill>
                <a:latin typeface="10X10" pitchFamily="50" charset="-127"/>
                <a:ea typeface="10X10" pitchFamily="50" charset="-127"/>
              </a:rPr>
              <a:pPr algn="r"/>
              <a:t>31</a:t>
            </a:fld>
            <a:endParaRPr kumimoji="0" lang="en-US" altLang="en-US" sz="1200">
              <a:solidFill>
                <a:srgbClr val="000000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164468" y="731018"/>
            <a:ext cx="3432172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11.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국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·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공유지 점유자 우선매수</a:t>
            </a:r>
            <a:endParaRPr kumimoji="0" lang="ko-KR" altLang="en-US" sz="2000" spc="-100" dirty="0">
              <a:solidFill>
                <a:srgbClr val="254061"/>
              </a:solidFill>
              <a:latin typeface="한컴 윤고딕 230"/>
              <a:ea typeface="한컴 윤고딕 230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/>
        </p:nvGraphicFramePr>
        <p:xfrm>
          <a:off x="344487" y="1231084"/>
          <a:ext cx="9109107" cy="4680624"/>
        </p:xfrm>
        <a:graphic>
          <a:graphicData uri="http://schemas.openxmlformats.org/drawingml/2006/table">
            <a:tbl>
              <a:tblPr/>
              <a:tblGrid>
                <a:gridCol w="1900588"/>
                <a:gridCol w="1900588"/>
                <a:gridCol w="1900588"/>
                <a:gridCol w="3407343"/>
              </a:tblGrid>
              <a:tr h="429203">
                <a:tc rowSpan="2">
                  <a:txBody>
                    <a:bodyPr/>
                    <a:lstStyle/>
                    <a:p>
                      <a:pPr marL="0" indent="0" algn="ct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800" b="1" kern="1200" spc="-100" dirty="0">
                          <a:ln w="9525"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한컴 윤고딕 230"/>
                          <a:ea typeface="한컴 윤고딕 230"/>
                          <a:cs typeface="+mn-cs"/>
                        </a:rPr>
                        <a:t>구       분</a:t>
                      </a:r>
                      <a:endParaRPr lang="ko-KR" altLang="en-US" sz="1800" b="1" kern="1200" spc="-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한컴 윤고딕 230"/>
                        <a:ea typeface="한컴 윤고딕 230"/>
                        <a:cs typeface="+mn-cs"/>
                      </a:endParaRPr>
                    </a:p>
                  </a:txBody>
                  <a:tcPr marL="66205" marR="66205" marT="16493" marB="16493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E7E1C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800" b="1" kern="1200" spc="-100">
                          <a:ln w="9525"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한컴 윤고딕 230"/>
                          <a:ea typeface="한컴 윤고딕 230"/>
                          <a:cs typeface="+mn-cs"/>
                        </a:rPr>
                        <a:t>국 유 지</a:t>
                      </a:r>
                      <a:endParaRPr lang="ko-KR" altLang="en-US" sz="1800" b="1" kern="1200" spc="-100">
                        <a:solidFill>
                          <a:schemeClr val="accent2">
                            <a:lumMod val="50000"/>
                          </a:schemeClr>
                        </a:solidFill>
                        <a:latin typeface="한컴 윤고딕 230"/>
                        <a:ea typeface="한컴 윤고딕 230"/>
                        <a:cs typeface="+mn-cs"/>
                      </a:endParaRPr>
                    </a:p>
                  </a:txBody>
                  <a:tcPr marL="33102" marR="16493" marT="16493" marB="164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E7E1CB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800" b="1" kern="1200" spc="-100">
                          <a:ln w="9525"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한컴 윤고딕 230"/>
                          <a:ea typeface="한컴 윤고딕 230"/>
                          <a:cs typeface="+mn-cs"/>
                        </a:rPr>
                        <a:t>공 유 지</a:t>
                      </a:r>
                      <a:r>
                        <a:rPr lang="en-US" altLang="ko-KR" sz="1800" b="1" kern="1200" spc="-100">
                          <a:ln w="9525"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한컴 윤고딕 230"/>
                          <a:ea typeface="한컴 윤고딕 230"/>
                          <a:cs typeface="+mn-cs"/>
                        </a:rPr>
                        <a:t>(</a:t>
                      </a:r>
                      <a:r>
                        <a:rPr lang="ko-KR" altLang="en-US" sz="1800" b="1" kern="1200" spc="-100">
                          <a:ln w="9525"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한컴 윤고딕 230"/>
                          <a:ea typeface="한컴 윤고딕 230"/>
                          <a:cs typeface="+mn-cs"/>
                        </a:rPr>
                        <a:t>시유지</a:t>
                      </a:r>
                      <a:r>
                        <a:rPr lang="en-US" altLang="ko-KR" sz="1800" b="1" kern="1200" spc="-100">
                          <a:ln w="9525"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한컴 윤고딕 230"/>
                          <a:ea typeface="한컴 윤고딕 230"/>
                          <a:cs typeface="+mn-cs"/>
                        </a:rPr>
                        <a:t>, </a:t>
                      </a:r>
                      <a:r>
                        <a:rPr lang="ko-KR" altLang="en-US" sz="1800" b="1" kern="1200" spc="-100">
                          <a:ln w="9525"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한컴 윤고딕 230"/>
                          <a:ea typeface="한컴 윤고딕 230"/>
                          <a:cs typeface="+mn-cs"/>
                        </a:rPr>
                        <a:t>구유지</a:t>
                      </a:r>
                      <a:r>
                        <a:rPr lang="en-US" altLang="ko-KR" sz="1800" b="1" kern="1200" spc="-100">
                          <a:ln w="9525"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한컴 윤고딕 230"/>
                          <a:ea typeface="한컴 윤고딕 230"/>
                          <a:cs typeface="+mn-cs"/>
                        </a:rPr>
                        <a:t>)</a:t>
                      </a:r>
                      <a:endParaRPr lang="ko-KR" altLang="en-US" sz="1800" b="1" kern="1200" spc="-100">
                        <a:ln w="9525"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latin typeface="한컴 윤고딕 230"/>
                        <a:ea typeface="한컴 윤고딕 230"/>
                        <a:cs typeface="+mn-cs"/>
                      </a:endParaRPr>
                    </a:p>
                  </a:txBody>
                  <a:tcPr marL="33102" marR="16493" marT="16493" marB="164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>
                      <a:noFill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E7E1CB"/>
                    </a:solidFill>
                  </a:tcPr>
                </a:tc>
              </a:tr>
              <a:tr h="429203">
                <a:tc v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800" b="1" kern="1200" spc="-100">
                          <a:ln w="9525"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한컴 윤고딕 230"/>
                          <a:ea typeface="한컴 윤고딕 230"/>
                          <a:cs typeface="+mn-cs"/>
                        </a:rPr>
                        <a:t>사업시행인가전 매입</a:t>
                      </a:r>
                      <a:endParaRPr lang="ko-KR" altLang="en-US" sz="1800" b="1" kern="1200" spc="-100">
                        <a:solidFill>
                          <a:schemeClr val="accent2">
                            <a:lumMod val="50000"/>
                          </a:schemeClr>
                        </a:solidFill>
                        <a:latin typeface="한컴 윤고딕 230"/>
                        <a:ea typeface="한컴 윤고딕 230"/>
                        <a:cs typeface="+mn-cs"/>
                      </a:endParaRPr>
                    </a:p>
                  </a:txBody>
                  <a:tcPr marL="33102" marR="16493" marT="16493" marB="164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E7E1C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800" b="1" kern="1200" spc="-100">
                          <a:ln w="9525"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한컴 윤고딕 230"/>
                          <a:ea typeface="한컴 윤고딕 230"/>
                          <a:cs typeface="+mn-cs"/>
                        </a:rPr>
                        <a:t>사업시행인가후 매입</a:t>
                      </a:r>
                      <a:endParaRPr lang="ko-KR" altLang="en-US" sz="1800" b="1" kern="1200" spc="-100">
                        <a:solidFill>
                          <a:schemeClr val="accent2">
                            <a:lumMod val="50000"/>
                          </a:schemeClr>
                        </a:solidFill>
                        <a:latin typeface="한컴 윤고딕 230"/>
                        <a:ea typeface="한컴 윤고딕 230"/>
                        <a:cs typeface="+mn-cs"/>
                      </a:endParaRPr>
                    </a:p>
                  </a:txBody>
                  <a:tcPr marL="33102" marR="16493" marT="16493" marB="164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E7E1CB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</a:tr>
              <a:tr h="579620">
                <a:tc>
                  <a:txBody>
                    <a:bodyPr/>
                    <a:lstStyle/>
                    <a:p>
                      <a:pPr marL="0" indent="0" algn="dist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latin typeface="KoPub바탕체 Light"/>
                          <a:ea typeface="KoPub바탕체 Light"/>
                        </a:rPr>
                        <a:t>분할납부</a:t>
                      </a:r>
                    </a:p>
                  </a:txBody>
                  <a:tcPr marL="66205" marR="66205" marT="16493" marB="16493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en-US" altLang="ko-KR" sz="1500" b="0" kern="0" spc="-50" dirty="0">
                          <a:solidFill>
                            <a:srgbClr val="FF0000"/>
                          </a:solidFill>
                          <a:latin typeface="한컴 윤고딕 230"/>
                          <a:ea typeface="한컴 윤고딕 230"/>
                        </a:rPr>
                        <a:t>20</a:t>
                      </a:r>
                      <a:r>
                        <a:rPr lang="ko-KR" altLang="en-US" sz="1500" b="0" kern="0" spc="-50" dirty="0">
                          <a:solidFill>
                            <a:srgbClr val="FF0000"/>
                          </a:solidFill>
                          <a:latin typeface="한컴 윤고딕 230"/>
                          <a:ea typeface="한컴 윤고딕 230"/>
                        </a:rPr>
                        <a:t>년</a:t>
                      </a:r>
                    </a:p>
                  </a:txBody>
                  <a:tcPr marL="33102" marR="16493" marT="16493" marB="164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en-US" altLang="ko-KR" sz="1500" b="0" kern="0" spc="-50" dirty="0">
                          <a:solidFill>
                            <a:srgbClr val="FF0000"/>
                          </a:solidFill>
                          <a:latin typeface="한컴 윤고딕 230"/>
                          <a:ea typeface="한컴 윤고딕 230"/>
                        </a:rPr>
                        <a:t>5</a:t>
                      </a:r>
                      <a:r>
                        <a:rPr lang="ko-KR" altLang="en-US" sz="1500" b="0" kern="0" spc="-50" dirty="0">
                          <a:solidFill>
                            <a:srgbClr val="FF0000"/>
                          </a:solidFill>
                          <a:latin typeface="한컴 윤고딕 230"/>
                          <a:ea typeface="한컴 윤고딕 230"/>
                        </a:rPr>
                        <a:t>년</a:t>
                      </a:r>
                    </a:p>
                  </a:txBody>
                  <a:tcPr marL="33102" marR="16493" marT="16493" marB="164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en-US" altLang="ko-KR" sz="1500" b="0" kern="0" spc="-50" dirty="0">
                          <a:solidFill>
                            <a:srgbClr val="FF0000"/>
                          </a:solidFill>
                          <a:latin typeface="한컴 윤고딕 230"/>
                          <a:ea typeface="한컴 윤고딕 230"/>
                        </a:rPr>
                        <a:t>10</a:t>
                      </a:r>
                      <a:r>
                        <a:rPr lang="ko-KR" altLang="en-US" sz="1500" b="0" kern="0" spc="-50" dirty="0">
                          <a:solidFill>
                            <a:srgbClr val="FF0000"/>
                          </a:solidFill>
                          <a:latin typeface="한컴 윤고딕 230"/>
                          <a:ea typeface="한컴 윤고딕 230"/>
                        </a:rPr>
                        <a:t>년</a:t>
                      </a:r>
                    </a:p>
                  </a:txBody>
                  <a:tcPr marL="33102" marR="16493" marT="16493" marB="164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  <a:tr h="713187">
                <a:tc>
                  <a:txBody>
                    <a:bodyPr/>
                    <a:lstStyle/>
                    <a:p>
                      <a:pPr marL="0" indent="0" algn="dist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latin typeface="KoPub바탕체 Light"/>
                          <a:ea typeface="KoPub바탕체 Light"/>
                        </a:rPr>
                        <a:t>승계여부</a:t>
                      </a:r>
                    </a:p>
                  </a:txBody>
                  <a:tcPr marL="66205" marR="66205" marT="16493" marB="16493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 gridSpan="2">
                  <a:txBody>
                    <a:bodyPr/>
                    <a:lstStyle/>
                    <a:p>
                      <a:pPr marL="0" indent="0" algn="ctr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5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불가</a:t>
                      </a:r>
                    </a:p>
                  </a:txBody>
                  <a:tcPr marL="33102" marR="16493" marT="16493" marB="164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en-US" altLang="ko-KR" sz="15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1</a:t>
                      </a:r>
                      <a:r>
                        <a:rPr lang="ko-KR" altLang="en-US" sz="15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회 승계 가능</a:t>
                      </a:r>
                    </a:p>
                    <a:p>
                      <a:pPr marL="0" indent="0" algn="ctr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en-US" altLang="ko-KR" sz="15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(</a:t>
                      </a:r>
                      <a:r>
                        <a:rPr lang="ko-KR" altLang="en-US" sz="15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승계자는 </a:t>
                      </a:r>
                      <a:r>
                        <a:rPr lang="en-US" altLang="ko-KR" sz="15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5</a:t>
                      </a:r>
                      <a:r>
                        <a:rPr lang="ko-KR" altLang="en-US" sz="15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년 이하 분할납부</a:t>
                      </a:r>
                      <a:r>
                        <a:rPr lang="en-US" altLang="ko-KR" sz="15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)</a:t>
                      </a:r>
                      <a:endParaRPr lang="ko-KR" altLang="en-US" sz="1500" b="0" kern="0" spc="-50">
                        <a:solidFill>
                          <a:srgbClr val="000000"/>
                        </a:solidFill>
                        <a:latin typeface="한컴 윤고딕 230"/>
                        <a:ea typeface="한컴 윤고딕 230"/>
                      </a:endParaRPr>
                    </a:p>
                  </a:txBody>
                  <a:tcPr marL="33102" marR="16493" marT="16493" marB="164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  <a:tr h="579620">
                <a:tc>
                  <a:txBody>
                    <a:bodyPr/>
                    <a:lstStyle/>
                    <a:p>
                      <a:pPr marL="0" indent="0" algn="dist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latin typeface="KoPub바탕체 Light"/>
                          <a:ea typeface="KoPub바탕체 Light"/>
                        </a:rPr>
                        <a:t>기금적립</a:t>
                      </a:r>
                    </a:p>
                  </a:txBody>
                  <a:tcPr marL="66205" marR="66205" marT="16493" marB="16493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 gridSpan="2">
                  <a:txBody>
                    <a:bodyPr/>
                    <a:lstStyle/>
                    <a:p>
                      <a:pPr marL="0" indent="0" algn="ctr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5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매각대금의 </a:t>
                      </a:r>
                      <a:r>
                        <a:rPr lang="en-US" altLang="ko-KR" sz="15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20% </a:t>
                      </a:r>
                      <a:r>
                        <a:rPr lang="ko-KR" altLang="en-US" sz="15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도시</a:t>
                      </a:r>
                      <a:r>
                        <a:rPr lang="en-US" altLang="ko-KR" sz="15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·</a:t>
                      </a:r>
                      <a:r>
                        <a:rPr lang="ko-KR" altLang="en-US" sz="15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주거환경정비기금 적립</a:t>
                      </a:r>
                    </a:p>
                  </a:txBody>
                  <a:tcPr marL="33102" marR="16493" marT="16493" marB="164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5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매각대금의 </a:t>
                      </a:r>
                      <a:r>
                        <a:rPr lang="en-US" altLang="ko-KR" sz="15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30% </a:t>
                      </a:r>
                      <a:r>
                        <a:rPr lang="ko-KR" altLang="en-US" sz="15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도시</a:t>
                      </a:r>
                      <a:r>
                        <a:rPr lang="en-US" altLang="ko-KR" sz="15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·</a:t>
                      </a:r>
                      <a:r>
                        <a:rPr lang="ko-KR" altLang="en-US" sz="15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주거환경정비기금 적립</a:t>
                      </a:r>
                    </a:p>
                  </a:txBody>
                  <a:tcPr marL="33102" marR="16493" marT="16493" marB="164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  <a:tr h="528884">
                <a:tc>
                  <a:txBody>
                    <a:bodyPr/>
                    <a:lstStyle/>
                    <a:p>
                      <a:pPr marL="0" indent="0" algn="dist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latin typeface="KoPub바탕체 Light"/>
                          <a:ea typeface="KoPub바탕체 Light"/>
                        </a:rPr>
                        <a:t>점유인정면적</a:t>
                      </a:r>
                    </a:p>
                  </a:txBody>
                  <a:tcPr marL="66205" marR="66205" marT="16493" marB="16493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 gridSpan="3">
                  <a:txBody>
                    <a:bodyPr/>
                    <a:lstStyle/>
                    <a:p>
                      <a:pPr marL="0" indent="0" algn="ctr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en-US" altLang="ko-KR" sz="1500" b="0" kern="0" spc="-50" dirty="0">
                          <a:solidFill>
                            <a:srgbClr val="FF0000"/>
                          </a:solidFill>
                          <a:latin typeface="한컴 윤고딕 230"/>
                          <a:ea typeface="한컴 윤고딕 230"/>
                        </a:rPr>
                        <a:t>200</a:t>
                      </a:r>
                      <a:r>
                        <a:rPr lang="ko-KR" altLang="en-US" sz="1500" b="0" kern="0" spc="-50" dirty="0">
                          <a:solidFill>
                            <a:srgbClr val="FF0000"/>
                          </a:solidFill>
                          <a:latin typeface="한컴 윤고딕 230"/>
                          <a:ea typeface="한컴 윤고딕 230"/>
                        </a:rPr>
                        <a:t>㎡</a:t>
                      </a:r>
                      <a:r>
                        <a:rPr lang="en-US" altLang="ko-KR" sz="1500" b="0" kern="0" spc="-50" dirty="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(</a:t>
                      </a:r>
                      <a:r>
                        <a:rPr lang="ko-KR" altLang="en-US" sz="1500" b="0" kern="0" spc="-50" dirty="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사유지 소유한 경우 사유지를 포함한 면적</a:t>
                      </a:r>
                      <a:r>
                        <a:rPr lang="en-US" altLang="ko-KR" sz="1500" b="0" kern="0" spc="-50" dirty="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)</a:t>
                      </a:r>
                      <a:endParaRPr lang="ko-KR" altLang="en-US" sz="1500" b="0" kern="0" spc="-50" dirty="0">
                        <a:solidFill>
                          <a:srgbClr val="000000"/>
                        </a:solidFill>
                        <a:latin typeface="한컴 윤고딕 230"/>
                        <a:ea typeface="한컴 윤고딕 230"/>
                      </a:endParaRPr>
                    </a:p>
                  </a:txBody>
                  <a:tcPr marL="33102" marR="16493" marT="16493" marB="164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</a:tr>
              <a:tr h="528884">
                <a:tc>
                  <a:txBody>
                    <a:bodyPr/>
                    <a:lstStyle/>
                    <a:p>
                      <a:pPr marL="0" indent="0" algn="dist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latin typeface="KoPub바탕체 Light"/>
                          <a:ea typeface="KoPub바탕체 Light"/>
                        </a:rPr>
                        <a:t>매입계약</a:t>
                      </a:r>
                    </a:p>
                  </a:txBody>
                  <a:tcPr marL="66205" marR="66205" marT="16493" marB="16493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 gridSpan="3">
                  <a:txBody>
                    <a:bodyPr/>
                    <a:lstStyle/>
                    <a:p>
                      <a:pPr marL="0" indent="0" algn="ctr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500" b="0" kern="0" spc="-50">
                          <a:solidFill>
                            <a:schemeClr val="tx2">
                              <a:lumMod val="75000"/>
                            </a:schemeClr>
                          </a:solidFill>
                          <a:latin typeface="한컴 윤고딕 230"/>
                          <a:ea typeface="한컴 윤고딕 230"/>
                        </a:rPr>
                        <a:t>관리처분계획인가 신청 전 점유토지소유자 또는 사업시행자</a:t>
                      </a:r>
                    </a:p>
                  </a:txBody>
                  <a:tcPr marL="33102" marR="16493" marT="16493" marB="164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</a:tr>
              <a:tr h="713187">
                <a:tc>
                  <a:txBody>
                    <a:bodyPr/>
                    <a:lstStyle/>
                    <a:p>
                      <a:pPr marL="0" indent="0" algn="dist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latin typeface="KoPub바탕체 Light"/>
                          <a:ea typeface="KoPub바탕체 Light"/>
                        </a:rPr>
                        <a:t>소유권</a:t>
                      </a:r>
                    </a:p>
                    <a:p>
                      <a:pPr marL="0" indent="0" algn="dist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latin typeface="KoPub바탕체 Light"/>
                          <a:ea typeface="KoPub바탕체 Light"/>
                        </a:rPr>
                        <a:t>이전</a:t>
                      </a:r>
                    </a:p>
                  </a:txBody>
                  <a:tcPr marL="66205" marR="66205" marT="16493" marB="16493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 gridSpan="3">
                  <a:txBody>
                    <a:bodyPr/>
                    <a:lstStyle/>
                    <a:p>
                      <a:pPr marL="0" indent="0" algn="ctr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500" b="0" kern="0" spc="-50" dirty="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준공인가 신청 전까지 소유권 이전 완료 및 잔여분납금에 대하여 </a:t>
                      </a:r>
                      <a:r>
                        <a:rPr lang="en-US" altLang="ko-KR" sz="1500" b="0" kern="0" spc="-50" dirty="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1</a:t>
                      </a:r>
                      <a:r>
                        <a:rPr lang="ko-KR" altLang="en-US" sz="1500" b="0" kern="0" spc="-50" dirty="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순위 근저당설정</a:t>
                      </a:r>
                    </a:p>
                  </a:txBody>
                  <a:tcPr marL="33102" marR="16493" marT="16493" marB="164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0" y="8478"/>
            <a:ext cx="9906000" cy="461665"/>
          </a:xfrm>
          <a:prstGeom prst="rect">
            <a:avLst/>
          </a:prstGeom>
          <a:solidFill>
            <a:schemeClr val="tx2"/>
          </a:solidFill>
        </p:spPr>
        <p:txBody>
          <a:bodyPr>
            <a:spAutoFit/>
          </a:bodyPr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MS Gothic"/>
                <a:ea typeface="MS Gothic"/>
              </a:rPr>
              <a:t>Ⅲ. </a:t>
            </a:r>
            <a:r>
              <a:rPr kumimoji="0" lang="ko-KR" altLang="en-US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KoPub돋움체 Bold"/>
                <a:ea typeface="KoPub돋움체 Bold"/>
              </a:rPr>
              <a:t>사업시행인가 절차</a:t>
            </a:r>
            <a:endParaRPr kumimoji="0" lang="ko-KR" altLang="en-US" sz="2400" b="1" spc="-150" dirty="0"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슬라이드 번호 개체 틀 3"/>
          <p:cNvSpPr txBox="1">
            <a:spLocks noChangeArrowheads="1"/>
          </p:cNvSpPr>
          <p:nvPr/>
        </p:nvSpPr>
        <p:spPr bwMode="auto">
          <a:xfrm>
            <a:off x="9455150" y="6492875"/>
            <a:ext cx="4508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E64107EC-6201-43BB-B45F-B55AE5785753}" type="slidenum">
              <a:rPr kumimoji="0" lang="en-US" altLang="en-US" sz="1200">
                <a:solidFill>
                  <a:srgbClr val="000000"/>
                </a:solidFill>
                <a:latin typeface="10X10" pitchFamily="50" charset="-127"/>
                <a:ea typeface="10X10" pitchFamily="50" charset="-127"/>
              </a:rPr>
              <a:pPr algn="r"/>
              <a:t>32</a:t>
            </a:fld>
            <a:endParaRPr kumimoji="0" lang="en-US" altLang="en-US" sz="1200">
              <a:solidFill>
                <a:srgbClr val="000000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43011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72480" y="571480"/>
            <a:ext cx="187636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12.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세입자 대책</a:t>
            </a:r>
            <a:endParaRPr kumimoji="0" lang="en-US" altLang="en-US" sz="2000" spc="-10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rgbClr val="254061"/>
              </a:solidFill>
              <a:latin typeface="한컴 윤고딕 230"/>
              <a:ea typeface="한컴 윤고딕 230"/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/>
        </p:nvGraphicFramePr>
        <p:xfrm>
          <a:off x="344488" y="1000108"/>
          <a:ext cx="8894792" cy="5597882"/>
        </p:xfrm>
        <a:graphic>
          <a:graphicData uri="http://schemas.openxmlformats.org/drawingml/2006/table">
            <a:tbl>
              <a:tblPr/>
              <a:tblGrid>
                <a:gridCol w="1129497"/>
                <a:gridCol w="3952309"/>
                <a:gridCol w="3812986"/>
              </a:tblGrid>
              <a:tr h="453014">
                <a:tc>
                  <a:txBody>
                    <a:bodyPr/>
                    <a:lstStyle/>
                    <a:p>
                      <a:pPr marL="0" indent="0" algn="dist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800" b="1" kern="1200" spc="-100" dirty="0">
                          <a:ln w="9525"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한컴 윤고딕 230"/>
                          <a:ea typeface="한컴 윤고딕 230"/>
                          <a:cs typeface="+mn-cs"/>
                        </a:rPr>
                        <a:t>구 분</a:t>
                      </a:r>
                      <a:endParaRPr lang="ko-KR" altLang="en-US" sz="1800" b="1" kern="1200" spc="-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한컴 윤고딕 230"/>
                        <a:ea typeface="한컴 윤고딕 230"/>
                        <a:cs typeface="+mn-cs"/>
                      </a:endParaRPr>
                    </a:p>
                  </a:txBody>
                  <a:tcPr marL="71882" marR="71882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E7E1C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800" b="1" kern="1200" spc="-100">
                          <a:ln w="9525"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한컴 윤고딕 230"/>
                          <a:ea typeface="한컴 윤고딕 230"/>
                          <a:cs typeface="+mn-cs"/>
                        </a:rPr>
                        <a:t>임 대 주 택</a:t>
                      </a:r>
                    </a:p>
                  </a:txBody>
                  <a:tcPr marL="35941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E7E1C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800" b="1" kern="1200" spc="-100">
                          <a:ln w="9525"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한컴 윤고딕 230"/>
                          <a:ea typeface="한컴 윤고딕 230"/>
                          <a:cs typeface="+mn-cs"/>
                        </a:rPr>
                        <a:t>주거이전비</a:t>
                      </a:r>
                    </a:p>
                  </a:txBody>
                  <a:tcPr marL="35941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>
                      <a:noFill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E7E1CB"/>
                    </a:solidFill>
                  </a:tcPr>
                </a:tc>
              </a:tr>
              <a:tr h="762473">
                <a:tc>
                  <a:txBody>
                    <a:bodyPr/>
                    <a:lstStyle/>
                    <a:p>
                      <a:pPr marL="0" indent="0" algn="dist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latin typeface="KoPub바탕체 Light"/>
                          <a:ea typeface="KoPub바탕체 Light"/>
                        </a:rPr>
                        <a:t>대책내용</a:t>
                      </a:r>
                    </a:p>
                  </a:txBody>
                  <a:tcPr marL="71882" marR="71882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5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당해구역 또는 타재개발구역</a:t>
                      </a:r>
                    </a:p>
                    <a:p>
                      <a:pPr marL="0" indent="0" algn="ctr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5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임대주택 입주자격 부여</a:t>
                      </a:r>
                    </a:p>
                  </a:txBody>
                  <a:tcPr marL="35941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en-US" altLang="ko-KR" sz="15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4</a:t>
                      </a:r>
                      <a:r>
                        <a:rPr lang="ko-KR" altLang="en-US" sz="15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개월분 주거이전비</a:t>
                      </a:r>
                    </a:p>
                    <a:p>
                      <a:pPr marL="0" indent="0" algn="ctr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en-US" altLang="ko-KR" sz="15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(</a:t>
                      </a:r>
                      <a:r>
                        <a:rPr lang="ko-KR" altLang="en-US" sz="15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통계청 발표 도시근로자 월평균가계지출비</a:t>
                      </a:r>
                      <a:r>
                        <a:rPr lang="en-US" altLang="ko-KR" sz="15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)</a:t>
                      </a:r>
                      <a:endParaRPr lang="ko-KR" altLang="en-US" sz="1500" b="0" kern="0" spc="-50">
                        <a:solidFill>
                          <a:srgbClr val="000000"/>
                        </a:solidFill>
                        <a:latin typeface="한컴 윤고딕 230"/>
                        <a:ea typeface="한컴 윤고딕 230"/>
                      </a:endParaRPr>
                    </a:p>
                  </a:txBody>
                  <a:tcPr marL="35941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  <a:tr h="762473">
                <a:tc>
                  <a:txBody>
                    <a:bodyPr/>
                    <a:lstStyle/>
                    <a:p>
                      <a:pPr marL="0" indent="0" algn="dist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latin typeface="KoPub바탕체 Light"/>
                          <a:ea typeface="KoPub바탕체 Light"/>
                        </a:rPr>
                        <a:t>기준일</a:t>
                      </a:r>
                    </a:p>
                  </a:txBody>
                  <a:tcPr marL="71882" marR="71882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5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구역지정 공람공고일 </a:t>
                      </a:r>
                      <a:r>
                        <a:rPr lang="en-US" altLang="ko-KR" sz="15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3</a:t>
                      </a:r>
                      <a:r>
                        <a:rPr lang="ko-KR" altLang="en-US" sz="15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개월 전</a:t>
                      </a:r>
                    </a:p>
                    <a:p>
                      <a:pPr marL="0" indent="0" algn="ctr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en-US" altLang="ko-KR" sz="15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(</a:t>
                      </a:r>
                      <a:r>
                        <a:rPr lang="ko-KR" altLang="en-US" sz="15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기초생활수급자는 사업시행인가신청일</a:t>
                      </a:r>
                      <a:r>
                        <a:rPr lang="en-US" altLang="ko-KR" sz="15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)</a:t>
                      </a:r>
                      <a:endParaRPr lang="ko-KR" altLang="en-US" sz="1500" b="0" kern="0" spc="-50">
                        <a:solidFill>
                          <a:srgbClr val="000000"/>
                        </a:solidFill>
                        <a:latin typeface="한컴 윤고딕 230"/>
                        <a:ea typeface="한컴 윤고딕 230"/>
                      </a:endParaRPr>
                    </a:p>
                  </a:txBody>
                  <a:tcPr marL="35941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5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구역지정 공람공고일</a:t>
                      </a:r>
                    </a:p>
                  </a:txBody>
                  <a:tcPr marL="35941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  <a:tr h="1123508">
                <a:tc>
                  <a:txBody>
                    <a:bodyPr/>
                    <a:lstStyle/>
                    <a:p>
                      <a:pPr marL="0" indent="0" algn="dist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latin typeface="KoPub바탕체 Light"/>
                          <a:ea typeface="KoPub바탕체 Light"/>
                        </a:rPr>
                        <a:t>이주사유</a:t>
                      </a:r>
                    </a:p>
                  </a:txBody>
                  <a:tcPr marL="71882" marR="71882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500" b="0" kern="0" spc="-50" dirty="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사업시행으로 인한 이주</a:t>
                      </a:r>
                    </a:p>
                    <a:p>
                      <a:pPr marL="0" indent="0" algn="ctr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en-US" altLang="ko-KR" sz="1500" b="0" kern="0" spc="-50" dirty="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(</a:t>
                      </a:r>
                      <a:r>
                        <a:rPr lang="ko-KR" altLang="en-US" sz="1500" b="0" kern="0" spc="-50" dirty="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안전사고 또는 우범지대화 우려가 있는 경우 </a:t>
                      </a:r>
                    </a:p>
                    <a:p>
                      <a:pPr marL="0" indent="0" algn="ctr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500" b="0" kern="0" spc="-50" dirty="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구청장의 허가를 받아 사전 이주하는 날</a:t>
                      </a:r>
                      <a:r>
                        <a:rPr lang="en-US" altLang="ko-KR" sz="1500" b="0" kern="0" spc="-50" dirty="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)</a:t>
                      </a:r>
                      <a:endParaRPr lang="ko-KR" altLang="en-US" sz="1500" b="0" kern="0" spc="-50" dirty="0">
                        <a:solidFill>
                          <a:srgbClr val="000000"/>
                        </a:solidFill>
                        <a:latin typeface="한컴 윤고딕 230"/>
                        <a:ea typeface="한컴 윤고딕 230"/>
                      </a:endParaRPr>
                    </a:p>
                  </a:txBody>
                  <a:tcPr marL="35941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5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사업의 시행으로 인한 이주</a:t>
                      </a:r>
                    </a:p>
                  </a:txBody>
                  <a:tcPr marL="35941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  <a:tr h="551560">
                <a:tc>
                  <a:txBody>
                    <a:bodyPr/>
                    <a:lstStyle/>
                    <a:p>
                      <a:pPr marL="0" indent="0" algn="dist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latin typeface="KoPub바탕체 Light"/>
                          <a:ea typeface="KoPub바탕체 Light"/>
                        </a:rPr>
                        <a:t>주민등록</a:t>
                      </a:r>
                    </a:p>
                    <a:p>
                      <a:pPr marL="0" indent="0" algn="dist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latin typeface="KoPub바탕체 Light"/>
                          <a:ea typeface="KoPub바탕체 Light"/>
                        </a:rPr>
                        <a:t>등재</a:t>
                      </a:r>
                    </a:p>
                  </a:txBody>
                  <a:tcPr marL="71882" marR="71882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5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필 요</a:t>
                      </a:r>
                    </a:p>
                  </a:txBody>
                  <a:tcPr marL="35941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5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관계 없음</a:t>
                      </a:r>
                    </a:p>
                    <a:p>
                      <a:pPr marL="0" indent="0" algn="ctr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en-US" altLang="ko-KR" sz="15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(</a:t>
                      </a:r>
                      <a:r>
                        <a:rPr lang="ko-KR" altLang="en-US" sz="15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실제 거주사실을 입증 필요</a:t>
                      </a:r>
                      <a:r>
                        <a:rPr lang="en-US" altLang="ko-KR" sz="15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)</a:t>
                      </a:r>
                      <a:endParaRPr lang="ko-KR" altLang="en-US" sz="1500" b="0" kern="0" spc="-50">
                        <a:solidFill>
                          <a:srgbClr val="000000"/>
                        </a:solidFill>
                        <a:latin typeface="한컴 윤고딕 230"/>
                        <a:ea typeface="한컴 윤고딕 230"/>
                      </a:endParaRPr>
                    </a:p>
                  </a:txBody>
                  <a:tcPr marL="35941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  <a:tr h="762473">
                <a:tc>
                  <a:txBody>
                    <a:bodyPr/>
                    <a:lstStyle/>
                    <a:p>
                      <a:pPr marL="0" indent="0" algn="dist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latin typeface="KoPub바탕체 Light"/>
                          <a:ea typeface="KoPub바탕체 Light"/>
                        </a:rPr>
                        <a:t>주택소유여부</a:t>
                      </a:r>
                    </a:p>
                  </a:txBody>
                  <a:tcPr marL="71882" marR="71882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5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무주택자</a:t>
                      </a:r>
                    </a:p>
                    <a:p>
                      <a:pPr marL="0" indent="0" algn="ctr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en-US" altLang="ko-KR" sz="15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(</a:t>
                      </a:r>
                      <a:r>
                        <a:rPr lang="ko-KR" altLang="en-US" sz="15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사업시행인가 신청전 주택소유여부 검색 및 소명기회 부여</a:t>
                      </a:r>
                      <a:r>
                        <a:rPr lang="en-US" altLang="ko-KR" sz="15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)</a:t>
                      </a:r>
                      <a:endParaRPr lang="ko-KR" altLang="en-US" sz="1500" b="0" kern="0" spc="-50">
                        <a:solidFill>
                          <a:srgbClr val="000000"/>
                        </a:solidFill>
                        <a:latin typeface="한컴 윤고딕 230"/>
                        <a:ea typeface="한컴 윤고딕 230"/>
                      </a:endParaRPr>
                    </a:p>
                  </a:txBody>
                  <a:tcPr marL="35941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5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관계 없음</a:t>
                      </a:r>
                    </a:p>
                  </a:txBody>
                  <a:tcPr marL="35941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  <a:tr h="401437">
                <a:tc>
                  <a:txBody>
                    <a:bodyPr/>
                    <a:lstStyle/>
                    <a:p>
                      <a:pPr marL="0" indent="0" algn="dist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en-US" altLang="ko-KR" sz="1500" b="1" kern="0" spc="-50">
                          <a:solidFill>
                            <a:srgbClr val="000000"/>
                          </a:solidFill>
                          <a:latin typeface="KoPub바탕체 Light"/>
                          <a:ea typeface="KoPub바탕체 Light"/>
                        </a:rPr>
                        <a:t>1</a:t>
                      </a: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latin typeface="KoPub바탕체 Light"/>
                          <a:ea typeface="KoPub바탕체 Light"/>
                        </a:rPr>
                        <a:t>인 세대</a:t>
                      </a:r>
                    </a:p>
                  </a:txBody>
                  <a:tcPr marL="71882" marR="71882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en-US" altLang="ko-KR" sz="15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30</a:t>
                      </a:r>
                      <a:r>
                        <a:rPr lang="ko-KR" altLang="en-US" sz="15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세 이상 또는 소득이 있는 자</a:t>
                      </a:r>
                    </a:p>
                  </a:txBody>
                  <a:tcPr marL="35941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500" b="0" kern="0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관계 없음</a:t>
                      </a:r>
                    </a:p>
                  </a:txBody>
                  <a:tcPr marL="35941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  <a:tr h="401437">
                <a:tc>
                  <a:txBody>
                    <a:bodyPr/>
                    <a:lstStyle/>
                    <a:p>
                      <a:pPr marL="0" indent="0" algn="dist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latin typeface="KoPub바탕체 Light"/>
                          <a:ea typeface="KoPub바탕체 Light"/>
                        </a:rPr>
                        <a:t>근거법령</a:t>
                      </a:r>
                    </a:p>
                  </a:txBody>
                  <a:tcPr marL="71882" marR="71882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500" b="0" kern="0" spc="-50" dirty="0" err="1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도정법시행령</a:t>
                      </a:r>
                      <a:r>
                        <a:rPr lang="ko-KR" altLang="en-US" sz="1500" b="0" kern="0" spc="-50" dirty="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 별표</a:t>
                      </a:r>
                      <a:r>
                        <a:rPr lang="en-US" altLang="ko-KR" sz="1500" b="0" kern="0" spc="-50" dirty="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3, </a:t>
                      </a:r>
                      <a:r>
                        <a:rPr lang="ko-KR" altLang="en-US" sz="1500" b="0" kern="0" spc="-50" dirty="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조례 제</a:t>
                      </a:r>
                      <a:r>
                        <a:rPr lang="en-US" altLang="ko-KR" sz="1500" b="0" kern="0" spc="-50" dirty="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35</a:t>
                      </a:r>
                      <a:r>
                        <a:rPr lang="ko-KR" altLang="en-US" sz="1500" b="0" kern="0" spc="-50" dirty="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조</a:t>
                      </a:r>
                    </a:p>
                  </a:txBody>
                  <a:tcPr marL="35941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 altLang="en-US"/>
                      </a:pPr>
                      <a:r>
                        <a:rPr lang="ko-KR" altLang="en-US" sz="1500" b="0" kern="0" spc="-50" dirty="0" err="1" smtClean="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공익법시행규칙</a:t>
                      </a:r>
                      <a:r>
                        <a:rPr lang="ko-KR" altLang="en-US" sz="1500" b="0" kern="0" spc="-50" dirty="0" smtClean="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 제</a:t>
                      </a:r>
                      <a:r>
                        <a:rPr lang="en-US" altLang="ko-KR" sz="1500" b="0" kern="0" spc="-50" dirty="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54</a:t>
                      </a:r>
                      <a:r>
                        <a:rPr lang="ko-KR" altLang="en-US" sz="1500" b="0" kern="0" spc="-50" dirty="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조</a:t>
                      </a:r>
                      <a:r>
                        <a:rPr lang="en-US" altLang="ko-KR" sz="1500" b="0" kern="0" spc="-50" dirty="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, </a:t>
                      </a:r>
                      <a:r>
                        <a:rPr lang="ko-KR" altLang="en-US" sz="1500" b="0" kern="0" spc="-50" dirty="0" err="1" smtClean="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도정법시행령</a:t>
                      </a:r>
                      <a:r>
                        <a:rPr lang="ko-KR" altLang="en-US" sz="1500" b="0" kern="0" spc="-50" dirty="0" smtClean="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 제</a:t>
                      </a:r>
                      <a:r>
                        <a:rPr lang="en-US" altLang="ko-KR" sz="1500" b="0" kern="0" spc="-50" dirty="0" smtClean="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54</a:t>
                      </a:r>
                      <a:r>
                        <a:rPr lang="ko-KR" altLang="en-US" sz="1500" b="0" kern="0" spc="-50" dirty="0" smtClean="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조</a:t>
                      </a:r>
                      <a:endParaRPr lang="ko-KR" altLang="en-US" sz="1500" b="0" kern="0" spc="-50" dirty="0">
                        <a:solidFill>
                          <a:srgbClr val="000000"/>
                        </a:solidFill>
                        <a:latin typeface="한컴 윤고딕 230"/>
                        <a:ea typeface="한컴 윤고딕 230"/>
                      </a:endParaRPr>
                    </a:p>
                  </a:txBody>
                  <a:tcPr marL="35941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0" y="8478"/>
            <a:ext cx="9906000" cy="461665"/>
          </a:xfrm>
          <a:prstGeom prst="rect">
            <a:avLst/>
          </a:prstGeom>
          <a:solidFill>
            <a:schemeClr val="tx2"/>
          </a:solidFill>
        </p:spPr>
        <p:txBody>
          <a:bodyPr>
            <a:spAutoFit/>
          </a:bodyPr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MS Gothic"/>
                <a:ea typeface="MS Gothic"/>
              </a:rPr>
              <a:t>Ⅲ. </a:t>
            </a:r>
            <a:r>
              <a:rPr kumimoji="0" lang="ko-KR" altLang="en-US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KoPub돋움체 Bold"/>
                <a:ea typeface="KoPub돋움체 Bold"/>
              </a:rPr>
              <a:t>사업시행인가 절차</a:t>
            </a:r>
            <a:endParaRPr kumimoji="0" lang="ko-KR" altLang="en-US" sz="2400" b="1" spc="-150" dirty="0"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>
          <a:xfrm>
            <a:off x="9490076" y="6597656"/>
            <a:ext cx="412510" cy="262615"/>
          </a:xfrm>
        </p:spPr>
        <p:txBody>
          <a:bodyPr/>
          <a:lstStyle/>
          <a:p>
            <a:pPr>
              <a:defRPr lang="ko-KR" altLang="en-US"/>
            </a:pPr>
            <a:fld id="{FD2CAA8C-A1B8-4844-AB8D-F27BC2A52239}" type="slidenum">
              <a:rPr lang="en-US" altLang="ko-KR"/>
              <a:pPr>
                <a:defRPr lang="ko-KR" altLang="en-US"/>
              </a:pPr>
              <a:t>33</a:t>
            </a:fld>
            <a:endParaRPr lang="en-US" altLang="ko-KR"/>
          </a:p>
        </p:txBody>
      </p:sp>
      <p:sp>
        <p:nvSpPr>
          <p:cNvPr id="4" name="TextBox 3"/>
          <p:cNvSpPr txBox="1"/>
          <p:nvPr/>
        </p:nvSpPr>
        <p:spPr>
          <a:xfrm>
            <a:off x="0" y="8478"/>
            <a:ext cx="9906000" cy="461665"/>
          </a:xfrm>
          <a:prstGeom prst="rect">
            <a:avLst/>
          </a:prstGeom>
          <a:solidFill>
            <a:schemeClr val="tx2"/>
          </a:solidFill>
        </p:spPr>
        <p:txBody>
          <a:bodyPr>
            <a:spAutoFit/>
          </a:bodyPr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MS Gothic"/>
                <a:ea typeface="MS Gothic"/>
              </a:rPr>
              <a:t>Ⅲ. </a:t>
            </a:r>
            <a:r>
              <a:rPr kumimoji="0" lang="ko-KR" altLang="en-US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KoPub돋움체 Bold"/>
                <a:ea typeface="KoPub돋움체 Bold"/>
              </a:rPr>
              <a:t>사업시행인가 절차</a:t>
            </a:r>
            <a:endParaRPr kumimoji="0" lang="ko-KR" altLang="en-US" sz="2400" b="1" spc="-150" dirty="0"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236476" y="731018"/>
            <a:ext cx="3579239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13.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사전협의체  운영계획의 수립</a:t>
            </a:r>
            <a:endParaRPr kumimoji="0" lang="ko-KR" altLang="en-US" sz="2000" spc="-100" dirty="0">
              <a:solidFill>
                <a:srgbClr val="254061"/>
              </a:solidFill>
              <a:latin typeface="한컴 윤고딕 230"/>
              <a:ea typeface="한컴 윤고딕 230"/>
            </a:endParaRPr>
          </a:p>
        </p:txBody>
      </p:sp>
      <p:sp>
        <p:nvSpPr>
          <p:cNvPr id="10" name="AutoShape 13"/>
          <p:cNvSpPr>
            <a:spLocks noChangeArrowheads="1"/>
          </p:cNvSpPr>
          <p:nvPr/>
        </p:nvSpPr>
        <p:spPr>
          <a:xfrm>
            <a:off x="452500" y="1196752"/>
            <a:ext cx="8193087" cy="58451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108000" rIns="36000"/>
          <a:lstStyle/>
          <a:p>
            <a:pPr marL="92075" indent="-92075" fontAlgn="auto" latinLnBrk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defRPr lang="ko-KR"/>
            </a:pPr>
            <a:r>
              <a:rPr kumimoji="0" lang="ko-KR" altLang="en-US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한컴 윤고딕 230"/>
                <a:ea typeface="한컴 윤고딕 230"/>
              </a:rPr>
              <a:t>가</a:t>
            </a:r>
            <a:r>
              <a:rPr kumimoji="0" lang="en-US" altLang="ko-KR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한컴 윤고딕 230"/>
                <a:ea typeface="한컴 윤고딕 230"/>
              </a:rPr>
              <a:t>.</a:t>
            </a:r>
            <a:r>
              <a:rPr kumimoji="0" lang="ko-KR" altLang="en-US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한컴 윤고딕 230"/>
                <a:ea typeface="한컴 윤고딕 230"/>
              </a:rPr>
              <a:t>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협의체 구성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·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운영 관련 자료 제출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(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조합→구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)</a:t>
            </a:r>
            <a:endParaRPr kumimoji="0" lang="en-US" altLang="ko-KR" sz="2000" spc="-100" dirty="0">
              <a:solidFill>
                <a:srgbClr val="254061"/>
              </a:solidFill>
              <a:latin typeface="한컴 윤고딕 230"/>
              <a:ea typeface="한컴 윤고딕 230"/>
            </a:endParaRPr>
          </a:p>
        </p:txBody>
      </p:sp>
      <p:sp>
        <p:nvSpPr>
          <p:cNvPr id="11" name="AutoShape 13"/>
          <p:cNvSpPr>
            <a:spLocks noChangeArrowheads="1"/>
          </p:cNvSpPr>
          <p:nvPr/>
        </p:nvSpPr>
        <p:spPr>
          <a:xfrm>
            <a:off x="668338" y="2312988"/>
            <a:ext cx="4356100" cy="2016125"/>
          </a:xfrm>
          <a:prstGeom prst="roundRect">
            <a:avLst>
              <a:gd name="adj" fmla="val 0"/>
            </a:avLst>
          </a:prstGeom>
          <a:solidFill>
            <a:srgbClr val="E8EC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108000" rIns="36000" anchor="ctr"/>
          <a:lstStyle/>
          <a:p>
            <a:pPr marL="92075" indent="-92075" fontAlgn="auto" latinLnBrk="0">
              <a:spcBef>
                <a:spcPts val="600"/>
              </a:spcBef>
              <a:spcAft>
                <a:spcPts val="0"/>
              </a:spcAft>
              <a:buFont typeface="Arial"/>
              <a:buChar char="•"/>
              <a:defRPr lang="ko-KR"/>
            </a:pPr>
            <a:r>
              <a:rPr kumimoji="0" lang="ko-KR" altLang="en-US" kern="0" spc="-5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이주대책 수립 대상 세입자 및 </a:t>
            </a:r>
            <a:r>
              <a:rPr kumimoji="0" lang="ko-KR" altLang="en-US" kern="0" spc="-50" dirty="0" err="1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비대책</a:t>
            </a:r>
            <a:r>
              <a:rPr kumimoji="0" lang="ko-KR" altLang="en-US" kern="0" spc="-5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세입자 현황</a:t>
            </a:r>
          </a:p>
          <a:p>
            <a:pPr marL="92075" indent="-92075" fontAlgn="auto" latinLnBrk="0">
              <a:spcBef>
                <a:spcPts val="600"/>
              </a:spcBef>
              <a:spcAft>
                <a:spcPts val="0"/>
              </a:spcAft>
              <a:buFont typeface="Arial"/>
              <a:buChar char="•"/>
              <a:defRPr lang="ko-KR"/>
            </a:pPr>
            <a:r>
              <a:rPr kumimoji="0" lang="ko-KR" altLang="en-US" kern="0" spc="-50" dirty="0" err="1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주거이전비</a:t>
            </a:r>
            <a:r>
              <a:rPr kumimoji="0" lang="ko-KR" altLang="en-US" kern="0" spc="-5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및 임대주택 공급 등 세입자에 대한 이주계획</a:t>
            </a:r>
          </a:p>
          <a:p>
            <a:pPr marL="92075" indent="-92075" fontAlgn="auto" latinLnBrk="0">
              <a:spcBef>
                <a:spcPts val="600"/>
              </a:spcBef>
              <a:spcAft>
                <a:spcPts val="0"/>
              </a:spcAft>
              <a:buFont typeface="Arial"/>
              <a:buChar char="•"/>
              <a:defRPr lang="ko-KR"/>
            </a:pPr>
            <a:r>
              <a:rPr kumimoji="0" lang="ko-KR" altLang="en-US" kern="0" spc="-5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사업시행인가</a:t>
            </a:r>
            <a:r>
              <a:rPr kumimoji="0" lang="en-US" altLang="ko-KR" kern="0" spc="-5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~</a:t>
            </a:r>
            <a:r>
              <a:rPr kumimoji="0" lang="ko-KR" altLang="en-US" kern="0" spc="-5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관리처분계획 총회개최까지의 일정계획</a:t>
            </a:r>
          </a:p>
        </p:txBody>
      </p:sp>
      <p:sp>
        <p:nvSpPr>
          <p:cNvPr id="12" name="모서리가 둥근 직사각형 11"/>
          <p:cNvSpPr/>
          <p:nvPr/>
        </p:nvSpPr>
        <p:spPr>
          <a:xfrm>
            <a:off x="668524" y="1844824"/>
            <a:ext cx="4356000" cy="401066"/>
          </a:xfrm>
          <a:prstGeom prst="roundRect">
            <a:avLst>
              <a:gd name="adj" fmla="val 0"/>
            </a:avLst>
          </a:prstGeom>
          <a:solidFill>
            <a:srgbClr val="404040">
              <a:alpha val="502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482" tIns="0" rIns="95482" bIns="0" anchor="ctr"/>
          <a:lstStyle/>
          <a:p>
            <a:pPr indent="-307594" algn="ctr"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u="sng" spc="-80" dirty="0">
                <a:ln w="9525">
                  <a:solidFill>
                    <a:prstClr val="black">
                      <a:lumMod val="75000"/>
                      <a:lumOff val="25000"/>
                      <a:alpha val="0"/>
                    </a:prst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한컴 윤고딕 230"/>
                <a:ea typeface="한컴 윤고딕 230"/>
              </a:rPr>
              <a:t>사업시행인가 </a:t>
            </a:r>
            <a:r>
              <a:rPr kumimoji="0" lang="ko-KR" altLang="en-US" u="sng" spc="-80" dirty="0" err="1">
                <a:ln w="9525">
                  <a:solidFill>
                    <a:prstClr val="black">
                      <a:lumMod val="75000"/>
                      <a:lumOff val="25000"/>
                      <a:alpha val="0"/>
                    </a:prst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한컴 윤고딕 230"/>
                <a:ea typeface="한컴 윤고딕 230"/>
              </a:rPr>
              <a:t>신청시</a:t>
            </a:r>
            <a:endParaRPr kumimoji="0" lang="ko-KR" altLang="en-US" u="sng" spc="-80" dirty="0">
              <a:ln w="9525">
                <a:solidFill>
                  <a:prstClr val="black">
                    <a:lumMod val="75000"/>
                    <a:lumOff val="25000"/>
                    <a:alpha val="0"/>
                  </a:prstClr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한컴 윤고딕 230"/>
              <a:ea typeface="한컴 윤고딕 230"/>
            </a:endParaRPr>
          </a:p>
        </p:txBody>
      </p:sp>
      <p:sp>
        <p:nvSpPr>
          <p:cNvPr id="13" name="AutoShape 13"/>
          <p:cNvSpPr>
            <a:spLocks noChangeArrowheads="1"/>
          </p:cNvSpPr>
          <p:nvPr/>
        </p:nvSpPr>
        <p:spPr>
          <a:xfrm>
            <a:off x="5240338" y="2312988"/>
            <a:ext cx="3751262" cy="2016125"/>
          </a:xfrm>
          <a:prstGeom prst="roundRect">
            <a:avLst>
              <a:gd name="adj" fmla="val 0"/>
            </a:avLst>
          </a:prstGeom>
          <a:solidFill>
            <a:srgbClr val="E8EC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108000" rIns="36000" anchor="ctr"/>
          <a:lstStyle/>
          <a:p>
            <a:pPr marL="92075" indent="-92075" fontAlgn="auto" latinLnBrk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Arial"/>
              <a:buChar char="•"/>
              <a:defRPr lang="ko-KR"/>
            </a:pPr>
            <a:r>
              <a:rPr kumimoji="0" lang="ko-KR" altLang="en-US" kern="0" spc="-50" dirty="0">
                <a:solidFill>
                  <a:schemeClr val="tx2"/>
                </a:solidFill>
                <a:latin typeface="한컴 윤고딕 230"/>
                <a:ea typeface="한컴 윤고딕 230"/>
              </a:rPr>
              <a:t>분양신청 현황</a:t>
            </a:r>
            <a:r>
              <a:rPr kumimoji="0" lang="en-US" altLang="ko-KR" kern="0" spc="-50" dirty="0">
                <a:solidFill>
                  <a:schemeClr val="tx2"/>
                </a:solidFill>
                <a:latin typeface="한컴 윤고딕 230"/>
                <a:ea typeface="한컴 윤고딕 230"/>
              </a:rPr>
              <a:t>, </a:t>
            </a:r>
            <a:r>
              <a:rPr kumimoji="0" lang="ko-KR" altLang="en-US" kern="0" spc="-50" dirty="0">
                <a:solidFill>
                  <a:schemeClr val="tx2"/>
                </a:solidFill>
                <a:latin typeface="한컴 윤고딕 230"/>
                <a:ea typeface="한컴 윤고딕 230"/>
              </a:rPr>
              <a:t>현금청산</a:t>
            </a:r>
            <a:r>
              <a:rPr kumimoji="0" lang="en-US" altLang="ko-KR" kern="0" spc="-50" dirty="0">
                <a:solidFill>
                  <a:schemeClr val="tx2"/>
                </a:solidFill>
                <a:latin typeface="한컴 윤고딕 230"/>
                <a:ea typeface="한컴 윤고딕 230"/>
              </a:rPr>
              <a:t>(</a:t>
            </a:r>
            <a:r>
              <a:rPr kumimoji="0" lang="ko-KR" altLang="en-US" kern="0" spc="-50" dirty="0">
                <a:solidFill>
                  <a:schemeClr val="tx2"/>
                </a:solidFill>
                <a:latin typeface="한컴 윤고딕 230"/>
                <a:ea typeface="한컴 윤고딕 230"/>
              </a:rPr>
              <a:t>손실보상 포함</a:t>
            </a:r>
            <a:r>
              <a:rPr kumimoji="0" lang="en-US" altLang="ko-KR" kern="0" spc="-50" dirty="0">
                <a:solidFill>
                  <a:schemeClr val="tx2"/>
                </a:solidFill>
                <a:latin typeface="한컴 윤고딕 230"/>
                <a:ea typeface="한컴 윤고딕 230"/>
              </a:rPr>
              <a:t>)</a:t>
            </a:r>
            <a:r>
              <a:rPr kumimoji="0" lang="ko-KR" altLang="en-US" kern="0" spc="-50" dirty="0">
                <a:solidFill>
                  <a:schemeClr val="tx2"/>
                </a:solidFill>
                <a:latin typeface="한컴 윤고딕 230"/>
                <a:ea typeface="한컴 윤고딕 230"/>
              </a:rPr>
              <a:t>에 관한 사항</a:t>
            </a:r>
            <a:endParaRPr kumimoji="0" lang="en-US" altLang="ko-KR" kern="0" spc="-50" dirty="0">
              <a:solidFill>
                <a:schemeClr val="tx2"/>
              </a:solidFill>
              <a:latin typeface="한컴 윤고딕 230"/>
              <a:ea typeface="한컴 윤고딕 230"/>
            </a:endParaRPr>
          </a:p>
          <a:p>
            <a:pPr marL="92075" indent="-92075" fontAlgn="auto" latinLnBrk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defRPr lang="ko-KR"/>
            </a:pPr>
            <a:endParaRPr kumimoji="0" lang="en-US" altLang="ko-KR" kern="0" spc="-50" dirty="0">
              <a:solidFill>
                <a:schemeClr val="tx2"/>
              </a:solidFill>
              <a:latin typeface="한컴 윤고딕 230"/>
              <a:ea typeface="한컴 윤고딕 230"/>
            </a:endParaRPr>
          </a:p>
          <a:p>
            <a:pPr marL="92075" indent="-92075" fontAlgn="auto" latinLnBrk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Arial"/>
              <a:buChar char="•"/>
              <a:defRPr lang="ko-KR"/>
            </a:pPr>
            <a:endParaRPr kumimoji="0" lang="ko-KR" altLang="en-US" kern="0" spc="-50" dirty="0">
              <a:solidFill>
                <a:schemeClr val="tx2"/>
              </a:solidFill>
              <a:latin typeface="한컴 윤고딕 230"/>
              <a:ea typeface="한컴 윤고딕 230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5241032" y="1844824"/>
            <a:ext cx="3750198" cy="401066"/>
          </a:xfrm>
          <a:prstGeom prst="roundRect">
            <a:avLst>
              <a:gd name="adj" fmla="val 0"/>
            </a:avLst>
          </a:prstGeom>
          <a:solidFill>
            <a:srgbClr val="404040">
              <a:alpha val="502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482" tIns="0" rIns="95482" bIns="0" anchor="ctr"/>
          <a:lstStyle/>
          <a:p>
            <a:pPr indent="-307594" algn="ctr"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pc="-80" dirty="0">
                <a:ln w="9525">
                  <a:solidFill>
                    <a:prstClr val="black">
                      <a:lumMod val="75000"/>
                      <a:lumOff val="25000"/>
                      <a:alpha val="0"/>
                    </a:prst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한컴 윤고딕 230"/>
                <a:ea typeface="한컴 윤고딕 230"/>
              </a:rPr>
              <a:t>분양신청 기간 만료일로부터 </a:t>
            </a:r>
            <a:r>
              <a:rPr kumimoji="0" lang="en-US" altLang="ko-KR" spc="-80" dirty="0">
                <a:ln w="9525">
                  <a:solidFill>
                    <a:prstClr val="black">
                      <a:lumMod val="75000"/>
                      <a:lumOff val="25000"/>
                      <a:alpha val="0"/>
                    </a:prst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한컴 윤고딕 230"/>
                <a:ea typeface="한컴 윤고딕 230"/>
              </a:rPr>
              <a:t>10</a:t>
            </a:r>
            <a:r>
              <a:rPr kumimoji="0" lang="ko-KR" altLang="en-US" spc="-80" dirty="0">
                <a:ln w="9525">
                  <a:solidFill>
                    <a:prstClr val="black">
                      <a:lumMod val="75000"/>
                      <a:lumOff val="25000"/>
                      <a:alpha val="0"/>
                    </a:prst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한컴 윤고딕 230"/>
                <a:ea typeface="한컴 윤고딕 230"/>
              </a:rPr>
              <a:t>일 이내</a:t>
            </a:r>
          </a:p>
        </p:txBody>
      </p:sp>
      <p:sp>
        <p:nvSpPr>
          <p:cNvPr id="15" name="AutoShape 13"/>
          <p:cNvSpPr>
            <a:spLocks noChangeArrowheads="1"/>
          </p:cNvSpPr>
          <p:nvPr/>
        </p:nvSpPr>
        <p:spPr>
          <a:xfrm>
            <a:off x="416496" y="4509120"/>
            <a:ext cx="8193087" cy="1421371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108000" rIns="36000"/>
          <a:lstStyle/>
          <a:p>
            <a:pPr marL="92075" indent="-92075" fontAlgn="auto" latinLnBrk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defRPr lang="ko-KR"/>
            </a:pPr>
            <a:r>
              <a:rPr kumimoji="0" lang="ko-KR" altLang="en-US" sz="2000" spc="-10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한컴 윤고딕 230"/>
                <a:ea typeface="한컴 윤고딕 230"/>
              </a:rPr>
              <a:t>나</a:t>
            </a:r>
            <a:r>
              <a:rPr kumimoji="0" lang="en-US" altLang="ko-KR" sz="2000" spc="-10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한컴 윤고딕 230"/>
                <a:ea typeface="한컴 윤고딕 230"/>
              </a:rPr>
              <a:t>. </a:t>
            </a:r>
            <a:r>
              <a:rPr kumimoji="0" lang="ko-KR" altLang="en-US" sz="2000" u="sng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사업시행인가 시 조건부여 및 협의체 구성</a:t>
            </a:r>
            <a:r>
              <a:rPr kumimoji="0" lang="en-US" altLang="ko-KR" sz="2000" u="sng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·</a:t>
            </a:r>
            <a:r>
              <a:rPr kumimoji="0" lang="ko-KR" altLang="en-US" sz="2000" u="sng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운영 세부 계획 수립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(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구청장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)</a:t>
            </a:r>
          </a:p>
          <a:p>
            <a:pPr marL="182563" fontAlgn="auto" latinLnBrk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defRPr lang="ko-KR"/>
            </a:pPr>
            <a:r>
              <a:rPr kumimoji="0" lang="en-US" altLang="ko-KR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  <a:sym typeface="Wingdings"/>
              </a:rPr>
              <a:t></a:t>
            </a:r>
            <a:r>
              <a:rPr kumimoji="0" lang="en-US" altLang="ko-KR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 </a:t>
            </a:r>
            <a:r>
              <a:rPr kumimoji="0" lang="ko-KR" altLang="en-US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협의체 구성을 위한 전문가 선정</a:t>
            </a:r>
            <a:r>
              <a:rPr kumimoji="0" lang="en-US" altLang="ko-KR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·</a:t>
            </a:r>
            <a:r>
              <a:rPr kumimoji="0" lang="ko-KR" altLang="en-US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관리</a:t>
            </a:r>
            <a:r>
              <a:rPr kumimoji="0" lang="en-US" altLang="ko-KR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(</a:t>
            </a:r>
            <a:r>
              <a:rPr kumimoji="0" lang="ko-KR" altLang="en-US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구청장</a:t>
            </a:r>
            <a:r>
              <a:rPr kumimoji="0" lang="en-US" altLang="ko-KR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)</a:t>
            </a:r>
          </a:p>
          <a:p>
            <a:pPr marL="182563" fontAlgn="auto" latinLnBrk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defRPr lang="ko-KR"/>
            </a:pPr>
            <a:r>
              <a:rPr kumimoji="0" lang="en-US" altLang="ko-KR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  <a:sym typeface="Wingdings"/>
              </a:rPr>
              <a:t> </a:t>
            </a:r>
            <a:r>
              <a:rPr kumimoji="0" lang="ko-KR" altLang="en-US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필요 시 시장에게 전문가 추천 요청</a:t>
            </a:r>
            <a:endParaRPr kumimoji="0" lang="en-US" altLang="ko-KR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2"/>
              </a:solidFill>
              <a:latin typeface="한컴 윤고딕 230"/>
              <a:ea typeface="한컴 윤고딕 23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>
          <a:xfrm>
            <a:off x="9490076" y="6597656"/>
            <a:ext cx="412510" cy="262615"/>
          </a:xfrm>
        </p:spPr>
        <p:txBody>
          <a:bodyPr/>
          <a:lstStyle/>
          <a:p>
            <a:pPr>
              <a:defRPr lang="ko-KR" altLang="en-US"/>
            </a:pPr>
            <a:fld id="{7EB54246-B8BB-402C-AC68-E620FA9FEAC2}" type="slidenum">
              <a:rPr lang="en-US" altLang="ko-KR"/>
              <a:pPr>
                <a:defRPr lang="ko-KR" altLang="en-US"/>
              </a:pPr>
              <a:t>34</a:t>
            </a:fld>
            <a:endParaRPr lang="en-US" altLang="ko-KR"/>
          </a:p>
        </p:txBody>
      </p:sp>
      <p:sp>
        <p:nvSpPr>
          <p:cNvPr id="4" name="TextBox 3"/>
          <p:cNvSpPr txBox="1"/>
          <p:nvPr/>
        </p:nvSpPr>
        <p:spPr>
          <a:xfrm>
            <a:off x="0" y="8478"/>
            <a:ext cx="9906000" cy="461665"/>
          </a:xfrm>
          <a:prstGeom prst="rect">
            <a:avLst/>
          </a:prstGeom>
          <a:solidFill>
            <a:schemeClr val="tx2"/>
          </a:solidFill>
        </p:spPr>
        <p:txBody>
          <a:bodyPr>
            <a:spAutoFit/>
          </a:bodyPr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MS Gothic"/>
                <a:ea typeface="MS Gothic"/>
              </a:rPr>
              <a:t>Ⅲ. </a:t>
            </a:r>
            <a:r>
              <a:rPr kumimoji="0" lang="ko-KR" altLang="en-US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KoPub돋움체 Bold"/>
                <a:ea typeface="KoPub돋움체 Bold"/>
              </a:rPr>
              <a:t>사업시행인가 절차</a:t>
            </a:r>
            <a:endParaRPr kumimoji="0" lang="ko-KR" altLang="en-US" sz="2400" b="1" spc="-150" dirty="0"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44488" y="728700"/>
            <a:ext cx="3183511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다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.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사전 협의체 구성방법  </a:t>
            </a:r>
            <a:endParaRPr kumimoji="0" lang="ko-KR" altLang="en-US" sz="2000" spc="-100" dirty="0">
              <a:solidFill>
                <a:srgbClr val="254061"/>
              </a:solidFill>
              <a:latin typeface="한컴 윤고딕 230"/>
              <a:ea typeface="한컴 윤고딕 230"/>
            </a:endParaRPr>
          </a:p>
        </p:txBody>
      </p:sp>
      <p:sp>
        <p:nvSpPr>
          <p:cNvPr id="16" name="AutoShape 13"/>
          <p:cNvSpPr>
            <a:spLocks noChangeArrowheads="1"/>
          </p:cNvSpPr>
          <p:nvPr/>
        </p:nvSpPr>
        <p:spPr>
          <a:xfrm>
            <a:off x="592138" y="1214422"/>
            <a:ext cx="8193087" cy="1464946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108000" rIns="36000"/>
          <a:lstStyle/>
          <a:p>
            <a:pPr marL="92075" indent="-92075" fontAlgn="auto" latinLnBrk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defRPr lang="ko-KR"/>
            </a:pPr>
            <a:r>
              <a:rPr kumimoji="0" lang="en-US" altLang="ko-KR" sz="200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① </a:t>
            </a:r>
            <a:r>
              <a:rPr kumimoji="0" lang="ko-KR" altLang="en-US" sz="200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대상사업 </a:t>
            </a:r>
            <a:r>
              <a:rPr kumimoji="0" lang="en-US" altLang="ko-KR" sz="200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: </a:t>
            </a:r>
            <a:r>
              <a:rPr kumimoji="0" lang="ko-KR" altLang="en-US" sz="200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주택재개발</a:t>
            </a:r>
            <a:r>
              <a:rPr kumimoji="0" lang="en-US" altLang="ko-KR" sz="200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, </a:t>
            </a:r>
            <a:r>
              <a:rPr kumimoji="0" lang="ko-KR" altLang="en-US" sz="200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단독주택재건축</a:t>
            </a:r>
          </a:p>
          <a:p>
            <a:pPr marL="92075" indent="-92075" fontAlgn="auto" latinLnBrk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defRPr lang="ko-KR"/>
            </a:pPr>
            <a:r>
              <a:rPr kumimoji="0" lang="en-US" altLang="ko-KR" sz="200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② </a:t>
            </a:r>
            <a:r>
              <a:rPr kumimoji="0" lang="ko-KR" altLang="en-US" sz="200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구성시기 </a:t>
            </a:r>
            <a:r>
              <a:rPr kumimoji="0" lang="en-US" altLang="ko-KR" sz="200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: </a:t>
            </a:r>
            <a:r>
              <a:rPr kumimoji="0" lang="ko-KR" altLang="en-US" sz="200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분양신청기간 종료일</a:t>
            </a:r>
            <a:r>
              <a:rPr kumimoji="0" lang="ko-KR" altLang="en-US" sz="200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부터 </a:t>
            </a:r>
            <a:r>
              <a:rPr kumimoji="0" lang="en-US" altLang="ko-KR" sz="200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30</a:t>
            </a:r>
            <a:r>
              <a:rPr kumimoji="0" lang="ko-KR" altLang="en-US" sz="200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일 이내</a:t>
            </a:r>
          </a:p>
          <a:p>
            <a:pPr marL="92075" indent="-92075" fontAlgn="auto" latinLnBrk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defRPr lang="ko-KR"/>
            </a:pPr>
            <a:r>
              <a:rPr kumimoji="0" lang="en-US" altLang="ko-KR" sz="200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③ </a:t>
            </a:r>
            <a:r>
              <a:rPr kumimoji="0" lang="ko-KR" altLang="en-US" sz="200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구성원 및 참석자</a:t>
            </a:r>
            <a:endParaRPr kumimoji="0" lang="en-US" altLang="ko-KR" sz="2000" dirty="0">
              <a:ln w="9525">
                <a:solidFill>
                  <a:srgbClr val="5B9BD5">
                    <a:shade val="50000"/>
                    <a:alpha val="0"/>
                  </a:srgbClr>
                </a:solidFill>
              </a:ln>
              <a:solidFill>
                <a:schemeClr val="tx2"/>
              </a:solidFill>
              <a:latin typeface="한컴 윤고딕 230"/>
              <a:ea typeface="한컴 윤고딕 230"/>
            </a:endParaRPr>
          </a:p>
        </p:txBody>
      </p:sp>
      <p:sp>
        <p:nvSpPr>
          <p:cNvPr id="17" name="AutoShape 13"/>
          <p:cNvSpPr>
            <a:spLocks noChangeArrowheads="1"/>
          </p:cNvSpPr>
          <p:nvPr/>
        </p:nvSpPr>
        <p:spPr>
          <a:xfrm>
            <a:off x="592138" y="5404502"/>
            <a:ext cx="8193087" cy="596266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108000" rIns="36000"/>
          <a:lstStyle/>
          <a:p>
            <a:pPr marL="92075" indent="-92075" fontAlgn="auto" latinLnBrk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defRPr lang="ko-KR"/>
            </a:pPr>
            <a:r>
              <a:rPr kumimoji="0" lang="en-US" altLang="ko-KR" sz="200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④ </a:t>
            </a:r>
            <a:r>
              <a:rPr kumimoji="0" lang="ko-KR" altLang="en-US" sz="200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위원장 </a:t>
            </a:r>
            <a:r>
              <a:rPr kumimoji="0" lang="en-US" altLang="ko-KR" sz="200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: </a:t>
            </a:r>
            <a:r>
              <a:rPr kumimoji="0" lang="ko-KR" altLang="en-US" sz="200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전문가 중 호선</a:t>
            </a:r>
            <a:r>
              <a:rPr kumimoji="0" lang="en-US" altLang="ko-KR" sz="200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, </a:t>
            </a:r>
            <a:r>
              <a:rPr kumimoji="0" lang="ko-KR" altLang="en-US" sz="200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회의주관</a:t>
            </a:r>
            <a:endParaRPr kumimoji="0" lang="ko-KR" altLang="en-US" sz="2000" dirty="0">
              <a:solidFill>
                <a:schemeClr val="tx2"/>
              </a:solidFill>
              <a:latin typeface="한컴 윤고딕 230"/>
              <a:ea typeface="한컴 윤고딕 230"/>
            </a:endParaRPr>
          </a:p>
        </p:txBody>
      </p:sp>
      <p:sp>
        <p:nvSpPr>
          <p:cNvPr id="18" name="AutoShape 13"/>
          <p:cNvSpPr>
            <a:spLocks noChangeArrowheads="1"/>
          </p:cNvSpPr>
          <p:nvPr/>
        </p:nvSpPr>
        <p:spPr>
          <a:xfrm>
            <a:off x="881034" y="3298683"/>
            <a:ext cx="3413805" cy="2059143"/>
          </a:xfrm>
          <a:prstGeom prst="roundRect">
            <a:avLst>
              <a:gd name="adj" fmla="val 0"/>
            </a:avLst>
          </a:prstGeom>
          <a:solidFill>
            <a:srgbClr val="E8EC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108000" rIns="36000" anchor="ctr"/>
          <a:lstStyle/>
          <a:p>
            <a:pPr marL="92075" fontAlgn="auto" latinLnBrk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Arial"/>
              <a:buChar char="•"/>
              <a:defRPr lang="ko-KR"/>
            </a:pPr>
            <a:r>
              <a:rPr kumimoji="0" lang="ko-KR" altLang="en-US" dirty="0">
                <a:ln w="9525"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 </a:t>
            </a:r>
            <a:r>
              <a:rPr kumimoji="0" lang="ko-KR" altLang="en-US" kern="0" spc="-50" dirty="0">
                <a:solidFill>
                  <a:schemeClr val="tx2"/>
                </a:solidFill>
                <a:latin typeface="한컴 윤고딕 230"/>
                <a:ea typeface="한컴 윤고딕 230"/>
              </a:rPr>
              <a:t>해당 자치구 </a:t>
            </a:r>
            <a:r>
              <a:rPr kumimoji="0" lang="en-US" altLang="ko-KR" kern="0" spc="-50" dirty="0">
                <a:solidFill>
                  <a:schemeClr val="tx2"/>
                </a:solidFill>
                <a:latin typeface="한컴 윤고딕 230"/>
                <a:ea typeface="한컴 윤고딕 230"/>
              </a:rPr>
              <a:t>6</a:t>
            </a:r>
            <a:r>
              <a:rPr kumimoji="0" lang="ko-KR" altLang="en-US" kern="0" spc="-50" dirty="0">
                <a:solidFill>
                  <a:schemeClr val="tx2"/>
                </a:solidFill>
                <a:latin typeface="한컴 윤고딕 230"/>
                <a:ea typeface="한컴 윤고딕 230"/>
              </a:rPr>
              <a:t>급 이상 공무원</a:t>
            </a:r>
          </a:p>
          <a:p>
            <a:pPr marL="92075" fontAlgn="auto" latinLnBrk="0">
              <a:spcBef>
                <a:spcPts val="600"/>
              </a:spcBef>
              <a:spcAft>
                <a:spcPts val="0"/>
              </a:spcAft>
              <a:buFont typeface="Arial"/>
              <a:buChar char="•"/>
              <a:defRPr lang="ko-KR"/>
            </a:pPr>
            <a:r>
              <a:rPr kumimoji="0" lang="ko-KR" altLang="en-US" kern="0" spc="-50" dirty="0">
                <a:solidFill>
                  <a:schemeClr val="tx2"/>
                </a:solidFill>
                <a:latin typeface="한컴 윤고딕 230"/>
                <a:ea typeface="한컴 윤고딕 230"/>
              </a:rPr>
              <a:t> 법률</a:t>
            </a:r>
            <a:r>
              <a:rPr kumimoji="0" lang="en-US" altLang="ko-KR" kern="0" spc="-50" dirty="0">
                <a:solidFill>
                  <a:schemeClr val="tx2"/>
                </a:solidFill>
                <a:latin typeface="한컴 윤고딕 230"/>
                <a:ea typeface="한컴 윤고딕 230"/>
              </a:rPr>
              <a:t>, </a:t>
            </a:r>
            <a:r>
              <a:rPr kumimoji="0" lang="ko-KR" altLang="en-US" kern="0" spc="-50" dirty="0">
                <a:solidFill>
                  <a:schemeClr val="tx2"/>
                </a:solidFill>
                <a:latin typeface="한컴 윤고딕 230"/>
                <a:ea typeface="한컴 윤고딕 230"/>
              </a:rPr>
              <a:t>감정평가</a:t>
            </a:r>
            <a:r>
              <a:rPr kumimoji="0" lang="en-US" altLang="ko-KR" kern="0" spc="-50" dirty="0">
                <a:solidFill>
                  <a:schemeClr val="tx2"/>
                </a:solidFill>
                <a:latin typeface="한컴 윤고딕 230"/>
                <a:ea typeface="한컴 윤고딕 230"/>
              </a:rPr>
              <a:t>,</a:t>
            </a:r>
          </a:p>
          <a:p>
            <a:pPr marL="92075" fontAlgn="auto" latinLnBrk="0">
              <a:spcBef>
                <a:spcPts val="600"/>
              </a:spcBef>
              <a:spcAft>
                <a:spcPts val="0"/>
              </a:spcAft>
              <a:defRPr lang="ko-KR"/>
            </a:pPr>
            <a:r>
              <a:rPr kumimoji="0" lang="en-US" altLang="ko-KR" kern="0" spc="-50" dirty="0">
                <a:solidFill>
                  <a:schemeClr val="tx2"/>
                </a:solidFill>
                <a:latin typeface="한컴 윤고딕 230"/>
                <a:ea typeface="한컴 윤고딕 230"/>
              </a:rPr>
              <a:t>  </a:t>
            </a:r>
            <a:r>
              <a:rPr kumimoji="0" lang="ko-KR" altLang="en-US" kern="0" spc="-50" dirty="0" err="1">
                <a:solidFill>
                  <a:schemeClr val="tx2"/>
                </a:solidFill>
                <a:latin typeface="한컴 윤고딕 230"/>
                <a:ea typeface="한컴 윤고딕 230"/>
              </a:rPr>
              <a:t>정비사업전문관리업</a:t>
            </a:r>
            <a:r>
              <a:rPr kumimoji="0" lang="ko-KR" altLang="en-US" kern="0" spc="-50" dirty="0">
                <a:solidFill>
                  <a:schemeClr val="tx2"/>
                </a:solidFill>
                <a:latin typeface="한컴 윤고딕 230"/>
                <a:ea typeface="한컴 윤고딕 230"/>
              </a:rPr>
              <a:t> </a:t>
            </a:r>
            <a:r>
              <a:rPr kumimoji="0" lang="en-US" altLang="ko-KR" kern="0" spc="-50" dirty="0">
                <a:solidFill>
                  <a:schemeClr val="tx2"/>
                </a:solidFill>
                <a:latin typeface="한컴 윤고딕 230"/>
                <a:ea typeface="한컴 윤고딕 230"/>
              </a:rPr>
              <a:t>,      </a:t>
            </a:r>
          </a:p>
          <a:p>
            <a:pPr marL="92075" fontAlgn="auto" latinLnBrk="0">
              <a:spcBef>
                <a:spcPts val="600"/>
              </a:spcBef>
              <a:spcAft>
                <a:spcPts val="0"/>
              </a:spcAft>
              <a:defRPr lang="ko-KR"/>
            </a:pPr>
            <a:r>
              <a:rPr kumimoji="0" lang="en-US" altLang="ko-KR" kern="0" spc="-50" dirty="0">
                <a:solidFill>
                  <a:schemeClr val="tx2"/>
                </a:solidFill>
                <a:latin typeface="한컴 윤고딕 230"/>
                <a:ea typeface="한컴 윤고딕 230"/>
              </a:rPr>
              <a:t> </a:t>
            </a:r>
            <a:r>
              <a:rPr kumimoji="0" lang="ko-KR" altLang="en-US" kern="0" spc="-50" dirty="0">
                <a:solidFill>
                  <a:schemeClr val="tx2"/>
                </a:solidFill>
                <a:latin typeface="한컴 윤고딕 230"/>
                <a:ea typeface="한컴 윤고딕 230"/>
              </a:rPr>
              <a:t>갈등조정 등</a:t>
            </a:r>
            <a:r>
              <a:rPr kumimoji="0" lang="en-US" altLang="ko-KR" kern="0" spc="-50" dirty="0">
                <a:solidFill>
                  <a:schemeClr val="tx2"/>
                </a:solidFill>
                <a:latin typeface="한컴 윤고딕 230"/>
                <a:ea typeface="한컴 윤고딕 230"/>
              </a:rPr>
              <a:t> </a:t>
            </a:r>
            <a:r>
              <a:rPr kumimoji="0" lang="ko-KR" altLang="en-US" kern="0" spc="-50" dirty="0">
                <a:solidFill>
                  <a:schemeClr val="tx2"/>
                </a:solidFill>
                <a:latin typeface="한컴 윤고딕 230"/>
                <a:ea typeface="한컴 윤고딕 230"/>
              </a:rPr>
              <a:t>분야별 전문가</a:t>
            </a:r>
            <a:endParaRPr kumimoji="0" lang="en-US" altLang="ko-KR" kern="0" spc="-50" dirty="0">
              <a:solidFill>
                <a:schemeClr val="tx2"/>
              </a:solidFill>
              <a:latin typeface="한컴 윤고딕 230"/>
              <a:ea typeface="한컴 윤고딕 230"/>
            </a:endParaRPr>
          </a:p>
          <a:p>
            <a:pPr marL="92075" fontAlgn="auto" latinLnBrk="0">
              <a:spcBef>
                <a:spcPts val="600"/>
              </a:spcBef>
              <a:spcAft>
                <a:spcPts val="0"/>
              </a:spcAft>
              <a:defRPr lang="ko-KR"/>
            </a:pPr>
            <a:endParaRPr kumimoji="0" lang="en-US" altLang="ko-KR" kern="0" spc="-50" dirty="0">
              <a:ln w="9525">
                <a:solidFill>
                  <a:srgbClr val="5B9BD5">
                    <a:shade val="50000"/>
                    <a:alpha val="0"/>
                  </a:srgbClr>
                </a:solidFill>
              </a:ln>
              <a:solidFill>
                <a:schemeClr val="tx2"/>
              </a:solidFill>
              <a:latin typeface="한컴 윤고딕 230"/>
              <a:ea typeface="한컴 윤고딕 230"/>
            </a:endParaRPr>
          </a:p>
          <a:p>
            <a:pPr marL="92075" fontAlgn="auto" latinLnBrk="0">
              <a:spcBef>
                <a:spcPts val="600"/>
              </a:spcBef>
              <a:spcAft>
                <a:spcPts val="0"/>
              </a:spcAft>
              <a:defRPr lang="ko-KR"/>
            </a:pPr>
            <a:endParaRPr kumimoji="0" lang="ko-KR" altLang="en-US" dirty="0">
              <a:ln w="9525">
                <a:solidFill>
                  <a:srgbClr val="5B9BD5">
                    <a:shade val="50000"/>
                    <a:alpha val="0"/>
                  </a:srgbClr>
                </a:solidFill>
              </a:ln>
              <a:solidFill>
                <a:schemeClr val="tx2"/>
              </a:solidFill>
              <a:latin typeface="한컴 윤고딕 230"/>
              <a:ea typeface="한컴 윤고딕 230"/>
            </a:endParaRPr>
          </a:p>
        </p:txBody>
      </p:sp>
      <p:sp>
        <p:nvSpPr>
          <p:cNvPr id="19" name="모서리가 둥근 직사각형 18"/>
          <p:cNvSpPr/>
          <p:nvPr/>
        </p:nvSpPr>
        <p:spPr>
          <a:xfrm>
            <a:off x="884548" y="2816932"/>
            <a:ext cx="3413805" cy="401066"/>
          </a:xfrm>
          <a:prstGeom prst="roundRect">
            <a:avLst>
              <a:gd name="adj" fmla="val 0"/>
            </a:avLst>
          </a:prstGeom>
          <a:solidFill>
            <a:srgbClr val="404040">
              <a:alpha val="502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482" tIns="0" rIns="95482" bIns="0" anchor="ctr"/>
          <a:lstStyle/>
          <a:p>
            <a:pPr indent="-307594" algn="ctr"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pc="-80" dirty="0">
                <a:ln w="9525">
                  <a:solidFill>
                    <a:prstClr val="black">
                      <a:lumMod val="75000"/>
                      <a:lumOff val="25000"/>
                      <a:alpha val="0"/>
                    </a:prst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한컴 윤고딕 230"/>
                <a:ea typeface="한컴 윤고딕 230"/>
              </a:rPr>
              <a:t>구성원</a:t>
            </a:r>
            <a:r>
              <a:rPr kumimoji="0" lang="en-US" altLang="ko-KR" spc="-80" dirty="0">
                <a:ln w="9525">
                  <a:solidFill>
                    <a:prstClr val="black">
                      <a:lumMod val="75000"/>
                      <a:lumOff val="25000"/>
                      <a:alpha val="0"/>
                    </a:prst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한컴 윤고딕 230"/>
                <a:ea typeface="한컴 윤고딕 230"/>
              </a:rPr>
              <a:t>(5~15</a:t>
            </a:r>
            <a:r>
              <a:rPr kumimoji="0" lang="ko-KR" altLang="en-US" spc="-80" dirty="0">
                <a:ln w="9525">
                  <a:solidFill>
                    <a:prstClr val="black">
                      <a:lumMod val="75000"/>
                      <a:lumOff val="25000"/>
                      <a:alpha val="0"/>
                    </a:prst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한컴 윤고딕 230"/>
                <a:ea typeface="한컴 윤고딕 230"/>
              </a:rPr>
              <a:t>명</a:t>
            </a:r>
            <a:r>
              <a:rPr kumimoji="0" lang="en-US" altLang="ko-KR" spc="-80" dirty="0">
                <a:ln w="9525">
                  <a:solidFill>
                    <a:prstClr val="black">
                      <a:lumMod val="75000"/>
                      <a:lumOff val="25000"/>
                      <a:alpha val="0"/>
                    </a:prst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한컴 윤고딕 230"/>
                <a:ea typeface="한컴 윤고딕 230"/>
              </a:rPr>
              <a:t>)</a:t>
            </a:r>
            <a:endParaRPr kumimoji="0" lang="ko-KR" altLang="en-US" spc="-80" dirty="0">
              <a:ln w="9525">
                <a:solidFill>
                  <a:prstClr val="black">
                    <a:lumMod val="75000"/>
                    <a:lumOff val="25000"/>
                    <a:alpha val="0"/>
                  </a:prstClr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한컴 윤고딕 230"/>
              <a:ea typeface="한컴 윤고딕 230"/>
            </a:endParaRPr>
          </a:p>
        </p:txBody>
      </p:sp>
      <p:sp>
        <p:nvSpPr>
          <p:cNvPr id="20" name="AutoShape 13"/>
          <p:cNvSpPr>
            <a:spLocks noChangeArrowheads="1"/>
          </p:cNvSpPr>
          <p:nvPr/>
        </p:nvSpPr>
        <p:spPr>
          <a:xfrm>
            <a:off x="4708497" y="3298683"/>
            <a:ext cx="4365625" cy="2059143"/>
          </a:xfrm>
          <a:prstGeom prst="roundRect">
            <a:avLst>
              <a:gd name="adj" fmla="val 0"/>
            </a:avLst>
          </a:prstGeom>
          <a:solidFill>
            <a:srgbClr val="E8EC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108000" rIns="36000" anchor="ctr"/>
          <a:lstStyle/>
          <a:p>
            <a:pPr marL="92075" fontAlgn="auto" latinLnBrk="0">
              <a:spcBef>
                <a:spcPts val="600"/>
              </a:spcBef>
              <a:spcAft>
                <a:spcPts val="0"/>
              </a:spcAft>
              <a:buFont typeface="Arial"/>
              <a:buChar char="•"/>
              <a:defRPr lang="ko-KR"/>
            </a:pPr>
            <a:r>
              <a:rPr kumimoji="0" lang="ko-KR" altLang="en-US" dirty="0">
                <a:ln w="9525"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 </a:t>
            </a:r>
            <a:r>
              <a:rPr kumimoji="0" lang="ko-KR" altLang="en-US" kern="0" spc="-50" dirty="0">
                <a:solidFill>
                  <a:schemeClr val="tx2"/>
                </a:solidFill>
                <a:latin typeface="한컴 윤고딕 230"/>
                <a:ea typeface="한컴 윤고딕 230"/>
              </a:rPr>
              <a:t>사업시행자</a:t>
            </a:r>
          </a:p>
          <a:p>
            <a:pPr marL="92075" fontAlgn="auto" latinLnBrk="0">
              <a:spcBef>
                <a:spcPts val="600"/>
              </a:spcBef>
              <a:spcAft>
                <a:spcPts val="0"/>
              </a:spcAft>
              <a:buFont typeface="Arial"/>
              <a:buChar char="•"/>
              <a:defRPr lang="ko-KR"/>
            </a:pPr>
            <a:r>
              <a:rPr kumimoji="0" lang="ko-KR" altLang="en-US" kern="0" spc="-50" dirty="0">
                <a:solidFill>
                  <a:schemeClr val="tx2"/>
                </a:solidFill>
                <a:latin typeface="한컴 윤고딕 230"/>
                <a:ea typeface="한컴 윤고딕 230"/>
              </a:rPr>
              <a:t> 종전자산 감정평가업자</a:t>
            </a:r>
          </a:p>
          <a:p>
            <a:pPr marL="92075" fontAlgn="auto" latinLnBrk="0">
              <a:spcBef>
                <a:spcPts val="600"/>
              </a:spcBef>
              <a:spcAft>
                <a:spcPts val="0"/>
              </a:spcAft>
              <a:buFont typeface="Arial"/>
              <a:buChar char="•"/>
              <a:defRPr lang="ko-KR"/>
            </a:pPr>
            <a:r>
              <a:rPr kumimoji="0" lang="ko-KR" altLang="en-US" kern="0" spc="-50" dirty="0">
                <a:solidFill>
                  <a:schemeClr val="tx2"/>
                </a:solidFill>
                <a:latin typeface="한컴 윤고딕 230"/>
                <a:ea typeface="한컴 윤고딕 230"/>
              </a:rPr>
              <a:t> </a:t>
            </a:r>
            <a:r>
              <a:rPr kumimoji="0" lang="ko-KR" altLang="en-US" kern="0" spc="-50" dirty="0" err="1">
                <a:solidFill>
                  <a:schemeClr val="tx2"/>
                </a:solidFill>
                <a:latin typeface="한컴 윤고딕 230"/>
                <a:ea typeface="한컴 윤고딕 230"/>
              </a:rPr>
              <a:t>현금청산자</a:t>
            </a:r>
            <a:endParaRPr kumimoji="0" lang="ko-KR" altLang="en-US" kern="0" spc="-50" dirty="0">
              <a:solidFill>
                <a:schemeClr val="tx2"/>
              </a:solidFill>
              <a:latin typeface="한컴 윤고딕 230"/>
              <a:ea typeface="한컴 윤고딕 230"/>
            </a:endParaRPr>
          </a:p>
          <a:p>
            <a:pPr marL="92075" fontAlgn="auto" latinLnBrk="0">
              <a:spcBef>
                <a:spcPts val="600"/>
              </a:spcBef>
              <a:spcAft>
                <a:spcPts val="0"/>
              </a:spcAft>
              <a:buFont typeface="Arial"/>
              <a:buChar char="•"/>
              <a:defRPr lang="ko-KR"/>
            </a:pPr>
            <a:r>
              <a:rPr kumimoji="0" lang="ko-KR" altLang="en-US" kern="0" spc="-50" dirty="0">
                <a:solidFill>
                  <a:schemeClr val="tx2"/>
                </a:solidFill>
                <a:latin typeface="한컴 윤고딕 230"/>
                <a:ea typeface="한컴 윤고딕 230"/>
              </a:rPr>
              <a:t> 주거 및 이주대책 수립 대상 세입자</a:t>
            </a:r>
          </a:p>
          <a:p>
            <a:pPr marL="92075" fontAlgn="auto" latinLnBrk="0">
              <a:spcBef>
                <a:spcPts val="600"/>
              </a:spcBef>
              <a:spcAft>
                <a:spcPts val="0"/>
              </a:spcAft>
              <a:buFont typeface="Arial"/>
              <a:buChar char="•"/>
              <a:defRPr lang="ko-KR"/>
            </a:pPr>
            <a:r>
              <a:rPr kumimoji="0" lang="ko-KR" altLang="en-US" kern="0" spc="-50" dirty="0">
                <a:solidFill>
                  <a:schemeClr val="tx2"/>
                </a:solidFill>
                <a:latin typeface="한컴 윤고딕 230"/>
                <a:ea typeface="한컴 윤고딕 230"/>
              </a:rPr>
              <a:t> 구청장이 협의가 필요하다고 인정하는 자</a:t>
            </a:r>
          </a:p>
          <a:p>
            <a:pPr marL="92075" fontAlgn="auto" latinLnBrk="0">
              <a:spcBef>
                <a:spcPts val="600"/>
              </a:spcBef>
              <a:spcAft>
                <a:spcPts val="0"/>
              </a:spcAft>
              <a:defRPr lang="ko-KR"/>
            </a:pPr>
            <a:r>
              <a:rPr kumimoji="0" lang="en-US" altLang="ko-KR" kern="0" spc="-50" dirty="0">
                <a:solidFill>
                  <a:schemeClr val="tx2"/>
                </a:solidFill>
                <a:latin typeface="한컴 윤고딕 230"/>
                <a:ea typeface="한컴 윤고딕 230"/>
              </a:rPr>
              <a:t> </a:t>
            </a:r>
            <a:r>
              <a:rPr kumimoji="0" lang="ko-KR" altLang="en-US" kern="0" spc="-50" dirty="0">
                <a:solidFill>
                  <a:schemeClr val="tx2"/>
                </a:solidFill>
                <a:latin typeface="한컴 윤고딕 230"/>
                <a:ea typeface="한컴 윤고딕 230"/>
              </a:rPr>
              <a:t> </a:t>
            </a:r>
            <a:r>
              <a:rPr kumimoji="0" lang="en-US" altLang="ko-KR" kern="0" spc="-50" dirty="0">
                <a:solidFill>
                  <a:schemeClr val="tx2"/>
                </a:solidFill>
                <a:latin typeface="한컴 윤고딕 230"/>
                <a:ea typeface="한컴 윤고딕 230"/>
              </a:rPr>
              <a:t>(</a:t>
            </a:r>
            <a:r>
              <a:rPr kumimoji="0" lang="ko-KR" altLang="en-US" kern="0" spc="-50" dirty="0" err="1">
                <a:solidFill>
                  <a:schemeClr val="tx2"/>
                </a:solidFill>
                <a:latin typeface="한컴 윤고딕 230"/>
                <a:ea typeface="한컴 윤고딕 230"/>
              </a:rPr>
              <a:t>비대책</a:t>
            </a:r>
            <a:r>
              <a:rPr kumimoji="0" lang="ko-KR" altLang="en-US" kern="0" spc="-50" dirty="0">
                <a:solidFill>
                  <a:schemeClr val="tx2"/>
                </a:solidFill>
                <a:latin typeface="한컴 윤고딕 230"/>
                <a:ea typeface="한컴 윤고딕 230"/>
              </a:rPr>
              <a:t> 세입자 등</a:t>
            </a:r>
            <a:r>
              <a:rPr kumimoji="0" lang="en-US" altLang="ko-KR" kern="0" spc="-50" dirty="0">
                <a:solidFill>
                  <a:schemeClr val="tx2"/>
                </a:solidFill>
                <a:latin typeface="한컴 윤고딕 230"/>
                <a:ea typeface="한컴 윤고딕 230"/>
              </a:rPr>
              <a:t>)</a:t>
            </a:r>
            <a:endParaRPr kumimoji="0" lang="ko-KR" altLang="en-US" kern="0" spc="-50" dirty="0">
              <a:solidFill>
                <a:schemeClr val="tx2"/>
              </a:solidFill>
              <a:latin typeface="한컴 윤고딕 230"/>
              <a:ea typeface="한컴 윤고딕 230"/>
            </a:endParaRPr>
          </a:p>
        </p:txBody>
      </p:sp>
      <p:sp>
        <p:nvSpPr>
          <p:cNvPr id="21" name="모서리가 둥근 직사각형 20"/>
          <p:cNvSpPr/>
          <p:nvPr/>
        </p:nvSpPr>
        <p:spPr>
          <a:xfrm>
            <a:off x="4706206" y="2792796"/>
            <a:ext cx="4345207" cy="401066"/>
          </a:xfrm>
          <a:prstGeom prst="roundRect">
            <a:avLst>
              <a:gd name="adj" fmla="val 0"/>
            </a:avLst>
          </a:prstGeom>
          <a:solidFill>
            <a:srgbClr val="404040">
              <a:alpha val="502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482" tIns="0" rIns="95482" bIns="0" anchor="ctr"/>
          <a:lstStyle/>
          <a:p>
            <a:pPr indent="-307594" algn="ctr"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pc="-80" dirty="0">
                <a:ln w="9525">
                  <a:solidFill>
                    <a:prstClr val="black">
                      <a:lumMod val="75000"/>
                      <a:lumOff val="25000"/>
                      <a:alpha val="0"/>
                    </a:prst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한컴 윤고딕 230"/>
                <a:ea typeface="한컴 윤고딕 230"/>
              </a:rPr>
              <a:t>참석자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직사각형 35"/>
          <p:cNvSpPr/>
          <p:nvPr/>
        </p:nvSpPr>
        <p:spPr>
          <a:xfrm>
            <a:off x="0" y="0"/>
            <a:ext cx="9906000" cy="3857628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tx2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tx2">
                  <a:lumMod val="60000"/>
                  <a:lumOff val="4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900000" fontAlgn="auto" latinLnBrk="0">
              <a:spcBef>
                <a:spcPts val="0"/>
              </a:spcBef>
              <a:spcAft>
                <a:spcPts val="0"/>
              </a:spcAft>
              <a:defRPr lang="ko-KR"/>
            </a:pPr>
            <a:endParaRPr kumimoji="0" lang="ko-KR" altLang="en-US" kern="0">
              <a:solidFill>
                <a:sysClr val="window" lastClr="FFFFFF"/>
              </a:solidFill>
              <a:latin typeface="맑은 고딕"/>
              <a:ea typeface="맑은 고딕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251325" y="5013325"/>
            <a:ext cx="1403350" cy="576263"/>
          </a:xfrm>
          <a:prstGeom prst="rect">
            <a:avLst/>
          </a:prstGeom>
        </p:spPr>
        <p:txBody>
          <a:bodyPr wrap="none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lang="ko-KR"/>
            </a:pPr>
            <a:endParaRPr kumimoji="0" lang="en-US" altLang="ko-KR" sz="240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glow rad="76200">
                  <a:schemeClr val="bg1"/>
                </a:glow>
              </a:effectLst>
              <a:latin typeface="한컴 윤고딕 230"/>
              <a:ea typeface="한컴 윤고딕 23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275138" y="4773613"/>
            <a:ext cx="1352550" cy="0"/>
          </a:xfrm>
          <a:prstGeom prst="rect">
            <a:avLst/>
          </a:prstGeom>
          <a:noFill/>
        </p:spPr>
        <p:txBody>
          <a:bodyPr wrap="none" lIns="91424" tIns="45712" rIns="91424" bIns="45712"/>
          <a:lstStyle/>
          <a:p>
            <a:pPr algn="ctr" defTabSz="900000"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3200" spc="-15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76200">
                    <a:schemeClr val="bg1"/>
                  </a:glow>
                </a:effectLst>
                <a:latin typeface="한컴 윤고딕 230"/>
                <a:ea typeface="한컴 윤고딕 230"/>
              </a:rPr>
              <a:t>  </a:t>
            </a:r>
          </a:p>
        </p:txBody>
      </p:sp>
      <p:cxnSp>
        <p:nvCxnSpPr>
          <p:cNvPr id="20" name="직선 연결선 19"/>
          <p:cNvCxnSpPr/>
          <p:nvPr/>
        </p:nvCxnSpPr>
        <p:spPr>
          <a:xfrm>
            <a:off x="720725" y="3071813"/>
            <a:ext cx="8459788" cy="0"/>
          </a:xfrm>
          <a:prstGeom prst="line">
            <a:avLst/>
          </a:prstGeom>
          <a:ln w="6350"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244588" y="2528900"/>
            <a:ext cx="7205819" cy="830997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 fontAlgn="auto">
              <a:spcBef>
                <a:spcPts val="1200"/>
              </a:spcBef>
              <a:spcAft>
                <a:spcPts val="0"/>
              </a:spcAft>
              <a:defRPr lang="ko-KR" altLang="en-US"/>
            </a:pPr>
            <a:r>
              <a:rPr kumimoji="0" lang="en-US" altLang="ko-KR" sz="48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76200">
                    <a:schemeClr val="bg1"/>
                  </a:glow>
                </a:effectLst>
                <a:latin typeface="MS Gothic"/>
                <a:ea typeface="MS Gothic"/>
              </a:rPr>
              <a:t>Ⅳ</a:t>
            </a:r>
            <a:r>
              <a:rPr kumimoji="0" lang="ko-KR" altLang="en-US" sz="48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76200">
                    <a:schemeClr val="bg1"/>
                  </a:glow>
                </a:effectLst>
                <a:latin typeface="한컴 윤고딕 230"/>
                <a:ea typeface="한컴 윤고딕 230"/>
              </a:rPr>
              <a:t>. 관리처분계획인가 절차 </a:t>
            </a:r>
          </a:p>
        </p:txBody>
      </p:sp>
      <p:grpSp>
        <p:nvGrpSpPr>
          <p:cNvPr id="46089" name="그룹 10"/>
          <p:cNvGrpSpPr>
            <a:grpSpLocks/>
          </p:cNvGrpSpPr>
          <p:nvPr/>
        </p:nvGrpSpPr>
        <p:grpSpPr bwMode="auto">
          <a:xfrm>
            <a:off x="5810250" y="714375"/>
            <a:ext cx="3325813" cy="1052513"/>
            <a:chOff x="3864609" y="922642"/>
            <a:chExt cx="3475451" cy="1136033"/>
          </a:xfrm>
        </p:grpSpPr>
        <p:grpSp>
          <p:nvGrpSpPr>
            <p:cNvPr id="46091" name="그룹 13"/>
            <p:cNvGrpSpPr>
              <a:grpSpLocks/>
            </p:cNvGrpSpPr>
            <p:nvPr/>
          </p:nvGrpSpPr>
          <p:grpSpPr bwMode="auto">
            <a:xfrm>
              <a:off x="3864609" y="1079194"/>
              <a:ext cx="3475451" cy="979481"/>
              <a:chOff x="3864609" y="1079194"/>
              <a:chExt cx="3475451" cy="979481"/>
            </a:xfrm>
          </p:grpSpPr>
          <p:grpSp>
            <p:nvGrpSpPr>
              <p:cNvPr id="4" name="그룹 7"/>
              <p:cNvGrpSpPr/>
              <p:nvPr/>
            </p:nvGrpSpPr>
            <p:grpSpPr>
              <a:xfrm>
                <a:off x="5257770" y="1079194"/>
                <a:ext cx="2082290" cy="979481"/>
                <a:chOff x="5105497" y="1309433"/>
                <a:chExt cx="967460" cy="511547"/>
              </a:xfrm>
              <a:effectLst>
                <a:outerShdw dist="50800" dir="5400000" algn="ctr" rotWithShape="0">
                  <a:srgbClr val="000000">
                    <a:alpha val="0"/>
                  </a:srgbClr>
                </a:outerShdw>
                <a:reflection stA="0" endPos="65000" dist="50800" dir="5400000" sy="-100000" algn="bl" rotWithShape="0"/>
              </a:effectLst>
            </p:grpSpPr>
            <p:grpSp>
              <p:nvGrpSpPr>
                <p:cNvPr id="5" name="그룹 8"/>
                <p:cNvGrpSpPr/>
                <p:nvPr/>
              </p:nvGrpSpPr>
              <p:grpSpPr>
                <a:xfrm>
                  <a:off x="5105497" y="1338268"/>
                  <a:ext cx="825880" cy="482712"/>
                  <a:chOff x="4946655" y="1338268"/>
                  <a:chExt cx="825880" cy="482712"/>
                </a:xfrm>
              </p:grpSpPr>
              <p:grpSp>
                <p:nvGrpSpPr>
                  <p:cNvPr id="6" name="그룹 14"/>
                  <p:cNvGrpSpPr/>
                  <p:nvPr/>
                </p:nvGrpSpPr>
                <p:grpSpPr>
                  <a:xfrm>
                    <a:off x="4946655" y="1338268"/>
                    <a:ext cx="225274" cy="481685"/>
                    <a:chOff x="3531646" y="5990795"/>
                    <a:chExt cx="328102" cy="649035"/>
                  </a:xfrm>
                  <a:solidFill>
                    <a:sysClr val="window" lastClr="FFFFFF">
                      <a:alpha val="32000"/>
                    </a:sysClr>
                  </a:solidFill>
                </p:grpSpPr>
                <p:sp>
                  <p:nvSpPr>
                    <p:cNvPr id="33" name="Freeform 5"/>
                    <p:cNvSpPr>
                      <a:spLocks noEditPoints="1"/>
                    </p:cNvSpPr>
                    <p:nvPr/>
                  </p:nvSpPr>
                  <p:spPr>
                    <a:xfrm>
                      <a:off x="3705352" y="6195897"/>
                      <a:ext cx="154396" cy="437455"/>
                    </a:xfrm>
                    <a:custGeom>
                      <a:avLst/>
                      <a:gdLst>
                        <a:gd name="T0" fmla="*/ 0 w 537"/>
                        <a:gd name="T1" fmla="*/ 135525 h 1530"/>
                        <a:gd name="T2" fmla="*/ 28464 w 537"/>
                        <a:gd name="T3" fmla="*/ 437455 h 1530"/>
                        <a:gd name="T4" fmla="*/ 59516 w 537"/>
                        <a:gd name="T5" fmla="*/ 437455 h 1530"/>
                        <a:gd name="T6" fmla="*/ 81654 w 537"/>
                        <a:gd name="T7" fmla="*/ 407148 h 1530"/>
                        <a:gd name="T8" fmla="*/ 117019 w 537"/>
                        <a:gd name="T9" fmla="*/ 407148 h 1530"/>
                        <a:gd name="T10" fmla="*/ 139158 w 537"/>
                        <a:gd name="T11" fmla="*/ 437455 h 1530"/>
                        <a:gd name="T12" fmla="*/ 15526 w 537"/>
                        <a:gd name="T13" fmla="*/ 393138 h 1530"/>
                        <a:gd name="T14" fmla="*/ 15526 w 537"/>
                        <a:gd name="T15" fmla="*/ 349964 h 1530"/>
                        <a:gd name="T16" fmla="*/ 15526 w 537"/>
                        <a:gd name="T17" fmla="*/ 306219 h 1530"/>
                        <a:gd name="T18" fmla="*/ 15526 w 537"/>
                        <a:gd name="T19" fmla="*/ 262759 h 1530"/>
                        <a:gd name="T20" fmla="*/ 15526 w 537"/>
                        <a:gd name="T21" fmla="*/ 219585 h 1530"/>
                        <a:gd name="T22" fmla="*/ 15526 w 537"/>
                        <a:gd name="T23" fmla="*/ 176126 h 1530"/>
                        <a:gd name="T24" fmla="*/ 37377 w 537"/>
                        <a:gd name="T25" fmla="*/ 393138 h 1530"/>
                        <a:gd name="T26" fmla="*/ 37377 w 537"/>
                        <a:gd name="T27" fmla="*/ 349964 h 1530"/>
                        <a:gd name="T28" fmla="*/ 37377 w 537"/>
                        <a:gd name="T29" fmla="*/ 306219 h 1530"/>
                        <a:gd name="T30" fmla="*/ 37377 w 537"/>
                        <a:gd name="T31" fmla="*/ 262759 h 1530"/>
                        <a:gd name="T32" fmla="*/ 37377 w 537"/>
                        <a:gd name="T33" fmla="*/ 219585 h 1530"/>
                        <a:gd name="T34" fmla="*/ 37377 w 537"/>
                        <a:gd name="T35" fmla="*/ 176126 h 1530"/>
                        <a:gd name="T36" fmla="*/ 37377 w 537"/>
                        <a:gd name="T37" fmla="*/ 133524 h 1530"/>
                        <a:gd name="T38" fmla="*/ 37377 w 537"/>
                        <a:gd name="T39" fmla="*/ 90350 h 1530"/>
                        <a:gd name="T40" fmla="*/ 37377 w 537"/>
                        <a:gd name="T41" fmla="*/ 47462 h 1530"/>
                        <a:gd name="T42" fmla="*/ 59516 w 537"/>
                        <a:gd name="T43" fmla="*/ 393138 h 1530"/>
                        <a:gd name="T44" fmla="*/ 59516 w 537"/>
                        <a:gd name="T45" fmla="*/ 349964 h 1530"/>
                        <a:gd name="T46" fmla="*/ 59516 w 537"/>
                        <a:gd name="T47" fmla="*/ 306219 h 1530"/>
                        <a:gd name="T48" fmla="*/ 59516 w 537"/>
                        <a:gd name="T49" fmla="*/ 262759 h 1530"/>
                        <a:gd name="T50" fmla="*/ 59516 w 537"/>
                        <a:gd name="T51" fmla="*/ 219585 h 1530"/>
                        <a:gd name="T52" fmla="*/ 59516 w 537"/>
                        <a:gd name="T53" fmla="*/ 176126 h 1530"/>
                        <a:gd name="T54" fmla="*/ 59516 w 537"/>
                        <a:gd name="T55" fmla="*/ 133524 h 1530"/>
                        <a:gd name="T56" fmla="*/ 59516 w 537"/>
                        <a:gd name="T57" fmla="*/ 90350 h 1530"/>
                        <a:gd name="T58" fmla="*/ 59516 w 537"/>
                        <a:gd name="T59" fmla="*/ 47462 h 1530"/>
                        <a:gd name="T60" fmla="*/ 81654 w 537"/>
                        <a:gd name="T61" fmla="*/ 393138 h 1530"/>
                        <a:gd name="T62" fmla="*/ 81654 w 537"/>
                        <a:gd name="T63" fmla="*/ 349964 h 1530"/>
                        <a:gd name="T64" fmla="*/ 81654 w 537"/>
                        <a:gd name="T65" fmla="*/ 306219 h 1530"/>
                        <a:gd name="T66" fmla="*/ 81654 w 537"/>
                        <a:gd name="T67" fmla="*/ 262759 h 1530"/>
                        <a:gd name="T68" fmla="*/ 81654 w 537"/>
                        <a:gd name="T69" fmla="*/ 219585 h 1530"/>
                        <a:gd name="T70" fmla="*/ 81654 w 537"/>
                        <a:gd name="T71" fmla="*/ 176126 h 1530"/>
                        <a:gd name="T72" fmla="*/ 81654 w 537"/>
                        <a:gd name="T73" fmla="*/ 133524 h 1530"/>
                        <a:gd name="T74" fmla="*/ 81654 w 537"/>
                        <a:gd name="T75" fmla="*/ 90350 h 1530"/>
                        <a:gd name="T76" fmla="*/ 81654 w 537"/>
                        <a:gd name="T77" fmla="*/ 47462 h 1530"/>
                        <a:gd name="T78" fmla="*/ 103793 w 537"/>
                        <a:gd name="T79" fmla="*/ 393138 h 1530"/>
                        <a:gd name="T80" fmla="*/ 103793 w 537"/>
                        <a:gd name="T81" fmla="*/ 349964 h 1530"/>
                        <a:gd name="T82" fmla="*/ 103793 w 537"/>
                        <a:gd name="T83" fmla="*/ 306219 h 1530"/>
                        <a:gd name="T84" fmla="*/ 103793 w 537"/>
                        <a:gd name="T85" fmla="*/ 262759 h 1530"/>
                        <a:gd name="T86" fmla="*/ 103793 w 537"/>
                        <a:gd name="T87" fmla="*/ 219585 h 1530"/>
                        <a:gd name="T88" fmla="*/ 103793 w 537"/>
                        <a:gd name="T89" fmla="*/ 176126 h 1530"/>
                        <a:gd name="T90" fmla="*/ 103793 w 537"/>
                        <a:gd name="T91" fmla="*/ 133524 h 1530"/>
                        <a:gd name="T92" fmla="*/ 103793 w 537"/>
                        <a:gd name="T93" fmla="*/ 90350 h 1530"/>
                        <a:gd name="T94" fmla="*/ 103793 w 537"/>
                        <a:gd name="T95" fmla="*/ 47462 h 1530"/>
                        <a:gd name="T96" fmla="*/ 125932 w 537"/>
                        <a:gd name="T97" fmla="*/ 393138 h 1530"/>
                        <a:gd name="T98" fmla="*/ 125932 w 537"/>
                        <a:gd name="T99" fmla="*/ 349964 h 1530"/>
                        <a:gd name="T100" fmla="*/ 125932 w 537"/>
                        <a:gd name="T101" fmla="*/ 306219 h 1530"/>
                        <a:gd name="T102" fmla="*/ 125932 w 537"/>
                        <a:gd name="T103" fmla="*/ 262759 h 1530"/>
                        <a:gd name="T104" fmla="*/ 125932 w 537"/>
                        <a:gd name="T105" fmla="*/ 219585 h 1530"/>
                        <a:gd name="T106" fmla="*/ 125932 w 537"/>
                        <a:gd name="T107" fmla="*/ 176126 h 1530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60000 65536"/>
                        <a:gd name="T157" fmla="*/ 0 60000 65536"/>
                        <a:gd name="T158" fmla="*/ 0 60000 65536"/>
                        <a:gd name="T159" fmla="*/ 0 60000 65536"/>
                        <a:gd name="T160" fmla="*/ 0 60000 65536"/>
                        <a:gd name="T161" fmla="*/ 0 60000 65536"/>
                      </a:gdLst>
                      <a:ahLst/>
                      <a:cxnLst>
                        <a:cxn ang="T108">
                          <a:pos x="T0" y="T1"/>
                        </a:cxn>
                        <a:cxn ang="T109">
                          <a:pos x="T2" y="T3"/>
                        </a:cxn>
                        <a:cxn ang="T110">
                          <a:pos x="T4" y="T5"/>
                        </a:cxn>
                        <a:cxn ang="T111">
                          <a:pos x="T6" y="T7"/>
                        </a:cxn>
                        <a:cxn ang="T112">
                          <a:pos x="T8" y="T9"/>
                        </a:cxn>
                        <a:cxn ang="T113">
                          <a:pos x="T10" y="T11"/>
                        </a:cxn>
                        <a:cxn ang="T114">
                          <a:pos x="T12" y="T13"/>
                        </a:cxn>
                        <a:cxn ang="T115">
                          <a:pos x="T14" y="T15"/>
                        </a:cxn>
                        <a:cxn ang="T116">
                          <a:pos x="T16" y="T17"/>
                        </a:cxn>
                        <a:cxn ang="T117">
                          <a:pos x="T18" y="T19"/>
                        </a:cxn>
                        <a:cxn ang="T118">
                          <a:pos x="T20" y="T21"/>
                        </a:cxn>
                        <a:cxn ang="T119">
                          <a:pos x="T22" y="T23"/>
                        </a:cxn>
                        <a:cxn ang="T120">
                          <a:pos x="T24" y="T25"/>
                        </a:cxn>
                        <a:cxn ang="T121">
                          <a:pos x="T26" y="T27"/>
                        </a:cxn>
                        <a:cxn ang="T122">
                          <a:pos x="T28" y="T29"/>
                        </a:cxn>
                        <a:cxn ang="T123">
                          <a:pos x="T30" y="T31"/>
                        </a:cxn>
                        <a:cxn ang="T124">
                          <a:pos x="T32" y="T33"/>
                        </a:cxn>
                        <a:cxn ang="T125">
                          <a:pos x="T34" y="T35"/>
                        </a:cxn>
                        <a:cxn ang="T126">
                          <a:pos x="T36" y="T37"/>
                        </a:cxn>
                        <a:cxn ang="T127">
                          <a:pos x="T38" y="T39"/>
                        </a:cxn>
                        <a:cxn ang="T128">
                          <a:pos x="T40" y="T41"/>
                        </a:cxn>
                        <a:cxn ang="T129">
                          <a:pos x="T42" y="T43"/>
                        </a:cxn>
                        <a:cxn ang="T130">
                          <a:pos x="T44" y="T45"/>
                        </a:cxn>
                        <a:cxn ang="T131">
                          <a:pos x="T46" y="T47"/>
                        </a:cxn>
                        <a:cxn ang="T132">
                          <a:pos x="T48" y="T49"/>
                        </a:cxn>
                        <a:cxn ang="T133">
                          <a:pos x="T50" y="T51"/>
                        </a:cxn>
                        <a:cxn ang="T134">
                          <a:pos x="T52" y="T53"/>
                        </a:cxn>
                        <a:cxn ang="T135">
                          <a:pos x="T54" y="T55"/>
                        </a:cxn>
                        <a:cxn ang="T136">
                          <a:pos x="T56" y="T57"/>
                        </a:cxn>
                        <a:cxn ang="T137">
                          <a:pos x="T58" y="T59"/>
                        </a:cxn>
                        <a:cxn ang="T138">
                          <a:pos x="T60" y="T61"/>
                        </a:cxn>
                        <a:cxn ang="T139">
                          <a:pos x="T62" y="T63"/>
                        </a:cxn>
                        <a:cxn ang="T140">
                          <a:pos x="T64" y="T65"/>
                        </a:cxn>
                        <a:cxn ang="T141">
                          <a:pos x="T66" y="T67"/>
                        </a:cxn>
                        <a:cxn ang="T142">
                          <a:pos x="T68" y="T69"/>
                        </a:cxn>
                        <a:cxn ang="T143">
                          <a:pos x="T70" y="T71"/>
                        </a:cxn>
                        <a:cxn ang="T144">
                          <a:pos x="T72" y="T73"/>
                        </a:cxn>
                        <a:cxn ang="T145">
                          <a:pos x="T74" y="T75"/>
                        </a:cxn>
                        <a:cxn ang="T146">
                          <a:pos x="T76" y="T77"/>
                        </a:cxn>
                        <a:cxn ang="T147">
                          <a:pos x="T78" y="T79"/>
                        </a:cxn>
                        <a:cxn ang="T148">
                          <a:pos x="T80" y="T81"/>
                        </a:cxn>
                        <a:cxn ang="T149">
                          <a:pos x="T82" y="T83"/>
                        </a:cxn>
                        <a:cxn ang="T150">
                          <a:pos x="T84" y="T85"/>
                        </a:cxn>
                        <a:cxn ang="T151">
                          <a:pos x="T86" y="T87"/>
                        </a:cxn>
                        <a:cxn ang="T152">
                          <a:pos x="T88" y="T89"/>
                        </a:cxn>
                        <a:cxn ang="T153">
                          <a:pos x="T90" y="T91"/>
                        </a:cxn>
                        <a:cxn ang="T154">
                          <a:pos x="T92" y="T93"/>
                        </a:cxn>
                        <a:cxn ang="T155">
                          <a:pos x="T94" y="T95"/>
                        </a:cxn>
                        <a:cxn ang="T156">
                          <a:pos x="T96" y="T97"/>
                        </a:cxn>
                        <a:cxn ang="T157">
                          <a:pos x="T98" y="T99"/>
                        </a:cxn>
                        <a:cxn ang="T158">
                          <a:pos x="T100" y="T101"/>
                        </a:cxn>
                        <a:cxn ang="T159">
                          <a:pos x="T102" y="T103"/>
                        </a:cxn>
                        <a:cxn ang="T160">
                          <a:pos x="T104" y="T105"/>
                        </a:cxn>
                        <a:cxn ang="T161">
                          <a:pos x="T106" y="T107"/>
                        </a:cxn>
                      </a:cxnLst>
                      <a:rect l="0" t="0" r="r" b="b"/>
                      <a:pathLst>
                        <a:path w="537" h="1530">
                          <a:moveTo>
                            <a:pt x="462" y="474"/>
                          </a:moveTo>
                          <a:lnTo>
                            <a:pt x="462" y="0"/>
                          </a:lnTo>
                          <a:lnTo>
                            <a:pt x="76" y="0"/>
                          </a:lnTo>
                          <a:lnTo>
                            <a:pt x="76" y="474"/>
                          </a:lnTo>
                          <a:lnTo>
                            <a:pt x="0" y="474"/>
                          </a:lnTo>
                          <a:lnTo>
                            <a:pt x="0" y="1530"/>
                          </a:lnTo>
                          <a:lnTo>
                            <a:pt x="54" y="1530"/>
                          </a:lnTo>
                          <a:lnTo>
                            <a:pt x="54" y="1424"/>
                          </a:lnTo>
                          <a:lnTo>
                            <a:pt x="99" y="1424"/>
                          </a:lnTo>
                          <a:lnTo>
                            <a:pt x="99" y="1530"/>
                          </a:lnTo>
                          <a:lnTo>
                            <a:pt x="130" y="1530"/>
                          </a:lnTo>
                          <a:lnTo>
                            <a:pt x="130" y="1424"/>
                          </a:lnTo>
                          <a:lnTo>
                            <a:pt x="176" y="1424"/>
                          </a:lnTo>
                          <a:lnTo>
                            <a:pt x="176" y="1530"/>
                          </a:lnTo>
                          <a:lnTo>
                            <a:pt x="207" y="1530"/>
                          </a:lnTo>
                          <a:lnTo>
                            <a:pt x="207" y="1424"/>
                          </a:lnTo>
                          <a:lnTo>
                            <a:pt x="253" y="1424"/>
                          </a:lnTo>
                          <a:lnTo>
                            <a:pt x="253" y="1530"/>
                          </a:lnTo>
                          <a:lnTo>
                            <a:pt x="284" y="1530"/>
                          </a:lnTo>
                          <a:lnTo>
                            <a:pt x="284" y="1424"/>
                          </a:lnTo>
                          <a:lnTo>
                            <a:pt x="330" y="1424"/>
                          </a:lnTo>
                          <a:lnTo>
                            <a:pt x="330" y="1530"/>
                          </a:lnTo>
                          <a:lnTo>
                            <a:pt x="361" y="1530"/>
                          </a:lnTo>
                          <a:lnTo>
                            <a:pt x="361" y="1424"/>
                          </a:lnTo>
                          <a:lnTo>
                            <a:pt x="407" y="1424"/>
                          </a:lnTo>
                          <a:lnTo>
                            <a:pt x="407" y="1530"/>
                          </a:lnTo>
                          <a:lnTo>
                            <a:pt x="438" y="1530"/>
                          </a:lnTo>
                          <a:lnTo>
                            <a:pt x="438" y="1424"/>
                          </a:lnTo>
                          <a:lnTo>
                            <a:pt x="484" y="1424"/>
                          </a:lnTo>
                          <a:lnTo>
                            <a:pt x="484" y="1530"/>
                          </a:lnTo>
                          <a:lnTo>
                            <a:pt x="537" y="1530"/>
                          </a:lnTo>
                          <a:lnTo>
                            <a:pt x="537" y="474"/>
                          </a:lnTo>
                          <a:lnTo>
                            <a:pt x="462" y="474"/>
                          </a:lnTo>
                          <a:close/>
                          <a:moveTo>
                            <a:pt x="99" y="1375"/>
                          </a:moveTo>
                          <a:lnTo>
                            <a:pt x="54" y="1375"/>
                          </a:lnTo>
                          <a:lnTo>
                            <a:pt x="54" y="1272"/>
                          </a:lnTo>
                          <a:lnTo>
                            <a:pt x="99" y="1272"/>
                          </a:lnTo>
                          <a:lnTo>
                            <a:pt x="99" y="1375"/>
                          </a:lnTo>
                          <a:close/>
                          <a:moveTo>
                            <a:pt x="99" y="1224"/>
                          </a:moveTo>
                          <a:lnTo>
                            <a:pt x="54" y="1224"/>
                          </a:lnTo>
                          <a:lnTo>
                            <a:pt x="54" y="1121"/>
                          </a:lnTo>
                          <a:lnTo>
                            <a:pt x="99" y="1121"/>
                          </a:lnTo>
                          <a:lnTo>
                            <a:pt x="99" y="1224"/>
                          </a:lnTo>
                          <a:close/>
                          <a:moveTo>
                            <a:pt x="99" y="1071"/>
                          </a:moveTo>
                          <a:lnTo>
                            <a:pt x="54" y="1071"/>
                          </a:lnTo>
                          <a:lnTo>
                            <a:pt x="54" y="969"/>
                          </a:lnTo>
                          <a:lnTo>
                            <a:pt x="99" y="969"/>
                          </a:lnTo>
                          <a:lnTo>
                            <a:pt x="99" y="1071"/>
                          </a:lnTo>
                          <a:close/>
                          <a:moveTo>
                            <a:pt x="99" y="919"/>
                          </a:moveTo>
                          <a:lnTo>
                            <a:pt x="54" y="919"/>
                          </a:lnTo>
                          <a:lnTo>
                            <a:pt x="54" y="818"/>
                          </a:lnTo>
                          <a:lnTo>
                            <a:pt x="99" y="818"/>
                          </a:lnTo>
                          <a:lnTo>
                            <a:pt x="99" y="919"/>
                          </a:lnTo>
                          <a:close/>
                          <a:moveTo>
                            <a:pt x="99" y="768"/>
                          </a:moveTo>
                          <a:lnTo>
                            <a:pt x="54" y="768"/>
                          </a:lnTo>
                          <a:lnTo>
                            <a:pt x="54" y="666"/>
                          </a:lnTo>
                          <a:lnTo>
                            <a:pt x="99" y="666"/>
                          </a:lnTo>
                          <a:lnTo>
                            <a:pt x="99" y="768"/>
                          </a:lnTo>
                          <a:close/>
                          <a:moveTo>
                            <a:pt x="99" y="616"/>
                          </a:moveTo>
                          <a:lnTo>
                            <a:pt x="54" y="616"/>
                          </a:lnTo>
                          <a:lnTo>
                            <a:pt x="54" y="515"/>
                          </a:lnTo>
                          <a:lnTo>
                            <a:pt x="99" y="515"/>
                          </a:lnTo>
                          <a:lnTo>
                            <a:pt x="99" y="616"/>
                          </a:lnTo>
                          <a:close/>
                          <a:moveTo>
                            <a:pt x="176" y="1375"/>
                          </a:moveTo>
                          <a:lnTo>
                            <a:pt x="130" y="1375"/>
                          </a:lnTo>
                          <a:lnTo>
                            <a:pt x="130" y="1272"/>
                          </a:lnTo>
                          <a:lnTo>
                            <a:pt x="176" y="1272"/>
                          </a:lnTo>
                          <a:lnTo>
                            <a:pt x="176" y="1375"/>
                          </a:lnTo>
                          <a:close/>
                          <a:moveTo>
                            <a:pt x="176" y="1224"/>
                          </a:moveTo>
                          <a:lnTo>
                            <a:pt x="130" y="1224"/>
                          </a:lnTo>
                          <a:lnTo>
                            <a:pt x="130" y="1121"/>
                          </a:lnTo>
                          <a:lnTo>
                            <a:pt x="176" y="1121"/>
                          </a:lnTo>
                          <a:lnTo>
                            <a:pt x="176" y="1224"/>
                          </a:lnTo>
                          <a:close/>
                          <a:moveTo>
                            <a:pt x="176" y="1071"/>
                          </a:moveTo>
                          <a:lnTo>
                            <a:pt x="130" y="1071"/>
                          </a:lnTo>
                          <a:lnTo>
                            <a:pt x="130" y="969"/>
                          </a:lnTo>
                          <a:lnTo>
                            <a:pt x="176" y="969"/>
                          </a:lnTo>
                          <a:lnTo>
                            <a:pt x="176" y="1071"/>
                          </a:lnTo>
                          <a:close/>
                          <a:moveTo>
                            <a:pt x="176" y="919"/>
                          </a:moveTo>
                          <a:lnTo>
                            <a:pt x="130" y="919"/>
                          </a:lnTo>
                          <a:lnTo>
                            <a:pt x="130" y="818"/>
                          </a:lnTo>
                          <a:lnTo>
                            <a:pt x="176" y="818"/>
                          </a:lnTo>
                          <a:lnTo>
                            <a:pt x="176" y="919"/>
                          </a:lnTo>
                          <a:close/>
                          <a:moveTo>
                            <a:pt x="176" y="768"/>
                          </a:moveTo>
                          <a:lnTo>
                            <a:pt x="130" y="768"/>
                          </a:lnTo>
                          <a:lnTo>
                            <a:pt x="130" y="666"/>
                          </a:lnTo>
                          <a:lnTo>
                            <a:pt x="176" y="666"/>
                          </a:lnTo>
                          <a:lnTo>
                            <a:pt x="176" y="768"/>
                          </a:lnTo>
                          <a:close/>
                          <a:moveTo>
                            <a:pt x="176" y="616"/>
                          </a:moveTo>
                          <a:lnTo>
                            <a:pt x="130" y="616"/>
                          </a:lnTo>
                          <a:lnTo>
                            <a:pt x="130" y="515"/>
                          </a:lnTo>
                          <a:lnTo>
                            <a:pt x="176" y="515"/>
                          </a:lnTo>
                          <a:lnTo>
                            <a:pt x="176" y="616"/>
                          </a:lnTo>
                          <a:close/>
                          <a:moveTo>
                            <a:pt x="176" y="467"/>
                          </a:moveTo>
                          <a:lnTo>
                            <a:pt x="130" y="467"/>
                          </a:lnTo>
                          <a:lnTo>
                            <a:pt x="130" y="364"/>
                          </a:lnTo>
                          <a:lnTo>
                            <a:pt x="176" y="364"/>
                          </a:lnTo>
                          <a:lnTo>
                            <a:pt x="176" y="467"/>
                          </a:lnTo>
                          <a:close/>
                          <a:moveTo>
                            <a:pt x="176" y="316"/>
                          </a:moveTo>
                          <a:lnTo>
                            <a:pt x="130" y="316"/>
                          </a:lnTo>
                          <a:lnTo>
                            <a:pt x="130" y="215"/>
                          </a:lnTo>
                          <a:lnTo>
                            <a:pt x="176" y="215"/>
                          </a:lnTo>
                          <a:lnTo>
                            <a:pt x="176" y="316"/>
                          </a:lnTo>
                          <a:close/>
                          <a:moveTo>
                            <a:pt x="176" y="166"/>
                          </a:moveTo>
                          <a:lnTo>
                            <a:pt x="130" y="166"/>
                          </a:lnTo>
                          <a:lnTo>
                            <a:pt x="130" y="64"/>
                          </a:lnTo>
                          <a:lnTo>
                            <a:pt x="176" y="64"/>
                          </a:lnTo>
                          <a:lnTo>
                            <a:pt x="176" y="166"/>
                          </a:lnTo>
                          <a:close/>
                          <a:moveTo>
                            <a:pt x="253" y="1375"/>
                          </a:moveTo>
                          <a:lnTo>
                            <a:pt x="207" y="1375"/>
                          </a:lnTo>
                          <a:lnTo>
                            <a:pt x="207" y="1272"/>
                          </a:lnTo>
                          <a:lnTo>
                            <a:pt x="253" y="1272"/>
                          </a:lnTo>
                          <a:lnTo>
                            <a:pt x="253" y="1375"/>
                          </a:lnTo>
                          <a:close/>
                          <a:moveTo>
                            <a:pt x="253" y="1224"/>
                          </a:moveTo>
                          <a:lnTo>
                            <a:pt x="207" y="1224"/>
                          </a:lnTo>
                          <a:lnTo>
                            <a:pt x="207" y="1121"/>
                          </a:lnTo>
                          <a:lnTo>
                            <a:pt x="253" y="1121"/>
                          </a:lnTo>
                          <a:lnTo>
                            <a:pt x="253" y="1224"/>
                          </a:lnTo>
                          <a:close/>
                          <a:moveTo>
                            <a:pt x="253" y="1071"/>
                          </a:moveTo>
                          <a:lnTo>
                            <a:pt x="207" y="1071"/>
                          </a:lnTo>
                          <a:lnTo>
                            <a:pt x="207" y="969"/>
                          </a:lnTo>
                          <a:lnTo>
                            <a:pt x="253" y="969"/>
                          </a:lnTo>
                          <a:lnTo>
                            <a:pt x="253" y="1071"/>
                          </a:lnTo>
                          <a:close/>
                          <a:moveTo>
                            <a:pt x="253" y="919"/>
                          </a:moveTo>
                          <a:lnTo>
                            <a:pt x="207" y="919"/>
                          </a:lnTo>
                          <a:lnTo>
                            <a:pt x="207" y="818"/>
                          </a:lnTo>
                          <a:lnTo>
                            <a:pt x="253" y="818"/>
                          </a:lnTo>
                          <a:lnTo>
                            <a:pt x="253" y="919"/>
                          </a:lnTo>
                          <a:close/>
                          <a:moveTo>
                            <a:pt x="253" y="768"/>
                          </a:moveTo>
                          <a:lnTo>
                            <a:pt x="207" y="768"/>
                          </a:lnTo>
                          <a:lnTo>
                            <a:pt x="207" y="666"/>
                          </a:lnTo>
                          <a:lnTo>
                            <a:pt x="253" y="666"/>
                          </a:lnTo>
                          <a:lnTo>
                            <a:pt x="253" y="768"/>
                          </a:lnTo>
                          <a:close/>
                          <a:moveTo>
                            <a:pt x="253" y="616"/>
                          </a:moveTo>
                          <a:lnTo>
                            <a:pt x="207" y="616"/>
                          </a:lnTo>
                          <a:lnTo>
                            <a:pt x="207" y="515"/>
                          </a:lnTo>
                          <a:lnTo>
                            <a:pt x="253" y="515"/>
                          </a:lnTo>
                          <a:lnTo>
                            <a:pt x="253" y="616"/>
                          </a:lnTo>
                          <a:close/>
                          <a:moveTo>
                            <a:pt x="253" y="467"/>
                          </a:moveTo>
                          <a:lnTo>
                            <a:pt x="207" y="467"/>
                          </a:lnTo>
                          <a:lnTo>
                            <a:pt x="207" y="364"/>
                          </a:lnTo>
                          <a:lnTo>
                            <a:pt x="253" y="364"/>
                          </a:lnTo>
                          <a:lnTo>
                            <a:pt x="253" y="467"/>
                          </a:lnTo>
                          <a:close/>
                          <a:moveTo>
                            <a:pt x="253" y="316"/>
                          </a:moveTo>
                          <a:lnTo>
                            <a:pt x="207" y="316"/>
                          </a:lnTo>
                          <a:lnTo>
                            <a:pt x="207" y="215"/>
                          </a:lnTo>
                          <a:lnTo>
                            <a:pt x="253" y="215"/>
                          </a:lnTo>
                          <a:lnTo>
                            <a:pt x="253" y="316"/>
                          </a:lnTo>
                          <a:close/>
                          <a:moveTo>
                            <a:pt x="253" y="166"/>
                          </a:moveTo>
                          <a:lnTo>
                            <a:pt x="207" y="166"/>
                          </a:lnTo>
                          <a:lnTo>
                            <a:pt x="207" y="64"/>
                          </a:lnTo>
                          <a:lnTo>
                            <a:pt x="253" y="64"/>
                          </a:lnTo>
                          <a:lnTo>
                            <a:pt x="253" y="166"/>
                          </a:lnTo>
                          <a:close/>
                          <a:moveTo>
                            <a:pt x="330" y="1375"/>
                          </a:moveTo>
                          <a:lnTo>
                            <a:pt x="284" y="1375"/>
                          </a:lnTo>
                          <a:lnTo>
                            <a:pt x="284" y="1272"/>
                          </a:lnTo>
                          <a:lnTo>
                            <a:pt x="330" y="1272"/>
                          </a:lnTo>
                          <a:lnTo>
                            <a:pt x="330" y="1375"/>
                          </a:lnTo>
                          <a:close/>
                          <a:moveTo>
                            <a:pt x="330" y="1224"/>
                          </a:moveTo>
                          <a:lnTo>
                            <a:pt x="284" y="1224"/>
                          </a:lnTo>
                          <a:lnTo>
                            <a:pt x="284" y="1121"/>
                          </a:lnTo>
                          <a:lnTo>
                            <a:pt x="330" y="1121"/>
                          </a:lnTo>
                          <a:lnTo>
                            <a:pt x="330" y="1224"/>
                          </a:lnTo>
                          <a:close/>
                          <a:moveTo>
                            <a:pt x="330" y="1071"/>
                          </a:moveTo>
                          <a:lnTo>
                            <a:pt x="284" y="1071"/>
                          </a:lnTo>
                          <a:lnTo>
                            <a:pt x="284" y="969"/>
                          </a:lnTo>
                          <a:lnTo>
                            <a:pt x="330" y="969"/>
                          </a:lnTo>
                          <a:lnTo>
                            <a:pt x="330" y="1071"/>
                          </a:lnTo>
                          <a:close/>
                          <a:moveTo>
                            <a:pt x="330" y="919"/>
                          </a:moveTo>
                          <a:lnTo>
                            <a:pt x="284" y="919"/>
                          </a:lnTo>
                          <a:lnTo>
                            <a:pt x="284" y="818"/>
                          </a:lnTo>
                          <a:lnTo>
                            <a:pt x="330" y="818"/>
                          </a:lnTo>
                          <a:lnTo>
                            <a:pt x="330" y="919"/>
                          </a:lnTo>
                          <a:close/>
                          <a:moveTo>
                            <a:pt x="330" y="768"/>
                          </a:moveTo>
                          <a:lnTo>
                            <a:pt x="284" y="768"/>
                          </a:lnTo>
                          <a:lnTo>
                            <a:pt x="284" y="666"/>
                          </a:lnTo>
                          <a:lnTo>
                            <a:pt x="330" y="666"/>
                          </a:lnTo>
                          <a:lnTo>
                            <a:pt x="330" y="768"/>
                          </a:lnTo>
                          <a:close/>
                          <a:moveTo>
                            <a:pt x="330" y="616"/>
                          </a:moveTo>
                          <a:lnTo>
                            <a:pt x="284" y="616"/>
                          </a:lnTo>
                          <a:lnTo>
                            <a:pt x="284" y="515"/>
                          </a:lnTo>
                          <a:lnTo>
                            <a:pt x="330" y="515"/>
                          </a:lnTo>
                          <a:lnTo>
                            <a:pt x="330" y="616"/>
                          </a:lnTo>
                          <a:close/>
                          <a:moveTo>
                            <a:pt x="330" y="467"/>
                          </a:moveTo>
                          <a:lnTo>
                            <a:pt x="284" y="467"/>
                          </a:lnTo>
                          <a:lnTo>
                            <a:pt x="284" y="364"/>
                          </a:lnTo>
                          <a:lnTo>
                            <a:pt x="330" y="364"/>
                          </a:lnTo>
                          <a:lnTo>
                            <a:pt x="330" y="467"/>
                          </a:lnTo>
                          <a:close/>
                          <a:moveTo>
                            <a:pt x="330" y="316"/>
                          </a:moveTo>
                          <a:lnTo>
                            <a:pt x="284" y="316"/>
                          </a:lnTo>
                          <a:lnTo>
                            <a:pt x="284" y="215"/>
                          </a:lnTo>
                          <a:lnTo>
                            <a:pt x="330" y="215"/>
                          </a:lnTo>
                          <a:lnTo>
                            <a:pt x="330" y="316"/>
                          </a:lnTo>
                          <a:close/>
                          <a:moveTo>
                            <a:pt x="330" y="166"/>
                          </a:moveTo>
                          <a:lnTo>
                            <a:pt x="284" y="166"/>
                          </a:lnTo>
                          <a:lnTo>
                            <a:pt x="284" y="64"/>
                          </a:lnTo>
                          <a:lnTo>
                            <a:pt x="330" y="64"/>
                          </a:lnTo>
                          <a:lnTo>
                            <a:pt x="330" y="166"/>
                          </a:lnTo>
                          <a:close/>
                          <a:moveTo>
                            <a:pt x="407" y="1375"/>
                          </a:moveTo>
                          <a:lnTo>
                            <a:pt x="361" y="1375"/>
                          </a:lnTo>
                          <a:lnTo>
                            <a:pt x="361" y="1272"/>
                          </a:lnTo>
                          <a:lnTo>
                            <a:pt x="407" y="1272"/>
                          </a:lnTo>
                          <a:lnTo>
                            <a:pt x="407" y="1375"/>
                          </a:lnTo>
                          <a:close/>
                          <a:moveTo>
                            <a:pt x="407" y="1224"/>
                          </a:moveTo>
                          <a:lnTo>
                            <a:pt x="361" y="1224"/>
                          </a:lnTo>
                          <a:lnTo>
                            <a:pt x="361" y="1121"/>
                          </a:lnTo>
                          <a:lnTo>
                            <a:pt x="407" y="1121"/>
                          </a:lnTo>
                          <a:lnTo>
                            <a:pt x="407" y="1224"/>
                          </a:lnTo>
                          <a:close/>
                          <a:moveTo>
                            <a:pt x="407" y="1071"/>
                          </a:moveTo>
                          <a:lnTo>
                            <a:pt x="361" y="1071"/>
                          </a:lnTo>
                          <a:lnTo>
                            <a:pt x="361" y="969"/>
                          </a:lnTo>
                          <a:lnTo>
                            <a:pt x="407" y="969"/>
                          </a:lnTo>
                          <a:lnTo>
                            <a:pt x="407" y="1071"/>
                          </a:lnTo>
                          <a:close/>
                          <a:moveTo>
                            <a:pt x="407" y="919"/>
                          </a:moveTo>
                          <a:lnTo>
                            <a:pt x="361" y="919"/>
                          </a:lnTo>
                          <a:lnTo>
                            <a:pt x="361" y="818"/>
                          </a:lnTo>
                          <a:lnTo>
                            <a:pt x="407" y="818"/>
                          </a:lnTo>
                          <a:lnTo>
                            <a:pt x="407" y="919"/>
                          </a:lnTo>
                          <a:close/>
                          <a:moveTo>
                            <a:pt x="407" y="768"/>
                          </a:moveTo>
                          <a:lnTo>
                            <a:pt x="361" y="768"/>
                          </a:lnTo>
                          <a:lnTo>
                            <a:pt x="361" y="666"/>
                          </a:lnTo>
                          <a:lnTo>
                            <a:pt x="407" y="666"/>
                          </a:lnTo>
                          <a:lnTo>
                            <a:pt x="407" y="768"/>
                          </a:lnTo>
                          <a:close/>
                          <a:moveTo>
                            <a:pt x="407" y="616"/>
                          </a:moveTo>
                          <a:lnTo>
                            <a:pt x="361" y="616"/>
                          </a:lnTo>
                          <a:lnTo>
                            <a:pt x="361" y="515"/>
                          </a:lnTo>
                          <a:lnTo>
                            <a:pt x="407" y="515"/>
                          </a:lnTo>
                          <a:lnTo>
                            <a:pt x="407" y="616"/>
                          </a:lnTo>
                          <a:close/>
                          <a:moveTo>
                            <a:pt x="407" y="467"/>
                          </a:moveTo>
                          <a:lnTo>
                            <a:pt x="361" y="467"/>
                          </a:lnTo>
                          <a:lnTo>
                            <a:pt x="361" y="364"/>
                          </a:lnTo>
                          <a:lnTo>
                            <a:pt x="407" y="364"/>
                          </a:lnTo>
                          <a:lnTo>
                            <a:pt x="407" y="467"/>
                          </a:lnTo>
                          <a:close/>
                          <a:moveTo>
                            <a:pt x="407" y="316"/>
                          </a:moveTo>
                          <a:lnTo>
                            <a:pt x="361" y="316"/>
                          </a:lnTo>
                          <a:lnTo>
                            <a:pt x="361" y="215"/>
                          </a:lnTo>
                          <a:lnTo>
                            <a:pt x="407" y="215"/>
                          </a:lnTo>
                          <a:lnTo>
                            <a:pt x="407" y="316"/>
                          </a:lnTo>
                          <a:close/>
                          <a:moveTo>
                            <a:pt x="407" y="166"/>
                          </a:moveTo>
                          <a:lnTo>
                            <a:pt x="361" y="166"/>
                          </a:lnTo>
                          <a:lnTo>
                            <a:pt x="361" y="64"/>
                          </a:lnTo>
                          <a:lnTo>
                            <a:pt x="407" y="64"/>
                          </a:lnTo>
                          <a:lnTo>
                            <a:pt x="407" y="166"/>
                          </a:lnTo>
                          <a:close/>
                          <a:moveTo>
                            <a:pt x="484" y="1375"/>
                          </a:moveTo>
                          <a:lnTo>
                            <a:pt x="438" y="1375"/>
                          </a:lnTo>
                          <a:lnTo>
                            <a:pt x="438" y="1272"/>
                          </a:lnTo>
                          <a:lnTo>
                            <a:pt x="484" y="1272"/>
                          </a:lnTo>
                          <a:lnTo>
                            <a:pt x="484" y="1375"/>
                          </a:lnTo>
                          <a:close/>
                          <a:moveTo>
                            <a:pt x="484" y="1224"/>
                          </a:moveTo>
                          <a:lnTo>
                            <a:pt x="438" y="1224"/>
                          </a:lnTo>
                          <a:lnTo>
                            <a:pt x="438" y="1121"/>
                          </a:lnTo>
                          <a:lnTo>
                            <a:pt x="484" y="1121"/>
                          </a:lnTo>
                          <a:lnTo>
                            <a:pt x="484" y="1224"/>
                          </a:lnTo>
                          <a:close/>
                          <a:moveTo>
                            <a:pt x="484" y="1071"/>
                          </a:moveTo>
                          <a:lnTo>
                            <a:pt x="438" y="1071"/>
                          </a:lnTo>
                          <a:lnTo>
                            <a:pt x="438" y="969"/>
                          </a:lnTo>
                          <a:lnTo>
                            <a:pt x="484" y="969"/>
                          </a:lnTo>
                          <a:lnTo>
                            <a:pt x="484" y="1071"/>
                          </a:lnTo>
                          <a:close/>
                          <a:moveTo>
                            <a:pt x="484" y="919"/>
                          </a:moveTo>
                          <a:lnTo>
                            <a:pt x="438" y="919"/>
                          </a:lnTo>
                          <a:lnTo>
                            <a:pt x="438" y="818"/>
                          </a:lnTo>
                          <a:lnTo>
                            <a:pt x="484" y="818"/>
                          </a:lnTo>
                          <a:lnTo>
                            <a:pt x="484" y="919"/>
                          </a:lnTo>
                          <a:close/>
                          <a:moveTo>
                            <a:pt x="484" y="768"/>
                          </a:moveTo>
                          <a:lnTo>
                            <a:pt x="438" y="768"/>
                          </a:lnTo>
                          <a:lnTo>
                            <a:pt x="438" y="666"/>
                          </a:lnTo>
                          <a:lnTo>
                            <a:pt x="484" y="666"/>
                          </a:lnTo>
                          <a:lnTo>
                            <a:pt x="484" y="768"/>
                          </a:lnTo>
                          <a:close/>
                          <a:moveTo>
                            <a:pt x="484" y="616"/>
                          </a:moveTo>
                          <a:lnTo>
                            <a:pt x="438" y="616"/>
                          </a:lnTo>
                          <a:lnTo>
                            <a:pt x="438" y="515"/>
                          </a:lnTo>
                          <a:lnTo>
                            <a:pt x="484" y="515"/>
                          </a:lnTo>
                          <a:lnTo>
                            <a:pt x="484" y="616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/>
                    <a:lstStyle/>
                    <a:p>
                      <a:pPr defTabSz="900000" fontAlgn="auto" latinLnBrk="0"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/>
                      </a:pPr>
                      <a:endParaRPr kumimoji="0" lang="ko-KR" altLang="en-US" ker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</a:endParaRPr>
                    </a:p>
                  </p:txBody>
                </p:sp>
                <p:sp>
                  <p:nvSpPr>
                    <p:cNvPr id="34" name="Freeform 7"/>
                    <p:cNvSpPr/>
                    <p:nvPr/>
                  </p:nvSpPr>
                  <p:spPr>
                    <a:xfrm>
                      <a:off x="3531646" y="5990795"/>
                      <a:ext cx="154396" cy="649035"/>
                    </a:xfrm>
                    <a:custGeom>
                      <a:avLst/>
                      <a:gdLst>
                        <a:gd name="T0" fmla="*/ 154396 w 537"/>
                        <a:gd name="T1" fmla="*/ 649035 h 2270"/>
                        <a:gd name="T2" fmla="*/ 154396 w 537"/>
                        <a:gd name="T3" fmla="*/ 257327 h 2270"/>
                        <a:gd name="T4" fmla="*/ 135132 w 537"/>
                        <a:gd name="T5" fmla="*/ 257327 h 2270"/>
                        <a:gd name="T6" fmla="*/ 135132 w 537"/>
                        <a:gd name="T7" fmla="*/ 168978 h 2270"/>
                        <a:gd name="T8" fmla="*/ 115869 w 537"/>
                        <a:gd name="T9" fmla="*/ 168978 h 2270"/>
                        <a:gd name="T10" fmla="*/ 98330 w 537"/>
                        <a:gd name="T11" fmla="*/ 90636 h 2270"/>
                        <a:gd name="T12" fmla="*/ 92580 w 537"/>
                        <a:gd name="T13" fmla="*/ 90636 h 2270"/>
                        <a:gd name="T14" fmla="*/ 90280 w 537"/>
                        <a:gd name="T15" fmla="*/ 73767 h 2270"/>
                        <a:gd name="T16" fmla="*/ 79642 w 537"/>
                        <a:gd name="T17" fmla="*/ 73767 h 2270"/>
                        <a:gd name="T18" fmla="*/ 78779 w 537"/>
                        <a:gd name="T19" fmla="*/ 0 h 2270"/>
                        <a:gd name="T20" fmla="*/ 75904 w 537"/>
                        <a:gd name="T21" fmla="*/ 0 h 2270"/>
                        <a:gd name="T22" fmla="*/ 74467 w 537"/>
                        <a:gd name="T23" fmla="*/ 73767 h 2270"/>
                        <a:gd name="T24" fmla="*/ 64116 w 537"/>
                        <a:gd name="T25" fmla="*/ 73767 h 2270"/>
                        <a:gd name="T26" fmla="*/ 61816 w 537"/>
                        <a:gd name="T27" fmla="*/ 90636 h 2270"/>
                        <a:gd name="T28" fmla="*/ 55778 w 537"/>
                        <a:gd name="T29" fmla="*/ 90636 h 2270"/>
                        <a:gd name="T30" fmla="*/ 38527 w 537"/>
                        <a:gd name="T31" fmla="*/ 168978 h 2270"/>
                        <a:gd name="T32" fmla="*/ 19264 w 537"/>
                        <a:gd name="T33" fmla="*/ 168978 h 2270"/>
                        <a:gd name="T34" fmla="*/ 19264 w 537"/>
                        <a:gd name="T35" fmla="*/ 257327 h 2270"/>
                        <a:gd name="T36" fmla="*/ 0 w 537"/>
                        <a:gd name="T37" fmla="*/ 257327 h 2270"/>
                        <a:gd name="T38" fmla="*/ 0 w 537"/>
                        <a:gd name="T39" fmla="*/ 649035 h 2270"/>
                        <a:gd name="T40" fmla="*/ 154396 w 537"/>
                        <a:gd name="T41" fmla="*/ 649035 h 2270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  <a:gd name="T54" fmla="*/ 0 60000 65536"/>
                        <a:gd name="T55" fmla="*/ 0 60000 65536"/>
                        <a:gd name="T56" fmla="*/ 0 60000 65536"/>
                        <a:gd name="T57" fmla="*/ 0 60000 65536"/>
                        <a:gd name="T58" fmla="*/ 0 60000 65536"/>
                        <a:gd name="T59" fmla="*/ 0 60000 65536"/>
                        <a:gd name="T60" fmla="*/ 0 60000 65536"/>
                        <a:gd name="T61" fmla="*/ 0 60000 65536"/>
                        <a:gd name="T62" fmla="*/ 0 60000 65536"/>
                      </a:gdLst>
                      <a:ahLst/>
                      <a:cxnLst>
                        <a:cxn ang="T42">
                          <a:pos x="T0" y="T1"/>
                        </a:cxn>
                        <a:cxn ang="T43">
                          <a:pos x="T2" y="T3"/>
                        </a:cxn>
                        <a:cxn ang="T44">
                          <a:pos x="T4" y="T5"/>
                        </a:cxn>
                        <a:cxn ang="T45">
                          <a:pos x="T6" y="T7"/>
                        </a:cxn>
                        <a:cxn ang="T46">
                          <a:pos x="T8" y="T9"/>
                        </a:cxn>
                        <a:cxn ang="T47">
                          <a:pos x="T10" y="T11"/>
                        </a:cxn>
                        <a:cxn ang="T48">
                          <a:pos x="T12" y="T13"/>
                        </a:cxn>
                        <a:cxn ang="T49">
                          <a:pos x="T14" y="T15"/>
                        </a:cxn>
                        <a:cxn ang="T50">
                          <a:pos x="T16" y="T17"/>
                        </a:cxn>
                        <a:cxn ang="T51">
                          <a:pos x="T18" y="T19"/>
                        </a:cxn>
                        <a:cxn ang="T52">
                          <a:pos x="T20" y="T21"/>
                        </a:cxn>
                        <a:cxn ang="T53">
                          <a:pos x="T22" y="T23"/>
                        </a:cxn>
                        <a:cxn ang="T54">
                          <a:pos x="T24" y="T25"/>
                        </a:cxn>
                        <a:cxn ang="T55">
                          <a:pos x="T26" y="T27"/>
                        </a:cxn>
                        <a:cxn ang="T56">
                          <a:pos x="T28" y="T29"/>
                        </a:cxn>
                        <a:cxn ang="T57">
                          <a:pos x="T30" y="T31"/>
                        </a:cxn>
                        <a:cxn ang="T58">
                          <a:pos x="T32" y="T33"/>
                        </a:cxn>
                        <a:cxn ang="T59">
                          <a:pos x="T34" y="T35"/>
                        </a:cxn>
                        <a:cxn ang="T60">
                          <a:pos x="T36" y="T37"/>
                        </a:cxn>
                        <a:cxn ang="T61">
                          <a:pos x="T38" y="T39"/>
                        </a:cxn>
                        <a:cxn ang="T62">
                          <a:pos x="T40" y="T41"/>
                        </a:cxn>
                      </a:cxnLst>
                      <a:rect l="0" t="0" r="r" b="b"/>
                      <a:pathLst>
                        <a:path w="537" h="2270">
                          <a:moveTo>
                            <a:pt x="537" y="2270"/>
                          </a:moveTo>
                          <a:lnTo>
                            <a:pt x="537" y="900"/>
                          </a:lnTo>
                          <a:lnTo>
                            <a:pt x="470" y="900"/>
                          </a:lnTo>
                          <a:lnTo>
                            <a:pt x="470" y="591"/>
                          </a:lnTo>
                          <a:lnTo>
                            <a:pt x="403" y="591"/>
                          </a:lnTo>
                          <a:lnTo>
                            <a:pt x="342" y="317"/>
                          </a:lnTo>
                          <a:lnTo>
                            <a:pt x="322" y="317"/>
                          </a:lnTo>
                          <a:lnTo>
                            <a:pt x="314" y="258"/>
                          </a:lnTo>
                          <a:lnTo>
                            <a:pt x="277" y="258"/>
                          </a:lnTo>
                          <a:lnTo>
                            <a:pt x="274" y="0"/>
                          </a:lnTo>
                          <a:lnTo>
                            <a:pt x="264" y="0"/>
                          </a:lnTo>
                          <a:lnTo>
                            <a:pt x="259" y="258"/>
                          </a:lnTo>
                          <a:lnTo>
                            <a:pt x="223" y="258"/>
                          </a:lnTo>
                          <a:lnTo>
                            <a:pt x="215" y="317"/>
                          </a:lnTo>
                          <a:lnTo>
                            <a:pt x="194" y="317"/>
                          </a:lnTo>
                          <a:lnTo>
                            <a:pt x="134" y="591"/>
                          </a:lnTo>
                          <a:lnTo>
                            <a:pt x="67" y="591"/>
                          </a:lnTo>
                          <a:lnTo>
                            <a:pt x="67" y="900"/>
                          </a:lnTo>
                          <a:lnTo>
                            <a:pt x="0" y="900"/>
                          </a:lnTo>
                          <a:lnTo>
                            <a:pt x="0" y="2270"/>
                          </a:lnTo>
                          <a:lnTo>
                            <a:pt x="537" y="2270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/>
                    <a:lstStyle/>
                    <a:p>
                      <a:pPr defTabSz="900000" fontAlgn="auto" latinLnBrk="0">
                        <a:spcBef>
                          <a:spcPts val="0"/>
                        </a:spcBef>
                        <a:spcAft>
                          <a:spcPts val="0"/>
                        </a:spcAft>
                        <a:defRPr lang="ko-KR"/>
                      </a:pPr>
                      <a:endParaRPr kumimoji="0" lang="ko-KR" altLang="en-US" ker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</a:endParaRPr>
                    </a:p>
                  </p:txBody>
                </p:sp>
              </p:grpSp>
              <p:sp>
                <p:nvSpPr>
                  <p:cNvPr id="31" name="Freeform 12"/>
                  <p:cNvSpPr>
                    <a:spLocks noEditPoints="1"/>
                  </p:cNvSpPr>
                  <p:nvPr/>
                </p:nvSpPr>
                <p:spPr>
                  <a:xfrm>
                    <a:off x="5201261" y="1489686"/>
                    <a:ext cx="325082" cy="331294"/>
                  </a:xfrm>
                  <a:custGeom>
                    <a:avLst/>
                    <a:gdLst>
                      <a:gd name="T0" fmla="*/ 381519 w 1970"/>
                      <a:gd name="T1" fmla="*/ 161799 h 1870"/>
                      <a:gd name="T2" fmla="*/ 308040 w 1970"/>
                      <a:gd name="T3" fmla="*/ 141693 h 1870"/>
                      <a:gd name="T4" fmla="*/ 189563 w 1970"/>
                      <a:gd name="T5" fmla="*/ 18190 h 1870"/>
                      <a:gd name="T6" fmla="*/ 178074 w 1970"/>
                      <a:gd name="T7" fmla="*/ 957 h 1870"/>
                      <a:gd name="T8" fmla="*/ 3112 w 1970"/>
                      <a:gd name="T9" fmla="*/ 9335 h 1870"/>
                      <a:gd name="T10" fmla="*/ 471514 w 1970"/>
                      <a:gd name="T11" fmla="*/ 243177 h 1870"/>
                      <a:gd name="T12" fmla="*/ 44997 w 1970"/>
                      <a:gd name="T13" fmla="*/ 319768 h 1870"/>
                      <a:gd name="T14" fmla="*/ 18190 w 1970"/>
                      <a:gd name="T15" fmla="*/ 325273 h 1870"/>
                      <a:gd name="T16" fmla="*/ 12925 w 1970"/>
                      <a:gd name="T17" fmla="*/ 277643 h 1870"/>
                      <a:gd name="T18" fmla="*/ 41646 w 1970"/>
                      <a:gd name="T19" fmla="*/ 273574 h 1870"/>
                      <a:gd name="T20" fmla="*/ 44519 w 1970"/>
                      <a:gd name="T21" fmla="*/ 257537 h 1870"/>
                      <a:gd name="T22" fmla="*/ 15079 w 1970"/>
                      <a:gd name="T23" fmla="*/ 259692 h 1870"/>
                      <a:gd name="T24" fmla="*/ 14361 w 1970"/>
                      <a:gd name="T25" fmla="*/ 210386 h 1870"/>
                      <a:gd name="T26" fmla="*/ 44040 w 1970"/>
                      <a:gd name="T27" fmla="*/ 211104 h 1870"/>
                      <a:gd name="T28" fmla="*/ 42364 w 1970"/>
                      <a:gd name="T29" fmla="*/ 195307 h 1870"/>
                      <a:gd name="T30" fmla="*/ 13164 w 1970"/>
                      <a:gd name="T31" fmla="*/ 192914 h 1870"/>
                      <a:gd name="T32" fmla="*/ 17233 w 1970"/>
                      <a:gd name="T33" fmla="*/ 144087 h 1870"/>
                      <a:gd name="T34" fmla="*/ 44997 w 1970"/>
                      <a:gd name="T35" fmla="*/ 149831 h 1870"/>
                      <a:gd name="T36" fmla="*/ 39492 w 1970"/>
                      <a:gd name="T37" fmla="*/ 131641 h 1870"/>
                      <a:gd name="T38" fmla="*/ 12925 w 1970"/>
                      <a:gd name="T39" fmla="*/ 85208 h 1870"/>
                      <a:gd name="T40" fmla="*/ 39492 w 1970"/>
                      <a:gd name="T41" fmla="*/ 79703 h 1870"/>
                      <a:gd name="T42" fmla="*/ 44997 w 1970"/>
                      <a:gd name="T43" fmla="*/ 61752 h 1870"/>
                      <a:gd name="T44" fmla="*/ 17233 w 1970"/>
                      <a:gd name="T45" fmla="*/ 67257 h 1870"/>
                      <a:gd name="T46" fmla="*/ 13164 w 1970"/>
                      <a:gd name="T47" fmla="*/ 18669 h 1870"/>
                      <a:gd name="T48" fmla="*/ 42364 w 1970"/>
                      <a:gd name="T49" fmla="*/ 16036 h 1870"/>
                      <a:gd name="T50" fmla="*/ 87840 w 1970"/>
                      <a:gd name="T51" fmla="*/ 322879 h 1870"/>
                      <a:gd name="T52" fmla="*/ 58401 w 1970"/>
                      <a:gd name="T53" fmla="*/ 323837 h 1870"/>
                      <a:gd name="T54" fmla="*/ 59119 w 1970"/>
                      <a:gd name="T55" fmla="*/ 274052 h 1870"/>
                      <a:gd name="T56" fmla="*/ 88319 w 1970"/>
                      <a:gd name="T57" fmla="*/ 276685 h 1870"/>
                      <a:gd name="T58" fmla="*/ 85686 w 1970"/>
                      <a:gd name="T59" fmla="*/ 260410 h 1870"/>
                      <a:gd name="T60" fmla="*/ 56725 w 1970"/>
                      <a:gd name="T61" fmla="*/ 256341 h 1870"/>
                      <a:gd name="T62" fmla="*/ 61991 w 1970"/>
                      <a:gd name="T63" fmla="*/ 208711 h 1870"/>
                      <a:gd name="T64" fmla="*/ 88798 w 1970"/>
                      <a:gd name="T65" fmla="*/ 255383 h 1870"/>
                      <a:gd name="T66" fmla="*/ 61991 w 1970"/>
                      <a:gd name="T67" fmla="*/ 196265 h 1870"/>
                      <a:gd name="T68" fmla="*/ 56725 w 1970"/>
                      <a:gd name="T69" fmla="*/ 149831 h 1870"/>
                      <a:gd name="T70" fmla="*/ 84729 w 1970"/>
                      <a:gd name="T71" fmla="*/ 144087 h 1870"/>
                      <a:gd name="T72" fmla="*/ 88798 w 1970"/>
                      <a:gd name="T73" fmla="*/ 127333 h 1870"/>
                      <a:gd name="T74" fmla="*/ 60076 w 1970"/>
                      <a:gd name="T75" fmla="*/ 131402 h 1870"/>
                      <a:gd name="T76" fmla="*/ 57683 w 1970"/>
                      <a:gd name="T77" fmla="*/ 82096 h 1870"/>
                      <a:gd name="T78" fmla="*/ 87362 w 1970"/>
                      <a:gd name="T79" fmla="*/ 81139 h 1870"/>
                      <a:gd name="T80" fmla="*/ 87362 w 1970"/>
                      <a:gd name="T81" fmla="*/ 65820 h 1870"/>
                      <a:gd name="T82" fmla="*/ 57683 w 1970"/>
                      <a:gd name="T83" fmla="*/ 64863 h 1870"/>
                      <a:gd name="T84" fmla="*/ 60076 w 1970"/>
                      <a:gd name="T85" fmla="*/ 15558 h 1870"/>
                      <a:gd name="T86" fmla="*/ 88798 w 1970"/>
                      <a:gd name="T87" fmla="*/ 19626 h 1870"/>
                      <a:gd name="T88" fmla="*/ 148874 w 1970"/>
                      <a:gd name="T89" fmla="*/ 15079 h 1870"/>
                      <a:gd name="T90" fmla="*/ 176638 w 1970"/>
                      <a:gd name="T91" fmla="*/ 20584 h 1870"/>
                      <a:gd name="T92" fmla="*/ 150071 w 1970"/>
                      <a:gd name="T93" fmla="*/ 67257 h 1870"/>
                      <a:gd name="T94" fmla="*/ 144566 w 1970"/>
                      <a:gd name="T95" fmla="*/ 85208 h 1870"/>
                      <a:gd name="T96" fmla="*/ 171373 w 1970"/>
                      <a:gd name="T97" fmla="*/ 79703 h 1870"/>
                      <a:gd name="T98" fmla="*/ 176638 w 1970"/>
                      <a:gd name="T99" fmla="*/ 127333 h 1870"/>
                      <a:gd name="T100" fmla="*/ 147917 w 1970"/>
                      <a:gd name="T101" fmla="*/ 131402 h 1870"/>
                      <a:gd name="T102" fmla="*/ 101244 w 1970"/>
                      <a:gd name="T103" fmla="*/ 18669 h 1870"/>
                      <a:gd name="T104" fmla="*/ 130444 w 1970"/>
                      <a:gd name="T105" fmla="*/ 16036 h 1870"/>
                      <a:gd name="T106" fmla="*/ 131162 w 1970"/>
                      <a:gd name="T107" fmla="*/ 65820 h 1870"/>
                      <a:gd name="T108" fmla="*/ 101723 w 1970"/>
                      <a:gd name="T109" fmla="*/ 64863 h 1870"/>
                      <a:gd name="T110" fmla="*/ 102919 w 1970"/>
                      <a:gd name="T111" fmla="*/ 80660 h 1870"/>
                      <a:gd name="T112" fmla="*/ 132359 w 1970"/>
                      <a:gd name="T113" fmla="*/ 83053 h 1870"/>
                      <a:gd name="T114" fmla="*/ 128529 w 1970"/>
                      <a:gd name="T115" fmla="*/ 131641 h 1870"/>
                      <a:gd name="T116" fmla="*/ 100765 w 1970"/>
                      <a:gd name="T117" fmla="*/ 126375 h 1870"/>
                      <a:gd name="T118" fmla="*/ 438005 w 1970"/>
                      <a:gd name="T119" fmla="*/ 320246 h 1870"/>
                      <a:gd name="T120" fmla="*/ 403300 w 1970"/>
                      <a:gd name="T121" fmla="*/ 263042 h 1870"/>
                      <a:gd name="T122" fmla="*/ 438005 w 1970"/>
                      <a:gd name="T123" fmla="*/ 256101 h 1870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60000 65536"/>
                      <a:gd name="T184" fmla="*/ 0 60000 65536"/>
                      <a:gd name="T185" fmla="*/ 0 60000 65536"/>
                    </a:gdLst>
                    <a:ahLst/>
                    <a:cxnLst>
                      <a:cxn ang="T124">
                        <a:pos x="T0" y="T1"/>
                      </a:cxn>
                      <a:cxn ang="T125">
                        <a:pos x="T2" y="T3"/>
                      </a:cxn>
                      <a:cxn ang="T126">
                        <a:pos x="T4" y="T5"/>
                      </a:cxn>
                      <a:cxn ang="T127">
                        <a:pos x="T6" y="T7"/>
                      </a:cxn>
                      <a:cxn ang="T128">
                        <a:pos x="T8" y="T9"/>
                      </a:cxn>
                      <a:cxn ang="T129">
                        <a:pos x="T10" y="T11"/>
                      </a:cxn>
                      <a:cxn ang="T130">
                        <a:pos x="T12" y="T13"/>
                      </a:cxn>
                      <a:cxn ang="T131">
                        <a:pos x="T14" y="T15"/>
                      </a:cxn>
                      <a:cxn ang="T132">
                        <a:pos x="T16" y="T17"/>
                      </a:cxn>
                      <a:cxn ang="T133">
                        <a:pos x="T18" y="T19"/>
                      </a:cxn>
                      <a:cxn ang="T134">
                        <a:pos x="T20" y="T21"/>
                      </a:cxn>
                      <a:cxn ang="T135">
                        <a:pos x="T22" y="T23"/>
                      </a:cxn>
                      <a:cxn ang="T136">
                        <a:pos x="T24" y="T25"/>
                      </a:cxn>
                      <a:cxn ang="T137">
                        <a:pos x="T26" y="T27"/>
                      </a:cxn>
                      <a:cxn ang="T138">
                        <a:pos x="T28" y="T29"/>
                      </a:cxn>
                      <a:cxn ang="T139">
                        <a:pos x="T30" y="T31"/>
                      </a:cxn>
                      <a:cxn ang="T140">
                        <a:pos x="T32" y="T33"/>
                      </a:cxn>
                      <a:cxn ang="T141">
                        <a:pos x="T34" y="T35"/>
                      </a:cxn>
                      <a:cxn ang="T142">
                        <a:pos x="T36" y="T37"/>
                      </a:cxn>
                      <a:cxn ang="T143">
                        <a:pos x="T38" y="T39"/>
                      </a:cxn>
                      <a:cxn ang="T144">
                        <a:pos x="T40" y="T41"/>
                      </a:cxn>
                      <a:cxn ang="T145">
                        <a:pos x="T42" y="T43"/>
                      </a:cxn>
                      <a:cxn ang="T146">
                        <a:pos x="T44" y="T45"/>
                      </a:cxn>
                      <a:cxn ang="T147">
                        <a:pos x="T46" y="T47"/>
                      </a:cxn>
                      <a:cxn ang="T148">
                        <a:pos x="T48" y="T49"/>
                      </a:cxn>
                      <a:cxn ang="T149">
                        <a:pos x="T50" y="T51"/>
                      </a:cxn>
                      <a:cxn ang="T150">
                        <a:pos x="T52" y="T53"/>
                      </a:cxn>
                      <a:cxn ang="T151">
                        <a:pos x="T54" y="T55"/>
                      </a:cxn>
                      <a:cxn ang="T152">
                        <a:pos x="T56" y="T57"/>
                      </a:cxn>
                      <a:cxn ang="T153">
                        <a:pos x="T58" y="T59"/>
                      </a:cxn>
                      <a:cxn ang="T154">
                        <a:pos x="T60" y="T61"/>
                      </a:cxn>
                      <a:cxn ang="T155">
                        <a:pos x="T62" y="T63"/>
                      </a:cxn>
                      <a:cxn ang="T156">
                        <a:pos x="T64" y="T65"/>
                      </a:cxn>
                      <a:cxn ang="T157">
                        <a:pos x="T66" y="T67"/>
                      </a:cxn>
                      <a:cxn ang="T158">
                        <a:pos x="T68" y="T69"/>
                      </a:cxn>
                      <a:cxn ang="T159">
                        <a:pos x="T70" y="T71"/>
                      </a:cxn>
                      <a:cxn ang="T160">
                        <a:pos x="T72" y="T73"/>
                      </a:cxn>
                      <a:cxn ang="T161">
                        <a:pos x="T74" y="T75"/>
                      </a:cxn>
                      <a:cxn ang="T162">
                        <a:pos x="T76" y="T77"/>
                      </a:cxn>
                      <a:cxn ang="T163">
                        <a:pos x="T78" y="T79"/>
                      </a:cxn>
                      <a:cxn ang="T164">
                        <a:pos x="T80" y="T81"/>
                      </a:cxn>
                      <a:cxn ang="T165">
                        <a:pos x="T82" y="T83"/>
                      </a:cxn>
                      <a:cxn ang="T166">
                        <a:pos x="T84" y="T85"/>
                      </a:cxn>
                      <a:cxn ang="T167">
                        <a:pos x="T86" y="T87"/>
                      </a:cxn>
                      <a:cxn ang="T168">
                        <a:pos x="T88" y="T89"/>
                      </a:cxn>
                      <a:cxn ang="T169">
                        <a:pos x="T90" y="T91"/>
                      </a:cxn>
                      <a:cxn ang="T170">
                        <a:pos x="T92" y="T93"/>
                      </a:cxn>
                      <a:cxn ang="T171">
                        <a:pos x="T94" y="T95"/>
                      </a:cxn>
                      <a:cxn ang="T172">
                        <a:pos x="T96" y="T97"/>
                      </a:cxn>
                      <a:cxn ang="T173">
                        <a:pos x="T98" y="T99"/>
                      </a:cxn>
                      <a:cxn ang="T174">
                        <a:pos x="T100" y="T101"/>
                      </a:cxn>
                      <a:cxn ang="T175">
                        <a:pos x="T102" y="T103"/>
                      </a:cxn>
                      <a:cxn ang="T176">
                        <a:pos x="T104" y="T105"/>
                      </a:cxn>
                      <a:cxn ang="T177">
                        <a:pos x="T106" y="T107"/>
                      </a:cxn>
                      <a:cxn ang="T178">
                        <a:pos x="T108" y="T109"/>
                      </a:cxn>
                      <a:cxn ang="T179">
                        <a:pos x="T110" y="T111"/>
                      </a:cxn>
                      <a:cxn ang="T180">
                        <a:pos x="T112" y="T113"/>
                      </a:cxn>
                      <a:cxn ang="T181">
                        <a:pos x="T114" y="T115"/>
                      </a:cxn>
                      <a:cxn ang="T182">
                        <a:pos x="T116" y="T117"/>
                      </a:cxn>
                      <a:cxn ang="T183">
                        <a:pos x="T118" y="T119"/>
                      </a:cxn>
                      <a:cxn ang="T184">
                        <a:pos x="T120" y="T121"/>
                      </a:cxn>
                      <a:cxn ang="T185">
                        <a:pos x="T122" y="T123"/>
                      </a:cxn>
                    </a:cxnLst>
                    <a:rect l="0" t="0" r="r" b="b"/>
                    <a:pathLst>
                      <a:path w="1970" h="1870">
                        <a:moveTo>
                          <a:pt x="1936" y="933"/>
                        </a:moveTo>
                        <a:lnTo>
                          <a:pt x="1936" y="933"/>
                        </a:lnTo>
                        <a:lnTo>
                          <a:pt x="1793" y="822"/>
                        </a:lnTo>
                        <a:lnTo>
                          <a:pt x="1688" y="740"/>
                        </a:lnTo>
                        <a:lnTo>
                          <a:pt x="1624" y="689"/>
                        </a:lnTo>
                        <a:lnTo>
                          <a:pt x="1617" y="684"/>
                        </a:lnTo>
                        <a:lnTo>
                          <a:pt x="1611" y="681"/>
                        </a:lnTo>
                        <a:lnTo>
                          <a:pt x="1605" y="678"/>
                        </a:lnTo>
                        <a:lnTo>
                          <a:pt x="1599" y="677"/>
                        </a:lnTo>
                        <a:lnTo>
                          <a:pt x="1594" y="676"/>
                        </a:lnTo>
                        <a:lnTo>
                          <a:pt x="1588" y="676"/>
                        </a:lnTo>
                        <a:lnTo>
                          <a:pt x="1578" y="678"/>
                        </a:lnTo>
                        <a:lnTo>
                          <a:pt x="1571" y="681"/>
                        </a:lnTo>
                        <a:lnTo>
                          <a:pt x="1565" y="685"/>
                        </a:lnTo>
                        <a:lnTo>
                          <a:pt x="1558" y="689"/>
                        </a:lnTo>
                        <a:lnTo>
                          <a:pt x="1292" y="873"/>
                        </a:lnTo>
                        <a:lnTo>
                          <a:pt x="1292" y="618"/>
                        </a:lnTo>
                        <a:lnTo>
                          <a:pt x="1292" y="610"/>
                        </a:lnTo>
                        <a:lnTo>
                          <a:pt x="1291" y="601"/>
                        </a:lnTo>
                        <a:lnTo>
                          <a:pt x="1287" y="592"/>
                        </a:lnTo>
                        <a:lnTo>
                          <a:pt x="1284" y="587"/>
                        </a:lnTo>
                        <a:lnTo>
                          <a:pt x="1281" y="583"/>
                        </a:lnTo>
                        <a:lnTo>
                          <a:pt x="1275" y="577"/>
                        </a:lnTo>
                        <a:lnTo>
                          <a:pt x="1270" y="573"/>
                        </a:lnTo>
                        <a:lnTo>
                          <a:pt x="1263" y="570"/>
                        </a:lnTo>
                        <a:lnTo>
                          <a:pt x="1255" y="568"/>
                        </a:lnTo>
                        <a:lnTo>
                          <a:pt x="1245" y="566"/>
                        </a:lnTo>
                        <a:lnTo>
                          <a:pt x="1234" y="565"/>
                        </a:lnTo>
                        <a:lnTo>
                          <a:pt x="792" y="565"/>
                        </a:lnTo>
                        <a:lnTo>
                          <a:pt x="792" y="76"/>
                        </a:lnTo>
                        <a:lnTo>
                          <a:pt x="792" y="73"/>
                        </a:lnTo>
                        <a:lnTo>
                          <a:pt x="791" y="64"/>
                        </a:lnTo>
                        <a:lnTo>
                          <a:pt x="789" y="52"/>
                        </a:lnTo>
                        <a:lnTo>
                          <a:pt x="787" y="46"/>
                        </a:lnTo>
                        <a:lnTo>
                          <a:pt x="785" y="38"/>
                        </a:lnTo>
                        <a:lnTo>
                          <a:pt x="781" y="31"/>
                        </a:lnTo>
                        <a:lnTo>
                          <a:pt x="777" y="25"/>
                        </a:lnTo>
                        <a:lnTo>
                          <a:pt x="770" y="18"/>
                        </a:lnTo>
                        <a:lnTo>
                          <a:pt x="763" y="12"/>
                        </a:lnTo>
                        <a:lnTo>
                          <a:pt x="755" y="7"/>
                        </a:lnTo>
                        <a:lnTo>
                          <a:pt x="744" y="4"/>
                        </a:lnTo>
                        <a:lnTo>
                          <a:pt x="733" y="1"/>
                        </a:lnTo>
                        <a:lnTo>
                          <a:pt x="720" y="0"/>
                        </a:lnTo>
                        <a:lnTo>
                          <a:pt x="72" y="0"/>
                        </a:lnTo>
                        <a:lnTo>
                          <a:pt x="59" y="1"/>
                        </a:lnTo>
                        <a:lnTo>
                          <a:pt x="49" y="4"/>
                        </a:lnTo>
                        <a:lnTo>
                          <a:pt x="39" y="9"/>
                        </a:lnTo>
                        <a:lnTo>
                          <a:pt x="31" y="16"/>
                        </a:lnTo>
                        <a:lnTo>
                          <a:pt x="25" y="23"/>
                        </a:lnTo>
                        <a:lnTo>
                          <a:pt x="19" y="31"/>
                        </a:lnTo>
                        <a:lnTo>
                          <a:pt x="13" y="39"/>
                        </a:lnTo>
                        <a:lnTo>
                          <a:pt x="10" y="49"/>
                        </a:lnTo>
                        <a:lnTo>
                          <a:pt x="7" y="57"/>
                        </a:lnTo>
                        <a:lnTo>
                          <a:pt x="4" y="66"/>
                        </a:lnTo>
                        <a:lnTo>
                          <a:pt x="1" y="81"/>
                        </a:lnTo>
                        <a:lnTo>
                          <a:pt x="0" y="92"/>
                        </a:lnTo>
                        <a:lnTo>
                          <a:pt x="0" y="96"/>
                        </a:lnTo>
                        <a:lnTo>
                          <a:pt x="0" y="1870"/>
                        </a:lnTo>
                        <a:lnTo>
                          <a:pt x="1970" y="1870"/>
                        </a:lnTo>
                        <a:lnTo>
                          <a:pt x="1970" y="1016"/>
                        </a:lnTo>
                        <a:lnTo>
                          <a:pt x="1970" y="1005"/>
                        </a:lnTo>
                        <a:lnTo>
                          <a:pt x="1969" y="995"/>
                        </a:lnTo>
                        <a:lnTo>
                          <a:pt x="1967" y="986"/>
                        </a:lnTo>
                        <a:lnTo>
                          <a:pt x="1965" y="978"/>
                        </a:lnTo>
                        <a:lnTo>
                          <a:pt x="1959" y="964"/>
                        </a:lnTo>
                        <a:lnTo>
                          <a:pt x="1952" y="952"/>
                        </a:lnTo>
                        <a:lnTo>
                          <a:pt x="1946" y="943"/>
                        </a:lnTo>
                        <a:lnTo>
                          <a:pt x="1941" y="937"/>
                        </a:lnTo>
                        <a:lnTo>
                          <a:pt x="1936" y="933"/>
                        </a:lnTo>
                        <a:close/>
                        <a:moveTo>
                          <a:pt x="188" y="1336"/>
                        </a:moveTo>
                        <a:lnTo>
                          <a:pt x="188" y="1336"/>
                        </a:lnTo>
                        <a:lnTo>
                          <a:pt x="187" y="1340"/>
                        </a:lnTo>
                        <a:lnTo>
                          <a:pt x="186" y="1345"/>
                        </a:lnTo>
                        <a:lnTo>
                          <a:pt x="184" y="1349"/>
                        </a:lnTo>
                        <a:lnTo>
                          <a:pt x="180" y="1353"/>
                        </a:lnTo>
                        <a:lnTo>
                          <a:pt x="177" y="1356"/>
                        </a:lnTo>
                        <a:lnTo>
                          <a:pt x="174" y="1358"/>
                        </a:lnTo>
                        <a:lnTo>
                          <a:pt x="170" y="1359"/>
                        </a:lnTo>
                        <a:lnTo>
                          <a:pt x="165" y="1359"/>
                        </a:lnTo>
                        <a:lnTo>
                          <a:pt x="76" y="1359"/>
                        </a:lnTo>
                        <a:lnTo>
                          <a:pt x="72" y="1359"/>
                        </a:lnTo>
                        <a:lnTo>
                          <a:pt x="67" y="1358"/>
                        </a:lnTo>
                        <a:lnTo>
                          <a:pt x="63" y="1356"/>
                        </a:lnTo>
                        <a:lnTo>
                          <a:pt x="60" y="1353"/>
                        </a:lnTo>
                        <a:lnTo>
                          <a:pt x="57" y="1349"/>
                        </a:lnTo>
                        <a:lnTo>
                          <a:pt x="55" y="1345"/>
                        </a:lnTo>
                        <a:lnTo>
                          <a:pt x="54" y="1340"/>
                        </a:lnTo>
                        <a:lnTo>
                          <a:pt x="54" y="1336"/>
                        </a:lnTo>
                        <a:lnTo>
                          <a:pt x="54" y="1165"/>
                        </a:lnTo>
                        <a:lnTo>
                          <a:pt x="54" y="1160"/>
                        </a:lnTo>
                        <a:lnTo>
                          <a:pt x="55" y="1156"/>
                        </a:lnTo>
                        <a:lnTo>
                          <a:pt x="57" y="1152"/>
                        </a:lnTo>
                        <a:lnTo>
                          <a:pt x="60" y="1149"/>
                        </a:lnTo>
                        <a:lnTo>
                          <a:pt x="63" y="1145"/>
                        </a:lnTo>
                        <a:lnTo>
                          <a:pt x="67" y="1143"/>
                        </a:lnTo>
                        <a:lnTo>
                          <a:pt x="72" y="1141"/>
                        </a:lnTo>
                        <a:lnTo>
                          <a:pt x="76" y="1141"/>
                        </a:lnTo>
                        <a:lnTo>
                          <a:pt x="165" y="1141"/>
                        </a:lnTo>
                        <a:lnTo>
                          <a:pt x="170" y="1141"/>
                        </a:lnTo>
                        <a:lnTo>
                          <a:pt x="174" y="1143"/>
                        </a:lnTo>
                        <a:lnTo>
                          <a:pt x="177" y="1145"/>
                        </a:lnTo>
                        <a:lnTo>
                          <a:pt x="180" y="1149"/>
                        </a:lnTo>
                        <a:lnTo>
                          <a:pt x="184" y="1152"/>
                        </a:lnTo>
                        <a:lnTo>
                          <a:pt x="186" y="1156"/>
                        </a:lnTo>
                        <a:lnTo>
                          <a:pt x="187" y="1160"/>
                        </a:lnTo>
                        <a:lnTo>
                          <a:pt x="188" y="1165"/>
                        </a:lnTo>
                        <a:lnTo>
                          <a:pt x="188" y="1336"/>
                        </a:lnTo>
                        <a:close/>
                        <a:moveTo>
                          <a:pt x="188" y="1067"/>
                        </a:moveTo>
                        <a:lnTo>
                          <a:pt x="188" y="1067"/>
                        </a:lnTo>
                        <a:lnTo>
                          <a:pt x="187" y="1071"/>
                        </a:lnTo>
                        <a:lnTo>
                          <a:pt x="186" y="1076"/>
                        </a:lnTo>
                        <a:lnTo>
                          <a:pt x="184" y="1079"/>
                        </a:lnTo>
                        <a:lnTo>
                          <a:pt x="180" y="1083"/>
                        </a:lnTo>
                        <a:lnTo>
                          <a:pt x="177" y="1085"/>
                        </a:lnTo>
                        <a:lnTo>
                          <a:pt x="174" y="1088"/>
                        </a:lnTo>
                        <a:lnTo>
                          <a:pt x="170" y="1089"/>
                        </a:lnTo>
                        <a:lnTo>
                          <a:pt x="165" y="1089"/>
                        </a:lnTo>
                        <a:lnTo>
                          <a:pt x="76" y="1089"/>
                        </a:lnTo>
                        <a:lnTo>
                          <a:pt x="72" y="1089"/>
                        </a:lnTo>
                        <a:lnTo>
                          <a:pt x="67" y="1088"/>
                        </a:lnTo>
                        <a:lnTo>
                          <a:pt x="63" y="1085"/>
                        </a:lnTo>
                        <a:lnTo>
                          <a:pt x="60" y="1083"/>
                        </a:lnTo>
                        <a:lnTo>
                          <a:pt x="57" y="1079"/>
                        </a:lnTo>
                        <a:lnTo>
                          <a:pt x="55" y="1076"/>
                        </a:lnTo>
                        <a:lnTo>
                          <a:pt x="54" y="1071"/>
                        </a:lnTo>
                        <a:lnTo>
                          <a:pt x="54" y="1067"/>
                        </a:lnTo>
                        <a:lnTo>
                          <a:pt x="54" y="896"/>
                        </a:lnTo>
                        <a:lnTo>
                          <a:pt x="54" y="890"/>
                        </a:lnTo>
                        <a:lnTo>
                          <a:pt x="55" y="886"/>
                        </a:lnTo>
                        <a:lnTo>
                          <a:pt x="57" y="882"/>
                        </a:lnTo>
                        <a:lnTo>
                          <a:pt x="60" y="879"/>
                        </a:lnTo>
                        <a:lnTo>
                          <a:pt x="63" y="876"/>
                        </a:lnTo>
                        <a:lnTo>
                          <a:pt x="67" y="874"/>
                        </a:lnTo>
                        <a:lnTo>
                          <a:pt x="72" y="872"/>
                        </a:lnTo>
                        <a:lnTo>
                          <a:pt x="76" y="872"/>
                        </a:lnTo>
                        <a:lnTo>
                          <a:pt x="165" y="872"/>
                        </a:lnTo>
                        <a:lnTo>
                          <a:pt x="170" y="872"/>
                        </a:lnTo>
                        <a:lnTo>
                          <a:pt x="174" y="874"/>
                        </a:lnTo>
                        <a:lnTo>
                          <a:pt x="177" y="876"/>
                        </a:lnTo>
                        <a:lnTo>
                          <a:pt x="180" y="879"/>
                        </a:lnTo>
                        <a:lnTo>
                          <a:pt x="184" y="882"/>
                        </a:lnTo>
                        <a:lnTo>
                          <a:pt x="186" y="886"/>
                        </a:lnTo>
                        <a:lnTo>
                          <a:pt x="187" y="890"/>
                        </a:lnTo>
                        <a:lnTo>
                          <a:pt x="188" y="896"/>
                        </a:lnTo>
                        <a:lnTo>
                          <a:pt x="188" y="1067"/>
                        </a:lnTo>
                        <a:close/>
                        <a:moveTo>
                          <a:pt x="188" y="797"/>
                        </a:moveTo>
                        <a:lnTo>
                          <a:pt x="188" y="797"/>
                        </a:lnTo>
                        <a:lnTo>
                          <a:pt x="187" y="801"/>
                        </a:lnTo>
                        <a:lnTo>
                          <a:pt x="186" y="806"/>
                        </a:lnTo>
                        <a:lnTo>
                          <a:pt x="184" y="810"/>
                        </a:lnTo>
                        <a:lnTo>
                          <a:pt x="180" y="814"/>
                        </a:lnTo>
                        <a:lnTo>
                          <a:pt x="177" y="816"/>
                        </a:lnTo>
                        <a:lnTo>
                          <a:pt x="174" y="819"/>
                        </a:lnTo>
                        <a:lnTo>
                          <a:pt x="170" y="820"/>
                        </a:lnTo>
                        <a:lnTo>
                          <a:pt x="165" y="820"/>
                        </a:lnTo>
                        <a:lnTo>
                          <a:pt x="76" y="820"/>
                        </a:lnTo>
                        <a:lnTo>
                          <a:pt x="72" y="820"/>
                        </a:lnTo>
                        <a:lnTo>
                          <a:pt x="67" y="819"/>
                        </a:lnTo>
                        <a:lnTo>
                          <a:pt x="63" y="816"/>
                        </a:lnTo>
                        <a:lnTo>
                          <a:pt x="60" y="814"/>
                        </a:lnTo>
                        <a:lnTo>
                          <a:pt x="57" y="810"/>
                        </a:lnTo>
                        <a:lnTo>
                          <a:pt x="55" y="806"/>
                        </a:lnTo>
                        <a:lnTo>
                          <a:pt x="54" y="801"/>
                        </a:lnTo>
                        <a:lnTo>
                          <a:pt x="54" y="797"/>
                        </a:lnTo>
                        <a:lnTo>
                          <a:pt x="54" y="626"/>
                        </a:lnTo>
                        <a:lnTo>
                          <a:pt x="54" y="621"/>
                        </a:lnTo>
                        <a:lnTo>
                          <a:pt x="55" y="617"/>
                        </a:lnTo>
                        <a:lnTo>
                          <a:pt x="57" y="613"/>
                        </a:lnTo>
                        <a:lnTo>
                          <a:pt x="60" y="610"/>
                        </a:lnTo>
                        <a:lnTo>
                          <a:pt x="63" y="606"/>
                        </a:lnTo>
                        <a:lnTo>
                          <a:pt x="67" y="604"/>
                        </a:lnTo>
                        <a:lnTo>
                          <a:pt x="72" y="602"/>
                        </a:lnTo>
                        <a:lnTo>
                          <a:pt x="76" y="602"/>
                        </a:lnTo>
                        <a:lnTo>
                          <a:pt x="165" y="602"/>
                        </a:lnTo>
                        <a:lnTo>
                          <a:pt x="170" y="602"/>
                        </a:lnTo>
                        <a:lnTo>
                          <a:pt x="174" y="604"/>
                        </a:lnTo>
                        <a:lnTo>
                          <a:pt x="177" y="606"/>
                        </a:lnTo>
                        <a:lnTo>
                          <a:pt x="180" y="610"/>
                        </a:lnTo>
                        <a:lnTo>
                          <a:pt x="184" y="613"/>
                        </a:lnTo>
                        <a:lnTo>
                          <a:pt x="186" y="617"/>
                        </a:lnTo>
                        <a:lnTo>
                          <a:pt x="187" y="621"/>
                        </a:lnTo>
                        <a:lnTo>
                          <a:pt x="188" y="626"/>
                        </a:lnTo>
                        <a:lnTo>
                          <a:pt x="188" y="797"/>
                        </a:lnTo>
                        <a:close/>
                        <a:moveTo>
                          <a:pt x="188" y="528"/>
                        </a:moveTo>
                        <a:lnTo>
                          <a:pt x="188" y="528"/>
                        </a:lnTo>
                        <a:lnTo>
                          <a:pt x="187" y="532"/>
                        </a:lnTo>
                        <a:lnTo>
                          <a:pt x="186" y="536"/>
                        </a:lnTo>
                        <a:lnTo>
                          <a:pt x="184" y="540"/>
                        </a:lnTo>
                        <a:lnTo>
                          <a:pt x="180" y="544"/>
                        </a:lnTo>
                        <a:lnTo>
                          <a:pt x="177" y="546"/>
                        </a:lnTo>
                        <a:lnTo>
                          <a:pt x="174" y="549"/>
                        </a:lnTo>
                        <a:lnTo>
                          <a:pt x="170" y="550"/>
                        </a:lnTo>
                        <a:lnTo>
                          <a:pt x="165" y="550"/>
                        </a:lnTo>
                        <a:lnTo>
                          <a:pt x="76" y="550"/>
                        </a:lnTo>
                        <a:lnTo>
                          <a:pt x="72" y="550"/>
                        </a:lnTo>
                        <a:lnTo>
                          <a:pt x="67" y="549"/>
                        </a:lnTo>
                        <a:lnTo>
                          <a:pt x="63" y="546"/>
                        </a:lnTo>
                        <a:lnTo>
                          <a:pt x="60" y="544"/>
                        </a:lnTo>
                        <a:lnTo>
                          <a:pt x="57" y="540"/>
                        </a:lnTo>
                        <a:lnTo>
                          <a:pt x="55" y="536"/>
                        </a:lnTo>
                        <a:lnTo>
                          <a:pt x="54" y="532"/>
                        </a:lnTo>
                        <a:lnTo>
                          <a:pt x="54" y="528"/>
                        </a:lnTo>
                        <a:lnTo>
                          <a:pt x="54" y="356"/>
                        </a:lnTo>
                        <a:lnTo>
                          <a:pt x="54" y="351"/>
                        </a:lnTo>
                        <a:lnTo>
                          <a:pt x="55" y="347"/>
                        </a:lnTo>
                        <a:lnTo>
                          <a:pt x="57" y="343"/>
                        </a:lnTo>
                        <a:lnTo>
                          <a:pt x="60" y="339"/>
                        </a:lnTo>
                        <a:lnTo>
                          <a:pt x="63" y="337"/>
                        </a:lnTo>
                        <a:lnTo>
                          <a:pt x="67" y="335"/>
                        </a:lnTo>
                        <a:lnTo>
                          <a:pt x="72" y="333"/>
                        </a:lnTo>
                        <a:lnTo>
                          <a:pt x="76" y="333"/>
                        </a:lnTo>
                        <a:lnTo>
                          <a:pt x="165" y="333"/>
                        </a:lnTo>
                        <a:lnTo>
                          <a:pt x="170" y="333"/>
                        </a:lnTo>
                        <a:lnTo>
                          <a:pt x="174" y="335"/>
                        </a:lnTo>
                        <a:lnTo>
                          <a:pt x="177" y="337"/>
                        </a:lnTo>
                        <a:lnTo>
                          <a:pt x="180" y="339"/>
                        </a:lnTo>
                        <a:lnTo>
                          <a:pt x="184" y="343"/>
                        </a:lnTo>
                        <a:lnTo>
                          <a:pt x="186" y="347"/>
                        </a:lnTo>
                        <a:lnTo>
                          <a:pt x="187" y="351"/>
                        </a:lnTo>
                        <a:lnTo>
                          <a:pt x="188" y="356"/>
                        </a:lnTo>
                        <a:lnTo>
                          <a:pt x="188" y="528"/>
                        </a:lnTo>
                        <a:close/>
                        <a:moveTo>
                          <a:pt x="188" y="258"/>
                        </a:moveTo>
                        <a:lnTo>
                          <a:pt x="188" y="258"/>
                        </a:lnTo>
                        <a:lnTo>
                          <a:pt x="187" y="262"/>
                        </a:lnTo>
                        <a:lnTo>
                          <a:pt x="186" y="266"/>
                        </a:lnTo>
                        <a:lnTo>
                          <a:pt x="184" y="271"/>
                        </a:lnTo>
                        <a:lnTo>
                          <a:pt x="180" y="275"/>
                        </a:lnTo>
                        <a:lnTo>
                          <a:pt x="177" y="277"/>
                        </a:lnTo>
                        <a:lnTo>
                          <a:pt x="174" y="279"/>
                        </a:lnTo>
                        <a:lnTo>
                          <a:pt x="170" y="281"/>
                        </a:lnTo>
                        <a:lnTo>
                          <a:pt x="165" y="281"/>
                        </a:lnTo>
                        <a:lnTo>
                          <a:pt x="76" y="281"/>
                        </a:lnTo>
                        <a:lnTo>
                          <a:pt x="72" y="281"/>
                        </a:lnTo>
                        <a:lnTo>
                          <a:pt x="67" y="279"/>
                        </a:lnTo>
                        <a:lnTo>
                          <a:pt x="63" y="277"/>
                        </a:lnTo>
                        <a:lnTo>
                          <a:pt x="60" y="275"/>
                        </a:lnTo>
                        <a:lnTo>
                          <a:pt x="57" y="271"/>
                        </a:lnTo>
                        <a:lnTo>
                          <a:pt x="55" y="266"/>
                        </a:lnTo>
                        <a:lnTo>
                          <a:pt x="54" y="262"/>
                        </a:lnTo>
                        <a:lnTo>
                          <a:pt x="54" y="258"/>
                        </a:lnTo>
                        <a:lnTo>
                          <a:pt x="54" y="86"/>
                        </a:lnTo>
                        <a:lnTo>
                          <a:pt x="54" y="82"/>
                        </a:lnTo>
                        <a:lnTo>
                          <a:pt x="55" y="78"/>
                        </a:lnTo>
                        <a:lnTo>
                          <a:pt x="57" y="74"/>
                        </a:lnTo>
                        <a:lnTo>
                          <a:pt x="60" y="69"/>
                        </a:lnTo>
                        <a:lnTo>
                          <a:pt x="63" y="67"/>
                        </a:lnTo>
                        <a:lnTo>
                          <a:pt x="67" y="65"/>
                        </a:lnTo>
                        <a:lnTo>
                          <a:pt x="72" y="63"/>
                        </a:lnTo>
                        <a:lnTo>
                          <a:pt x="76" y="63"/>
                        </a:lnTo>
                        <a:lnTo>
                          <a:pt x="165" y="63"/>
                        </a:lnTo>
                        <a:lnTo>
                          <a:pt x="170" y="63"/>
                        </a:lnTo>
                        <a:lnTo>
                          <a:pt x="174" y="65"/>
                        </a:lnTo>
                        <a:lnTo>
                          <a:pt x="177" y="67"/>
                        </a:lnTo>
                        <a:lnTo>
                          <a:pt x="180" y="69"/>
                        </a:lnTo>
                        <a:lnTo>
                          <a:pt x="184" y="74"/>
                        </a:lnTo>
                        <a:lnTo>
                          <a:pt x="186" y="78"/>
                        </a:lnTo>
                        <a:lnTo>
                          <a:pt x="187" y="82"/>
                        </a:lnTo>
                        <a:lnTo>
                          <a:pt x="188" y="86"/>
                        </a:lnTo>
                        <a:lnTo>
                          <a:pt x="188" y="258"/>
                        </a:lnTo>
                        <a:close/>
                        <a:moveTo>
                          <a:pt x="371" y="1336"/>
                        </a:moveTo>
                        <a:lnTo>
                          <a:pt x="371" y="1336"/>
                        </a:lnTo>
                        <a:lnTo>
                          <a:pt x="371" y="1340"/>
                        </a:lnTo>
                        <a:lnTo>
                          <a:pt x="369" y="1345"/>
                        </a:lnTo>
                        <a:lnTo>
                          <a:pt x="367" y="1349"/>
                        </a:lnTo>
                        <a:lnTo>
                          <a:pt x="365" y="1353"/>
                        </a:lnTo>
                        <a:lnTo>
                          <a:pt x="361" y="1356"/>
                        </a:lnTo>
                        <a:lnTo>
                          <a:pt x="358" y="1358"/>
                        </a:lnTo>
                        <a:lnTo>
                          <a:pt x="354" y="1359"/>
                        </a:lnTo>
                        <a:lnTo>
                          <a:pt x="349" y="1359"/>
                        </a:lnTo>
                        <a:lnTo>
                          <a:pt x="259" y="1359"/>
                        </a:lnTo>
                        <a:lnTo>
                          <a:pt x="255" y="1359"/>
                        </a:lnTo>
                        <a:lnTo>
                          <a:pt x="251" y="1358"/>
                        </a:lnTo>
                        <a:lnTo>
                          <a:pt x="247" y="1356"/>
                        </a:lnTo>
                        <a:lnTo>
                          <a:pt x="244" y="1353"/>
                        </a:lnTo>
                        <a:lnTo>
                          <a:pt x="241" y="1349"/>
                        </a:lnTo>
                        <a:lnTo>
                          <a:pt x="238" y="1345"/>
                        </a:lnTo>
                        <a:lnTo>
                          <a:pt x="237" y="1340"/>
                        </a:lnTo>
                        <a:lnTo>
                          <a:pt x="237" y="1336"/>
                        </a:lnTo>
                        <a:lnTo>
                          <a:pt x="237" y="1165"/>
                        </a:lnTo>
                        <a:lnTo>
                          <a:pt x="237" y="1160"/>
                        </a:lnTo>
                        <a:lnTo>
                          <a:pt x="238" y="1156"/>
                        </a:lnTo>
                        <a:lnTo>
                          <a:pt x="241" y="1152"/>
                        </a:lnTo>
                        <a:lnTo>
                          <a:pt x="244" y="1149"/>
                        </a:lnTo>
                        <a:lnTo>
                          <a:pt x="247" y="1145"/>
                        </a:lnTo>
                        <a:lnTo>
                          <a:pt x="251" y="1143"/>
                        </a:lnTo>
                        <a:lnTo>
                          <a:pt x="255" y="1141"/>
                        </a:lnTo>
                        <a:lnTo>
                          <a:pt x="259" y="1141"/>
                        </a:lnTo>
                        <a:lnTo>
                          <a:pt x="349" y="1141"/>
                        </a:lnTo>
                        <a:lnTo>
                          <a:pt x="354" y="1141"/>
                        </a:lnTo>
                        <a:lnTo>
                          <a:pt x="358" y="1143"/>
                        </a:lnTo>
                        <a:lnTo>
                          <a:pt x="361" y="1145"/>
                        </a:lnTo>
                        <a:lnTo>
                          <a:pt x="365" y="1149"/>
                        </a:lnTo>
                        <a:lnTo>
                          <a:pt x="367" y="1152"/>
                        </a:lnTo>
                        <a:lnTo>
                          <a:pt x="369" y="1156"/>
                        </a:lnTo>
                        <a:lnTo>
                          <a:pt x="371" y="1160"/>
                        </a:lnTo>
                        <a:lnTo>
                          <a:pt x="371" y="1165"/>
                        </a:lnTo>
                        <a:lnTo>
                          <a:pt x="371" y="1336"/>
                        </a:lnTo>
                        <a:close/>
                        <a:moveTo>
                          <a:pt x="371" y="1067"/>
                        </a:moveTo>
                        <a:lnTo>
                          <a:pt x="371" y="1067"/>
                        </a:lnTo>
                        <a:lnTo>
                          <a:pt x="371" y="1071"/>
                        </a:lnTo>
                        <a:lnTo>
                          <a:pt x="369" y="1076"/>
                        </a:lnTo>
                        <a:lnTo>
                          <a:pt x="367" y="1079"/>
                        </a:lnTo>
                        <a:lnTo>
                          <a:pt x="365" y="1083"/>
                        </a:lnTo>
                        <a:lnTo>
                          <a:pt x="361" y="1085"/>
                        </a:lnTo>
                        <a:lnTo>
                          <a:pt x="358" y="1088"/>
                        </a:lnTo>
                        <a:lnTo>
                          <a:pt x="354" y="1089"/>
                        </a:lnTo>
                        <a:lnTo>
                          <a:pt x="349" y="1089"/>
                        </a:lnTo>
                        <a:lnTo>
                          <a:pt x="259" y="1089"/>
                        </a:lnTo>
                        <a:lnTo>
                          <a:pt x="255" y="1089"/>
                        </a:lnTo>
                        <a:lnTo>
                          <a:pt x="251" y="1088"/>
                        </a:lnTo>
                        <a:lnTo>
                          <a:pt x="247" y="1085"/>
                        </a:lnTo>
                        <a:lnTo>
                          <a:pt x="244" y="1083"/>
                        </a:lnTo>
                        <a:lnTo>
                          <a:pt x="241" y="1079"/>
                        </a:lnTo>
                        <a:lnTo>
                          <a:pt x="238" y="1076"/>
                        </a:lnTo>
                        <a:lnTo>
                          <a:pt x="237" y="1071"/>
                        </a:lnTo>
                        <a:lnTo>
                          <a:pt x="237" y="1067"/>
                        </a:lnTo>
                        <a:lnTo>
                          <a:pt x="237" y="896"/>
                        </a:lnTo>
                        <a:lnTo>
                          <a:pt x="237" y="890"/>
                        </a:lnTo>
                        <a:lnTo>
                          <a:pt x="238" y="886"/>
                        </a:lnTo>
                        <a:lnTo>
                          <a:pt x="241" y="882"/>
                        </a:lnTo>
                        <a:lnTo>
                          <a:pt x="244" y="879"/>
                        </a:lnTo>
                        <a:lnTo>
                          <a:pt x="247" y="876"/>
                        </a:lnTo>
                        <a:lnTo>
                          <a:pt x="251" y="874"/>
                        </a:lnTo>
                        <a:lnTo>
                          <a:pt x="255" y="872"/>
                        </a:lnTo>
                        <a:lnTo>
                          <a:pt x="259" y="872"/>
                        </a:lnTo>
                        <a:lnTo>
                          <a:pt x="349" y="872"/>
                        </a:lnTo>
                        <a:lnTo>
                          <a:pt x="354" y="872"/>
                        </a:lnTo>
                        <a:lnTo>
                          <a:pt x="358" y="874"/>
                        </a:lnTo>
                        <a:lnTo>
                          <a:pt x="361" y="876"/>
                        </a:lnTo>
                        <a:lnTo>
                          <a:pt x="365" y="879"/>
                        </a:lnTo>
                        <a:lnTo>
                          <a:pt x="367" y="882"/>
                        </a:lnTo>
                        <a:lnTo>
                          <a:pt x="369" y="886"/>
                        </a:lnTo>
                        <a:lnTo>
                          <a:pt x="371" y="890"/>
                        </a:lnTo>
                        <a:lnTo>
                          <a:pt x="371" y="896"/>
                        </a:lnTo>
                        <a:lnTo>
                          <a:pt x="371" y="1067"/>
                        </a:lnTo>
                        <a:close/>
                        <a:moveTo>
                          <a:pt x="371" y="797"/>
                        </a:moveTo>
                        <a:lnTo>
                          <a:pt x="371" y="797"/>
                        </a:lnTo>
                        <a:lnTo>
                          <a:pt x="371" y="801"/>
                        </a:lnTo>
                        <a:lnTo>
                          <a:pt x="369" y="806"/>
                        </a:lnTo>
                        <a:lnTo>
                          <a:pt x="367" y="810"/>
                        </a:lnTo>
                        <a:lnTo>
                          <a:pt x="365" y="814"/>
                        </a:lnTo>
                        <a:lnTo>
                          <a:pt x="361" y="816"/>
                        </a:lnTo>
                        <a:lnTo>
                          <a:pt x="358" y="819"/>
                        </a:lnTo>
                        <a:lnTo>
                          <a:pt x="354" y="820"/>
                        </a:lnTo>
                        <a:lnTo>
                          <a:pt x="349" y="820"/>
                        </a:lnTo>
                        <a:lnTo>
                          <a:pt x="259" y="820"/>
                        </a:lnTo>
                        <a:lnTo>
                          <a:pt x="255" y="820"/>
                        </a:lnTo>
                        <a:lnTo>
                          <a:pt x="251" y="819"/>
                        </a:lnTo>
                        <a:lnTo>
                          <a:pt x="247" y="816"/>
                        </a:lnTo>
                        <a:lnTo>
                          <a:pt x="244" y="814"/>
                        </a:lnTo>
                        <a:lnTo>
                          <a:pt x="241" y="810"/>
                        </a:lnTo>
                        <a:lnTo>
                          <a:pt x="238" y="806"/>
                        </a:lnTo>
                        <a:lnTo>
                          <a:pt x="237" y="801"/>
                        </a:lnTo>
                        <a:lnTo>
                          <a:pt x="237" y="797"/>
                        </a:lnTo>
                        <a:lnTo>
                          <a:pt x="237" y="626"/>
                        </a:lnTo>
                        <a:lnTo>
                          <a:pt x="237" y="621"/>
                        </a:lnTo>
                        <a:lnTo>
                          <a:pt x="238" y="617"/>
                        </a:lnTo>
                        <a:lnTo>
                          <a:pt x="241" y="613"/>
                        </a:lnTo>
                        <a:lnTo>
                          <a:pt x="244" y="610"/>
                        </a:lnTo>
                        <a:lnTo>
                          <a:pt x="247" y="606"/>
                        </a:lnTo>
                        <a:lnTo>
                          <a:pt x="251" y="604"/>
                        </a:lnTo>
                        <a:lnTo>
                          <a:pt x="255" y="602"/>
                        </a:lnTo>
                        <a:lnTo>
                          <a:pt x="259" y="602"/>
                        </a:lnTo>
                        <a:lnTo>
                          <a:pt x="349" y="602"/>
                        </a:lnTo>
                        <a:lnTo>
                          <a:pt x="354" y="602"/>
                        </a:lnTo>
                        <a:lnTo>
                          <a:pt x="358" y="604"/>
                        </a:lnTo>
                        <a:lnTo>
                          <a:pt x="361" y="606"/>
                        </a:lnTo>
                        <a:lnTo>
                          <a:pt x="365" y="610"/>
                        </a:lnTo>
                        <a:lnTo>
                          <a:pt x="367" y="613"/>
                        </a:lnTo>
                        <a:lnTo>
                          <a:pt x="369" y="617"/>
                        </a:lnTo>
                        <a:lnTo>
                          <a:pt x="371" y="621"/>
                        </a:lnTo>
                        <a:lnTo>
                          <a:pt x="371" y="626"/>
                        </a:lnTo>
                        <a:lnTo>
                          <a:pt x="371" y="797"/>
                        </a:lnTo>
                        <a:close/>
                        <a:moveTo>
                          <a:pt x="371" y="528"/>
                        </a:moveTo>
                        <a:lnTo>
                          <a:pt x="371" y="528"/>
                        </a:lnTo>
                        <a:lnTo>
                          <a:pt x="371" y="532"/>
                        </a:lnTo>
                        <a:lnTo>
                          <a:pt x="369" y="536"/>
                        </a:lnTo>
                        <a:lnTo>
                          <a:pt x="367" y="540"/>
                        </a:lnTo>
                        <a:lnTo>
                          <a:pt x="365" y="544"/>
                        </a:lnTo>
                        <a:lnTo>
                          <a:pt x="361" y="546"/>
                        </a:lnTo>
                        <a:lnTo>
                          <a:pt x="358" y="549"/>
                        </a:lnTo>
                        <a:lnTo>
                          <a:pt x="354" y="550"/>
                        </a:lnTo>
                        <a:lnTo>
                          <a:pt x="349" y="550"/>
                        </a:lnTo>
                        <a:lnTo>
                          <a:pt x="259" y="550"/>
                        </a:lnTo>
                        <a:lnTo>
                          <a:pt x="255" y="550"/>
                        </a:lnTo>
                        <a:lnTo>
                          <a:pt x="251" y="549"/>
                        </a:lnTo>
                        <a:lnTo>
                          <a:pt x="247" y="546"/>
                        </a:lnTo>
                        <a:lnTo>
                          <a:pt x="244" y="544"/>
                        </a:lnTo>
                        <a:lnTo>
                          <a:pt x="241" y="540"/>
                        </a:lnTo>
                        <a:lnTo>
                          <a:pt x="238" y="536"/>
                        </a:lnTo>
                        <a:lnTo>
                          <a:pt x="237" y="532"/>
                        </a:lnTo>
                        <a:lnTo>
                          <a:pt x="237" y="528"/>
                        </a:lnTo>
                        <a:lnTo>
                          <a:pt x="237" y="356"/>
                        </a:lnTo>
                        <a:lnTo>
                          <a:pt x="237" y="351"/>
                        </a:lnTo>
                        <a:lnTo>
                          <a:pt x="238" y="347"/>
                        </a:lnTo>
                        <a:lnTo>
                          <a:pt x="241" y="343"/>
                        </a:lnTo>
                        <a:lnTo>
                          <a:pt x="244" y="339"/>
                        </a:lnTo>
                        <a:lnTo>
                          <a:pt x="247" y="337"/>
                        </a:lnTo>
                        <a:lnTo>
                          <a:pt x="251" y="335"/>
                        </a:lnTo>
                        <a:lnTo>
                          <a:pt x="255" y="333"/>
                        </a:lnTo>
                        <a:lnTo>
                          <a:pt x="259" y="333"/>
                        </a:lnTo>
                        <a:lnTo>
                          <a:pt x="349" y="333"/>
                        </a:lnTo>
                        <a:lnTo>
                          <a:pt x="354" y="333"/>
                        </a:lnTo>
                        <a:lnTo>
                          <a:pt x="358" y="335"/>
                        </a:lnTo>
                        <a:lnTo>
                          <a:pt x="361" y="337"/>
                        </a:lnTo>
                        <a:lnTo>
                          <a:pt x="365" y="339"/>
                        </a:lnTo>
                        <a:lnTo>
                          <a:pt x="367" y="343"/>
                        </a:lnTo>
                        <a:lnTo>
                          <a:pt x="369" y="347"/>
                        </a:lnTo>
                        <a:lnTo>
                          <a:pt x="371" y="351"/>
                        </a:lnTo>
                        <a:lnTo>
                          <a:pt x="371" y="356"/>
                        </a:lnTo>
                        <a:lnTo>
                          <a:pt x="371" y="528"/>
                        </a:lnTo>
                        <a:close/>
                        <a:moveTo>
                          <a:pt x="371" y="258"/>
                        </a:moveTo>
                        <a:lnTo>
                          <a:pt x="371" y="258"/>
                        </a:lnTo>
                        <a:lnTo>
                          <a:pt x="371" y="262"/>
                        </a:lnTo>
                        <a:lnTo>
                          <a:pt x="369" y="266"/>
                        </a:lnTo>
                        <a:lnTo>
                          <a:pt x="367" y="271"/>
                        </a:lnTo>
                        <a:lnTo>
                          <a:pt x="365" y="275"/>
                        </a:lnTo>
                        <a:lnTo>
                          <a:pt x="361" y="277"/>
                        </a:lnTo>
                        <a:lnTo>
                          <a:pt x="358" y="279"/>
                        </a:lnTo>
                        <a:lnTo>
                          <a:pt x="354" y="281"/>
                        </a:lnTo>
                        <a:lnTo>
                          <a:pt x="349" y="281"/>
                        </a:lnTo>
                        <a:lnTo>
                          <a:pt x="259" y="281"/>
                        </a:lnTo>
                        <a:lnTo>
                          <a:pt x="255" y="281"/>
                        </a:lnTo>
                        <a:lnTo>
                          <a:pt x="251" y="279"/>
                        </a:lnTo>
                        <a:lnTo>
                          <a:pt x="247" y="277"/>
                        </a:lnTo>
                        <a:lnTo>
                          <a:pt x="244" y="275"/>
                        </a:lnTo>
                        <a:lnTo>
                          <a:pt x="241" y="271"/>
                        </a:lnTo>
                        <a:lnTo>
                          <a:pt x="238" y="266"/>
                        </a:lnTo>
                        <a:lnTo>
                          <a:pt x="237" y="262"/>
                        </a:lnTo>
                        <a:lnTo>
                          <a:pt x="237" y="258"/>
                        </a:lnTo>
                        <a:lnTo>
                          <a:pt x="237" y="86"/>
                        </a:lnTo>
                        <a:lnTo>
                          <a:pt x="237" y="82"/>
                        </a:lnTo>
                        <a:lnTo>
                          <a:pt x="238" y="78"/>
                        </a:lnTo>
                        <a:lnTo>
                          <a:pt x="241" y="74"/>
                        </a:lnTo>
                        <a:lnTo>
                          <a:pt x="244" y="69"/>
                        </a:lnTo>
                        <a:lnTo>
                          <a:pt x="247" y="67"/>
                        </a:lnTo>
                        <a:lnTo>
                          <a:pt x="251" y="65"/>
                        </a:lnTo>
                        <a:lnTo>
                          <a:pt x="255" y="63"/>
                        </a:lnTo>
                        <a:lnTo>
                          <a:pt x="259" y="63"/>
                        </a:lnTo>
                        <a:lnTo>
                          <a:pt x="349" y="63"/>
                        </a:lnTo>
                        <a:lnTo>
                          <a:pt x="354" y="63"/>
                        </a:lnTo>
                        <a:lnTo>
                          <a:pt x="358" y="65"/>
                        </a:lnTo>
                        <a:lnTo>
                          <a:pt x="361" y="67"/>
                        </a:lnTo>
                        <a:lnTo>
                          <a:pt x="365" y="69"/>
                        </a:lnTo>
                        <a:lnTo>
                          <a:pt x="367" y="74"/>
                        </a:lnTo>
                        <a:lnTo>
                          <a:pt x="369" y="78"/>
                        </a:lnTo>
                        <a:lnTo>
                          <a:pt x="371" y="82"/>
                        </a:lnTo>
                        <a:lnTo>
                          <a:pt x="371" y="86"/>
                        </a:lnTo>
                        <a:lnTo>
                          <a:pt x="371" y="258"/>
                        </a:lnTo>
                        <a:close/>
                        <a:moveTo>
                          <a:pt x="604" y="86"/>
                        </a:moveTo>
                        <a:lnTo>
                          <a:pt x="604" y="86"/>
                        </a:lnTo>
                        <a:lnTo>
                          <a:pt x="606" y="82"/>
                        </a:lnTo>
                        <a:lnTo>
                          <a:pt x="607" y="78"/>
                        </a:lnTo>
                        <a:lnTo>
                          <a:pt x="609" y="74"/>
                        </a:lnTo>
                        <a:lnTo>
                          <a:pt x="612" y="69"/>
                        </a:lnTo>
                        <a:lnTo>
                          <a:pt x="615" y="67"/>
                        </a:lnTo>
                        <a:lnTo>
                          <a:pt x="618" y="65"/>
                        </a:lnTo>
                        <a:lnTo>
                          <a:pt x="622" y="63"/>
                        </a:lnTo>
                        <a:lnTo>
                          <a:pt x="627" y="63"/>
                        </a:lnTo>
                        <a:lnTo>
                          <a:pt x="716" y="63"/>
                        </a:lnTo>
                        <a:lnTo>
                          <a:pt x="721" y="63"/>
                        </a:lnTo>
                        <a:lnTo>
                          <a:pt x="725" y="65"/>
                        </a:lnTo>
                        <a:lnTo>
                          <a:pt x="729" y="67"/>
                        </a:lnTo>
                        <a:lnTo>
                          <a:pt x="732" y="69"/>
                        </a:lnTo>
                        <a:lnTo>
                          <a:pt x="735" y="74"/>
                        </a:lnTo>
                        <a:lnTo>
                          <a:pt x="737" y="78"/>
                        </a:lnTo>
                        <a:lnTo>
                          <a:pt x="738" y="82"/>
                        </a:lnTo>
                        <a:lnTo>
                          <a:pt x="738" y="86"/>
                        </a:lnTo>
                        <a:lnTo>
                          <a:pt x="738" y="258"/>
                        </a:lnTo>
                        <a:lnTo>
                          <a:pt x="738" y="262"/>
                        </a:lnTo>
                        <a:lnTo>
                          <a:pt x="737" y="266"/>
                        </a:lnTo>
                        <a:lnTo>
                          <a:pt x="735" y="271"/>
                        </a:lnTo>
                        <a:lnTo>
                          <a:pt x="732" y="275"/>
                        </a:lnTo>
                        <a:lnTo>
                          <a:pt x="729" y="277"/>
                        </a:lnTo>
                        <a:lnTo>
                          <a:pt x="725" y="279"/>
                        </a:lnTo>
                        <a:lnTo>
                          <a:pt x="721" y="281"/>
                        </a:lnTo>
                        <a:lnTo>
                          <a:pt x="716" y="281"/>
                        </a:lnTo>
                        <a:lnTo>
                          <a:pt x="627" y="281"/>
                        </a:lnTo>
                        <a:lnTo>
                          <a:pt x="622" y="281"/>
                        </a:lnTo>
                        <a:lnTo>
                          <a:pt x="618" y="279"/>
                        </a:lnTo>
                        <a:lnTo>
                          <a:pt x="615" y="277"/>
                        </a:lnTo>
                        <a:lnTo>
                          <a:pt x="612" y="275"/>
                        </a:lnTo>
                        <a:lnTo>
                          <a:pt x="609" y="271"/>
                        </a:lnTo>
                        <a:lnTo>
                          <a:pt x="607" y="266"/>
                        </a:lnTo>
                        <a:lnTo>
                          <a:pt x="606" y="262"/>
                        </a:lnTo>
                        <a:lnTo>
                          <a:pt x="604" y="258"/>
                        </a:lnTo>
                        <a:lnTo>
                          <a:pt x="604" y="86"/>
                        </a:lnTo>
                        <a:close/>
                        <a:moveTo>
                          <a:pt x="604" y="356"/>
                        </a:moveTo>
                        <a:lnTo>
                          <a:pt x="604" y="356"/>
                        </a:lnTo>
                        <a:lnTo>
                          <a:pt x="606" y="351"/>
                        </a:lnTo>
                        <a:lnTo>
                          <a:pt x="607" y="347"/>
                        </a:lnTo>
                        <a:lnTo>
                          <a:pt x="609" y="343"/>
                        </a:lnTo>
                        <a:lnTo>
                          <a:pt x="612" y="339"/>
                        </a:lnTo>
                        <a:lnTo>
                          <a:pt x="615" y="337"/>
                        </a:lnTo>
                        <a:lnTo>
                          <a:pt x="618" y="335"/>
                        </a:lnTo>
                        <a:lnTo>
                          <a:pt x="622" y="333"/>
                        </a:lnTo>
                        <a:lnTo>
                          <a:pt x="627" y="333"/>
                        </a:lnTo>
                        <a:lnTo>
                          <a:pt x="716" y="333"/>
                        </a:lnTo>
                        <a:lnTo>
                          <a:pt x="721" y="333"/>
                        </a:lnTo>
                        <a:lnTo>
                          <a:pt x="725" y="335"/>
                        </a:lnTo>
                        <a:lnTo>
                          <a:pt x="729" y="337"/>
                        </a:lnTo>
                        <a:lnTo>
                          <a:pt x="732" y="339"/>
                        </a:lnTo>
                        <a:lnTo>
                          <a:pt x="735" y="343"/>
                        </a:lnTo>
                        <a:lnTo>
                          <a:pt x="737" y="347"/>
                        </a:lnTo>
                        <a:lnTo>
                          <a:pt x="738" y="351"/>
                        </a:lnTo>
                        <a:lnTo>
                          <a:pt x="738" y="356"/>
                        </a:lnTo>
                        <a:lnTo>
                          <a:pt x="738" y="528"/>
                        </a:lnTo>
                        <a:lnTo>
                          <a:pt x="738" y="532"/>
                        </a:lnTo>
                        <a:lnTo>
                          <a:pt x="737" y="536"/>
                        </a:lnTo>
                        <a:lnTo>
                          <a:pt x="735" y="540"/>
                        </a:lnTo>
                        <a:lnTo>
                          <a:pt x="732" y="544"/>
                        </a:lnTo>
                        <a:lnTo>
                          <a:pt x="729" y="546"/>
                        </a:lnTo>
                        <a:lnTo>
                          <a:pt x="725" y="549"/>
                        </a:lnTo>
                        <a:lnTo>
                          <a:pt x="721" y="550"/>
                        </a:lnTo>
                        <a:lnTo>
                          <a:pt x="716" y="550"/>
                        </a:lnTo>
                        <a:lnTo>
                          <a:pt x="627" y="550"/>
                        </a:lnTo>
                        <a:lnTo>
                          <a:pt x="622" y="550"/>
                        </a:lnTo>
                        <a:lnTo>
                          <a:pt x="618" y="549"/>
                        </a:lnTo>
                        <a:lnTo>
                          <a:pt x="615" y="546"/>
                        </a:lnTo>
                        <a:lnTo>
                          <a:pt x="612" y="544"/>
                        </a:lnTo>
                        <a:lnTo>
                          <a:pt x="609" y="540"/>
                        </a:lnTo>
                        <a:lnTo>
                          <a:pt x="607" y="536"/>
                        </a:lnTo>
                        <a:lnTo>
                          <a:pt x="606" y="532"/>
                        </a:lnTo>
                        <a:lnTo>
                          <a:pt x="604" y="528"/>
                        </a:lnTo>
                        <a:lnTo>
                          <a:pt x="604" y="356"/>
                        </a:lnTo>
                        <a:close/>
                        <a:moveTo>
                          <a:pt x="421" y="86"/>
                        </a:moveTo>
                        <a:lnTo>
                          <a:pt x="421" y="86"/>
                        </a:lnTo>
                        <a:lnTo>
                          <a:pt x="421" y="82"/>
                        </a:lnTo>
                        <a:lnTo>
                          <a:pt x="423" y="78"/>
                        </a:lnTo>
                        <a:lnTo>
                          <a:pt x="425" y="74"/>
                        </a:lnTo>
                        <a:lnTo>
                          <a:pt x="427" y="69"/>
                        </a:lnTo>
                        <a:lnTo>
                          <a:pt x="430" y="67"/>
                        </a:lnTo>
                        <a:lnTo>
                          <a:pt x="434" y="65"/>
                        </a:lnTo>
                        <a:lnTo>
                          <a:pt x="439" y="63"/>
                        </a:lnTo>
                        <a:lnTo>
                          <a:pt x="443" y="63"/>
                        </a:lnTo>
                        <a:lnTo>
                          <a:pt x="533" y="63"/>
                        </a:lnTo>
                        <a:lnTo>
                          <a:pt x="537" y="63"/>
                        </a:lnTo>
                        <a:lnTo>
                          <a:pt x="541" y="65"/>
                        </a:lnTo>
                        <a:lnTo>
                          <a:pt x="545" y="67"/>
                        </a:lnTo>
                        <a:lnTo>
                          <a:pt x="548" y="69"/>
                        </a:lnTo>
                        <a:lnTo>
                          <a:pt x="552" y="74"/>
                        </a:lnTo>
                        <a:lnTo>
                          <a:pt x="553" y="78"/>
                        </a:lnTo>
                        <a:lnTo>
                          <a:pt x="555" y="82"/>
                        </a:lnTo>
                        <a:lnTo>
                          <a:pt x="555" y="86"/>
                        </a:lnTo>
                        <a:lnTo>
                          <a:pt x="555" y="258"/>
                        </a:lnTo>
                        <a:lnTo>
                          <a:pt x="555" y="262"/>
                        </a:lnTo>
                        <a:lnTo>
                          <a:pt x="553" y="266"/>
                        </a:lnTo>
                        <a:lnTo>
                          <a:pt x="551" y="271"/>
                        </a:lnTo>
                        <a:lnTo>
                          <a:pt x="548" y="275"/>
                        </a:lnTo>
                        <a:lnTo>
                          <a:pt x="545" y="277"/>
                        </a:lnTo>
                        <a:lnTo>
                          <a:pt x="541" y="279"/>
                        </a:lnTo>
                        <a:lnTo>
                          <a:pt x="537" y="281"/>
                        </a:lnTo>
                        <a:lnTo>
                          <a:pt x="533" y="281"/>
                        </a:lnTo>
                        <a:lnTo>
                          <a:pt x="443" y="281"/>
                        </a:lnTo>
                        <a:lnTo>
                          <a:pt x="439" y="281"/>
                        </a:lnTo>
                        <a:lnTo>
                          <a:pt x="434" y="279"/>
                        </a:lnTo>
                        <a:lnTo>
                          <a:pt x="430" y="277"/>
                        </a:lnTo>
                        <a:lnTo>
                          <a:pt x="427" y="275"/>
                        </a:lnTo>
                        <a:lnTo>
                          <a:pt x="425" y="271"/>
                        </a:lnTo>
                        <a:lnTo>
                          <a:pt x="423" y="266"/>
                        </a:lnTo>
                        <a:lnTo>
                          <a:pt x="421" y="262"/>
                        </a:lnTo>
                        <a:lnTo>
                          <a:pt x="421" y="258"/>
                        </a:lnTo>
                        <a:lnTo>
                          <a:pt x="421" y="86"/>
                        </a:lnTo>
                        <a:close/>
                        <a:moveTo>
                          <a:pt x="421" y="356"/>
                        </a:moveTo>
                        <a:lnTo>
                          <a:pt x="421" y="356"/>
                        </a:lnTo>
                        <a:lnTo>
                          <a:pt x="421" y="351"/>
                        </a:lnTo>
                        <a:lnTo>
                          <a:pt x="423" y="347"/>
                        </a:lnTo>
                        <a:lnTo>
                          <a:pt x="425" y="343"/>
                        </a:lnTo>
                        <a:lnTo>
                          <a:pt x="427" y="339"/>
                        </a:lnTo>
                        <a:lnTo>
                          <a:pt x="430" y="337"/>
                        </a:lnTo>
                        <a:lnTo>
                          <a:pt x="434" y="335"/>
                        </a:lnTo>
                        <a:lnTo>
                          <a:pt x="439" y="333"/>
                        </a:lnTo>
                        <a:lnTo>
                          <a:pt x="443" y="333"/>
                        </a:lnTo>
                        <a:lnTo>
                          <a:pt x="533" y="333"/>
                        </a:lnTo>
                        <a:lnTo>
                          <a:pt x="537" y="333"/>
                        </a:lnTo>
                        <a:lnTo>
                          <a:pt x="541" y="335"/>
                        </a:lnTo>
                        <a:lnTo>
                          <a:pt x="545" y="337"/>
                        </a:lnTo>
                        <a:lnTo>
                          <a:pt x="548" y="339"/>
                        </a:lnTo>
                        <a:lnTo>
                          <a:pt x="552" y="343"/>
                        </a:lnTo>
                        <a:lnTo>
                          <a:pt x="553" y="347"/>
                        </a:lnTo>
                        <a:lnTo>
                          <a:pt x="555" y="351"/>
                        </a:lnTo>
                        <a:lnTo>
                          <a:pt x="555" y="356"/>
                        </a:lnTo>
                        <a:lnTo>
                          <a:pt x="555" y="528"/>
                        </a:lnTo>
                        <a:lnTo>
                          <a:pt x="555" y="532"/>
                        </a:lnTo>
                        <a:lnTo>
                          <a:pt x="553" y="536"/>
                        </a:lnTo>
                        <a:lnTo>
                          <a:pt x="551" y="540"/>
                        </a:lnTo>
                        <a:lnTo>
                          <a:pt x="548" y="544"/>
                        </a:lnTo>
                        <a:lnTo>
                          <a:pt x="545" y="546"/>
                        </a:lnTo>
                        <a:lnTo>
                          <a:pt x="541" y="549"/>
                        </a:lnTo>
                        <a:lnTo>
                          <a:pt x="537" y="550"/>
                        </a:lnTo>
                        <a:lnTo>
                          <a:pt x="533" y="550"/>
                        </a:lnTo>
                        <a:lnTo>
                          <a:pt x="443" y="550"/>
                        </a:lnTo>
                        <a:lnTo>
                          <a:pt x="439" y="550"/>
                        </a:lnTo>
                        <a:lnTo>
                          <a:pt x="434" y="549"/>
                        </a:lnTo>
                        <a:lnTo>
                          <a:pt x="430" y="546"/>
                        </a:lnTo>
                        <a:lnTo>
                          <a:pt x="427" y="544"/>
                        </a:lnTo>
                        <a:lnTo>
                          <a:pt x="425" y="540"/>
                        </a:lnTo>
                        <a:lnTo>
                          <a:pt x="423" y="536"/>
                        </a:lnTo>
                        <a:lnTo>
                          <a:pt x="421" y="532"/>
                        </a:lnTo>
                        <a:lnTo>
                          <a:pt x="421" y="528"/>
                        </a:lnTo>
                        <a:lnTo>
                          <a:pt x="421" y="356"/>
                        </a:lnTo>
                        <a:close/>
                        <a:moveTo>
                          <a:pt x="1859" y="1309"/>
                        </a:moveTo>
                        <a:lnTo>
                          <a:pt x="1859" y="1309"/>
                        </a:lnTo>
                        <a:lnTo>
                          <a:pt x="1858" y="1314"/>
                        </a:lnTo>
                        <a:lnTo>
                          <a:pt x="1856" y="1321"/>
                        </a:lnTo>
                        <a:lnTo>
                          <a:pt x="1854" y="1325"/>
                        </a:lnTo>
                        <a:lnTo>
                          <a:pt x="1850" y="1330"/>
                        </a:lnTo>
                        <a:lnTo>
                          <a:pt x="1846" y="1333"/>
                        </a:lnTo>
                        <a:lnTo>
                          <a:pt x="1841" y="1335"/>
                        </a:lnTo>
                        <a:lnTo>
                          <a:pt x="1835" y="1337"/>
                        </a:lnTo>
                        <a:lnTo>
                          <a:pt x="1830" y="1338"/>
                        </a:lnTo>
                        <a:lnTo>
                          <a:pt x="1714" y="1338"/>
                        </a:lnTo>
                        <a:lnTo>
                          <a:pt x="1708" y="1337"/>
                        </a:lnTo>
                        <a:lnTo>
                          <a:pt x="1702" y="1335"/>
                        </a:lnTo>
                        <a:lnTo>
                          <a:pt x="1697" y="1333"/>
                        </a:lnTo>
                        <a:lnTo>
                          <a:pt x="1693" y="1330"/>
                        </a:lnTo>
                        <a:lnTo>
                          <a:pt x="1689" y="1325"/>
                        </a:lnTo>
                        <a:lnTo>
                          <a:pt x="1687" y="1321"/>
                        </a:lnTo>
                        <a:lnTo>
                          <a:pt x="1685" y="1314"/>
                        </a:lnTo>
                        <a:lnTo>
                          <a:pt x="1685" y="1309"/>
                        </a:lnTo>
                        <a:lnTo>
                          <a:pt x="1685" y="1099"/>
                        </a:lnTo>
                        <a:lnTo>
                          <a:pt x="1685" y="1093"/>
                        </a:lnTo>
                        <a:lnTo>
                          <a:pt x="1687" y="1087"/>
                        </a:lnTo>
                        <a:lnTo>
                          <a:pt x="1689" y="1082"/>
                        </a:lnTo>
                        <a:lnTo>
                          <a:pt x="1693" y="1078"/>
                        </a:lnTo>
                        <a:lnTo>
                          <a:pt x="1697" y="1075"/>
                        </a:lnTo>
                        <a:lnTo>
                          <a:pt x="1702" y="1072"/>
                        </a:lnTo>
                        <a:lnTo>
                          <a:pt x="1708" y="1070"/>
                        </a:lnTo>
                        <a:lnTo>
                          <a:pt x="1714" y="1070"/>
                        </a:lnTo>
                        <a:lnTo>
                          <a:pt x="1830" y="1070"/>
                        </a:lnTo>
                        <a:lnTo>
                          <a:pt x="1835" y="1070"/>
                        </a:lnTo>
                        <a:lnTo>
                          <a:pt x="1841" y="1072"/>
                        </a:lnTo>
                        <a:lnTo>
                          <a:pt x="1846" y="1075"/>
                        </a:lnTo>
                        <a:lnTo>
                          <a:pt x="1850" y="1078"/>
                        </a:lnTo>
                        <a:lnTo>
                          <a:pt x="1854" y="1082"/>
                        </a:lnTo>
                        <a:lnTo>
                          <a:pt x="1856" y="1087"/>
                        </a:lnTo>
                        <a:lnTo>
                          <a:pt x="1858" y="1093"/>
                        </a:lnTo>
                        <a:lnTo>
                          <a:pt x="1859" y="1099"/>
                        </a:lnTo>
                        <a:lnTo>
                          <a:pt x="1859" y="1309"/>
                        </a:lnTo>
                        <a:close/>
                      </a:path>
                    </a:pathLst>
                  </a:custGeom>
                  <a:solidFill>
                    <a:sysClr val="window" lastClr="FFFFFF">
                      <a:alpha val="32000"/>
                    </a:sysClr>
                  </a:solidFill>
                  <a:ln>
                    <a:noFill/>
                  </a:ln>
                </p:spPr>
                <p:txBody>
                  <a:bodyPr/>
                  <a:lstStyle/>
                  <a:p>
                    <a:pPr defTabSz="900000" fontAlgn="auto" latinLnBrk="0">
                      <a:spcBef>
                        <a:spcPts val="0"/>
                      </a:spcBef>
                      <a:spcAft>
                        <a:spcPts val="0"/>
                      </a:spcAft>
                      <a:defRPr lang="ko-KR"/>
                    </a:pPr>
                    <a:endParaRPr kumimoji="0" lang="ko-KR" altLang="en-US" kern="0">
                      <a:solidFill>
                        <a:sysClr val="windowText" lastClr="000000"/>
                      </a:solidFill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32" name="Freeform 5"/>
                  <p:cNvSpPr>
                    <a:spLocks noEditPoints="1"/>
                  </p:cNvSpPr>
                  <p:nvPr/>
                </p:nvSpPr>
                <p:spPr>
                  <a:xfrm>
                    <a:off x="5615044" y="1431245"/>
                    <a:ext cx="157491" cy="382797"/>
                  </a:xfrm>
                  <a:custGeom>
                    <a:avLst/>
                    <a:gdLst>
                      <a:gd name="T0" fmla="*/ 66675 w 222"/>
                      <a:gd name="T1" fmla="*/ 431800 h 544"/>
                      <a:gd name="T2" fmla="*/ 114300 w 222"/>
                      <a:gd name="T3" fmla="*/ 431800 h 544"/>
                      <a:gd name="T4" fmla="*/ 0 w 222"/>
                      <a:gd name="T5" fmla="*/ 0 h 544"/>
                      <a:gd name="T6" fmla="*/ 23813 w 222"/>
                      <a:gd name="T7" fmla="*/ 323056 h 544"/>
                      <a:gd name="T8" fmla="*/ 38100 w 222"/>
                      <a:gd name="T9" fmla="*/ 318294 h 544"/>
                      <a:gd name="T10" fmla="*/ 38100 w 222"/>
                      <a:gd name="T11" fmla="*/ 294481 h 544"/>
                      <a:gd name="T12" fmla="*/ 23813 w 222"/>
                      <a:gd name="T13" fmla="*/ 289719 h 544"/>
                      <a:gd name="T14" fmla="*/ 38100 w 222"/>
                      <a:gd name="T15" fmla="*/ 289719 h 544"/>
                      <a:gd name="T16" fmla="*/ 23813 w 222"/>
                      <a:gd name="T17" fmla="*/ 218281 h 544"/>
                      <a:gd name="T18" fmla="*/ 38100 w 222"/>
                      <a:gd name="T19" fmla="*/ 213519 h 544"/>
                      <a:gd name="T20" fmla="*/ 38100 w 222"/>
                      <a:gd name="T21" fmla="*/ 194469 h 544"/>
                      <a:gd name="T22" fmla="*/ 23813 w 222"/>
                      <a:gd name="T23" fmla="*/ 161131 h 544"/>
                      <a:gd name="T24" fmla="*/ 38100 w 222"/>
                      <a:gd name="T25" fmla="*/ 161131 h 544"/>
                      <a:gd name="T26" fmla="*/ 23813 w 222"/>
                      <a:gd name="T27" fmla="*/ 90488 h 544"/>
                      <a:gd name="T28" fmla="*/ 38100 w 222"/>
                      <a:gd name="T29" fmla="*/ 85725 h 544"/>
                      <a:gd name="T30" fmla="*/ 38100 w 222"/>
                      <a:gd name="T31" fmla="*/ 61913 h 544"/>
                      <a:gd name="T32" fmla="*/ 23813 w 222"/>
                      <a:gd name="T33" fmla="*/ 57150 h 544"/>
                      <a:gd name="T34" fmla="*/ 38100 w 222"/>
                      <a:gd name="T35" fmla="*/ 57150 h 544"/>
                      <a:gd name="T36" fmla="*/ 71438 w 222"/>
                      <a:gd name="T37" fmla="*/ 346075 h 544"/>
                      <a:gd name="T38" fmla="*/ 90488 w 222"/>
                      <a:gd name="T39" fmla="*/ 341313 h 544"/>
                      <a:gd name="T40" fmla="*/ 90488 w 222"/>
                      <a:gd name="T41" fmla="*/ 323056 h 544"/>
                      <a:gd name="T42" fmla="*/ 71438 w 222"/>
                      <a:gd name="T43" fmla="*/ 318294 h 544"/>
                      <a:gd name="T44" fmla="*/ 90488 w 222"/>
                      <a:gd name="T45" fmla="*/ 318294 h 544"/>
                      <a:gd name="T46" fmla="*/ 71438 w 222"/>
                      <a:gd name="T47" fmla="*/ 242094 h 544"/>
                      <a:gd name="T48" fmla="*/ 90488 w 222"/>
                      <a:gd name="T49" fmla="*/ 213519 h 544"/>
                      <a:gd name="T50" fmla="*/ 90488 w 222"/>
                      <a:gd name="T51" fmla="*/ 194469 h 544"/>
                      <a:gd name="T52" fmla="*/ 71438 w 222"/>
                      <a:gd name="T53" fmla="*/ 189706 h 544"/>
                      <a:gd name="T54" fmla="*/ 90488 w 222"/>
                      <a:gd name="T55" fmla="*/ 189706 h 544"/>
                      <a:gd name="T56" fmla="*/ 71438 w 222"/>
                      <a:gd name="T57" fmla="*/ 142081 h 544"/>
                      <a:gd name="T58" fmla="*/ 90488 w 222"/>
                      <a:gd name="T59" fmla="*/ 108744 h 544"/>
                      <a:gd name="T60" fmla="*/ 90488 w 222"/>
                      <a:gd name="T61" fmla="*/ 90488 h 544"/>
                      <a:gd name="T62" fmla="*/ 71438 w 222"/>
                      <a:gd name="T63" fmla="*/ 85725 h 544"/>
                      <a:gd name="T64" fmla="*/ 90488 w 222"/>
                      <a:gd name="T65" fmla="*/ 85725 h 544"/>
                      <a:gd name="T66" fmla="*/ 71438 w 222"/>
                      <a:gd name="T67" fmla="*/ 33338 h 544"/>
                      <a:gd name="T68" fmla="*/ 147638 w 222"/>
                      <a:gd name="T69" fmla="*/ 369888 h 544"/>
                      <a:gd name="T70" fmla="*/ 147638 w 222"/>
                      <a:gd name="T71" fmla="*/ 346075 h 544"/>
                      <a:gd name="T72" fmla="*/ 123825 w 222"/>
                      <a:gd name="T73" fmla="*/ 341313 h 544"/>
                      <a:gd name="T74" fmla="*/ 147638 w 222"/>
                      <a:gd name="T75" fmla="*/ 341313 h 544"/>
                      <a:gd name="T76" fmla="*/ 123825 w 222"/>
                      <a:gd name="T77" fmla="*/ 294481 h 544"/>
                      <a:gd name="T78" fmla="*/ 147638 w 222"/>
                      <a:gd name="T79" fmla="*/ 289719 h 544"/>
                      <a:gd name="T80" fmla="*/ 147638 w 222"/>
                      <a:gd name="T81" fmla="*/ 270669 h 544"/>
                      <a:gd name="T82" fmla="*/ 123825 w 222"/>
                      <a:gd name="T83" fmla="*/ 237331 h 544"/>
                      <a:gd name="T84" fmla="*/ 147638 w 222"/>
                      <a:gd name="T85" fmla="*/ 237331 h 544"/>
                      <a:gd name="T86" fmla="*/ 123825 w 222"/>
                      <a:gd name="T87" fmla="*/ 165894 h 544"/>
                      <a:gd name="T88" fmla="*/ 147638 w 222"/>
                      <a:gd name="T89" fmla="*/ 137319 h 544"/>
                      <a:gd name="T90" fmla="*/ 147638 w 222"/>
                      <a:gd name="T91" fmla="*/ 113506 h 544"/>
                      <a:gd name="T92" fmla="*/ 123825 w 222"/>
                      <a:gd name="T93" fmla="*/ 108744 h 544"/>
                      <a:gd name="T94" fmla="*/ 147638 w 222"/>
                      <a:gd name="T95" fmla="*/ 108744 h 544"/>
                      <a:gd name="T96" fmla="*/ 123825 w 222"/>
                      <a:gd name="T97" fmla="*/ 61913 h 544"/>
                      <a:gd name="T98" fmla="*/ 147638 w 222"/>
                      <a:gd name="T99" fmla="*/ 57150 h 544"/>
                      <a:gd name="T100" fmla="*/ 147638 w 222"/>
                      <a:gd name="T101" fmla="*/ 33338 h 544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</a:gdLst>
                    <a:ahLst/>
                    <a:cxnLst>
                      <a:cxn ang="T102">
                        <a:pos x="T0" y="T1"/>
                      </a:cxn>
                      <a:cxn ang="T103">
                        <a:pos x="T2" y="T3"/>
                      </a:cxn>
                      <a:cxn ang="T104">
                        <a:pos x="T4" y="T5"/>
                      </a:cxn>
                      <a:cxn ang="T105">
                        <a:pos x="T6" y="T7"/>
                      </a:cxn>
                      <a:cxn ang="T106">
                        <a:pos x="T8" y="T9"/>
                      </a:cxn>
                      <a:cxn ang="T107">
                        <a:pos x="T10" y="T11"/>
                      </a:cxn>
                      <a:cxn ang="T108">
                        <a:pos x="T12" y="T13"/>
                      </a:cxn>
                      <a:cxn ang="T109">
                        <a:pos x="T14" y="T15"/>
                      </a:cxn>
                      <a:cxn ang="T110">
                        <a:pos x="T16" y="T17"/>
                      </a:cxn>
                      <a:cxn ang="T111">
                        <a:pos x="T18" y="T19"/>
                      </a:cxn>
                      <a:cxn ang="T112">
                        <a:pos x="T20" y="T21"/>
                      </a:cxn>
                      <a:cxn ang="T113">
                        <a:pos x="T22" y="T23"/>
                      </a:cxn>
                      <a:cxn ang="T114">
                        <a:pos x="T24" y="T25"/>
                      </a:cxn>
                      <a:cxn ang="T115">
                        <a:pos x="T26" y="T27"/>
                      </a:cxn>
                      <a:cxn ang="T116">
                        <a:pos x="T28" y="T29"/>
                      </a:cxn>
                      <a:cxn ang="T117">
                        <a:pos x="T30" y="T31"/>
                      </a:cxn>
                      <a:cxn ang="T118">
                        <a:pos x="T32" y="T33"/>
                      </a:cxn>
                      <a:cxn ang="T119">
                        <a:pos x="T34" y="T35"/>
                      </a:cxn>
                      <a:cxn ang="T120">
                        <a:pos x="T36" y="T37"/>
                      </a:cxn>
                      <a:cxn ang="T121">
                        <a:pos x="T38" y="T39"/>
                      </a:cxn>
                      <a:cxn ang="T122">
                        <a:pos x="T40" y="T41"/>
                      </a:cxn>
                      <a:cxn ang="T123">
                        <a:pos x="T42" y="T43"/>
                      </a:cxn>
                      <a:cxn ang="T124">
                        <a:pos x="T44" y="T45"/>
                      </a:cxn>
                      <a:cxn ang="T125">
                        <a:pos x="T46" y="T47"/>
                      </a:cxn>
                      <a:cxn ang="T126">
                        <a:pos x="T48" y="T49"/>
                      </a:cxn>
                      <a:cxn ang="T127">
                        <a:pos x="T50" y="T51"/>
                      </a:cxn>
                      <a:cxn ang="T128">
                        <a:pos x="T52" y="T53"/>
                      </a:cxn>
                      <a:cxn ang="T129">
                        <a:pos x="T54" y="T55"/>
                      </a:cxn>
                      <a:cxn ang="T130">
                        <a:pos x="T56" y="T57"/>
                      </a:cxn>
                      <a:cxn ang="T131">
                        <a:pos x="T58" y="T59"/>
                      </a:cxn>
                      <a:cxn ang="T132">
                        <a:pos x="T60" y="T61"/>
                      </a:cxn>
                      <a:cxn ang="T133">
                        <a:pos x="T62" y="T63"/>
                      </a:cxn>
                      <a:cxn ang="T134">
                        <a:pos x="T64" y="T65"/>
                      </a:cxn>
                      <a:cxn ang="T135">
                        <a:pos x="T66" y="T67"/>
                      </a:cxn>
                      <a:cxn ang="T136">
                        <a:pos x="T68" y="T69"/>
                      </a:cxn>
                      <a:cxn ang="T137">
                        <a:pos x="T70" y="T71"/>
                      </a:cxn>
                      <a:cxn ang="T138">
                        <a:pos x="T72" y="T73"/>
                      </a:cxn>
                      <a:cxn ang="T139">
                        <a:pos x="T74" y="T75"/>
                      </a:cxn>
                      <a:cxn ang="T140">
                        <a:pos x="T76" y="T77"/>
                      </a:cxn>
                      <a:cxn ang="T141">
                        <a:pos x="T78" y="T79"/>
                      </a:cxn>
                      <a:cxn ang="T142">
                        <a:pos x="T80" y="T81"/>
                      </a:cxn>
                      <a:cxn ang="T143">
                        <a:pos x="T82" y="T83"/>
                      </a:cxn>
                      <a:cxn ang="T144">
                        <a:pos x="T84" y="T85"/>
                      </a:cxn>
                      <a:cxn ang="T145">
                        <a:pos x="T86" y="T87"/>
                      </a:cxn>
                      <a:cxn ang="T146">
                        <a:pos x="T88" y="T89"/>
                      </a:cxn>
                      <a:cxn ang="T147">
                        <a:pos x="T90" y="T91"/>
                      </a:cxn>
                      <a:cxn ang="T148">
                        <a:pos x="T92" y="T93"/>
                      </a:cxn>
                      <a:cxn ang="T149">
                        <a:pos x="T94" y="T95"/>
                      </a:cxn>
                      <a:cxn ang="T150">
                        <a:pos x="T96" y="T97"/>
                      </a:cxn>
                      <a:cxn ang="T151">
                        <a:pos x="T98" y="T99"/>
                      </a:cxn>
                      <a:cxn ang="T152">
                        <a:pos x="T100" y="T101"/>
                      </a:cxn>
                    </a:cxnLst>
                    <a:rect l="0" t="0" r="r" b="b"/>
                    <a:pathLst>
                      <a:path w="222" h="544">
                        <a:moveTo>
                          <a:pt x="0" y="0"/>
                        </a:moveTo>
                        <a:lnTo>
                          <a:pt x="0" y="544"/>
                        </a:lnTo>
                        <a:lnTo>
                          <a:pt x="84" y="544"/>
                        </a:lnTo>
                        <a:lnTo>
                          <a:pt x="84" y="496"/>
                        </a:lnTo>
                        <a:lnTo>
                          <a:pt x="144" y="496"/>
                        </a:lnTo>
                        <a:lnTo>
                          <a:pt x="144" y="544"/>
                        </a:lnTo>
                        <a:lnTo>
                          <a:pt x="222" y="544"/>
                        </a:lnTo>
                        <a:lnTo>
                          <a:pt x="222" y="0"/>
                        </a:lnTo>
                        <a:lnTo>
                          <a:pt x="0" y="0"/>
                        </a:lnTo>
                        <a:close/>
                        <a:moveTo>
                          <a:pt x="48" y="430"/>
                        </a:moveTo>
                        <a:lnTo>
                          <a:pt x="30" y="430"/>
                        </a:lnTo>
                        <a:lnTo>
                          <a:pt x="30" y="407"/>
                        </a:lnTo>
                        <a:lnTo>
                          <a:pt x="48" y="407"/>
                        </a:lnTo>
                        <a:lnTo>
                          <a:pt x="48" y="430"/>
                        </a:lnTo>
                        <a:close/>
                        <a:moveTo>
                          <a:pt x="48" y="401"/>
                        </a:moveTo>
                        <a:lnTo>
                          <a:pt x="30" y="401"/>
                        </a:lnTo>
                        <a:lnTo>
                          <a:pt x="30" y="371"/>
                        </a:lnTo>
                        <a:lnTo>
                          <a:pt x="48" y="371"/>
                        </a:lnTo>
                        <a:lnTo>
                          <a:pt x="48" y="401"/>
                        </a:lnTo>
                        <a:close/>
                        <a:moveTo>
                          <a:pt x="48" y="365"/>
                        </a:moveTo>
                        <a:lnTo>
                          <a:pt x="30" y="365"/>
                        </a:lnTo>
                        <a:lnTo>
                          <a:pt x="30" y="341"/>
                        </a:lnTo>
                        <a:lnTo>
                          <a:pt x="48" y="341"/>
                        </a:lnTo>
                        <a:lnTo>
                          <a:pt x="48" y="365"/>
                        </a:lnTo>
                        <a:close/>
                        <a:moveTo>
                          <a:pt x="48" y="299"/>
                        </a:moveTo>
                        <a:lnTo>
                          <a:pt x="30" y="299"/>
                        </a:lnTo>
                        <a:lnTo>
                          <a:pt x="30" y="275"/>
                        </a:lnTo>
                        <a:lnTo>
                          <a:pt x="48" y="275"/>
                        </a:lnTo>
                        <a:lnTo>
                          <a:pt x="48" y="299"/>
                        </a:lnTo>
                        <a:close/>
                        <a:moveTo>
                          <a:pt x="48" y="269"/>
                        </a:moveTo>
                        <a:lnTo>
                          <a:pt x="30" y="269"/>
                        </a:lnTo>
                        <a:lnTo>
                          <a:pt x="30" y="245"/>
                        </a:lnTo>
                        <a:lnTo>
                          <a:pt x="48" y="245"/>
                        </a:lnTo>
                        <a:lnTo>
                          <a:pt x="48" y="269"/>
                        </a:lnTo>
                        <a:close/>
                        <a:moveTo>
                          <a:pt x="48" y="203"/>
                        </a:moveTo>
                        <a:lnTo>
                          <a:pt x="30" y="203"/>
                        </a:lnTo>
                        <a:lnTo>
                          <a:pt x="30" y="179"/>
                        </a:lnTo>
                        <a:lnTo>
                          <a:pt x="48" y="179"/>
                        </a:lnTo>
                        <a:lnTo>
                          <a:pt x="48" y="203"/>
                        </a:lnTo>
                        <a:close/>
                        <a:moveTo>
                          <a:pt x="48" y="137"/>
                        </a:moveTo>
                        <a:lnTo>
                          <a:pt x="30" y="137"/>
                        </a:lnTo>
                        <a:lnTo>
                          <a:pt x="30" y="114"/>
                        </a:lnTo>
                        <a:lnTo>
                          <a:pt x="48" y="114"/>
                        </a:lnTo>
                        <a:lnTo>
                          <a:pt x="48" y="137"/>
                        </a:lnTo>
                        <a:close/>
                        <a:moveTo>
                          <a:pt x="48" y="108"/>
                        </a:moveTo>
                        <a:lnTo>
                          <a:pt x="30" y="108"/>
                        </a:lnTo>
                        <a:lnTo>
                          <a:pt x="30" y="78"/>
                        </a:lnTo>
                        <a:lnTo>
                          <a:pt x="48" y="78"/>
                        </a:lnTo>
                        <a:lnTo>
                          <a:pt x="48" y="108"/>
                        </a:lnTo>
                        <a:close/>
                        <a:moveTo>
                          <a:pt x="48" y="72"/>
                        </a:moveTo>
                        <a:lnTo>
                          <a:pt x="30" y="72"/>
                        </a:lnTo>
                        <a:lnTo>
                          <a:pt x="30" y="42"/>
                        </a:lnTo>
                        <a:lnTo>
                          <a:pt x="48" y="42"/>
                        </a:lnTo>
                        <a:lnTo>
                          <a:pt x="48" y="72"/>
                        </a:lnTo>
                        <a:close/>
                        <a:moveTo>
                          <a:pt x="114" y="466"/>
                        </a:moveTo>
                        <a:lnTo>
                          <a:pt x="90" y="466"/>
                        </a:lnTo>
                        <a:lnTo>
                          <a:pt x="90" y="436"/>
                        </a:lnTo>
                        <a:lnTo>
                          <a:pt x="114" y="436"/>
                        </a:lnTo>
                        <a:lnTo>
                          <a:pt x="114" y="466"/>
                        </a:lnTo>
                        <a:close/>
                        <a:moveTo>
                          <a:pt x="114" y="430"/>
                        </a:moveTo>
                        <a:lnTo>
                          <a:pt x="90" y="430"/>
                        </a:lnTo>
                        <a:lnTo>
                          <a:pt x="90" y="407"/>
                        </a:lnTo>
                        <a:lnTo>
                          <a:pt x="114" y="407"/>
                        </a:lnTo>
                        <a:lnTo>
                          <a:pt x="114" y="430"/>
                        </a:lnTo>
                        <a:close/>
                        <a:moveTo>
                          <a:pt x="114" y="401"/>
                        </a:moveTo>
                        <a:lnTo>
                          <a:pt x="90" y="401"/>
                        </a:lnTo>
                        <a:lnTo>
                          <a:pt x="90" y="371"/>
                        </a:lnTo>
                        <a:lnTo>
                          <a:pt x="114" y="371"/>
                        </a:lnTo>
                        <a:lnTo>
                          <a:pt x="114" y="401"/>
                        </a:lnTo>
                        <a:close/>
                        <a:moveTo>
                          <a:pt x="114" y="335"/>
                        </a:moveTo>
                        <a:lnTo>
                          <a:pt x="90" y="335"/>
                        </a:lnTo>
                        <a:lnTo>
                          <a:pt x="90" y="305"/>
                        </a:lnTo>
                        <a:lnTo>
                          <a:pt x="114" y="305"/>
                        </a:lnTo>
                        <a:lnTo>
                          <a:pt x="114" y="335"/>
                        </a:lnTo>
                        <a:close/>
                        <a:moveTo>
                          <a:pt x="114" y="269"/>
                        </a:moveTo>
                        <a:lnTo>
                          <a:pt x="90" y="269"/>
                        </a:lnTo>
                        <a:lnTo>
                          <a:pt x="90" y="245"/>
                        </a:lnTo>
                        <a:lnTo>
                          <a:pt x="114" y="245"/>
                        </a:lnTo>
                        <a:lnTo>
                          <a:pt x="114" y="269"/>
                        </a:lnTo>
                        <a:close/>
                        <a:moveTo>
                          <a:pt x="114" y="239"/>
                        </a:moveTo>
                        <a:lnTo>
                          <a:pt x="90" y="239"/>
                        </a:lnTo>
                        <a:lnTo>
                          <a:pt x="90" y="209"/>
                        </a:lnTo>
                        <a:lnTo>
                          <a:pt x="114" y="209"/>
                        </a:lnTo>
                        <a:lnTo>
                          <a:pt x="114" y="239"/>
                        </a:lnTo>
                        <a:close/>
                        <a:moveTo>
                          <a:pt x="114" y="203"/>
                        </a:moveTo>
                        <a:lnTo>
                          <a:pt x="90" y="203"/>
                        </a:lnTo>
                        <a:lnTo>
                          <a:pt x="90" y="179"/>
                        </a:lnTo>
                        <a:lnTo>
                          <a:pt x="114" y="179"/>
                        </a:lnTo>
                        <a:lnTo>
                          <a:pt x="114" y="203"/>
                        </a:lnTo>
                        <a:close/>
                        <a:moveTo>
                          <a:pt x="114" y="137"/>
                        </a:moveTo>
                        <a:lnTo>
                          <a:pt x="90" y="137"/>
                        </a:lnTo>
                        <a:lnTo>
                          <a:pt x="90" y="114"/>
                        </a:lnTo>
                        <a:lnTo>
                          <a:pt x="114" y="114"/>
                        </a:lnTo>
                        <a:lnTo>
                          <a:pt x="114" y="137"/>
                        </a:lnTo>
                        <a:close/>
                        <a:moveTo>
                          <a:pt x="114" y="108"/>
                        </a:moveTo>
                        <a:lnTo>
                          <a:pt x="90" y="108"/>
                        </a:lnTo>
                        <a:lnTo>
                          <a:pt x="90" y="78"/>
                        </a:lnTo>
                        <a:lnTo>
                          <a:pt x="114" y="78"/>
                        </a:lnTo>
                        <a:lnTo>
                          <a:pt x="114" y="108"/>
                        </a:lnTo>
                        <a:close/>
                        <a:moveTo>
                          <a:pt x="114" y="72"/>
                        </a:moveTo>
                        <a:lnTo>
                          <a:pt x="90" y="72"/>
                        </a:lnTo>
                        <a:lnTo>
                          <a:pt x="90" y="42"/>
                        </a:lnTo>
                        <a:lnTo>
                          <a:pt x="114" y="42"/>
                        </a:lnTo>
                        <a:lnTo>
                          <a:pt x="114" y="72"/>
                        </a:lnTo>
                        <a:close/>
                        <a:moveTo>
                          <a:pt x="186" y="466"/>
                        </a:moveTo>
                        <a:lnTo>
                          <a:pt x="156" y="466"/>
                        </a:lnTo>
                        <a:lnTo>
                          <a:pt x="156" y="436"/>
                        </a:lnTo>
                        <a:lnTo>
                          <a:pt x="186" y="436"/>
                        </a:lnTo>
                        <a:lnTo>
                          <a:pt x="186" y="466"/>
                        </a:lnTo>
                        <a:close/>
                        <a:moveTo>
                          <a:pt x="186" y="430"/>
                        </a:moveTo>
                        <a:lnTo>
                          <a:pt x="156" y="430"/>
                        </a:lnTo>
                        <a:lnTo>
                          <a:pt x="156" y="407"/>
                        </a:lnTo>
                        <a:lnTo>
                          <a:pt x="186" y="407"/>
                        </a:lnTo>
                        <a:lnTo>
                          <a:pt x="186" y="430"/>
                        </a:lnTo>
                        <a:close/>
                        <a:moveTo>
                          <a:pt x="186" y="401"/>
                        </a:moveTo>
                        <a:lnTo>
                          <a:pt x="156" y="401"/>
                        </a:lnTo>
                        <a:lnTo>
                          <a:pt x="156" y="371"/>
                        </a:lnTo>
                        <a:lnTo>
                          <a:pt x="186" y="371"/>
                        </a:lnTo>
                        <a:lnTo>
                          <a:pt x="186" y="401"/>
                        </a:lnTo>
                        <a:close/>
                        <a:moveTo>
                          <a:pt x="186" y="365"/>
                        </a:moveTo>
                        <a:lnTo>
                          <a:pt x="156" y="365"/>
                        </a:lnTo>
                        <a:lnTo>
                          <a:pt x="156" y="341"/>
                        </a:lnTo>
                        <a:lnTo>
                          <a:pt x="186" y="341"/>
                        </a:lnTo>
                        <a:lnTo>
                          <a:pt x="186" y="365"/>
                        </a:lnTo>
                        <a:close/>
                        <a:moveTo>
                          <a:pt x="186" y="299"/>
                        </a:moveTo>
                        <a:lnTo>
                          <a:pt x="156" y="299"/>
                        </a:lnTo>
                        <a:lnTo>
                          <a:pt x="156" y="275"/>
                        </a:lnTo>
                        <a:lnTo>
                          <a:pt x="186" y="275"/>
                        </a:lnTo>
                        <a:lnTo>
                          <a:pt x="186" y="299"/>
                        </a:lnTo>
                        <a:close/>
                        <a:moveTo>
                          <a:pt x="186" y="239"/>
                        </a:moveTo>
                        <a:lnTo>
                          <a:pt x="156" y="239"/>
                        </a:lnTo>
                        <a:lnTo>
                          <a:pt x="156" y="209"/>
                        </a:lnTo>
                        <a:lnTo>
                          <a:pt x="186" y="209"/>
                        </a:lnTo>
                        <a:lnTo>
                          <a:pt x="186" y="239"/>
                        </a:lnTo>
                        <a:close/>
                        <a:moveTo>
                          <a:pt x="186" y="173"/>
                        </a:moveTo>
                        <a:lnTo>
                          <a:pt x="156" y="173"/>
                        </a:lnTo>
                        <a:lnTo>
                          <a:pt x="156" y="143"/>
                        </a:lnTo>
                        <a:lnTo>
                          <a:pt x="186" y="143"/>
                        </a:lnTo>
                        <a:lnTo>
                          <a:pt x="186" y="173"/>
                        </a:lnTo>
                        <a:close/>
                        <a:moveTo>
                          <a:pt x="186" y="137"/>
                        </a:moveTo>
                        <a:lnTo>
                          <a:pt x="156" y="137"/>
                        </a:lnTo>
                        <a:lnTo>
                          <a:pt x="156" y="114"/>
                        </a:lnTo>
                        <a:lnTo>
                          <a:pt x="186" y="114"/>
                        </a:lnTo>
                        <a:lnTo>
                          <a:pt x="186" y="137"/>
                        </a:lnTo>
                        <a:close/>
                        <a:moveTo>
                          <a:pt x="186" y="108"/>
                        </a:moveTo>
                        <a:lnTo>
                          <a:pt x="156" y="108"/>
                        </a:lnTo>
                        <a:lnTo>
                          <a:pt x="156" y="78"/>
                        </a:lnTo>
                        <a:lnTo>
                          <a:pt x="186" y="78"/>
                        </a:lnTo>
                        <a:lnTo>
                          <a:pt x="186" y="108"/>
                        </a:lnTo>
                        <a:close/>
                        <a:moveTo>
                          <a:pt x="186" y="72"/>
                        </a:moveTo>
                        <a:lnTo>
                          <a:pt x="156" y="72"/>
                        </a:lnTo>
                        <a:lnTo>
                          <a:pt x="156" y="42"/>
                        </a:lnTo>
                        <a:lnTo>
                          <a:pt x="186" y="42"/>
                        </a:lnTo>
                        <a:lnTo>
                          <a:pt x="186" y="72"/>
                        </a:lnTo>
                        <a:close/>
                      </a:path>
                    </a:pathLst>
                  </a:custGeom>
                  <a:solidFill>
                    <a:sysClr val="window" lastClr="FFFFFF">
                      <a:alpha val="32000"/>
                    </a:sysClr>
                  </a:solidFill>
                  <a:ln>
                    <a:noFill/>
                  </a:ln>
                </p:spPr>
                <p:txBody>
                  <a:bodyPr/>
                  <a:lstStyle/>
                  <a:p>
                    <a:pPr defTabSz="900000" fontAlgn="auto" latinLnBrk="0">
                      <a:spcBef>
                        <a:spcPts val="0"/>
                      </a:spcBef>
                      <a:spcAft>
                        <a:spcPts val="0"/>
                      </a:spcAft>
                      <a:defRPr lang="ko-KR"/>
                    </a:pPr>
                    <a:endParaRPr kumimoji="0" lang="ko-KR" altLang="en-US" kern="0">
                      <a:solidFill>
                        <a:sysClr val="windowText" lastClr="000000"/>
                      </a:solidFill>
                      <a:latin typeface="+mn-lt"/>
                      <a:ea typeface="+mn-ea"/>
                    </a:endParaRPr>
                  </a:p>
                </p:txBody>
              </p:sp>
            </p:grpSp>
            <p:sp>
              <p:nvSpPr>
                <p:cNvPr id="29" name="Freeform 5"/>
                <p:cNvSpPr>
                  <a:spLocks noEditPoints="1"/>
                </p:cNvSpPr>
                <p:nvPr/>
              </p:nvSpPr>
              <p:spPr>
                <a:xfrm rot="10800000" flipV="1">
                  <a:off x="5934345" y="1309433"/>
                  <a:ext cx="138612" cy="505770"/>
                </a:xfrm>
                <a:custGeom>
                  <a:avLst/>
                  <a:gdLst>
                    <a:gd name="T0" fmla="*/ 66675 w 222"/>
                    <a:gd name="T1" fmla="*/ 431800 h 544"/>
                    <a:gd name="T2" fmla="*/ 114300 w 222"/>
                    <a:gd name="T3" fmla="*/ 431800 h 544"/>
                    <a:gd name="T4" fmla="*/ 0 w 222"/>
                    <a:gd name="T5" fmla="*/ 0 h 544"/>
                    <a:gd name="T6" fmla="*/ 23813 w 222"/>
                    <a:gd name="T7" fmla="*/ 323056 h 544"/>
                    <a:gd name="T8" fmla="*/ 38100 w 222"/>
                    <a:gd name="T9" fmla="*/ 318294 h 544"/>
                    <a:gd name="T10" fmla="*/ 38100 w 222"/>
                    <a:gd name="T11" fmla="*/ 294481 h 544"/>
                    <a:gd name="T12" fmla="*/ 23813 w 222"/>
                    <a:gd name="T13" fmla="*/ 289719 h 544"/>
                    <a:gd name="T14" fmla="*/ 38100 w 222"/>
                    <a:gd name="T15" fmla="*/ 289719 h 544"/>
                    <a:gd name="T16" fmla="*/ 23813 w 222"/>
                    <a:gd name="T17" fmla="*/ 218281 h 544"/>
                    <a:gd name="T18" fmla="*/ 38100 w 222"/>
                    <a:gd name="T19" fmla="*/ 213519 h 544"/>
                    <a:gd name="T20" fmla="*/ 38100 w 222"/>
                    <a:gd name="T21" fmla="*/ 194469 h 544"/>
                    <a:gd name="T22" fmla="*/ 23813 w 222"/>
                    <a:gd name="T23" fmla="*/ 161131 h 544"/>
                    <a:gd name="T24" fmla="*/ 38100 w 222"/>
                    <a:gd name="T25" fmla="*/ 161131 h 544"/>
                    <a:gd name="T26" fmla="*/ 23813 w 222"/>
                    <a:gd name="T27" fmla="*/ 90488 h 544"/>
                    <a:gd name="T28" fmla="*/ 38100 w 222"/>
                    <a:gd name="T29" fmla="*/ 85725 h 544"/>
                    <a:gd name="T30" fmla="*/ 38100 w 222"/>
                    <a:gd name="T31" fmla="*/ 61913 h 544"/>
                    <a:gd name="T32" fmla="*/ 23813 w 222"/>
                    <a:gd name="T33" fmla="*/ 57150 h 544"/>
                    <a:gd name="T34" fmla="*/ 38100 w 222"/>
                    <a:gd name="T35" fmla="*/ 57150 h 544"/>
                    <a:gd name="T36" fmla="*/ 71438 w 222"/>
                    <a:gd name="T37" fmla="*/ 346075 h 544"/>
                    <a:gd name="T38" fmla="*/ 90488 w 222"/>
                    <a:gd name="T39" fmla="*/ 341313 h 544"/>
                    <a:gd name="T40" fmla="*/ 90488 w 222"/>
                    <a:gd name="T41" fmla="*/ 323056 h 544"/>
                    <a:gd name="T42" fmla="*/ 71438 w 222"/>
                    <a:gd name="T43" fmla="*/ 318294 h 544"/>
                    <a:gd name="T44" fmla="*/ 90488 w 222"/>
                    <a:gd name="T45" fmla="*/ 318294 h 544"/>
                    <a:gd name="T46" fmla="*/ 71438 w 222"/>
                    <a:gd name="T47" fmla="*/ 242094 h 544"/>
                    <a:gd name="T48" fmla="*/ 90488 w 222"/>
                    <a:gd name="T49" fmla="*/ 213519 h 544"/>
                    <a:gd name="T50" fmla="*/ 90488 w 222"/>
                    <a:gd name="T51" fmla="*/ 194469 h 544"/>
                    <a:gd name="T52" fmla="*/ 71438 w 222"/>
                    <a:gd name="T53" fmla="*/ 189706 h 544"/>
                    <a:gd name="T54" fmla="*/ 90488 w 222"/>
                    <a:gd name="T55" fmla="*/ 189706 h 544"/>
                    <a:gd name="T56" fmla="*/ 71438 w 222"/>
                    <a:gd name="T57" fmla="*/ 142081 h 544"/>
                    <a:gd name="T58" fmla="*/ 90488 w 222"/>
                    <a:gd name="T59" fmla="*/ 108744 h 544"/>
                    <a:gd name="T60" fmla="*/ 90488 w 222"/>
                    <a:gd name="T61" fmla="*/ 90488 h 544"/>
                    <a:gd name="T62" fmla="*/ 71438 w 222"/>
                    <a:gd name="T63" fmla="*/ 85725 h 544"/>
                    <a:gd name="T64" fmla="*/ 90488 w 222"/>
                    <a:gd name="T65" fmla="*/ 85725 h 544"/>
                    <a:gd name="T66" fmla="*/ 71438 w 222"/>
                    <a:gd name="T67" fmla="*/ 33338 h 544"/>
                    <a:gd name="T68" fmla="*/ 147638 w 222"/>
                    <a:gd name="T69" fmla="*/ 369888 h 544"/>
                    <a:gd name="T70" fmla="*/ 147638 w 222"/>
                    <a:gd name="T71" fmla="*/ 346075 h 544"/>
                    <a:gd name="T72" fmla="*/ 123825 w 222"/>
                    <a:gd name="T73" fmla="*/ 341313 h 544"/>
                    <a:gd name="T74" fmla="*/ 147638 w 222"/>
                    <a:gd name="T75" fmla="*/ 341313 h 544"/>
                    <a:gd name="T76" fmla="*/ 123825 w 222"/>
                    <a:gd name="T77" fmla="*/ 294481 h 544"/>
                    <a:gd name="T78" fmla="*/ 147638 w 222"/>
                    <a:gd name="T79" fmla="*/ 289719 h 544"/>
                    <a:gd name="T80" fmla="*/ 147638 w 222"/>
                    <a:gd name="T81" fmla="*/ 270669 h 544"/>
                    <a:gd name="T82" fmla="*/ 123825 w 222"/>
                    <a:gd name="T83" fmla="*/ 237331 h 544"/>
                    <a:gd name="T84" fmla="*/ 147638 w 222"/>
                    <a:gd name="T85" fmla="*/ 237331 h 544"/>
                    <a:gd name="T86" fmla="*/ 123825 w 222"/>
                    <a:gd name="T87" fmla="*/ 165894 h 544"/>
                    <a:gd name="T88" fmla="*/ 147638 w 222"/>
                    <a:gd name="T89" fmla="*/ 137319 h 544"/>
                    <a:gd name="T90" fmla="*/ 147638 w 222"/>
                    <a:gd name="T91" fmla="*/ 113506 h 544"/>
                    <a:gd name="T92" fmla="*/ 123825 w 222"/>
                    <a:gd name="T93" fmla="*/ 108744 h 544"/>
                    <a:gd name="T94" fmla="*/ 147638 w 222"/>
                    <a:gd name="T95" fmla="*/ 108744 h 544"/>
                    <a:gd name="T96" fmla="*/ 123825 w 222"/>
                    <a:gd name="T97" fmla="*/ 61913 h 544"/>
                    <a:gd name="T98" fmla="*/ 147638 w 222"/>
                    <a:gd name="T99" fmla="*/ 57150 h 544"/>
                    <a:gd name="T100" fmla="*/ 147638 w 222"/>
                    <a:gd name="T101" fmla="*/ 33338 h 544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0" t="0" r="r" b="b"/>
                  <a:pathLst>
                    <a:path w="222" h="544">
                      <a:moveTo>
                        <a:pt x="0" y="0"/>
                      </a:moveTo>
                      <a:lnTo>
                        <a:pt x="0" y="544"/>
                      </a:lnTo>
                      <a:lnTo>
                        <a:pt x="84" y="544"/>
                      </a:lnTo>
                      <a:lnTo>
                        <a:pt x="84" y="496"/>
                      </a:lnTo>
                      <a:lnTo>
                        <a:pt x="144" y="496"/>
                      </a:lnTo>
                      <a:lnTo>
                        <a:pt x="144" y="544"/>
                      </a:lnTo>
                      <a:lnTo>
                        <a:pt x="222" y="544"/>
                      </a:lnTo>
                      <a:lnTo>
                        <a:pt x="222" y="0"/>
                      </a:lnTo>
                      <a:lnTo>
                        <a:pt x="0" y="0"/>
                      </a:lnTo>
                      <a:close/>
                      <a:moveTo>
                        <a:pt x="48" y="430"/>
                      </a:moveTo>
                      <a:lnTo>
                        <a:pt x="30" y="430"/>
                      </a:lnTo>
                      <a:lnTo>
                        <a:pt x="30" y="407"/>
                      </a:lnTo>
                      <a:lnTo>
                        <a:pt x="48" y="407"/>
                      </a:lnTo>
                      <a:lnTo>
                        <a:pt x="48" y="430"/>
                      </a:lnTo>
                      <a:close/>
                      <a:moveTo>
                        <a:pt x="48" y="401"/>
                      </a:moveTo>
                      <a:lnTo>
                        <a:pt x="30" y="401"/>
                      </a:lnTo>
                      <a:lnTo>
                        <a:pt x="30" y="371"/>
                      </a:lnTo>
                      <a:lnTo>
                        <a:pt x="48" y="371"/>
                      </a:lnTo>
                      <a:lnTo>
                        <a:pt x="48" y="401"/>
                      </a:lnTo>
                      <a:close/>
                      <a:moveTo>
                        <a:pt x="48" y="365"/>
                      </a:moveTo>
                      <a:lnTo>
                        <a:pt x="30" y="365"/>
                      </a:lnTo>
                      <a:lnTo>
                        <a:pt x="30" y="341"/>
                      </a:lnTo>
                      <a:lnTo>
                        <a:pt x="48" y="341"/>
                      </a:lnTo>
                      <a:lnTo>
                        <a:pt x="48" y="365"/>
                      </a:lnTo>
                      <a:close/>
                      <a:moveTo>
                        <a:pt x="48" y="299"/>
                      </a:moveTo>
                      <a:lnTo>
                        <a:pt x="30" y="299"/>
                      </a:lnTo>
                      <a:lnTo>
                        <a:pt x="30" y="275"/>
                      </a:lnTo>
                      <a:lnTo>
                        <a:pt x="48" y="275"/>
                      </a:lnTo>
                      <a:lnTo>
                        <a:pt x="48" y="299"/>
                      </a:lnTo>
                      <a:close/>
                      <a:moveTo>
                        <a:pt x="48" y="269"/>
                      </a:moveTo>
                      <a:lnTo>
                        <a:pt x="30" y="269"/>
                      </a:lnTo>
                      <a:lnTo>
                        <a:pt x="30" y="245"/>
                      </a:lnTo>
                      <a:lnTo>
                        <a:pt x="48" y="245"/>
                      </a:lnTo>
                      <a:lnTo>
                        <a:pt x="48" y="269"/>
                      </a:lnTo>
                      <a:close/>
                      <a:moveTo>
                        <a:pt x="48" y="203"/>
                      </a:moveTo>
                      <a:lnTo>
                        <a:pt x="30" y="203"/>
                      </a:lnTo>
                      <a:lnTo>
                        <a:pt x="30" y="179"/>
                      </a:lnTo>
                      <a:lnTo>
                        <a:pt x="48" y="179"/>
                      </a:lnTo>
                      <a:lnTo>
                        <a:pt x="48" y="203"/>
                      </a:lnTo>
                      <a:close/>
                      <a:moveTo>
                        <a:pt x="48" y="137"/>
                      </a:moveTo>
                      <a:lnTo>
                        <a:pt x="30" y="137"/>
                      </a:lnTo>
                      <a:lnTo>
                        <a:pt x="30" y="114"/>
                      </a:lnTo>
                      <a:lnTo>
                        <a:pt x="48" y="114"/>
                      </a:lnTo>
                      <a:lnTo>
                        <a:pt x="48" y="137"/>
                      </a:lnTo>
                      <a:close/>
                      <a:moveTo>
                        <a:pt x="48" y="108"/>
                      </a:moveTo>
                      <a:lnTo>
                        <a:pt x="30" y="108"/>
                      </a:lnTo>
                      <a:lnTo>
                        <a:pt x="30" y="78"/>
                      </a:lnTo>
                      <a:lnTo>
                        <a:pt x="48" y="78"/>
                      </a:lnTo>
                      <a:lnTo>
                        <a:pt x="48" y="108"/>
                      </a:lnTo>
                      <a:close/>
                      <a:moveTo>
                        <a:pt x="48" y="72"/>
                      </a:moveTo>
                      <a:lnTo>
                        <a:pt x="30" y="72"/>
                      </a:lnTo>
                      <a:lnTo>
                        <a:pt x="30" y="42"/>
                      </a:lnTo>
                      <a:lnTo>
                        <a:pt x="48" y="42"/>
                      </a:lnTo>
                      <a:lnTo>
                        <a:pt x="48" y="72"/>
                      </a:lnTo>
                      <a:close/>
                      <a:moveTo>
                        <a:pt x="114" y="466"/>
                      </a:moveTo>
                      <a:lnTo>
                        <a:pt x="90" y="466"/>
                      </a:lnTo>
                      <a:lnTo>
                        <a:pt x="90" y="436"/>
                      </a:lnTo>
                      <a:lnTo>
                        <a:pt x="114" y="436"/>
                      </a:lnTo>
                      <a:lnTo>
                        <a:pt x="114" y="466"/>
                      </a:lnTo>
                      <a:close/>
                      <a:moveTo>
                        <a:pt x="114" y="430"/>
                      </a:moveTo>
                      <a:lnTo>
                        <a:pt x="90" y="430"/>
                      </a:lnTo>
                      <a:lnTo>
                        <a:pt x="90" y="407"/>
                      </a:lnTo>
                      <a:lnTo>
                        <a:pt x="114" y="407"/>
                      </a:lnTo>
                      <a:lnTo>
                        <a:pt x="114" y="430"/>
                      </a:lnTo>
                      <a:close/>
                      <a:moveTo>
                        <a:pt x="114" y="401"/>
                      </a:moveTo>
                      <a:lnTo>
                        <a:pt x="90" y="401"/>
                      </a:lnTo>
                      <a:lnTo>
                        <a:pt x="90" y="371"/>
                      </a:lnTo>
                      <a:lnTo>
                        <a:pt x="114" y="371"/>
                      </a:lnTo>
                      <a:lnTo>
                        <a:pt x="114" y="401"/>
                      </a:lnTo>
                      <a:close/>
                      <a:moveTo>
                        <a:pt x="114" y="335"/>
                      </a:moveTo>
                      <a:lnTo>
                        <a:pt x="90" y="335"/>
                      </a:lnTo>
                      <a:lnTo>
                        <a:pt x="90" y="305"/>
                      </a:lnTo>
                      <a:lnTo>
                        <a:pt x="114" y="305"/>
                      </a:lnTo>
                      <a:lnTo>
                        <a:pt x="114" y="335"/>
                      </a:lnTo>
                      <a:close/>
                      <a:moveTo>
                        <a:pt x="114" y="269"/>
                      </a:moveTo>
                      <a:lnTo>
                        <a:pt x="90" y="269"/>
                      </a:lnTo>
                      <a:lnTo>
                        <a:pt x="90" y="245"/>
                      </a:lnTo>
                      <a:lnTo>
                        <a:pt x="114" y="245"/>
                      </a:lnTo>
                      <a:lnTo>
                        <a:pt x="114" y="269"/>
                      </a:lnTo>
                      <a:close/>
                      <a:moveTo>
                        <a:pt x="114" y="239"/>
                      </a:moveTo>
                      <a:lnTo>
                        <a:pt x="90" y="239"/>
                      </a:lnTo>
                      <a:lnTo>
                        <a:pt x="90" y="209"/>
                      </a:lnTo>
                      <a:lnTo>
                        <a:pt x="114" y="209"/>
                      </a:lnTo>
                      <a:lnTo>
                        <a:pt x="114" y="239"/>
                      </a:lnTo>
                      <a:close/>
                      <a:moveTo>
                        <a:pt x="114" y="203"/>
                      </a:moveTo>
                      <a:lnTo>
                        <a:pt x="90" y="203"/>
                      </a:lnTo>
                      <a:lnTo>
                        <a:pt x="90" y="179"/>
                      </a:lnTo>
                      <a:lnTo>
                        <a:pt x="114" y="179"/>
                      </a:lnTo>
                      <a:lnTo>
                        <a:pt x="114" y="203"/>
                      </a:lnTo>
                      <a:close/>
                      <a:moveTo>
                        <a:pt x="114" y="137"/>
                      </a:moveTo>
                      <a:lnTo>
                        <a:pt x="90" y="137"/>
                      </a:lnTo>
                      <a:lnTo>
                        <a:pt x="90" y="114"/>
                      </a:lnTo>
                      <a:lnTo>
                        <a:pt x="114" y="114"/>
                      </a:lnTo>
                      <a:lnTo>
                        <a:pt x="114" y="137"/>
                      </a:lnTo>
                      <a:close/>
                      <a:moveTo>
                        <a:pt x="114" y="108"/>
                      </a:moveTo>
                      <a:lnTo>
                        <a:pt x="90" y="108"/>
                      </a:lnTo>
                      <a:lnTo>
                        <a:pt x="90" y="78"/>
                      </a:lnTo>
                      <a:lnTo>
                        <a:pt x="114" y="78"/>
                      </a:lnTo>
                      <a:lnTo>
                        <a:pt x="114" y="108"/>
                      </a:lnTo>
                      <a:close/>
                      <a:moveTo>
                        <a:pt x="114" y="72"/>
                      </a:moveTo>
                      <a:lnTo>
                        <a:pt x="90" y="72"/>
                      </a:lnTo>
                      <a:lnTo>
                        <a:pt x="90" y="42"/>
                      </a:lnTo>
                      <a:lnTo>
                        <a:pt x="114" y="42"/>
                      </a:lnTo>
                      <a:lnTo>
                        <a:pt x="114" y="72"/>
                      </a:lnTo>
                      <a:close/>
                      <a:moveTo>
                        <a:pt x="186" y="466"/>
                      </a:moveTo>
                      <a:lnTo>
                        <a:pt x="156" y="466"/>
                      </a:lnTo>
                      <a:lnTo>
                        <a:pt x="156" y="436"/>
                      </a:lnTo>
                      <a:lnTo>
                        <a:pt x="186" y="436"/>
                      </a:lnTo>
                      <a:lnTo>
                        <a:pt x="186" y="466"/>
                      </a:lnTo>
                      <a:close/>
                      <a:moveTo>
                        <a:pt x="186" y="430"/>
                      </a:moveTo>
                      <a:lnTo>
                        <a:pt x="156" y="430"/>
                      </a:lnTo>
                      <a:lnTo>
                        <a:pt x="156" y="407"/>
                      </a:lnTo>
                      <a:lnTo>
                        <a:pt x="186" y="407"/>
                      </a:lnTo>
                      <a:lnTo>
                        <a:pt x="186" y="430"/>
                      </a:lnTo>
                      <a:close/>
                      <a:moveTo>
                        <a:pt x="186" y="401"/>
                      </a:moveTo>
                      <a:lnTo>
                        <a:pt x="156" y="401"/>
                      </a:lnTo>
                      <a:lnTo>
                        <a:pt x="156" y="371"/>
                      </a:lnTo>
                      <a:lnTo>
                        <a:pt x="186" y="371"/>
                      </a:lnTo>
                      <a:lnTo>
                        <a:pt x="186" y="401"/>
                      </a:lnTo>
                      <a:close/>
                      <a:moveTo>
                        <a:pt x="186" y="365"/>
                      </a:moveTo>
                      <a:lnTo>
                        <a:pt x="156" y="365"/>
                      </a:lnTo>
                      <a:lnTo>
                        <a:pt x="156" y="341"/>
                      </a:lnTo>
                      <a:lnTo>
                        <a:pt x="186" y="341"/>
                      </a:lnTo>
                      <a:lnTo>
                        <a:pt x="186" y="365"/>
                      </a:lnTo>
                      <a:close/>
                      <a:moveTo>
                        <a:pt x="186" y="299"/>
                      </a:moveTo>
                      <a:lnTo>
                        <a:pt x="156" y="299"/>
                      </a:lnTo>
                      <a:lnTo>
                        <a:pt x="156" y="275"/>
                      </a:lnTo>
                      <a:lnTo>
                        <a:pt x="186" y="275"/>
                      </a:lnTo>
                      <a:lnTo>
                        <a:pt x="186" y="299"/>
                      </a:lnTo>
                      <a:close/>
                      <a:moveTo>
                        <a:pt x="186" y="239"/>
                      </a:moveTo>
                      <a:lnTo>
                        <a:pt x="156" y="239"/>
                      </a:lnTo>
                      <a:lnTo>
                        <a:pt x="156" y="209"/>
                      </a:lnTo>
                      <a:lnTo>
                        <a:pt x="186" y="209"/>
                      </a:lnTo>
                      <a:lnTo>
                        <a:pt x="186" y="239"/>
                      </a:lnTo>
                      <a:close/>
                      <a:moveTo>
                        <a:pt x="186" y="173"/>
                      </a:moveTo>
                      <a:lnTo>
                        <a:pt x="156" y="173"/>
                      </a:lnTo>
                      <a:lnTo>
                        <a:pt x="156" y="143"/>
                      </a:lnTo>
                      <a:lnTo>
                        <a:pt x="186" y="143"/>
                      </a:lnTo>
                      <a:lnTo>
                        <a:pt x="186" y="173"/>
                      </a:lnTo>
                      <a:close/>
                      <a:moveTo>
                        <a:pt x="186" y="137"/>
                      </a:moveTo>
                      <a:lnTo>
                        <a:pt x="156" y="137"/>
                      </a:lnTo>
                      <a:lnTo>
                        <a:pt x="156" y="114"/>
                      </a:lnTo>
                      <a:lnTo>
                        <a:pt x="186" y="114"/>
                      </a:lnTo>
                      <a:lnTo>
                        <a:pt x="186" y="137"/>
                      </a:lnTo>
                      <a:close/>
                      <a:moveTo>
                        <a:pt x="186" y="108"/>
                      </a:moveTo>
                      <a:lnTo>
                        <a:pt x="156" y="108"/>
                      </a:lnTo>
                      <a:lnTo>
                        <a:pt x="156" y="78"/>
                      </a:lnTo>
                      <a:lnTo>
                        <a:pt x="186" y="78"/>
                      </a:lnTo>
                      <a:lnTo>
                        <a:pt x="186" y="108"/>
                      </a:lnTo>
                      <a:close/>
                      <a:moveTo>
                        <a:pt x="186" y="72"/>
                      </a:moveTo>
                      <a:lnTo>
                        <a:pt x="156" y="72"/>
                      </a:lnTo>
                      <a:lnTo>
                        <a:pt x="156" y="42"/>
                      </a:lnTo>
                      <a:lnTo>
                        <a:pt x="186" y="42"/>
                      </a:lnTo>
                      <a:lnTo>
                        <a:pt x="186" y="72"/>
                      </a:lnTo>
                      <a:close/>
                    </a:path>
                  </a:pathLst>
                </a:custGeom>
                <a:solidFill>
                  <a:sysClr val="window" lastClr="FFFFFF">
                    <a:alpha val="32000"/>
                  </a:sysClr>
                </a:solidFill>
                <a:ln>
                  <a:noFill/>
                </a:ln>
              </p:spPr>
              <p:txBody>
                <a:bodyPr/>
                <a:lstStyle/>
                <a:p>
                  <a:pPr defTabSz="900000" fontAlgn="auto" latinLnBrk="0">
                    <a:spcBef>
                      <a:spcPts val="0"/>
                    </a:spcBef>
                    <a:spcAft>
                      <a:spcPts val="0"/>
                    </a:spcAft>
                    <a:defRPr lang="ko-KR"/>
                  </a:pPr>
                  <a:endParaRPr kumimoji="0" lang="ko-KR" altLang="en-US" kern="0">
                    <a:solidFill>
                      <a:sysClr val="windowText" lastClr="000000"/>
                    </a:solidFill>
                    <a:latin typeface="+mn-lt"/>
                    <a:ea typeface="+mn-ea"/>
                  </a:endParaRPr>
                </a:p>
              </p:txBody>
            </p:sp>
          </p:grpSp>
          <p:grpSp>
            <p:nvGrpSpPr>
              <p:cNvPr id="7" name="그룹 33"/>
              <p:cNvGrpSpPr/>
              <p:nvPr/>
            </p:nvGrpSpPr>
            <p:grpSpPr>
              <a:xfrm rot="10800000" flipV="1">
                <a:off x="3864609" y="1172214"/>
                <a:ext cx="1333499" cy="879931"/>
                <a:chOff x="-5229225" y="3223295"/>
                <a:chExt cx="1905000" cy="1740187"/>
              </a:xfrm>
              <a:solidFill>
                <a:sysClr val="window" lastClr="FFFFFF">
                  <a:alpha val="34000"/>
                </a:sysClr>
              </a:solidFill>
            </p:grpSpPr>
            <p:sp>
              <p:nvSpPr>
                <p:cNvPr id="24" name="자유형 23"/>
                <p:cNvSpPr/>
                <p:nvPr/>
              </p:nvSpPr>
              <p:spPr>
                <a:xfrm>
                  <a:off x="-5029199" y="4472731"/>
                  <a:ext cx="692585" cy="476096"/>
                </a:xfrm>
                <a:custGeom>
                  <a:avLst/>
                  <a:gdLst>
                    <a:gd name="connsiteX0" fmla="*/ 0 w 762000"/>
                    <a:gd name="connsiteY0" fmla="*/ 541020 h 541020"/>
                    <a:gd name="connsiteX1" fmla="*/ 0 w 762000"/>
                    <a:gd name="connsiteY1" fmla="*/ 243840 h 541020"/>
                    <a:gd name="connsiteX2" fmla="*/ 22860 w 762000"/>
                    <a:gd name="connsiteY2" fmla="*/ 220980 h 541020"/>
                    <a:gd name="connsiteX3" fmla="*/ 99060 w 762000"/>
                    <a:gd name="connsiteY3" fmla="*/ 243840 h 541020"/>
                    <a:gd name="connsiteX4" fmla="*/ 205740 w 762000"/>
                    <a:gd name="connsiteY4" fmla="*/ 167640 h 541020"/>
                    <a:gd name="connsiteX5" fmla="*/ 304800 w 762000"/>
                    <a:gd name="connsiteY5" fmla="*/ 129540 h 541020"/>
                    <a:gd name="connsiteX6" fmla="*/ 762000 w 762000"/>
                    <a:gd name="connsiteY6" fmla="*/ 0 h 541020"/>
                    <a:gd name="connsiteX7" fmla="*/ 762000 w 762000"/>
                    <a:gd name="connsiteY7" fmla="*/ 525780 h 541020"/>
                    <a:gd name="connsiteX8" fmla="*/ 0 w 762000"/>
                    <a:gd name="connsiteY8" fmla="*/ 541020 h 5410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62000" h="541020">
                      <a:moveTo>
                        <a:pt x="0" y="541020"/>
                      </a:moveTo>
                      <a:lnTo>
                        <a:pt x="0" y="243840"/>
                      </a:lnTo>
                      <a:lnTo>
                        <a:pt x="22860" y="220980"/>
                      </a:lnTo>
                      <a:lnTo>
                        <a:pt x="99060" y="243840"/>
                      </a:lnTo>
                      <a:lnTo>
                        <a:pt x="205740" y="167640"/>
                      </a:lnTo>
                      <a:lnTo>
                        <a:pt x="304800" y="129540"/>
                      </a:lnTo>
                      <a:lnTo>
                        <a:pt x="762000" y="0"/>
                      </a:lnTo>
                      <a:lnTo>
                        <a:pt x="762000" y="525780"/>
                      </a:lnTo>
                      <a:lnTo>
                        <a:pt x="0" y="541020"/>
                      </a:lnTo>
                      <a:close/>
                    </a:path>
                  </a:pathLst>
                </a:custGeom>
                <a:solidFill>
                  <a:sysClr val="window" lastClr="FFFFFF">
                    <a:alpha val="57000"/>
                  </a:sysClr>
                </a:solidFill>
                <a:ln>
                  <a:noFill/>
                </a:ln>
              </p:spPr>
              <p:txBody>
                <a:bodyPr/>
                <a:lstStyle/>
                <a:p>
                  <a:pPr defTabSz="900000" fontAlgn="auto" latinLnBrk="0">
                    <a:spcBef>
                      <a:spcPts val="0"/>
                    </a:spcBef>
                    <a:spcAft>
                      <a:spcPts val="0"/>
                    </a:spcAft>
                    <a:defRPr lang="ko-KR"/>
                  </a:pPr>
                  <a:endParaRPr kumimoji="0" lang="ko-KR" altLang="en-US" sz="1600" kern="0">
                    <a:solidFill>
                      <a:sysClr val="windowText" lastClr="000000"/>
                    </a:solidFill>
                    <a:latin typeface="맑은 고딕"/>
                    <a:ea typeface="맑은 고딕"/>
                  </a:endParaRPr>
                </a:p>
              </p:txBody>
            </p:sp>
            <p:sp>
              <p:nvSpPr>
                <p:cNvPr id="25" name="자유형 24"/>
                <p:cNvSpPr/>
                <p:nvPr/>
              </p:nvSpPr>
              <p:spPr>
                <a:xfrm>
                  <a:off x="-4297680" y="4282440"/>
                  <a:ext cx="236220" cy="670561"/>
                </a:xfrm>
                <a:custGeom>
                  <a:avLst/>
                  <a:gdLst>
                    <a:gd name="connsiteX0" fmla="*/ 0 w 236220"/>
                    <a:gd name="connsiteY0" fmla="*/ 68580 h 670560"/>
                    <a:gd name="connsiteX1" fmla="*/ 236220 w 236220"/>
                    <a:gd name="connsiteY1" fmla="*/ 0 h 670560"/>
                    <a:gd name="connsiteX2" fmla="*/ 236220 w 236220"/>
                    <a:gd name="connsiteY2" fmla="*/ 670560 h 670560"/>
                    <a:gd name="connsiteX3" fmla="*/ 22860 w 236220"/>
                    <a:gd name="connsiteY3" fmla="*/ 670560 h 670560"/>
                    <a:gd name="connsiteX4" fmla="*/ 0 w 236220"/>
                    <a:gd name="connsiteY4" fmla="*/ 68580 h 670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6220" h="670560">
                      <a:moveTo>
                        <a:pt x="0" y="68580"/>
                      </a:moveTo>
                      <a:lnTo>
                        <a:pt x="236220" y="0"/>
                      </a:lnTo>
                      <a:lnTo>
                        <a:pt x="236220" y="670560"/>
                      </a:lnTo>
                      <a:lnTo>
                        <a:pt x="22860" y="670560"/>
                      </a:lnTo>
                      <a:lnTo>
                        <a:pt x="0" y="68580"/>
                      </a:lnTo>
                      <a:close/>
                    </a:path>
                  </a:pathLst>
                </a:custGeom>
                <a:solidFill>
                  <a:sysClr val="window" lastClr="FFFFFF">
                    <a:alpha val="57000"/>
                  </a:sysClr>
                </a:solidFill>
                <a:ln>
                  <a:noFill/>
                </a:ln>
              </p:spPr>
              <p:txBody>
                <a:bodyPr/>
                <a:lstStyle/>
                <a:p>
                  <a:pPr defTabSz="900000" fontAlgn="auto" latinLnBrk="0">
                    <a:spcBef>
                      <a:spcPts val="0"/>
                    </a:spcBef>
                    <a:spcAft>
                      <a:spcPts val="0"/>
                    </a:spcAft>
                    <a:defRPr lang="ko-KR"/>
                  </a:pPr>
                  <a:endParaRPr kumimoji="0" lang="ko-KR" altLang="en-US" sz="1600" kern="0">
                    <a:solidFill>
                      <a:sysClr val="windowText" lastClr="000000"/>
                    </a:solidFill>
                    <a:latin typeface="맑은 고딕"/>
                    <a:ea typeface="맑은 고딕"/>
                  </a:endParaRPr>
                </a:p>
              </p:txBody>
            </p:sp>
            <p:sp>
              <p:nvSpPr>
                <p:cNvPr id="26" name="자유형 25"/>
                <p:cNvSpPr/>
                <p:nvPr/>
              </p:nvSpPr>
              <p:spPr>
                <a:xfrm>
                  <a:off x="-5006609" y="3223295"/>
                  <a:ext cx="599689" cy="1181595"/>
                </a:xfrm>
                <a:custGeom>
                  <a:avLst/>
                  <a:gdLst>
                    <a:gd name="connsiteX0" fmla="*/ 0 w 632460"/>
                    <a:gd name="connsiteY0" fmla="*/ 160020 h 769620"/>
                    <a:gd name="connsiteX1" fmla="*/ 53340 w 632460"/>
                    <a:gd name="connsiteY1" fmla="*/ 144780 h 769620"/>
                    <a:gd name="connsiteX2" fmla="*/ 60960 w 632460"/>
                    <a:gd name="connsiteY2" fmla="*/ 76200 h 769620"/>
                    <a:gd name="connsiteX3" fmla="*/ 129540 w 632460"/>
                    <a:gd name="connsiteY3" fmla="*/ 0 h 769620"/>
                    <a:gd name="connsiteX4" fmla="*/ 266700 w 632460"/>
                    <a:gd name="connsiteY4" fmla="*/ 68580 h 769620"/>
                    <a:gd name="connsiteX5" fmla="*/ 281940 w 632460"/>
                    <a:gd name="connsiteY5" fmla="*/ 38100 h 769620"/>
                    <a:gd name="connsiteX6" fmla="*/ 419100 w 632460"/>
                    <a:gd name="connsiteY6" fmla="*/ 114300 h 769620"/>
                    <a:gd name="connsiteX7" fmla="*/ 571500 w 632460"/>
                    <a:gd name="connsiteY7" fmla="*/ 228600 h 769620"/>
                    <a:gd name="connsiteX8" fmla="*/ 609600 w 632460"/>
                    <a:gd name="connsiteY8" fmla="*/ 304800 h 769620"/>
                    <a:gd name="connsiteX9" fmla="*/ 624840 w 632460"/>
                    <a:gd name="connsiteY9" fmla="*/ 327660 h 769620"/>
                    <a:gd name="connsiteX10" fmla="*/ 632460 w 632460"/>
                    <a:gd name="connsiteY10" fmla="*/ 464820 h 769620"/>
                    <a:gd name="connsiteX11" fmla="*/ 342900 w 632460"/>
                    <a:gd name="connsiteY11" fmla="*/ 556260 h 769620"/>
                    <a:gd name="connsiteX12" fmla="*/ 228600 w 632460"/>
                    <a:gd name="connsiteY12" fmla="*/ 601980 h 769620"/>
                    <a:gd name="connsiteX13" fmla="*/ 15240 w 632460"/>
                    <a:gd name="connsiteY13" fmla="*/ 769620 h 769620"/>
                    <a:gd name="connsiteX14" fmla="*/ 0 w 632460"/>
                    <a:gd name="connsiteY14" fmla="*/ 160020 h 769620"/>
                    <a:gd name="connsiteX0" fmla="*/ 0 w 632460"/>
                    <a:gd name="connsiteY0" fmla="*/ 160020 h 978892"/>
                    <a:gd name="connsiteX1" fmla="*/ 53340 w 632460"/>
                    <a:gd name="connsiteY1" fmla="*/ 144780 h 978892"/>
                    <a:gd name="connsiteX2" fmla="*/ 60960 w 632460"/>
                    <a:gd name="connsiteY2" fmla="*/ 76200 h 978892"/>
                    <a:gd name="connsiteX3" fmla="*/ 129540 w 632460"/>
                    <a:gd name="connsiteY3" fmla="*/ 0 h 978892"/>
                    <a:gd name="connsiteX4" fmla="*/ 266700 w 632460"/>
                    <a:gd name="connsiteY4" fmla="*/ 68580 h 978892"/>
                    <a:gd name="connsiteX5" fmla="*/ 281940 w 632460"/>
                    <a:gd name="connsiteY5" fmla="*/ 38100 h 978892"/>
                    <a:gd name="connsiteX6" fmla="*/ 419100 w 632460"/>
                    <a:gd name="connsiteY6" fmla="*/ 114300 h 978892"/>
                    <a:gd name="connsiteX7" fmla="*/ 571500 w 632460"/>
                    <a:gd name="connsiteY7" fmla="*/ 228600 h 978892"/>
                    <a:gd name="connsiteX8" fmla="*/ 609600 w 632460"/>
                    <a:gd name="connsiteY8" fmla="*/ 304800 h 978892"/>
                    <a:gd name="connsiteX9" fmla="*/ 624840 w 632460"/>
                    <a:gd name="connsiteY9" fmla="*/ 327660 h 978892"/>
                    <a:gd name="connsiteX10" fmla="*/ 632460 w 632460"/>
                    <a:gd name="connsiteY10" fmla="*/ 978892 h 978892"/>
                    <a:gd name="connsiteX11" fmla="*/ 342900 w 632460"/>
                    <a:gd name="connsiteY11" fmla="*/ 556260 h 978892"/>
                    <a:gd name="connsiteX12" fmla="*/ 228600 w 632460"/>
                    <a:gd name="connsiteY12" fmla="*/ 601980 h 978892"/>
                    <a:gd name="connsiteX13" fmla="*/ 15240 w 632460"/>
                    <a:gd name="connsiteY13" fmla="*/ 769620 h 978892"/>
                    <a:gd name="connsiteX14" fmla="*/ 0 w 632460"/>
                    <a:gd name="connsiteY14" fmla="*/ 160020 h 978892"/>
                    <a:gd name="connsiteX0" fmla="*/ 0 w 632460"/>
                    <a:gd name="connsiteY0" fmla="*/ 160020 h 1202523"/>
                    <a:gd name="connsiteX1" fmla="*/ 53340 w 632460"/>
                    <a:gd name="connsiteY1" fmla="*/ 144780 h 1202523"/>
                    <a:gd name="connsiteX2" fmla="*/ 60960 w 632460"/>
                    <a:gd name="connsiteY2" fmla="*/ 76200 h 1202523"/>
                    <a:gd name="connsiteX3" fmla="*/ 129540 w 632460"/>
                    <a:gd name="connsiteY3" fmla="*/ 0 h 1202523"/>
                    <a:gd name="connsiteX4" fmla="*/ 266700 w 632460"/>
                    <a:gd name="connsiteY4" fmla="*/ 68580 h 1202523"/>
                    <a:gd name="connsiteX5" fmla="*/ 281940 w 632460"/>
                    <a:gd name="connsiteY5" fmla="*/ 38100 h 1202523"/>
                    <a:gd name="connsiteX6" fmla="*/ 419100 w 632460"/>
                    <a:gd name="connsiteY6" fmla="*/ 114300 h 1202523"/>
                    <a:gd name="connsiteX7" fmla="*/ 571500 w 632460"/>
                    <a:gd name="connsiteY7" fmla="*/ 228600 h 1202523"/>
                    <a:gd name="connsiteX8" fmla="*/ 609600 w 632460"/>
                    <a:gd name="connsiteY8" fmla="*/ 304800 h 1202523"/>
                    <a:gd name="connsiteX9" fmla="*/ 624840 w 632460"/>
                    <a:gd name="connsiteY9" fmla="*/ 327660 h 1202523"/>
                    <a:gd name="connsiteX10" fmla="*/ 632460 w 632460"/>
                    <a:gd name="connsiteY10" fmla="*/ 978892 h 1202523"/>
                    <a:gd name="connsiteX11" fmla="*/ 342900 w 632460"/>
                    <a:gd name="connsiteY11" fmla="*/ 556260 h 1202523"/>
                    <a:gd name="connsiteX12" fmla="*/ 228600 w 632460"/>
                    <a:gd name="connsiteY12" fmla="*/ 601980 h 1202523"/>
                    <a:gd name="connsiteX13" fmla="*/ 15240 w 632460"/>
                    <a:gd name="connsiteY13" fmla="*/ 1202523 h 1202523"/>
                    <a:gd name="connsiteX14" fmla="*/ 0 w 632460"/>
                    <a:gd name="connsiteY14" fmla="*/ 160020 h 1202523"/>
                    <a:gd name="connsiteX0" fmla="*/ 0 w 632460"/>
                    <a:gd name="connsiteY0" fmla="*/ 160020 h 1202523"/>
                    <a:gd name="connsiteX1" fmla="*/ 53340 w 632460"/>
                    <a:gd name="connsiteY1" fmla="*/ 144780 h 1202523"/>
                    <a:gd name="connsiteX2" fmla="*/ 60960 w 632460"/>
                    <a:gd name="connsiteY2" fmla="*/ 76200 h 1202523"/>
                    <a:gd name="connsiteX3" fmla="*/ 129540 w 632460"/>
                    <a:gd name="connsiteY3" fmla="*/ 0 h 1202523"/>
                    <a:gd name="connsiteX4" fmla="*/ 266700 w 632460"/>
                    <a:gd name="connsiteY4" fmla="*/ 68580 h 1202523"/>
                    <a:gd name="connsiteX5" fmla="*/ 281940 w 632460"/>
                    <a:gd name="connsiteY5" fmla="*/ 38100 h 1202523"/>
                    <a:gd name="connsiteX6" fmla="*/ 419100 w 632460"/>
                    <a:gd name="connsiteY6" fmla="*/ 114300 h 1202523"/>
                    <a:gd name="connsiteX7" fmla="*/ 571500 w 632460"/>
                    <a:gd name="connsiteY7" fmla="*/ 228600 h 1202523"/>
                    <a:gd name="connsiteX8" fmla="*/ 609600 w 632460"/>
                    <a:gd name="connsiteY8" fmla="*/ 304800 h 1202523"/>
                    <a:gd name="connsiteX9" fmla="*/ 624840 w 632460"/>
                    <a:gd name="connsiteY9" fmla="*/ 327660 h 1202523"/>
                    <a:gd name="connsiteX10" fmla="*/ 632460 w 632460"/>
                    <a:gd name="connsiteY10" fmla="*/ 978892 h 1202523"/>
                    <a:gd name="connsiteX11" fmla="*/ 387291 w 632460"/>
                    <a:gd name="connsiteY11" fmla="*/ 975633 h 1202523"/>
                    <a:gd name="connsiteX12" fmla="*/ 228600 w 632460"/>
                    <a:gd name="connsiteY12" fmla="*/ 601980 h 1202523"/>
                    <a:gd name="connsiteX13" fmla="*/ 15240 w 632460"/>
                    <a:gd name="connsiteY13" fmla="*/ 1202523 h 1202523"/>
                    <a:gd name="connsiteX14" fmla="*/ 0 w 632460"/>
                    <a:gd name="connsiteY14" fmla="*/ 160020 h 1202523"/>
                    <a:gd name="connsiteX0" fmla="*/ 0 w 632460"/>
                    <a:gd name="connsiteY0" fmla="*/ 160020 h 1202523"/>
                    <a:gd name="connsiteX1" fmla="*/ 53340 w 632460"/>
                    <a:gd name="connsiteY1" fmla="*/ 144780 h 1202523"/>
                    <a:gd name="connsiteX2" fmla="*/ 60960 w 632460"/>
                    <a:gd name="connsiteY2" fmla="*/ 76200 h 1202523"/>
                    <a:gd name="connsiteX3" fmla="*/ 129540 w 632460"/>
                    <a:gd name="connsiteY3" fmla="*/ 0 h 1202523"/>
                    <a:gd name="connsiteX4" fmla="*/ 266700 w 632460"/>
                    <a:gd name="connsiteY4" fmla="*/ 68580 h 1202523"/>
                    <a:gd name="connsiteX5" fmla="*/ 281940 w 632460"/>
                    <a:gd name="connsiteY5" fmla="*/ 38100 h 1202523"/>
                    <a:gd name="connsiteX6" fmla="*/ 419100 w 632460"/>
                    <a:gd name="connsiteY6" fmla="*/ 114300 h 1202523"/>
                    <a:gd name="connsiteX7" fmla="*/ 571500 w 632460"/>
                    <a:gd name="connsiteY7" fmla="*/ 228600 h 1202523"/>
                    <a:gd name="connsiteX8" fmla="*/ 609600 w 632460"/>
                    <a:gd name="connsiteY8" fmla="*/ 304800 h 1202523"/>
                    <a:gd name="connsiteX9" fmla="*/ 624840 w 632460"/>
                    <a:gd name="connsiteY9" fmla="*/ 327660 h 1202523"/>
                    <a:gd name="connsiteX10" fmla="*/ 632460 w 632460"/>
                    <a:gd name="connsiteY10" fmla="*/ 978892 h 1202523"/>
                    <a:gd name="connsiteX11" fmla="*/ 387291 w 632460"/>
                    <a:gd name="connsiteY11" fmla="*/ 975633 h 1202523"/>
                    <a:gd name="connsiteX12" fmla="*/ 228601 w 632460"/>
                    <a:gd name="connsiteY12" fmla="*/ 1075469 h 1202523"/>
                    <a:gd name="connsiteX13" fmla="*/ 15240 w 632460"/>
                    <a:gd name="connsiteY13" fmla="*/ 1202523 h 1202523"/>
                    <a:gd name="connsiteX14" fmla="*/ 0 w 632460"/>
                    <a:gd name="connsiteY14" fmla="*/ 160020 h 1202523"/>
                    <a:gd name="connsiteX0" fmla="*/ 0 w 632460"/>
                    <a:gd name="connsiteY0" fmla="*/ 160020 h 1202523"/>
                    <a:gd name="connsiteX1" fmla="*/ 53340 w 632460"/>
                    <a:gd name="connsiteY1" fmla="*/ 144780 h 1202523"/>
                    <a:gd name="connsiteX2" fmla="*/ 60960 w 632460"/>
                    <a:gd name="connsiteY2" fmla="*/ 76200 h 1202523"/>
                    <a:gd name="connsiteX3" fmla="*/ 129540 w 632460"/>
                    <a:gd name="connsiteY3" fmla="*/ 0 h 1202523"/>
                    <a:gd name="connsiteX4" fmla="*/ 266700 w 632460"/>
                    <a:gd name="connsiteY4" fmla="*/ 68580 h 1202523"/>
                    <a:gd name="connsiteX5" fmla="*/ 281940 w 632460"/>
                    <a:gd name="connsiteY5" fmla="*/ 38100 h 1202523"/>
                    <a:gd name="connsiteX6" fmla="*/ 419100 w 632460"/>
                    <a:gd name="connsiteY6" fmla="*/ 114300 h 1202523"/>
                    <a:gd name="connsiteX7" fmla="*/ 571500 w 632460"/>
                    <a:gd name="connsiteY7" fmla="*/ 228600 h 1202523"/>
                    <a:gd name="connsiteX8" fmla="*/ 609600 w 632460"/>
                    <a:gd name="connsiteY8" fmla="*/ 304800 h 1202523"/>
                    <a:gd name="connsiteX9" fmla="*/ 624840 w 632460"/>
                    <a:gd name="connsiteY9" fmla="*/ 327660 h 1202523"/>
                    <a:gd name="connsiteX10" fmla="*/ 632460 w 632460"/>
                    <a:gd name="connsiteY10" fmla="*/ 978892 h 1202523"/>
                    <a:gd name="connsiteX11" fmla="*/ 376193 w 632460"/>
                    <a:gd name="connsiteY11" fmla="*/ 1016217 h 1202523"/>
                    <a:gd name="connsiteX12" fmla="*/ 228601 w 632460"/>
                    <a:gd name="connsiteY12" fmla="*/ 1075469 h 1202523"/>
                    <a:gd name="connsiteX13" fmla="*/ 15240 w 632460"/>
                    <a:gd name="connsiteY13" fmla="*/ 1202523 h 1202523"/>
                    <a:gd name="connsiteX14" fmla="*/ 0 w 632460"/>
                    <a:gd name="connsiteY14" fmla="*/ 160020 h 1202523"/>
                    <a:gd name="connsiteX0" fmla="*/ 0 w 632460"/>
                    <a:gd name="connsiteY0" fmla="*/ 160020 h 1256636"/>
                    <a:gd name="connsiteX1" fmla="*/ 53340 w 632460"/>
                    <a:gd name="connsiteY1" fmla="*/ 144780 h 1256636"/>
                    <a:gd name="connsiteX2" fmla="*/ 60960 w 632460"/>
                    <a:gd name="connsiteY2" fmla="*/ 76200 h 1256636"/>
                    <a:gd name="connsiteX3" fmla="*/ 129540 w 632460"/>
                    <a:gd name="connsiteY3" fmla="*/ 0 h 1256636"/>
                    <a:gd name="connsiteX4" fmla="*/ 266700 w 632460"/>
                    <a:gd name="connsiteY4" fmla="*/ 68580 h 1256636"/>
                    <a:gd name="connsiteX5" fmla="*/ 281940 w 632460"/>
                    <a:gd name="connsiteY5" fmla="*/ 38100 h 1256636"/>
                    <a:gd name="connsiteX6" fmla="*/ 419100 w 632460"/>
                    <a:gd name="connsiteY6" fmla="*/ 114300 h 1256636"/>
                    <a:gd name="connsiteX7" fmla="*/ 571500 w 632460"/>
                    <a:gd name="connsiteY7" fmla="*/ 228600 h 1256636"/>
                    <a:gd name="connsiteX8" fmla="*/ 609600 w 632460"/>
                    <a:gd name="connsiteY8" fmla="*/ 304800 h 1256636"/>
                    <a:gd name="connsiteX9" fmla="*/ 624840 w 632460"/>
                    <a:gd name="connsiteY9" fmla="*/ 327660 h 1256636"/>
                    <a:gd name="connsiteX10" fmla="*/ 632460 w 632460"/>
                    <a:gd name="connsiteY10" fmla="*/ 978892 h 1256636"/>
                    <a:gd name="connsiteX11" fmla="*/ 376193 w 632460"/>
                    <a:gd name="connsiteY11" fmla="*/ 1016217 h 1256636"/>
                    <a:gd name="connsiteX12" fmla="*/ 228601 w 632460"/>
                    <a:gd name="connsiteY12" fmla="*/ 1075469 h 1256636"/>
                    <a:gd name="connsiteX13" fmla="*/ 15240 w 632460"/>
                    <a:gd name="connsiteY13" fmla="*/ 1256636 h 1256636"/>
                    <a:gd name="connsiteX14" fmla="*/ 0 w 632460"/>
                    <a:gd name="connsiteY14" fmla="*/ 160020 h 1256636"/>
                    <a:gd name="connsiteX0" fmla="*/ 0 w 632460"/>
                    <a:gd name="connsiteY0" fmla="*/ 160020 h 1256636"/>
                    <a:gd name="connsiteX1" fmla="*/ 53340 w 632460"/>
                    <a:gd name="connsiteY1" fmla="*/ 144780 h 1256636"/>
                    <a:gd name="connsiteX2" fmla="*/ 60960 w 632460"/>
                    <a:gd name="connsiteY2" fmla="*/ 76200 h 1256636"/>
                    <a:gd name="connsiteX3" fmla="*/ 129540 w 632460"/>
                    <a:gd name="connsiteY3" fmla="*/ 0 h 1256636"/>
                    <a:gd name="connsiteX4" fmla="*/ 266700 w 632460"/>
                    <a:gd name="connsiteY4" fmla="*/ 68580 h 1256636"/>
                    <a:gd name="connsiteX5" fmla="*/ 281940 w 632460"/>
                    <a:gd name="connsiteY5" fmla="*/ 38100 h 1256636"/>
                    <a:gd name="connsiteX6" fmla="*/ 419100 w 632460"/>
                    <a:gd name="connsiteY6" fmla="*/ 114300 h 1256636"/>
                    <a:gd name="connsiteX7" fmla="*/ 571500 w 632460"/>
                    <a:gd name="connsiteY7" fmla="*/ 228600 h 1256636"/>
                    <a:gd name="connsiteX8" fmla="*/ 609600 w 632460"/>
                    <a:gd name="connsiteY8" fmla="*/ 304800 h 1256636"/>
                    <a:gd name="connsiteX9" fmla="*/ 624840 w 632460"/>
                    <a:gd name="connsiteY9" fmla="*/ 327660 h 1256636"/>
                    <a:gd name="connsiteX10" fmla="*/ 632460 w 632460"/>
                    <a:gd name="connsiteY10" fmla="*/ 978892 h 1256636"/>
                    <a:gd name="connsiteX11" fmla="*/ 376193 w 632460"/>
                    <a:gd name="connsiteY11" fmla="*/ 1016217 h 1256636"/>
                    <a:gd name="connsiteX12" fmla="*/ 262489 w 632460"/>
                    <a:gd name="connsiteY12" fmla="*/ 1104707 h 1256636"/>
                    <a:gd name="connsiteX13" fmla="*/ 228601 w 632460"/>
                    <a:gd name="connsiteY13" fmla="*/ 1075469 h 1256636"/>
                    <a:gd name="connsiteX14" fmla="*/ 15240 w 632460"/>
                    <a:gd name="connsiteY14" fmla="*/ 1256636 h 1256636"/>
                    <a:gd name="connsiteX15" fmla="*/ 0 w 632460"/>
                    <a:gd name="connsiteY15" fmla="*/ 160020 h 1256636"/>
                    <a:gd name="connsiteX0" fmla="*/ 0 w 632460"/>
                    <a:gd name="connsiteY0" fmla="*/ 160020 h 1256636"/>
                    <a:gd name="connsiteX1" fmla="*/ 53340 w 632460"/>
                    <a:gd name="connsiteY1" fmla="*/ 144780 h 1256636"/>
                    <a:gd name="connsiteX2" fmla="*/ 60960 w 632460"/>
                    <a:gd name="connsiteY2" fmla="*/ 76200 h 1256636"/>
                    <a:gd name="connsiteX3" fmla="*/ 129540 w 632460"/>
                    <a:gd name="connsiteY3" fmla="*/ 0 h 1256636"/>
                    <a:gd name="connsiteX4" fmla="*/ 266700 w 632460"/>
                    <a:gd name="connsiteY4" fmla="*/ 68580 h 1256636"/>
                    <a:gd name="connsiteX5" fmla="*/ 281940 w 632460"/>
                    <a:gd name="connsiteY5" fmla="*/ 38100 h 1256636"/>
                    <a:gd name="connsiteX6" fmla="*/ 419100 w 632460"/>
                    <a:gd name="connsiteY6" fmla="*/ 114300 h 1256636"/>
                    <a:gd name="connsiteX7" fmla="*/ 571500 w 632460"/>
                    <a:gd name="connsiteY7" fmla="*/ 228600 h 1256636"/>
                    <a:gd name="connsiteX8" fmla="*/ 609600 w 632460"/>
                    <a:gd name="connsiteY8" fmla="*/ 304800 h 1256636"/>
                    <a:gd name="connsiteX9" fmla="*/ 624840 w 632460"/>
                    <a:gd name="connsiteY9" fmla="*/ 327660 h 1256636"/>
                    <a:gd name="connsiteX10" fmla="*/ 632460 w 632460"/>
                    <a:gd name="connsiteY10" fmla="*/ 978892 h 1256636"/>
                    <a:gd name="connsiteX11" fmla="*/ 387291 w 632460"/>
                    <a:gd name="connsiteY11" fmla="*/ 1043274 h 1256636"/>
                    <a:gd name="connsiteX12" fmla="*/ 262489 w 632460"/>
                    <a:gd name="connsiteY12" fmla="*/ 1104707 h 1256636"/>
                    <a:gd name="connsiteX13" fmla="*/ 228601 w 632460"/>
                    <a:gd name="connsiteY13" fmla="*/ 1075469 h 1256636"/>
                    <a:gd name="connsiteX14" fmla="*/ 15240 w 632460"/>
                    <a:gd name="connsiteY14" fmla="*/ 1256636 h 1256636"/>
                    <a:gd name="connsiteX15" fmla="*/ 0 w 632460"/>
                    <a:gd name="connsiteY15" fmla="*/ 160020 h 1256636"/>
                    <a:gd name="connsiteX0" fmla="*/ 0 w 632460"/>
                    <a:gd name="connsiteY0" fmla="*/ 160020 h 1256636"/>
                    <a:gd name="connsiteX1" fmla="*/ 53340 w 632460"/>
                    <a:gd name="connsiteY1" fmla="*/ 144780 h 1256636"/>
                    <a:gd name="connsiteX2" fmla="*/ 60960 w 632460"/>
                    <a:gd name="connsiteY2" fmla="*/ 76200 h 1256636"/>
                    <a:gd name="connsiteX3" fmla="*/ 129540 w 632460"/>
                    <a:gd name="connsiteY3" fmla="*/ 0 h 1256636"/>
                    <a:gd name="connsiteX4" fmla="*/ 266700 w 632460"/>
                    <a:gd name="connsiteY4" fmla="*/ 68580 h 1256636"/>
                    <a:gd name="connsiteX5" fmla="*/ 281940 w 632460"/>
                    <a:gd name="connsiteY5" fmla="*/ 38100 h 1256636"/>
                    <a:gd name="connsiteX6" fmla="*/ 419100 w 632460"/>
                    <a:gd name="connsiteY6" fmla="*/ 114300 h 1256636"/>
                    <a:gd name="connsiteX7" fmla="*/ 571500 w 632460"/>
                    <a:gd name="connsiteY7" fmla="*/ 228600 h 1256636"/>
                    <a:gd name="connsiteX8" fmla="*/ 609600 w 632460"/>
                    <a:gd name="connsiteY8" fmla="*/ 304800 h 1256636"/>
                    <a:gd name="connsiteX9" fmla="*/ 624840 w 632460"/>
                    <a:gd name="connsiteY9" fmla="*/ 327660 h 1256636"/>
                    <a:gd name="connsiteX10" fmla="*/ 632460 w 632460"/>
                    <a:gd name="connsiteY10" fmla="*/ 978892 h 1256636"/>
                    <a:gd name="connsiteX11" fmla="*/ 387291 w 632460"/>
                    <a:gd name="connsiteY11" fmla="*/ 1043274 h 1256636"/>
                    <a:gd name="connsiteX12" fmla="*/ 262489 w 632460"/>
                    <a:gd name="connsiteY12" fmla="*/ 1104707 h 1256636"/>
                    <a:gd name="connsiteX13" fmla="*/ 206405 w 632460"/>
                    <a:gd name="connsiteY13" fmla="*/ 1143110 h 1256636"/>
                    <a:gd name="connsiteX14" fmla="*/ 15240 w 632460"/>
                    <a:gd name="connsiteY14" fmla="*/ 1256636 h 1256636"/>
                    <a:gd name="connsiteX15" fmla="*/ 0 w 632460"/>
                    <a:gd name="connsiteY15" fmla="*/ 160020 h 12566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632460" h="1256636">
                      <a:moveTo>
                        <a:pt x="0" y="160020"/>
                      </a:moveTo>
                      <a:lnTo>
                        <a:pt x="53340" y="144780"/>
                      </a:lnTo>
                      <a:lnTo>
                        <a:pt x="60960" y="76200"/>
                      </a:lnTo>
                      <a:lnTo>
                        <a:pt x="129540" y="0"/>
                      </a:lnTo>
                      <a:lnTo>
                        <a:pt x="266700" y="68580"/>
                      </a:lnTo>
                      <a:lnTo>
                        <a:pt x="281940" y="38100"/>
                      </a:lnTo>
                      <a:lnTo>
                        <a:pt x="419100" y="114300"/>
                      </a:lnTo>
                      <a:lnTo>
                        <a:pt x="571500" y="228600"/>
                      </a:lnTo>
                      <a:lnTo>
                        <a:pt x="609600" y="304800"/>
                      </a:lnTo>
                      <a:lnTo>
                        <a:pt x="624840" y="327660"/>
                      </a:lnTo>
                      <a:lnTo>
                        <a:pt x="632460" y="978892"/>
                      </a:lnTo>
                      <a:lnTo>
                        <a:pt x="387291" y="1043274"/>
                      </a:lnTo>
                      <a:cubicBezTo>
                        <a:pt x="356788" y="1054733"/>
                        <a:pt x="292992" y="1093248"/>
                        <a:pt x="262489" y="1104707"/>
                      </a:cubicBezTo>
                      <a:lnTo>
                        <a:pt x="206405" y="1143110"/>
                      </a:lnTo>
                      <a:lnTo>
                        <a:pt x="15240" y="1256636"/>
                      </a:lnTo>
                      <a:lnTo>
                        <a:pt x="0" y="16002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defTabSz="900000" fontAlgn="auto" latinLnBrk="0">
                    <a:spcBef>
                      <a:spcPts val="0"/>
                    </a:spcBef>
                    <a:spcAft>
                      <a:spcPts val="0"/>
                    </a:spcAft>
                    <a:defRPr lang="ko-KR"/>
                  </a:pPr>
                  <a:endParaRPr kumimoji="0" lang="ko-KR" altLang="en-US" sz="1600" kern="0">
                    <a:solidFill>
                      <a:sysClr val="windowText" lastClr="000000"/>
                    </a:solidFill>
                    <a:latin typeface="맑은 고딕"/>
                    <a:ea typeface="맑은 고딕"/>
                  </a:endParaRPr>
                </a:p>
              </p:txBody>
            </p:sp>
            <p:sp>
              <p:nvSpPr>
                <p:cNvPr id="27" name="자유형 26"/>
                <p:cNvSpPr/>
                <p:nvPr/>
              </p:nvSpPr>
              <p:spPr>
                <a:xfrm>
                  <a:off x="-5229225" y="3991932"/>
                  <a:ext cx="1905000" cy="971550"/>
                </a:xfrm>
                <a:custGeom>
                  <a:avLst/>
                  <a:gdLst>
                    <a:gd name="connsiteX0" fmla="*/ 1257300 w 1905000"/>
                    <a:gd name="connsiteY0" fmla="*/ 0 h 971550"/>
                    <a:gd name="connsiteX1" fmla="*/ 1838325 w 1905000"/>
                    <a:gd name="connsiteY1" fmla="*/ 476250 h 971550"/>
                    <a:gd name="connsiteX2" fmla="*/ 1905000 w 1905000"/>
                    <a:gd name="connsiteY2" fmla="*/ 476250 h 971550"/>
                    <a:gd name="connsiteX3" fmla="*/ 1905000 w 1905000"/>
                    <a:gd name="connsiteY3" fmla="*/ 971550 h 971550"/>
                    <a:gd name="connsiteX4" fmla="*/ 1190625 w 1905000"/>
                    <a:gd name="connsiteY4" fmla="*/ 971550 h 971550"/>
                    <a:gd name="connsiteX5" fmla="*/ 1190625 w 1905000"/>
                    <a:gd name="connsiteY5" fmla="*/ 971550 h 971550"/>
                    <a:gd name="connsiteX6" fmla="*/ 1190625 w 1905000"/>
                    <a:gd name="connsiteY6" fmla="*/ 247650 h 971550"/>
                    <a:gd name="connsiteX7" fmla="*/ 923925 w 1905000"/>
                    <a:gd name="connsiteY7" fmla="*/ 333375 h 971550"/>
                    <a:gd name="connsiteX8" fmla="*/ 923925 w 1905000"/>
                    <a:gd name="connsiteY8" fmla="*/ 438150 h 971550"/>
                    <a:gd name="connsiteX9" fmla="*/ 590550 w 1905000"/>
                    <a:gd name="connsiteY9" fmla="*/ 533400 h 971550"/>
                    <a:gd name="connsiteX10" fmla="*/ 361950 w 1905000"/>
                    <a:gd name="connsiteY10" fmla="*/ 609600 h 971550"/>
                    <a:gd name="connsiteX11" fmla="*/ 266700 w 1905000"/>
                    <a:gd name="connsiteY11" fmla="*/ 676275 h 971550"/>
                    <a:gd name="connsiteX12" fmla="*/ 152400 w 1905000"/>
                    <a:gd name="connsiteY12" fmla="*/ 657225 h 971550"/>
                    <a:gd name="connsiteX13" fmla="*/ 123825 w 1905000"/>
                    <a:gd name="connsiteY13" fmla="*/ 685800 h 971550"/>
                    <a:gd name="connsiteX14" fmla="*/ 142875 w 1905000"/>
                    <a:gd name="connsiteY14" fmla="*/ 971550 h 971550"/>
                    <a:gd name="connsiteX15" fmla="*/ 19050 w 1905000"/>
                    <a:gd name="connsiteY15" fmla="*/ 847725 h 971550"/>
                    <a:gd name="connsiteX16" fmla="*/ 0 w 1905000"/>
                    <a:gd name="connsiteY16" fmla="*/ 752475 h 971550"/>
                    <a:gd name="connsiteX17" fmla="*/ 0 w 1905000"/>
                    <a:gd name="connsiteY17" fmla="*/ 752475 h 971550"/>
                    <a:gd name="connsiteX18" fmla="*/ 28575 w 1905000"/>
                    <a:gd name="connsiteY18" fmla="*/ 638175 h 971550"/>
                    <a:gd name="connsiteX19" fmla="*/ 95250 w 1905000"/>
                    <a:gd name="connsiteY19" fmla="*/ 571500 h 971550"/>
                    <a:gd name="connsiteX20" fmla="*/ 276225 w 1905000"/>
                    <a:gd name="connsiteY20" fmla="*/ 409575 h 971550"/>
                    <a:gd name="connsiteX21" fmla="*/ 457200 w 1905000"/>
                    <a:gd name="connsiteY21" fmla="*/ 285750 h 971550"/>
                    <a:gd name="connsiteX22" fmla="*/ 847725 w 1905000"/>
                    <a:gd name="connsiteY22" fmla="*/ 133350 h 971550"/>
                    <a:gd name="connsiteX23" fmla="*/ 1257300 w 1905000"/>
                    <a:gd name="connsiteY23" fmla="*/ 0 h 971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1905000" h="971550">
                      <a:moveTo>
                        <a:pt x="1257300" y="0"/>
                      </a:moveTo>
                      <a:lnTo>
                        <a:pt x="1838325" y="476250"/>
                      </a:lnTo>
                      <a:lnTo>
                        <a:pt x="1905000" y="476250"/>
                      </a:lnTo>
                      <a:lnTo>
                        <a:pt x="1905000" y="971550"/>
                      </a:lnTo>
                      <a:lnTo>
                        <a:pt x="1190625" y="971550"/>
                      </a:lnTo>
                      <a:lnTo>
                        <a:pt x="1190625" y="971550"/>
                      </a:lnTo>
                      <a:lnTo>
                        <a:pt x="1190625" y="247650"/>
                      </a:lnTo>
                      <a:lnTo>
                        <a:pt x="923925" y="333375"/>
                      </a:lnTo>
                      <a:lnTo>
                        <a:pt x="923925" y="438150"/>
                      </a:lnTo>
                      <a:lnTo>
                        <a:pt x="590550" y="533400"/>
                      </a:lnTo>
                      <a:lnTo>
                        <a:pt x="361950" y="609600"/>
                      </a:lnTo>
                      <a:lnTo>
                        <a:pt x="266700" y="676275"/>
                      </a:lnTo>
                      <a:lnTo>
                        <a:pt x="152400" y="657225"/>
                      </a:lnTo>
                      <a:lnTo>
                        <a:pt x="123825" y="685800"/>
                      </a:lnTo>
                      <a:lnTo>
                        <a:pt x="142875" y="971550"/>
                      </a:lnTo>
                      <a:lnTo>
                        <a:pt x="19050" y="847725"/>
                      </a:lnTo>
                      <a:lnTo>
                        <a:pt x="0" y="752475"/>
                      </a:lnTo>
                      <a:lnTo>
                        <a:pt x="0" y="752475"/>
                      </a:lnTo>
                      <a:lnTo>
                        <a:pt x="28575" y="638175"/>
                      </a:lnTo>
                      <a:lnTo>
                        <a:pt x="95250" y="571500"/>
                      </a:lnTo>
                      <a:lnTo>
                        <a:pt x="276225" y="409575"/>
                      </a:lnTo>
                      <a:lnTo>
                        <a:pt x="457200" y="285750"/>
                      </a:lnTo>
                      <a:lnTo>
                        <a:pt x="847725" y="133350"/>
                      </a:lnTo>
                      <a:lnTo>
                        <a:pt x="1257300" y="0"/>
                      </a:lnTo>
                      <a:close/>
                    </a:path>
                  </a:pathLst>
                </a:custGeom>
                <a:solidFill>
                  <a:sysClr val="window" lastClr="FFFFFF">
                    <a:alpha val="57000"/>
                  </a:sysClr>
                </a:solidFill>
                <a:ln>
                  <a:noFill/>
                </a:ln>
              </p:spPr>
              <p:txBody>
                <a:bodyPr/>
                <a:lstStyle/>
                <a:p>
                  <a:pPr defTabSz="900000" fontAlgn="auto" latinLnBrk="0">
                    <a:spcBef>
                      <a:spcPts val="0"/>
                    </a:spcBef>
                    <a:spcAft>
                      <a:spcPts val="0"/>
                    </a:spcAft>
                    <a:defRPr lang="ko-KR"/>
                  </a:pPr>
                  <a:endParaRPr kumimoji="0" lang="ko-KR" altLang="en-US" sz="1600" kern="0">
                    <a:solidFill>
                      <a:sysClr val="windowText" lastClr="000000"/>
                    </a:solidFill>
                    <a:latin typeface="맑은 고딕"/>
                    <a:ea typeface="맑은 고딕"/>
                  </a:endParaRPr>
                </a:p>
              </p:txBody>
            </p:sp>
          </p:grpSp>
        </p:grpSp>
        <p:grpSp>
          <p:nvGrpSpPr>
            <p:cNvPr id="8" name="그룹 20"/>
            <p:cNvGrpSpPr/>
            <p:nvPr/>
          </p:nvGrpSpPr>
          <p:grpSpPr>
            <a:xfrm>
              <a:off x="6460424" y="922638"/>
              <a:ext cx="268781" cy="1134113"/>
              <a:chOff x="7544835" y="895591"/>
              <a:chExt cx="306834" cy="1758971"/>
            </a:xfrm>
            <a:solidFill>
              <a:sysClr val="window" lastClr="FFFFFF">
                <a:alpha val="49000"/>
              </a:sysClr>
            </a:solidFill>
          </p:grpSpPr>
          <p:sp>
            <p:nvSpPr>
              <p:cNvPr id="16" name="직사각형 15"/>
              <p:cNvSpPr/>
              <p:nvPr/>
            </p:nvSpPr>
            <p:spPr>
              <a:xfrm>
                <a:off x="7544835" y="1309280"/>
                <a:ext cx="306834" cy="162535"/>
              </a:xfrm>
              <a:prstGeom prst="rect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900000" fontAlgn="auto" latinLnBrk="0">
                  <a:spcBef>
                    <a:spcPts val="0"/>
                  </a:spcBef>
                  <a:spcAft>
                    <a:spcPts val="0"/>
                  </a:spcAft>
                  <a:defRPr lang="ko-KR" altLang="en-US"/>
                </a:pPr>
                <a:endParaRPr kumimoji="0" lang="ko-KR" altLang="en-US" kern="0">
                  <a:solidFill>
                    <a:sysClr val="window" lastClr="FFFFFF"/>
                  </a:solidFill>
                  <a:latin typeface="맑은 고딕"/>
                  <a:ea typeface="맑은 고딕"/>
                </a:endParaRPr>
              </a:p>
            </p:txBody>
          </p:sp>
          <p:sp>
            <p:nvSpPr>
              <p:cNvPr id="17" name="직사각형 16"/>
              <p:cNvSpPr/>
              <p:nvPr/>
            </p:nvSpPr>
            <p:spPr>
              <a:xfrm>
                <a:off x="7589010" y="1224458"/>
                <a:ext cx="216024" cy="81072"/>
              </a:xfrm>
              <a:prstGeom prst="rect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900000" fontAlgn="auto" latinLnBrk="0">
                  <a:spcBef>
                    <a:spcPts val="0"/>
                  </a:spcBef>
                  <a:spcAft>
                    <a:spcPts val="0"/>
                  </a:spcAft>
                  <a:defRPr lang="ko-KR" altLang="en-US"/>
                </a:pPr>
                <a:endParaRPr kumimoji="0" lang="ko-KR" altLang="en-US" kern="0">
                  <a:solidFill>
                    <a:sysClr val="window" lastClr="FFFFFF"/>
                  </a:solidFill>
                  <a:latin typeface="맑은 고딕"/>
                  <a:ea typeface="맑은 고딕"/>
                </a:endParaRPr>
              </a:p>
            </p:txBody>
          </p:sp>
          <p:sp>
            <p:nvSpPr>
              <p:cNvPr id="18" name="직사각형 17"/>
              <p:cNvSpPr/>
              <p:nvPr/>
            </p:nvSpPr>
            <p:spPr>
              <a:xfrm>
                <a:off x="7642223" y="1149735"/>
                <a:ext cx="112094" cy="79202"/>
              </a:xfrm>
              <a:prstGeom prst="rect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900000" fontAlgn="auto" latinLnBrk="0">
                  <a:spcBef>
                    <a:spcPts val="0"/>
                  </a:spcBef>
                  <a:spcAft>
                    <a:spcPts val="0"/>
                  </a:spcAft>
                  <a:defRPr lang="ko-KR" altLang="en-US"/>
                </a:pPr>
                <a:endParaRPr kumimoji="0" lang="ko-KR" altLang="en-US" kern="0">
                  <a:solidFill>
                    <a:sysClr val="window" lastClr="FFFFFF"/>
                  </a:solidFill>
                  <a:latin typeface="맑은 고딕"/>
                  <a:ea typeface="맑은 고딕"/>
                </a:endParaRPr>
              </a:p>
            </p:txBody>
          </p:sp>
          <p:sp>
            <p:nvSpPr>
              <p:cNvPr id="19" name="직사각형 18"/>
              <p:cNvSpPr/>
              <p:nvPr/>
            </p:nvSpPr>
            <p:spPr>
              <a:xfrm>
                <a:off x="7660642" y="1476103"/>
                <a:ext cx="75254" cy="1178459"/>
              </a:xfrm>
              <a:prstGeom prst="rect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900000" fontAlgn="auto" latinLnBrk="0">
                  <a:spcBef>
                    <a:spcPts val="0"/>
                  </a:spcBef>
                  <a:spcAft>
                    <a:spcPts val="0"/>
                  </a:spcAft>
                  <a:defRPr lang="ko-KR" altLang="en-US"/>
                </a:pPr>
                <a:endParaRPr kumimoji="0" lang="ko-KR" altLang="en-US" kern="0">
                  <a:solidFill>
                    <a:sysClr val="window" lastClr="FFFFFF"/>
                  </a:solidFill>
                  <a:latin typeface="맑은 고딕"/>
                  <a:ea typeface="맑은 고딕"/>
                </a:endParaRPr>
              </a:p>
            </p:txBody>
          </p:sp>
          <p:cxnSp>
            <p:nvCxnSpPr>
              <p:cNvPr id="21" name="직선 연결선 20"/>
              <p:cNvCxnSpPr/>
              <p:nvPr/>
            </p:nvCxnSpPr>
            <p:spPr>
              <a:xfrm>
                <a:off x="7698270" y="895591"/>
                <a:ext cx="0" cy="257009"/>
              </a:xfrm>
              <a:prstGeom prst="line">
                <a:avLst/>
              </a:prstGeom>
              <a:grpFill/>
              <a:ln w="19050" cap="flat" cmpd="sng" algn="ctr">
                <a:solidFill>
                  <a:sysClr val="window" lastClr="FFFFFF">
                    <a:alpha val="66000"/>
                  </a:sysClr>
                </a:solidFill>
                <a:prstDash val="solid"/>
              </a:ln>
              <a:effectLst/>
            </p:spPr>
          </p:cxnSp>
        </p:grpSp>
      </p:grpSp>
      <p:sp>
        <p:nvSpPr>
          <p:cNvPr id="35" name="TextBox 34"/>
          <p:cNvSpPr txBox="1"/>
          <p:nvPr/>
        </p:nvSpPr>
        <p:spPr>
          <a:xfrm rot="18775">
            <a:off x="6654800" y="5529263"/>
            <a:ext cx="2792413" cy="887412"/>
          </a:xfrm>
          <a:prstGeom prst="rect">
            <a:avLst/>
          </a:prstGeom>
          <a:noFill/>
        </p:spPr>
        <p:txBody>
          <a:bodyPr wrap="none" lIns="91424" tIns="45712" rIns="91424" bIns="45712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 sz="3200" spc="-15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glow rad="76200">
                  <a:schemeClr val="bg1"/>
                </a:glow>
              </a:effectLst>
              <a:latin typeface="한컴 윤고딕 230"/>
              <a:ea typeface="한컴 윤고딕 23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슬라이드 번호 개체 틀 3"/>
          <p:cNvSpPr txBox="1">
            <a:spLocks noChangeArrowheads="1"/>
          </p:cNvSpPr>
          <p:nvPr/>
        </p:nvSpPr>
        <p:spPr bwMode="auto">
          <a:xfrm>
            <a:off x="9455150" y="6492875"/>
            <a:ext cx="4508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43DCD005-C4E8-42B8-B466-827678F91AA5}" type="slidenum">
              <a:rPr kumimoji="0" lang="en-US" altLang="en-US" sz="1200">
                <a:solidFill>
                  <a:srgbClr val="000000"/>
                </a:solidFill>
                <a:latin typeface="10X10" pitchFamily="50" charset="-127"/>
                <a:ea typeface="10X10" pitchFamily="50" charset="-127"/>
              </a:rPr>
              <a:pPr algn="r"/>
              <a:t>36</a:t>
            </a:fld>
            <a:endParaRPr kumimoji="0" lang="en-US" altLang="en-US" sz="1200">
              <a:solidFill>
                <a:srgbClr val="000000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47107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108" name="Rectangle 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48063" y="1089025"/>
            <a:ext cx="5762625" cy="42465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AutoNum type="arabicPeriod"/>
              <a:defRPr lang="ko-KR" altLang="en-US"/>
            </a:pPr>
            <a:r>
              <a:rPr kumimoji="0" lang="ko-KR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한컴 윤고딕 230"/>
                <a:ea typeface="한컴 윤고딕 230"/>
              </a:rPr>
              <a:t>관리처분계획인가 의의 및 효과</a:t>
            </a: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AutoNum type="arabicPeriod"/>
              <a:defRPr lang="ko-KR" altLang="en-US"/>
            </a:pPr>
            <a:r>
              <a:rPr kumimoji="0" lang="ko-KR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한컴 윤고딕 230"/>
                <a:ea typeface="한컴 윤고딕 230"/>
              </a:rPr>
              <a:t>관리처분계획인가 수립 절차도</a:t>
            </a: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AutoNum type="arabicPeriod"/>
              <a:defRPr lang="ko-KR" altLang="en-US"/>
            </a:pPr>
            <a:r>
              <a:rPr kumimoji="0" lang="ko-KR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한컴 윤고딕 230"/>
                <a:ea typeface="한컴 윤고딕 230"/>
              </a:rPr>
              <a:t>분양신청</a:t>
            </a: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AutoNum type="arabicPeriod"/>
              <a:defRPr lang="ko-KR" altLang="en-US"/>
            </a:pPr>
            <a:r>
              <a:rPr kumimoji="0" lang="ko-KR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한컴 윤고딕 230"/>
                <a:ea typeface="한컴 윤고딕 230"/>
              </a:rPr>
              <a:t>관리처분계획서 작성 </a:t>
            </a: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AutoNum type="arabicPeriod"/>
              <a:defRPr lang="ko-KR" altLang="en-US"/>
            </a:pPr>
            <a:r>
              <a:rPr kumimoji="0" lang="ko-KR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한컴 윤고딕 230"/>
                <a:ea typeface="한컴 윤고딕 230"/>
              </a:rPr>
              <a:t>조합총회 의결</a:t>
            </a: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AutoNum type="arabicPeriod"/>
              <a:defRPr lang="ko-KR" altLang="en-US"/>
            </a:pPr>
            <a:r>
              <a:rPr kumimoji="0" lang="ko-KR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한컴 윤고딕 230"/>
                <a:ea typeface="한컴 윤고딕 230"/>
              </a:rPr>
              <a:t>관리처분계획인가</a:t>
            </a: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AutoNum type="arabicPeriod"/>
              <a:defRPr lang="ko-KR" altLang="en-US"/>
            </a:pPr>
            <a:r>
              <a:rPr kumimoji="0" lang="ko-KR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한컴 윤고딕 230"/>
                <a:ea typeface="한컴 윤고딕 230"/>
              </a:rPr>
              <a:t>감정평가 및 부담금 산정</a:t>
            </a: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AutoNum type="arabicPeriod"/>
              <a:defRPr lang="ko-KR" altLang="en-US"/>
            </a:pPr>
            <a:r>
              <a:rPr kumimoji="0" lang="ko-KR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한컴 윤고딕 230"/>
                <a:ea typeface="한컴 윤고딕 230"/>
              </a:rPr>
              <a:t>관리처분계획 타당성 검증</a:t>
            </a: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AutoNum type="arabicPeriod"/>
              <a:defRPr lang="ko-KR" altLang="en-US"/>
            </a:pPr>
            <a:r>
              <a:rPr kumimoji="0" lang="ko-KR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한컴 윤고딕 230"/>
                <a:ea typeface="한컴 윤고딕 230"/>
              </a:rPr>
              <a:t>관리처분계획인가의 시기조정</a:t>
            </a:r>
          </a:p>
        </p:txBody>
      </p:sp>
      <p:sp>
        <p:nvSpPr>
          <p:cNvPr id="47110" name="TextBox 13"/>
          <p:cNvSpPr txBox="1">
            <a:spLocks noChangeArrowheads="1"/>
          </p:cNvSpPr>
          <p:nvPr/>
        </p:nvSpPr>
        <p:spPr bwMode="auto">
          <a:xfrm>
            <a:off x="1524000" y="1990725"/>
            <a:ext cx="1014413" cy="636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360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목차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슬라이드 번호 개체 틀 3"/>
          <p:cNvSpPr txBox="1">
            <a:spLocks noChangeArrowheads="1"/>
          </p:cNvSpPr>
          <p:nvPr/>
        </p:nvSpPr>
        <p:spPr bwMode="auto">
          <a:xfrm>
            <a:off x="9455150" y="6492875"/>
            <a:ext cx="4508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9E64D8DC-40A6-437A-8316-AC795407DD7C}" type="slidenum">
              <a:rPr kumimoji="0" lang="en-US" altLang="en-US" sz="1200">
                <a:solidFill>
                  <a:srgbClr val="000000"/>
                </a:solidFill>
                <a:latin typeface="10X10" pitchFamily="50" charset="-127"/>
                <a:ea typeface="10X10" pitchFamily="50" charset="-127"/>
              </a:rPr>
              <a:pPr algn="r"/>
              <a:t>37</a:t>
            </a:fld>
            <a:endParaRPr kumimoji="0" lang="en-US" altLang="en-US" sz="1200">
              <a:solidFill>
                <a:srgbClr val="000000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0" y="8478"/>
            <a:ext cx="9906000" cy="461665"/>
          </a:xfrm>
          <a:prstGeom prst="rect">
            <a:avLst/>
          </a:prstGeom>
          <a:solidFill>
            <a:schemeClr val="tx2"/>
          </a:solidFill>
        </p:spPr>
        <p:txBody>
          <a:bodyPr>
            <a:spAutoFit/>
          </a:bodyPr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MS Gothic"/>
                <a:ea typeface="MS Gothic"/>
              </a:rPr>
              <a:t>Ⅳ. </a:t>
            </a:r>
            <a:r>
              <a:rPr kumimoji="0" lang="ko-KR" altLang="en-US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KoPub돋움체 Bold"/>
                <a:ea typeface="KoPub돋움체 Bold"/>
              </a:rPr>
              <a:t>관리처분계획인가 절차</a:t>
            </a:r>
            <a:endParaRPr kumimoji="0" lang="ko-KR" altLang="en-US" sz="2400" b="1" spc="-150" dirty="0"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48132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848544" y="1628800"/>
            <a:ext cx="8928993" cy="1224136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2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  <a:sym typeface="Wingdings"/>
              </a:rPr>
              <a:t>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관리처분계획인가는 사업시행자가 사업시행인가 내용에 따라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이해관계인의</a:t>
            </a:r>
            <a:endParaRPr kumimoji="0" lang="en-US" altLang="ko-KR" sz="2000" spc="-10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rgbClr val="FF0000"/>
              </a:solidFill>
              <a:latin typeface="한컴 윤고딕 230"/>
              <a:ea typeface="한컴 윤고딕 23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   권리 및 의무 분담에 관한 행정계획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  <a:sym typeface="Wingdings"/>
              </a:rPr>
              <a:t>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민사소송이 아닌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행정소송 대상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이 됨</a:t>
            </a:r>
            <a:endParaRPr kumimoji="0" lang="en-US" altLang="ko-KR" sz="2000" spc="-10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한컴 윤고딕 230"/>
              <a:ea typeface="한컴 윤고딕 230"/>
            </a:endParaRPr>
          </a:p>
        </p:txBody>
      </p:sp>
      <p:sp>
        <p:nvSpPr>
          <p:cNvPr id="54" name="모서리가 둥근 직사각형 53"/>
          <p:cNvSpPr/>
          <p:nvPr/>
        </p:nvSpPr>
        <p:spPr>
          <a:xfrm>
            <a:off x="596516" y="1196752"/>
            <a:ext cx="3384376" cy="39604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b="1" spc="-100" dirty="0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가</a:t>
            </a:r>
            <a:r>
              <a:rPr kumimoji="0" lang="en-US" altLang="ko-KR" sz="2000" b="1" spc="-100" dirty="0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. </a:t>
            </a:r>
            <a:r>
              <a:rPr kumimoji="0" lang="ko-KR" altLang="en-US" sz="2000" b="1" spc="-100" dirty="0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관리처분계획인가의 의의</a:t>
            </a:r>
            <a:endParaRPr kumimoji="0" lang="en-US" altLang="ko-KR" sz="2000" b="1" spc="-100" dirty="0">
              <a:ln w="9525">
                <a:solidFill>
                  <a:prstClr val="white">
                    <a:alpha val="0"/>
                  </a:prstClr>
                </a:solidFill>
              </a:ln>
              <a:solidFill>
                <a:schemeClr val="tx2"/>
              </a:solidFill>
              <a:latin typeface="한컴 윤고딕 230"/>
              <a:ea typeface="한컴 윤고딕 230"/>
            </a:endParaRPr>
          </a:p>
        </p:txBody>
      </p:sp>
      <p:sp>
        <p:nvSpPr>
          <p:cNvPr id="59" name="직사각형 58"/>
          <p:cNvSpPr/>
          <p:nvPr/>
        </p:nvSpPr>
        <p:spPr>
          <a:xfrm>
            <a:off x="632520" y="3681028"/>
            <a:ext cx="6732748" cy="1836204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∙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권리관계를 확정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/>
            </a:r>
            <a:b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</a:b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∙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사용 수익에 대한 제한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00B050"/>
                </a:solidFill>
                <a:latin typeface="한컴 윤고딕 230"/>
                <a:ea typeface="한컴 윤고딕 230"/>
              </a:rPr>
              <a:t> 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∙ 계약기간에 대한 제한</a:t>
            </a:r>
            <a:endParaRPr kumimoji="0" lang="en-US" altLang="ko-KR" sz="2000" spc="-10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한컴 윤고딕 230"/>
              <a:ea typeface="한컴 윤고딕 23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∙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기존 건축물 철거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및 착공 가능</a:t>
            </a:r>
          </a:p>
        </p:txBody>
      </p:sp>
      <p:sp>
        <p:nvSpPr>
          <p:cNvPr id="60" name="모서리가 둥근 직사각형 59"/>
          <p:cNvSpPr/>
          <p:nvPr/>
        </p:nvSpPr>
        <p:spPr>
          <a:xfrm>
            <a:off x="524508" y="3176972"/>
            <a:ext cx="3384376" cy="42308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b="1" spc="-100" dirty="0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나</a:t>
            </a:r>
            <a:r>
              <a:rPr kumimoji="0" lang="en-US" altLang="ko-KR" sz="2000" b="1" spc="-100" dirty="0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. </a:t>
            </a:r>
            <a:r>
              <a:rPr kumimoji="0" lang="ko-KR" altLang="en-US" sz="2000" b="1" spc="-100" dirty="0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관리처분계획인가의 효과</a:t>
            </a:r>
            <a:endParaRPr kumimoji="0" lang="en-US" altLang="ko-KR" sz="2000" b="1" spc="-100" dirty="0">
              <a:ln w="9525">
                <a:solidFill>
                  <a:prstClr val="white">
                    <a:alpha val="0"/>
                  </a:prstClr>
                </a:solidFill>
              </a:ln>
              <a:solidFill>
                <a:schemeClr val="tx2"/>
              </a:solidFill>
              <a:latin typeface="한컴 윤고딕 230"/>
              <a:ea typeface="한컴 윤고딕 230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344488" y="656692"/>
            <a:ext cx="3708412" cy="42308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000" b="1" spc="-100" dirty="0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1. </a:t>
            </a:r>
            <a:r>
              <a:rPr kumimoji="0" lang="ko-KR" altLang="en-US" sz="2000" b="1" spc="-100" dirty="0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schemeClr val="tx2"/>
                </a:solidFill>
                <a:latin typeface="한컴 윤고딕 230"/>
                <a:ea typeface="한컴 윤고딕 230"/>
              </a:rPr>
              <a:t>관리처분계획인가 의의 및 효과</a:t>
            </a:r>
            <a:endParaRPr kumimoji="0" lang="en-US" altLang="ko-KR" sz="2000" b="1" spc="-100" dirty="0">
              <a:ln w="9525">
                <a:solidFill>
                  <a:prstClr val="white">
                    <a:alpha val="0"/>
                  </a:prstClr>
                </a:solidFill>
              </a:ln>
              <a:solidFill>
                <a:schemeClr val="tx2"/>
              </a:solidFill>
              <a:latin typeface="한컴 윤고딕 230"/>
              <a:ea typeface="한컴 윤고딕 23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내용 개체 틀 1"/>
          <p:cNvSpPr>
            <a:spLocks noGrp="1"/>
          </p:cNvSpPr>
          <p:nvPr>
            <p:ph idx="1"/>
          </p:nvPr>
        </p:nvSpPr>
        <p:spPr bwMode="auto">
          <a:xfrm>
            <a:off x="508000" y="1196975"/>
            <a:ext cx="8890000" cy="4895850"/>
          </a:xfr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09538" indent="0" algn="just" eaLnBrk="1" hangingPunct="1">
              <a:lnSpc>
                <a:spcPct val="150000"/>
              </a:lnSpc>
              <a:buFont typeface="Wingdings 3" pitchFamily="18" charset="2"/>
              <a:buNone/>
            </a:pPr>
            <a:endParaRPr lang="en-US" altLang="ko-KR" sz="2400" b="1" smtClean="0">
              <a:latin typeface="HY울릉도M" pitchFamily="18" charset="-127"/>
              <a:ea typeface="HY울릉도M" pitchFamily="18" charset="-127"/>
            </a:endParaRPr>
          </a:p>
          <a:p>
            <a:pPr marL="109538" indent="0" algn="just" eaLnBrk="1" hangingPunct="1">
              <a:lnSpc>
                <a:spcPct val="150000"/>
              </a:lnSpc>
              <a:buFont typeface="Wingdings 3" pitchFamily="18" charset="2"/>
              <a:buNone/>
            </a:pPr>
            <a:endParaRPr lang="en-US" altLang="ko-KR" sz="2400" b="1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155" name="AutoShape 47"/>
          <p:cNvSpPr>
            <a:spLocks noChangeArrowheads="1"/>
          </p:cNvSpPr>
          <p:nvPr/>
        </p:nvSpPr>
        <p:spPr bwMode="auto">
          <a:xfrm rot="10800000">
            <a:off x="4857750" y="1720850"/>
            <a:ext cx="168275" cy="5080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sz="16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AutoShape 77"/>
          <p:cNvSpPr>
            <a:spLocks noChangeArrowheads="1"/>
          </p:cNvSpPr>
          <p:nvPr/>
        </p:nvSpPr>
        <p:spPr bwMode="auto">
          <a:xfrm>
            <a:off x="6684963" y="2346325"/>
            <a:ext cx="2557462" cy="420688"/>
          </a:xfrm>
          <a:prstGeom prst="roundRect">
            <a:avLst>
              <a:gd name="adj" fmla="val 8523"/>
            </a:avLst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2">
                <a:lumMod val="60000"/>
                <a:lumOff val="40000"/>
              </a:schemeClr>
            </a:solidFill>
            <a:prstDash val="sysDot"/>
            <a:round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dirty="0">
                <a:solidFill>
                  <a:sysClr val="windowText" lastClr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분양신청기간 </a:t>
            </a:r>
            <a:r>
              <a:rPr kumimoji="0" lang="en-US" altLang="ko-KR" sz="1200" dirty="0">
                <a:solidFill>
                  <a:sysClr val="windowText" lastClr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: 30~60</a:t>
            </a:r>
            <a:r>
              <a:rPr kumimoji="0" lang="ko-KR" altLang="en-US" sz="1200" dirty="0">
                <a:solidFill>
                  <a:sysClr val="windowText" lastClr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일</a:t>
            </a:r>
            <a:endParaRPr kumimoji="0" lang="en-US" altLang="ko-KR" sz="1200" dirty="0">
              <a:solidFill>
                <a:sysClr val="windowText" lastClr="0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solidFill>
                  <a:sysClr val="windowText" lastClr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(20</a:t>
            </a:r>
            <a:r>
              <a:rPr kumimoji="0" lang="ko-KR" altLang="en-US" sz="1200" dirty="0">
                <a:solidFill>
                  <a:sysClr val="windowText" lastClr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일 범위 내 연장</a:t>
            </a:r>
            <a:r>
              <a:rPr kumimoji="0" lang="en-US" altLang="ko-KR" sz="1200" dirty="0">
                <a:solidFill>
                  <a:sysClr val="windowText" lastClr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</a:p>
        </p:txBody>
      </p:sp>
      <p:cxnSp>
        <p:nvCxnSpPr>
          <p:cNvPr id="49157" name="직선 화살표 연결선 41"/>
          <p:cNvCxnSpPr>
            <a:cxnSpLocks noChangeShapeType="1"/>
          </p:cNvCxnSpPr>
          <p:nvPr/>
        </p:nvCxnSpPr>
        <p:spPr bwMode="auto">
          <a:xfrm flipV="1">
            <a:off x="3195638" y="1744663"/>
            <a:ext cx="241300" cy="1587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56" name="AutoShape 77"/>
          <p:cNvSpPr>
            <a:spLocks noChangeArrowheads="1"/>
          </p:cNvSpPr>
          <p:nvPr/>
        </p:nvSpPr>
        <p:spPr bwMode="auto">
          <a:xfrm>
            <a:off x="6684963" y="1808163"/>
            <a:ext cx="2557462" cy="420687"/>
          </a:xfrm>
          <a:prstGeom prst="roundRect">
            <a:avLst>
              <a:gd name="adj" fmla="val 8523"/>
            </a:avLst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2">
                <a:lumMod val="60000"/>
                <a:lumOff val="40000"/>
              </a:schemeClr>
            </a:solidFill>
            <a:prstDash val="sysDot"/>
            <a:round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dirty="0">
                <a:solidFill>
                  <a:sysClr val="windowText" lastClr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사업시행인가 고시 후 </a:t>
            </a:r>
            <a:r>
              <a:rPr kumimoji="0" lang="en-US" altLang="ko-KR" sz="1200" dirty="0">
                <a:solidFill>
                  <a:sysClr val="windowText" lastClr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120</a:t>
            </a:r>
            <a:r>
              <a:rPr kumimoji="0" lang="ko-KR" altLang="en-US" sz="1200" dirty="0" err="1">
                <a:solidFill>
                  <a:sysClr val="windowText" lastClr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일이내</a:t>
            </a:r>
            <a:endParaRPr kumimoji="0" lang="en-US" altLang="ko-KR" sz="1200" dirty="0">
              <a:solidFill>
                <a:sysClr val="windowText" lastClr="0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57" name="AutoShape 77"/>
          <p:cNvSpPr>
            <a:spLocks noChangeArrowheads="1"/>
          </p:cNvSpPr>
          <p:nvPr/>
        </p:nvSpPr>
        <p:spPr bwMode="auto">
          <a:xfrm>
            <a:off x="6684963" y="3425825"/>
            <a:ext cx="2557462" cy="422275"/>
          </a:xfrm>
          <a:prstGeom prst="roundRect">
            <a:avLst>
              <a:gd name="adj" fmla="val 8523"/>
            </a:avLst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2">
                <a:lumMod val="60000"/>
                <a:lumOff val="40000"/>
              </a:schemeClr>
            </a:solidFill>
            <a:prstDash val="sysDot"/>
            <a:round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dirty="0">
                <a:solidFill>
                  <a:sysClr val="windowText" lastClr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의결방법 </a:t>
            </a:r>
            <a:r>
              <a:rPr kumimoji="0" lang="en-US" altLang="ko-KR" sz="1200" dirty="0">
                <a:solidFill>
                  <a:sysClr val="windowText" lastClr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kumimoji="0" lang="ko-KR" altLang="en-US" sz="1200" dirty="0">
                <a:solidFill>
                  <a:sysClr val="windowText" lastClr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조합원 과반수의 동의</a:t>
            </a:r>
            <a:endParaRPr kumimoji="0" lang="en-US" altLang="ko-KR" sz="1200" dirty="0">
              <a:solidFill>
                <a:sysClr val="windowText" lastClr="0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58" name="AutoShape 77"/>
          <p:cNvSpPr>
            <a:spLocks noChangeArrowheads="1"/>
          </p:cNvSpPr>
          <p:nvPr/>
        </p:nvSpPr>
        <p:spPr bwMode="auto">
          <a:xfrm>
            <a:off x="6684963" y="3960813"/>
            <a:ext cx="2557462" cy="427037"/>
          </a:xfrm>
          <a:prstGeom prst="roundRect">
            <a:avLst>
              <a:gd name="adj" fmla="val 8523"/>
            </a:avLst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2">
                <a:lumMod val="60000"/>
                <a:lumOff val="40000"/>
              </a:schemeClr>
            </a:solidFill>
            <a:prstDash val="sysDot"/>
            <a:round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dirty="0">
                <a:solidFill>
                  <a:sysClr val="windowText" lastClr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인가신청 전 </a:t>
            </a:r>
            <a:r>
              <a:rPr kumimoji="0" lang="en-US" altLang="ko-KR" sz="1200" dirty="0">
                <a:solidFill>
                  <a:sysClr val="windowText" lastClr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30</a:t>
            </a:r>
            <a:r>
              <a:rPr kumimoji="0" lang="ko-KR" altLang="en-US" sz="1200" dirty="0">
                <a:solidFill>
                  <a:sysClr val="windowText" lastClr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일 이상</a:t>
            </a:r>
            <a:endParaRPr kumimoji="0" lang="en-US" altLang="ko-KR" sz="1200" dirty="0">
              <a:solidFill>
                <a:sysClr val="windowText" lastClr="0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59" name="AutoShape 77"/>
          <p:cNvSpPr>
            <a:spLocks noChangeArrowheads="1"/>
          </p:cNvSpPr>
          <p:nvPr/>
        </p:nvSpPr>
        <p:spPr bwMode="auto">
          <a:xfrm>
            <a:off x="6684963" y="5049838"/>
            <a:ext cx="2557462" cy="420687"/>
          </a:xfrm>
          <a:prstGeom prst="roundRect">
            <a:avLst>
              <a:gd name="adj" fmla="val 8523"/>
            </a:avLst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2">
                <a:lumMod val="60000"/>
                <a:lumOff val="40000"/>
              </a:schemeClr>
            </a:solidFill>
            <a:prstDash val="sysDot"/>
            <a:round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solidFill>
                  <a:sysClr val="windowText" lastClr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30</a:t>
            </a:r>
            <a:r>
              <a:rPr kumimoji="0" lang="ko-KR" altLang="en-US" sz="1200" dirty="0">
                <a:solidFill>
                  <a:sysClr val="windowText" lastClr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일 이내에 결정 →</a:t>
            </a:r>
            <a:r>
              <a:rPr kumimoji="0" lang="en-US" altLang="ko-KR" sz="1200" dirty="0">
                <a:solidFill>
                  <a:sysClr val="windowText" lastClr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200" dirty="0">
                <a:solidFill>
                  <a:sysClr val="windowText" lastClr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공보에 고시</a:t>
            </a:r>
            <a:endParaRPr kumimoji="0" lang="en-US" altLang="ko-KR" sz="1200" dirty="0">
              <a:solidFill>
                <a:sysClr val="windowText" lastClr="0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60" name="AutoShape 77"/>
          <p:cNvSpPr>
            <a:spLocks noChangeArrowheads="1"/>
          </p:cNvSpPr>
          <p:nvPr/>
        </p:nvSpPr>
        <p:spPr bwMode="auto">
          <a:xfrm>
            <a:off x="6684963" y="5589588"/>
            <a:ext cx="2559050" cy="420687"/>
          </a:xfrm>
          <a:prstGeom prst="roundRect">
            <a:avLst>
              <a:gd name="adj" fmla="val 8523"/>
            </a:avLst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2">
                <a:lumMod val="60000"/>
                <a:lumOff val="40000"/>
              </a:schemeClr>
            </a:solidFill>
            <a:prstDash val="sysDot"/>
            <a:round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dirty="0">
                <a:solidFill>
                  <a:sysClr val="windowText" lastClr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즉시</a:t>
            </a:r>
            <a:endParaRPr kumimoji="0" lang="en-US" altLang="ko-KR" sz="1200" dirty="0">
              <a:solidFill>
                <a:sysClr val="windowText" lastClr="0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62" name="AutoShape 77"/>
          <p:cNvSpPr>
            <a:spLocks noChangeArrowheads="1"/>
          </p:cNvSpPr>
          <p:nvPr/>
        </p:nvSpPr>
        <p:spPr bwMode="auto">
          <a:xfrm>
            <a:off x="673100" y="1412875"/>
            <a:ext cx="2557463" cy="720725"/>
          </a:xfrm>
          <a:prstGeom prst="roundRect">
            <a:avLst>
              <a:gd name="adj" fmla="val 8523"/>
            </a:avLst>
          </a:prstGeom>
          <a:solidFill>
            <a:schemeClr val="tx1">
              <a:lumMod val="50000"/>
              <a:lumOff val="50000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dirty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종전자산평가금액</a:t>
            </a:r>
            <a:r>
              <a:rPr kumimoji="0" lang="en-US" altLang="ko-KR" sz="1200" dirty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dirty="0" err="1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분양대상자별</a:t>
            </a:r>
            <a:r>
              <a:rPr kumimoji="0" lang="ko-KR" altLang="en-US" sz="1200" dirty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분담금의 </a:t>
            </a:r>
            <a:r>
              <a:rPr kumimoji="0" lang="ko-KR" altLang="en-US" sz="1200" dirty="0" err="1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추산액</a:t>
            </a:r>
            <a:endParaRPr kumimoji="0" lang="en-US" altLang="ko-KR" sz="1200" dirty="0">
              <a:solidFill>
                <a:schemeClr val="bg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dirty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분양신청기간</a:t>
            </a:r>
            <a:endParaRPr kumimoji="0" lang="en-US" altLang="ko-KR" sz="1200" dirty="0">
              <a:solidFill>
                <a:schemeClr val="bg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49164" name="Rectangle 46"/>
          <p:cNvSpPr>
            <a:spLocks noChangeArrowheads="1"/>
          </p:cNvSpPr>
          <p:nvPr/>
        </p:nvSpPr>
        <p:spPr bwMode="auto">
          <a:xfrm>
            <a:off x="3406775" y="1268413"/>
            <a:ext cx="3128963" cy="422275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1"/>
            </a:outerShdw>
          </a:effectLst>
        </p:spPr>
        <p:txBody>
          <a:bodyPr wrap="none" anchor="ctr"/>
          <a:lstStyle/>
          <a:p>
            <a:pPr algn="ctr"/>
            <a:r>
              <a:rPr kumimoji="0" lang="ko-KR" altLang="en-US" sz="1200" b="1">
                <a:latin typeface="HY울릉도M" pitchFamily="18" charset="-127"/>
                <a:ea typeface="HY울릉도M" pitchFamily="18" charset="-127"/>
              </a:rPr>
              <a:t>사업시행인가</a:t>
            </a:r>
            <a:endParaRPr kumimoji="0" lang="en-US" altLang="ko-KR" sz="1200" b="1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[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시장 </a:t>
            </a:r>
            <a:r>
              <a:rPr kumimoji="0" lang="en-US" altLang="ko-KR" sz="1200">
                <a:latin typeface="Arial" pitchFamily="34" charset="0"/>
                <a:ea typeface="HY울릉도M" pitchFamily="18" charset="-127"/>
              </a:rPr>
              <a:t>·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군수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]</a:t>
            </a:r>
            <a:endParaRPr kumimoji="0" lang="ko-KR" altLang="en-US" sz="12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165" name="Rectangle 46"/>
          <p:cNvSpPr>
            <a:spLocks noChangeArrowheads="1"/>
          </p:cNvSpPr>
          <p:nvPr/>
        </p:nvSpPr>
        <p:spPr bwMode="auto">
          <a:xfrm>
            <a:off x="3406775" y="1808163"/>
            <a:ext cx="3128963" cy="420687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1"/>
            </a:outerShdw>
          </a:effectLst>
        </p:spPr>
        <p:txBody>
          <a:bodyPr wrap="none" anchor="ctr"/>
          <a:lstStyle/>
          <a:p>
            <a:pPr algn="ctr"/>
            <a:r>
              <a:rPr kumimoji="0" lang="ko-KR" altLang="en-US" sz="1200" b="1">
                <a:latin typeface="HY울릉도M" pitchFamily="18" charset="-127"/>
                <a:ea typeface="HY울릉도M" pitchFamily="18" charset="-127"/>
              </a:rPr>
              <a:t>분양신청의 통지 </a:t>
            </a:r>
            <a:r>
              <a:rPr kumimoji="0" lang="en-US" altLang="ko-KR" sz="1200" b="1">
                <a:latin typeface="Arial" pitchFamily="34" charset="0"/>
                <a:ea typeface="HY울릉도M" pitchFamily="18" charset="-127"/>
              </a:rPr>
              <a:t>·</a:t>
            </a:r>
            <a:r>
              <a:rPr kumimoji="0" lang="en-US" altLang="ko-KR" sz="1200" b="1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200" b="1">
                <a:latin typeface="HY울릉도M" pitchFamily="18" charset="-127"/>
                <a:ea typeface="HY울릉도M" pitchFamily="18" charset="-127"/>
              </a:rPr>
              <a:t>공고</a:t>
            </a:r>
            <a:endParaRPr kumimoji="0" lang="en-US" altLang="ko-KR" sz="1200" b="1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[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사업시행자 → 토지등소유자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]</a:t>
            </a:r>
            <a:endParaRPr kumimoji="0" lang="ko-KR" altLang="en-US" sz="12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166" name="Rectangle 46"/>
          <p:cNvSpPr>
            <a:spLocks noChangeArrowheads="1"/>
          </p:cNvSpPr>
          <p:nvPr/>
        </p:nvSpPr>
        <p:spPr bwMode="auto">
          <a:xfrm>
            <a:off x="3406775" y="2346325"/>
            <a:ext cx="3128963" cy="420688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1"/>
            </a:outerShdw>
          </a:effectLst>
        </p:spPr>
        <p:txBody>
          <a:bodyPr wrap="none" anchor="ctr"/>
          <a:lstStyle/>
          <a:p>
            <a:pPr algn="ctr"/>
            <a:r>
              <a:rPr kumimoji="0" lang="ko-KR" altLang="en-US" sz="1200" b="1">
                <a:latin typeface="HY울릉도M" pitchFamily="18" charset="-127"/>
                <a:ea typeface="HY울릉도M" pitchFamily="18" charset="-127"/>
              </a:rPr>
              <a:t>분양신청</a:t>
            </a:r>
            <a:endParaRPr kumimoji="0" lang="en-US" altLang="ko-KR" sz="1200" b="1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[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토지등소유자 → 사업시행자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]</a:t>
            </a:r>
            <a:endParaRPr kumimoji="0" lang="ko-KR" altLang="en-US" sz="12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167" name="Rectangle 46"/>
          <p:cNvSpPr>
            <a:spLocks noChangeArrowheads="1"/>
          </p:cNvSpPr>
          <p:nvPr/>
        </p:nvSpPr>
        <p:spPr bwMode="auto">
          <a:xfrm>
            <a:off x="3406775" y="2882900"/>
            <a:ext cx="3128963" cy="422275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1"/>
            </a:outerShdw>
          </a:effectLst>
        </p:spPr>
        <p:txBody>
          <a:bodyPr wrap="none" anchor="ctr"/>
          <a:lstStyle/>
          <a:p>
            <a:pPr algn="ctr"/>
            <a:r>
              <a:rPr kumimoji="0" lang="ko-KR" altLang="en-US" sz="1200" b="1">
                <a:latin typeface="HY울릉도M" pitchFamily="18" charset="-127"/>
                <a:ea typeface="HY울릉도M" pitchFamily="18" charset="-127"/>
              </a:rPr>
              <a:t>관리처분계획서 작성</a:t>
            </a:r>
            <a:endParaRPr kumimoji="0" lang="en-US" altLang="ko-KR" sz="1200" b="1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[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사업시행자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]</a:t>
            </a:r>
            <a:endParaRPr kumimoji="0" lang="ko-KR" altLang="en-US" sz="12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168" name="Rectangle 46"/>
          <p:cNvSpPr>
            <a:spLocks noChangeArrowheads="1"/>
          </p:cNvSpPr>
          <p:nvPr/>
        </p:nvSpPr>
        <p:spPr bwMode="auto">
          <a:xfrm>
            <a:off x="3406775" y="3425825"/>
            <a:ext cx="3128963" cy="422275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1"/>
            </a:outerShdw>
          </a:effectLst>
        </p:spPr>
        <p:txBody>
          <a:bodyPr wrap="none" anchor="ctr"/>
          <a:lstStyle/>
          <a:p>
            <a:pPr algn="ctr"/>
            <a:r>
              <a:rPr kumimoji="0" lang="ko-KR" altLang="en-US" sz="1200" b="1">
                <a:latin typeface="HY울릉도M" pitchFamily="18" charset="-127"/>
                <a:ea typeface="HY울릉도M" pitchFamily="18" charset="-127"/>
              </a:rPr>
              <a:t>조합총회 의결</a:t>
            </a:r>
            <a:endParaRPr kumimoji="0" lang="en-US" altLang="ko-KR" sz="1200" b="1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[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사업시행자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]</a:t>
            </a:r>
            <a:endParaRPr kumimoji="0" lang="ko-KR" altLang="en-US" sz="12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169" name="Rectangle 46"/>
          <p:cNvSpPr>
            <a:spLocks noChangeArrowheads="1"/>
          </p:cNvSpPr>
          <p:nvPr/>
        </p:nvSpPr>
        <p:spPr bwMode="auto">
          <a:xfrm>
            <a:off x="3406775" y="3967163"/>
            <a:ext cx="3128963" cy="420687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1"/>
            </a:outerShdw>
          </a:effectLst>
        </p:spPr>
        <p:txBody>
          <a:bodyPr wrap="none" anchor="ctr"/>
          <a:lstStyle/>
          <a:p>
            <a:pPr algn="ctr"/>
            <a:r>
              <a:rPr kumimoji="0" lang="ko-KR" altLang="en-US" sz="1200" b="1">
                <a:latin typeface="HY울릉도M" pitchFamily="18" charset="-127"/>
                <a:ea typeface="HY울릉도M" pitchFamily="18" charset="-127"/>
              </a:rPr>
              <a:t>공람 </a:t>
            </a:r>
            <a:r>
              <a:rPr kumimoji="0" lang="en-US" altLang="ko-KR" sz="1200" b="1">
                <a:latin typeface="Arial" pitchFamily="34" charset="0"/>
                <a:ea typeface="HY울릉도M" pitchFamily="18" charset="-127"/>
              </a:rPr>
              <a:t>·</a:t>
            </a:r>
            <a:r>
              <a:rPr kumimoji="0" lang="en-US" altLang="ko-KR" sz="1200" b="1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200" b="1">
                <a:latin typeface="HY울릉도M" pitchFamily="18" charset="-127"/>
                <a:ea typeface="HY울릉도M" pitchFamily="18" charset="-127"/>
              </a:rPr>
              <a:t>의견청취</a:t>
            </a:r>
            <a:endParaRPr kumimoji="0" lang="en-US" altLang="ko-KR" sz="1200" b="1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[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사업시행자 → 토지등소유자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]</a:t>
            </a:r>
            <a:endParaRPr kumimoji="0" lang="ko-KR" altLang="en-US" sz="12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170" name="Rectangle 46"/>
          <p:cNvSpPr>
            <a:spLocks noChangeArrowheads="1"/>
          </p:cNvSpPr>
          <p:nvPr/>
        </p:nvSpPr>
        <p:spPr bwMode="auto">
          <a:xfrm>
            <a:off x="3406775" y="4508500"/>
            <a:ext cx="3128963" cy="420688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1"/>
            </a:outerShdw>
          </a:effectLst>
        </p:spPr>
        <p:txBody>
          <a:bodyPr wrap="none" anchor="ctr"/>
          <a:lstStyle/>
          <a:p>
            <a:pPr algn="ctr"/>
            <a:r>
              <a:rPr kumimoji="0" lang="ko-KR" altLang="en-US" sz="1200" b="1">
                <a:latin typeface="HY울릉도M" pitchFamily="18" charset="-127"/>
                <a:ea typeface="HY울릉도M" pitchFamily="18" charset="-127"/>
              </a:rPr>
              <a:t>인가신청</a:t>
            </a:r>
            <a:endParaRPr kumimoji="0" lang="en-US" altLang="ko-KR" sz="1200" b="1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[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사업시행자 → 시장 </a:t>
            </a:r>
            <a:r>
              <a:rPr kumimoji="0" lang="en-US" altLang="ko-KR" sz="1200">
                <a:latin typeface="Arial" pitchFamily="34" charset="0"/>
                <a:ea typeface="HY울릉도M" pitchFamily="18" charset="-127"/>
              </a:rPr>
              <a:t>·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군수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]</a:t>
            </a:r>
            <a:endParaRPr kumimoji="0" lang="ko-KR" altLang="en-US" sz="12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171" name="Rectangle 46"/>
          <p:cNvSpPr>
            <a:spLocks noChangeArrowheads="1"/>
          </p:cNvSpPr>
          <p:nvPr/>
        </p:nvSpPr>
        <p:spPr bwMode="auto">
          <a:xfrm>
            <a:off x="3406775" y="5049838"/>
            <a:ext cx="3128963" cy="420687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1"/>
            </a:outerShdw>
          </a:effectLst>
        </p:spPr>
        <p:txBody>
          <a:bodyPr wrap="none" anchor="ctr"/>
          <a:lstStyle/>
          <a:p>
            <a:pPr algn="ctr"/>
            <a:r>
              <a:rPr kumimoji="0" lang="ko-KR" altLang="en-US" sz="1200" b="1">
                <a:latin typeface="HY울릉도M" pitchFamily="18" charset="-127"/>
                <a:ea typeface="HY울릉도M" pitchFamily="18" charset="-127"/>
              </a:rPr>
              <a:t>인가 및 고시</a:t>
            </a:r>
            <a:endParaRPr kumimoji="0" lang="en-US" altLang="ko-KR" sz="1200" b="1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[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시장 </a:t>
            </a:r>
            <a:r>
              <a:rPr kumimoji="0" lang="en-US" altLang="ko-KR" sz="1200">
                <a:latin typeface="Arial" pitchFamily="34" charset="0"/>
                <a:ea typeface="HY울릉도M" pitchFamily="18" charset="-127"/>
              </a:rPr>
              <a:t>·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군수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]</a:t>
            </a:r>
            <a:endParaRPr kumimoji="0" lang="ko-KR" altLang="en-US" sz="12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172" name="Rectangle 46"/>
          <p:cNvSpPr>
            <a:spLocks noChangeArrowheads="1"/>
          </p:cNvSpPr>
          <p:nvPr/>
        </p:nvSpPr>
        <p:spPr bwMode="auto">
          <a:xfrm>
            <a:off x="3406775" y="5589588"/>
            <a:ext cx="3128963" cy="420687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1"/>
            </a:outerShdw>
          </a:effectLst>
        </p:spPr>
        <p:txBody>
          <a:bodyPr wrap="none" anchor="ctr"/>
          <a:lstStyle/>
          <a:p>
            <a:pPr algn="ctr"/>
            <a:r>
              <a:rPr kumimoji="0" lang="ko-KR" altLang="en-US" sz="1200" b="1">
                <a:latin typeface="HY울릉도M" pitchFamily="18" charset="-127"/>
                <a:ea typeface="HY울릉도M" pitchFamily="18" charset="-127"/>
              </a:rPr>
              <a:t>통지</a:t>
            </a:r>
            <a:endParaRPr kumimoji="0" lang="en-US" altLang="ko-KR" sz="1200" b="1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[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사업시행자 → 분양신청자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]</a:t>
            </a:r>
            <a:endParaRPr kumimoji="0" lang="ko-KR" altLang="en-US" sz="12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173" name="AutoShape 47"/>
          <p:cNvSpPr>
            <a:spLocks noChangeArrowheads="1"/>
          </p:cNvSpPr>
          <p:nvPr/>
        </p:nvSpPr>
        <p:spPr bwMode="auto">
          <a:xfrm rot="10800000">
            <a:off x="4857750" y="2260600"/>
            <a:ext cx="168275" cy="5080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sz="16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174" name="AutoShape 47"/>
          <p:cNvSpPr>
            <a:spLocks noChangeArrowheads="1"/>
          </p:cNvSpPr>
          <p:nvPr/>
        </p:nvSpPr>
        <p:spPr bwMode="auto">
          <a:xfrm rot="10800000">
            <a:off x="4857750" y="2797175"/>
            <a:ext cx="168275" cy="5080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sz="16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175" name="AutoShape 47"/>
          <p:cNvSpPr>
            <a:spLocks noChangeArrowheads="1"/>
          </p:cNvSpPr>
          <p:nvPr/>
        </p:nvSpPr>
        <p:spPr bwMode="auto">
          <a:xfrm rot="10800000">
            <a:off x="4857750" y="3335338"/>
            <a:ext cx="168275" cy="5080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sz="16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176" name="AutoShape 47"/>
          <p:cNvSpPr>
            <a:spLocks noChangeArrowheads="1"/>
          </p:cNvSpPr>
          <p:nvPr/>
        </p:nvSpPr>
        <p:spPr bwMode="auto">
          <a:xfrm rot="10800000">
            <a:off x="4857750" y="3881438"/>
            <a:ext cx="168275" cy="5080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sz="16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177" name="AutoShape 47"/>
          <p:cNvSpPr>
            <a:spLocks noChangeArrowheads="1"/>
          </p:cNvSpPr>
          <p:nvPr/>
        </p:nvSpPr>
        <p:spPr bwMode="auto">
          <a:xfrm rot="10800000">
            <a:off x="4857750" y="4422775"/>
            <a:ext cx="168275" cy="5080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sz="16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178" name="AutoShape 47"/>
          <p:cNvSpPr>
            <a:spLocks noChangeArrowheads="1"/>
          </p:cNvSpPr>
          <p:nvPr/>
        </p:nvSpPr>
        <p:spPr bwMode="auto">
          <a:xfrm rot="10800000">
            <a:off x="4857750" y="4964113"/>
            <a:ext cx="168275" cy="5080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sz="16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179" name="AutoShape 47"/>
          <p:cNvSpPr>
            <a:spLocks noChangeArrowheads="1"/>
          </p:cNvSpPr>
          <p:nvPr/>
        </p:nvSpPr>
        <p:spPr bwMode="auto">
          <a:xfrm rot="10800000">
            <a:off x="4857750" y="5507038"/>
            <a:ext cx="168275" cy="52387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sz="160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49180" name="직선 화살표 연결선 96"/>
          <p:cNvCxnSpPr>
            <a:cxnSpLocks noChangeShapeType="1"/>
          </p:cNvCxnSpPr>
          <p:nvPr/>
        </p:nvCxnSpPr>
        <p:spPr bwMode="auto">
          <a:xfrm flipV="1">
            <a:off x="3195638" y="4984750"/>
            <a:ext cx="241300" cy="3175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61" name="AutoShape 77"/>
          <p:cNvSpPr>
            <a:spLocks noChangeArrowheads="1"/>
          </p:cNvSpPr>
          <p:nvPr/>
        </p:nvSpPr>
        <p:spPr bwMode="auto">
          <a:xfrm>
            <a:off x="673100" y="4778375"/>
            <a:ext cx="2557463" cy="420688"/>
          </a:xfrm>
          <a:prstGeom prst="roundRect">
            <a:avLst>
              <a:gd name="adj" fmla="val 8523"/>
            </a:avLst>
          </a:prstGeom>
          <a:solidFill>
            <a:schemeClr val="tx1">
              <a:lumMod val="50000"/>
              <a:lumOff val="50000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dirty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관계기관 및 관련부서 협의</a:t>
            </a:r>
            <a:endParaRPr kumimoji="0" lang="en-US" altLang="ko-KR" sz="1200" dirty="0">
              <a:solidFill>
                <a:schemeClr val="bg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0" y="1"/>
            <a:ext cx="9905999" cy="4766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8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KoPub돋움체 Bold"/>
                <a:ea typeface="KoPub돋움체 Bold"/>
              </a:rPr>
              <a:t> </a:t>
            </a:r>
            <a:r>
              <a:rPr kumimoji="0" lang="en-US" altLang="ko-KR" sz="28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MS Gothic"/>
                <a:ea typeface="MS Gothic"/>
              </a:rPr>
              <a:t>Ⅳ. </a:t>
            </a:r>
            <a:r>
              <a:rPr kumimoji="0" lang="ko-KR" altLang="en-US" sz="28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KoPub돋움체 Bold"/>
                <a:ea typeface="KoPub돋움체 Bold"/>
              </a:rPr>
              <a:t>관리처분계획 수립 절차</a:t>
            </a:r>
            <a:endParaRPr kumimoji="0" lang="ko-KR" altLang="en-US" sz="2800" b="1" dirty="0">
              <a:solidFill>
                <a:schemeClr val="tx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273050" y="584200"/>
            <a:ext cx="8977313" cy="5413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b="1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2. </a:t>
            </a:r>
            <a:r>
              <a:rPr kumimoji="0" lang="ko-KR" altLang="en-US" sz="2000" b="1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수립절차도</a:t>
            </a:r>
          </a:p>
        </p:txBody>
      </p:sp>
      <p:sp>
        <p:nvSpPr>
          <p:cNvPr id="49184" name="내용 개체 틀 1"/>
          <p:cNvSpPr txBox="1">
            <a:spLocks/>
          </p:cNvSpPr>
          <p:nvPr/>
        </p:nvSpPr>
        <p:spPr bwMode="auto">
          <a:xfrm>
            <a:off x="506413" y="1196975"/>
            <a:ext cx="8891587" cy="489585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109538" algn="just">
              <a:lnSpc>
                <a:spcPct val="150000"/>
              </a:lnSpc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</a:pPr>
            <a:endParaRPr kumimoji="0" lang="en-US" altLang="ko-KR" sz="2400" b="1">
              <a:latin typeface="HY울릉도M" pitchFamily="18" charset="-127"/>
              <a:ea typeface="HY울릉도M" pitchFamily="18" charset="-127"/>
            </a:endParaRPr>
          </a:p>
          <a:p>
            <a:pPr marL="109538" algn="just">
              <a:lnSpc>
                <a:spcPct val="150000"/>
              </a:lnSpc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</a:pPr>
            <a:endParaRPr kumimoji="0" lang="en-US" altLang="ko-KR" sz="2400" b="1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슬라이드 번호 개체 틀 3"/>
          <p:cNvSpPr txBox="1">
            <a:spLocks noChangeArrowheads="1"/>
          </p:cNvSpPr>
          <p:nvPr/>
        </p:nvSpPr>
        <p:spPr bwMode="auto">
          <a:xfrm>
            <a:off x="9455150" y="6492875"/>
            <a:ext cx="4508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38F095C7-2085-45A9-AD28-CD1557544E3D}" type="slidenum">
              <a:rPr kumimoji="0" lang="en-US" altLang="en-US" sz="1200">
                <a:solidFill>
                  <a:srgbClr val="000000"/>
                </a:solidFill>
                <a:latin typeface="10X10" pitchFamily="50" charset="-127"/>
                <a:ea typeface="10X10" pitchFamily="50" charset="-127"/>
              </a:rPr>
              <a:pPr algn="r"/>
              <a:t>39</a:t>
            </a:fld>
            <a:endParaRPr kumimoji="0" lang="en-US" altLang="en-US" sz="1200">
              <a:solidFill>
                <a:srgbClr val="000000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0" y="8478"/>
            <a:ext cx="9906000" cy="461665"/>
          </a:xfrm>
          <a:prstGeom prst="rect">
            <a:avLst/>
          </a:prstGeom>
          <a:solidFill>
            <a:schemeClr val="tx2"/>
          </a:solidFill>
        </p:spPr>
        <p:txBody>
          <a:bodyPr>
            <a:spAutoFit/>
          </a:bodyPr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MS Gothic"/>
                <a:ea typeface="MS Gothic"/>
              </a:rPr>
              <a:t>Ⅳ. </a:t>
            </a:r>
            <a:r>
              <a:rPr kumimoji="0" lang="ko-KR" altLang="en-US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KoPub돋움체 Bold"/>
                <a:ea typeface="KoPub돋움체 Bold"/>
              </a:rPr>
              <a:t>관리처분계획 수립 절차</a:t>
            </a:r>
            <a:endParaRPr kumimoji="0" lang="ko-KR" altLang="en-US" sz="2400" b="1" spc="-150" dirty="0"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50180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0181" name="Rectangle 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236476" y="656692"/>
            <a:ext cx="8928993" cy="468052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2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</a:t>
            </a:r>
            <a:r>
              <a:rPr kumimoji="0" lang="en-US" altLang="ko-KR" sz="22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3. </a:t>
            </a:r>
            <a:r>
              <a:rPr kumimoji="0" lang="ko-KR" altLang="en-US" sz="22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분양신청</a:t>
            </a:r>
            <a:endParaRPr kumimoji="0" lang="en-US" altLang="ko-KR" sz="2000" spc="-10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한컴 윤고딕 230"/>
              <a:ea typeface="한컴 윤고딕 230"/>
            </a:endParaRPr>
          </a:p>
        </p:txBody>
      </p:sp>
      <p:sp>
        <p:nvSpPr>
          <p:cNvPr id="59" name="직사각형 58"/>
          <p:cNvSpPr/>
          <p:nvPr/>
        </p:nvSpPr>
        <p:spPr>
          <a:xfrm>
            <a:off x="380492" y="1268760"/>
            <a:ext cx="9109013" cy="5184576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</a:t>
            </a:r>
            <a:r>
              <a:rPr kumimoji="0" lang="ko-KR" altLang="en-US" sz="2200" b="1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가</a:t>
            </a:r>
            <a:r>
              <a:rPr kumimoji="0" lang="en-US" altLang="ko-KR" sz="2200" b="1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 </a:t>
            </a:r>
            <a:r>
              <a:rPr kumimoji="0" lang="ko-KR" altLang="en-US" sz="2200" b="1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분양신청의 통지 및 공고</a:t>
            </a:r>
            <a:endParaRPr kumimoji="0" lang="en-US" altLang="ko-KR" sz="2200" b="1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① </a:t>
            </a:r>
            <a:r>
              <a:rPr kumimoji="0" lang="ko-KR" altLang="en-US" sz="2000" u="sng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분양 </a:t>
            </a:r>
            <a:r>
              <a:rPr kumimoji="0" lang="ko-KR" altLang="en-US" sz="2000" u="sng" dirty="0" err="1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대상자별</a:t>
            </a:r>
            <a:r>
              <a:rPr kumimoji="0" lang="ko-KR" altLang="en-US" sz="2000" u="sng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</a:t>
            </a:r>
            <a:r>
              <a:rPr kumimoji="0" lang="ko-KR" altLang="en-US" sz="2000" u="sng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종전의 토지</a:t>
            </a:r>
            <a:r>
              <a:rPr kumimoji="0" lang="ko-KR" altLang="en-US" sz="2000" u="sng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또는 </a:t>
            </a:r>
            <a:r>
              <a:rPr kumimoji="0" lang="ko-KR" altLang="en-US" sz="2000" u="sng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건축물의 명세</a:t>
            </a:r>
            <a:r>
              <a:rPr kumimoji="0" lang="ko-KR" altLang="en-US" sz="2000" u="sng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및 </a:t>
            </a:r>
            <a:r>
              <a:rPr kumimoji="0" lang="ko-KR" altLang="en-US" sz="2000" u="sng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사업시행계획인가의</a:t>
            </a:r>
            <a:r>
              <a:rPr kumimoji="0" lang="ko-KR" altLang="en-US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 </a:t>
            </a:r>
            <a:endParaRPr kumimoji="0" lang="en-US" altLang="ko-KR" sz="2000" dirty="0">
              <a:solidFill>
                <a:srgbClr val="FF0000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       </a:t>
            </a:r>
            <a:r>
              <a:rPr kumimoji="0" lang="ko-KR" altLang="en-US" sz="2000" u="sng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고시가 있는 날을 기준</a:t>
            </a:r>
            <a:r>
              <a:rPr kumimoji="0" lang="ko-KR" altLang="en-US" sz="2000" u="sng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으로 한 </a:t>
            </a:r>
            <a:r>
              <a:rPr kumimoji="0" lang="ko-KR" altLang="en-US" sz="2000" u="sng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가격</a:t>
            </a:r>
            <a:endParaRPr kumimoji="0" lang="en-US" altLang="ko-KR" sz="2000" u="sng" dirty="0">
              <a:solidFill>
                <a:srgbClr val="FF0000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② </a:t>
            </a:r>
            <a:r>
              <a:rPr kumimoji="0" lang="ko-KR" altLang="en-US" sz="2000" dirty="0" err="1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분양대상자별</a:t>
            </a:r>
            <a:r>
              <a:rPr kumimoji="0" lang="ko-KR" altLang="en-US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 분담금의 </a:t>
            </a:r>
            <a:r>
              <a:rPr kumimoji="0" lang="ko-KR" altLang="en-US" sz="2000" dirty="0" err="1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추산액</a:t>
            </a:r>
            <a:endParaRPr kumimoji="0" lang="en-US" altLang="ko-KR" sz="2000" dirty="0">
              <a:solidFill>
                <a:srgbClr val="FF0000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③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</a:t>
            </a:r>
            <a:r>
              <a:rPr kumimoji="0" lang="ko-KR" altLang="en-US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분양신청기간</a:t>
            </a:r>
            <a:endParaRPr kumimoji="0" lang="en-US" altLang="ko-KR" sz="2000" dirty="0">
              <a:solidFill>
                <a:srgbClr val="FF0000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④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사업시행인가의 내용</a:t>
            </a: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⑤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정비사업의 종류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·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명칭 및 정비구역의 위치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·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면적</a:t>
            </a: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⑥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분양신청기간 및 장소</a:t>
            </a: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⑦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분양대상 대지 또는 건축물의 내역</a:t>
            </a: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⑧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분양신청 자격</a:t>
            </a: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⑨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분양신청 방법</a:t>
            </a: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⑩</a:t>
            </a:r>
            <a:r>
              <a:rPr kumimoji="0" lang="en-US" altLang="ko-KR" sz="1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</a:t>
            </a:r>
            <a:r>
              <a:rPr kumimoji="0" lang="ko-KR" altLang="en-US" sz="2000" dirty="0" err="1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토지등소유자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외의 권리자의 권리신고 방법</a:t>
            </a: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⑪</a:t>
            </a:r>
            <a:r>
              <a:rPr kumimoji="0" lang="en-US" altLang="ko-KR" sz="1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분양 신청하지 않은 자에 대한 조치</a:t>
            </a: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⑫</a:t>
            </a:r>
            <a:r>
              <a:rPr kumimoji="0" lang="en-US" altLang="ko-KR" sz="1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분양신청서</a:t>
            </a: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⑬</a:t>
            </a:r>
            <a:r>
              <a:rPr kumimoji="0" lang="en-US" altLang="ko-KR" sz="1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그 밖에 시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·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도 조례가 정하는 사항</a:t>
            </a: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 ※ ⑩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의 사항은 통지하지 않으며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,  ②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와 ⑫의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사항은 공고하지 않음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슬라이드 번호 개체 틀 3"/>
          <p:cNvSpPr txBox="1">
            <a:spLocks noChangeArrowheads="1"/>
          </p:cNvSpPr>
          <p:nvPr/>
        </p:nvSpPr>
        <p:spPr bwMode="auto">
          <a:xfrm>
            <a:off x="9455150" y="6492875"/>
            <a:ext cx="4508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0BAACAAB-DCEB-4851-82C0-29F26CF96955}" type="slidenum">
              <a:rPr kumimoji="0" lang="en-US" altLang="en-US" sz="1200">
                <a:solidFill>
                  <a:srgbClr val="000000"/>
                </a:solidFill>
                <a:latin typeface="10X10" pitchFamily="50" charset="-127"/>
                <a:ea typeface="10X10" pitchFamily="50" charset="-127"/>
              </a:rPr>
              <a:pPr algn="r"/>
              <a:t>40</a:t>
            </a:fld>
            <a:endParaRPr kumimoji="0" lang="en-US" altLang="en-US" sz="1200">
              <a:solidFill>
                <a:srgbClr val="000000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0" y="8478"/>
            <a:ext cx="9906000" cy="461665"/>
          </a:xfrm>
          <a:prstGeom prst="rect">
            <a:avLst/>
          </a:prstGeom>
          <a:solidFill>
            <a:schemeClr val="tx2"/>
          </a:solidFill>
        </p:spPr>
        <p:txBody>
          <a:bodyPr>
            <a:spAutoFit/>
          </a:bodyPr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MS Gothic"/>
                <a:ea typeface="MS Gothic"/>
              </a:rPr>
              <a:t>Ⅳ. </a:t>
            </a:r>
            <a:r>
              <a:rPr kumimoji="0" lang="ko-KR" altLang="en-US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KoPub돋움체 Bold"/>
                <a:ea typeface="KoPub돋움체 Bold"/>
              </a:rPr>
              <a:t>관리처분계획 수립 절차</a:t>
            </a:r>
            <a:endParaRPr kumimoji="0" lang="ko-KR" altLang="en-US" sz="2400" b="1" spc="-150" dirty="0"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236476" y="656692"/>
            <a:ext cx="8928993" cy="468052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2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</a:t>
            </a:r>
            <a:r>
              <a:rPr kumimoji="0" lang="en-US" altLang="ko-KR" sz="22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3. </a:t>
            </a:r>
            <a:r>
              <a:rPr kumimoji="0" lang="ko-KR" altLang="en-US" sz="22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분양신청</a:t>
            </a:r>
            <a:endParaRPr kumimoji="0" lang="en-US" altLang="ko-KR" sz="2000" spc="-10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한컴 윤고딕 230"/>
              <a:ea typeface="한컴 윤고딕 230"/>
            </a:endParaRPr>
          </a:p>
        </p:txBody>
      </p:sp>
      <p:sp>
        <p:nvSpPr>
          <p:cNvPr id="59" name="직사각형 58"/>
          <p:cNvSpPr/>
          <p:nvPr/>
        </p:nvSpPr>
        <p:spPr>
          <a:xfrm>
            <a:off x="381000" y="1268413"/>
            <a:ext cx="9109075" cy="5184775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</a:t>
            </a:r>
            <a:r>
              <a:rPr kumimoji="0" lang="ko-KR" altLang="en-US" sz="2200" b="1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나</a:t>
            </a:r>
            <a:r>
              <a:rPr kumimoji="0" lang="en-US" altLang="ko-KR" sz="2200" b="1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 </a:t>
            </a:r>
            <a:r>
              <a:rPr kumimoji="0" lang="ko-KR" altLang="en-US" sz="2200" b="1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분양신청</a:t>
            </a:r>
            <a:endParaRPr kumimoji="0" lang="en-US" altLang="ko-KR" sz="2200" b="1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분양신청기간은 그 통지한 날부터 </a:t>
            </a:r>
            <a:r>
              <a:rPr kumimoji="0" lang="en-US" altLang="ko-KR" sz="2000" u="sng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30</a:t>
            </a:r>
            <a:r>
              <a:rPr kumimoji="0" lang="ko-KR" altLang="en-US" sz="2000" u="sng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일 이상 </a:t>
            </a:r>
            <a:r>
              <a:rPr kumimoji="0" lang="en-US" altLang="ko-KR" sz="2000" u="sng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60</a:t>
            </a:r>
            <a:r>
              <a:rPr kumimoji="0" lang="ko-KR" altLang="en-US" sz="2000" u="sng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일 이내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로 함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 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다만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,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사업시행자는 제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74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조제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1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항의 규정에 의한 관리처분계획의 수립에 지장이 </a:t>
            </a: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없다고 판단하는 경우에는 분양신청기간을 </a:t>
            </a:r>
            <a:r>
              <a:rPr kumimoji="0" lang="en-US" altLang="ko-KR" sz="2000" u="sng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20</a:t>
            </a:r>
            <a:r>
              <a:rPr kumimoji="0" lang="ko-KR" altLang="en-US" sz="2000" u="sng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일의 범위 이내에서 연장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할 수 있음</a:t>
            </a:r>
            <a:r>
              <a:rPr kumimoji="0" lang="en-US" altLang="ko-KR" sz="2000" dirty="0"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 marL="342900" indent="-34290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</a:t>
            </a:r>
            <a:r>
              <a:rPr kumimoji="0" lang="ko-KR" altLang="en-US" sz="2200" b="1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다</a:t>
            </a:r>
            <a:r>
              <a:rPr kumimoji="0" lang="en-US" altLang="ko-KR" sz="2200" b="1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 </a:t>
            </a:r>
            <a:r>
              <a:rPr kumimoji="0" lang="ko-KR" altLang="en-US" sz="2200" b="1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분양신청 하지 아니한 자에 대한 조치</a:t>
            </a:r>
            <a:endParaRPr kumimoji="0" lang="en-US" altLang="ko-KR" sz="2200" b="1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①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사업시행자는 </a:t>
            </a:r>
            <a:r>
              <a:rPr kumimoji="0" lang="ko-KR" altLang="en-US" sz="2000" dirty="0" err="1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토지등소유자가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분양신청을 하지 아니하거나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,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분양신청을 철회한자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, 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투기과열지구 내 </a:t>
            </a:r>
            <a:r>
              <a:rPr kumimoji="0" lang="ko-KR" altLang="en-US" sz="2000" dirty="0" err="1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입주권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</a:t>
            </a:r>
            <a:r>
              <a:rPr kumimoji="0" lang="ko-KR" altLang="en-US" sz="2000" dirty="0" err="1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제한자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,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관리처분계획에 따라 분양대상에서 제외된 자</a:t>
            </a: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등에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대해서는 </a:t>
            </a:r>
            <a:r>
              <a:rPr kumimoji="0" lang="ko-KR" altLang="en-US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관리처분계획이 인가</a:t>
            </a:r>
            <a:r>
              <a:rPr kumimoji="0" lang="en-US" altLang="ko-KR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·</a:t>
            </a:r>
            <a:r>
              <a:rPr kumimoji="0" lang="ko-KR" altLang="en-US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고시된 다음날부터 </a:t>
            </a:r>
            <a:r>
              <a:rPr kumimoji="0" lang="en-US" altLang="ko-KR" sz="2000" u="sng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90</a:t>
            </a:r>
            <a:r>
              <a:rPr kumimoji="0" lang="ko-KR" altLang="en-US" sz="2000" u="sng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일 이내</a:t>
            </a:r>
            <a:r>
              <a:rPr kumimoji="0" lang="ko-KR" altLang="en-US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에 손실보상에 </a:t>
            </a:r>
            <a:endParaRPr kumimoji="0" lang="en-US" altLang="ko-KR" sz="2000" dirty="0">
              <a:solidFill>
                <a:srgbClr val="FF0000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      </a:t>
            </a:r>
            <a:r>
              <a:rPr kumimoji="0" lang="ko-KR" altLang="en-US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관한</a:t>
            </a:r>
            <a:r>
              <a:rPr kumimoji="0" lang="en-US" altLang="ko-KR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 </a:t>
            </a:r>
            <a:r>
              <a:rPr kumimoji="0" lang="ko-KR" altLang="en-US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협의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를 하여야 함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②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위 기간 내에 </a:t>
            </a:r>
            <a:r>
              <a:rPr kumimoji="0" lang="ko-KR" altLang="en-US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협의가 성립되지 않으면 기간 만료일 다음 날부터 </a:t>
            </a:r>
            <a:r>
              <a:rPr kumimoji="0" lang="en-US" altLang="ko-KR" sz="2000" u="sng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60</a:t>
            </a:r>
            <a:r>
              <a:rPr kumimoji="0" lang="ko-KR" altLang="en-US" sz="2000" u="sng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일 이내</a:t>
            </a:r>
            <a:r>
              <a:rPr kumimoji="0" lang="ko-KR" altLang="en-US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에 </a:t>
            </a:r>
            <a:endParaRPr kumimoji="0" lang="en-US" altLang="ko-KR" sz="2000" dirty="0">
              <a:solidFill>
                <a:srgbClr val="FF0000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      </a:t>
            </a:r>
            <a:r>
              <a:rPr kumimoji="0" lang="ko-KR" altLang="en-US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사업시행자는 수용재결이나 매도청구소송을 제기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하여야 함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슬라이드 번호 개체 틀 3"/>
          <p:cNvSpPr txBox="1">
            <a:spLocks noChangeArrowheads="1"/>
          </p:cNvSpPr>
          <p:nvPr/>
        </p:nvSpPr>
        <p:spPr bwMode="auto">
          <a:xfrm>
            <a:off x="9455150" y="6492875"/>
            <a:ext cx="4508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2CE56D52-C460-4840-9636-C8ABFBACC9AA}" type="slidenum">
              <a:rPr kumimoji="0" lang="en-US" altLang="en-US" sz="1200">
                <a:solidFill>
                  <a:srgbClr val="000000"/>
                </a:solidFill>
                <a:latin typeface="10X10" pitchFamily="50" charset="-127"/>
                <a:ea typeface="10X10" pitchFamily="50" charset="-127"/>
              </a:rPr>
              <a:pPr algn="r"/>
              <a:t>41</a:t>
            </a:fld>
            <a:endParaRPr kumimoji="0" lang="en-US" altLang="en-US" sz="1200">
              <a:solidFill>
                <a:srgbClr val="000000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0" y="8478"/>
            <a:ext cx="9906000" cy="461665"/>
          </a:xfrm>
          <a:prstGeom prst="rect">
            <a:avLst/>
          </a:prstGeom>
          <a:solidFill>
            <a:schemeClr val="tx2"/>
          </a:solidFill>
        </p:spPr>
        <p:txBody>
          <a:bodyPr>
            <a:spAutoFit/>
          </a:bodyPr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MS Gothic"/>
                <a:ea typeface="MS Gothic"/>
              </a:rPr>
              <a:t>Ⅳ. </a:t>
            </a:r>
            <a:r>
              <a:rPr kumimoji="0" lang="ko-KR" altLang="en-US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KoPub돋움체 Bold"/>
                <a:ea typeface="KoPub돋움체 Bold"/>
              </a:rPr>
              <a:t>관리처분계획 수립 절차</a:t>
            </a:r>
            <a:endParaRPr kumimoji="0" lang="ko-KR" altLang="en-US" sz="2400" b="1" spc="-150" dirty="0"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236476" y="656692"/>
            <a:ext cx="8928993" cy="468052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2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</a:t>
            </a:r>
            <a:r>
              <a:rPr kumimoji="0" lang="en-US" altLang="ko-KR" sz="22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3. </a:t>
            </a:r>
            <a:r>
              <a:rPr kumimoji="0" lang="ko-KR" altLang="en-US" sz="22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분양신청</a:t>
            </a:r>
            <a:endParaRPr kumimoji="0" lang="en-US" altLang="ko-KR" sz="2000" spc="-10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한컴 윤고딕 230"/>
              <a:ea typeface="한컴 윤고딕 230"/>
            </a:endParaRPr>
          </a:p>
        </p:txBody>
      </p:sp>
      <p:sp>
        <p:nvSpPr>
          <p:cNvPr id="59" name="직사각형 58"/>
          <p:cNvSpPr/>
          <p:nvPr/>
        </p:nvSpPr>
        <p:spPr>
          <a:xfrm>
            <a:off x="381000" y="1268413"/>
            <a:ext cx="9109075" cy="5184775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200" b="1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다</a:t>
            </a:r>
            <a:r>
              <a:rPr kumimoji="0" lang="en-US" altLang="ko-KR" sz="2200" b="1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 </a:t>
            </a:r>
            <a:r>
              <a:rPr kumimoji="0" lang="ko-KR" altLang="en-US" sz="2200" b="1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분양신청 하지 아니한 자에 대한 조치</a:t>
            </a:r>
            <a:endParaRPr kumimoji="0" lang="en-US" altLang="ko-KR" sz="2200" b="1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③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만약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이 기간이 지나 수용재결이나 매도청구소송을 제기한 경우에는 사업시행자는</a:t>
            </a: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지연일수에 따라 </a:t>
            </a:r>
            <a:r>
              <a:rPr kumimoji="0" lang="en-US" altLang="ko-KR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100</a:t>
            </a:r>
            <a:r>
              <a:rPr kumimoji="0" lang="ko-KR" altLang="en-US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분의 </a:t>
            </a:r>
            <a:r>
              <a:rPr kumimoji="0" lang="en-US" altLang="ko-KR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15 </a:t>
            </a:r>
            <a:r>
              <a:rPr kumimoji="0" lang="ko-KR" altLang="en-US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이하의 이율로 지연이자를 지급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하여야 함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</a:t>
            </a:r>
          </a:p>
          <a:p>
            <a:pPr marL="285750" indent="-2857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  <a:sym typeface="Wingdings"/>
              </a:rPr>
              <a:t> 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6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개월 초과 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12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개월 이내의 지연일수에 따른 이자의 이율 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: </a:t>
            </a:r>
            <a:r>
              <a:rPr kumimoji="0" lang="en-US" altLang="ko-KR" sz="2000" u="sng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100</a:t>
            </a:r>
            <a:r>
              <a:rPr kumimoji="0" lang="ko-KR" altLang="en-US" sz="2000" u="sng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분의 </a:t>
            </a:r>
            <a:r>
              <a:rPr kumimoji="0" lang="en-US" altLang="ko-KR" sz="2000" u="sng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10</a:t>
            </a:r>
          </a:p>
          <a:p>
            <a:pPr marL="285750" indent="-2857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  <a:sym typeface="Wingdings"/>
              </a:rPr>
              <a:t> 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12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개월 초과의 지연일수에 따른 이자의 이율 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: </a:t>
            </a:r>
            <a:r>
              <a:rPr kumimoji="0" lang="en-US" altLang="ko-KR" sz="2000" u="sng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100</a:t>
            </a:r>
            <a:r>
              <a:rPr kumimoji="0" lang="ko-KR" altLang="en-US" sz="2000" u="sng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분의 </a:t>
            </a:r>
            <a:r>
              <a:rPr kumimoji="0" lang="en-US" altLang="ko-KR" sz="2000" u="sng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15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④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사업시행자가 법 제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73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조제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1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항에 따라 </a:t>
            </a:r>
            <a:r>
              <a:rPr kumimoji="0" lang="ko-KR" altLang="en-US" sz="2000" dirty="0" err="1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토지등소유자의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토지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,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건축물 또는 그 밖의</a:t>
            </a: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권리에 대하여 </a:t>
            </a:r>
            <a:r>
              <a:rPr kumimoji="0" lang="ko-KR" altLang="en-US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현금으로 청산하는 경우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,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청산금액은 사업시행자와 </a:t>
            </a:r>
            <a:r>
              <a:rPr kumimoji="0" lang="ko-KR" altLang="en-US" sz="2000" dirty="0" err="1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토지등소유자가</a:t>
            </a: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협의하여 산정한다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이 경우 재개발사업의 손실보상액의 산정을 위한 감정평가업자</a:t>
            </a: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선정에 관하여는 </a:t>
            </a:r>
            <a:r>
              <a:rPr kumimoji="0" lang="ko-KR" altLang="en-US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「공익사업을 위한 </a:t>
            </a:r>
            <a:r>
              <a:rPr kumimoji="0" lang="ko-KR" altLang="en-US" sz="2000" dirty="0" err="1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토지등의</a:t>
            </a:r>
            <a:r>
              <a:rPr kumimoji="0" lang="ko-KR" altLang="en-US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 취득 및 보상에 관한 법률」 제</a:t>
            </a:r>
            <a:r>
              <a:rPr kumimoji="0" lang="en-US" altLang="ko-KR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68</a:t>
            </a:r>
            <a:r>
              <a:rPr kumimoji="0" lang="ko-KR" altLang="en-US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조</a:t>
            </a:r>
            <a:endParaRPr kumimoji="0" lang="en-US" altLang="ko-KR" sz="2000" dirty="0">
              <a:solidFill>
                <a:srgbClr val="FF0000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     제</a:t>
            </a:r>
            <a:r>
              <a:rPr kumimoji="0" lang="en-US" altLang="ko-KR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1</a:t>
            </a:r>
            <a:r>
              <a:rPr kumimoji="0" lang="ko-KR" altLang="en-US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항에 따름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슬라이드 번호 개체 틀 3"/>
          <p:cNvSpPr txBox="1">
            <a:spLocks noChangeArrowheads="1"/>
          </p:cNvSpPr>
          <p:nvPr/>
        </p:nvSpPr>
        <p:spPr bwMode="auto">
          <a:xfrm>
            <a:off x="9455150" y="6492875"/>
            <a:ext cx="4508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3D785ADE-EF34-4351-81DA-277048111EF9}" type="slidenum">
              <a:rPr kumimoji="0" lang="en-US" altLang="en-US" sz="1200">
                <a:solidFill>
                  <a:srgbClr val="000000"/>
                </a:solidFill>
                <a:latin typeface="10X10" pitchFamily="50" charset="-127"/>
                <a:ea typeface="10X10" pitchFamily="50" charset="-127"/>
              </a:rPr>
              <a:pPr algn="r"/>
              <a:t>42</a:t>
            </a:fld>
            <a:endParaRPr kumimoji="0" lang="en-US" altLang="en-US" sz="1200">
              <a:solidFill>
                <a:srgbClr val="000000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0" y="8478"/>
            <a:ext cx="9906000" cy="461665"/>
          </a:xfrm>
          <a:prstGeom prst="rect">
            <a:avLst/>
          </a:prstGeom>
          <a:solidFill>
            <a:schemeClr val="tx2"/>
          </a:solidFill>
        </p:spPr>
        <p:txBody>
          <a:bodyPr>
            <a:spAutoFit/>
          </a:bodyPr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MS Gothic"/>
                <a:ea typeface="MS Gothic"/>
              </a:rPr>
              <a:t>Ⅳ. </a:t>
            </a:r>
            <a:r>
              <a:rPr kumimoji="0" lang="ko-KR" altLang="en-US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KoPub돋움체 Bold"/>
                <a:ea typeface="KoPub돋움체 Bold"/>
              </a:rPr>
              <a:t>관리처분계획 수립 절차</a:t>
            </a:r>
            <a:endParaRPr kumimoji="0" lang="ko-KR" altLang="en-US" sz="2400" b="1" spc="-150" dirty="0"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53252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3253" name="Rectangle 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236476" y="656692"/>
            <a:ext cx="8928993" cy="468052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2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</a:t>
            </a:r>
            <a:r>
              <a:rPr kumimoji="0" lang="en-US" altLang="ko-KR" sz="22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4. </a:t>
            </a:r>
            <a:r>
              <a:rPr kumimoji="0" lang="ko-KR" altLang="en-US" sz="22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관리처분계획서 작성</a:t>
            </a:r>
            <a:endParaRPr kumimoji="0" lang="en-US" altLang="ko-KR" sz="2000" spc="-10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한컴 윤고딕 230"/>
              <a:ea typeface="한컴 윤고딕 230"/>
            </a:endParaRPr>
          </a:p>
        </p:txBody>
      </p:sp>
      <p:sp>
        <p:nvSpPr>
          <p:cNvPr id="59" name="직사각형 58"/>
          <p:cNvSpPr/>
          <p:nvPr/>
        </p:nvSpPr>
        <p:spPr>
          <a:xfrm>
            <a:off x="381000" y="1268413"/>
            <a:ext cx="9109075" cy="5184775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O </a:t>
            </a:r>
            <a:r>
              <a:rPr kumimoji="0" lang="ko-KR" altLang="en-US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사업시행자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는 분양신청기간이 종료된 때에는 분양신청의 현황을 기초로 다음 </a:t>
            </a: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각 호의 사항이 포함된 </a:t>
            </a:r>
            <a:r>
              <a:rPr kumimoji="0" lang="ko-KR" altLang="en-US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관리처분계획을 수립하여 시장</a:t>
            </a:r>
            <a:r>
              <a:rPr kumimoji="0" lang="en-US" altLang="ko-KR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·</a:t>
            </a:r>
            <a:r>
              <a:rPr kumimoji="0" lang="ko-KR" altLang="en-US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군수의 인가를 받아야 함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관리처분계획을 변경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·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중지 또는 폐지하고자 하는 경우에도 같음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.(</a:t>
            </a:r>
            <a:r>
              <a:rPr kumimoji="0" lang="ko-KR" altLang="en-US" sz="16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법 제</a:t>
            </a:r>
            <a:r>
              <a:rPr kumimoji="0" lang="en-US" altLang="ko-KR" sz="16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74</a:t>
            </a:r>
            <a:r>
              <a:rPr kumimoji="0" lang="ko-KR" altLang="en-US" sz="16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조제</a:t>
            </a:r>
            <a:r>
              <a:rPr kumimoji="0" lang="en-US" altLang="ko-KR" sz="16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1</a:t>
            </a:r>
            <a:r>
              <a:rPr kumimoji="0" lang="ko-KR" altLang="en-US" sz="16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항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가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 </a:t>
            </a:r>
            <a:r>
              <a:rPr kumimoji="0" lang="ko-KR" altLang="en-US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분양설계</a:t>
            </a:r>
            <a:endParaRPr kumimoji="0" lang="en-US" altLang="ko-KR" sz="2000" dirty="0">
              <a:solidFill>
                <a:srgbClr val="FF0000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나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분양대상자의 주소 및 성명</a:t>
            </a: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다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 </a:t>
            </a:r>
            <a:r>
              <a:rPr kumimoji="0" lang="ko-KR" altLang="en-US" sz="2000" dirty="0" err="1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분양대상자별</a:t>
            </a:r>
            <a:r>
              <a:rPr kumimoji="0" lang="ko-KR" altLang="en-US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 분양예정인 대지 또는 건축물의 </a:t>
            </a:r>
            <a:r>
              <a:rPr kumimoji="0" lang="ko-KR" altLang="en-US" sz="2000" dirty="0" err="1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추산액</a:t>
            </a:r>
            <a:endParaRPr kumimoji="0" lang="en-US" altLang="ko-KR" sz="2000" dirty="0">
              <a:solidFill>
                <a:srgbClr val="FF0000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라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다음 각 목에 해당하는 </a:t>
            </a:r>
            <a:r>
              <a:rPr kumimoji="0" lang="ko-KR" altLang="en-US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보류지 등의 명세와 </a:t>
            </a:r>
            <a:r>
              <a:rPr kumimoji="0" lang="ko-KR" altLang="en-US" sz="2000" dirty="0" err="1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추산액</a:t>
            </a:r>
            <a:r>
              <a:rPr kumimoji="0" lang="ko-KR" altLang="en-US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 및 처분방법</a:t>
            </a:r>
            <a:endParaRPr kumimoji="0" lang="en-US" altLang="ko-KR" sz="2000" dirty="0">
              <a:solidFill>
                <a:srgbClr val="FF0000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    </a:t>
            </a:r>
            <a:r>
              <a:rPr kumimoji="0" lang="ko-KR" altLang="en-US" dirty="0" err="1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일반분양분</a:t>
            </a:r>
            <a:r>
              <a:rPr kumimoji="0" lang="ko-KR" altLang="en-US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</a:t>
            </a:r>
            <a:r>
              <a:rPr kumimoji="0" lang="en-US" altLang="ko-KR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· </a:t>
            </a:r>
            <a:r>
              <a:rPr kumimoji="0" lang="ko-KR" altLang="en-US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공공지원민간임대주택 </a:t>
            </a:r>
            <a:r>
              <a:rPr kumimoji="0" lang="en-US" altLang="ko-KR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· </a:t>
            </a:r>
            <a:r>
              <a:rPr kumimoji="0" lang="ko-KR" altLang="en-US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임대주택 </a:t>
            </a:r>
            <a:r>
              <a:rPr kumimoji="0" lang="en-US" altLang="ko-KR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· </a:t>
            </a:r>
            <a:r>
              <a:rPr kumimoji="0" lang="ko-KR" altLang="en-US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그 밖에 부대시설 및 복리시설 등</a:t>
            </a:r>
            <a:endParaRPr kumimoji="0" lang="en-US" altLang="ko-KR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마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 </a:t>
            </a:r>
            <a:r>
              <a:rPr kumimoji="0" lang="ko-KR" altLang="en-US" sz="2000" dirty="0" err="1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분양대상자별</a:t>
            </a:r>
            <a:r>
              <a:rPr kumimoji="0" lang="ko-KR" altLang="en-US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 종전의 토지 또는 건축물 명세 및 사업시행계획인가 고시가 있은</a:t>
            </a:r>
            <a:endParaRPr kumimoji="0" lang="en-US" altLang="ko-KR" sz="2000" dirty="0">
              <a:solidFill>
                <a:srgbClr val="FF0000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       </a:t>
            </a:r>
            <a:r>
              <a:rPr kumimoji="0" lang="ko-KR" altLang="en-US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 날을 기준으로 한 가격</a:t>
            </a:r>
            <a:endParaRPr kumimoji="0" lang="en-US" altLang="ko-KR" sz="2000" dirty="0">
              <a:solidFill>
                <a:srgbClr val="FF0000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바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정비사업비의 </a:t>
            </a:r>
            <a:r>
              <a:rPr kumimoji="0" lang="ko-KR" altLang="en-US" sz="2000" dirty="0" err="1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추산액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(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재건축사업은 재건축부담금 포함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)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및 그에 따른 조합원</a:t>
            </a: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  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분담규모 및 분담시기</a:t>
            </a: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사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분양대상자의 종전 토지 또는 건축물에 관한 소유권 외의 권리명세</a:t>
            </a: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아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 </a:t>
            </a:r>
            <a:r>
              <a:rPr kumimoji="0" lang="ko-KR" altLang="en-US" sz="2000" dirty="0" err="1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세입자별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손실보상을 위한 권리명세 및 그 </a:t>
            </a:r>
            <a:r>
              <a:rPr kumimoji="0" lang="ko-KR" altLang="en-US" sz="2000" dirty="0" err="1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평가액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슬라이드 번호 개체 틀 3"/>
          <p:cNvSpPr txBox="1">
            <a:spLocks noChangeArrowheads="1"/>
          </p:cNvSpPr>
          <p:nvPr/>
        </p:nvSpPr>
        <p:spPr bwMode="auto">
          <a:xfrm>
            <a:off x="9455150" y="6492875"/>
            <a:ext cx="4508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12FD3989-35D2-4E13-9442-379C98D5EE4C}" type="slidenum">
              <a:rPr kumimoji="0" lang="en-US" altLang="en-US" sz="1200">
                <a:solidFill>
                  <a:srgbClr val="000000"/>
                </a:solidFill>
                <a:latin typeface="10X10" pitchFamily="50" charset="-127"/>
                <a:ea typeface="10X10" pitchFamily="50" charset="-127"/>
              </a:rPr>
              <a:pPr algn="r"/>
              <a:t>43</a:t>
            </a:fld>
            <a:endParaRPr kumimoji="0" lang="en-US" altLang="en-US" sz="1200">
              <a:solidFill>
                <a:srgbClr val="000000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0" y="8478"/>
            <a:ext cx="9906000" cy="461665"/>
          </a:xfrm>
          <a:prstGeom prst="rect">
            <a:avLst/>
          </a:prstGeom>
          <a:solidFill>
            <a:schemeClr val="tx2"/>
          </a:solidFill>
        </p:spPr>
        <p:txBody>
          <a:bodyPr>
            <a:spAutoFit/>
          </a:bodyPr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MS Gothic"/>
                <a:ea typeface="MS Gothic"/>
              </a:rPr>
              <a:t>Ⅳ. </a:t>
            </a:r>
            <a:r>
              <a:rPr kumimoji="0" lang="ko-KR" altLang="en-US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KoPub돋움체 Bold"/>
                <a:ea typeface="KoPub돋움체 Bold"/>
              </a:rPr>
              <a:t>관리처분계획 수립 절차</a:t>
            </a:r>
            <a:endParaRPr kumimoji="0" lang="ko-KR" altLang="en-US" sz="2400" b="1" spc="-150" dirty="0"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54276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4277" name="Rectangle 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236476" y="656692"/>
            <a:ext cx="8928993" cy="468052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2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</a:t>
            </a:r>
            <a:r>
              <a:rPr kumimoji="0" lang="en-US" altLang="ko-KR" sz="22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4. </a:t>
            </a:r>
            <a:r>
              <a:rPr kumimoji="0" lang="ko-KR" altLang="en-US" sz="22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관리처분계획서 작성</a:t>
            </a:r>
            <a:endParaRPr kumimoji="0" lang="en-US" altLang="ko-KR" sz="2000" spc="-10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한컴 윤고딕 230"/>
              <a:ea typeface="한컴 윤고딕 230"/>
            </a:endParaRPr>
          </a:p>
        </p:txBody>
      </p:sp>
      <p:sp>
        <p:nvSpPr>
          <p:cNvPr id="59" name="직사각형 58"/>
          <p:cNvSpPr/>
          <p:nvPr/>
        </p:nvSpPr>
        <p:spPr>
          <a:xfrm>
            <a:off x="381000" y="1268413"/>
            <a:ext cx="9109075" cy="4068762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자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법 제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73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조에 따라 현금으로 청산하여야 하는 </a:t>
            </a:r>
            <a:r>
              <a:rPr kumimoji="0" lang="ko-KR" altLang="en-US" sz="2000" dirty="0" err="1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토지등소유자별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기존의</a:t>
            </a: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 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토지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·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건축물 또는 그 밖의 권리의 명세와 이에 대한 청산방법</a:t>
            </a: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차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법 제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79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조제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4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항 전단에 따른 보류지 등의 명세와 추산가액 및 처분방법</a:t>
            </a: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카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제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63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조제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1</a:t>
            </a:r>
            <a:r>
              <a:rPr kumimoji="0" lang="ko-KR" altLang="en-US" sz="2000" dirty="0" err="1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항제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4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호에 따른 비용의 부담비율에 따른 대지 및 건축물의</a:t>
            </a: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 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분양계획과 그 비용 부담의 한도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·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방법 및 시기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이 경우 비용부담으로 분양</a:t>
            </a: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 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받을 수 있는 한도는 정관 등에서 따로 정하는 경우를 제외하고는 기존의 </a:t>
            </a: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  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토지 또는 건축물의 가격의 비율에 따라 부담할 수 있는 비용의 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50%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를 </a:t>
            </a: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  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기준으로 정한다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타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정비사업의 시행으로 인하여 새롭게 설치되는 정비기반시설의 명세와 </a:t>
            </a: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  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용도가 폐지되는 정비기반시설의 명세</a:t>
            </a: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타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기존 건축물의 철거 예정시기</a:t>
            </a: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하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그 밖에 시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·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도 조례로 정하는 사항</a:t>
            </a: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슬라이드 번호 개체 틀 3"/>
          <p:cNvSpPr txBox="1">
            <a:spLocks noChangeArrowheads="1"/>
          </p:cNvSpPr>
          <p:nvPr/>
        </p:nvSpPr>
        <p:spPr bwMode="auto">
          <a:xfrm>
            <a:off x="9455150" y="6492875"/>
            <a:ext cx="4508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1DF76858-BCC2-44E7-9062-F681B0A3F034}" type="slidenum">
              <a:rPr kumimoji="0" lang="en-US" altLang="en-US" sz="1200">
                <a:solidFill>
                  <a:srgbClr val="000000"/>
                </a:solidFill>
                <a:latin typeface="10X10" pitchFamily="50" charset="-127"/>
                <a:ea typeface="10X10" pitchFamily="50" charset="-127"/>
              </a:rPr>
              <a:pPr algn="r"/>
              <a:t>44</a:t>
            </a:fld>
            <a:endParaRPr kumimoji="0" lang="en-US" altLang="en-US" sz="1200">
              <a:solidFill>
                <a:srgbClr val="000000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0" y="8478"/>
            <a:ext cx="9906000" cy="461665"/>
          </a:xfrm>
          <a:prstGeom prst="rect">
            <a:avLst/>
          </a:prstGeom>
          <a:solidFill>
            <a:schemeClr val="tx2"/>
          </a:solidFill>
        </p:spPr>
        <p:txBody>
          <a:bodyPr>
            <a:spAutoFit/>
          </a:bodyPr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MS Gothic"/>
                <a:ea typeface="MS Gothic"/>
              </a:rPr>
              <a:t>Ⅳ. </a:t>
            </a:r>
            <a:r>
              <a:rPr kumimoji="0" lang="ko-KR" altLang="en-US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KoPub돋움체 Bold"/>
                <a:ea typeface="KoPub돋움체 Bold"/>
              </a:rPr>
              <a:t>관리처분계획 수립 절차</a:t>
            </a:r>
            <a:endParaRPr kumimoji="0" lang="ko-KR" altLang="en-US" sz="2400" b="1" spc="-150" dirty="0"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55300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301" name="Rectangle 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236476" y="656692"/>
            <a:ext cx="8928993" cy="468052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2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</a:t>
            </a:r>
            <a:r>
              <a:rPr kumimoji="0" lang="en-US" altLang="ko-KR" sz="22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5. </a:t>
            </a:r>
            <a:r>
              <a:rPr kumimoji="0" lang="ko-KR" altLang="en-US" sz="22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조합 총회의 의결</a:t>
            </a:r>
            <a:endParaRPr kumimoji="0" lang="en-US" altLang="ko-KR" sz="2000" spc="-10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한컴 윤고딕 230"/>
              <a:ea typeface="한컴 윤고딕 230"/>
            </a:endParaRPr>
          </a:p>
        </p:txBody>
      </p:sp>
      <p:sp>
        <p:nvSpPr>
          <p:cNvPr id="59" name="직사각형 58"/>
          <p:cNvSpPr/>
          <p:nvPr/>
        </p:nvSpPr>
        <p:spPr>
          <a:xfrm>
            <a:off x="381000" y="1268413"/>
            <a:ext cx="9109075" cy="5148262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200" b="1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</a:t>
            </a:r>
            <a:r>
              <a:rPr kumimoji="0" lang="ko-KR" altLang="en-US" sz="2200" b="1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가</a:t>
            </a:r>
            <a:r>
              <a:rPr kumimoji="0" lang="en-US" altLang="ko-KR" sz="2200" b="1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 1</a:t>
            </a:r>
            <a:r>
              <a:rPr kumimoji="0" lang="ko-KR" altLang="en-US" sz="2200" b="1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개월 전 통지사항</a:t>
            </a:r>
            <a:endParaRPr kumimoji="0" lang="en-US" altLang="ko-KR" sz="2200" b="1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 조합은 관리처분계획의 수립 및 변경을 의결하기 위한 총회의 개최일로부터</a:t>
            </a: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1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개월 전에 다음의 사항을 문서로 통지하여야 한다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.(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법 제 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74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조 제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3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항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)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 ① </a:t>
            </a:r>
            <a:r>
              <a:rPr kumimoji="0" lang="ko-KR" altLang="en-US" sz="2000" dirty="0" err="1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분양대상자별</a:t>
            </a:r>
            <a:r>
              <a:rPr kumimoji="0" lang="ko-KR" altLang="en-US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 분양예정인 대지 또는 건축물의 </a:t>
            </a:r>
            <a:r>
              <a:rPr kumimoji="0" lang="ko-KR" altLang="en-US" sz="2000" dirty="0" err="1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추산액</a:t>
            </a:r>
            <a:endParaRPr kumimoji="0" lang="en-US" altLang="ko-KR" sz="2000" dirty="0">
              <a:solidFill>
                <a:srgbClr val="FF0000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    (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임대관리 위탁주택에 관한 내용을 포함한다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.)</a:t>
            </a: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 ② </a:t>
            </a:r>
            <a:r>
              <a:rPr kumimoji="0" lang="ko-KR" altLang="en-US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보류지 등의 명세와 </a:t>
            </a:r>
            <a:r>
              <a:rPr kumimoji="0" lang="ko-KR" altLang="en-US" sz="2000" dirty="0" err="1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추산액</a:t>
            </a:r>
            <a:r>
              <a:rPr kumimoji="0" lang="ko-KR" altLang="en-US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 및 처분방법</a:t>
            </a:r>
            <a:endParaRPr kumimoji="0" lang="en-US" altLang="ko-KR" sz="2000" dirty="0">
              <a:solidFill>
                <a:srgbClr val="FF0000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 ③ </a:t>
            </a:r>
            <a:r>
              <a:rPr kumimoji="0" lang="ko-KR" altLang="en-US" sz="2000" dirty="0" err="1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분양대상자별</a:t>
            </a:r>
            <a:r>
              <a:rPr kumimoji="0" lang="ko-KR" altLang="en-US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 종전의 토지 또는 건축물 명세 및 사업시행계획인가고시가</a:t>
            </a:r>
            <a:endParaRPr kumimoji="0" lang="en-US" altLang="ko-KR" sz="2000" dirty="0">
              <a:solidFill>
                <a:srgbClr val="FF0000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        </a:t>
            </a:r>
            <a:r>
              <a:rPr kumimoji="0" lang="ko-KR" altLang="en-US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 있은 날을 기준으로 한 가격</a:t>
            </a:r>
            <a:endParaRPr kumimoji="0" lang="en-US" altLang="ko-KR" sz="2000" dirty="0">
              <a:solidFill>
                <a:srgbClr val="FF0000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 ④ </a:t>
            </a:r>
            <a:r>
              <a:rPr kumimoji="0" lang="ko-KR" altLang="en-US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정비사업비의 </a:t>
            </a:r>
            <a:r>
              <a:rPr kumimoji="0" lang="ko-KR" altLang="en-US" sz="2000" dirty="0" err="1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추산액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(</a:t>
            </a:r>
            <a:r>
              <a:rPr kumimoji="0" lang="ko-KR" altLang="en-US" sz="16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재건축사업의 경우에는 </a:t>
            </a:r>
            <a:r>
              <a:rPr kumimoji="0" lang="ko-KR" altLang="az-Cyrl-AZ" sz="16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「</a:t>
            </a:r>
            <a:r>
              <a:rPr kumimoji="0" lang="ko-KR" altLang="en-US" sz="16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재건축초과이익 환수에 관한 법률」에 따른</a:t>
            </a:r>
            <a:endParaRPr kumimoji="0" lang="en-US" altLang="ko-KR" sz="16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      </a:t>
            </a:r>
            <a:r>
              <a:rPr kumimoji="0" lang="ko-KR" altLang="en-US" sz="16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재건축 부담금에 관한 사항을 포함한다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)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및 그에 따른 조합원 분담규모 및 분담시기</a:t>
            </a: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</a:t>
            </a: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번호 개체 틀 3"/>
          <p:cNvSpPr txBox="1">
            <a:spLocks noChangeArrowheads="1"/>
          </p:cNvSpPr>
          <p:nvPr/>
        </p:nvSpPr>
        <p:spPr bwMode="auto">
          <a:xfrm>
            <a:off x="9455150" y="6492875"/>
            <a:ext cx="4508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9A5CF433-0193-4181-AC98-624AE9B6075C}" type="slidenum">
              <a:rPr kumimoji="0" lang="en-US" altLang="en-US" sz="1200">
                <a:solidFill>
                  <a:srgbClr val="000000"/>
                </a:solidFill>
                <a:latin typeface="10X10" pitchFamily="50" charset="-127"/>
                <a:ea typeface="10X10" pitchFamily="50" charset="-127"/>
              </a:rPr>
              <a:pPr algn="r"/>
              <a:t>45</a:t>
            </a:fld>
            <a:endParaRPr kumimoji="0" lang="en-US" altLang="en-US" sz="1200">
              <a:solidFill>
                <a:srgbClr val="000000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0" y="8478"/>
            <a:ext cx="9906000" cy="461665"/>
          </a:xfrm>
          <a:prstGeom prst="rect">
            <a:avLst/>
          </a:prstGeom>
          <a:solidFill>
            <a:schemeClr val="tx2"/>
          </a:solidFill>
        </p:spPr>
        <p:txBody>
          <a:bodyPr>
            <a:spAutoFit/>
          </a:bodyPr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MS Gothic"/>
                <a:ea typeface="MS Gothic"/>
              </a:rPr>
              <a:t>Ⅳ. </a:t>
            </a:r>
            <a:r>
              <a:rPr kumimoji="0" lang="ko-KR" altLang="en-US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KoPub돋움체 Bold"/>
                <a:ea typeface="KoPub돋움체 Bold"/>
              </a:rPr>
              <a:t>관리처분계획 수립 절차</a:t>
            </a:r>
            <a:endParaRPr kumimoji="0" lang="ko-KR" altLang="en-US" sz="2400" b="1" spc="-150" dirty="0"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56324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6325" name="Rectangle 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236476" y="656692"/>
            <a:ext cx="8928993" cy="468052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2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</a:t>
            </a:r>
            <a:r>
              <a:rPr kumimoji="0" lang="en-US" altLang="ko-KR" sz="22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5. </a:t>
            </a:r>
            <a:r>
              <a:rPr kumimoji="0" lang="ko-KR" altLang="en-US" sz="22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조합 총회의 의결</a:t>
            </a:r>
            <a:endParaRPr kumimoji="0" lang="en-US" altLang="ko-KR" sz="2000" spc="-10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한컴 윤고딕 230"/>
              <a:ea typeface="한컴 윤고딕 230"/>
            </a:endParaRPr>
          </a:p>
        </p:txBody>
      </p:sp>
      <p:sp>
        <p:nvSpPr>
          <p:cNvPr id="59" name="직사각형 58"/>
          <p:cNvSpPr/>
          <p:nvPr/>
        </p:nvSpPr>
        <p:spPr>
          <a:xfrm>
            <a:off x="381000" y="1268413"/>
            <a:ext cx="9109075" cy="5148262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200" b="1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</a:t>
            </a:r>
            <a:r>
              <a:rPr kumimoji="0" lang="ko-KR" altLang="en-US" sz="2200" b="1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나</a:t>
            </a:r>
            <a:r>
              <a:rPr kumimoji="0" lang="en-US" altLang="ko-KR" sz="2200" b="1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 </a:t>
            </a:r>
            <a:r>
              <a:rPr kumimoji="0" lang="ko-KR" altLang="en-US" sz="2200" b="1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총회의 의결</a:t>
            </a:r>
            <a:endParaRPr kumimoji="0" lang="en-US" altLang="ko-KR" sz="2200" b="1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①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관리처분계획의 수립 및 변경은 총회의 의결사항으로 대의원회에서 대행할 수 </a:t>
            </a: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  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없으며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,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시장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·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군수에게 관리처분계획의 인가를 신청하기 전에 조합총회의</a:t>
            </a: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 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의결을 거쳐야 함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 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   </a:t>
            </a:r>
            <a:r>
              <a:rPr kumimoji="0" lang="ko-KR" altLang="en-US" sz="2000" dirty="0" err="1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도정법은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</a:t>
            </a:r>
            <a:r>
              <a:rPr kumimoji="0" lang="ko-KR" altLang="en-US" sz="2000" u="sng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관리처분 총회의 의결정족수를 </a:t>
            </a:r>
            <a:r>
              <a:rPr kumimoji="0" lang="ko-KR" altLang="en-US" sz="2000" u="sng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조합원 과반수</a:t>
            </a:r>
            <a:r>
              <a:rPr kumimoji="0" lang="ko-KR" altLang="en-US" sz="2000" u="sng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로 강화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 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② 특히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, </a:t>
            </a:r>
            <a:r>
              <a:rPr kumimoji="0" lang="ko-KR" altLang="en-US" sz="2000" u="sng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정비사업비</a:t>
            </a:r>
            <a:r>
              <a:rPr kumimoji="0" lang="ko-KR" altLang="en-US" sz="2000" u="sng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가 </a:t>
            </a:r>
            <a:r>
              <a:rPr kumimoji="0" lang="en-US" altLang="ko-KR" sz="2000" u="sng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100</a:t>
            </a:r>
            <a:r>
              <a:rPr kumimoji="0" lang="ko-KR" altLang="en-US" sz="2000" u="sng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분의 </a:t>
            </a:r>
            <a:r>
              <a:rPr kumimoji="0" lang="en-US" altLang="ko-KR" sz="2000" u="sng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10 </a:t>
            </a:r>
            <a:r>
              <a:rPr kumimoji="0" lang="ko-KR" altLang="en-US" sz="2000" u="sng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이상 늘어나는 경우</a:t>
            </a:r>
            <a:r>
              <a:rPr kumimoji="0" lang="ko-KR" altLang="en-US" sz="2000" u="sng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에는 </a:t>
            </a:r>
            <a:r>
              <a:rPr kumimoji="0" lang="ko-KR" altLang="en-US" sz="2000" u="sng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조합원 </a:t>
            </a:r>
            <a:r>
              <a:rPr kumimoji="0" lang="en-US" altLang="ko-KR" sz="2000" u="sng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3</a:t>
            </a:r>
            <a:r>
              <a:rPr kumimoji="0" lang="ko-KR" altLang="en-US" sz="2000" u="sng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분의 </a:t>
            </a:r>
            <a:r>
              <a:rPr kumimoji="0" lang="en-US" altLang="ko-KR" sz="2000" u="sng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2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u="sng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        </a:t>
            </a:r>
            <a:r>
              <a:rPr kumimoji="0" lang="ko-KR" altLang="en-US" sz="2000" u="sng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이상의 찬성</a:t>
            </a:r>
            <a:r>
              <a:rPr kumimoji="0" lang="ko-KR" altLang="en-US" sz="2000" u="sng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으로 의결토록 함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(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법 제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45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조제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4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항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)</a:t>
            </a: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200" b="1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</a:t>
            </a:r>
            <a:r>
              <a:rPr kumimoji="0" lang="ko-KR" altLang="en-US" sz="2200" b="1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다</a:t>
            </a:r>
            <a:r>
              <a:rPr kumimoji="0" lang="en-US" altLang="ko-KR" sz="2200" b="1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 </a:t>
            </a:r>
            <a:r>
              <a:rPr kumimoji="0" lang="ko-KR" altLang="en-US" sz="2200" b="1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공람 및 의견청취</a:t>
            </a:r>
            <a:endParaRPr kumimoji="0" lang="en-US" altLang="ko-KR" sz="2200" b="1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①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사업시행자는 관리처분계획의 인가를 신청하기 전에 관계서류의 사본을 </a:t>
            </a: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   </a:t>
            </a:r>
            <a:r>
              <a:rPr kumimoji="0" lang="en-US" altLang="ko-KR" sz="2000" u="sng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30</a:t>
            </a:r>
            <a:r>
              <a:rPr kumimoji="0" lang="ko-KR" altLang="en-US" sz="2000" u="sng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일 이상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토지등소유자에게 공람하게 하고 의견을 들어야 함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.(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법 제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78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조제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1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항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)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</a:t>
            </a: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슬라이드 번호 개체 틀 3"/>
          <p:cNvSpPr txBox="1">
            <a:spLocks noChangeArrowheads="1"/>
          </p:cNvSpPr>
          <p:nvPr/>
        </p:nvSpPr>
        <p:spPr bwMode="auto">
          <a:xfrm>
            <a:off x="9455150" y="6492875"/>
            <a:ext cx="4508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60D6E804-7861-4887-A6FE-DF295662158E}" type="slidenum">
              <a:rPr kumimoji="0" lang="en-US" altLang="en-US" sz="1200">
                <a:solidFill>
                  <a:srgbClr val="000000"/>
                </a:solidFill>
                <a:latin typeface="10X10" pitchFamily="50" charset="-127"/>
                <a:ea typeface="10X10" pitchFamily="50" charset="-127"/>
              </a:rPr>
              <a:pPr algn="r"/>
              <a:t>46</a:t>
            </a:fld>
            <a:endParaRPr kumimoji="0" lang="en-US" altLang="en-US" sz="1200">
              <a:solidFill>
                <a:srgbClr val="000000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0" y="8478"/>
            <a:ext cx="9906000" cy="461665"/>
          </a:xfrm>
          <a:prstGeom prst="rect">
            <a:avLst/>
          </a:prstGeom>
          <a:solidFill>
            <a:schemeClr val="tx2"/>
          </a:solidFill>
        </p:spPr>
        <p:txBody>
          <a:bodyPr>
            <a:spAutoFit/>
          </a:bodyPr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MS Gothic"/>
                <a:ea typeface="MS Gothic"/>
              </a:rPr>
              <a:t>Ⅳ. </a:t>
            </a:r>
            <a:r>
              <a:rPr kumimoji="0" lang="ko-KR" altLang="en-US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KoPub돋움체 Bold"/>
                <a:ea typeface="KoPub돋움체 Bold"/>
              </a:rPr>
              <a:t>관리처분계획 수립 절차</a:t>
            </a:r>
            <a:endParaRPr kumimoji="0" lang="ko-KR" altLang="en-US" sz="2400" b="1" spc="-150" dirty="0"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57348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236476" y="656692"/>
            <a:ext cx="8928993" cy="468052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2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</a:t>
            </a:r>
            <a:r>
              <a:rPr kumimoji="0" lang="en-US" altLang="ko-KR" sz="22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6. </a:t>
            </a:r>
            <a:r>
              <a:rPr kumimoji="0" lang="ko-KR" altLang="en-US" sz="22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관리처분계획인가</a:t>
            </a:r>
            <a:endParaRPr kumimoji="0" lang="en-US" altLang="ko-KR" sz="2000" spc="-10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한컴 윤고딕 230"/>
              <a:ea typeface="한컴 윤고딕 230"/>
            </a:endParaRPr>
          </a:p>
        </p:txBody>
      </p:sp>
      <p:sp>
        <p:nvSpPr>
          <p:cNvPr id="59" name="직사각형 58"/>
          <p:cNvSpPr/>
          <p:nvPr/>
        </p:nvSpPr>
        <p:spPr>
          <a:xfrm>
            <a:off x="381000" y="1268413"/>
            <a:ext cx="9109075" cy="5040312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200" b="1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가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 </a:t>
            </a:r>
            <a:r>
              <a:rPr kumimoji="0" lang="ko-KR" altLang="en-US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시장</a:t>
            </a:r>
            <a:r>
              <a:rPr kumimoji="0" lang="en-US" altLang="ko-KR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·</a:t>
            </a:r>
            <a:r>
              <a:rPr kumimoji="0" lang="ko-KR" altLang="en-US" sz="2000" dirty="0" err="1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군수등은</a:t>
            </a:r>
            <a:r>
              <a:rPr kumimoji="0" lang="ko-KR" altLang="en-US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사업시행자의 관리처분계획의 인가신청이 있은 날부터</a:t>
            </a: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</a:t>
            </a:r>
            <a:r>
              <a:rPr kumimoji="0" lang="en-US" altLang="ko-KR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30</a:t>
            </a:r>
            <a:r>
              <a:rPr kumimoji="0" lang="ko-KR" altLang="en-US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일 이내에 인가 여부를 결정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하여 사업시행자에게 통보하여야 하며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,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 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관리처분계획을 인가하는 때에는 그 내용을 당해 지방자치단체의 공보에</a:t>
            </a: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 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고시하여야 한다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 (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법 제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78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조제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2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항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)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 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다만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,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시장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·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군수 등은 </a:t>
            </a:r>
            <a:r>
              <a:rPr kumimoji="0" lang="ko-KR" altLang="en-US" sz="2000" u="sng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관리처분계획 타당성 검증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을 요청하는 경우에는</a:t>
            </a: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 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관리처분계획의 신청을 받은 날부터 </a:t>
            </a:r>
            <a:r>
              <a:rPr kumimoji="0" lang="en-US" altLang="ko-KR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60</a:t>
            </a:r>
            <a:r>
              <a:rPr kumimoji="0" lang="ko-KR" altLang="en-US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일 이내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에 인가 여부를 결정하여 </a:t>
            </a: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 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사업시행자에게 통지하여야 한다 </a:t>
            </a: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marL="228600" indent="-2286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나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타당성 검증대상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</a:t>
            </a:r>
          </a:p>
          <a:p>
            <a:pPr marL="228600" indent="-2286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  ① </a:t>
            </a:r>
            <a:r>
              <a:rPr kumimoji="0" lang="ko-KR" altLang="en-US" u="sng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정비사업비가 </a:t>
            </a:r>
            <a:r>
              <a:rPr kumimoji="0" lang="en-US" altLang="ko-KR" u="sng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100</a:t>
            </a:r>
            <a:r>
              <a:rPr kumimoji="0" lang="ko-KR" altLang="en-US" u="sng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분의 </a:t>
            </a:r>
            <a:r>
              <a:rPr kumimoji="0" lang="en-US" altLang="ko-KR" u="sng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10 </a:t>
            </a:r>
            <a:r>
              <a:rPr kumimoji="0" lang="ko-KR" altLang="en-US" u="sng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이상 늘어나는 경우</a:t>
            </a:r>
            <a:r>
              <a:rPr kumimoji="0" lang="ko-KR" altLang="en-US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     </a:t>
            </a:r>
            <a:endParaRPr kumimoji="0" lang="en-US" altLang="ko-KR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marL="228600" indent="-2286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  ② </a:t>
            </a:r>
            <a:r>
              <a:rPr kumimoji="0" lang="ko-KR" altLang="en-US" u="sng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조합원 분담금 총액이 </a:t>
            </a:r>
            <a:r>
              <a:rPr kumimoji="0" lang="en-US" altLang="ko-KR" u="sng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100</a:t>
            </a:r>
            <a:r>
              <a:rPr kumimoji="0" lang="ko-KR" altLang="en-US" u="sng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분의 </a:t>
            </a:r>
            <a:r>
              <a:rPr kumimoji="0" lang="en-US" altLang="ko-KR" u="sng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20 </a:t>
            </a:r>
            <a:r>
              <a:rPr kumimoji="0" lang="ko-KR" altLang="en-US" u="sng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이상 늘어나는 경우</a:t>
            </a:r>
            <a:endParaRPr kumimoji="0" lang="en-US" altLang="ko-KR" u="sng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marL="228600" indent="-2286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  ③ </a:t>
            </a:r>
            <a:r>
              <a:rPr kumimoji="0" lang="ko-KR" altLang="en-US" u="sng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조합원 </a:t>
            </a:r>
            <a:r>
              <a:rPr kumimoji="0" lang="en-US" altLang="ko-KR" u="sng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5</a:t>
            </a:r>
            <a:r>
              <a:rPr kumimoji="0" lang="ko-KR" altLang="en-US" u="sng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분의 </a:t>
            </a:r>
            <a:r>
              <a:rPr kumimoji="0" lang="en-US" altLang="ko-KR" u="sng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1 </a:t>
            </a:r>
            <a:r>
              <a:rPr kumimoji="0" lang="ko-KR" altLang="en-US" u="sng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이상이 타당성 검증을 요청하는 경우</a:t>
            </a:r>
            <a:r>
              <a:rPr kumimoji="0" lang="ko-KR" altLang="en-US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</a:t>
            </a:r>
            <a:endParaRPr kumimoji="0" lang="en-US" altLang="ko-KR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marL="228600" indent="-2286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  ④ 그 밖에 시장</a:t>
            </a:r>
            <a:r>
              <a:rPr kumimoji="0" lang="en-US" altLang="ko-KR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‧</a:t>
            </a:r>
            <a:r>
              <a:rPr kumimoji="0" lang="ko-KR" altLang="en-US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군수 등이 필요하다고 인정하는 경우</a:t>
            </a:r>
            <a:endParaRPr kumimoji="0" lang="en-US" altLang="ko-KR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marL="228600" indent="-2286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다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타당성 검증기관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: </a:t>
            </a:r>
            <a:r>
              <a:rPr kumimoji="0" lang="ko-KR" altLang="en-US" sz="2000" dirty="0" err="1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토지주택공사</a:t>
            </a:r>
            <a:r>
              <a:rPr kumimoji="0" lang="ko-KR" altLang="en-US" sz="2000" dirty="0" err="1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등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, </a:t>
            </a:r>
            <a:r>
              <a:rPr kumimoji="0" lang="ko-KR" altLang="en-US" sz="2000" dirty="0" err="1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한국감정원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</a:t>
            </a: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슬라이드 번호 개체 틀 3"/>
          <p:cNvSpPr txBox="1">
            <a:spLocks noChangeArrowheads="1"/>
          </p:cNvSpPr>
          <p:nvPr/>
        </p:nvSpPr>
        <p:spPr bwMode="auto">
          <a:xfrm>
            <a:off x="9455150" y="6492875"/>
            <a:ext cx="4508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7ED1EECA-6B50-463E-BC47-17DA31A0DF70}" type="slidenum">
              <a:rPr kumimoji="0" lang="en-US" altLang="en-US" sz="1200">
                <a:solidFill>
                  <a:srgbClr val="000000"/>
                </a:solidFill>
                <a:latin typeface="10X10" pitchFamily="50" charset="-127"/>
                <a:ea typeface="10X10" pitchFamily="50" charset="-127"/>
              </a:rPr>
              <a:pPr algn="r"/>
              <a:t>47</a:t>
            </a:fld>
            <a:endParaRPr kumimoji="0" lang="en-US" altLang="en-US" sz="1200">
              <a:solidFill>
                <a:srgbClr val="000000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0" y="0"/>
            <a:ext cx="9906000" cy="461665"/>
          </a:xfrm>
          <a:prstGeom prst="rect">
            <a:avLst/>
          </a:prstGeom>
          <a:solidFill>
            <a:schemeClr val="tx2"/>
          </a:solidFill>
        </p:spPr>
        <p:txBody>
          <a:bodyPr>
            <a:spAutoFit/>
          </a:bodyPr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MS Gothic"/>
                <a:ea typeface="MS Gothic"/>
              </a:rPr>
              <a:t>Ⅳ. </a:t>
            </a:r>
            <a:r>
              <a:rPr kumimoji="0" lang="ko-KR" altLang="en-US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KoPub돋움체 Bold"/>
                <a:ea typeface="KoPub돋움체 Bold"/>
              </a:rPr>
              <a:t>관리처분계획 수립 절차</a:t>
            </a:r>
            <a:endParaRPr kumimoji="0" lang="ko-KR" altLang="en-US" sz="2400" b="1" spc="-150" dirty="0"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58372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8373" name="Rectangle 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236476" y="656692"/>
            <a:ext cx="8928993" cy="468052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2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</a:t>
            </a:r>
            <a:r>
              <a:rPr kumimoji="0" lang="en-US" altLang="ko-KR" sz="22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7. </a:t>
            </a:r>
            <a:r>
              <a:rPr kumimoji="0" lang="ko-KR" altLang="en-US" sz="22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감정평가 및 부담금 산정</a:t>
            </a:r>
            <a:endParaRPr kumimoji="0" lang="en-US" altLang="ko-KR" sz="2000" spc="-10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한컴 윤고딕 230"/>
              <a:ea typeface="한컴 윤고딕 230"/>
            </a:endParaRPr>
          </a:p>
        </p:txBody>
      </p:sp>
      <p:sp>
        <p:nvSpPr>
          <p:cNvPr id="59" name="직사각형 58"/>
          <p:cNvSpPr/>
          <p:nvPr/>
        </p:nvSpPr>
        <p:spPr>
          <a:xfrm>
            <a:off x="381000" y="1125538"/>
            <a:ext cx="9109075" cy="4824412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200" b="1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</a:t>
            </a:r>
            <a:r>
              <a:rPr kumimoji="0" lang="ko-KR" altLang="en-US" sz="2200" b="1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가</a:t>
            </a:r>
            <a:r>
              <a:rPr kumimoji="0" lang="en-US" altLang="ko-KR" sz="2200" b="1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 </a:t>
            </a:r>
            <a:r>
              <a:rPr kumimoji="0" lang="ko-KR" altLang="en-US" sz="2200" b="1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감정평가 업자의 선정</a:t>
            </a:r>
            <a:endParaRPr kumimoji="0" lang="en-US" altLang="ko-KR" sz="2200" b="1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spc="-5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 정비사업에서 </a:t>
            </a:r>
            <a:r>
              <a:rPr kumimoji="0" lang="ko-KR" altLang="en-US" sz="2000" spc="-50" dirty="0" err="1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분양대상자별</a:t>
            </a:r>
            <a:r>
              <a:rPr kumimoji="0" lang="ko-KR" altLang="en-US" sz="2000" spc="-5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분양예정인 대지 또는 건축물의 </a:t>
            </a:r>
            <a:r>
              <a:rPr kumimoji="0" lang="ko-KR" altLang="en-US" sz="2000" spc="-50" dirty="0" err="1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추산액</a:t>
            </a:r>
            <a:r>
              <a:rPr kumimoji="0" lang="en-US" altLang="ko-KR" sz="2000" spc="-5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, </a:t>
            </a:r>
            <a:r>
              <a:rPr kumimoji="0" lang="ko-KR" altLang="en-US" sz="2000" spc="-50" dirty="0" err="1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분양대상자별</a:t>
            </a:r>
            <a:endParaRPr kumimoji="0" lang="en-US" altLang="ko-KR" sz="2000" spc="-5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spc="-5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 </a:t>
            </a:r>
            <a:r>
              <a:rPr kumimoji="0" lang="ko-KR" altLang="en-US" sz="2000" spc="-7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종전의 토지 또는 건축물의 가격</a:t>
            </a:r>
            <a:r>
              <a:rPr kumimoji="0" lang="en-US" altLang="ko-KR" sz="2000" spc="-7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, </a:t>
            </a:r>
            <a:r>
              <a:rPr kumimoji="0" lang="ko-KR" altLang="en-US" sz="2000" spc="-70" dirty="0" err="1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세입자별</a:t>
            </a:r>
            <a:r>
              <a:rPr kumimoji="0" lang="ko-KR" altLang="en-US" sz="2000" spc="-7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손실보상 </a:t>
            </a:r>
            <a:r>
              <a:rPr kumimoji="0" lang="ko-KR" altLang="en-US" sz="2000" spc="-70" dirty="0" err="1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평가액을</a:t>
            </a:r>
            <a:r>
              <a:rPr kumimoji="0" lang="ko-KR" altLang="en-US" sz="2000" spc="-7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평가할 때에는</a:t>
            </a:r>
            <a:endParaRPr kumimoji="0" lang="en-US" altLang="ko-KR" sz="2000" spc="-7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spc="-7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 다음의 </a:t>
            </a:r>
            <a:r>
              <a:rPr kumimoji="0" lang="ko-KR" altLang="en-US" sz="2000" spc="-5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구분에 따른 감정평가업자가 평가한 금액을 </a:t>
            </a:r>
            <a:r>
              <a:rPr kumimoji="0" lang="ko-KR" altLang="en-US" sz="2000" spc="-50" dirty="0" err="1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산술평가하여</a:t>
            </a:r>
            <a:r>
              <a:rPr kumimoji="0" lang="ko-KR" altLang="en-US" sz="2000" spc="-5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산정한다</a:t>
            </a:r>
            <a:r>
              <a:rPr kumimoji="0" lang="en-US" altLang="ko-KR" sz="2000" spc="-5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spc="-5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 (</a:t>
            </a:r>
            <a:r>
              <a:rPr kumimoji="0" lang="ko-KR" altLang="en-US" sz="2000" spc="-5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법 제</a:t>
            </a:r>
            <a:r>
              <a:rPr kumimoji="0" lang="en-US" altLang="ko-KR" sz="2000" spc="-5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74</a:t>
            </a:r>
            <a:r>
              <a:rPr kumimoji="0" lang="ko-KR" altLang="en-US" sz="2000" spc="-5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조 제</a:t>
            </a:r>
            <a:r>
              <a:rPr kumimoji="0" lang="en-US" altLang="ko-KR" sz="2000" spc="-5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2</a:t>
            </a:r>
            <a:r>
              <a:rPr kumimoji="0" lang="ko-KR" altLang="en-US" sz="2000" spc="-5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항 제</a:t>
            </a:r>
            <a:r>
              <a:rPr kumimoji="0" lang="en-US" altLang="ko-KR" sz="2000" spc="-5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1</a:t>
            </a:r>
            <a:r>
              <a:rPr kumimoji="0" lang="ko-KR" altLang="en-US" sz="2000" spc="-5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호</a:t>
            </a:r>
            <a:r>
              <a:rPr kumimoji="0" lang="en-US" altLang="ko-KR" sz="2000" spc="-5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)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spc="-7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① </a:t>
            </a:r>
            <a:r>
              <a:rPr kumimoji="0" lang="ko-KR" altLang="en-US" sz="2000" spc="-8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주거환경개선사업</a:t>
            </a:r>
            <a:r>
              <a:rPr kumimoji="0" lang="en-US" altLang="ko-KR" sz="2000" spc="-8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,</a:t>
            </a:r>
            <a:r>
              <a:rPr kumimoji="0" lang="ko-KR" altLang="en-US" sz="2000" spc="-8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재개발사업 </a:t>
            </a:r>
            <a:r>
              <a:rPr kumimoji="0" lang="en-US" altLang="ko-KR" sz="2000" spc="-8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:</a:t>
            </a:r>
            <a:r>
              <a:rPr kumimoji="0" lang="ko-KR" altLang="en-US" sz="2000" spc="-8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</a:t>
            </a:r>
            <a:r>
              <a:rPr kumimoji="0" lang="ko-KR" altLang="en-US" sz="2000" spc="-8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시장</a:t>
            </a:r>
            <a:r>
              <a:rPr kumimoji="0" lang="en-US" altLang="ko-KR" sz="2000" spc="-8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·</a:t>
            </a:r>
            <a:r>
              <a:rPr kumimoji="0" lang="ko-KR" altLang="en-US" sz="2000" spc="-80" dirty="0" err="1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군수등이</a:t>
            </a:r>
            <a:r>
              <a:rPr kumimoji="0" lang="ko-KR" altLang="en-US" sz="2000" spc="-8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 선정</a:t>
            </a:r>
            <a:r>
              <a:rPr kumimoji="0" lang="en-US" altLang="ko-KR" sz="2000" spc="-8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·</a:t>
            </a:r>
            <a:r>
              <a:rPr kumimoji="0" lang="ko-KR" altLang="en-US" sz="2000" spc="-8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계약한 </a:t>
            </a:r>
            <a:r>
              <a:rPr kumimoji="0" lang="en-US" altLang="ko-KR" sz="2000" spc="-8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2</a:t>
            </a:r>
            <a:r>
              <a:rPr kumimoji="0" lang="ko-KR" altLang="en-US" sz="2000" spc="-8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인 이상</a:t>
            </a:r>
            <a:r>
              <a:rPr kumimoji="0" lang="ko-KR" altLang="en-US" sz="2000" spc="-8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의</a:t>
            </a:r>
            <a:endParaRPr kumimoji="0" lang="en-US" altLang="ko-KR" sz="2000" spc="-8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spc="-8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   </a:t>
            </a:r>
            <a:r>
              <a:rPr kumimoji="0" lang="ko-KR" altLang="en-US" sz="2000" spc="-8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감정평가업자가 감정평가한 금액을 </a:t>
            </a:r>
            <a:r>
              <a:rPr kumimoji="0" lang="ko-KR" altLang="en-US" sz="2000" spc="-80" dirty="0" err="1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산술평균</a:t>
            </a:r>
            <a:r>
              <a:rPr kumimoji="0" lang="ko-KR" altLang="en-US" sz="2000" spc="-80" dirty="0" err="1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하여</a:t>
            </a:r>
            <a:r>
              <a:rPr kumimoji="0" lang="ko-KR" altLang="en-US" sz="2000" spc="-8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산정</a:t>
            </a:r>
            <a:r>
              <a:rPr kumimoji="0" lang="en-US" altLang="ko-KR" sz="2000" spc="-8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② </a:t>
            </a:r>
            <a:r>
              <a:rPr kumimoji="0" lang="ko-KR" altLang="en-US" sz="2000" spc="-1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재건축사업 </a:t>
            </a:r>
            <a:r>
              <a:rPr kumimoji="0" lang="en-US" altLang="ko-KR" sz="2000" spc="-1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: </a:t>
            </a:r>
            <a:r>
              <a:rPr kumimoji="0" lang="ko-KR" altLang="en-US" sz="2000" spc="-1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시장</a:t>
            </a:r>
            <a:r>
              <a:rPr kumimoji="0" lang="en-US" altLang="ko-KR" sz="2000" spc="-1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·</a:t>
            </a:r>
            <a:r>
              <a:rPr kumimoji="0" lang="ko-KR" altLang="en-US" sz="2000" spc="-100" dirty="0" err="1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군수등이</a:t>
            </a:r>
            <a:r>
              <a:rPr kumimoji="0" lang="ko-KR" altLang="en-US" sz="2000" spc="-1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 선정</a:t>
            </a:r>
            <a:r>
              <a:rPr kumimoji="0" lang="en-US" altLang="ko-KR" sz="2000" spc="-1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·</a:t>
            </a:r>
            <a:r>
              <a:rPr kumimoji="0" lang="ko-KR" altLang="en-US" sz="2000" spc="-1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계약한 </a:t>
            </a:r>
            <a:r>
              <a:rPr kumimoji="0" lang="en-US" altLang="ko-KR" sz="2000" spc="-1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1</a:t>
            </a:r>
            <a:r>
              <a:rPr kumimoji="0" lang="ko-KR" altLang="en-US" sz="2000" spc="-1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인 이상</a:t>
            </a:r>
            <a:r>
              <a:rPr kumimoji="0" lang="ko-KR" altLang="en-US" sz="2000" spc="-1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의 감정평가업자와 </a:t>
            </a:r>
            <a:endParaRPr kumimoji="0" lang="en-US" altLang="ko-KR" sz="2000" spc="-1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spc="-1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    </a:t>
            </a:r>
            <a:r>
              <a:rPr kumimoji="0" lang="ko-KR" altLang="en-US" sz="2000" spc="-1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조합총회의 의결로 선정</a:t>
            </a:r>
            <a:r>
              <a:rPr kumimoji="0" lang="en-US" altLang="ko-KR" sz="2000" spc="-1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 ·</a:t>
            </a:r>
            <a:r>
              <a:rPr kumimoji="0" lang="ko-KR" altLang="en-US" sz="2000" spc="-1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계약한 </a:t>
            </a:r>
            <a:r>
              <a:rPr kumimoji="0" lang="en-US" altLang="ko-KR" sz="2000" spc="-1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1</a:t>
            </a:r>
            <a:r>
              <a:rPr kumimoji="0" lang="ko-KR" altLang="en-US" sz="2000" spc="-1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인 이상</a:t>
            </a:r>
            <a:r>
              <a:rPr kumimoji="0" lang="ko-KR" altLang="en-US" sz="2000" spc="-1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의 감정평가업자가 감정평가한 금액을 </a:t>
            </a:r>
            <a:endParaRPr kumimoji="0" lang="en-US" altLang="ko-KR" sz="2000" spc="-1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spc="-1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    </a:t>
            </a:r>
            <a:r>
              <a:rPr kumimoji="0" lang="ko-KR" altLang="en-US" sz="2000" spc="-100" dirty="0" err="1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산술평균</a:t>
            </a:r>
            <a:r>
              <a:rPr kumimoji="0" lang="ko-KR" altLang="en-US" sz="2000" spc="-100" dirty="0" err="1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하여</a:t>
            </a:r>
            <a:r>
              <a:rPr kumimoji="0" lang="ko-KR" altLang="en-US" sz="2000" spc="-1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산정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</a:t>
            </a:r>
          </a:p>
          <a:p>
            <a:pPr marL="228600" indent="-2286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</a:t>
            </a: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슬라이드 번호 개체 틀 3"/>
          <p:cNvSpPr txBox="1">
            <a:spLocks noChangeArrowheads="1"/>
          </p:cNvSpPr>
          <p:nvPr/>
        </p:nvSpPr>
        <p:spPr bwMode="auto">
          <a:xfrm>
            <a:off x="9455150" y="6492875"/>
            <a:ext cx="4508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06A4C703-A92E-41F3-9E0E-0E7BCC219EED}" type="slidenum">
              <a:rPr kumimoji="0" lang="en-US" altLang="en-US" sz="1200">
                <a:solidFill>
                  <a:srgbClr val="000000"/>
                </a:solidFill>
                <a:latin typeface="10X10" pitchFamily="50" charset="-127"/>
                <a:ea typeface="10X10" pitchFamily="50" charset="-127"/>
              </a:rPr>
              <a:pPr algn="r"/>
              <a:t>48</a:t>
            </a:fld>
            <a:endParaRPr kumimoji="0" lang="en-US" altLang="en-US" sz="1200">
              <a:solidFill>
                <a:srgbClr val="000000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0" y="8478"/>
            <a:ext cx="9906000" cy="461665"/>
          </a:xfrm>
          <a:prstGeom prst="rect">
            <a:avLst/>
          </a:prstGeom>
          <a:solidFill>
            <a:schemeClr val="tx2"/>
          </a:solidFill>
        </p:spPr>
        <p:txBody>
          <a:bodyPr>
            <a:spAutoFit/>
          </a:bodyPr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MS Gothic"/>
                <a:ea typeface="MS Gothic"/>
              </a:rPr>
              <a:t>Ⅳ. </a:t>
            </a:r>
            <a:r>
              <a:rPr kumimoji="0" lang="ko-KR" altLang="en-US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KoPub돋움체 Bold"/>
                <a:ea typeface="KoPub돋움체 Bold"/>
              </a:rPr>
              <a:t>관리처분계획 수립 절차</a:t>
            </a:r>
            <a:endParaRPr kumimoji="0" lang="ko-KR" altLang="en-US" sz="2400" b="1" spc="-150" dirty="0"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59396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9397" name="Rectangle 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236476" y="656692"/>
            <a:ext cx="8928993" cy="468052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2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</a:t>
            </a:r>
            <a:r>
              <a:rPr kumimoji="0" lang="en-US" altLang="ko-KR" sz="22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7. </a:t>
            </a:r>
            <a:r>
              <a:rPr kumimoji="0" lang="ko-KR" altLang="en-US" sz="22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감정평가 및 부담금 산정</a:t>
            </a:r>
            <a:endParaRPr kumimoji="0" lang="en-US" altLang="ko-KR" sz="2000" spc="-10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한컴 윤고딕 230"/>
              <a:ea typeface="한컴 윤고딕 230"/>
            </a:endParaRPr>
          </a:p>
        </p:txBody>
      </p:sp>
      <p:sp>
        <p:nvSpPr>
          <p:cNvPr id="59" name="직사각형 58"/>
          <p:cNvSpPr/>
          <p:nvPr/>
        </p:nvSpPr>
        <p:spPr>
          <a:xfrm>
            <a:off x="381000" y="1268413"/>
            <a:ext cx="9109075" cy="5329237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200" b="1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</a:t>
            </a:r>
            <a:r>
              <a:rPr kumimoji="0" lang="ko-KR" altLang="en-US" sz="2200" b="1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나</a:t>
            </a:r>
            <a:r>
              <a:rPr kumimoji="0" lang="en-US" altLang="ko-KR" sz="2200" b="1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 </a:t>
            </a:r>
            <a:r>
              <a:rPr kumimoji="0" lang="ko-KR" altLang="en-US" sz="2200" b="1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종전자산의 감정평가 시점</a:t>
            </a:r>
            <a:r>
              <a:rPr kumimoji="0" lang="en-US" altLang="ko-KR" sz="2400" spc="-7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(</a:t>
            </a:r>
            <a:r>
              <a:rPr kumimoji="0" lang="ko-KR" altLang="en-US" sz="2400" spc="-7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법 제</a:t>
            </a:r>
            <a:r>
              <a:rPr kumimoji="0" lang="en-US" altLang="ko-KR" sz="2400" spc="-7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72</a:t>
            </a:r>
            <a:r>
              <a:rPr kumimoji="0" lang="ko-KR" altLang="en-US" sz="2400" spc="-7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조 제</a:t>
            </a:r>
            <a:r>
              <a:rPr kumimoji="0" lang="en-US" altLang="ko-KR" sz="2400" spc="-7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1</a:t>
            </a:r>
            <a:r>
              <a:rPr kumimoji="0" lang="ko-KR" altLang="en-US" sz="2400" spc="-7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항 제</a:t>
            </a:r>
            <a:r>
              <a:rPr kumimoji="0" lang="en-US" altLang="ko-KR" sz="2400" spc="-7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5</a:t>
            </a:r>
            <a:r>
              <a:rPr kumimoji="0" lang="ko-KR" altLang="en-US" sz="2400" spc="-7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호</a:t>
            </a:r>
            <a:r>
              <a:rPr kumimoji="0" lang="en-US" altLang="ko-KR" sz="2400" spc="-7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)</a:t>
            </a:r>
            <a:endParaRPr kumimoji="0" lang="en-US" altLang="ko-KR" sz="2200" b="1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spc="-5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  </a:t>
            </a:r>
            <a:r>
              <a:rPr kumimoji="0" lang="ko-KR" altLang="en-US" sz="2000" spc="-3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사업시행자는 분양신청을 통지하는 경우 </a:t>
            </a:r>
            <a:r>
              <a:rPr kumimoji="0" lang="ko-KR" altLang="en-US" sz="2000" spc="-30" dirty="0" err="1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분양대상자별</a:t>
            </a:r>
            <a:r>
              <a:rPr kumimoji="0" lang="ko-KR" altLang="en-US" sz="2000" spc="-3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종전의 토지 또는</a:t>
            </a:r>
            <a:endParaRPr kumimoji="0" lang="en-US" altLang="ko-KR" sz="2000" spc="-3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spc="-3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 </a:t>
            </a:r>
            <a:r>
              <a:rPr kumimoji="0" lang="ko-KR" altLang="en-US" sz="2000" spc="-3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건축물의 </a:t>
            </a:r>
            <a:r>
              <a:rPr kumimoji="0" lang="ko-KR" altLang="en-US" sz="2000" spc="-7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명세 및 </a:t>
            </a:r>
            <a:r>
              <a:rPr kumimoji="0" lang="ko-KR" altLang="en-US" sz="2000" spc="-7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사업시행계획인가의 고시가 있은 날을 기준</a:t>
            </a:r>
            <a:r>
              <a:rPr kumimoji="0" lang="ko-KR" altLang="en-US" sz="2000" spc="-7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으로 한 가격을 통지</a:t>
            </a:r>
            <a:r>
              <a:rPr kumimoji="0" lang="en-US" altLang="ko-KR" sz="2000" spc="-7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spc="-7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 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다만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,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사업시행계획인가 전에 법 제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81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조 제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3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항에 따라 </a:t>
            </a:r>
            <a:r>
              <a:rPr kumimoji="0" lang="ko-KR" altLang="en-US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철거된 건축물은</a:t>
            </a:r>
            <a:endParaRPr kumimoji="0" lang="en-US" altLang="ko-KR" sz="2000" dirty="0">
              <a:solidFill>
                <a:srgbClr val="FF0000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      </a:t>
            </a:r>
            <a:r>
              <a:rPr kumimoji="0" lang="ko-KR" altLang="en-US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시장</a:t>
            </a:r>
            <a:r>
              <a:rPr kumimoji="0" lang="en-US" altLang="ko-KR" sz="2000" spc="-8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 ·</a:t>
            </a:r>
            <a:r>
              <a:rPr kumimoji="0" lang="ko-KR" altLang="en-US" sz="2000" spc="-80" dirty="0" err="1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군수등에게</a:t>
            </a:r>
            <a:r>
              <a:rPr kumimoji="0" lang="ko-KR" altLang="en-US" sz="2000" spc="-8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 허가를 받은 날을 기준</a:t>
            </a:r>
            <a:r>
              <a:rPr kumimoji="0" lang="ko-KR" altLang="en-US" sz="2000" spc="-8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으로 한 가격을 통지</a:t>
            </a:r>
            <a:endParaRPr kumimoji="0" lang="en-US" altLang="ko-KR" sz="2000" spc="-7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spc="-7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 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※ </a:t>
            </a:r>
            <a:r>
              <a:rPr kumimoji="0" lang="en-US" altLang="ko-KR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‘</a:t>
            </a:r>
            <a:r>
              <a:rPr kumimoji="0" lang="ko-KR" altLang="en-US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사업시행계획인가의 고시가 있은 날</a:t>
            </a:r>
            <a:r>
              <a:rPr kumimoji="0" lang="en-US" altLang="ko-KR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’</a:t>
            </a:r>
            <a:r>
              <a:rPr kumimoji="0" lang="ko-KR" altLang="en-US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이란 사업시행인가권자가 법 제</a:t>
            </a:r>
            <a:r>
              <a:rPr kumimoji="0" lang="en-US" altLang="ko-KR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50</a:t>
            </a:r>
            <a:r>
              <a:rPr kumimoji="0" lang="ko-KR" altLang="en-US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조 제</a:t>
            </a:r>
            <a:r>
              <a:rPr kumimoji="0" lang="en-US" altLang="ko-KR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7</a:t>
            </a:r>
            <a:r>
              <a:rPr kumimoji="0" lang="ko-KR" altLang="en-US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항에서</a:t>
            </a:r>
            <a:endParaRPr kumimoji="0" lang="en-US" altLang="ko-KR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     </a:t>
            </a:r>
            <a:r>
              <a:rPr kumimoji="0" lang="ko-KR" altLang="en-US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행한 사업시행인가처분의 고시를 수록한 지방자치단체의 공보가 발행된 날을 말함</a:t>
            </a:r>
            <a:r>
              <a:rPr kumimoji="0" lang="en-US" altLang="ko-KR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</a:t>
            </a:r>
            <a:r>
              <a:rPr kumimoji="0" lang="ko-KR" altLang="en-US" sz="2000" spc="-8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</a:t>
            </a:r>
            <a:r>
              <a:rPr kumimoji="0" lang="en-US" altLang="ko-KR" sz="2200" b="1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</a:t>
            </a:r>
            <a:r>
              <a:rPr kumimoji="0" lang="ko-KR" altLang="en-US" sz="2200" b="1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다</a:t>
            </a:r>
            <a:r>
              <a:rPr kumimoji="0" lang="en-US" altLang="ko-KR" sz="2200" b="1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 </a:t>
            </a:r>
            <a:r>
              <a:rPr kumimoji="0" lang="ko-KR" altLang="en-US" sz="2200" b="1" dirty="0" err="1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종후자산의</a:t>
            </a:r>
            <a:r>
              <a:rPr kumimoji="0" lang="ko-KR" altLang="en-US" sz="2200" b="1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감정평가 시점</a:t>
            </a:r>
            <a:endParaRPr kumimoji="0" lang="en-US" altLang="ko-KR" sz="2200" b="1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spc="-5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 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통상 </a:t>
            </a:r>
            <a:r>
              <a:rPr kumimoji="0" lang="ko-KR" altLang="en-US" sz="2000" dirty="0" err="1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종후자산의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감정평가 기준시점은 </a:t>
            </a:r>
            <a:r>
              <a:rPr kumimoji="0" lang="ko-KR" altLang="en-US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분양신청기간 만료일이나 의뢰인이</a:t>
            </a:r>
            <a:endParaRPr kumimoji="0" lang="en-US" altLang="ko-KR" sz="2000" dirty="0">
              <a:solidFill>
                <a:srgbClr val="FF0000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      </a:t>
            </a:r>
            <a:r>
              <a:rPr kumimoji="0" lang="ko-KR" altLang="en-US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</a:rPr>
              <a:t> 제시하는 날을 기준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으로 함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  ※ </a:t>
            </a:r>
            <a:r>
              <a:rPr kumimoji="0" lang="en-US" altLang="ko-KR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‘</a:t>
            </a:r>
            <a:r>
              <a:rPr kumimoji="0" lang="ko-KR" altLang="en-US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분양신청기간 만료일</a:t>
            </a:r>
            <a:r>
              <a:rPr kumimoji="0" lang="en-US" altLang="ko-KR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’</a:t>
            </a:r>
            <a:r>
              <a:rPr kumimoji="0" lang="ko-KR" altLang="en-US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은 관리처분계획에 포함되어야 할 내용 중 가장 중요한</a:t>
            </a:r>
            <a:endParaRPr kumimoji="0" lang="en-US" altLang="ko-KR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  </a:t>
            </a:r>
            <a:r>
              <a:rPr kumimoji="0" lang="ko-KR" altLang="en-US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내용이라 할 수 있는 </a:t>
            </a:r>
            <a:r>
              <a:rPr kumimoji="0" lang="en-US" altLang="ko-KR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‘</a:t>
            </a:r>
            <a:r>
              <a:rPr kumimoji="0" lang="ko-KR" altLang="en-US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분양설계의 기준일</a:t>
            </a:r>
            <a:r>
              <a:rPr kumimoji="0" lang="en-US" altLang="ko-KR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’</a:t>
            </a:r>
            <a:r>
              <a:rPr kumimoji="0" lang="ko-KR" altLang="en-US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이라 할 수 있음</a:t>
            </a:r>
            <a:r>
              <a:rPr kumimoji="0" lang="en-US" altLang="ko-KR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2000" spc="-8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marL="228600" indent="-2286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</a:t>
            </a: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슬라이드 번호 개체 틀 3"/>
          <p:cNvSpPr txBox="1">
            <a:spLocks noChangeArrowheads="1"/>
          </p:cNvSpPr>
          <p:nvPr/>
        </p:nvSpPr>
        <p:spPr bwMode="auto">
          <a:xfrm>
            <a:off x="9455150" y="6492875"/>
            <a:ext cx="4508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19FF996A-08E3-4537-9622-9C42B7BC0D39}" type="slidenum">
              <a:rPr kumimoji="0" lang="en-US" altLang="en-US" sz="1200">
                <a:solidFill>
                  <a:srgbClr val="000000"/>
                </a:solidFill>
                <a:latin typeface="10X10" pitchFamily="50" charset="-127"/>
                <a:ea typeface="10X10" pitchFamily="50" charset="-127"/>
              </a:rPr>
              <a:pPr algn="r"/>
              <a:t>49</a:t>
            </a:fld>
            <a:endParaRPr kumimoji="0" lang="en-US" altLang="en-US" sz="1200">
              <a:solidFill>
                <a:srgbClr val="000000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0" y="8478"/>
            <a:ext cx="9906000" cy="461665"/>
          </a:xfrm>
          <a:prstGeom prst="rect">
            <a:avLst/>
          </a:prstGeom>
          <a:solidFill>
            <a:schemeClr val="tx2"/>
          </a:solidFill>
        </p:spPr>
        <p:txBody>
          <a:bodyPr>
            <a:spAutoFit/>
          </a:bodyPr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MS Gothic"/>
                <a:ea typeface="MS Gothic"/>
              </a:rPr>
              <a:t>Ⅳ. </a:t>
            </a:r>
            <a:r>
              <a:rPr kumimoji="0" lang="ko-KR" altLang="en-US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KoPub돋움체 Bold"/>
                <a:ea typeface="KoPub돋움체 Bold"/>
              </a:rPr>
              <a:t>관리처분계획 수립 절차</a:t>
            </a:r>
            <a:endParaRPr kumimoji="0" lang="ko-KR" altLang="en-US" sz="2400" b="1" spc="-150" dirty="0"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60420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0421" name="Rectangle 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236476" y="656692"/>
            <a:ext cx="8928993" cy="468052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2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</a:t>
            </a:r>
            <a:r>
              <a:rPr kumimoji="0" lang="en-US" altLang="ko-KR" sz="22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7. </a:t>
            </a:r>
            <a:r>
              <a:rPr kumimoji="0" lang="ko-KR" altLang="en-US" sz="22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감정평가 및 부담금 산정</a:t>
            </a:r>
            <a:endParaRPr kumimoji="0" lang="en-US" altLang="ko-KR" sz="2000" spc="-10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한컴 윤고딕 230"/>
              <a:ea typeface="한컴 윤고딕 230"/>
            </a:endParaRPr>
          </a:p>
        </p:txBody>
      </p:sp>
      <p:sp>
        <p:nvSpPr>
          <p:cNvPr id="59" name="직사각형 58"/>
          <p:cNvSpPr/>
          <p:nvPr/>
        </p:nvSpPr>
        <p:spPr>
          <a:xfrm>
            <a:off x="381000" y="1268413"/>
            <a:ext cx="9109075" cy="5329237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200" b="1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</a:t>
            </a:r>
            <a:r>
              <a:rPr kumimoji="0" lang="ko-KR" altLang="en-US" sz="2200" b="1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라</a:t>
            </a:r>
            <a:r>
              <a:rPr kumimoji="0" lang="en-US" altLang="ko-KR" sz="2200" b="1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 </a:t>
            </a:r>
            <a:r>
              <a:rPr kumimoji="0" lang="ko-KR" altLang="en-US" sz="2200" b="1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조합원 부담규모의 산정</a:t>
            </a:r>
            <a:r>
              <a:rPr kumimoji="0" lang="en-US" altLang="ko-KR" sz="2200" b="1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(</a:t>
            </a:r>
            <a:r>
              <a:rPr kumimoji="0" lang="ko-KR" altLang="en-US" sz="2200" b="1" dirty="0" err="1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비례율</a:t>
            </a:r>
            <a:r>
              <a:rPr kumimoji="0" lang="en-US" altLang="ko-KR" sz="2200" b="1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)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spc="-5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dirty="0">
                <a:latin typeface="HY울릉도M" pitchFamily="18" charset="-127"/>
                <a:ea typeface="HY울릉도M" pitchFamily="18" charset="-127"/>
              </a:rPr>
              <a:t>                       </a:t>
            </a:r>
            <a:r>
              <a:rPr kumimoji="0" lang="ko-KR" altLang="en-US" u="sng" dirty="0">
                <a:latin typeface="HY울릉도M" pitchFamily="18" charset="-127"/>
                <a:ea typeface="HY울릉도M" pitchFamily="18" charset="-127"/>
              </a:rPr>
              <a:t>사업완료 후의 대지 및 건축물</a:t>
            </a:r>
            <a:r>
              <a:rPr kumimoji="0" lang="ko-KR" altLang="en-US" dirty="0">
                <a:latin typeface="HY울릉도M" pitchFamily="18" charset="-127"/>
                <a:ea typeface="HY울릉도M" pitchFamily="18" charset="-127"/>
              </a:rPr>
              <a:t>의 </a:t>
            </a:r>
            <a:r>
              <a:rPr kumimoji="0" lang="ko-KR" altLang="en-US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총수입</a:t>
            </a:r>
            <a:r>
              <a:rPr kumimoji="0" lang="en-US" altLang="ko-KR" dirty="0"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dirty="0" err="1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총사업비</a:t>
            </a:r>
            <a:endParaRPr kumimoji="0" lang="en-US" altLang="ko-KR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dirty="0">
                <a:latin typeface="HY울릉도M" pitchFamily="18" charset="-127"/>
                <a:ea typeface="HY울릉도M" pitchFamily="18" charset="-127"/>
              </a:rPr>
              <a:t>     ·</a:t>
            </a:r>
            <a:r>
              <a:rPr kumimoji="0" lang="ko-KR" altLang="en-US" dirty="0" err="1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비례율</a:t>
            </a:r>
            <a:r>
              <a:rPr kumimoji="0" lang="en-US" altLang="ko-KR" dirty="0">
                <a:latin typeface="HY울릉도M" pitchFamily="18" charset="-127"/>
                <a:ea typeface="HY울릉도M" pitchFamily="18" charset="-127"/>
              </a:rPr>
              <a:t> =                                                                          x 100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dirty="0">
                <a:latin typeface="HY울릉도M" pitchFamily="18" charset="-127"/>
                <a:ea typeface="HY울릉도M" pitchFamily="18" charset="-127"/>
              </a:rPr>
              <a:t>                                  </a:t>
            </a:r>
            <a:r>
              <a:rPr kumimoji="0" lang="ko-KR" altLang="en-US" u="sng" dirty="0">
                <a:latin typeface="HY울릉도M" pitchFamily="18" charset="-127"/>
                <a:ea typeface="HY울릉도M" pitchFamily="18" charset="-127"/>
              </a:rPr>
              <a:t>종전의 토지 및 건축물</a:t>
            </a:r>
            <a:r>
              <a:rPr kumimoji="0" lang="ko-KR" altLang="en-US" dirty="0">
                <a:latin typeface="HY울릉도M" pitchFamily="18" charset="-127"/>
                <a:ea typeface="HY울릉도M" pitchFamily="18" charset="-127"/>
              </a:rPr>
              <a:t>의 </a:t>
            </a:r>
            <a:r>
              <a:rPr kumimoji="0" lang="ko-KR" altLang="en-US" dirty="0" err="1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총가액</a:t>
            </a:r>
            <a:endParaRPr kumimoji="0" lang="en-US" altLang="ko-KR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dirty="0">
                <a:latin typeface="HY울릉도M" pitchFamily="18" charset="-127"/>
                <a:ea typeface="HY울릉도M" pitchFamily="18" charset="-127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dirty="0">
                <a:latin typeface="HY울릉도M" pitchFamily="18" charset="-127"/>
                <a:ea typeface="HY울릉도M" pitchFamily="18" charset="-127"/>
              </a:rPr>
              <a:t>    ·</a:t>
            </a:r>
            <a:r>
              <a:rPr kumimoji="0" lang="ko-KR" altLang="en-US" dirty="0" err="1">
                <a:latin typeface="HY울릉도M" pitchFamily="18" charset="-127"/>
                <a:ea typeface="HY울릉도M" pitchFamily="18" charset="-127"/>
              </a:rPr>
              <a:t>분양대상자별</a:t>
            </a:r>
            <a:r>
              <a:rPr kumimoji="0" lang="ko-KR" altLang="en-US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분담금 </a:t>
            </a:r>
            <a:r>
              <a:rPr kumimoji="0" lang="ko-KR" altLang="en-US" dirty="0" err="1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추산액</a:t>
            </a:r>
            <a:r>
              <a:rPr kumimoji="0" lang="ko-KR" altLang="en-US" dirty="0">
                <a:latin typeface="HY울릉도M" pitchFamily="18" charset="-127"/>
                <a:ea typeface="HY울릉도M" pitchFamily="18" charset="-127"/>
              </a:rPr>
              <a:t> 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dirty="0">
                <a:latin typeface="HY울릉도M" pitchFamily="18" charset="-127"/>
                <a:ea typeface="HY울릉도M" pitchFamily="18" charset="-127"/>
              </a:rPr>
              <a:t>        = </a:t>
            </a:r>
            <a:r>
              <a:rPr kumimoji="0" lang="ko-KR" altLang="en-US" sz="1600" spc="-100" dirty="0">
                <a:latin typeface="HY울릉도M" pitchFamily="18" charset="-127"/>
                <a:ea typeface="HY울릉도M" pitchFamily="18" charset="-127"/>
              </a:rPr>
              <a:t>분양예정인 대지 및 건축물의 </a:t>
            </a:r>
            <a:r>
              <a:rPr kumimoji="0" lang="ko-KR" altLang="en-US" sz="1600" spc="-100" dirty="0" err="1">
                <a:latin typeface="HY울릉도M" pitchFamily="18" charset="-127"/>
                <a:ea typeface="HY울릉도M" pitchFamily="18" charset="-127"/>
              </a:rPr>
              <a:t>추산액</a:t>
            </a:r>
            <a:r>
              <a:rPr kumimoji="0" lang="ko-KR" altLang="en-US" sz="1600" spc="-1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1600" spc="-100" dirty="0">
                <a:latin typeface="HY울릉도M" pitchFamily="18" charset="-127"/>
                <a:ea typeface="HY울릉도M" pitchFamily="18" charset="-127"/>
              </a:rPr>
              <a:t>– (</a:t>
            </a:r>
            <a:r>
              <a:rPr kumimoji="0" lang="ko-KR" altLang="en-US" sz="1600" spc="-100" dirty="0" err="1">
                <a:latin typeface="HY울릉도M" pitchFamily="18" charset="-127"/>
                <a:ea typeface="HY울릉도M" pitchFamily="18" charset="-127"/>
              </a:rPr>
              <a:t>분양대상자별</a:t>
            </a:r>
            <a:r>
              <a:rPr kumimoji="0" lang="ko-KR" altLang="en-US" sz="1600" spc="-100" dirty="0">
                <a:latin typeface="HY울릉도M" pitchFamily="18" charset="-127"/>
                <a:ea typeface="HY울릉도M" pitchFamily="18" charset="-127"/>
              </a:rPr>
              <a:t> 종전의 토지 및 건축물의 가격 </a:t>
            </a:r>
            <a:r>
              <a:rPr kumimoji="0" lang="en-US" altLang="ko-KR" sz="1600" spc="-100" dirty="0">
                <a:latin typeface="HY울릉도M" pitchFamily="18" charset="-127"/>
                <a:ea typeface="HY울릉도M" pitchFamily="18" charset="-127"/>
              </a:rPr>
              <a:t>x </a:t>
            </a:r>
            <a:r>
              <a:rPr kumimoji="0" lang="ko-KR" altLang="en-US" sz="1600" spc="-100" dirty="0" err="1">
                <a:latin typeface="HY울릉도M" pitchFamily="18" charset="-127"/>
                <a:ea typeface="HY울릉도M" pitchFamily="18" charset="-127"/>
              </a:rPr>
              <a:t>비례율</a:t>
            </a:r>
            <a:r>
              <a:rPr kumimoji="0" lang="en-US" altLang="ko-KR" sz="1600" spc="-100" dirty="0">
                <a:latin typeface="HY울릉도M" pitchFamily="18" charset="-127"/>
                <a:ea typeface="HY울릉도M" pitchFamily="18" charset="-127"/>
              </a:rPr>
              <a:t>)</a:t>
            </a:r>
            <a:endParaRPr kumimoji="0" lang="en-US" altLang="ko-KR" spc="-100" dirty="0">
              <a:latin typeface="HY울릉도M" pitchFamily="18" charset="-127"/>
              <a:ea typeface="HY울릉도M" pitchFamily="18" charset="-127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2000" spc="-8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marL="228600" indent="-2286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</a:t>
            </a: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2144713" y="2960688"/>
            <a:ext cx="522128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모서리가 둥근 직사각형 16"/>
          <p:cNvSpPr/>
          <p:nvPr/>
        </p:nvSpPr>
        <p:spPr>
          <a:xfrm>
            <a:off x="6933220" y="3645024"/>
            <a:ext cx="1476164" cy="1512168"/>
          </a:xfrm>
          <a:prstGeom prst="round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50000"/>
                  <a:lumOff val="50000"/>
                </a:prstClr>
              </a:buClr>
              <a:buSzPct val="80000"/>
              <a:defRPr/>
            </a:pPr>
            <a:endParaRPr kumimoji="0" lang="ko-KR" altLang="en-US" sz="1700" b="1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청소년서체"/>
              <a:ea typeface="청소년서체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4953000" y="3644900"/>
            <a:ext cx="1476375" cy="1476375"/>
          </a:xfrm>
          <a:prstGeom prst="round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50000"/>
                  <a:lumOff val="50000"/>
                </a:prstClr>
              </a:buClr>
              <a:buSzPct val="80000"/>
              <a:defRPr/>
            </a:pPr>
            <a:endParaRPr kumimoji="0" lang="ko-KR" altLang="en-US" sz="1700" b="1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청소년서체"/>
              <a:ea typeface="청소년서체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>
            <a:off x="2972780" y="3645024"/>
            <a:ext cx="1476164" cy="1512168"/>
          </a:xfrm>
          <a:prstGeom prst="round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50000"/>
                  <a:lumOff val="50000"/>
                </a:prstClr>
              </a:buClr>
              <a:buSzPct val="80000"/>
              <a:defRPr/>
            </a:pPr>
            <a:r>
              <a:rPr kumimoji="0" lang="en-US" altLang="ko-KR" sz="1700" b="1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청소년서체"/>
                <a:ea typeface="청소년서체"/>
              </a:rPr>
              <a:t>.</a:t>
            </a:r>
            <a:endParaRPr kumimoji="0" lang="ko-KR" altLang="en-US" sz="1700" b="1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청소년서체"/>
              <a:ea typeface="청소년서체"/>
            </a:endParaRPr>
          </a:p>
        </p:txBody>
      </p:sp>
      <p:sp>
        <p:nvSpPr>
          <p:cNvPr id="61445" name="슬라이드 번호 개체 틀 3"/>
          <p:cNvSpPr txBox="1">
            <a:spLocks noChangeArrowheads="1"/>
          </p:cNvSpPr>
          <p:nvPr/>
        </p:nvSpPr>
        <p:spPr bwMode="auto">
          <a:xfrm>
            <a:off x="9455150" y="6492875"/>
            <a:ext cx="4508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916D365C-6756-4170-9283-D08D0B0B5AA4}" type="slidenum">
              <a:rPr kumimoji="0" lang="en-US" altLang="en-US" sz="1200">
                <a:solidFill>
                  <a:srgbClr val="000000"/>
                </a:solidFill>
                <a:latin typeface="10X10" pitchFamily="50" charset="-127"/>
                <a:ea typeface="10X10" pitchFamily="50" charset="-127"/>
              </a:rPr>
              <a:pPr algn="r"/>
              <a:t>50</a:t>
            </a:fld>
            <a:endParaRPr kumimoji="0" lang="en-US" altLang="en-US" sz="1200">
              <a:solidFill>
                <a:srgbClr val="000000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0" y="8478"/>
            <a:ext cx="9906000" cy="461665"/>
          </a:xfrm>
          <a:prstGeom prst="rect">
            <a:avLst/>
          </a:prstGeom>
          <a:solidFill>
            <a:schemeClr val="tx2"/>
          </a:solidFill>
        </p:spPr>
        <p:txBody>
          <a:bodyPr>
            <a:spAutoFit/>
          </a:bodyPr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MS Gothic"/>
                <a:ea typeface="MS Gothic"/>
              </a:rPr>
              <a:t>Ⅳ. </a:t>
            </a:r>
            <a:r>
              <a:rPr kumimoji="0" lang="ko-KR" altLang="en-US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KoPub돋움체 Bold"/>
                <a:ea typeface="KoPub돋움체 Bold"/>
              </a:rPr>
              <a:t>관리처분계획 수립 절차</a:t>
            </a:r>
            <a:endParaRPr kumimoji="0" lang="ko-KR" altLang="en-US" sz="2400" b="1" spc="-150" dirty="0"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61447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1448" name="Rectangle 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236476" y="656692"/>
            <a:ext cx="8928993" cy="468052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2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</a:t>
            </a:r>
            <a:r>
              <a:rPr kumimoji="0" lang="en-US" altLang="ko-KR" sz="22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8. </a:t>
            </a:r>
            <a:r>
              <a:rPr kumimoji="0" lang="ko-KR" altLang="en-US" sz="22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관리처분계획 타당성 검증</a:t>
            </a:r>
            <a:endParaRPr kumimoji="0" lang="en-US" altLang="ko-KR" sz="2000" spc="-10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한컴 윤고딕 230"/>
              <a:ea typeface="한컴 윤고딕 230"/>
            </a:endParaRPr>
          </a:p>
        </p:txBody>
      </p:sp>
      <p:sp>
        <p:nvSpPr>
          <p:cNvPr id="59" name="직사각형 58"/>
          <p:cNvSpPr/>
          <p:nvPr/>
        </p:nvSpPr>
        <p:spPr>
          <a:xfrm>
            <a:off x="381000" y="1089025"/>
            <a:ext cx="9109075" cy="511175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200" b="1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</a:t>
            </a:r>
            <a:r>
              <a:rPr kumimoji="0" lang="ko-KR" altLang="en-US" sz="2200" b="1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가</a:t>
            </a:r>
            <a:r>
              <a:rPr kumimoji="0" lang="en-US" altLang="ko-KR" sz="2200" b="1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 </a:t>
            </a:r>
            <a:r>
              <a:rPr kumimoji="0" lang="ko-KR" altLang="en-US" sz="2200" b="1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타당성 검증 필요성</a:t>
            </a:r>
            <a:endParaRPr kumimoji="0" lang="en-US" altLang="ko-KR" sz="2200" b="1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spc="-5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 </a:t>
            </a:r>
            <a:r>
              <a:rPr kumimoji="0" lang="ko-KR" altLang="en-US" sz="2000" spc="-7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① 복잡한 권리관계 및 방대한 서류에 대한 전문가의 검토 필요</a:t>
            </a:r>
            <a:endParaRPr kumimoji="0" lang="en-US" altLang="ko-KR" sz="2000" spc="-5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spc="-7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 ② 관리처분계획 수립절차 및 기준에 전문가 검증 필요</a:t>
            </a:r>
            <a:endParaRPr kumimoji="0" lang="en-US" altLang="ko-KR" sz="2000" spc="-7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spc="-7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 ③ </a:t>
            </a:r>
            <a:r>
              <a:rPr kumimoji="0" lang="ko-KR" altLang="en-US" sz="2000" spc="-7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소송</a:t>
            </a:r>
            <a:r>
              <a:rPr kumimoji="0" lang="en-US" altLang="ko-KR" sz="2000" spc="-7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, </a:t>
            </a:r>
            <a:r>
              <a:rPr kumimoji="0" lang="ko-KR" altLang="en-US" sz="2000" spc="-7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분쟁 가능성이 많은 관리처분계획에 대한 전문가 검증 필요</a:t>
            </a:r>
            <a:endParaRPr kumimoji="0" lang="en-US" altLang="ko-KR" sz="2000" spc="-7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200" b="1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</a:t>
            </a:r>
            <a:r>
              <a:rPr kumimoji="0" lang="ko-KR" altLang="en-US" sz="2200" b="1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나</a:t>
            </a:r>
            <a:r>
              <a:rPr kumimoji="0" lang="en-US" altLang="ko-KR" sz="2200" b="1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 </a:t>
            </a:r>
            <a:r>
              <a:rPr kumimoji="0" lang="ko-KR" altLang="en-US" sz="2200" b="1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타당성 검증 항목</a:t>
            </a:r>
            <a:endParaRPr kumimoji="0" lang="en-US" altLang="ko-KR" sz="2200" b="1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b="1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2200" b="1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b="1" spc="-7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b="1" spc="-7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200" b="1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다</a:t>
            </a:r>
            <a:r>
              <a:rPr kumimoji="0" lang="en-US" altLang="ko-KR" sz="2200" b="1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 </a:t>
            </a:r>
            <a:r>
              <a:rPr kumimoji="0" lang="ko-KR" altLang="en-US" sz="2200" b="1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타당성 검증 효과</a:t>
            </a:r>
            <a:endParaRPr kumimoji="0" lang="en-US" altLang="ko-KR" sz="2200" b="1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spc="-7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  </a:t>
            </a:r>
            <a:r>
              <a:rPr kumimoji="0" lang="ko-KR" altLang="en-US" sz="2000" spc="-7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분쟁</a:t>
            </a:r>
            <a:r>
              <a:rPr kumimoji="0" lang="en-US" altLang="ko-KR" sz="2000" spc="-7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, </a:t>
            </a:r>
            <a:r>
              <a:rPr kumimoji="0" lang="ko-KR" altLang="en-US" sz="2000" spc="-7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소송 등 예방으로 원활한 사업수행 가능</a:t>
            </a:r>
            <a:endParaRPr kumimoji="0" lang="en-US" altLang="ko-KR" sz="2000" spc="-7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957263" y="3608388"/>
            <a:ext cx="1474787" cy="1512887"/>
          </a:xfrm>
          <a:prstGeom prst="round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50000"/>
                  <a:lumOff val="50000"/>
                </a:prstClr>
              </a:buClr>
              <a:buSzPct val="80000"/>
              <a:defRPr/>
            </a:pPr>
            <a:endParaRPr kumimoji="0" lang="ko-KR" altLang="en-US" sz="1700" b="1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청소년서체"/>
              <a:ea typeface="청소년서체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992560" y="3897052"/>
            <a:ext cx="1512168" cy="10801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2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</a:t>
            </a:r>
            <a:r>
              <a:rPr kumimoji="0" lang="ko-KR" altLang="en-US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계획수립 절차</a:t>
            </a:r>
            <a:endParaRPr kumimoji="0" lang="en-US" altLang="ko-KR" spc="-10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rgbClr val="FF0000"/>
              </a:solidFill>
              <a:latin typeface="한컴 윤고딕 230"/>
              <a:ea typeface="한컴 윤고딕 23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16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</a:t>
            </a:r>
            <a:r>
              <a:rPr kumimoji="0" lang="en-US" altLang="ko-KR" sz="16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  <a:sym typeface="Wingdings"/>
              </a:rPr>
              <a:t></a:t>
            </a:r>
            <a:r>
              <a:rPr kumimoji="0" lang="ko-KR" altLang="en-US" sz="16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  <a:sym typeface="Wingdings"/>
              </a:rPr>
              <a:t>분양신청</a:t>
            </a:r>
            <a:endParaRPr kumimoji="0" lang="en-US" altLang="ko-KR" sz="1600" spc="-10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한컴 윤고딕 230"/>
              <a:ea typeface="한컴 윤고딕 230"/>
              <a:sym typeface="Wingding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16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  <a:sym typeface="Wingdings"/>
              </a:rPr>
              <a:t>  </a:t>
            </a:r>
            <a:r>
              <a:rPr kumimoji="0" lang="ko-KR" altLang="en-US" sz="16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  <a:sym typeface="Wingdings"/>
              </a:rPr>
              <a:t>분담금 등 통지</a:t>
            </a:r>
            <a:endParaRPr kumimoji="0" lang="en-US" altLang="ko-KR" sz="1600" spc="-10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한컴 윤고딕 230"/>
              <a:ea typeface="한컴 윤고딕 230"/>
              <a:sym typeface="Wingding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16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  <a:sym typeface="Wingdings"/>
              </a:rPr>
              <a:t>  </a:t>
            </a:r>
            <a:r>
              <a:rPr kumimoji="0" lang="ko-KR" altLang="en-US" sz="16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  <a:sym typeface="Wingdings"/>
              </a:rPr>
              <a:t>총회의결 등</a:t>
            </a:r>
            <a:endParaRPr kumimoji="0" lang="en-US" altLang="ko-KR" sz="1600" spc="-10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한컴 윤고딕 230"/>
              <a:ea typeface="한컴 윤고딕 230"/>
              <a:sym typeface="Wingding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16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  <a:sym typeface="Wingdings"/>
              </a:rPr>
              <a:t>  </a:t>
            </a:r>
            <a:r>
              <a:rPr kumimoji="0" lang="ko-KR" altLang="en-US" sz="16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  <a:sym typeface="Wingdings"/>
              </a:rPr>
              <a:t>공람공고</a:t>
            </a:r>
            <a:endParaRPr kumimoji="0" lang="en-US" altLang="ko-KR" sz="1600" spc="-10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한컴 윤고딕 230"/>
              <a:ea typeface="한컴 윤고딕 23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en-US" altLang="ko-KR" sz="1600" spc="-10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한컴 윤고딕 230"/>
              <a:ea typeface="한컴 윤고딕 230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044788" y="3933056"/>
            <a:ext cx="1512168" cy="10801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</a:t>
            </a:r>
            <a:r>
              <a:rPr kumimoji="0" lang="ko-KR" altLang="en-US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권리관계</a:t>
            </a:r>
            <a:endParaRPr kumimoji="0" lang="en-US" altLang="ko-KR" spc="-10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rgbClr val="FF0000"/>
              </a:solidFill>
              <a:latin typeface="한컴 윤고딕 230"/>
              <a:ea typeface="한컴 윤고딕 23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16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</a:t>
            </a:r>
            <a:r>
              <a:rPr kumimoji="0" lang="en-US" altLang="ko-KR" sz="16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  <a:sym typeface="Wingdings"/>
              </a:rPr>
              <a:t></a:t>
            </a:r>
            <a:r>
              <a:rPr kumimoji="0" lang="ko-KR" altLang="en-US" sz="16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  <a:sym typeface="Wingdings"/>
              </a:rPr>
              <a:t>조합원 자격</a:t>
            </a:r>
            <a:endParaRPr kumimoji="0" lang="en-US" altLang="ko-KR" sz="1600" spc="-10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한컴 윤고딕 230"/>
              <a:ea typeface="한컴 윤고딕 230"/>
              <a:sym typeface="Wingding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16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  <a:sym typeface="Wingdings"/>
              </a:rPr>
              <a:t>  </a:t>
            </a:r>
            <a:r>
              <a:rPr kumimoji="0" lang="ko-KR" altLang="en-US" sz="16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  <a:sym typeface="Wingdings"/>
              </a:rPr>
              <a:t>조합원 분양</a:t>
            </a:r>
            <a:endParaRPr kumimoji="0" lang="en-US" altLang="ko-KR" sz="1600" spc="-10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한컴 윤고딕 230"/>
              <a:ea typeface="한컴 윤고딕 230"/>
              <a:sym typeface="Wingding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16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  <a:sym typeface="Wingdings"/>
              </a:rPr>
              <a:t>  </a:t>
            </a:r>
            <a:r>
              <a:rPr kumimoji="0" lang="ko-KR" altLang="en-US" sz="1600" spc="-100" dirty="0" err="1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  <a:sym typeface="Wingdings"/>
              </a:rPr>
              <a:t>현금청산자</a:t>
            </a:r>
            <a:endParaRPr kumimoji="0" lang="en-US" altLang="ko-KR" sz="1600" spc="-10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한컴 윤고딕 230"/>
              <a:ea typeface="한컴 윤고딕 230"/>
              <a:sym typeface="Wingding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16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  <a:sym typeface="Wingdings"/>
              </a:rPr>
              <a:t>  </a:t>
            </a:r>
            <a:r>
              <a:rPr kumimoji="0" lang="ko-KR" altLang="en-US" sz="16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  <a:sym typeface="Wingdings"/>
              </a:rPr>
              <a:t>세입자</a:t>
            </a:r>
            <a:endParaRPr kumimoji="0" lang="en-US" altLang="ko-KR" sz="1600" spc="-10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한컴 윤고딕 230"/>
              <a:ea typeface="한컴 윤고딕 23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en-US" altLang="ko-KR" sz="1600" spc="-10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한컴 윤고딕 230"/>
              <a:ea typeface="한컴 윤고딕 230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5241032" y="3933056"/>
            <a:ext cx="1512168" cy="10801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2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</a:t>
            </a:r>
            <a:r>
              <a:rPr kumimoji="0" lang="ko-KR" altLang="en-US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사업비</a:t>
            </a:r>
            <a:endParaRPr kumimoji="0" lang="en-US" altLang="ko-KR" spc="-10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rgbClr val="FF0000"/>
              </a:solidFill>
              <a:latin typeface="한컴 윤고딕 230"/>
              <a:ea typeface="한컴 윤고딕 23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16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</a:t>
            </a:r>
            <a:r>
              <a:rPr kumimoji="0" lang="en-US" altLang="ko-KR" sz="16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  <a:sym typeface="Wingdings"/>
              </a:rPr>
              <a:t></a:t>
            </a:r>
            <a:r>
              <a:rPr kumimoji="0" lang="ko-KR" altLang="en-US" sz="16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  <a:sym typeface="Wingdings"/>
              </a:rPr>
              <a:t>공사비</a:t>
            </a:r>
            <a:endParaRPr kumimoji="0" lang="en-US" altLang="ko-KR" sz="1600" spc="-10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한컴 윤고딕 230"/>
              <a:ea typeface="한컴 윤고딕 230"/>
              <a:sym typeface="Wingding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16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  <a:sym typeface="Wingdings"/>
              </a:rPr>
              <a:t>  </a:t>
            </a:r>
            <a:r>
              <a:rPr kumimoji="0" lang="ko-KR" altLang="en-US" sz="1600" spc="-100" dirty="0" err="1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  <a:sym typeface="Wingdings"/>
              </a:rPr>
              <a:t>용역비</a:t>
            </a:r>
            <a:endParaRPr kumimoji="0" lang="en-US" altLang="ko-KR" sz="1600" spc="-10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한컴 윤고딕 230"/>
              <a:ea typeface="한컴 윤고딕 230"/>
              <a:sym typeface="Wingding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16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  <a:sym typeface="Wingdings"/>
              </a:rPr>
              <a:t>  </a:t>
            </a:r>
            <a:r>
              <a:rPr kumimoji="0" lang="ko-KR" altLang="en-US" sz="16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  <a:sym typeface="Wingdings"/>
              </a:rPr>
              <a:t>보상비</a:t>
            </a:r>
            <a:endParaRPr kumimoji="0" lang="en-US" altLang="ko-KR" sz="1600" spc="-10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한컴 윤고딕 230"/>
              <a:ea typeface="한컴 윤고딕 230"/>
              <a:sym typeface="Wingding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en-US" altLang="ko-KR" sz="1600" spc="-10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한컴 윤고딕 230"/>
              <a:ea typeface="한컴 윤고딕 23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en-US" altLang="ko-KR" sz="1600" spc="-10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한컴 윤고딕 230"/>
              <a:ea typeface="한컴 윤고딕 230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6969224" y="3933056"/>
            <a:ext cx="1512168" cy="10801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2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 </a:t>
            </a:r>
            <a:r>
              <a:rPr kumimoji="0" lang="ko-KR" altLang="en-US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분담금</a:t>
            </a:r>
            <a:endParaRPr kumimoji="0" lang="en-US" altLang="ko-KR" spc="-10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rgbClr val="FF0000"/>
              </a:solidFill>
              <a:latin typeface="한컴 윤고딕 230"/>
              <a:ea typeface="한컴 윤고딕 23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16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</a:t>
            </a:r>
            <a:r>
              <a:rPr kumimoji="0" lang="en-US" altLang="ko-KR" sz="16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  <a:sym typeface="Wingdings"/>
              </a:rPr>
              <a:t></a:t>
            </a:r>
            <a:r>
              <a:rPr kumimoji="0" lang="ko-KR" altLang="en-US" sz="16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  <a:sym typeface="Wingdings"/>
              </a:rPr>
              <a:t>일반분양수입</a:t>
            </a:r>
            <a:endParaRPr kumimoji="0" lang="en-US" altLang="ko-KR" sz="1600" spc="-10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한컴 윤고딕 230"/>
              <a:ea typeface="한컴 윤고딕 230"/>
              <a:sym typeface="Wingding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16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  <a:sym typeface="Wingdings"/>
              </a:rPr>
              <a:t>  </a:t>
            </a:r>
            <a:r>
              <a:rPr kumimoji="0" lang="ko-KR" altLang="en-US" sz="16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  <a:sym typeface="Wingdings"/>
              </a:rPr>
              <a:t>조합원 권리가액</a:t>
            </a:r>
            <a:endParaRPr kumimoji="0" lang="en-US" altLang="ko-KR" sz="1600" spc="-10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한컴 윤고딕 230"/>
              <a:ea typeface="한컴 윤고딕 230"/>
              <a:sym typeface="Wingding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16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  <a:sym typeface="Wingdings"/>
              </a:rPr>
              <a:t>  </a:t>
            </a:r>
            <a:r>
              <a:rPr kumimoji="0" lang="ko-KR" altLang="en-US" sz="1600" spc="-100" dirty="0" err="1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  <a:sym typeface="Wingdings"/>
              </a:rPr>
              <a:t>비례율</a:t>
            </a:r>
            <a:endParaRPr kumimoji="0" lang="en-US" altLang="ko-KR" sz="1600" spc="-10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한컴 윤고딕 230"/>
              <a:ea typeface="한컴 윤고딕 230"/>
              <a:sym typeface="Wingding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en-US" altLang="ko-KR" sz="1600" spc="-10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한컴 윤고딕 230"/>
              <a:ea typeface="한컴 윤고딕 23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en-US" altLang="ko-KR" sz="1600" spc="-10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한컴 윤고딕 230"/>
              <a:ea typeface="한컴 윤고딕 23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내용 개체 틀 1"/>
          <p:cNvSpPr txBox="1">
            <a:spLocks/>
          </p:cNvSpPr>
          <p:nvPr/>
        </p:nvSpPr>
        <p:spPr bwMode="auto">
          <a:xfrm>
            <a:off x="508000" y="1196975"/>
            <a:ext cx="8890000" cy="489585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109538" algn="just">
              <a:lnSpc>
                <a:spcPct val="300000"/>
              </a:lnSpc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</a:pPr>
            <a:endParaRPr kumimoji="0" lang="en-US" altLang="ko-KR" sz="2000" b="1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0" y="0"/>
            <a:ext cx="9906000" cy="5492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kumimoji="0" lang="en-US" altLang="ko-KR" sz="2400" b="1">
                <a:solidFill>
                  <a:schemeClr val="bg1"/>
                </a:solidFill>
                <a:latin typeface="MS Gothic" pitchFamily="49" charset="-128"/>
                <a:ea typeface="MS Gothic" pitchFamily="49" charset="-128"/>
              </a:rPr>
              <a:t>Ⅳ</a:t>
            </a:r>
            <a:r>
              <a:rPr kumimoji="0" lang="en-US" altLang="ko-KR" sz="2400" b="1">
                <a:solidFill>
                  <a:schemeClr val="bg1"/>
                </a:solidFill>
                <a:latin typeface="KoPub돋움체 Bold" pitchFamily="18" charset="-127"/>
                <a:ea typeface="KoPub돋움체 Bold" pitchFamily="18" charset="-127"/>
              </a:rPr>
              <a:t>. </a:t>
            </a:r>
            <a:r>
              <a:rPr kumimoji="0" lang="ko-KR" altLang="en-US" sz="2400" b="1">
                <a:solidFill>
                  <a:schemeClr val="bg1"/>
                </a:solidFill>
                <a:latin typeface="KoPub돋움체 Bold" pitchFamily="18" charset="-127"/>
                <a:ea typeface="KoPub돋움체 Bold" pitchFamily="18" charset="-127"/>
              </a:rPr>
              <a:t>관리처분계획 수립 절차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520700" y="601663"/>
            <a:ext cx="9050338" cy="5476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200" b="1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라</a:t>
            </a:r>
            <a:r>
              <a:rPr kumimoji="0" lang="en-US" altLang="ko-KR" sz="2200" b="1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 </a:t>
            </a:r>
            <a:r>
              <a:rPr kumimoji="0" lang="ko-KR" altLang="en-US" sz="2200" b="1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타당성 검증 절차도 </a:t>
            </a:r>
          </a:p>
        </p:txBody>
      </p:sp>
      <p:grpSp>
        <p:nvGrpSpPr>
          <p:cNvPr id="62469" name="그룹 11"/>
          <p:cNvGrpSpPr>
            <a:grpSpLocks/>
          </p:cNvGrpSpPr>
          <p:nvPr/>
        </p:nvGrpSpPr>
        <p:grpSpPr bwMode="auto">
          <a:xfrm>
            <a:off x="2397125" y="1376363"/>
            <a:ext cx="5300663" cy="4548187"/>
            <a:chOff x="1403648" y="908720"/>
            <a:chExt cx="5979201" cy="5688632"/>
          </a:xfrm>
        </p:grpSpPr>
        <p:sp>
          <p:nvSpPr>
            <p:cNvPr id="13" name="직사각형 12"/>
            <p:cNvSpPr/>
            <p:nvPr/>
          </p:nvSpPr>
          <p:spPr>
            <a:xfrm>
              <a:off x="1403648" y="4613777"/>
              <a:ext cx="2087975" cy="1961734"/>
            </a:xfrm>
            <a:prstGeom prst="rect">
              <a:avLst/>
            </a:prstGeom>
            <a:solidFill>
              <a:srgbClr val="FFFFCC"/>
            </a:solidFill>
            <a:ln>
              <a:solidFill>
                <a:srgbClr val="338979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14" name="AutoShape 14"/>
            <p:cNvSpPr>
              <a:spLocks noChangeArrowheads="1"/>
            </p:cNvSpPr>
            <p:nvPr/>
          </p:nvSpPr>
          <p:spPr bwMode="auto">
            <a:xfrm>
              <a:off x="1527208" y="908720"/>
              <a:ext cx="1821158" cy="275992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95000"/>
              </a:schemeClr>
            </a:solidFill>
            <a:ln w="3175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200" dirty="0" smtClean="0">
                  <a:solidFill>
                    <a:srgbClr val="1A3B52"/>
                  </a:solidFill>
                  <a:latin typeface="휴먼모음T" pitchFamily="18" charset="-127"/>
                  <a:ea typeface="휴먼모음T" pitchFamily="18" charset="-127"/>
                </a:rPr>
                <a:t>사업시행계획인가</a:t>
              </a:r>
              <a:endParaRPr kumimoji="0" lang="ko-KR" altLang="en-US" sz="1200" dirty="0">
                <a:solidFill>
                  <a:srgbClr val="1A3B52"/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15" name="AutoShape 15"/>
            <p:cNvSpPr>
              <a:spLocks noChangeArrowheads="1"/>
            </p:cNvSpPr>
            <p:nvPr/>
          </p:nvSpPr>
          <p:spPr bwMode="auto">
            <a:xfrm>
              <a:off x="1523627" y="1621536"/>
              <a:ext cx="1819367" cy="275994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95000"/>
              </a:schemeClr>
            </a:solidFill>
            <a:ln w="3175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200" dirty="0">
                  <a:solidFill>
                    <a:srgbClr val="1A3B52"/>
                  </a:solidFill>
                  <a:latin typeface="휴먼모음T" pitchFamily="18" charset="-127"/>
                  <a:ea typeface="휴먼모음T" pitchFamily="18" charset="-127"/>
                </a:rPr>
                <a:t>분양신청 통지 및 공고</a:t>
              </a:r>
            </a:p>
          </p:txBody>
        </p:sp>
        <p:sp>
          <p:nvSpPr>
            <p:cNvPr id="16" name="AutoShape 16"/>
            <p:cNvSpPr>
              <a:spLocks noChangeArrowheads="1"/>
            </p:cNvSpPr>
            <p:nvPr/>
          </p:nvSpPr>
          <p:spPr bwMode="auto">
            <a:xfrm>
              <a:off x="1523627" y="2397891"/>
              <a:ext cx="1819367" cy="275992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95000"/>
              </a:schemeClr>
            </a:solidFill>
            <a:ln w="3175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200" dirty="0">
                  <a:solidFill>
                    <a:srgbClr val="1A3B52"/>
                  </a:solidFill>
                  <a:latin typeface="휴먼모음T" pitchFamily="18" charset="-127"/>
                  <a:ea typeface="휴먼모음T" pitchFamily="18" charset="-127"/>
                </a:rPr>
                <a:t>분양신청</a:t>
              </a:r>
            </a:p>
          </p:txBody>
        </p:sp>
        <p:sp>
          <p:nvSpPr>
            <p:cNvPr id="17" name="AutoShape 18"/>
            <p:cNvSpPr>
              <a:spLocks noChangeArrowheads="1"/>
            </p:cNvSpPr>
            <p:nvPr/>
          </p:nvSpPr>
          <p:spPr bwMode="auto">
            <a:xfrm>
              <a:off x="1523627" y="3174245"/>
              <a:ext cx="1819367" cy="275994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95000"/>
              </a:schemeClr>
            </a:solidFill>
            <a:ln w="3175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200" dirty="0">
                  <a:solidFill>
                    <a:srgbClr val="1A3B52"/>
                  </a:solidFill>
                  <a:latin typeface="휴먼모음T" pitchFamily="18" charset="-127"/>
                  <a:ea typeface="휴먼모음T" pitchFamily="18" charset="-127"/>
                </a:rPr>
                <a:t>관리처분계획서작성</a:t>
              </a:r>
            </a:p>
          </p:txBody>
        </p:sp>
        <p:sp>
          <p:nvSpPr>
            <p:cNvPr id="19" name="AutoShape 19"/>
            <p:cNvSpPr>
              <a:spLocks noChangeArrowheads="1"/>
            </p:cNvSpPr>
            <p:nvPr/>
          </p:nvSpPr>
          <p:spPr bwMode="auto">
            <a:xfrm>
              <a:off x="1523627" y="3952585"/>
              <a:ext cx="1819367" cy="274007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95000"/>
              </a:schemeClr>
            </a:solidFill>
            <a:ln w="3175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200" dirty="0">
                  <a:solidFill>
                    <a:srgbClr val="1A3B52"/>
                  </a:solidFill>
                  <a:latin typeface="휴먼모음T" pitchFamily="18" charset="-127"/>
                  <a:ea typeface="휴먼모음T" pitchFamily="18" charset="-127"/>
                </a:rPr>
                <a:t>총회의결</a:t>
              </a:r>
            </a:p>
          </p:txBody>
        </p:sp>
        <p:sp>
          <p:nvSpPr>
            <p:cNvPr id="20" name="AutoShape 20"/>
            <p:cNvSpPr>
              <a:spLocks noChangeArrowheads="1"/>
            </p:cNvSpPr>
            <p:nvPr/>
          </p:nvSpPr>
          <p:spPr bwMode="auto">
            <a:xfrm>
              <a:off x="1523627" y="4728940"/>
              <a:ext cx="1819367" cy="275992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95000"/>
              </a:schemeClr>
            </a:solidFill>
            <a:ln w="3175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200" dirty="0" smtClean="0">
                  <a:solidFill>
                    <a:srgbClr val="1A3B52"/>
                  </a:solidFill>
                  <a:latin typeface="휴먼모음T" pitchFamily="18" charset="-127"/>
                  <a:ea typeface="휴먼모음T" pitchFamily="18" charset="-127"/>
                </a:rPr>
                <a:t>관리처분계획인가신청</a:t>
              </a:r>
              <a:endParaRPr kumimoji="0" lang="ko-KR" altLang="en-US" sz="1200" dirty="0">
                <a:solidFill>
                  <a:srgbClr val="1A3B52"/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21" name="AutoShape 20"/>
            <p:cNvSpPr>
              <a:spLocks noChangeArrowheads="1"/>
            </p:cNvSpPr>
            <p:nvPr/>
          </p:nvSpPr>
          <p:spPr bwMode="auto">
            <a:xfrm>
              <a:off x="1523627" y="5427857"/>
              <a:ext cx="1819367" cy="275992"/>
            </a:xfrm>
            <a:prstGeom prst="roundRect">
              <a:avLst>
                <a:gd name="adj" fmla="val 16667"/>
              </a:avLst>
            </a:prstGeom>
            <a:solidFill>
              <a:srgbClr val="296D60"/>
            </a:solidFill>
            <a:ln w="12700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200" dirty="0" smtClean="0">
                  <a:solidFill>
                    <a:schemeClr val="bg1"/>
                  </a:solidFill>
                  <a:latin typeface="휴먼모음T" pitchFamily="18" charset="-127"/>
                  <a:ea typeface="휴먼모음T" pitchFamily="18" charset="-127"/>
                </a:rPr>
                <a:t>관리처분 타당성 검증</a:t>
              </a:r>
              <a:endParaRPr kumimoji="0" lang="ko-KR" altLang="en-US" sz="1200" dirty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22" name="AutoShape 20"/>
            <p:cNvSpPr>
              <a:spLocks noChangeArrowheads="1"/>
            </p:cNvSpPr>
            <p:nvPr/>
          </p:nvSpPr>
          <p:spPr bwMode="auto">
            <a:xfrm>
              <a:off x="1523627" y="6132731"/>
              <a:ext cx="1819367" cy="275994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95000"/>
              </a:schemeClr>
            </a:solidFill>
            <a:ln w="3175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200" dirty="0" smtClean="0">
                  <a:solidFill>
                    <a:srgbClr val="1A3B52"/>
                  </a:solidFill>
                  <a:latin typeface="휴먼모음T" pitchFamily="18" charset="-127"/>
                  <a:ea typeface="휴먼모음T" pitchFamily="18" charset="-127"/>
                </a:rPr>
                <a:t>관리처분계획인가완료</a:t>
              </a:r>
              <a:endParaRPr kumimoji="0" lang="ko-KR" altLang="en-US" sz="1200" dirty="0">
                <a:solidFill>
                  <a:srgbClr val="1A3B52"/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23" name="이등변 삼각형 22"/>
            <p:cNvSpPr/>
            <p:nvPr/>
          </p:nvSpPr>
          <p:spPr>
            <a:xfrm flipV="1">
              <a:off x="2304379" y="1393197"/>
              <a:ext cx="186234" cy="101263"/>
            </a:xfrm>
            <a:prstGeom prst="triangle">
              <a:avLst/>
            </a:prstGeom>
            <a:solidFill>
              <a:srgbClr val="31828B"/>
            </a:solidFill>
            <a:ln>
              <a:solidFill>
                <a:srgbClr val="33897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24" name="이등변 삼각형 23"/>
            <p:cNvSpPr/>
            <p:nvPr/>
          </p:nvSpPr>
          <p:spPr>
            <a:xfrm flipV="1">
              <a:off x="2295425" y="2111970"/>
              <a:ext cx="188026" cy="101263"/>
            </a:xfrm>
            <a:prstGeom prst="triangle">
              <a:avLst/>
            </a:prstGeom>
            <a:solidFill>
              <a:srgbClr val="31828B"/>
            </a:solidFill>
            <a:ln>
              <a:solidFill>
                <a:srgbClr val="33897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26" name="이등변 삼각형 25"/>
            <p:cNvSpPr/>
            <p:nvPr/>
          </p:nvSpPr>
          <p:spPr>
            <a:xfrm flipV="1">
              <a:off x="2295425" y="2900237"/>
              <a:ext cx="188026" cy="103249"/>
            </a:xfrm>
            <a:prstGeom prst="triangle">
              <a:avLst/>
            </a:prstGeom>
            <a:solidFill>
              <a:srgbClr val="31828B"/>
            </a:solidFill>
            <a:ln>
              <a:solidFill>
                <a:srgbClr val="33897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27" name="이등변 삼각형 26"/>
            <p:cNvSpPr/>
            <p:nvPr/>
          </p:nvSpPr>
          <p:spPr>
            <a:xfrm flipV="1">
              <a:off x="2295425" y="3678577"/>
              <a:ext cx="188026" cy="101264"/>
            </a:xfrm>
            <a:prstGeom prst="triangle">
              <a:avLst/>
            </a:prstGeom>
            <a:solidFill>
              <a:srgbClr val="31828B"/>
            </a:solidFill>
            <a:ln>
              <a:solidFill>
                <a:srgbClr val="33897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28" name="이등변 삼각형 27"/>
            <p:cNvSpPr/>
            <p:nvPr/>
          </p:nvSpPr>
          <p:spPr>
            <a:xfrm flipV="1">
              <a:off x="2315123" y="4445004"/>
              <a:ext cx="188025" cy="101264"/>
            </a:xfrm>
            <a:prstGeom prst="triangle">
              <a:avLst/>
            </a:prstGeom>
            <a:solidFill>
              <a:srgbClr val="31828B"/>
            </a:solidFill>
            <a:ln>
              <a:solidFill>
                <a:srgbClr val="33897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29" name="이등변 삼각형 28"/>
            <p:cNvSpPr/>
            <p:nvPr/>
          </p:nvSpPr>
          <p:spPr>
            <a:xfrm flipV="1">
              <a:off x="2295425" y="5233272"/>
              <a:ext cx="188026" cy="103249"/>
            </a:xfrm>
            <a:prstGeom prst="triangle">
              <a:avLst/>
            </a:prstGeom>
            <a:solidFill>
              <a:srgbClr val="31828B"/>
            </a:solidFill>
            <a:ln>
              <a:solidFill>
                <a:srgbClr val="33897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30" name="이등변 삼각형 29"/>
            <p:cNvSpPr/>
            <p:nvPr/>
          </p:nvSpPr>
          <p:spPr>
            <a:xfrm flipV="1">
              <a:off x="2286472" y="5928219"/>
              <a:ext cx="188025" cy="101263"/>
            </a:xfrm>
            <a:prstGeom prst="triangle">
              <a:avLst/>
            </a:prstGeom>
            <a:solidFill>
              <a:srgbClr val="31828B"/>
            </a:solidFill>
            <a:ln>
              <a:solidFill>
                <a:srgbClr val="33897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cxnSp>
          <p:nvCxnSpPr>
            <p:cNvPr id="31" name="꺾인 연결선 30"/>
            <p:cNvCxnSpPr>
              <a:stCxn id="13" idx="3"/>
              <a:endCxn id="33" idx="1"/>
            </p:cNvCxnSpPr>
            <p:nvPr/>
          </p:nvCxnSpPr>
          <p:spPr>
            <a:xfrm flipV="1">
              <a:off x="3491623" y="3761971"/>
              <a:ext cx="596309" cy="1832674"/>
            </a:xfrm>
            <a:prstGeom prst="bentConnector3">
              <a:avLst>
                <a:gd name="adj1" fmla="val 50000"/>
              </a:avLst>
            </a:prstGeom>
            <a:ln w="28575">
              <a:solidFill>
                <a:srgbClr val="338979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2487" name="그룹 31"/>
            <p:cNvGrpSpPr>
              <a:grpSpLocks/>
            </p:cNvGrpSpPr>
            <p:nvPr/>
          </p:nvGrpSpPr>
          <p:grpSpPr bwMode="auto">
            <a:xfrm>
              <a:off x="3997480" y="928576"/>
              <a:ext cx="3385369" cy="5668776"/>
              <a:chOff x="4984006" y="928576"/>
              <a:chExt cx="3385369" cy="5668776"/>
            </a:xfrm>
          </p:grpSpPr>
          <p:sp>
            <p:nvSpPr>
              <p:cNvPr id="33" name="직사각형 32"/>
              <p:cNvSpPr/>
              <p:nvPr/>
            </p:nvSpPr>
            <p:spPr>
              <a:xfrm>
                <a:off x="5074458" y="928576"/>
                <a:ext cx="2881261" cy="5668776"/>
              </a:xfrm>
              <a:prstGeom prst="rect">
                <a:avLst/>
              </a:prstGeom>
              <a:noFill/>
              <a:ln w="19050">
                <a:solidFill>
                  <a:srgbClr val="338979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  <p:grpSp>
            <p:nvGrpSpPr>
              <p:cNvPr id="62489" name="그룹 33"/>
              <p:cNvGrpSpPr>
                <a:grpSpLocks/>
              </p:cNvGrpSpPr>
              <p:nvPr/>
            </p:nvGrpSpPr>
            <p:grpSpPr bwMode="auto">
              <a:xfrm>
                <a:off x="4984006" y="1203762"/>
                <a:ext cx="3385369" cy="5155554"/>
                <a:chOff x="3778586" y="1463041"/>
                <a:chExt cx="2961005" cy="3929231"/>
              </a:xfrm>
            </p:grpSpPr>
            <p:sp>
              <p:nvSpPr>
                <p:cNvPr id="35" name="TextBox 3"/>
                <p:cNvSpPr txBox="1"/>
                <p:nvPr/>
              </p:nvSpPr>
              <p:spPr>
                <a:xfrm>
                  <a:off x="4180346" y="1463656"/>
                  <a:ext cx="1866965" cy="440361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19050">
                  <a:solidFill>
                    <a:schemeClr val="bg1">
                      <a:lumMod val="65000"/>
                    </a:schemeClr>
                  </a:solidFill>
                </a:ln>
              </p:spPr>
              <p:txBody>
                <a:bodyPr anchor="ctr">
                  <a:sp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fontAlgn="auto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ko-KR" altLang="en-US" sz="1600" dirty="0" smtClean="0">
                      <a:latin typeface="휴먼엑스포" pitchFamily="18" charset="-127"/>
                      <a:ea typeface="휴먼엑스포" pitchFamily="18" charset="-127"/>
                    </a:rPr>
                    <a:t>조     합</a:t>
                  </a:r>
                  <a:endParaRPr kumimoji="0" lang="ko-KR" altLang="en-US" sz="1600" dirty="0">
                    <a:latin typeface="휴먼엑스포" pitchFamily="18" charset="-127"/>
                    <a:ea typeface="휴먼엑스포" pitchFamily="18" charset="-127"/>
                  </a:endParaRPr>
                </a:p>
              </p:txBody>
            </p:sp>
            <p:sp>
              <p:nvSpPr>
                <p:cNvPr id="36" name="TextBox 7"/>
                <p:cNvSpPr txBox="1"/>
                <p:nvPr/>
              </p:nvSpPr>
              <p:spPr>
                <a:xfrm>
                  <a:off x="4252393" y="4986540"/>
                  <a:ext cx="1866965" cy="405555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19050">
                  <a:solidFill>
                    <a:schemeClr val="bg1">
                      <a:lumMod val="65000"/>
                    </a:schemeClr>
                  </a:solidFill>
                </a:ln>
              </p:spPr>
              <p:txBody>
                <a:bodyPr anchor="ctr">
                  <a:sp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fontAlgn="auto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en-US" altLang="ko-KR" sz="1600" dirty="0" smtClean="0">
                      <a:latin typeface="휴먼엑스포" pitchFamily="18" charset="-127"/>
                      <a:ea typeface="휴먼엑스포" pitchFamily="18" charset="-127"/>
                    </a:rPr>
                    <a:t>LH, </a:t>
                  </a:r>
                  <a:r>
                    <a:rPr kumimoji="0" lang="ko-KR" altLang="en-US" sz="1600" dirty="0" err="1" smtClean="0">
                      <a:latin typeface="휴먼엑스포" pitchFamily="18" charset="-127"/>
                      <a:ea typeface="휴먼엑스포" pitchFamily="18" charset="-127"/>
                    </a:rPr>
                    <a:t>한국감정원</a:t>
                  </a:r>
                  <a:endParaRPr kumimoji="0" lang="ko-KR" altLang="en-US" sz="1600" dirty="0">
                    <a:latin typeface="휴먼엑스포" pitchFamily="18" charset="-127"/>
                    <a:ea typeface="휴먼엑스포" pitchFamily="18" charset="-127"/>
                  </a:endParaRPr>
                </a:p>
              </p:txBody>
            </p:sp>
            <p:sp>
              <p:nvSpPr>
                <p:cNvPr id="37" name="TextBox 13"/>
                <p:cNvSpPr txBox="1"/>
                <p:nvPr/>
              </p:nvSpPr>
              <p:spPr>
                <a:xfrm>
                  <a:off x="3796615" y="2056856"/>
                  <a:ext cx="1304683" cy="396476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ko-KR" altLang="en-US" sz="1050" b="1" dirty="0" smtClean="0">
                      <a:latin typeface="HY울릉도M" pitchFamily="18" charset="-127"/>
                      <a:ea typeface="HY울릉도M" pitchFamily="18" charset="-127"/>
                    </a:rPr>
                    <a:t>①</a:t>
                  </a:r>
                  <a:r>
                    <a:rPr kumimoji="0" lang="ko-KR" altLang="en-US" sz="1050" dirty="0" smtClean="0">
                      <a:latin typeface="HY울릉도M" pitchFamily="18" charset="-127"/>
                      <a:ea typeface="HY울릉도M" pitchFamily="18" charset="-127"/>
                    </a:rPr>
                    <a:t> 관리처분계획  </a:t>
                  </a:r>
                  <a:endParaRPr kumimoji="0" lang="en-US" altLang="ko-KR" sz="1050" dirty="0" smtClean="0">
                    <a:latin typeface="HY울릉도M" pitchFamily="18" charset="-127"/>
                    <a:ea typeface="HY울릉도M" pitchFamily="18" charset="-127"/>
                  </a:endParaRPr>
                </a:p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en-US" altLang="ko-KR" sz="1050" dirty="0" smtClean="0">
                      <a:latin typeface="HY울릉도M" pitchFamily="18" charset="-127"/>
                      <a:ea typeface="HY울릉도M" pitchFamily="18" charset="-127"/>
                    </a:rPr>
                    <a:t>    </a:t>
                  </a:r>
                  <a:r>
                    <a:rPr kumimoji="0" lang="ko-KR" altLang="en-US" sz="1050" dirty="0" smtClean="0">
                      <a:latin typeface="HY울릉도M" pitchFamily="18" charset="-127"/>
                      <a:ea typeface="HY울릉도M" pitchFamily="18" charset="-127"/>
                    </a:rPr>
                    <a:t>신청</a:t>
                  </a:r>
                  <a:endParaRPr kumimoji="0" lang="ko-KR" altLang="en-US" sz="105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38" name="TextBox 16"/>
                <p:cNvSpPr txBox="1"/>
                <p:nvPr/>
              </p:nvSpPr>
              <p:spPr>
                <a:xfrm>
                  <a:off x="3777820" y="3903041"/>
                  <a:ext cx="1440946" cy="550829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ko-KR" altLang="en-US" sz="1050" b="1" dirty="0" smtClean="0"/>
                    <a:t>②</a:t>
                  </a:r>
                  <a:r>
                    <a:rPr kumimoji="0" lang="ko-KR" altLang="en-US" sz="1050" dirty="0" smtClean="0">
                      <a:latin typeface="HY울릉도M" pitchFamily="18" charset="-127"/>
                      <a:ea typeface="HY울릉도M" pitchFamily="18" charset="-127"/>
                    </a:rPr>
                    <a:t> 관리처분계획 </a:t>
                  </a:r>
                  <a:endParaRPr kumimoji="0" lang="en-US" altLang="ko-KR" sz="1050" dirty="0" smtClean="0">
                    <a:latin typeface="HY울릉도M" pitchFamily="18" charset="-127"/>
                    <a:ea typeface="HY울릉도M" pitchFamily="18" charset="-127"/>
                  </a:endParaRPr>
                </a:p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en-US" altLang="ko-KR" sz="1050" dirty="0">
                      <a:latin typeface="HY울릉도M" pitchFamily="18" charset="-127"/>
                      <a:ea typeface="HY울릉도M" pitchFamily="18" charset="-127"/>
                    </a:rPr>
                    <a:t> </a:t>
                  </a:r>
                  <a:r>
                    <a:rPr kumimoji="0" lang="en-US" altLang="ko-KR" sz="1050" dirty="0" smtClean="0">
                      <a:latin typeface="HY울릉도M" pitchFamily="18" charset="-127"/>
                      <a:ea typeface="HY울릉도M" pitchFamily="18" charset="-127"/>
                    </a:rPr>
                    <a:t>   </a:t>
                  </a:r>
                  <a:r>
                    <a:rPr kumimoji="0" lang="ko-KR" altLang="en-US" sz="1050" dirty="0" smtClean="0">
                      <a:latin typeface="HY울릉도M" pitchFamily="18" charset="-127"/>
                      <a:ea typeface="HY울릉도M" pitchFamily="18" charset="-127"/>
                    </a:rPr>
                    <a:t>타당성 검증 </a:t>
                  </a:r>
                  <a:endParaRPr kumimoji="0" lang="en-US" altLang="ko-KR" sz="1050" dirty="0" smtClean="0">
                    <a:latin typeface="HY울릉도M" pitchFamily="18" charset="-127"/>
                    <a:ea typeface="HY울릉도M" pitchFamily="18" charset="-127"/>
                  </a:endParaRPr>
                </a:p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en-US" altLang="ko-KR" sz="1050" dirty="0">
                      <a:latin typeface="HY울릉도M" pitchFamily="18" charset="-127"/>
                      <a:ea typeface="HY울릉도M" pitchFamily="18" charset="-127"/>
                    </a:rPr>
                    <a:t> </a:t>
                  </a:r>
                  <a:r>
                    <a:rPr kumimoji="0" lang="en-US" altLang="ko-KR" sz="1050" dirty="0" smtClean="0">
                      <a:latin typeface="HY울릉도M" pitchFamily="18" charset="-127"/>
                      <a:ea typeface="HY울릉도M" pitchFamily="18" charset="-127"/>
                    </a:rPr>
                    <a:t>   </a:t>
                  </a:r>
                  <a:r>
                    <a:rPr kumimoji="0" lang="ko-KR" altLang="en-US" sz="1050" dirty="0" smtClean="0">
                      <a:latin typeface="HY울릉도M" pitchFamily="18" charset="-127"/>
                      <a:ea typeface="HY울릉도M" pitchFamily="18" charset="-127"/>
                    </a:rPr>
                    <a:t>의뢰</a:t>
                  </a:r>
                  <a:endParaRPr kumimoji="0" lang="ko-KR" altLang="en-US" sz="105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39" name="TextBox 28"/>
                <p:cNvSpPr txBox="1"/>
                <p:nvPr/>
              </p:nvSpPr>
              <p:spPr>
                <a:xfrm>
                  <a:off x="5209369" y="4479596"/>
                  <a:ext cx="1530222" cy="396476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ko-KR" altLang="en-US" sz="1050" b="1" dirty="0" smtClean="0"/>
                    <a:t>③</a:t>
                  </a:r>
                  <a:r>
                    <a:rPr kumimoji="0" lang="ko-KR" altLang="en-US" sz="1050" dirty="0" smtClean="0"/>
                    <a:t> </a:t>
                  </a:r>
                  <a:r>
                    <a:rPr kumimoji="0" lang="ko-KR" altLang="en-US" sz="1050" dirty="0" smtClean="0">
                      <a:latin typeface="HY울릉도M" pitchFamily="18" charset="-127"/>
                      <a:ea typeface="HY울릉도M" pitchFamily="18" charset="-127"/>
                    </a:rPr>
                    <a:t>관리처분계획 </a:t>
                  </a:r>
                  <a:endParaRPr kumimoji="0" lang="en-US" altLang="ko-KR" sz="1050" dirty="0" smtClean="0">
                    <a:latin typeface="HY울릉도M" pitchFamily="18" charset="-127"/>
                    <a:ea typeface="HY울릉도M" pitchFamily="18" charset="-127"/>
                  </a:endParaRPr>
                </a:p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en-US" altLang="ko-KR" sz="1050" dirty="0" smtClean="0">
                      <a:latin typeface="HY울릉도M" pitchFamily="18" charset="-127"/>
                      <a:ea typeface="HY울릉도M" pitchFamily="18" charset="-127"/>
                    </a:rPr>
                    <a:t>    </a:t>
                  </a:r>
                  <a:r>
                    <a:rPr kumimoji="0" lang="ko-KR" altLang="en-US" sz="1050" dirty="0" smtClean="0">
                      <a:latin typeface="HY울릉도M" pitchFamily="18" charset="-127"/>
                      <a:ea typeface="HY울릉도M" pitchFamily="18" charset="-127"/>
                    </a:rPr>
                    <a:t>타당성 검증</a:t>
                  </a:r>
                  <a:endParaRPr kumimoji="0" lang="ko-KR" altLang="en-US" sz="105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0" name="TextBox 102"/>
                <p:cNvSpPr txBox="1"/>
                <p:nvPr/>
              </p:nvSpPr>
              <p:spPr>
                <a:xfrm>
                  <a:off x="5198405" y="2695455"/>
                  <a:ext cx="1325044" cy="396476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ko-KR" altLang="en-US" sz="1050" b="1" dirty="0" smtClean="0"/>
                    <a:t>④</a:t>
                  </a:r>
                  <a:r>
                    <a:rPr kumimoji="0" lang="ko-KR" altLang="en-US" sz="1050" dirty="0" smtClean="0">
                      <a:latin typeface="HY울릉도M" pitchFamily="18" charset="-127"/>
                      <a:ea typeface="HY울릉도M" pitchFamily="18" charset="-127"/>
                    </a:rPr>
                    <a:t> 관리처분계획 </a:t>
                  </a:r>
                  <a:endParaRPr kumimoji="0" lang="en-US" altLang="ko-KR" sz="1050" dirty="0" smtClean="0">
                    <a:latin typeface="HY울릉도M" pitchFamily="18" charset="-127"/>
                    <a:ea typeface="HY울릉도M" pitchFamily="18" charset="-127"/>
                  </a:endParaRPr>
                </a:p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en-US" altLang="ko-KR" sz="1050" dirty="0">
                      <a:latin typeface="HY울릉도M" pitchFamily="18" charset="-127"/>
                      <a:ea typeface="HY울릉도M" pitchFamily="18" charset="-127"/>
                    </a:rPr>
                    <a:t> </a:t>
                  </a:r>
                  <a:r>
                    <a:rPr kumimoji="0" lang="en-US" altLang="ko-KR" sz="1050" dirty="0" smtClean="0">
                      <a:latin typeface="HY울릉도M" pitchFamily="18" charset="-127"/>
                      <a:ea typeface="HY울릉도M" pitchFamily="18" charset="-127"/>
                    </a:rPr>
                    <a:t>   </a:t>
                  </a:r>
                  <a:r>
                    <a:rPr kumimoji="0" lang="ko-KR" altLang="en-US" sz="1050" dirty="0" smtClean="0">
                      <a:latin typeface="HY울릉도M" pitchFamily="18" charset="-127"/>
                      <a:ea typeface="HY울릉도M" pitchFamily="18" charset="-127"/>
                    </a:rPr>
                    <a:t>인가</a:t>
                  </a:r>
                  <a:endParaRPr kumimoji="0" lang="en-US" altLang="ko-KR" sz="1050" dirty="0" smtClean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1" name="TextBox 26"/>
                <p:cNvSpPr txBox="1"/>
                <p:nvPr/>
              </p:nvSpPr>
              <p:spPr>
                <a:xfrm>
                  <a:off x="4199141" y="3219045"/>
                  <a:ext cx="1868530" cy="396476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19050">
                  <a:solidFill>
                    <a:schemeClr val="bg1">
                      <a:lumMod val="65000"/>
                    </a:schemeClr>
                  </a:solidFill>
                </a:ln>
              </p:spPr>
              <p:txBody>
                <a:bodyPr anchor="ctr">
                  <a:sp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fontAlgn="auto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ko-KR" altLang="en-US" sz="1400" spc="-100" dirty="0" smtClean="0">
                      <a:latin typeface="휴먼엑스포" pitchFamily="18" charset="-127"/>
                      <a:ea typeface="휴먼엑스포" pitchFamily="18" charset="-127"/>
                    </a:rPr>
                    <a:t>시장</a:t>
                  </a:r>
                  <a:r>
                    <a:rPr kumimoji="0" lang="en-US" altLang="ko-KR" sz="1400" spc="-100" dirty="0" smtClean="0">
                      <a:latin typeface="휴먼엑스포" pitchFamily="18" charset="-127"/>
                      <a:ea typeface="휴먼엑스포" pitchFamily="18" charset="-127"/>
                    </a:rPr>
                    <a:t>·</a:t>
                  </a:r>
                  <a:r>
                    <a:rPr kumimoji="0" lang="ko-KR" altLang="en-US" sz="1400" spc="-100" dirty="0" smtClean="0">
                      <a:latin typeface="휴먼엑스포" pitchFamily="18" charset="-127"/>
                      <a:ea typeface="휴먼엑스포" pitchFamily="18" charset="-127"/>
                    </a:rPr>
                    <a:t>군수</a:t>
                  </a:r>
                  <a:r>
                    <a:rPr kumimoji="0" lang="en-US" altLang="ko-KR" sz="1400" spc="-100" dirty="0" smtClean="0">
                      <a:latin typeface="휴먼엑스포" pitchFamily="18" charset="-127"/>
                      <a:ea typeface="휴먼엑스포" pitchFamily="18" charset="-127"/>
                    </a:rPr>
                    <a:t>·</a:t>
                  </a:r>
                  <a:r>
                    <a:rPr kumimoji="0" lang="ko-KR" altLang="en-US" sz="1400" spc="-100" dirty="0" smtClean="0">
                      <a:latin typeface="휴먼엑스포" pitchFamily="18" charset="-127"/>
                      <a:ea typeface="휴먼엑스포" pitchFamily="18" charset="-127"/>
                    </a:rPr>
                    <a:t>구청장</a:t>
                  </a:r>
                  <a:endParaRPr kumimoji="0" lang="ko-KR" altLang="en-US" sz="1400" spc="-100" dirty="0">
                    <a:latin typeface="휴먼엑스포" pitchFamily="18" charset="-127"/>
                    <a:ea typeface="휴먼엑스포" pitchFamily="18" charset="-127"/>
                  </a:endParaRPr>
                </a:p>
              </p:txBody>
            </p:sp>
            <p:cxnSp>
              <p:nvCxnSpPr>
                <p:cNvPr id="42" name="직선 화살표 연결선 41"/>
                <p:cNvCxnSpPr/>
                <p:nvPr/>
              </p:nvCxnSpPr>
              <p:spPr>
                <a:xfrm>
                  <a:off x="4991661" y="3635194"/>
                  <a:ext cx="3132" cy="1296869"/>
                </a:xfrm>
                <a:prstGeom prst="straightConnector1">
                  <a:avLst/>
                </a:prstGeom>
                <a:ln w="28575">
                  <a:solidFill>
                    <a:srgbClr val="C00000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직선 화살표 연결선 42"/>
                <p:cNvCxnSpPr/>
                <p:nvPr/>
              </p:nvCxnSpPr>
              <p:spPr>
                <a:xfrm>
                  <a:off x="5209369" y="3635194"/>
                  <a:ext cx="9397" cy="1287789"/>
                </a:xfrm>
                <a:prstGeom prst="straightConnector1">
                  <a:avLst/>
                </a:prstGeom>
                <a:ln w="28575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직선 화살표 연결선 43"/>
                <p:cNvCxnSpPr/>
                <p:nvPr/>
              </p:nvCxnSpPr>
              <p:spPr>
                <a:xfrm>
                  <a:off x="4991661" y="1888884"/>
                  <a:ext cx="3132" cy="1295356"/>
                </a:xfrm>
                <a:prstGeom prst="straightConnector1">
                  <a:avLst/>
                </a:prstGeom>
                <a:ln w="28575">
                  <a:solidFill>
                    <a:srgbClr val="C00000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직선 화살표 연결선 44"/>
                <p:cNvCxnSpPr/>
                <p:nvPr/>
              </p:nvCxnSpPr>
              <p:spPr>
                <a:xfrm>
                  <a:off x="5209369" y="1888884"/>
                  <a:ext cx="9397" cy="1286277"/>
                </a:xfrm>
                <a:prstGeom prst="straightConnector1">
                  <a:avLst/>
                </a:prstGeom>
                <a:ln w="28575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슬라이드 번호 개체 틀 3"/>
          <p:cNvSpPr txBox="1">
            <a:spLocks noChangeArrowheads="1"/>
          </p:cNvSpPr>
          <p:nvPr/>
        </p:nvSpPr>
        <p:spPr bwMode="auto">
          <a:xfrm>
            <a:off x="9455150" y="6492875"/>
            <a:ext cx="4508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65938BDF-D179-436A-8330-B58AD1364998}" type="slidenum">
              <a:rPr kumimoji="0" lang="en-US" altLang="en-US" sz="1200">
                <a:solidFill>
                  <a:srgbClr val="000000"/>
                </a:solidFill>
                <a:latin typeface="10X10" pitchFamily="50" charset="-127"/>
                <a:ea typeface="10X10" pitchFamily="50" charset="-127"/>
              </a:rPr>
              <a:pPr algn="r"/>
              <a:t>52</a:t>
            </a:fld>
            <a:endParaRPr kumimoji="0" lang="en-US" altLang="en-US" sz="1200">
              <a:solidFill>
                <a:srgbClr val="000000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0" y="8478"/>
            <a:ext cx="9906000" cy="461665"/>
          </a:xfrm>
          <a:prstGeom prst="rect">
            <a:avLst/>
          </a:prstGeom>
          <a:solidFill>
            <a:schemeClr val="tx2"/>
          </a:solidFill>
        </p:spPr>
        <p:txBody>
          <a:bodyPr>
            <a:spAutoFit/>
          </a:bodyPr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MS Gothic"/>
                <a:ea typeface="MS Gothic"/>
              </a:rPr>
              <a:t>Ⅳ. </a:t>
            </a:r>
            <a:r>
              <a:rPr kumimoji="0" lang="ko-KR" altLang="en-US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KoPub돋움체 Bold"/>
                <a:ea typeface="KoPub돋움체 Bold"/>
              </a:rPr>
              <a:t>관리처분계획 수립 절차</a:t>
            </a:r>
            <a:endParaRPr kumimoji="0" lang="ko-KR" altLang="en-US" sz="2400" b="1" spc="-150" dirty="0"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63492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3493" name="Rectangle 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236476" y="656692"/>
            <a:ext cx="8928993" cy="468052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2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</a:t>
            </a:r>
            <a:r>
              <a:rPr kumimoji="0" lang="en-US" altLang="ko-KR" sz="22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9. </a:t>
            </a:r>
            <a:r>
              <a:rPr kumimoji="0" lang="ko-KR" altLang="en-US" sz="22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관리처분계획인가의 시기조정</a:t>
            </a:r>
            <a:endParaRPr kumimoji="0" lang="en-US" altLang="ko-KR" sz="2000" spc="-10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한컴 윤고딕 230"/>
              <a:ea typeface="한컴 윤고딕 230"/>
            </a:endParaRPr>
          </a:p>
        </p:txBody>
      </p:sp>
      <p:sp>
        <p:nvSpPr>
          <p:cNvPr id="59" name="직사각형 58"/>
          <p:cNvSpPr/>
          <p:nvPr/>
        </p:nvSpPr>
        <p:spPr>
          <a:xfrm>
            <a:off x="381000" y="1268413"/>
            <a:ext cx="9109075" cy="5040312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200" b="1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</a:t>
            </a:r>
            <a:r>
              <a:rPr kumimoji="0" lang="ko-KR" altLang="en-US" sz="2200" b="1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가</a:t>
            </a:r>
            <a:r>
              <a:rPr kumimoji="0" lang="en-US" altLang="ko-KR" sz="2200" b="1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 </a:t>
            </a:r>
            <a:r>
              <a:rPr kumimoji="0" lang="ko-KR" altLang="en-US" sz="2200" b="1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요건</a:t>
            </a:r>
            <a:endParaRPr kumimoji="0" lang="en-US" altLang="ko-KR" sz="2200" b="1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spc="-5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 정비사업의 시행으로 </a:t>
            </a:r>
            <a:r>
              <a:rPr kumimoji="0" lang="ko-KR" altLang="en-US" sz="2000" u="sng" spc="-5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정비구역 주변지역에 주택이 현저하게 부족하거나</a:t>
            </a:r>
            <a:endParaRPr kumimoji="0" lang="en-US" altLang="ko-KR" sz="2000" u="sng" spc="-5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spc="-5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</a:t>
            </a:r>
            <a:r>
              <a:rPr kumimoji="0" lang="ko-KR" altLang="en-US" sz="2000" spc="-5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</a:t>
            </a:r>
            <a:r>
              <a:rPr kumimoji="0" lang="ko-KR" altLang="en-US" sz="2000" u="sng" spc="-5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주택시장이 불안정하게 되는 등 조례로 정하는 사유가 발생하는 경우</a:t>
            </a:r>
            <a:r>
              <a:rPr kumimoji="0" lang="en-US" altLang="ko-KR" sz="2000" spc="-5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spc="-5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 ※ </a:t>
            </a:r>
            <a:r>
              <a:rPr kumimoji="0" lang="ko-KR" altLang="en-US" sz="2000" spc="-5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서울시조례 제</a:t>
            </a:r>
            <a:r>
              <a:rPr kumimoji="0" lang="en-US" altLang="ko-KR" sz="2000" spc="-5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56</a:t>
            </a:r>
            <a:r>
              <a:rPr kumimoji="0" lang="ko-KR" altLang="en-US" sz="2000" spc="-5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조 </a:t>
            </a:r>
            <a:r>
              <a:rPr kumimoji="0" lang="en-US" altLang="ko-KR" sz="2000" spc="-5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(</a:t>
            </a:r>
            <a:r>
              <a:rPr kumimoji="0" lang="ko-KR" altLang="en-US" sz="2000" spc="-5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시기조정사유 등</a:t>
            </a:r>
            <a:r>
              <a:rPr kumimoji="0" lang="en-US" altLang="ko-KR" sz="2000" spc="-5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)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spc="-7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① 시기조정 심의대상구역</a:t>
            </a:r>
            <a:endParaRPr kumimoji="0" lang="en-US" altLang="ko-KR" sz="2000" spc="-7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marL="109728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pc="-7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    </a:t>
            </a:r>
            <a:r>
              <a:rPr kumimoji="0" lang="ko-KR" altLang="en-US" spc="-7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가</a:t>
            </a:r>
            <a:r>
              <a:rPr kumimoji="0" lang="en-US" altLang="ko-KR" spc="-7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) </a:t>
            </a:r>
            <a:r>
              <a:rPr kumimoji="0" lang="ko-KR" altLang="en-US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정비구역의 기존 주택수가 자치구 주택재고수의 </a:t>
            </a:r>
            <a:r>
              <a:rPr kumimoji="0" lang="en-US" altLang="ko-KR" u="sng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1</a:t>
            </a:r>
            <a:r>
              <a:rPr kumimoji="0" lang="ko-KR" altLang="en-US" u="sng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퍼센트를 초과</a:t>
            </a:r>
            <a:r>
              <a:rPr kumimoji="0" lang="ko-KR" altLang="en-US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하는 경우</a:t>
            </a:r>
            <a:endParaRPr kumimoji="0" lang="en-US" altLang="ko-KR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marL="109728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   </a:t>
            </a:r>
            <a:r>
              <a:rPr kumimoji="0" lang="ko-KR" altLang="en-US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나</a:t>
            </a:r>
            <a:r>
              <a:rPr kumimoji="0" lang="en-US" altLang="ko-KR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) </a:t>
            </a:r>
            <a:r>
              <a:rPr kumimoji="0" lang="ko-KR" altLang="en-US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정비구역의 기존 주택수가 </a:t>
            </a:r>
            <a:r>
              <a:rPr kumimoji="0" lang="en-US" altLang="ko-KR" u="sng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2000</a:t>
            </a:r>
            <a:r>
              <a:rPr kumimoji="0" lang="ko-KR" altLang="en-US" u="sng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호를 초과</a:t>
            </a:r>
            <a:r>
              <a:rPr kumimoji="0" lang="ko-KR" altLang="en-US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하는 경우</a:t>
            </a:r>
            <a:endParaRPr kumimoji="0" lang="en-US" altLang="ko-KR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marL="109728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   </a:t>
            </a:r>
            <a:r>
              <a:rPr kumimoji="0" lang="ko-KR" altLang="en-US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다</a:t>
            </a:r>
            <a:r>
              <a:rPr kumimoji="0" lang="en-US" altLang="ko-KR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) </a:t>
            </a:r>
            <a:r>
              <a:rPr kumimoji="0" lang="ko-KR" altLang="en-US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정비구역의 기존주택수가 </a:t>
            </a:r>
            <a:r>
              <a:rPr kumimoji="0" lang="en-US" altLang="ko-KR" u="sng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500</a:t>
            </a:r>
            <a:r>
              <a:rPr kumimoji="0" lang="ko-KR" altLang="en-US" u="sng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호를 초과</a:t>
            </a:r>
            <a:r>
              <a:rPr kumimoji="0" lang="ko-KR" altLang="en-US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하고</a:t>
            </a:r>
            <a:r>
              <a:rPr kumimoji="0" lang="en-US" altLang="ko-KR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, </a:t>
            </a:r>
            <a:r>
              <a:rPr kumimoji="0" lang="ko-KR" altLang="en-US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같은 </a:t>
            </a:r>
            <a:r>
              <a:rPr kumimoji="0" lang="ko-KR" altLang="en-US" dirty="0" err="1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법정동</a:t>
            </a:r>
            <a:r>
              <a:rPr kumimoji="0" lang="ko-KR" altLang="en-US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안에 </a:t>
            </a:r>
            <a:r>
              <a:rPr kumimoji="0" lang="ko-KR" altLang="en-US" u="sng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위치한 </a:t>
            </a:r>
            <a:r>
              <a:rPr kumimoji="0" lang="en-US" altLang="ko-KR" u="sng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1</a:t>
            </a:r>
            <a:r>
              <a:rPr kumimoji="0" lang="ko-KR" altLang="en-US" u="sng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개</a:t>
            </a:r>
            <a:endParaRPr kumimoji="0" lang="en-US" altLang="ko-KR" u="sng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marL="109728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       </a:t>
            </a:r>
            <a:r>
              <a:rPr kumimoji="0" lang="ko-KR" altLang="en-US" u="sng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이상의 다른  정비구역</a:t>
            </a:r>
            <a:r>
              <a:rPr kumimoji="0" lang="en-US" altLang="ko-KR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(</a:t>
            </a:r>
            <a:r>
              <a:rPr kumimoji="0" lang="ko-KR" altLang="en-US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해당구역의 인가 </a:t>
            </a:r>
            <a:r>
              <a:rPr kumimoji="0" lang="ko-KR" altLang="en-US" dirty="0" err="1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신청일을</a:t>
            </a:r>
            <a:r>
              <a:rPr kumimoji="0" lang="ko-KR" altLang="en-US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기준으로 최근 </a:t>
            </a:r>
            <a:r>
              <a:rPr kumimoji="0" lang="en-US" altLang="ko-KR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6</a:t>
            </a:r>
            <a:r>
              <a:rPr kumimoji="0" lang="ko-KR" altLang="en-US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개월 이내</a:t>
            </a:r>
            <a:endParaRPr kumimoji="0" lang="en-US" altLang="ko-KR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marL="109728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       </a:t>
            </a:r>
            <a:r>
              <a:rPr kumimoji="0" lang="ko-KR" altLang="en-US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관리처분계획인가를 신청하였거나</a:t>
            </a:r>
            <a:r>
              <a:rPr kumimoji="0" lang="en-US" altLang="ko-KR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, </a:t>
            </a:r>
            <a:r>
              <a:rPr kumimoji="0" lang="ko-KR" altLang="en-US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완료된 구역에 한한다</a:t>
            </a:r>
            <a:r>
              <a:rPr kumimoji="0" lang="en-US" altLang="ko-KR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)</a:t>
            </a:r>
            <a:r>
              <a:rPr kumimoji="0" lang="ko-KR" altLang="en-US" u="sng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의 기존 주택수를</a:t>
            </a:r>
            <a:endParaRPr kumimoji="0" lang="en-US" altLang="ko-KR" u="sng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marL="109728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u="sng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       </a:t>
            </a:r>
            <a:r>
              <a:rPr kumimoji="0" lang="ko-KR" altLang="en-US" u="sng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더한 합계가 </a:t>
            </a:r>
            <a:r>
              <a:rPr kumimoji="0" lang="en-US" altLang="ko-KR" u="sng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2000</a:t>
            </a:r>
            <a:r>
              <a:rPr kumimoji="0" lang="ko-KR" altLang="en-US" u="sng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호를 초과</a:t>
            </a:r>
            <a:r>
              <a:rPr kumimoji="0" lang="ko-KR" altLang="en-US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하는 경우</a:t>
            </a:r>
            <a:endParaRPr kumimoji="0" lang="en-US" altLang="ko-KR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슬라이드 번호 개체 틀 3"/>
          <p:cNvSpPr txBox="1">
            <a:spLocks noChangeArrowheads="1"/>
          </p:cNvSpPr>
          <p:nvPr/>
        </p:nvSpPr>
        <p:spPr bwMode="auto">
          <a:xfrm>
            <a:off x="9455150" y="6492875"/>
            <a:ext cx="4508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1161BF7E-57E0-44D8-8DC2-6C832B9CF240}" type="slidenum">
              <a:rPr kumimoji="0" lang="en-US" altLang="en-US" sz="1200">
                <a:solidFill>
                  <a:srgbClr val="000000"/>
                </a:solidFill>
                <a:latin typeface="10X10" pitchFamily="50" charset="-127"/>
                <a:ea typeface="10X10" pitchFamily="50" charset="-127"/>
              </a:rPr>
              <a:pPr algn="r"/>
              <a:t>53</a:t>
            </a:fld>
            <a:endParaRPr kumimoji="0" lang="en-US" altLang="en-US" sz="1200">
              <a:solidFill>
                <a:srgbClr val="000000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0" y="8478"/>
            <a:ext cx="9905999" cy="461665"/>
          </a:xfrm>
          <a:prstGeom prst="rect">
            <a:avLst/>
          </a:prstGeom>
          <a:solidFill>
            <a:schemeClr val="tx2"/>
          </a:solidFill>
        </p:spPr>
        <p:txBody>
          <a:bodyPr>
            <a:spAutoFit/>
          </a:bodyPr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MS Gothic"/>
                <a:ea typeface="MS Gothic"/>
              </a:rPr>
              <a:t>Ⅳ. </a:t>
            </a:r>
            <a:r>
              <a:rPr kumimoji="0" lang="ko-KR" altLang="en-US" sz="2400" b="1" spc="-150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88900" dist="38100" dir="5400000" algn="t" rotWithShape="0">
                    <a:prstClr val="black">
                      <a:alpha val="23000"/>
                    </a:prstClr>
                  </a:outerShdw>
                </a:effectLst>
                <a:latin typeface="KoPub돋움체 Bold"/>
                <a:ea typeface="KoPub돋움체 Bold"/>
              </a:rPr>
              <a:t>관리처분계획 수립 절차</a:t>
            </a:r>
            <a:endParaRPr kumimoji="0" lang="en-US" altLang="ko-KR" sz="2400" b="1" spc="-150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88900" dist="38100" dir="5400000" algn="t" rotWithShape="0">
                  <a:prstClr val="black">
                    <a:alpha val="23000"/>
                  </a:prstClr>
                </a:outerShdw>
              </a:effectLst>
              <a:latin typeface="KoPub돋움체 Bold"/>
              <a:ea typeface="KoPub돋움체 Bold"/>
            </a:endParaRPr>
          </a:p>
        </p:txBody>
      </p:sp>
      <p:sp>
        <p:nvSpPr>
          <p:cNvPr id="64516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119336" y="731018"/>
            <a:ext cx="3672403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9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254061"/>
                </a:solidFill>
                <a:latin typeface="한컴 윤고딕 230"/>
                <a:ea typeface="한컴 윤고딕 230"/>
              </a:rPr>
              <a:t>.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관리처분계획인가의 시기조정</a:t>
            </a:r>
            <a:endParaRPr kumimoji="0" lang="ko-KR" altLang="en-US" sz="2000" spc="-10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rgbClr val="254061"/>
              </a:solidFill>
              <a:latin typeface="한컴 윤고딕 230"/>
              <a:ea typeface="한컴 윤고딕 230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227348" y="1088174"/>
            <a:ext cx="9865096" cy="544764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200" b="1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가</a:t>
            </a:r>
            <a:r>
              <a:rPr kumimoji="0" lang="en-US" altLang="ko-KR" sz="2200" b="1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 </a:t>
            </a:r>
            <a:r>
              <a:rPr kumimoji="0" lang="ko-KR" altLang="en-US" sz="2200" b="1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요건</a:t>
            </a:r>
            <a:endParaRPr kumimoji="0" lang="en-US" altLang="ko-KR" sz="2200" b="1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spc="-7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 ② 심의대상구역 중 </a:t>
            </a:r>
            <a:r>
              <a:rPr kumimoji="0" lang="ko-KR" altLang="en-US" sz="2000" u="sng" spc="-7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조정대상구역</a:t>
            </a:r>
            <a:endParaRPr kumimoji="0" lang="en-US" altLang="ko-KR" sz="2000" u="sng" spc="-7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marL="109728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spc="-7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    </a:t>
            </a:r>
            <a:r>
              <a:rPr kumimoji="0" lang="ko-KR" altLang="en-US" sz="2000" spc="-7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가</a:t>
            </a:r>
            <a:r>
              <a:rPr kumimoji="0" lang="en-US" altLang="ko-KR" sz="2000" spc="-7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) </a:t>
            </a:r>
            <a:r>
              <a:rPr kumimoji="0" lang="ko-KR" altLang="en-US" sz="2000" spc="-7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주변지역의 </a:t>
            </a:r>
            <a:r>
              <a:rPr kumimoji="0" lang="ko-KR" altLang="en-US" sz="2000" u="sng" spc="-7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주택 </a:t>
            </a:r>
            <a:r>
              <a:rPr kumimoji="0" lang="ko-KR" altLang="en-US" sz="2000" u="sng" spc="-70" dirty="0" err="1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멸실량이</a:t>
            </a:r>
            <a:r>
              <a:rPr kumimoji="0" lang="ko-KR" altLang="en-US" sz="2000" u="sng" spc="-7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공급량을 </a:t>
            </a:r>
            <a:r>
              <a:rPr kumimoji="0" lang="en-US" altLang="ko-KR" sz="2000" u="sng" spc="-7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30</a:t>
            </a:r>
            <a:r>
              <a:rPr kumimoji="0" lang="ko-KR" altLang="en-US" sz="2000" u="sng" spc="-7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퍼센트 초과</a:t>
            </a:r>
            <a:endParaRPr kumimoji="0" lang="en-US" altLang="ko-KR" sz="2000" u="sng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marL="109728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  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나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) </a:t>
            </a:r>
            <a:r>
              <a:rPr kumimoji="0" lang="ko-KR" altLang="en-US" sz="2000" spc="-7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주변지역의 </a:t>
            </a:r>
            <a:r>
              <a:rPr kumimoji="0" lang="ko-KR" altLang="en-US" sz="2000" u="sng" spc="-7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주택 </a:t>
            </a:r>
            <a:r>
              <a:rPr kumimoji="0" lang="ko-KR" altLang="en-US" sz="2000" u="sng" spc="-70" dirty="0" err="1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멸실량이</a:t>
            </a:r>
            <a:r>
              <a:rPr kumimoji="0" lang="ko-KR" altLang="en-US" sz="2000" u="sng" spc="-7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공급량을 </a:t>
            </a:r>
            <a:r>
              <a:rPr kumimoji="0" lang="en-US" altLang="ko-KR" sz="2000" u="sng" spc="-7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2000</a:t>
            </a:r>
            <a:r>
              <a:rPr kumimoji="0" lang="ko-KR" altLang="en-US" sz="2000" u="sng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호 초과</a:t>
            </a:r>
            <a:endParaRPr kumimoji="0" lang="en-US" altLang="ko-KR" sz="2000" u="sng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marL="109728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  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다</a:t>
            </a: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)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그 밖에 주택시장 불안정 등을 고려하여 주거정책심의회에서 인가시기의 </a:t>
            </a: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marL="109728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           </a:t>
            </a:r>
            <a:r>
              <a:rPr kumimoji="0" lang="ko-KR" altLang="en-US" sz="2000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조정이 필요하다고 인정하는 경우</a:t>
            </a:r>
            <a:endParaRPr kumimoji="0" lang="en-US" altLang="ko-KR" sz="2000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marL="109728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200" b="1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 </a:t>
            </a:r>
            <a:r>
              <a:rPr kumimoji="0" lang="ko-KR" altLang="en-US" sz="2200" b="1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나</a:t>
            </a:r>
            <a:r>
              <a:rPr kumimoji="0" lang="en-US" altLang="ko-KR" sz="2200" b="1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. </a:t>
            </a:r>
            <a:r>
              <a:rPr kumimoji="0" lang="ko-KR" altLang="en-US" sz="2200" b="1" dirty="0">
                <a:solidFill>
                  <a:schemeClr val="tx2"/>
                </a:solidFill>
                <a:latin typeface="한컴 윤고딕 230" pitchFamily="18" charset="-127"/>
                <a:ea typeface="한컴 윤고딕 230" pitchFamily="18" charset="-127"/>
              </a:rPr>
              <a:t>절차 및 방법</a:t>
            </a:r>
            <a:endParaRPr kumimoji="0" lang="en-US" altLang="ko-KR" sz="2200" b="1" dirty="0">
              <a:solidFill>
                <a:schemeClr val="tx2"/>
              </a:solidFill>
              <a:latin typeface="한컴 윤고딕 230" pitchFamily="18" charset="-127"/>
              <a:ea typeface="한컴 윤고딕 230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 sz="2000" spc="-10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한컴 윤고딕 230"/>
              <a:ea typeface="한컴 윤고딕 23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  · 추진위원회 운영규정이 정하는 범위에서 조합설립과 관련된 각종업무를 수행하고, 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    조합설립인가가 되면 </a:t>
            </a:r>
            <a:r>
              <a:rPr kumimoji="0" lang="ko-KR" altLang="en-US" sz="2000" spc="-100" dirty="0" err="1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그동안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수행한 업무와 자산을 인계하고 해산하는 한시적 단체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</a:t>
            </a:r>
            <a:r>
              <a:rPr kumimoji="0" lang="ko-KR" altLang="en-US" sz="2200" b="1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다</a:t>
            </a:r>
            <a:r>
              <a:rPr kumimoji="0" lang="en-US" altLang="ko-KR" sz="2200" b="1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. </a:t>
            </a:r>
            <a:r>
              <a:rPr kumimoji="0" lang="ko-KR" altLang="en-US" sz="2200" b="1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기타사항</a:t>
            </a:r>
            <a:endParaRPr kumimoji="0" lang="en-US" altLang="ko-KR" sz="2200" b="1" spc="-10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한컴 윤고딕 230"/>
              <a:ea typeface="한컴 윤고딕 23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    ① </a:t>
            </a: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심의처리기간 </a:t>
            </a: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: </a:t>
            </a:r>
            <a:r>
              <a:rPr kumimoji="0" lang="ko-KR" altLang="en-US" sz="2000" u="sng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심의신청일로부터 </a:t>
            </a:r>
            <a:r>
              <a:rPr kumimoji="0" lang="en-US" altLang="ko-KR" sz="2000" u="sng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60</a:t>
            </a:r>
            <a:r>
              <a:rPr kumimoji="0" lang="ko-KR" altLang="en-US" sz="2000" u="sng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한컴 윤고딕 230"/>
                <a:ea typeface="한컴 윤고딕 230"/>
              </a:rPr>
              <a:t>일 이내</a:t>
            </a:r>
            <a:endParaRPr kumimoji="0" lang="en-US" altLang="ko-KR" sz="2000" u="sng" spc="-10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rgbClr val="FF0000"/>
              </a:solidFill>
              <a:latin typeface="한컴 윤고딕 230"/>
              <a:ea typeface="한컴 윤고딕 23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en-US" altLang="ko-KR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    ② </a:t>
            </a:r>
            <a:r>
              <a:rPr kumimoji="0" lang="ko-KR" altLang="en-US" sz="2000" u="sng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시기조정기간이 경과되면 인가 처리 </a:t>
            </a:r>
            <a:endParaRPr kumimoji="0" lang="en-US" altLang="ko-KR" sz="2000" u="sng" spc="-100" dirty="0">
              <a:ln w="9525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한컴 윤고딕 230"/>
              <a:ea typeface="한컴 윤고딕 23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r>
              <a:rPr kumimoji="0" lang="ko-KR" altLang="en-US" sz="2000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      ③ 사업시행자는 사업시행인가 조정기간 중이라도 공공지원자와 협의하여 </a:t>
            </a:r>
            <a:r>
              <a:rPr kumimoji="0" lang="ko-KR" altLang="en-US" sz="2000" u="sng" spc="-100" dirty="0" err="1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시공자</a:t>
            </a:r>
            <a:r>
              <a:rPr kumimoji="0" lang="ko-KR" altLang="en-US" sz="2000" u="sng" spc="-100" dirty="0">
                <a:ln w="9525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한컴 윤고딕 230"/>
                <a:ea typeface="한컴 윤고딕 230"/>
              </a:rPr>
              <a:t> 선정 가능</a:t>
            </a:r>
          </a:p>
        </p:txBody>
      </p:sp>
      <p:graphicFrame>
        <p:nvGraphicFramePr>
          <p:cNvPr id="48132" name="표 48131"/>
          <p:cNvGraphicFramePr>
            <a:graphicFrameLocks noGrp="1"/>
          </p:cNvGraphicFramePr>
          <p:nvPr/>
        </p:nvGraphicFramePr>
        <p:xfrm>
          <a:off x="704528" y="3681028"/>
          <a:ext cx="8379802" cy="1289675"/>
        </p:xfrm>
        <a:graphic>
          <a:graphicData uri="http://schemas.openxmlformats.org/drawingml/2006/table">
            <a:tbl>
              <a:tblPr firstRow="1" bandRow="1">
                <a:tableStyleId>{01A66EDD-3DAB-4C5B-A090-DC80EC1FD486}</a:tableStyleId>
              </a:tblPr>
              <a:tblGrid>
                <a:gridCol w="2306748"/>
                <a:gridCol w="1044042"/>
                <a:gridCol w="2023604"/>
                <a:gridCol w="890302"/>
                <a:gridCol w="2115106"/>
              </a:tblGrid>
              <a:tr h="488626"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r>
                        <a:rPr lang="ko-KR" altLang="en-US" sz="1400" dirty="0" smtClean="0"/>
                        <a:t>사업시행인가</a:t>
                      </a:r>
                      <a:r>
                        <a:rPr lang="en-US" altLang="ko-KR" sz="1400" dirty="0" smtClean="0"/>
                        <a:t>/</a:t>
                      </a:r>
                      <a:r>
                        <a:rPr lang="ko-KR" altLang="en-US" sz="1400" dirty="0" smtClean="0"/>
                        <a:t>관리처분계획인가 신청</a:t>
                      </a:r>
                      <a:r>
                        <a:rPr lang="en-US" altLang="ko-KR" sz="1400" dirty="0" smtClean="0"/>
                        <a:t>(</a:t>
                      </a:r>
                      <a:r>
                        <a:rPr lang="ko-KR" altLang="en-US" sz="1400" dirty="0" smtClean="0"/>
                        <a:t>조합</a:t>
                      </a:r>
                      <a:r>
                        <a:rPr lang="en-US" altLang="ko-KR" sz="1400" dirty="0" smtClean="0"/>
                        <a:t>)</a:t>
                      </a:r>
                      <a:endParaRPr lang="ko-KR" altLang="en-US" sz="1400" dirty="0"/>
                    </a:p>
                  </a:txBody>
                  <a:tcPr anchor="ctr">
                    <a:lnR w="9525" cap="flat" cmpd="sng" algn="ctr">
                      <a:noFill/>
                      <a:prstDash val="solid"/>
                      <a:round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kumimoji="0" lang="ko-KR" altLang="en-US" sz="1400" dirty="0"/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</a:lnL>
                    <a:lnR w="9525" cap="flat" cmpd="sng" algn="ctr">
                      <a:noFill/>
                      <a:prstDash val="solid"/>
                      <a:round/>
                    </a:lnR>
                    <a:lnT w="9525" cap="flat" cmpd="sng" algn="ctr">
                      <a:noFill/>
                      <a:prstDash val="solid"/>
                      <a:round/>
                    </a:lnT>
                    <a:lnB w="9525" cap="flat" cmpd="sng" algn="ctr">
                      <a:noFill/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r>
                        <a:rPr lang="ko-KR" altLang="en-US" sz="1400" dirty="0" smtClean="0"/>
                        <a:t>조정심의대상 여부검토</a:t>
                      </a:r>
                      <a:endParaRPr lang="en-US" altLang="ko-KR" sz="1400" dirty="0" smtClean="0"/>
                    </a:p>
                    <a:p>
                      <a:pPr>
                        <a:defRPr lang="ko-KR" altLang="en-US"/>
                      </a:pPr>
                      <a:r>
                        <a:rPr lang="en-US" altLang="ko-KR" sz="1400" dirty="0" smtClean="0"/>
                        <a:t>(</a:t>
                      </a:r>
                      <a:r>
                        <a:rPr lang="ko-KR" altLang="en-US" sz="1400" dirty="0" smtClean="0"/>
                        <a:t>구청장</a:t>
                      </a:r>
                      <a:r>
                        <a:rPr lang="en-US" altLang="ko-KR" sz="1400" dirty="0" smtClean="0"/>
                        <a:t>)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 sz="1400" dirty="0"/>
                    </a:p>
                  </a:txBody>
                  <a:tcPr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r>
                        <a:rPr lang="ko-KR" altLang="en-US" sz="1400" dirty="0" smtClean="0"/>
                        <a:t>   시기조정심의 신청</a:t>
                      </a:r>
                      <a:endParaRPr lang="en-US" altLang="ko-KR" sz="1400" dirty="0" smtClean="0"/>
                    </a:p>
                    <a:p>
                      <a:pPr>
                        <a:defRPr lang="ko-KR" altLang="en-US"/>
                      </a:pPr>
                      <a:r>
                        <a:rPr lang="en-US" altLang="ko-KR" sz="1400" dirty="0" smtClean="0"/>
                        <a:t>     (</a:t>
                      </a:r>
                      <a:r>
                        <a:rPr lang="ko-KR" altLang="en-US" sz="1400" dirty="0" smtClean="0"/>
                        <a:t>구청장→시장</a:t>
                      </a:r>
                      <a:r>
                        <a:rPr lang="en-US" altLang="ko-KR" sz="1400" dirty="0" smtClean="0"/>
                        <a:t>)</a:t>
                      </a:r>
                      <a:endParaRPr lang="ko-KR" altLang="en-US" sz="1400" dirty="0"/>
                    </a:p>
                  </a:txBody>
                  <a:tcPr anchor="ctr"/>
                </a:tc>
              </a:tr>
              <a:tr h="282889"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 sz="1000" dirty="0"/>
                    </a:p>
                  </a:txBody>
                  <a:tcPr>
                    <a:lnT w="9525" cap="flat" cmpd="sng" algn="ctr">
                      <a:noFill/>
                      <a:prstDash val="solid"/>
                      <a:round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48862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lang="ko-KR" altLang="en-US"/>
                      </a:pPr>
                      <a:r>
                        <a:rPr lang="ko-KR" altLang="en-US" sz="1400" b="1" i="0" baseline="0" dirty="0" smtClean="0">
                          <a:solidFill>
                            <a:schemeClr val="bg1"/>
                          </a:solidFill>
                          <a:latin typeface="+mn-lt"/>
                          <a:ea typeface="+mj-ea"/>
                        </a:rPr>
                        <a:t>주택정책심의회 상정</a:t>
                      </a:r>
                      <a:r>
                        <a:rPr lang="en-US" altLang="ko-KR" sz="1400" b="1" i="0" baseline="0" dirty="0" smtClean="0">
                          <a:solidFill>
                            <a:schemeClr val="bg1"/>
                          </a:solidFill>
                          <a:latin typeface="+mn-lt"/>
                          <a:ea typeface="+mj-ea"/>
                        </a:rPr>
                        <a:t>(</a:t>
                      </a:r>
                      <a:r>
                        <a:rPr lang="ko-KR" altLang="en-US" sz="1400" b="1" i="0" baseline="0" dirty="0" smtClean="0">
                          <a:solidFill>
                            <a:schemeClr val="bg1"/>
                          </a:solidFill>
                          <a:latin typeface="+mn-lt"/>
                          <a:ea typeface="+mj-ea"/>
                        </a:rPr>
                        <a:t>시장</a:t>
                      </a:r>
                      <a:r>
                        <a:rPr lang="en-US" altLang="ko-KR" sz="1400" b="1" i="0" baseline="0" dirty="0" smtClean="0">
                          <a:solidFill>
                            <a:schemeClr val="bg1"/>
                          </a:solidFill>
                          <a:latin typeface="+mn-lt"/>
                          <a:ea typeface="+mj-ea"/>
                        </a:rPr>
                        <a:t>)</a:t>
                      </a:r>
                      <a:endParaRPr lang="ko-KR" altLang="en-US" sz="1400" b="1" i="0" baseline="0" dirty="0" smtClean="0">
                        <a:solidFill>
                          <a:schemeClr val="bg1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 sz="14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r>
                        <a:rPr lang="ko-KR" altLang="en-US" sz="1400" baseline="0" dirty="0">
                          <a:ln w="9525"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     </a:t>
                      </a:r>
                      <a:r>
                        <a:rPr lang="ko-KR" altLang="en-US" sz="1400" baseline="0" dirty="0" smtClean="0">
                          <a:ln w="9525"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심의 의결</a:t>
                      </a:r>
                      <a:r>
                        <a:rPr lang="en-US" altLang="ko-KR" sz="1400" baseline="0" dirty="0" smtClean="0">
                          <a:ln w="9525"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(</a:t>
                      </a:r>
                      <a:r>
                        <a:rPr lang="ko-KR" altLang="en-US" sz="1400" baseline="0" dirty="0" smtClean="0">
                          <a:ln w="9525"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시장</a:t>
                      </a:r>
                      <a:r>
                        <a:rPr lang="en-US" altLang="ko-KR" sz="1400" baseline="0" dirty="0" smtClean="0">
                          <a:ln w="9525"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)</a:t>
                      </a:r>
                      <a:endParaRPr lang="ko-KR" altLang="en-US" sz="1400" baseline="0" dirty="0">
                        <a:ln w="9525"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 sz="14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r>
                        <a:rPr lang="ko-KR" altLang="en-US" sz="1400" baseline="0" dirty="0" smtClean="0">
                          <a:ln w="9525"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결정통보</a:t>
                      </a:r>
                      <a:r>
                        <a:rPr lang="en-US" altLang="ko-KR" sz="1400" baseline="0" dirty="0" smtClean="0">
                          <a:ln w="9525"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(</a:t>
                      </a:r>
                      <a:r>
                        <a:rPr lang="ko-KR" altLang="en-US" sz="1400" baseline="0" dirty="0" smtClean="0">
                          <a:ln w="9525"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시장→구청장</a:t>
                      </a:r>
                      <a:r>
                        <a:rPr lang="en-US" altLang="ko-KR" sz="1400" baseline="0" dirty="0" smtClean="0">
                          <a:ln w="9525"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)</a:t>
                      </a:r>
                      <a:endParaRPr lang="ko-KR" altLang="en-US" sz="1400" baseline="0" dirty="0">
                        <a:ln w="9525"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8135" name="오른쪽 화살표 48134"/>
          <p:cNvSpPr/>
          <p:nvPr/>
        </p:nvSpPr>
        <p:spPr>
          <a:xfrm>
            <a:off x="3081338" y="4024313"/>
            <a:ext cx="539750" cy="268287"/>
          </a:xfrm>
          <a:prstGeom prst="rightArrow">
            <a:avLst>
              <a:gd name="adj1" fmla="val 50000"/>
              <a:gd name="adj2" fmla="val 50000"/>
            </a:avLst>
          </a:prstGeom>
          <a:gradFill flip="none" rotWithShape="1">
            <a:gsLst>
              <a:gs pos="37000">
                <a:schemeClr val="accent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1"/>
            <a:tileRect/>
          </a:gradFill>
        </p:spPr>
        <p:txBody>
          <a:bodyPr wrap="none"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50000"/>
                  <a:lumOff val="50000"/>
                </a:prstClr>
              </a:buClr>
              <a:buSzPct val="80000"/>
              <a:defRPr lang="ko-KR" altLang="en-US"/>
            </a:pPr>
            <a:endParaRPr kumimoji="0" lang="ko-KR" altLang="en-US" sz="1700" b="1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청소년서체"/>
              <a:ea typeface="청소년서체"/>
            </a:endParaRPr>
          </a:p>
        </p:txBody>
      </p:sp>
      <p:sp>
        <p:nvSpPr>
          <p:cNvPr id="48150" name="오른쪽 화살표 48149"/>
          <p:cNvSpPr/>
          <p:nvPr/>
        </p:nvSpPr>
        <p:spPr>
          <a:xfrm>
            <a:off x="3116263" y="4797425"/>
            <a:ext cx="541337" cy="252413"/>
          </a:xfrm>
          <a:prstGeom prst="rightArrow">
            <a:avLst>
              <a:gd name="adj1" fmla="val 50000"/>
              <a:gd name="adj2" fmla="val 50000"/>
            </a:avLst>
          </a:prstGeom>
          <a:gradFill flip="none" rotWithShape="1">
            <a:gsLst>
              <a:gs pos="37000">
                <a:schemeClr val="accent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1"/>
            <a:tileRect/>
          </a:gradFill>
        </p:spPr>
        <p:txBody>
          <a:bodyPr wrap="none"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50000"/>
                  <a:lumOff val="50000"/>
                </a:prstClr>
              </a:buClr>
              <a:buSzPct val="80000"/>
              <a:defRPr lang="ko-KR" altLang="en-US"/>
            </a:pPr>
            <a:endParaRPr kumimoji="0" lang="ko-KR" altLang="en-US" sz="1700" b="1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청소년서체"/>
              <a:ea typeface="청소년서체"/>
            </a:endParaRPr>
          </a:p>
        </p:txBody>
      </p:sp>
      <p:sp>
        <p:nvSpPr>
          <p:cNvPr id="48151" name="오른쪽 화살표 48150"/>
          <p:cNvSpPr/>
          <p:nvPr/>
        </p:nvSpPr>
        <p:spPr>
          <a:xfrm>
            <a:off x="6105525" y="4797425"/>
            <a:ext cx="539750" cy="252413"/>
          </a:xfrm>
          <a:prstGeom prst="rightArrow">
            <a:avLst>
              <a:gd name="adj1" fmla="val 50000"/>
              <a:gd name="adj2" fmla="val 50000"/>
            </a:avLst>
          </a:prstGeom>
          <a:gradFill flip="none" rotWithShape="1">
            <a:gsLst>
              <a:gs pos="37000">
                <a:schemeClr val="accent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1"/>
            <a:tileRect/>
          </a:gradFill>
        </p:spPr>
        <p:txBody>
          <a:bodyPr wrap="none"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50000"/>
                  <a:lumOff val="50000"/>
                </a:prstClr>
              </a:buClr>
              <a:buSzPct val="80000"/>
              <a:defRPr lang="ko-KR" altLang="en-US"/>
            </a:pPr>
            <a:endParaRPr kumimoji="0" lang="ko-KR" altLang="en-US" sz="1700" b="1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청소년서체"/>
              <a:ea typeface="청소년서체"/>
            </a:endParaRPr>
          </a:p>
        </p:txBody>
      </p:sp>
      <p:sp>
        <p:nvSpPr>
          <p:cNvPr id="48152" name="오른쪽 화살표 48151"/>
          <p:cNvSpPr/>
          <p:nvPr/>
        </p:nvSpPr>
        <p:spPr>
          <a:xfrm>
            <a:off x="6105525" y="4005263"/>
            <a:ext cx="539750" cy="287337"/>
          </a:xfrm>
          <a:prstGeom prst="rightArrow">
            <a:avLst>
              <a:gd name="adj1" fmla="val 50000"/>
              <a:gd name="adj2" fmla="val 50000"/>
            </a:avLst>
          </a:prstGeom>
          <a:gradFill flip="none" rotWithShape="1">
            <a:gsLst>
              <a:gs pos="37000">
                <a:schemeClr val="accent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1"/>
            <a:tileRect/>
          </a:gradFill>
        </p:spPr>
        <p:txBody>
          <a:bodyPr wrap="none"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50000"/>
                  <a:lumOff val="50000"/>
                </a:prstClr>
              </a:buClr>
              <a:buSzPct val="80000"/>
              <a:defRPr lang="ko-KR" altLang="en-US"/>
            </a:pPr>
            <a:endParaRPr kumimoji="0" lang="ko-KR" altLang="en-US" sz="1700" b="1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청소년서체"/>
              <a:ea typeface="청소년서체"/>
            </a:endParaRPr>
          </a:p>
        </p:txBody>
      </p:sp>
    </p:spTree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>
          <a:xfrm>
            <a:off x="9490076" y="6597656"/>
            <a:ext cx="412510" cy="262615"/>
          </a:xfrm>
        </p:spPr>
        <p:txBody>
          <a:bodyPr/>
          <a:lstStyle/>
          <a:p>
            <a:pPr>
              <a:defRPr lang="ko-KR" altLang="en-US"/>
            </a:pPr>
            <a:fld id="{6ACB20C4-B137-4DBE-9FE1-7A0747B5C769}" type="slidenum">
              <a:rPr lang="en-US" altLang="ko-KR"/>
              <a:pPr>
                <a:defRPr lang="ko-KR" altLang="en-US"/>
              </a:pPr>
              <a:t>54</a:t>
            </a:fld>
            <a:endParaRPr lang="en-US" altLang="ko-KR"/>
          </a:p>
        </p:txBody>
      </p:sp>
      <p:sp>
        <p:nvSpPr>
          <p:cNvPr id="3" name="직사각형 2"/>
          <p:cNvSpPr/>
          <p:nvPr/>
        </p:nvSpPr>
        <p:spPr>
          <a:xfrm>
            <a:off x="1496616" y="2492896"/>
            <a:ext cx="6696744" cy="1944216"/>
          </a:xfrm>
          <a:prstGeom prst="rect">
            <a:avLst/>
          </a:prstGeom>
          <a:noFill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50000"/>
                  <a:lumOff val="50000"/>
                </a:prstClr>
              </a:buClr>
              <a:buSzPct val="80000"/>
              <a:defRPr lang="ko-KR" altLang="en-US"/>
            </a:pPr>
            <a:r>
              <a:rPr kumimoji="0" lang="ko-KR" altLang="en-US" sz="6000" b="1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서울남산체 EB"/>
                <a:ea typeface="서울남산체 EB"/>
              </a:rPr>
              <a:t>감사합니다</a:t>
            </a:r>
            <a:r>
              <a:rPr kumimoji="0" lang="en-US" altLang="ko-KR" sz="6000" b="1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서울남산체 EB"/>
                <a:ea typeface="서울남산체 EB"/>
              </a:rPr>
              <a:t>.</a:t>
            </a:r>
            <a:endParaRPr kumimoji="0" lang="ko-KR" altLang="en-US" sz="6000" b="1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latin typeface="서울남산체 EB"/>
              <a:ea typeface="서울남산체 EB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37000">
              <a:schemeClr val="accent1"/>
            </a:gs>
            <a:gs pos="100000">
              <a:schemeClr val="accent1">
                <a:lumMod val="20000"/>
                <a:lumOff val="80000"/>
              </a:schemeClr>
            </a:gs>
          </a:gsLst>
          <a:lin ang="0" scaled="1"/>
          <a:tileRect/>
        </a:gradFill>
      </a:spPr>
      <a:bodyPr wrap="none" rtlCol="0" anchor="ctr" anchorCtr="0">
        <a:noAutofit/>
      </a:bodyPr>
      <a:lstStyle>
        <a:defPPr algn="just">
          <a:buClr>
            <a:prstClr val="black">
              <a:lumMod val="50000"/>
              <a:lumOff val="50000"/>
            </a:prstClr>
          </a:buClr>
          <a:buSzPct val="80000"/>
          <a:defRPr sz="1700" b="1" dirty="0">
            <a:ln w="9525">
              <a:solidFill>
                <a:schemeClr val="accent1">
                  <a:shade val="50000"/>
                  <a:alpha val="0"/>
                </a:schemeClr>
              </a:solidFill>
            </a:ln>
            <a:solidFill>
              <a:schemeClr val="bg1"/>
            </a:solidFill>
            <a:latin typeface="청소년서체"/>
            <a:ea typeface="청소년서체"/>
          </a:defRPr>
        </a:defPPr>
      </a:lst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/>
      <a:lstStyle/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958</TotalTime>
  <Words>5954</Words>
  <Application>Microsoft Office PowerPoint</Application>
  <PresentationFormat>A4 용지(210x297mm)</PresentationFormat>
  <Paragraphs>1000</Paragraphs>
  <Slides>55</Slides>
  <Notes>49</Notes>
  <HiddenSlides>0</HiddenSlides>
  <MMClips>0</MMClips>
  <ScaleCrop>false</ScaleCrop>
  <HeadingPairs>
    <vt:vector size="6" baseType="variant">
      <vt:variant>
        <vt:lpstr>사용한 글꼴</vt:lpstr>
      </vt:variant>
      <vt:variant>
        <vt:i4>16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55</vt:i4>
      </vt:variant>
    </vt:vector>
  </HeadingPairs>
  <TitlesOfParts>
    <vt:vector size="72" baseType="lpstr">
      <vt:lpstr>굴림</vt:lpstr>
      <vt:lpstr>Arial</vt:lpstr>
      <vt:lpstr>맑은 고딕</vt:lpstr>
      <vt:lpstr>한컴 윤고딕 230</vt:lpstr>
      <vt:lpstr>10X10</vt:lpstr>
      <vt:lpstr>MS Gothic</vt:lpstr>
      <vt:lpstr>KoPub돋움체 Bold</vt:lpstr>
      <vt:lpstr>서울남산 장체B</vt:lpstr>
      <vt:lpstr>청소년서체</vt:lpstr>
      <vt:lpstr>Wingdings</vt:lpstr>
      <vt:lpstr>KoPub바탕체 Light</vt:lpstr>
      <vt:lpstr>HY울릉도M</vt:lpstr>
      <vt:lpstr>Wingdings 3</vt:lpstr>
      <vt:lpstr>휴먼모음T</vt:lpstr>
      <vt:lpstr>휴먼엑스포</vt:lpstr>
      <vt:lpstr>서울남산체 EB</vt:lpstr>
      <vt:lpstr>Office 테마</vt:lpstr>
      <vt:lpstr>슬라이드 0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  <vt:lpstr>슬라이드 37</vt:lpstr>
      <vt:lpstr>슬라이드 38</vt:lpstr>
      <vt:lpstr>슬라이드 39</vt:lpstr>
      <vt:lpstr>슬라이드 40</vt:lpstr>
      <vt:lpstr>슬라이드 41</vt:lpstr>
      <vt:lpstr>슬라이드 42</vt:lpstr>
      <vt:lpstr>슬라이드 43</vt:lpstr>
      <vt:lpstr>슬라이드 44</vt:lpstr>
      <vt:lpstr>슬라이드 45</vt:lpstr>
      <vt:lpstr>슬라이드 46</vt:lpstr>
      <vt:lpstr>슬라이드 47</vt:lpstr>
      <vt:lpstr>슬라이드 48</vt:lpstr>
      <vt:lpstr>슬라이드 49</vt:lpstr>
      <vt:lpstr>슬라이드 50</vt:lpstr>
      <vt:lpstr>슬라이드 51</vt:lpstr>
      <vt:lpstr>슬라이드 52</vt:lpstr>
      <vt:lpstr>슬라이드 53</vt:lpstr>
      <vt:lpstr>슬라이드 54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공장</dc:creator>
  <cp:lastModifiedBy>user</cp:lastModifiedBy>
  <cp:revision>3405</cp:revision>
  <cp:lastPrinted>2018-10-10T05:30:35Z</cp:lastPrinted>
  <dcterms:created xsi:type="dcterms:W3CDTF">2014-09-18T02:44:37Z</dcterms:created>
  <dcterms:modified xsi:type="dcterms:W3CDTF">2018-11-09T01:36:47Z</dcterms:modified>
  <cp:version>0906.0100.01</cp:version>
</cp:coreProperties>
</file>