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838" r:id="rId2"/>
    <p:sldId id="837" r:id="rId3"/>
    <p:sldId id="546" r:id="rId4"/>
    <p:sldId id="832" r:id="rId5"/>
    <p:sldId id="646" r:id="rId6"/>
    <p:sldId id="648" r:id="rId7"/>
    <p:sldId id="836" r:id="rId8"/>
    <p:sldId id="835" r:id="rId9"/>
    <p:sldId id="833" r:id="rId10"/>
    <p:sldId id="834" r:id="rId11"/>
    <p:sldId id="731" r:id="rId12"/>
  </p:sldIdLst>
  <p:sldSz cx="9144000" cy="5143500" type="screen16x9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89ABE"/>
    <a:srgbClr val="F14283"/>
    <a:srgbClr val="FCCCDE"/>
    <a:srgbClr val="CFC4DA"/>
    <a:srgbClr val="000000"/>
    <a:srgbClr val="7F7F7F"/>
    <a:srgbClr val="FFFF00"/>
    <a:srgbClr val="DF6B97"/>
    <a:srgbClr val="DF6BFB"/>
    <a:srgbClr val="E6E6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551" autoAdjust="0"/>
    <p:restoredTop sz="99308" autoAdjust="0"/>
  </p:normalViewPr>
  <p:slideViewPr>
    <p:cSldViewPr>
      <p:cViewPr varScale="1">
        <p:scale>
          <a:sx n="127" d="100"/>
          <a:sy n="127" d="100"/>
        </p:scale>
        <p:origin x="-28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1974" y="-96"/>
      </p:cViewPr>
      <p:guideLst>
        <p:guide orient="horz" pos="3108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4F0FD-21AB-4C42-89F2-52614B46FBD2}" type="datetimeFigureOut">
              <a:rPr lang="ko-KR" altLang="en-US" smtClean="0"/>
              <a:pPr/>
              <a:t>2015-10-15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F4475-2A57-43F2-AE33-0B2971D41F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997689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EE0B3-4013-4800-BADF-F3005DD4E634}" type="datetimeFigureOut">
              <a:rPr lang="ko-KR" altLang="en-US" smtClean="0"/>
              <a:pPr/>
              <a:t>2015-10-15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CE760-D97E-4BD6-9EB3-761F685FDC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685961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050" baseline="0" dirty="0" smtClean="0">
              <a:latin typeface="아리따SB" pitchFamily="18" charset="-127"/>
              <a:ea typeface="아리따SB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CE760-D97E-4BD6-9EB3-761F685FDCD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9988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/>
              </a:solidFill>
              <a:latin typeface="아리따SB" pitchFamily="18" charset="-127"/>
              <a:ea typeface="아리따SB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CE760-D97E-4BD6-9EB3-761F685FDCD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68885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CE760-D97E-4BD6-9EB3-761F685FDCD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7949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CE760-D97E-4BD6-9EB3-761F685FDCD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95528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2FE18-8BDB-4FBA-97F8-15343382C53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36691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latin typeface="아리따SB" pitchFamily="18" charset="-127"/>
              <a:ea typeface="아리따SB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CE760-D97E-4BD6-9EB3-761F685FDCD1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58278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0 김수정\2014년\핑크리본사랑마라톤\2014 BIDDING DATA\☆Workup\MASTER PAGE\0314\마스터 031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3"/>
            <a:ext cx="9144000" cy="5148263"/>
          </a:xfrm>
          <a:prstGeom prst="rect">
            <a:avLst/>
          </a:prstGeom>
          <a:noFill/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3518520" y="4872777"/>
            <a:ext cx="2133600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685DF-F5F2-4400-A427-5339C18AB21A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아리따SB" pitchFamily="18" charset="-127"/>
              <a:ea typeface="아리따SB" pitchFamily="18" charset="-127"/>
              <a:cs typeface="+mn-cs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7812360" y="4155927"/>
            <a:ext cx="1331640" cy="987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E0A5E-6017-4834-93BD-3682ECFC6A08}" type="datetime1">
              <a:rPr lang="ko-KR" altLang="en-US" smtClean="0"/>
              <a:pPr/>
              <a:t>2015-10-15</a:t>
            </a:fld>
            <a:endParaRPr lang="ko-KR" altLang="en-US"/>
          </a:p>
        </p:txBody>
      </p:sp>
      <p:sp>
        <p:nvSpPr>
          <p:cNvPr id="8" name="슬라이드 번호 개체 틀 5"/>
          <p:cNvSpPr txBox="1">
            <a:spLocks/>
          </p:cNvSpPr>
          <p:nvPr userDrawn="1"/>
        </p:nvSpPr>
        <p:spPr>
          <a:xfrm>
            <a:off x="3518520" y="4872777"/>
            <a:ext cx="2133600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685DF-F5F2-4400-A427-5339C18AB21A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아리따SB" pitchFamily="18" charset="-127"/>
              <a:ea typeface="아리따SB" pitchFamily="18" charset="-127"/>
              <a:cs typeface="+mn-cs"/>
            </a:endParaRPr>
          </a:p>
        </p:txBody>
      </p:sp>
      <p:sp>
        <p:nvSpPr>
          <p:cNvPr id="9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1CAF-4778-4730-96F2-C672A441B350}" type="datetime1">
              <a:rPr lang="ko-KR" altLang="en-US" smtClean="0"/>
              <a:pPr/>
              <a:t>2015-10-15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3518520" y="4872777"/>
            <a:ext cx="2133600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685DF-F5F2-4400-A427-5339C18AB21A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아리따SB" pitchFamily="18" charset="-127"/>
              <a:ea typeface="아리따SB" pitchFamily="18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B8C8-4FBE-4B65-8160-43CAF323D723}" type="datetime1">
              <a:rPr lang="ko-KR" altLang="en-US" smtClean="0"/>
              <a:pPr/>
              <a:t>2015-10-15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슬라이드 번호 개체 틀 5"/>
          <p:cNvSpPr txBox="1">
            <a:spLocks/>
          </p:cNvSpPr>
          <p:nvPr userDrawn="1"/>
        </p:nvSpPr>
        <p:spPr>
          <a:xfrm>
            <a:off x="3518520" y="4872777"/>
            <a:ext cx="2133600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685DF-F5F2-4400-A427-5339C18AB21A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아리따SB" pitchFamily="18" charset="-127"/>
              <a:ea typeface="아리따SB" pitchFamily="18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29D0-456A-45D7-B177-69ABF9BD4883}" type="datetime1">
              <a:rPr lang="ko-KR" altLang="en-US" smtClean="0"/>
              <a:pPr/>
              <a:t>2015-10-15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5"/>
          <p:cNvSpPr txBox="1">
            <a:spLocks/>
          </p:cNvSpPr>
          <p:nvPr userDrawn="1"/>
        </p:nvSpPr>
        <p:spPr>
          <a:xfrm>
            <a:off x="3518520" y="4872777"/>
            <a:ext cx="2133600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685DF-F5F2-4400-A427-5339C18AB21A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아리따SB" pitchFamily="18" charset="-127"/>
              <a:ea typeface="아리따SB" pitchFamily="18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B77B-D05E-4377-8CE9-8B439CEBA135}" type="datetime1">
              <a:rPr lang="ko-KR" altLang="en-US" smtClean="0"/>
              <a:pPr/>
              <a:t>2015-10-15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3518520" y="4872777"/>
            <a:ext cx="2133600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685DF-F5F2-4400-A427-5339C18AB21A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아리따SB" pitchFamily="18" charset="-127"/>
              <a:ea typeface="아리따SB" pitchFamily="18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906B-E5B5-48B3-95B8-EBF325F1133D}" type="datetime1">
              <a:rPr lang="ko-KR" altLang="en-US" smtClean="0"/>
              <a:pPr/>
              <a:t>2015-10-15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3518520" y="4872777"/>
            <a:ext cx="2133600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685DF-F5F2-4400-A427-5339C18AB21A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아리따SB" pitchFamily="18" charset="-127"/>
              <a:ea typeface="아리따SB" pitchFamily="18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43B25-0FD0-6F4E-A2F2-557F5EEA329C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4EE8C5D-C999-0A4B-BEAB-8944F6088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06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BE2C9-EF18-41EA-B3D5-340900FF8219}" type="datetime1">
              <a:rPr lang="ko-KR" altLang="en-US" smtClean="0"/>
              <a:pPr/>
              <a:t>2015-10-15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8" name="슬라이드 번호 개체 틀 5"/>
          <p:cNvSpPr txBox="1">
            <a:spLocks/>
          </p:cNvSpPr>
          <p:nvPr userDrawn="1"/>
        </p:nvSpPr>
        <p:spPr>
          <a:xfrm>
            <a:off x="3518520" y="4872777"/>
            <a:ext cx="2133600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685DF-F5F2-4400-A427-5339C18AB21A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  <a:cs typeface="+mn-cs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아리따SB" pitchFamily="18" charset="-127"/>
              <a:ea typeface="아리따SB" pitchFamily="18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059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츜ㅌㅊ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835034"/>
            <a:ext cx="3672408" cy="130466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3652995"/>
            <a:ext cx="1813027" cy="129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그룹 5"/>
          <p:cNvGrpSpPr/>
          <p:nvPr/>
        </p:nvGrpSpPr>
        <p:grpSpPr>
          <a:xfrm>
            <a:off x="395537" y="2236327"/>
            <a:ext cx="3648886" cy="1288305"/>
            <a:chOff x="395537" y="699542"/>
            <a:chExt cx="4057390" cy="1432534"/>
          </a:xfrm>
        </p:grpSpPr>
        <p:pic>
          <p:nvPicPr>
            <p:cNvPr id="7" name="Picture 2" descr="\\SHAREPC\file-server\2013\PINK RIBBON\대전\2013핑크대전\핑크대전2\output\IMG_0299.jp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395537" y="699542"/>
              <a:ext cx="2016000" cy="1432534"/>
            </a:xfrm>
            <a:prstGeom prst="rect">
              <a:avLst/>
            </a:prstGeom>
            <a:noFill/>
          </p:spPr>
        </p:pic>
        <p:pic>
          <p:nvPicPr>
            <p:cNvPr id="8" name="Picture 7" descr="\\SHAREPC\file-server\2013\PINK RIBBON\대전\2013핑크대전\핑크대전1\output\IMG_0118.jpg"/>
            <p:cNvPicPr>
              <a:picLocks noChangeAspect="1" noChangeArrowheads="1"/>
            </p:cNvPicPr>
            <p:nvPr/>
          </p:nvPicPr>
          <p:blipFill>
            <a:blip r:embed="rId5" cstate="print"/>
            <a:srcRect r="54"/>
            <a:stretch>
              <a:fillRect/>
            </a:stretch>
          </p:blipFill>
          <p:spPr bwMode="auto">
            <a:xfrm>
              <a:off x="2436927" y="699542"/>
              <a:ext cx="2016000" cy="1432486"/>
            </a:xfrm>
            <a:prstGeom prst="rect">
              <a:avLst/>
            </a:prstGeom>
            <a:noFill/>
          </p:spPr>
        </p:pic>
      </p:grpSp>
      <p:grpSp>
        <p:nvGrpSpPr>
          <p:cNvPr id="9" name="그룹 8"/>
          <p:cNvGrpSpPr/>
          <p:nvPr/>
        </p:nvGrpSpPr>
        <p:grpSpPr>
          <a:xfrm>
            <a:off x="4215453" y="932344"/>
            <a:ext cx="4363828" cy="1197714"/>
            <a:chOff x="4215453" y="915566"/>
            <a:chExt cx="4363828" cy="1197714"/>
          </a:xfrm>
        </p:grpSpPr>
        <p:sp>
          <p:nvSpPr>
            <p:cNvPr id="10" name="TextBox 9"/>
            <p:cNvSpPr txBox="1"/>
            <p:nvPr/>
          </p:nvSpPr>
          <p:spPr>
            <a:xfrm>
              <a:off x="4215453" y="915566"/>
              <a:ext cx="273630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600" spc="-300" dirty="0" smtClean="0">
                  <a:solidFill>
                    <a:srgbClr val="DF6B97"/>
                  </a:solidFill>
                  <a:latin typeface="아리따SB" pitchFamily="18" charset="-127"/>
                  <a:ea typeface="아리따SB" pitchFamily="18" charset="-127"/>
                </a:rPr>
                <a:t>5</a:t>
              </a:r>
              <a:endParaRPr lang="ko-KR" altLang="en-US" sz="6600" spc="-300" dirty="0">
                <a:solidFill>
                  <a:srgbClr val="DF6B97"/>
                </a:solidFill>
                <a:latin typeface="아리따SB" pitchFamily="18" charset="-127"/>
                <a:ea typeface="아리따SB" pitchFamily="18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55976" y="1851670"/>
              <a:ext cx="38164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>
                  <a:latin typeface="아리따SB" pitchFamily="18" charset="-127"/>
                  <a:ea typeface="아리따SB" pitchFamily="18" charset="-127"/>
                </a:rPr>
                <a:t>주요 도시</a:t>
              </a:r>
              <a:r>
                <a:rPr lang="en-US" altLang="ko-KR" sz="1050" dirty="0" smtClean="0">
                  <a:latin typeface="아리따SB" pitchFamily="18" charset="-127"/>
                  <a:ea typeface="아리따SB" pitchFamily="18" charset="-127"/>
                </a:rPr>
                <a:t>(</a:t>
              </a:r>
              <a:r>
                <a:rPr lang="ko-KR" altLang="en-US" sz="1050" dirty="0" smtClean="0">
                  <a:latin typeface="아리따SB" pitchFamily="18" charset="-127"/>
                  <a:ea typeface="아리따SB" pitchFamily="18" charset="-127"/>
                </a:rPr>
                <a:t>서울</a:t>
              </a:r>
              <a:r>
                <a:rPr lang="en-US" altLang="ko-KR" sz="1050" dirty="0" smtClean="0">
                  <a:latin typeface="아리따SB" pitchFamily="18" charset="-127"/>
                  <a:ea typeface="아리따SB" pitchFamily="18" charset="-127"/>
                </a:rPr>
                <a:t>,</a:t>
              </a:r>
              <a:r>
                <a:rPr lang="ko-KR" altLang="en-US" sz="1050" dirty="0" smtClean="0">
                  <a:latin typeface="아리따SB" pitchFamily="18" charset="-127"/>
                  <a:ea typeface="아리따SB" pitchFamily="18" charset="-127"/>
                </a:rPr>
                <a:t>부산</a:t>
              </a:r>
              <a:r>
                <a:rPr lang="en-US" altLang="ko-KR" sz="1050" dirty="0" smtClean="0">
                  <a:latin typeface="아리따SB" pitchFamily="18" charset="-127"/>
                  <a:ea typeface="아리따SB" pitchFamily="18" charset="-127"/>
                </a:rPr>
                <a:t>,</a:t>
              </a:r>
              <a:r>
                <a:rPr lang="ko-KR" altLang="en-US" sz="1050" dirty="0" smtClean="0">
                  <a:latin typeface="아리따SB" pitchFamily="18" charset="-127"/>
                  <a:ea typeface="아리따SB" pitchFamily="18" charset="-127"/>
                </a:rPr>
                <a:t>대전</a:t>
              </a:r>
              <a:r>
                <a:rPr lang="en-US" altLang="ko-KR" sz="1050" dirty="0" smtClean="0">
                  <a:latin typeface="아리따SB" pitchFamily="18" charset="-127"/>
                  <a:ea typeface="아리따SB" pitchFamily="18" charset="-127"/>
                </a:rPr>
                <a:t>,</a:t>
              </a:r>
              <a:r>
                <a:rPr lang="ko-KR" altLang="en-US" sz="1050" dirty="0" smtClean="0">
                  <a:latin typeface="아리따SB" pitchFamily="18" charset="-127"/>
                  <a:ea typeface="아리따SB" pitchFamily="18" charset="-127"/>
                </a:rPr>
                <a:t>대구</a:t>
              </a:r>
              <a:r>
                <a:rPr lang="en-US" altLang="ko-KR" sz="1050" dirty="0" smtClean="0">
                  <a:latin typeface="아리따SB" pitchFamily="18" charset="-127"/>
                  <a:ea typeface="아리따SB" pitchFamily="18" charset="-127"/>
                </a:rPr>
                <a:t>,</a:t>
              </a:r>
              <a:r>
                <a:rPr lang="ko-KR" altLang="en-US" sz="1050" dirty="0" smtClean="0">
                  <a:latin typeface="아리따SB" pitchFamily="18" charset="-127"/>
                  <a:ea typeface="아리따SB" pitchFamily="18" charset="-127"/>
                </a:rPr>
                <a:t>광주</a:t>
              </a:r>
              <a:r>
                <a:rPr lang="en-US" altLang="ko-KR" sz="1050" dirty="0" smtClean="0">
                  <a:latin typeface="아리따SB" pitchFamily="18" charset="-127"/>
                  <a:ea typeface="아리따SB" pitchFamily="18" charset="-127"/>
                </a:rPr>
                <a:t>) </a:t>
              </a:r>
              <a:r>
                <a:rPr lang="ko-KR" altLang="en-US" sz="1050" dirty="0" smtClean="0">
                  <a:latin typeface="아리따SB" pitchFamily="18" charset="-127"/>
                  <a:ea typeface="아리따SB" pitchFamily="18" charset="-127"/>
                </a:rPr>
                <a:t>에서 릴레이 방식으로 개최</a:t>
              </a:r>
              <a:endParaRPr lang="ko-KR" altLang="en-US" sz="1050" dirty="0">
                <a:latin typeface="아리따SB" pitchFamily="18" charset="-127"/>
                <a:ea typeface="아리따SB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62857" y="1542638"/>
              <a:ext cx="3816424" cy="30777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ko-KR" altLang="en-US" sz="1400" dirty="0" smtClean="0">
                  <a:solidFill>
                    <a:srgbClr val="DF6B97"/>
                  </a:solidFill>
                  <a:latin typeface="아리따SB" pitchFamily="18" charset="-127"/>
                  <a:ea typeface="아리따SB" pitchFamily="18" charset="-127"/>
                </a:rPr>
                <a:t>개 도시 </a:t>
              </a:r>
              <a:endParaRPr lang="ko-KR" altLang="en-US" sz="1400" dirty="0">
                <a:solidFill>
                  <a:srgbClr val="DF6B97"/>
                </a:solidFill>
                <a:latin typeface="아리따SB" pitchFamily="18" charset="-127"/>
                <a:ea typeface="아리따SB" pitchFamily="18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211960" y="2355726"/>
            <a:ext cx="4752528" cy="1197714"/>
            <a:chOff x="4215453" y="915566"/>
            <a:chExt cx="4752528" cy="1197714"/>
          </a:xfrm>
        </p:grpSpPr>
        <p:sp>
          <p:nvSpPr>
            <p:cNvPr id="14" name="TextBox 13"/>
            <p:cNvSpPr txBox="1"/>
            <p:nvPr/>
          </p:nvSpPr>
          <p:spPr>
            <a:xfrm>
              <a:off x="4215453" y="915566"/>
              <a:ext cx="273630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600" spc="-300" dirty="0" smtClean="0">
                  <a:solidFill>
                    <a:srgbClr val="DF6B97"/>
                  </a:solidFill>
                  <a:latin typeface="아리따SB" pitchFamily="18" charset="-127"/>
                  <a:ea typeface="아리따SB" pitchFamily="18" charset="-127"/>
                </a:rPr>
                <a:t>70</a:t>
              </a:r>
              <a:endParaRPr lang="ko-KR" altLang="en-US" sz="6600" spc="-300" dirty="0">
                <a:solidFill>
                  <a:srgbClr val="DF6B97"/>
                </a:solidFill>
                <a:latin typeface="아리따SB" pitchFamily="18" charset="-127"/>
                <a:ea typeface="아리따SB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355976" y="1851670"/>
              <a:ext cx="38164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>
                  <a:latin typeface="아리따SB" pitchFamily="18" charset="-127"/>
                  <a:ea typeface="아리따SB" pitchFamily="18" charset="-127"/>
                </a:rPr>
                <a:t>여성의 건강을 위한 국내 대표 여성건강마라톤 대회</a:t>
              </a:r>
              <a:endParaRPr lang="ko-KR" altLang="en-US" sz="1050" dirty="0">
                <a:latin typeface="아리따SB" pitchFamily="18" charset="-127"/>
                <a:ea typeface="아리따SB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51557" y="1542638"/>
              <a:ext cx="3816424" cy="30777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1400" dirty="0" smtClean="0">
                  <a:solidFill>
                    <a:srgbClr val="DF6B97"/>
                  </a:solidFill>
                  <a:latin typeface="아리따SB" pitchFamily="18" charset="-127"/>
                  <a:ea typeface="아리따SB" pitchFamily="18" charset="-127"/>
                </a:rPr>
                <a:t>% </a:t>
              </a:r>
              <a:r>
                <a:rPr lang="ko-KR" altLang="en-US" sz="1400" dirty="0" smtClean="0">
                  <a:solidFill>
                    <a:srgbClr val="DF6B97"/>
                  </a:solidFill>
                  <a:latin typeface="아리따SB" pitchFamily="18" charset="-127"/>
                  <a:ea typeface="아리따SB" pitchFamily="18" charset="-127"/>
                </a:rPr>
                <a:t>이상 여성참가자 </a:t>
              </a:r>
              <a:r>
                <a:rPr lang="en-US" altLang="ko-KR" sz="1100" dirty="0" smtClean="0">
                  <a:solidFill>
                    <a:schemeClr val="bg1">
                      <a:lumMod val="65000"/>
                    </a:schemeClr>
                  </a:solidFill>
                  <a:latin typeface="아리따SB" pitchFamily="18" charset="-127"/>
                  <a:ea typeface="아리따SB" pitchFamily="18" charset="-127"/>
                </a:rPr>
                <a:t>(</a:t>
              </a:r>
              <a:r>
                <a:rPr lang="ko-KR" altLang="en-US" sz="1100" dirty="0" smtClean="0">
                  <a:solidFill>
                    <a:schemeClr val="bg1">
                      <a:lumMod val="65000"/>
                    </a:schemeClr>
                  </a:solidFill>
                  <a:latin typeface="아리따SB" pitchFamily="18" charset="-127"/>
                  <a:ea typeface="아리따SB" pitchFamily="18" charset="-127"/>
                </a:rPr>
                <a:t>전체참가자 </a:t>
              </a:r>
              <a:r>
                <a:rPr lang="en-US" altLang="ko-KR" sz="1100" dirty="0" smtClean="0">
                  <a:solidFill>
                    <a:schemeClr val="bg1">
                      <a:lumMod val="65000"/>
                    </a:schemeClr>
                  </a:solidFill>
                  <a:latin typeface="아리따SB" pitchFamily="18" charset="-127"/>
                  <a:ea typeface="아리따SB" pitchFamily="18" charset="-127"/>
                </a:rPr>
                <a:t>24</a:t>
              </a:r>
              <a:r>
                <a:rPr lang="ko-KR" altLang="en-US" sz="1100" dirty="0" smtClean="0">
                  <a:solidFill>
                    <a:schemeClr val="bg1">
                      <a:lumMod val="65000"/>
                    </a:schemeClr>
                  </a:solidFill>
                  <a:latin typeface="아리따SB" pitchFamily="18" charset="-127"/>
                  <a:ea typeface="아리따SB" pitchFamily="18" charset="-127"/>
                </a:rPr>
                <a:t>만 명 중</a:t>
              </a:r>
              <a:r>
                <a:rPr lang="en-US" altLang="ko-KR" sz="1100" dirty="0" smtClean="0">
                  <a:solidFill>
                    <a:schemeClr val="bg1">
                      <a:lumMod val="65000"/>
                    </a:schemeClr>
                  </a:solidFill>
                  <a:latin typeface="아리따SB" pitchFamily="18" charset="-127"/>
                  <a:ea typeface="아리따SB" pitchFamily="18" charset="-127"/>
                </a:rPr>
                <a:t>)</a:t>
              </a:r>
              <a:endParaRPr lang="ko-KR" altLang="en-US" sz="1100" dirty="0">
                <a:solidFill>
                  <a:schemeClr val="bg1">
                    <a:lumMod val="65000"/>
                  </a:schemeClr>
                </a:solidFill>
                <a:latin typeface="아리따SB" pitchFamily="18" charset="-127"/>
                <a:ea typeface="아리따SB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4211960" y="3723878"/>
            <a:ext cx="4752528" cy="1197714"/>
            <a:chOff x="4215453" y="915566"/>
            <a:chExt cx="5184576" cy="1197714"/>
          </a:xfrm>
        </p:grpSpPr>
        <p:sp>
          <p:nvSpPr>
            <p:cNvPr id="18" name="TextBox 17"/>
            <p:cNvSpPr txBox="1"/>
            <p:nvPr/>
          </p:nvSpPr>
          <p:spPr>
            <a:xfrm>
              <a:off x="4215453" y="915566"/>
              <a:ext cx="273630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600" spc="-300" dirty="0" smtClean="0">
                  <a:solidFill>
                    <a:srgbClr val="DF6B97"/>
                  </a:solidFill>
                  <a:latin typeface="아리따SB" pitchFamily="18" charset="-127"/>
                  <a:ea typeface="아리따SB" pitchFamily="18" charset="-127"/>
                </a:rPr>
                <a:t>100</a:t>
              </a:r>
              <a:endParaRPr lang="ko-KR" altLang="en-US" sz="6600" spc="-300" dirty="0">
                <a:solidFill>
                  <a:srgbClr val="DF6B97"/>
                </a:solidFill>
                <a:latin typeface="아리따SB" pitchFamily="18" charset="-127"/>
                <a:ea typeface="아리따SB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55976" y="1851670"/>
              <a:ext cx="38164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 smtClean="0">
                  <a:latin typeface="아리따SB" pitchFamily="18" charset="-127"/>
                  <a:ea typeface="아리따SB" pitchFamily="18" charset="-127"/>
                </a:rPr>
                <a:t>참가비 전액 한국유방건강재단에 기부하는 공익캠페인</a:t>
              </a:r>
              <a:endParaRPr lang="ko-KR" altLang="en-US" sz="1050" dirty="0">
                <a:latin typeface="아리따SB" pitchFamily="18" charset="-127"/>
                <a:ea typeface="아리따SB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83605" y="1542638"/>
              <a:ext cx="3816424" cy="30777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1400" dirty="0" smtClean="0">
                  <a:solidFill>
                    <a:srgbClr val="DF6B97"/>
                  </a:solidFill>
                  <a:latin typeface="아리따SB" pitchFamily="18" charset="-127"/>
                  <a:ea typeface="아리따SB" pitchFamily="18" charset="-127"/>
                </a:rPr>
                <a:t>% </a:t>
              </a:r>
              <a:r>
                <a:rPr lang="ko-KR" altLang="en-US" sz="1400" dirty="0" smtClean="0">
                  <a:solidFill>
                    <a:srgbClr val="DF6B97"/>
                  </a:solidFill>
                  <a:latin typeface="아리따SB" pitchFamily="18" charset="-127"/>
                  <a:ea typeface="아리따SB" pitchFamily="18" charset="-127"/>
                </a:rPr>
                <a:t>전액기부 </a:t>
              </a:r>
              <a:r>
                <a:rPr lang="en-US" altLang="ko-KR" sz="1100" dirty="0" smtClean="0">
                  <a:solidFill>
                    <a:schemeClr val="bg1">
                      <a:lumMod val="65000"/>
                    </a:schemeClr>
                  </a:solidFill>
                  <a:latin typeface="아리따SB" pitchFamily="18" charset="-127"/>
                  <a:ea typeface="아리따SB" pitchFamily="18" charset="-127"/>
                </a:rPr>
                <a:t>(</a:t>
              </a:r>
              <a:r>
                <a:rPr lang="ko-KR" altLang="en-US" sz="1100" dirty="0" smtClean="0">
                  <a:solidFill>
                    <a:schemeClr val="bg1">
                      <a:lumMod val="65000"/>
                    </a:schemeClr>
                  </a:solidFill>
                  <a:latin typeface="아리따SB" pitchFamily="18" charset="-127"/>
                  <a:ea typeface="아리따SB" pitchFamily="18" charset="-127"/>
                </a:rPr>
                <a:t>참가비 </a:t>
              </a:r>
              <a:r>
                <a:rPr lang="en-US" altLang="ko-KR" sz="1100" dirty="0" smtClean="0">
                  <a:solidFill>
                    <a:schemeClr val="bg1">
                      <a:lumMod val="65000"/>
                    </a:schemeClr>
                  </a:solidFill>
                  <a:latin typeface="아리따SB" pitchFamily="18" charset="-127"/>
                  <a:ea typeface="아리따SB" pitchFamily="18" charset="-127"/>
                </a:rPr>
                <a:t>1</a:t>
              </a:r>
              <a:r>
                <a:rPr lang="ko-KR" altLang="en-US" sz="1100" dirty="0" smtClean="0">
                  <a:solidFill>
                    <a:schemeClr val="bg1">
                      <a:lumMod val="65000"/>
                    </a:schemeClr>
                  </a:solidFill>
                  <a:latin typeface="아리따SB" pitchFamily="18" charset="-127"/>
                  <a:ea typeface="아리따SB" pitchFamily="18" charset="-127"/>
                </a:rPr>
                <a:t>만원</a:t>
              </a:r>
              <a:r>
                <a:rPr lang="en-US" altLang="ko-KR" sz="1100" dirty="0" smtClean="0">
                  <a:solidFill>
                    <a:schemeClr val="bg1">
                      <a:lumMod val="65000"/>
                    </a:schemeClr>
                  </a:solidFill>
                  <a:latin typeface="아리따SB" pitchFamily="18" charset="-127"/>
                  <a:ea typeface="아리따SB" pitchFamily="18" charset="-127"/>
                </a:rPr>
                <a:t>)</a:t>
              </a:r>
              <a:endParaRPr lang="ko-KR" altLang="en-US" sz="1100" dirty="0">
                <a:solidFill>
                  <a:schemeClr val="bg1">
                    <a:lumMod val="65000"/>
                  </a:schemeClr>
                </a:solidFill>
                <a:latin typeface="아리따SB" pitchFamily="18" charset="-127"/>
                <a:ea typeface="아리따SB" pitchFamily="18" charset="-127"/>
              </a:endParaRPr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4189" y="3651870"/>
            <a:ext cx="1800200" cy="129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4355976" y="2050110"/>
            <a:ext cx="28803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 smtClean="0">
                <a:latin typeface="아리따SB" pitchFamily="18" charset="-127"/>
                <a:ea typeface="아리따SB" pitchFamily="18" charset="-127"/>
              </a:rPr>
              <a:t>※ 2005</a:t>
            </a:r>
            <a:r>
              <a:rPr lang="ko-KR" altLang="en-US" sz="700" dirty="0" smtClean="0">
                <a:latin typeface="아리따SB" pitchFamily="18" charset="-127"/>
                <a:ea typeface="아리따SB" pitchFamily="18" charset="-127"/>
              </a:rPr>
              <a:t>년</a:t>
            </a:r>
            <a:r>
              <a:rPr lang="en-US" altLang="ko-KR" sz="700" dirty="0" smtClean="0">
                <a:latin typeface="아리따SB" pitchFamily="18" charset="-127"/>
                <a:ea typeface="아리따SB" pitchFamily="18" charset="-127"/>
              </a:rPr>
              <a:t>~2014</a:t>
            </a:r>
            <a:r>
              <a:rPr lang="ko-KR" altLang="en-US" sz="700" dirty="0" smtClean="0">
                <a:latin typeface="아리따SB" pitchFamily="18" charset="-127"/>
                <a:ea typeface="아리따SB" pitchFamily="18" charset="-127"/>
              </a:rPr>
              <a:t>년 기준  </a:t>
            </a:r>
            <a:endParaRPr lang="ko-KR" altLang="en-US" sz="700" dirty="0">
              <a:latin typeface="아리따SB" pitchFamily="18" charset="-127"/>
              <a:ea typeface="아리따SB" pitchFamily="18" charset="-127"/>
            </a:endParaRPr>
          </a:p>
        </p:txBody>
      </p:sp>
      <p:sp>
        <p:nvSpPr>
          <p:cNvPr id="24" name="제목 18"/>
          <p:cNvSpPr txBox="1">
            <a:spLocks/>
          </p:cNvSpPr>
          <p:nvPr/>
        </p:nvSpPr>
        <p:spPr>
          <a:xfrm>
            <a:off x="40778" y="76505"/>
            <a:ext cx="8229600" cy="67597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982BF"/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  <a:cs typeface="+mj-cs"/>
              </a:rPr>
              <a:t>핑크리본 사랑마라톤은</a:t>
            </a:r>
            <a:r>
              <a:rPr kumimoji="0" lang="en-US" altLang="ko-KR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982BF"/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  <a:cs typeface="+mj-cs"/>
              </a:rPr>
              <a:t>…</a:t>
            </a:r>
            <a:endParaRPr kumimoji="0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F982BF"/>
              </a:solidFill>
              <a:effectLst/>
              <a:uLnTx/>
              <a:uFillTx/>
              <a:latin typeface="아리따SB" pitchFamily="18" charset="-127"/>
              <a:ea typeface="아리따SB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35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직사각형 33"/>
          <p:cNvSpPr/>
          <p:nvPr/>
        </p:nvSpPr>
        <p:spPr>
          <a:xfrm>
            <a:off x="971600" y="3363838"/>
            <a:ext cx="504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아리따SB" pitchFamily="18" charset="-127"/>
                <a:ea typeface="아리따SB"/>
              </a:rPr>
              <a:t>1</a:t>
            </a:r>
            <a:r>
              <a:rPr lang="ko-KR" altLang="en-US" sz="1600" b="1" dirty="0" smtClean="0">
                <a:solidFill>
                  <a:schemeClr val="bg1"/>
                </a:solidFill>
                <a:latin typeface="아리따SB" pitchFamily="18" charset="-127"/>
                <a:ea typeface="아리따SB"/>
              </a:rPr>
              <a:t>안</a:t>
            </a:r>
            <a:endParaRPr lang="en-US" altLang="ko-KR" sz="1600" b="1" dirty="0" smtClean="0">
              <a:solidFill>
                <a:schemeClr val="bg1"/>
              </a:solidFill>
              <a:latin typeface="아리따SB" pitchFamily="18" charset="-127"/>
              <a:ea typeface="아리따SB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29748" y="11259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1.  </a:t>
            </a:r>
            <a:r>
              <a:rPr lang="ko-KR" altLang="en-US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행사개요</a:t>
            </a:r>
            <a:endParaRPr lang="en-US" altLang="ko-KR" sz="2400" dirty="0" smtClean="0">
              <a:solidFill>
                <a:srgbClr val="F14283"/>
              </a:solidFill>
              <a:latin typeface="아리따SB" pitchFamily="18" charset="-127"/>
              <a:ea typeface="아리따SB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08426021"/>
              </p:ext>
            </p:extLst>
          </p:nvPr>
        </p:nvGraphicFramePr>
        <p:xfrm>
          <a:off x="467544" y="843558"/>
          <a:ext cx="8424936" cy="3758910"/>
        </p:xfrm>
        <a:graphic>
          <a:graphicData uri="http://schemas.openxmlformats.org/drawingml/2006/table">
            <a:tbl>
              <a:tblPr firstRow="1" bandRow="1"/>
              <a:tblGrid>
                <a:gridCol w="871545"/>
                <a:gridCol w="7553391"/>
              </a:tblGrid>
              <a:tr h="375891">
                <a:tc>
                  <a:txBody>
                    <a:bodyPr/>
                    <a:lstStyle>
                      <a:lvl1pPr marL="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행  사  명   </a:t>
                      </a: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  2015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핑크리본 사랑마라톤 서울대회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891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주        최</a:t>
                      </a: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  한국유방건강재단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891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주        관</a:t>
                      </a: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  ㈜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아모레퍼시픽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891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후        원</a:t>
                      </a:r>
                      <a:endParaRPr kumimoji="1" lang="en-US" altLang="ko-KR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D53B76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  <a:cs typeface="+mn-cs"/>
                        </a:rPr>
                        <a:t>보</a:t>
                      </a:r>
                      <a:r>
                        <a:rPr lang="ko-KR" altLang="en-US" sz="1000" b="0" i="0" kern="120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  <a:cs typeface="+mn-cs"/>
                        </a:rPr>
                        <a:t>건복지부</a:t>
                      </a:r>
                      <a:r>
                        <a:rPr lang="en-US" altLang="ko-KR" sz="1000" b="0" i="0" kern="120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b="0" i="0" kern="120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  <a:cs typeface="+mn-cs"/>
                        </a:rPr>
                        <a:t>한국유방암학회</a:t>
                      </a:r>
                      <a:endParaRPr lang="en-US" altLang="ko-KR" sz="1000" b="0" i="0" kern="1200" dirty="0" smtClean="0">
                        <a:solidFill>
                          <a:schemeClr val="tx1"/>
                        </a:solidFill>
                        <a:latin typeface="아리따SB" pitchFamily="18" charset="-127"/>
                        <a:ea typeface="아리따SB" pitchFamily="18" charset="-127"/>
                        <a:cs typeface="+mn-cs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8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협</a:t>
                      </a: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       찬</a:t>
                      </a:r>
                      <a:endParaRPr kumimoji="1" lang="en-US" altLang="ko-KR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D53B76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eaLnBrk="1" fontAlgn="auto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  <a:cs typeface="+mn-cs"/>
                        </a:rPr>
                        <a:t>HERA ,</a:t>
                      </a:r>
                      <a:r>
                        <a:rPr lang="ko-KR" altLang="ko-KR" sz="1000" b="0" kern="120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  <a:cs typeface="+mn-cs"/>
                        </a:rPr>
                        <a:t>아리따움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  <a:cs typeface="+mn-cs"/>
                        </a:rPr>
                        <a:t>, LECAF</a:t>
                      </a:r>
                      <a:endParaRPr lang="ko-KR" altLang="ko-KR" sz="1000" b="1" kern="1200" dirty="0">
                        <a:solidFill>
                          <a:srgbClr val="F14283"/>
                        </a:solidFill>
                        <a:latin typeface="아리따SB" pitchFamily="18" charset="-127"/>
                        <a:ea typeface="아리따SB" pitchFamily="18" charset="-127"/>
                        <a:cs typeface="+mn-cs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891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일        시</a:t>
                      </a: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  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10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월 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18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일 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일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 오전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8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30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분 집결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(9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30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분 출발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)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891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장        소</a:t>
                      </a: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여의도 공원 문화마당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891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참가 부문</a:t>
                      </a: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 10km(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기록 계측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), 5km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기록 미계측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8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기  </a:t>
                      </a:r>
                      <a:r>
                        <a:rPr kumimoji="1" lang="ko-KR" altLang="en-US" sz="11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념</a:t>
                      </a: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 품</a:t>
                      </a: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르까프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반팔 티셔츠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+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스포츠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손목아대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안내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리플렛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8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3B76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참가 인원</a:t>
                      </a: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  10,000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</a:rPr>
                        <a:t>명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95389" marR="95389" marT="35782" marB="3578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18"/>
          <p:cNvSpPr txBox="1">
            <a:spLocks/>
          </p:cNvSpPr>
          <p:nvPr/>
        </p:nvSpPr>
        <p:spPr>
          <a:xfrm>
            <a:off x="3518520" y="4872777"/>
            <a:ext cx="2133600" cy="273844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685DF-F5F2-4400-A427-5339C18AB21A}" type="slidenum">
              <a:rPr kumimoji="0" lang="ko-KR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아리따SB" pitchFamily="18" charset="-127"/>
                <a:ea typeface="아리따SB" pitchFamily="18" charset="-127"/>
              </a:rPr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아리따SB" pitchFamily="18" charset="-127"/>
              <a:ea typeface="아리따SB" pitchFamily="18" charset="-127"/>
            </a:endParaRPr>
          </a:p>
        </p:txBody>
      </p:sp>
      <p:graphicFrame>
        <p:nvGraphicFramePr>
          <p:cNvPr id="17" name="Group 110"/>
          <p:cNvGraphicFramePr>
            <a:graphicFrameLocks noGrp="1"/>
          </p:cNvGraphicFramePr>
          <p:nvPr/>
        </p:nvGraphicFramePr>
        <p:xfrm>
          <a:off x="323528" y="555531"/>
          <a:ext cx="8496944" cy="4795520"/>
        </p:xfrm>
        <a:graphic>
          <a:graphicData uri="http://schemas.openxmlformats.org/drawingml/2006/table">
            <a:tbl>
              <a:tblPr/>
              <a:tblGrid>
                <a:gridCol w="693078"/>
                <a:gridCol w="743906"/>
                <a:gridCol w="999640"/>
                <a:gridCol w="1163776"/>
                <a:gridCol w="2397443"/>
                <a:gridCol w="2499101"/>
              </a:tblGrid>
              <a:tr h="1931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구분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38039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항  목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38039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시  간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38039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내  용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38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비  고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38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VIP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운영사항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38039"/>
                      </a:schemeClr>
                    </a:solidFill>
                  </a:tcPr>
                </a:tc>
              </a:tr>
              <a:tr h="193112">
                <a:tc rowSpan="9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부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식전행사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무대행사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08:57 ~ 09:00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사회자 인사말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신영일 아나운서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무대행사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09:00 ~ 09:05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초청모델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초청모델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무대행사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09:05 ~ 09:10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개회사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/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축사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재단 이사장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/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아모레퍼시픽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사장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무대행사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09:10 ~ 09:12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기부금 전달식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협찬사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전달식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준비운동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09:12 ~ 09:20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스트레칭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치어리더 팀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출발지 이동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09:20 ~ 09:25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참가자 이동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10km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참가자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  <a:sym typeface="Wingdings" pitchFamily="2" charset="2"/>
                        </a:rPr>
                        <a:t> 5km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  <a:sym typeface="Wingdings" pitchFamily="2" charset="2"/>
                        </a:rPr>
                        <a:t>참가자 순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09:25 ~ 09:28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CEREMONY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PINK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CEREMONY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M" pitchFamily="18" charset="-127"/>
                        <a:ea typeface="아리따M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09:28 ~ 09:30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터치버튼대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참석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VIP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소개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마라톤 출발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09:30 ~ 11:00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10km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  <a:sym typeface="Wingdings" pitchFamily="2" charset="2"/>
                        </a:rPr>
                        <a:t> 5km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  <a:sym typeface="Wingdings" pitchFamily="2" charset="2"/>
                        </a:rPr>
                        <a:t>참가 순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10km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출발 후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5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분 뒤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5km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출발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rowSpan="10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2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부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페스티벌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차 이벤트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10:00 ~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이벤트 시작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모든 부스 운영시작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(</a:t>
                      </a:r>
                      <a:r>
                        <a:rPr kumimoji="1" lang="ko-KR" alt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어쿠스틱밴드공연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)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무대공연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11:10 ~ 11:25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다문화 클럽 공연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난타 공연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경품행사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11:25 ~ 11:30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차 경품 추첨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르까프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트레이닝복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,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러닝화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권영순 회장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/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김성원 이사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기부금전달식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11:30 ~ 11:37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기부금전달식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매칭기프트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심상배 사장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  <a:sym typeface="Wingdings" pitchFamily="2" charset="2"/>
                        </a:rPr>
                        <a:t>노동영이사장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영상 상영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11:37 ~ 11:40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메인 영상 상영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핑크리본 캠페인 홍보 영상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무대공연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11:40 ~ 11:50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환우회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공연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미정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미정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무대공연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11:50 ~ 12:05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  <a:cs typeface="+mn-cs"/>
                        </a:rPr>
                        <a:t>라인댄스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700" kern="1200" dirty="0" err="1" smtClean="0">
                          <a:solidFill>
                            <a:schemeClr val="tx1"/>
                          </a:solidFill>
                          <a:latin typeface="아리따SB" pitchFamily="18" charset="-127"/>
                          <a:ea typeface="아리따SB" pitchFamily="18" charset="-127"/>
                          <a:cs typeface="+mn-cs"/>
                        </a:rPr>
                        <a:t>힐링문화센터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힐링문화센터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경품행사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12:05 ~ 12:15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이벤트 시상식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건강미소상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/ </a:t>
                      </a:r>
                      <a:r>
                        <a:rPr lang="ko-KR" altLang="en-US" sz="700" baseline="0" dirty="0" smtClean="0">
                          <a:latin typeface="아리따SB" pitchFamily="18" charset="-127"/>
                          <a:ea typeface="아리따SB" pitchFamily="18" charset="-127"/>
                        </a:rPr>
                        <a:t>베스트커플 </a:t>
                      </a:r>
                      <a:r>
                        <a:rPr lang="ko-KR" altLang="en-US" sz="700" baseline="0" dirty="0" err="1" smtClean="0">
                          <a:latin typeface="아리따SB" pitchFamily="18" charset="-127"/>
                          <a:ea typeface="아리따SB" pitchFamily="18" charset="-127"/>
                        </a:rPr>
                        <a:t>드레서</a:t>
                      </a:r>
                      <a:r>
                        <a:rPr lang="en-US" altLang="ko-KR" sz="700" baseline="0" dirty="0" smtClean="0">
                          <a:latin typeface="아리따SB" pitchFamily="18" charset="-127"/>
                          <a:ea typeface="아리따SB" pitchFamily="18" charset="-127"/>
                        </a:rPr>
                        <a:t> </a:t>
                      </a:r>
                      <a:r>
                        <a:rPr lang="ko-KR" altLang="en-US" sz="700" baseline="0" dirty="0" smtClean="0">
                          <a:latin typeface="아리따SB" pitchFamily="18" charset="-127"/>
                          <a:ea typeface="아리따SB" pitchFamily="18" charset="-127"/>
                        </a:rPr>
                        <a:t>상 </a:t>
                      </a:r>
                      <a:r>
                        <a:rPr lang="en-US" altLang="ko-KR" sz="700" baseline="0" dirty="0" smtClean="0">
                          <a:latin typeface="아리따SB" pitchFamily="18" charset="-127"/>
                          <a:ea typeface="아리따SB" pitchFamily="18" charset="-127"/>
                        </a:rPr>
                        <a:t>/ </a:t>
                      </a:r>
                      <a:r>
                        <a:rPr lang="ko-KR" altLang="en-US" sz="700" baseline="0" dirty="0" smtClean="0">
                          <a:latin typeface="아리따SB" pitchFamily="18" charset="-127"/>
                          <a:ea typeface="아리따SB" pitchFamily="18" charset="-127"/>
                        </a:rPr>
                        <a:t>핑크리본에게 말하다</a:t>
                      </a:r>
                      <a:endParaRPr lang="en-US" altLang="ko-KR" sz="700" b="1" dirty="0" smtClean="0">
                        <a:solidFill>
                          <a:schemeClr val="tx1"/>
                        </a:solidFill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700" b="1" dirty="0" smtClean="0">
                        <a:solidFill>
                          <a:schemeClr val="tx1"/>
                        </a:solidFill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경품행사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12:15 ~ 12:20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2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차 경품 추첨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헤라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6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종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/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헤라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옴므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6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종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/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헤라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10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종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무대공연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12:20 ~ 12:30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초청가수공연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초청가수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“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김태우님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”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3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부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페스티벌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2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차 이벤트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12:30 ~ 13:30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행사장 이벤트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어쿠스틱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 밴드 공연 및 행사장 체험이벤트 운영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112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대회종료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13:30 ~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검진버스는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13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시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30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14283"/>
                          </a:solidFill>
                          <a:effectLst/>
                          <a:latin typeface="아리따SB" pitchFamily="18" charset="-127"/>
                          <a:ea typeface="아리따SB" pitchFamily="18" charset="-127"/>
                        </a:rPr>
                        <a:t>분 까지 운영</a:t>
                      </a: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14283"/>
                        </a:solidFill>
                        <a:effectLst/>
                        <a:latin typeface="아리따SB" pitchFamily="18" charset="-127"/>
                        <a:ea typeface="아리따SB" pitchFamily="18" charset="-127"/>
                      </a:endParaRPr>
                    </a:p>
                  </a:txBody>
                  <a:tcPr marL="110067" marR="110067" marT="50800" marB="5080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615608" y="4928056"/>
            <a:ext cx="35283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 smtClean="0">
                <a:latin typeface="아리따SB" pitchFamily="18" charset="-127"/>
                <a:ea typeface="아리따SB" pitchFamily="18" charset="-127"/>
              </a:rPr>
              <a:t>※ </a:t>
            </a:r>
            <a:r>
              <a:rPr lang="ko-KR" altLang="en-US" sz="800" dirty="0" smtClean="0">
                <a:latin typeface="아리따SB" pitchFamily="18" charset="-127"/>
                <a:ea typeface="아리따SB" pitchFamily="18" charset="-127"/>
              </a:rPr>
              <a:t>핑크색 글씨는 </a:t>
            </a:r>
            <a:r>
              <a:rPr lang="en-US" altLang="ko-KR" sz="800" dirty="0" smtClean="0">
                <a:latin typeface="아리따SB" pitchFamily="18" charset="-127"/>
                <a:ea typeface="아리따SB" pitchFamily="18" charset="-127"/>
              </a:rPr>
              <a:t>2014</a:t>
            </a:r>
            <a:r>
              <a:rPr lang="ko-KR" altLang="en-US" sz="800" dirty="0" smtClean="0">
                <a:latin typeface="아리따SB" pitchFamily="18" charset="-127"/>
                <a:ea typeface="아리따SB" pitchFamily="18" charset="-127"/>
              </a:rPr>
              <a:t>년에 새롭게 변경된 항목</a:t>
            </a:r>
            <a:endParaRPr lang="ko-KR" altLang="en-US" sz="800" dirty="0">
              <a:latin typeface="아리따SB" pitchFamily="18" charset="-127"/>
              <a:ea typeface="아리따SB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9748" y="11259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시간계획 </a:t>
            </a:r>
            <a:r>
              <a:rPr lang="en-US" altLang="ko-KR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(</a:t>
            </a:r>
            <a:r>
              <a:rPr lang="ko-KR" altLang="en-US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대회당일</a:t>
            </a:r>
            <a:r>
              <a:rPr lang="en-US" altLang="ko-KR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9748" y="11259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행사장 레이아웃</a:t>
            </a:r>
            <a:endParaRPr lang="en-US" altLang="ko-KR" sz="2400" dirty="0" smtClean="0">
              <a:solidFill>
                <a:srgbClr val="F14283"/>
              </a:solidFill>
              <a:latin typeface="아리따SB" pitchFamily="18" charset="-127"/>
              <a:ea typeface="아리따S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699542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아리따SB" pitchFamily="18" charset="-127"/>
                <a:ea typeface="아리따SB" pitchFamily="18" charset="-127"/>
              </a:rPr>
              <a:t>여의도 문화마당</a:t>
            </a:r>
            <a:endParaRPr lang="ko-KR" altLang="en-US" sz="1400" dirty="0">
              <a:latin typeface="아리따SB" pitchFamily="18" charset="-127"/>
              <a:ea typeface="아리따S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008" y="4933206"/>
            <a:ext cx="41757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아리따SB" pitchFamily="18" charset="-127"/>
                <a:ea typeface="아리따SB" pitchFamily="18" charset="-127"/>
              </a:rPr>
              <a:t>※ </a:t>
            </a:r>
            <a:r>
              <a:rPr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아리따SB" pitchFamily="18" charset="-127"/>
                <a:ea typeface="아리따SB" pitchFamily="18" charset="-127"/>
              </a:rPr>
              <a:t>세부 레이아웃은 변경될 수 있습니다</a:t>
            </a:r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아리따SB" pitchFamily="18" charset="-127"/>
                <a:ea typeface="아리따SB" pitchFamily="18" charset="-127"/>
              </a:rPr>
              <a:t>. 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아리따SB" pitchFamily="18" charset="-127"/>
              <a:ea typeface="아리따SB" pitchFamily="18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31590"/>
            <a:ext cx="9144000" cy="364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여의도_리플렛용_코스_0927-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-9331"/>
            <a:ext cx="9144000" cy="5152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이규엽\Desktop\2013 PINK\서울\코스\여의도공원5K 092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8" y="856202"/>
            <a:ext cx="8640961" cy="3728728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/>
        </p:nvSpPr>
        <p:spPr>
          <a:xfrm>
            <a:off x="487704" y="4598499"/>
            <a:ext cx="8238309" cy="315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100" b="1" dirty="0" smtClean="0">
                <a:solidFill>
                  <a:schemeClr val="tx1"/>
                </a:solidFill>
                <a:ea typeface="아리따B"/>
              </a:rPr>
              <a:t>문화마당 </a:t>
            </a:r>
            <a:r>
              <a:rPr lang="ko-KR" altLang="en-US" sz="1100" b="1" dirty="0">
                <a:solidFill>
                  <a:schemeClr val="tx1"/>
                </a:solidFill>
                <a:ea typeface="아리따B"/>
              </a:rPr>
              <a:t>출발 →</a:t>
            </a:r>
            <a:r>
              <a:rPr lang="en-US" altLang="ko-KR" sz="1100" b="1" dirty="0">
                <a:solidFill>
                  <a:schemeClr val="tx1"/>
                </a:solidFill>
                <a:ea typeface="아리따B"/>
              </a:rPr>
              <a:t> </a:t>
            </a:r>
            <a:r>
              <a:rPr lang="ko-KR" altLang="en-US" sz="1100" b="1" dirty="0" err="1">
                <a:solidFill>
                  <a:schemeClr val="tx1"/>
                </a:solidFill>
                <a:ea typeface="아리따B"/>
              </a:rPr>
              <a:t>서울교교차로</a:t>
            </a:r>
            <a:r>
              <a:rPr lang="ko-KR" altLang="en-US" sz="1100" b="1" dirty="0">
                <a:solidFill>
                  <a:schemeClr val="tx1"/>
                </a:solidFill>
                <a:ea typeface="아리따B"/>
              </a:rPr>
              <a:t> → </a:t>
            </a:r>
            <a:r>
              <a:rPr lang="en-US" altLang="ko-KR" sz="1100" b="1" dirty="0">
                <a:solidFill>
                  <a:schemeClr val="tx1"/>
                </a:solidFill>
                <a:ea typeface="아리따B"/>
              </a:rPr>
              <a:t>KBS</a:t>
            </a:r>
            <a:r>
              <a:rPr lang="ko-KR" altLang="en-US" sz="1100" b="1" dirty="0">
                <a:solidFill>
                  <a:schemeClr val="tx1"/>
                </a:solidFill>
                <a:ea typeface="아리따B"/>
              </a:rPr>
              <a:t>앞 → </a:t>
            </a:r>
            <a:r>
              <a:rPr lang="ko-KR" altLang="en-US" sz="1100" b="1" dirty="0" smtClean="0">
                <a:solidFill>
                  <a:schemeClr val="tx1"/>
                </a:solidFill>
                <a:ea typeface="아리따B"/>
              </a:rPr>
              <a:t>국민일보삼거리 → 마포대교 남단 → 여의도공원 </a:t>
            </a:r>
            <a:r>
              <a:rPr lang="en-US" altLang="ko-KR" sz="1100" b="1" dirty="0" smtClean="0">
                <a:solidFill>
                  <a:schemeClr val="tx1"/>
                </a:solidFill>
                <a:ea typeface="아리따B"/>
              </a:rPr>
              <a:t>11</a:t>
            </a:r>
            <a:r>
              <a:rPr lang="ko-KR" altLang="en-US" sz="1100" b="1" dirty="0" smtClean="0">
                <a:solidFill>
                  <a:schemeClr val="tx1"/>
                </a:solidFill>
                <a:ea typeface="아리따B"/>
              </a:rPr>
              <a:t>번 출입구 → 공원길 → 여의도공원 </a:t>
            </a:r>
            <a:r>
              <a:rPr lang="en-US" altLang="ko-KR" sz="1100" b="1" dirty="0" smtClean="0">
                <a:solidFill>
                  <a:schemeClr val="tx1"/>
                </a:solidFill>
                <a:ea typeface="아리따B"/>
              </a:rPr>
              <a:t>7</a:t>
            </a:r>
            <a:r>
              <a:rPr lang="ko-KR" altLang="en-US" sz="1100" b="1" dirty="0" err="1" smtClean="0">
                <a:solidFill>
                  <a:schemeClr val="tx1"/>
                </a:solidFill>
                <a:ea typeface="아리따B"/>
              </a:rPr>
              <a:t>번출입구</a:t>
            </a:r>
            <a:r>
              <a:rPr lang="ko-KR" altLang="en-US" sz="1100" b="1" dirty="0" smtClean="0">
                <a:solidFill>
                  <a:schemeClr val="tx1"/>
                </a:solidFill>
                <a:ea typeface="아리따B"/>
              </a:rPr>
              <a:t> </a:t>
            </a:r>
            <a:endParaRPr lang="en-US" altLang="ko-KR" sz="1100" b="1" dirty="0" smtClean="0">
              <a:solidFill>
                <a:schemeClr val="tx1"/>
              </a:solidFill>
              <a:ea typeface="아리따B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51520" y="123478"/>
            <a:ext cx="8261158" cy="6388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u="sng" dirty="0" smtClean="0">
                <a:solidFill>
                  <a:srgbClr val="DF6B97"/>
                </a:solidFill>
                <a:latin typeface="아리따B" pitchFamily="18" charset="-127"/>
                <a:ea typeface="아리따B" pitchFamily="18" charset="-127"/>
                <a:cs typeface="+mj-cs"/>
              </a:rPr>
              <a:t>2015</a:t>
            </a:r>
            <a:r>
              <a:rPr lang="ko-KR" altLang="en-US" sz="4000" b="1" u="sng" dirty="0" smtClean="0">
                <a:solidFill>
                  <a:srgbClr val="DF6B97"/>
                </a:solidFill>
                <a:latin typeface="아리따B" pitchFamily="18" charset="-127"/>
                <a:ea typeface="아리따B" pitchFamily="18" charset="-127"/>
                <a:cs typeface="+mj-cs"/>
              </a:rPr>
              <a:t>년 </a:t>
            </a:r>
            <a:r>
              <a:rPr lang="en-US" altLang="ko-KR" sz="4000" b="1" u="sng" dirty="0" smtClean="0">
                <a:solidFill>
                  <a:srgbClr val="DF6B97"/>
                </a:solidFill>
                <a:latin typeface="아리따B" pitchFamily="18" charset="-127"/>
                <a:ea typeface="아리따B" pitchFamily="18" charset="-127"/>
                <a:cs typeface="+mj-cs"/>
              </a:rPr>
              <a:t>5KM </a:t>
            </a:r>
            <a:r>
              <a:rPr kumimoji="0" lang="ko-KR" altLang="en-US" sz="4000" b="1" i="0" u="sng" strike="noStrike" kern="1200" cap="none" spc="0" normalizeH="0" baseline="0" noProof="0" dirty="0" smtClean="0">
                <a:ln>
                  <a:noFill/>
                </a:ln>
                <a:solidFill>
                  <a:srgbClr val="DF6B97"/>
                </a:solidFill>
                <a:effectLst/>
                <a:uLnTx/>
                <a:uFillTx/>
                <a:latin typeface="아리따B" pitchFamily="18" charset="-127"/>
                <a:ea typeface="아리따B" pitchFamily="18" charset="-127"/>
                <a:cs typeface="+mj-cs"/>
              </a:rPr>
              <a:t>코스도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DF6B97"/>
              </a:solidFill>
              <a:effectLst/>
              <a:uLnTx/>
              <a:uFillTx/>
              <a:latin typeface="아리따B" pitchFamily="18" charset="-127"/>
              <a:ea typeface="아리따B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이규엽\Desktop\2013 PINK\서울\레이아웃\서울 0927-거리미표시-0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3262"/>
            <a:ext cx="9144000" cy="4700238"/>
          </a:xfrm>
          <a:prstGeom prst="rect">
            <a:avLst/>
          </a:prstGeom>
          <a:noFill/>
        </p:spPr>
      </p:pic>
      <p:sp>
        <p:nvSpPr>
          <p:cNvPr id="25" name="타원 24"/>
          <p:cNvSpPr/>
          <p:nvPr/>
        </p:nvSpPr>
        <p:spPr>
          <a:xfrm>
            <a:off x="1934413" y="4471664"/>
            <a:ext cx="826198" cy="602164"/>
          </a:xfrm>
          <a:prstGeom prst="ellipse">
            <a:avLst/>
          </a:prstGeom>
          <a:noFill/>
          <a:ln w="412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직선 연결선 32"/>
          <p:cNvCxnSpPr/>
          <p:nvPr/>
        </p:nvCxnSpPr>
        <p:spPr>
          <a:xfrm>
            <a:off x="1" y="4925810"/>
            <a:ext cx="6503541" cy="0"/>
          </a:xfrm>
          <a:prstGeom prst="line">
            <a:avLst/>
          </a:prstGeom>
          <a:ln w="41275">
            <a:solidFill>
              <a:srgbClr val="FFFF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V="1">
            <a:off x="6503541" y="4541336"/>
            <a:ext cx="0" cy="332220"/>
          </a:xfrm>
          <a:prstGeom prst="line">
            <a:avLst/>
          </a:prstGeom>
          <a:ln w="41275">
            <a:solidFill>
              <a:srgbClr val="FFFF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60355" y="3790497"/>
            <a:ext cx="3995621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아리따M" pitchFamily="18" charset="-127"/>
                <a:ea typeface="아리따M" pitchFamily="18" charset="-127"/>
              </a:rPr>
              <a:t> </a:t>
            </a:r>
            <a:r>
              <a:rPr lang="ko-KR" altLang="en-US" dirty="0" smtClean="0">
                <a:latin typeface="아리따M" pitchFamily="18" charset="-127"/>
                <a:ea typeface="아리따M" pitchFamily="18" charset="-127"/>
              </a:rPr>
              <a:t>하위</a:t>
            </a:r>
            <a:r>
              <a:rPr lang="en-US" altLang="ko-KR" dirty="0" smtClean="0">
                <a:latin typeface="아리따M" pitchFamily="18" charset="-127"/>
                <a:ea typeface="아리따M" pitchFamily="18" charset="-127"/>
              </a:rPr>
              <a:t>2</a:t>
            </a:r>
            <a:r>
              <a:rPr lang="ko-KR" altLang="en-US" dirty="0" err="1" smtClean="0">
                <a:latin typeface="아리따M" pitchFamily="18" charset="-127"/>
                <a:ea typeface="아리따M" pitchFamily="18" charset="-127"/>
              </a:rPr>
              <a:t>개차로</a:t>
            </a:r>
            <a:r>
              <a:rPr lang="ko-KR" altLang="en-US" dirty="0" smtClean="0">
                <a:latin typeface="아리따M" pitchFamily="18" charset="-127"/>
                <a:ea typeface="아리따M" pitchFamily="18" charset="-127"/>
              </a:rPr>
              <a:t> 및 자전거도로 사용 설치</a:t>
            </a:r>
            <a:endParaRPr lang="en-US" altLang="ko-KR" dirty="0" smtClean="0">
              <a:latin typeface="아리따M" pitchFamily="18" charset="-127"/>
              <a:ea typeface="아리따M" pitchFamily="18" charset="-127"/>
            </a:endParaRPr>
          </a:p>
          <a:p>
            <a:pPr algn="ctr"/>
            <a:r>
              <a:rPr lang="ko-KR" altLang="en-US" dirty="0" smtClean="0">
                <a:latin typeface="아리따M" pitchFamily="18" charset="-127"/>
                <a:ea typeface="아리따M" pitchFamily="18" charset="-127"/>
              </a:rPr>
              <a:t>   상위 </a:t>
            </a:r>
            <a:r>
              <a:rPr lang="en-US" altLang="ko-KR" dirty="0" smtClean="0">
                <a:latin typeface="아리따M" pitchFamily="18" charset="-127"/>
                <a:ea typeface="아리따M" pitchFamily="18" charset="-127"/>
              </a:rPr>
              <a:t>3</a:t>
            </a:r>
            <a:r>
              <a:rPr lang="ko-KR" altLang="en-US" dirty="0" err="1" smtClean="0">
                <a:latin typeface="아리따M" pitchFamily="18" charset="-127"/>
                <a:ea typeface="아리따M" pitchFamily="18" charset="-127"/>
              </a:rPr>
              <a:t>개차로</a:t>
            </a:r>
            <a:r>
              <a:rPr lang="ko-KR" altLang="en-US" dirty="0" smtClean="0">
                <a:latin typeface="아리따M" pitchFamily="18" charset="-127"/>
                <a:ea typeface="아리따M" pitchFamily="18" charset="-127"/>
              </a:rPr>
              <a:t> 상시 소통 가능</a:t>
            </a:r>
            <a:endParaRPr lang="ko-KR" altLang="en-US" dirty="0">
              <a:latin typeface="아리따M" pitchFamily="18" charset="-127"/>
              <a:ea typeface="아리따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5147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출발지</a:t>
            </a:r>
            <a:r>
              <a:rPr lang="en-US" altLang="ko-KR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(</a:t>
            </a:r>
            <a:r>
              <a:rPr lang="ko-KR" altLang="en-US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아치</a:t>
            </a:r>
            <a:r>
              <a:rPr lang="en-US" altLang="ko-KR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) </a:t>
            </a:r>
            <a:r>
              <a:rPr lang="ko-KR" altLang="en-US" sz="2400" dirty="0" smtClean="0">
                <a:solidFill>
                  <a:srgbClr val="F14283"/>
                </a:solidFill>
                <a:latin typeface="아리따SB" pitchFamily="18" charset="-127"/>
                <a:ea typeface="아리따SB" pitchFamily="18" charset="-127"/>
              </a:rPr>
              <a:t>위치</a:t>
            </a:r>
            <a:endParaRPr lang="en-US" altLang="ko-KR" sz="2400" dirty="0" smtClean="0">
              <a:solidFill>
                <a:srgbClr val="F14283"/>
              </a:solidFill>
              <a:latin typeface="아리따SB" pitchFamily="18" charset="-127"/>
              <a:ea typeface="아리따S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610" cy="467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3553098" y="2412274"/>
            <a:ext cx="1698172" cy="21771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여의도공원역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78995" y="4537536"/>
            <a:ext cx="8238309" cy="315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100" b="1" dirty="0" smtClean="0">
                <a:solidFill>
                  <a:srgbClr val="FF0000"/>
                </a:solidFill>
                <a:ea typeface="아리따B"/>
              </a:rPr>
              <a:t>통제구간 </a:t>
            </a:r>
            <a:r>
              <a:rPr lang="en-US" altLang="ko-KR" sz="1100" b="1" dirty="0" smtClean="0">
                <a:solidFill>
                  <a:srgbClr val="FF0000"/>
                </a:solidFill>
                <a:ea typeface="아리따B"/>
              </a:rPr>
              <a:t>: </a:t>
            </a:r>
            <a:r>
              <a:rPr lang="ko-KR" altLang="en-US" sz="1100" b="1" dirty="0" smtClean="0">
                <a:solidFill>
                  <a:srgbClr val="FF0000"/>
                </a:solidFill>
                <a:ea typeface="아리따B"/>
              </a:rPr>
              <a:t>여의도공원</a:t>
            </a:r>
            <a:r>
              <a:rPr lang="en-US" altLang="ko-KR" sz="1100" b="1" dirty="0" smtClean="0">
                <a:solidFill>
                  <a:srgbClr val="FF0000"/>
                </a:solidFill>
                <a:ea typeface="아리따B"/>
              </a:rPr>
              <a:t>1</a:t>
            </a:r>
            <a:r>
              <a:rPr lang="ko-KR" altLang="en-US" sz="1100" b="1" dirty="0" err="1" smtClean="0">
                <a:solidFill>
                  <a:srgbClr val="FF0000"/>
                </a:solidFill>
                <a:ea typeface="아리따B"/>
              </a:rPr>
              <a:t>번출구</a:t>
            </a:r>
            <a:r>
              <a:rPr lang="ko-KR" altLang="en-US" sz="1100" b="1" dirty="0" smtClean="0">
                <a:solidFill>
                  <a:srgbClr val="FF0000"/>
                </a:solidFill>
                <a:ea typeface="아리따B"/>
              </a:rPr>
              <a:t> → </a:t>
            </a:r>
            <a:r>
              <a:rPr lang="ko-KR" altLang="en-US" sz="1100" b="1" dirty="0" err="1" smtClean="0">
                <a:solidFill>
                  <a:srgbClr val="FF0000"/>
                </a:solidFill>
                <a:ea typeface="아리따B"/>
              </a:rPr>
              <a:t>여의교교차로</a:t>
            </a:r>
            <a:r>
              <a:rPr lang="ko-KR" altLang="en-US" sz="1100" b="1" dirty="0" smtClean="0">
                <a:solidFill>
                  <a:srgbClr val="FF0000"/>
                </a:solidFill>
                <a:ea typeface="아리따B"/>
              </a:rPr>
              <a:t> → </a:t>
            </a:r>
            <a:r>
              <a:rPr lang="en-US" altLang="ko-KR" sz="1100" b="1" dirty="0" smtClean="0">
                <a:solidFill>
                  <a:srgbClr val="FF0000"/>
                </a:solidFill>
                <a:ea typeface="아리따B"/>
              </a:rPr>
              <a:t>KBS </a:t>
            </a:r>
            <a:r>
              <a:rPr lang="ko-KR" altLang="en-US" sz="1100" b="1" dirty="0" smtClean="0">
                <a:solidFill>
                  <a:srgbClr val="FF0000"/>
                </a:solidFill>
                <a:ea typeface="아리따B"/>
              </a:rPr>
              <a:t>앞 → 공원삼거리 → 마포대교 남단 → 여의도공원 </a:t>
            </a:r>
            <a:r>
              <a:rPr lang="en-US" altLang="ko-KR" sz="1100" b="1" dirty="0" smtClean="0">
                <a:solidFill>
                  <a:srgbClr val="FF0000"/>
                </a:solidFill>
                <a:ea typeface="아리따B"/>
              </a:rPr>
              <a:t>11</a:t>
            </a:r>
            <a:r>
              <a:rPr lang="ko-KR" altLang="en-US" sz="1100" b="1" dirty="0" smtClean="0">
                <a:solidFill>
                  <a:srgbClr val="FF0000"/>
                </a:solidFill>
                <a:ea typeface="아리따B"/>
              </a:rPr>
              <a:t>번 출구</a:t>
            </a:r>
            <a:r>
              <a:rPr lang="en-US" altLang="ko-KR" sz="1100" b="1" dirty="0" smtClean="0">
                <a:solidFill>
                  <a:srgbClr val="FF0000"/>
                </a:solidFill>
                <a:ea typeface="아리따B"/>
              </a:rPr>
              <a:t> </a:t>
            </a:r>
            <a:r>
              <a:rPr lang="ko-KR" altLang="en-US" sz="1100" b="1" dirty="0" smtClean="0">
                <a:solidFill>
                  <a:srgbClr val="FF0000"/>
                </a:solidFill>
                <a:ea typeface="아리따B"/>
              </a:rPr>
              <a:t> </a:t>
            </a:r>
            <a:endParaRPr lang="en-US" altLang="ko-KR" sz="1100" b="1" dirty="0" smtClean="0">
              <a:solidFill>
                <a:srgbClr val="FF0000"/>
              </a:solidFill>
              <a:ea typeface="아리따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9" name="직선 연결선 8"/>
          <p:cNvCxnSpPr/>
          <p:nvPr/>
        </p:nvCxnSpPr>
        <p:spPr>
          <a:xfrm flipH="1">
            <a:off x="2" y="2657331"/>
            <a:ext cx="3707901" cy="580788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179512" y="1470265"/>
            <a:ext cx="2305065" cy="575003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차량상시소통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상위 </a:t>
            </a:r>
            <a:r>
              <a:rPr lang="en-US" altLang="ko-KR" dirty="0" smtClean="0">
                <a:solidFill>
                  <a:schemeClr val="tx1"/>
                </a:solidFill>
              </a:rPr>
              <a:t>3</a:t>
            </a:r>
            <a:r>
              <a:rPr lang="ko-KR" altLang="en-US" dirty="0" err="1" smtClean="0">
                <a:solidFill>
                  <a:schemeClr val="tx1"/>
                </a:solidFill>
              </a:rPr>
              <a:t>개차선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499992" y="4344392"/>
            <a:ext cx="1698172" cy="531614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여의도공원역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안내 인원배치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20272" y="4083918"/>
            <a:ext cx="2123728" cy="738664"/>
          </a:xfrm>
          <a:prstGeom prst="rect">
            <a:avLst/>
          </a:prstGeom>
          <a:solidFill>
            <a:schemeClr val="bg1">
              <a:lumMod val="85000"/>
              <a:alpha val="6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운영시간 </a:t>
            </a:r>
            <a:r>
              <a:rPr lang="en-US" altLang="ko-KR" sz="1400" dirty="0" smtClean="0"/>
              <a:t>: 09:30~11:00</a:t>
            </a:r>
          </a:p>
          <a:p>
            <a:pPr algn="ctr"/>
            <a:r>
              <a:rPr lang="ko-KR" altLang="en-US" sz="1400" dirty="0" smtClean="0"/>
              <a:t>설치시간 </a:t>
            </a:r>
            <a:r>
              <a:rPr lang="en-US" altLang="ko-KR" sz="1400" dirty="0" smtClean="0"/>
              <a:t>: 06:00~08:30</a:t>
            </a:r>
          </a:p>
          <a:p>
            <a:pPr algn="ctr"/>
            <a:r>
              <a:rPr lang="ko-KR" altLang="en-US" sz="1400" dirty="0" smtClean="0"/>
              <a:t>철거시간 </a:t>
            </a:r>
            <a:r>
              <a:rPr lang="en-US" altLang="ko-KR" sz="1400" dirty="0" smtClean="0"/>
              <a:t>: 11:00~13:00</a:t>
            </a:r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3671900" y="2657331"/>
            <a:ext cx="108011" cy="36004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 flipH="1">
            <a:off x="3779912" y="2499742"/>
            <a:ext cx="1008112" cy="193593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3563888" y="1955407"/>
            <a:ext cx="586605" cy="62091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</a:rPr>
              <a:t>임시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</a:rPr>
              <a:t>정류소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r="44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1981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아리따B" pitchFamily="18" charset="-127"/>
                <a:ea typeface="아리따B" pitchFamily="18" charset="-127"/>
              </a:rPr>
              <a:t>감사합니다</a:t>
            </a:r>
            <a:r>
              <a:rPr lang="en-US" altLang="ko-KR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아리따B" pitchFamily="18" charset="-127"/>
                <a:ea typeface="아리따B" pitchFamily="18" charset="-127"/>
              </a:rPr>
              <a:t>.</a:t>
            </a:r>
            <a:endParaRPr lang="ko-KR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아리따B" pitchFamily="18" charset="-127"/>
              <a:ea typeface="아리따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28714</TotalTime>
  <Words>524</Words>
  <Application>Microsoft Office PowerPoint</Application>
  <PresentationFormat>화면 슬라이드 쇼(16:9)</PresentationFormat>
  <Paragraphs>157</Paragraphs>
  <Slides>11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jinsun</dc:creator>
  <cp:lastModifiedBy>서울시청</cp:lastModifiedBy>
  <cp:revision>3075</cp:revision>
  <dcterms:created xsi:type="dcterms:W3CDTF">2013-12-09T04:56:03Z</dcterms:created>
  <dcterms:modified xsi:type="dcterms:W3CDTF">2015-10-15T02:08:12Z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924031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