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4" r:id="rId2"/>
    <p:sldId id="273" r:id="rId3"/>
    <p:sldId id="300" r:id="rId4"/>
    <p:sldId id="301" r:id="rId5"/>
    <p:sldId id="265" r:id="rId6"/>
    <p:sldId id="284" r:id="rId7"/>
    <p:sldId id="302" r:id="rId8"/>
    <p:sldId id="303" r:id="rId9"/>
    <p:sldId id="304" r:id="rId10"/>
    <p:sldId id="292" r:id="rId11"/>
    <p:sldId id="294" r:id="rId12"/>
    <p:sldId id="298" r:id="rId13"/>
    <p:sldId id="299" r:id="rId14"/>
    <p:sldId id="286" r:id="rId15"/>
    <p:sldId id="289" r:id="rId16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33CCCC"/>
    <a:srgbClr val="9966FF"/>
    <a:srgbClr val="FF66FF"/>
    <a:srgbClr val="FF99FF"/>
    <a:srgbClr val="FF99CC"/>
    <a:srgbClr val="669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99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1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r">
              <a:defRPr sz="1200"/>
            </a:lvl1pPr>
          </a:lstStyle>
          <a:p>
            <a:fld id="{B901D5D3-C7FB-47BA-AD68-FCFC4C48031D}" type="datetimeFigureOut">
              <a:rPr lang="ko-KR" altLang="en-US" smtClean="0"/>
              <a:t>2018-07-03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65" tIns="45533" rIns="91065" bIns="4553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2" y="4748333"/>
            <a:ext cx="5389240" cy="3885286"/>
          </a:xfrm>
          <a:prstGeom prst="rect">
            <a:avLst/>
          </a:prstGeom>
        </p:spPr>
        <p:txBody>
          <a:bodyPr vert="horz" lIns="91065" tIns="45533" rIns="91065" bIns="4553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332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6" y="9371332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r">
              <a:defRPr sz="1200"/>
            </a:lvl1pPr>
          </a:lstStyle>
          <a:p>
            <a:fld id="{C7D2CA9A-C269-446E-9C7D-4A51CB7809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70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93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76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777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86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798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12" descr="98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178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13" descr="100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033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4656"/>
            <a:ext cx="12192000" cy="692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67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-27384"/>
            <a:ext cx="12192000" cy="8295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ko-KR" altLang="en-US" dirty="0">
              <a:solidFill>
                <a:prstClr val="white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836712"/>
            <a:ext cx="12192000" cy="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0" y="6849585"/>
            <a:ext cx="12192000" cy="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 userDrawn="1"/>
        </p:nvGrpSpPr>
        <p:grpSpPr>
          <a:xfrm>
            <a:off x="9330354" y="59310"/>
            <a:ext cx="1345827" cy="624144"/>
            <a:chOff x="7843076" y="2569621"/>
            <a:chExt cx="1345827" cy="624144"/>
          </a:xfrm>
        </p:grpSpPr>
        <p:sp>
          <p:nvSpPr>
            <p:cNvPr id="7" name="다이아몬드 6"/>
            <p:cNvSpPr/>
            <p:nvPr userDrawn="1"/>
          </p:nvSpPr>
          <p:spPr>
            <a:xfrm>
              <a:off x="7843076" y="2599981"/>
              <a:ext cx="521509" cy="593784"/>
            </a:xfrm>
            <a:prstGeom prst="diamond">
              <a:avLst/>
            </a:prstGeom>
            <a:ln>
              <a:noFill/>
            </a:ln>
            <a:effectLst>
              <a:outerShdw blurRad="63500" dist="50800" dir="5400000" algn="ctr" rotWithShape="0">
                <a:schemeClr val="tx1">
                  <a:lumMod val="65000"/>
                  <a:lumOff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P</a:t>
              </a:r>
              <a:endParaRPr lang="ko-KR" altLang="en-US"/>
            </a:p>
          </p:txBody>
        </p:sp>
        <p:sp>
          <p:nvSpPr>
            <p:cNvPr id="8" name="다이아몬드 7"/>
            <p:cNvSpPr/>
            <p:nvPr userDrawn="1"/>
          </p:nvSpPr>
          <p:spPr>
            <a:xfrm>
              <a:off x="8245370" y="2589861"/>
              <a:ext cx="521509" cy="593784"/>
            </a:xfrm>
            <a:prstGeom prst="diamon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63500" dist="50800" dir="5400000" algn="ctr" rotWithShape="0">
                <a:schemeClr val="tx1">
                  <a:lumMod val="65000"/>
                  <a:lumOff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</a:t>
              </a:r>
              <a:endParaRPr lang="ko-KR" altLang="en-US"/>
            </a:p>
          </p:txBody>
        </p:sp>
        <p:sp>
          <p:nvSpPr>
            <p:cNvPr id="10" name="다이아몬드 9"/>
            <p:cNvSpPr/>
            <p:nvPr userDrawn="1"/>
          </p:nvSpPr>
          <p:spPr>
            <a:xfrm>
              <a:off x="8667394" y="2569621"/>
              <a:ext cx="521509" cy="593784"/>
            </a:xfrm>
            <a:prstGeom prst="diamond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63500" dist="50800" dir="5400000" algn="ctr" rotWithShape="0">
                <a:schemeClr val="tx1">
                  <a:lumMod val="65000"/>
                  <a:lumOff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</a:t>
              </a:r>
              <a:endParaRPr lang="ko-KR" altLang="en-US"/>
            </a:p>
          </p:txBody>
        </p:sp>
      </p:grpSp>
      <p:sp>
        <p:nvSpPr>
          <p:cNvPr id="3" name="TextBox 2"/>
          <p:cNvSpPr txBox="1"/>
          <p:nvPr userDrawn="1"/>
        </p:nvSpPr>
        <p:spPr>
          <a:xfrm>
            <a:off x="10676181" y="12532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월간회의</a:t>
            </a:r>
            <a:endParaRPr lang="ko-KR" altLang="en-US" sz="24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140"/>
            <a:ext cx="12192000" cy="1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4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5383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96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198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9659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52505-2F05-4910-BEC9-9B90177D55C5}" type="datetimeFigureOut">
              <a:rPr lang="ko-KR" altLang="en-US" smtClean="0"/>
              <a:pPr/>
              <a:t>2018-07-03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34277-4AFA-47C3-96B5-6D88B9DDED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06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39732" y="5509190"/>
            <a:ext cx="1045286" cy="1096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6939" y="1924597"/>
            <a:ext cx="4881727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월 간 회 의 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53988" y="5596967"/>
            <a:ext cx="526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2018. 6. 21. </a:t>
            </a:r>
            <a:r>
              <a:rPr lang="ko-KR" altLang="en-US" sz="2400" b="1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승강장안전문관리단</a:t>
            </a:r>
            <a:endParaRPr lang="ko-KR" altLang="en-US" sz="24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2594332" y="4101565"/>
            <a:ext cx="594066" cy="864096"/>
          </a:xfrm>
          <a:prstGeom prst="ellipse">
            <a:avLst/>
          </a:prstGeom>
          <a:solidFill>
            <a:schemeClr val="accent4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324922" y="5253693"/>
            <a:ext cx="351308" cy="510994"/>
          </a:xfrm>
          <a:prstGeom prst="ellipse">
            <a:avLst/>
          </a:prstGeom>
          <a:solidFill>
            <a:schemeClr val="accent2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1233636" y="4376901"/>
            <a:ext cx="256257" cy="372737"/>
          </a:xfrm>
          <a:prstGeom prst="ellipse">
            <a:avLst/>
          </a:prstGeom>
          <a:solidFill>
            <a:schemeClr val="accent6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1689315" y="4964595"/>
            <a:ext cx="256257" cy="372737"/>
          </a:xfrm>
          <a:prstGeom prst="ellipse">
            <a:avLst/>
          </a:prstGeom>
          <a:solidFill>
            <a:schemeClr val="accent4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1802094" y="5850463"/>
            <a:ext cx="256257" cy="372737"/>
          </a:xfrm>
          <a:prstGeom prst="ellipse">
            <a:avLst/>
          </a:prstGeom>
          <a:solidFill>
            <a:schemeClr val="accent6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1846414" y="4074064"/>
            <a:ext cx="406864" cy="591802"/>
          </a:xfrm>
          <a:prstGeom prst="ellipse">
            <a:avLst/>
          </a:prstGeom>
          <a:solidFill>
            <a:schemeClr val="accent3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2077095" y="5256281"/>
            <a:ext cx="406864" cy="591802"/>
          </a:xfrm>
          <a:prstGeom prst="ellipse">
            <a:avLst/>
          </a:prstGeom>
          <a:solidFill>
            <a:schemeClr val="accent6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986678" y="5824348"/>
            <a:ext cx="594066" cy="864096"/>
          </a:xfrm>
          <a:prstGeom prst="ellipse">
            <a:avLst/>
          </a:prstGeom>
          <a:solidFill>
            <a:schemeClr val="accent3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618374" y="5991638"/>
            <a:ext cx="256257" cy="372737"/>
          </a:xfrm>
          <a:prstGeom prst="ellipse">
            <a:avLst/>
          </a:prstGeom>
          <a:solidFill>
            <a:schemeClr val="accent2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849458" y="5365473"/>
            <a:ext cx="256257" cy="372737"/>
          </a:xfrm>
          <a:prstGeom prst="ellipse">
            <a:avLst/>
          </a:prstGeom>
          <a:solidFill>
            <a:schemeClr val="accent3">
              <a:lumMod val="7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>
              <a:solidFill>
                <a:prstClr val="white"/>
              </a:solidFill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6" y="234410"/>
            <a:ext cx="2206635" cy="65671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08454" y="3011187"/>
            <a:ext cx="5197570" cy="8806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353764" y="1618317"/>
            <a:ext cx="2951449" cy="655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현장 소통을 </a:t>
            </a:r>
            <a:r>
              <a:rPr lang="ko-KR" alt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위한</a:t>
            </a:r>
            <a:endParaRPr lang="en-US" altLang="ko-KR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260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8596" y="1586315"/>
            <a:ext cx="84785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PSD </a:t>
            </a:r>
            <a:r>
              <a:rPr lang="ko-KR" altLang="en-US" sz="5400" b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관리소 </a:t>
            </a:r>
            <a:endParaRPr lang="en-US" altLang="ko-KR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우수사례 및 </a:t>
            </a:r>
            <a:r>
              <a:rPr lang="ko-KR" altLang="en-US" sz="54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니어미스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(Near miss)</a:t>
            </a:r>
          </a:p>
        </p:txBody>
      </p:sp>
    </p:spTree>
    <p:extLst>
      <p:ext uri="{BB962C8B-B14F-4D97-AF65-F5344CB8AC3E}">
        <p14:creationId xmlns:p14="http://schemas.microsoft.com/office/powerpoint/2010/main" val="103529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633" y="1771088"/>
            <a:ext cx="2669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현황 및 문제점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581130" y="1524548"/>
            <a:ext cx="5957693" cy="457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423" y="810225"/>
            <a:ext cx="9794359" cy="846997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</a:t>
            </a:r>
            <a:r>
              <a:rPr lang="ko-KR" altLang="en-US" sz="2400" b="1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정류기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DC48/DC24</a:t>
            </a:r>
            <a:r>
              <a:rPr lang="ko-KR" altLang="en-US" sz="24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컨버터 </a:t>
            </a:r>
            <a:r>
              <a:rPr lang="ko-KR" altLang="en-US" sz="24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소손 예방</a:t>
            </a:r>
            <a:endParaRPr lang="ko-KR" altLang="en-US" sz="2400" i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6662" y="2417057"/>
            <a:ext cx="99584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+mn-ea"/>
              </a:rPr>
              <a:t>DC48/DC24</a:t>
            </a:r>
            <a:r>
              <a:rPr lang="ko-KR" altLang="en-US" dirty="0" smtClean="0">
                <a:latin typeface="+mn-ea"/>
              </a:rPr>
              <a:t>컨버터 전원 </a:t>
            </a:r>
            <a:r>
              <a:rPr lang="ko-KR" altLang="en-US" dirty="0" err="1" smtClean="0">
                <a:latin typeface="+mn-ea"/>
              </a:rPr>
              <a:t>절체</a:t>
            </a:r>
            <a:r>
              <a:rPr lang="ko-KR" altLang="en-US" dirty="0" smtClean="0">
                <a:latin typeface="+mn-ea"/>
              </a:rPr>
              <a:t> 및 단전 후 급전 시 </a:t>
            </a:r>
            <a:r>
              <a:rPr lang="ko-KR" altLang="en-US" dirty="0" err="1" smtClean="0">
                <a:latin typeface="+mn-ea"/>
              </a:rPr>
              <a:t>제어부</a:t>
            </a:r>
            <a:r>
              <a:rPr lang="ko-KR" altLang="en-US" dirty="0" smtClean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PCB </a:t>
            </a:r>
            <a:r>
              <a:rPr lang="ko-KR" altLang="en-US" dirty="0" err="1" smtClean="0">
                <a:latin typeface="+mn-ea"/>
              </a:rPr>
              <a:t>소손에</a:t>
            </a:r>
            <a:r>
              <a:rPr lang="ko-KR" altLang="en-US" dirty="0" smtClean="0">
                <a:latin typeface="+mn-ea"/>
              </a:rPr>
              <a:t> 따른 수리</a:t>
            </a:r>
            <a:r>
              <a:rPr lang="en-US" altLang="ko-KR" dirty="0" smtClean="0">
                <a:latin typeface="+mn-ea"/>
              </a:rPr>
              <a:t/>
            </a:r>
            <a:br>
              <a:rPr lang="en-US" altLang="ko-KR" dirty="0" smtClean="0">
                <a:latin typeface="+mn-ea"/>
              </a:rPr>
            </a:br>
            <a:r>
              <a:rPr lang="en-US" altLang="ko-KR" dirty="0" smtClean="0">
                <a:latin typeface="+mn-ea"/>
              </a:rPr>
              <a:t>-  </a:t>
            </a:r>
            <a:r>
              <a:rPr lang="ko-KR" altLang="en-US" dirty="0" err="1" smtClean="0">
                <a:latin typeface="+mn-ea"/>
              </a:rPr>
              <a:t>제어부</a:t>
            </a:r>
            <a:r>
              <a:rPr lang="ko-KR" altLang="en-US" dirty="0" smtClean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PCB </a:t>
            </a:r>
            <a:r>
              <a:rPr lang="ko-KR" altLang="en-US" dirty="0" smtClean="0">
                <a:latin typeface="+mn-ea"/>
              </a:rPr>
              <a:t>소손 후 수리기간 </a:t>
            </a:r>
            <a:r>
              <a:rPr lang="en-US" altLang="ko-KR" dirty="0" smtClean="0">
                <a:latin typeface="+mn-ea"/>
              </a:rPr>
              <a:t>30</a:t>
            </a:r>
            <a:r>
              <a:rPr lang="ko-KR" altLang="en-US" dirty="0" smtClean="0">
                <a:latin typeface="+mn-ea"/>
              </a:rPr>
              <a:t>일 소요</a:t>
            </a:r>
            <a:r>
              <a:rPr lang="en-US" altLang="ko-KR" dirty="0" smtClean="0">
                <a:latin typeface="+mn-ea"/>
              </a:rPr>
              <a:t> </a:t>
            </a:r>
            <a:br>
              <a:rPr lang="en-US" altLang="ko-KR" dirty="0" smtClean="0">
                <a:latin typeface="+mn-ea"/>
              </a:rPr>
            </a:br>
            <a:r>
              <a:rPr lang="en-US" altLang="ko-KR" dirty="0" smtClean="0">
                <a:latin typeface="+mn-ea"/>
              </a:rPr>
              <a:t>-  </a:t>
            </a:r>
            <a:r>
              <a:rPr lang="ko-KR" altLang="en-US" dirty="0" smtClean="0">
                <a:latin typeface="+mn-ea"/>
              </a:rPr>
              <a:t>수리비용 발생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    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현장 시험 내용</a:t>
            </a:r>
            <a:r>
              <a:rPr lang="en-US" altLang="ko-KR" dirty="0" smtClean="0">
                <a:latin typeface="+mn-ea"/>
              </a:rPr>
              <a:t/>
            </a:r>
            <a:br>
              <a:rPr lang="en-US" altLang="ko-KR" dirty="0" smtClean="0">
                <a:latin typeface="+mn-ea"/>
              </a:rPr>
            </a:br>
            <a:r>
              <a:rPr lang="en-US" altLang="ko-KR" dirty="0" smtClean="0">
                <a:latin typeface="+mn-ea"/>
              </a:rPr>
              <a:t>-  </a:t>
            </a:r>
            <a:r>
              <a:rPr lang="ko-KR" altLang="en-US" dirty="0" err="1" smtClean="0">
                <a:latin typeface="+mn-ea"/>
              </a:rPr>
              <a:t>한국산업기술시험원</a:t>
            </a:r>
            <a:r>
              <a:rPr lang="en-US" altLang="ko-KR" dirty="0">
                <a:latin typeface="+mn-ea"/>
              </a:rPr>
              <a:t>(KTL</a:t>
            </a:r>
            <a:r>
              <a:rPr lang="en-US" altLang="ko-KR" dirty="0" smtClean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에서 제어</a:t>
            </a:r>
            <a:r>
              <a:rPr lang="en-US" altLang="ko-KR" dirty="0" smtClean="0">
                <a:latin typeface="+mn-ea"/>
              </a:rPr>
              <a:t>PCB </a:t>
            </a:r>
            <a:r>
              <a:rPr lang="ko-KR" altLang="en-US" dirty="0" smtClean="0">
                <a:latin typeface="+mn-ea"/>
              </a:rPr>
              <a:t>허용전류 측정결과 </a:t>
            </a:r>
            <a:r>
              <a:rPr lang="en-US" altLang="ko-KR" dirty="0" smtClean="0">
                <a:latin typeface="+mn-ea"/>
              </a:rPr>
              <a:t>0.4A </a:t>
            </a:r>
            <a:r>
              <a:rPr lang="ko-KR" altLang="en-US" dirty="0" smtClean="0">
                <a:latin typeface="+mn-ea"/>
              </a:rPr>
              <a:t>확인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en-US" altLang="ko-KR" dirty="0">
                <a:latin typeface="+mn-ea"/>
              </a:rPr>
              <a:t>-  </a:t>
            </a:r>
            <a:r>
              <a:rPr lang="ko-KR" altLang="en-US" dirty="0">
                <a:latin typeface="+mn-ea"/>
              </a:rPr>
              <a:t>과전류로 인한 제어</a:t>
            </a:r>
            <a:r>
              <a:rPr lang="en-US" altLang="ko-KR" dirty="0">
                <a:latin typeface="+mn-ea"/>
              </a:rPr>
              <a:t>PCB </a:t>
            </a:r>
            <a:r>
              <a:rPr lang="ko-KR" altLang="en-US" dirty="0" err="1">
                <a:latin typeface="+mn-ea"/>
              </a:rPr>
              <a:t>소손을</a:t>
            </a:r>
            <a:r>
              <a:rPr lang="ko-KR" altLang="en-US" dirty="0">
                <a:latin typeface="+mn-ea"/>
              </a:rPr>
              <a:t> 방지하기 위해서 </a:t>
            </a:r>
            <a:r>
              <a:rPr lang="en-US" altLang="ko-KR" dirty="0">
                <a:latin typeface="+mn-ea"/>
              </a:rPr>
              <a:t>DC/DC</a:t>
            </a:r>
            <a:r>
              <a:rPr lang="ko-KR" altLang="en-US" dirty="0">
                <a:latin typeface="+mn-ea"/>
              </a:rPr>
              <a:t>컨버터의 제어</a:t>
            </a:r>
            <a:r>
              <a:rPr lang="en-US" altLang="ko-KR" dirty="0">
                <a:latin typeface="+mn-ea"/>
              </a:rPr>
              <a:t>PCB </a:t>
            </a:r>
            <a:r>
              <a:rPr lang="ko-KR" altLang="en-US" dirty="0" err="1">
                <a:latin typeface="+mn-ea"/>
              </a:rPr>
              <a:t>전원공급선에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ko-KR" altLang="en-US" dirty="0">
                <a:latin typeface="+mn-ea"/>
              </a:rPr>
              <a:t>   </a:t>
            </a:r>
            <a:r>
              <a:rPr lang="ko-KR" altLang="en-US" dirty="0" err="1">
                <a:latin typeface="+mn-ea"/>
              </a:rPr>
              <a:t>휴즈</a:t>
            </a:r>
            <a:r>
              <a:rPr lang="en-US" altLang="ko-KR" dirty="0">
                <a:latin typeface="+mn-ea"/>
              </a:rPr>
              <a:t>(0.5A)</a:t>
            </a:r>
            <a:r>
              <a:rPr lang="ko-KR" altLang="en-US" dirty="0">
                <a:latin typeface="+mn-ea"/>
              </a:rPr>
              <a:t>설치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en-US" altLang="ko-KR" dirty="0" smtClean="0">
                <a:latin typeface="+mn-ea"/>
              </a:rPr>
              <a:t/>
            </a:r>
            <a:br>
              <a:rPr lang="en-US" altLang="ko-KR" dirty="0" smtClean="0">
                <a:latin typeface="+mn-ea"/>
              </a:rPr>
            </a:br>
            <a:r>
              <a:rPr lang="en-US" altLang="ko-KR" dirty="0" smtClean="0">
                <a:latin typeface="+mn-ea"/>
              </a:rPr>
              <a:t> 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   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     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왕십리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PSD 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관리소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우수사례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337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772" y="1324117"/>
            <a:ext cx="2417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개선내용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5500" y="1762046"/>
            <a:ext cx="99872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제어</a:t>
            </a:r>
            <a:r>
              <a:rPr lang="en-US" altLang="ko-KR" dirty="0" smtClean="0">
                <a:latin typeface="+mn-ea"/>
              </a:rPr>
              <a:t>PCB </a:t>
            </a:r>
            <a:r>
              <a:rPr lang="ko-KR" altLang="en-US" dirty="0" err="1" smtClean="0">
                <a:latin typeface="+mn-ea"/>
              </a:rPr>
              <a:t>휴즈</a:t>
            </a:r>
            <a:r>
              <a:rPr lang="ko-KR" altLang="en-US" dirty="0" smtClean="0">
                <a:latin typeface="+mn-ea"/>
              </a:rPr>
              <a:t> 설치로 이상전압 발생 시 제어</a:t>
            </a:r>
            <a:r>
              <a:rPr lang="en-US" altLang="ko-KR" dirty="0" smtClean="0">
                <a:latin typeface="+mn-ea"/>
              </a:rPr>
              <a:t>PCB </a:t>
            </a:r>
            <a:r>
              <a:rPr lang="ko-KR" altLang="en-US" dirty="0" smtClean="0">
                <a:latin typeface="+mn-ea"/>
              </a:rPr>
              <a:t>보호</a:t>
            </a:r>
            <a:endParaRPr lang="en-US" altLang="ko-KR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수리기간 및 수리비용 절약</a:t>
            </a:r>
            <a:endParaRPr lang="en-US" altLang="ko-KR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 smtClean="0">
                <a:latin typeface="+mn-ea"/>
              </a:rPr>
              <a:t>휴즈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소손에</a:t>
            </a:r>
            <a:r>
              <a:rPr lang="ko-KR" altLang="en-US" dirty="0" smtClean="0">
                <a:latin typeface="+mn-ea"/>
              </a:rPr>
              <a:t> 따른 기기 보호</a:t>
            </a:r>
            <a:endParaRPr lang="en-US" altLang="ko-KR" dirty="0" smtClean="0">
              <a:latin typeface="+mn-ea"/>
            </a:endParaRPr>
          </a:p>
        </p:txBody>
      </p:sp>
      <p:pic>
        <p:nvPicPr>
          <p:cNvPr id="20" name="그림 19" descr="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373" y="2802194"/>
            <a:ext cx="10730202" cy="439620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4813540" y="5379172"/>
            <a:ext cx="1656000" cy="409502"/>
          </a:xfrm>
          <a:prstGeom prst="roundRect">
            <a:avLst>
              <a:gd name="adj" fmla="val 3504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휴즈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설치 전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7000371" y="5379173"/>
            <a:ext cx="1656000" cy="409501"/>
          </a:xfrm>
          <a:prstGeom prst="roundRect">
            <a:avLst>
              <a:gd name="adj" fmla="val 3504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휴즈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설치 후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9175585" y="5384085"/>
            <a:ext cx="1656000" cy="409502"/>
          </a:xfrm>
          <a:prstGeom prst="roundRect">
            <a:avLst>
              <a:gd name="adj" fmla="val 3504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정류기렉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설치 모습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610732" y="5386713"/>
            <a:ext cx="1656000" cy="409502"/>
          </a:xfrm>
          <a:prstGeom prst="roundRect">
            <a:avLst>
              <a:gd name="adj" fmla="val 3504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한국산업기술시험원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1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허용전류 측정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(0.4A)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257903" y="3824045"/>
            <a:ext cx="1179977" cy="1917489"/>
            <a:chOff x="1286172" y="3933720"/>
            <a:chExt cx="1179977" cy="1610967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380311" y="3933720"/>
              <a:ext cx="993972" cy="1610967"/>
            </a:xfrm>
            <a:prstGeom prst="roundRect">
              <a:avLst>
                <a:gd name="adj" fmla="val 0"/>
              </a:avLst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dist="38100" dir="2700000" algn="tl" rotWithShape="0">
                <a:srgbClr val="002850">
                  <a:alpha val="1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0" name="Text Box 6"/>
            <p:cNvSpPr txBox="1">
              <a:spLocks noChangeArrowheads="1"/>
            </p:cNvSpPr>
            <p:nvPr/>
          </p:nvSpPr>
          <p:spPr bwMode="auto">
            <a:xfrm>
              <a:off x="1286172" y="4270878"/>
              <a:ext cx="1179977" cy="85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no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bg1"/>
                </a:contourClr>
              </a:sp3d>
            </a:bodyPr>
            <a:lstStyle/>
            <a:p>
              <a:pPr algn="ctr" fontAlgn="base"/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작업</a:t>
              </a:r>
              <a:endPara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 fontAlgn="base"/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과정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pic>
        <p:nvPicPr>
          <p:cNvPr id="3" name="그림 2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47266" y="3857456"/>
            <a:ext cx="1800000" cy="1440000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395578" y="3785981"/>
            <a:ext cx="410514" cy="395372"/>
            <a:chOff x="2764173" y="3839829"/>
            <a:chExt cx="410514" cy="395372"/>
          </a:xfrm>
        </p:grpSpPr>
        <p:pic>
          <p:nvPicPr>
            <p:cNvPr id="45" name="그림 44" descr="20.png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40000" contrast="48000"/>
            </a:blip>
            <a:stretch>
              <a:fillRect/>
            </a:stretch>
          </p:blipFill>
          <p:spPr>
            <a:xfrm>
              <a:off x="2764173" y="3839829"/>
              <a:ext cx="410514" cy="3953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모서리가 둥근 직사각형 45"/>
            <p:cNvSpPr/>
            <p:nvPr/>
          </p:nvSpPr>
          <p:spPr>
            <a:xfrm>
              <a:off x="2862502" y="3912842"/>
              <a:ext cx="182366" cy="209442"/>
            </a:xfrm>
            <a:prstGeom prst="roundRect">
              <a:avLst>
                <a:gd name="adj" fmla="val 12371"/>
              </a:avLst>
            </a:prstGeom>
            <a:noFill/>
            <a:ln w="19050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l" defTabSz="1001908"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kumimoji="0" lang="en-US" altLang="ko-KR" sz="1400" b="1" dirty="0" smtClean="0">
                  <a:solidFill>
                    <a:schemeClr val="bg1"/>
                  </a:solidFill>
                  <a:latin typeface="+mn-ea"/>
                </a:rPr>
                <a:t>01</a:t>
              </a:r>
              <a:endParaRPr kumimoji="0" lang="ko-KR" altLang="en-US" sz="14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4" name="그림 3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99" y="3861808"/>
            <a:ext cx="1800000" cy="1440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273" y="3861808"/>
            <a:ext cx="1800000" cy="1440000"/>
          </a:xfrm>
          <a:prstGeom prst="rect">
            <a:avLst/>
          </a:prstGeom>
        </p:spPr>
      </p:pic>
      <p:pic>
        <p:nvPicPr>
          <p:cNvPr id="6" name="그림 5"/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84" y="3861808"/>
            <a:ext cx="1800000" cy="1440000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4578013" y="3784443"/>
            <a:ext cx="410514" cy="395372"/>
            <a:chOff x="4578411" y="3853572"/>
            <a:chExt cx="410514" cy="395372"/>
          </a:xfrm>
        </p:grpSpPr>
        <p:pic>
          <p:nvPicPr>
            <p:cNvPr id="43" name="그림 42" descr="20.png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40000" contrast="48000"/>
            </a:blip>
            <a:stretch>
              <a:fillRect/>
            </a:stretch>
          </p:blipFill>
          <p:spPr>
            <a:xfrm>
              <a:off x="4578411" y="3853572"/>
              <a:ext cx="410514" cy="3953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모서리가 둥근 직사각형 43"/>
            <p:cNvSpPr/>
            <p:nvPr/>
          </p:nvSpPr>
          <p:spPr>
            <a:xfrm>
              <a:off x="4676740" y="3926585"/>
              <a:ext cx="182366" cy="209442"/>
            </a:xfrm>
            <a:prstGeom prst="roundRect">
              <a:avLst>
                <a:gd name="adj" fmla="val 12371"/>
              </a:avLst>
            </a:prstGeom>
            <a:noFill/>
            <a:ln w="19050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l" defTabSz="1001908"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kumimoji="0" lang="en-US" altLang="ko-KR" sz="1400" b="1" dirty="0" smtClean="0">
                  <a:solidFill>
                    <a:schemeClr val="bg1"/>
                  </a:solidFill>
                  <a:latin typeface="+mn-ea"/>
                </a:rPr>
                <a:t>02</a:t>
              </a:r>
              <a:endParaRPr kumimoji="0" lang="ko-KR" altLang="en-US" sz="14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6739897" y="3784443"/>
            <a:ext cx="410514" cy="395372"/>
            <a:chOff x="6400082" y="3865373"/>
            <a:chExt cx="410514" cy="395372"/>
          </a:xfrm>
        </p:grpSpPr>
        <p:pic>
          <p:nvPicPr>
            <p:cNvPr id="41" name="그림 40" descr="20.png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40000" contrast="48000"/>
            </a:blip>
            <a:stretch>
              <a:fillRect/>
            </a:stretch>
          </p:blipFill>
          <p:spPr>
            <a:xfrm>
              <a:off x="6400082" y="3865373"/>
              <a:ext cx="410514" cy="3953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모서리가 둥근 직사각형 41"/>
            <p:cNvSpPr/>
            <p:nvPr/>
          </p:nvSpPr>
          <p:spPr>
            <a:xfrm>
              <a:off x="6498411" y="3938386"/>
              <a:ext cx="182366" cy="209442"/>
            </a:xfrm>
            <a:prstGeom prst="roundRect">
              <a:avLst>
                <a:gd name="adj" fmla="val 12371"/>
              </a:avLst>
            </a:prstGeom>
            <a:noFill/>
            <a:ln w="19050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l" defTabSz="1001908"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kumimoji="0" lang="en-US" altLang="ko-KR" sz="1400" b="1" dirty="0" smtClean="0">
                  <a:solidFill>
                    <a:schemeClr val="bg1"/>
                  </a:solidFill>
                  <a:latin typeface="+mn-ea"/>
                </a:rPr>
                <a:t>03</a:t>
              </a:r>
              <a:endParaRPr kumimoji="0" lang="ko-KR" altLang="en-US" sz="14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8932079" y="3784443"/>
            <a:ext cx="410514" cy="395372"/>
            <a:chOff x="8222980" y="3874569"/>
            <a:chExt cx="410514" cy="395372"/>
          </a:xfrm>
        </p:grpSpPr>
        <p:pic>
          <p:nvPicPr>
            <p:cNvPr id="39" name="그림 38" descr="20.png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40000" contrast="48000"/>
            </a:blip>
            <a:stretch>
              <a:fillRect/>
            </a:stretch>
          </p:blipFill>
          <p:spPr>
            <a:xfrm>
              <a:off x="8222980" y="3874569"/>
              <a:ext cx="410514" cy="3953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모서리가 둥근 직사각형 39"/>
            <p:cNvSpPr/>
            <p:nvPr/>
          </p:nvSpPr>
          <p:spPr>
            <a:xfrm>
              <a:off x="8321309" y="3947582"/>
              <a:ext cx="182366" cy="209442"/>
            </a:xfrm>
            <a:prstGeom prst="roundRect">
              <a:avLst>
                <a:gd name="adj" fmla="val 12371"/>
              </a:avLst>
            </a:prstGeom>
            <a:noFill/>
            <a:ln w="19050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l" defTabSz="1001908" fontAlgn="auto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kumimoji="0" lang="en-US" altLang="ko-KR" sz="1400" b="1" dirty="0" smtClean="0">
                  <a:solidFill>
                    <a:schemeClr val="bg1"/>
                  </a:solidFill>
                  <a:latin typeface="+mn-ea"/>
                </a:rPr>
                <a:t>04</a:t>
              </a:r>
              <a:endParaRPr kumimoji="0" lang="ko-KR" altLang="en-US" sz="14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4983902" y="3950800"/>
            <a:ext cx="339644" cy="1270598"/>
          </a:xfrm>
          <a:prstGeom prst="roundRect">
            <a:avLst/>
          </a:prstGeom>
          <a:noFill/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7817084" y="4544097"/>
            <a:ext cx="418502" cy="469530"/>
          </a:xfrm>
          <a:prstGeom prst="roundRect">
            <a:avLst/>
          </a:prstGeom>
          <a:noFill/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자유형 48"/>
          <p:cNvSpPr/>
          <p:nvPr/>
        </p:nvSpPr>
        <p:spPr>
          <a:xfrm flipH="1">
            <a:off x="7817084" y="3637935"/>
            <a:ext cx="385130" cy="906161"/>
          </a:xfrm>
          <a:custGeom>
            <a:avLst/>
            <a:gdLst>
              <a:gd name="connsiteX0" fmla="*/ 0 w 822036"/>
              <a:gd name="connsiteY0" fmla="*/ 387927 h 387927"/>
              <a:gd name="connsiteX1" fmla="*/ 397163 w 822036"/>
              <a:gd name="connsiteY1" fmla="*/ 0 h 387927"/>
              <a:gd name="connsiteX2" fmla="*/ 822036 w 822036"/>
              <a:gd name="connsiteY2" fmla="*/ 0 h 3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036" h="387927">
                <a:moveTo>
                  <a:pt x="0" y="387927"/>
                </a:moveTo>
                <a:lnTo>
                  <a:pt x="397163" y="0"/>
                </a:lnTo>
                <a:lnTo>
                  <a:pt x="822036" y="0"/>
                </a:lnTo>
              </a:path>
            </a:pathLst>
          </a:custGeom>
          <a:noFill/>
          <a:ln w="50800">
            <a:solidFill>
              <a:srgbClr val="FF0000"/>
            </a:solidFill>
            <a:prstDash val="sysDot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자유형 49"/>
          <p:cNvSpPr/>
          <p:nvPr/>
        </p:nvSpPr>
        <p:spPr>
          <a:xfrm>
            <a:off x="5344569" y="3637935"/>
            <a:ext cx="347161" cy="312866"/>
          </a:xfrm>
          <a:custGeom>
            <a:avLst/>
            <a:gdLst>
              <a:gd name="connsiteX0" fmla="*/ 0 w 822036"/>
              <a:gd name="connsiteY0" fmla="*/ 387927 h 387927"/>
              <a:gd name="connsiteX1" fmla="*/ 397163 w 822036"/>
              <a:gd name="connsiteY1" fmla="*/ 0 h 387927"/>
              <a:gd name="connsiteX2" fmla="*/ 822036 w 822036"/>
              <a:gd name="connsiteY2" fmla="*/ 0 h 3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036" h="387927">
                <a:moveTo>
                  <a:pt x="0" y="387927"/>
                </a:moveTo>
                <a:lnTo>
                  <a:pt x="397163" y="0"/>
                </a:lnTo>
                <a:lnTo>
                  <a:pt x="822036" y="0"/>
                </a:lnTo>
              </a:path>
            </a:pathLst>
          </a:custGeom>
          <a:noFill/>
          <a:ln w="50800">
            <a:solidFill>
              <a:srgbClr val="FF0000"/>
            </a:solidFill>
            <a:prstDash val="sysDot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671411" y="3481128"/>
            <a:ext cx="11201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/>
              <a:t>제어</a:t>
            </a:r>
            <a:r>
              <a:rPr lang="en-US" altLang="ko-KR" sz="1300" b="1" dirty="0" smtClean="0"/>
              <a:t>PCB</a:t>
            </a:r>
            <a:endParaRPr lang="ko-KR" altLang="en-US" sz="13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82681" y="3474034"/>
            <a:ext cx="9465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 smtClean="0"/>
              <a:t>휴즈설치</a:t>
            </a:r>
            <a:endParaRPr lang="ko-KR" alt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4406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577503" y="1084482"/>
            <a:ext cx="96071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51520" y="111640"/>
            <a:ext cx="5461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왕십리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PSD 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관리소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니어미스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914400"/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020244" y="8718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021628" y="831940"/>
            <a:ext cx="1479048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13583" y="1771088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발생 개요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581130" y="1524549"/>
            <a:ext cx="9319328" cy="513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3423" y="810225"/>
            <a:ext cx="10005875" cy="846997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 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사다리 작업 시 미끄러짐에 의한 안전사고 예방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제안자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이광형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189702" y="2143892"/>
            <a:ext cx="7655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현재 작업용 사다리는 알루미늄재질로 만들어져 있으며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기본적인 </a:t>
            </a:r>
            <a:r>
              <a:rPr lang="en-US" altLang="ko-KR" dirty="0" smtClean="0">
                <a:latin typeface="+mn-ea"/>
              </a:rPr>
              <a:t/>
            </a:r>
            <a:br>
              <a:rPr lang="en-US" altLang="ko-KR" dirty="0" smtClean="0">
                <a:latin typeface="+mn-ea"/>
              </a:rPr>
            </a:br>
            <a:r>
              <a:rPr lang="ko-KR" altLang="en-US" dirty="0" smtClean="0">
                <a:latin typeface="+mn-ea"/>
              </a:rPr>
              <a:t>미끄럼 방지 목적으로 발판에 세로 줄무늬의 돌기가 있으나</a:t>
            </a:r>
            <a:r>
              <a:rPr lang="en-US" altLang="ko-KR" dirty="0" smtClean="0">
                <a:latin typeface="+mn-ea"/>
              </a:rPr>
              <a:t>,</a:t>
            </a:r>
            <a:r>
              <a:rPr lang="ko-KR" altLang="en-US" dirty="0" smtClean="0">
                <a:latin typeface="+mn-ea"/>
              </a:rPr>
              <a:t> 외부요인에 따라 그 기능이 제한적임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481" y="3178710"/>
            <a:ext cx="3964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발생 원인 </a:t>
            </a:r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외부</a:t>
            </a:r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환경</a:t>
            </a:r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요인</a:t>
            </a:r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9703" y="3573900"/>
            <a:ext cx="7655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비가 오거나 습도가 높은 날 물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기름 등이 묻었을 경우 사다리 돌기의 기능 저하로 인한 미끄러짐 사고 발생 우려가 있음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480" y="4347004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예방 대책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9702" y="4743451"/>
            <a:ext cx="793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미끄럼 방지 테이프를 사다리 발판에 시공하여 발판의 </a:t>
            </a:r>
            <a:r>
              <a:rPr lang="ko-KR" altLang="en-US" dirty="0" err="1" smtClean="0">
                <a:latin typeface="+mn-ea"/>
              </a:rPr>
              <a:t>접지력을</a:t>
            </a:r>
            <a:r>
              <a:rPr lang="ko-KR" altLang="en-US" dirty="0" smtClean="0">
                <a:latin typeface="+mn-ea"/>
              </a:rPr>
              <a:t> 개선함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9480" y="5289075"/>
            <a:ext cx="2071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기대 효과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89702" y="5689185"/>
            <a:ext cx="7006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n-ea"/>
              </a:rPr>
              <a:t>작업자의 사다리 작업 시 미끄러짐에 의한 안전사고 예방기여</a:t>
            </a:r>
            <a:endParaRPr lang="en-US" altLang="ko-KR" dirty="0" smtClean="0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9409941" y="1950521"/>
            <a:ext cx="2542856" cy="2074714"/>
            <a:chOff x="9402323" y="1524549"/>
            <a:chExt cx="2542856" cy="2074714"/>
          </a:xfrm>
        </p:grpSpPr>
        <p:pic>
          <p:nvPicPr>
            <p:cNvPr id="1025" name="_x35338720" descr="EMB00002fc802b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2323" y="1524549"/>
              <a:ext cx="2542856" cy="1700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10105972" y="3270018"/>
              <a:ext cx="1043755" cy="3292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[ </a:t>
              </a:r>
              <a:r>
                <a:rPr lang="ko-KR" altLang="en-US" sz="1600" dirty="0" err="1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개선전</a:t>
              </a:r>
              <a:r>
                <a:rPr lang="ko-KR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600" dirty="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]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37" name="모서리가 둥근 직사각형 36"/>
          <p:cNvSpPr/>
          <p:nvPr/>
        </p:nvSpPr>
        <p:spPr>
          <a:xfrm>
            <a:off x="9788083" y="4252879"/>
            <a:ext cx="321808" cy="1468142"/>
          </a:xfrm>
          <a:prstGeom prst="roundRect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10109907" y="4596367"/>
            <a:ext cx="717302" cy="390581"/>
          </a:xfrm>
          <a:custGeom>
            <a:avLst/>
            <a:gdLst>
              <a:gd name="connsiteX0" fmla="*/ 0 w 822036"/>
              <a:gd name="connsiteY0" fmla="*/ 387927 h 387927"/>
              <a:gd name="connsiteX1" fmla="*/ 397163 w 822036"/>
              <a:gd name="connsiteY1" fmla="*/ 0 h 387927"/>
              <a:gd name="connsiteX2" fmla="*/ 822036 w 822036"/>
              <a:gd name="connsiteY2" fmla="*/ 0 h 3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036" h="387927">
                <a:moveTo>
                  <a:pt x="0" y="387927"/>
                </a:moveTo>
                <a:lnTo>
                  <a:pt x="397163" y="0"/>
                </a:lnTo>
                <a:lnTo>
                  <a:pt x="822036" y="0"/>
                </a:lnTo>
              </a:path>
            </a:pathLst>
          </a:custGeom>
          <a:noFill/>
          <a:ln w="25400">
            <a:solidFill>
              <a:srgbClr val="FFC000"/>
            </a:solidFill>
            <a:prstDash val="sysDot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409941" y="33526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9417560" y="4347003"/>
            <a:ext cx="2535237" cy="2045407"/>
            <a:chOff x="9409941" y="4073389"/>
            <a:chExt cx="2535237" cy="2013374"/>
          </a:xfrm>
        </p:grpSpPr>
        <p:sp>
          <p:nvSpPr>
            <p:cNvPr id="33" name="TextBox 32"/>
            <p:cNvSpPr txBox="1"/>
            <p:nvPr/>
          </p:nvSpPr>
          <p:spPr>
            <a:xfrm>
              <a:off x="10115445" y="5745892"/>
              <a:ext cx="1043167" cy="34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[ </a:t>
              </a:r>
              <a:r>
                <a:rPr lang="ko-KR" altLang="en-US" sz="160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개선후 </a:t>
              </a:r>
              <a:r>
                <a:rPr lang="en-US" altLang="ko-KR" sz="1600" dirty="0" smtClean="0">
                  <a:solidFill>
                    <a:schemeClr val="accent1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]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pic>
          <p:nvPicPr>
            <p:cNvPr id="1027" name="_x347397648" descr="EMB00002fc802c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941" y="4073389"/>
              <a:ext cx="2535237" cy="1624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558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5847" y="2292693"/>
            <a:ext cx="7345823" cy="1178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현안 및 전달 사항</a:t>
            </a:r>
            <a:endParaRPr lang="en-US" altLang="ko-KR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679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기술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81130" y="1524549"/>
            <a:ext cx="10456406" cy="4695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845" y="810225"/>
            <a:ext cx="10810105" cy="846997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PSD </a:t>
            </a:r>
            <a:r>
              <a:rPr lang="ko-KR" altLang="en-US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선로</a:t>
            </a:r>
            <a:r>
              <a:rPr lang="en-US" altLang="ko-KR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승무원 출입문 비밀번호 관리 절차 개선</a:t>
            </a:r>
            <a:r>
              <a:rPr lang="en-US" altLang="ko-KR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[</a:t>
            </a:r>
            <a:r>
              <a:rPr lang="ko-KR" altLang="en-US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본부장 방침</a:t>
            </a:r>
            <a:r>
              <a:rPr lang="en-US" altLang="ko-KR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-20037(2018.06.19)]</a:t>
            </a:r>
            <a:r>
              <a:rPr lang="ko-KR" altLang="en-US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400" i="1" spc="-200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31026" y="1571502"/>
            <a:ext cx="11493960" cy="503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 요</a:t>
            </a:r>
            <a:endParaRPr lang="en-US" altLang="ko-KR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 smtClean="0">
                <a:latin typeface="+mn-ea"/>
              </a:rPr>
              <a:t>  ‘18.3.29.(</a:t>
            </a:r>
            <a:r>
              <a:rPr lang="ko-KR" altLang="en-US" sz="1700" dirty="0" smtClean="0">
                <a:latin typeface="+mn-ea"/>
              </a:rPr>
              <a:t>목</a:t>
            </a:r>
            <a:r>
              <a:rPr lang="en-US" altLang="ko-KR" sz="1700" dirty="0" smtClean="0">
                <a:latin typeface="+mn-ea"/>
              </a:rPr>
              <a:t>) 15:57</a:t>
            </a:r>
            <a:r>
              <a:rPr lang="ko-KR" altLang="en-US" sz="1700" dirty="0" smtClean="0">
                <a:latin typeface="+mn-ea"/>
              </a:rPr>
              <a:t>경 </a:t>
            </a:r>
            <a:r>
              <a:rPr lang="en-US" altLang="ko-KR" sz="1700" dirty="0" smtClean="0">
                <a:latin typeface="+mn-ea"/>
              </a:rPr>
              <a:t>6</a:t>
            </a:r>
            <a:r>
              <a:rPr lang="ko-KR" altLang="en-US" sz="1700" dirty="0" smtClean="0">
                <a:latin typeface="+mn-ea"/>
              </a:rPr>
              <a:t>호선 </a:t>
            </a:r>
            <a:r>
              <a:rPr lang="ko-KR" altLang="en-US" sz="1700" dirty="0" err="1" smtClean="0">
                <a:latin typeface="+mn-ea"/>
              </a:rPr>
              <a:t>새절역</a:t>
            </a:r>
            <a:r>
              <a:rPr lang="ko-KR" altLang="en-US" sz="1700" dirty="0" smtClean="0">
                <a:latin typeface="+mn-ea"/>
              </a:rPr>
              <a:t> 유치선 승객 선로 무단출입 사례가 있어</a:t>
            </a:r>
            <a:r>
              <a:rPr lang="en-US" altLang="ko-KR" sz="1700" dirty="0" smtClean="0">
                <a:latin typeface="+mn-ea"/>
              </a:rPr>
              <a:t>, PSD </a:t>
            </a:r>
            <a:r>
              <a:rPr lang="ko-KR" altLang="en-US" sz="1700" dirty="0" smtClean="0">
                <a:latin typeface="+mn-ea"/>
              </a:rPr>
              <a:t>선로</a:t>
            </a:r>
            <a:r>
              <a:rPr lang="en-US" altLang="ko-KR" sz="1700" dirty="0" smtClean="0">
                <a:latin typeface="+mn-ea"/>
              </a:rPr>
              <a:t>/</a:t>
            </a:r>
            <a:r>
              <a:rPr lang="ko-KR" altLang="en-US" sz="1700" dirty="0" smtClean="0">
                <a:latin typeface="+mn-ea"/>
              </a:rPr>
              <a:t>승무원 출입문을 통한</a:t>
            </a:r>
            <a:endParaRPr lang="en-US" altLang="ko-KR" sz="1700" dirty="0" smtClean="0">
              <a:latin typeface="+mn-ea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 </a:t>
            </a:r>
            <a:r>
              <a:rPr lang="ko-KR" altLang="en-US" sz="1700" dirty="0" smtClean="0">
                <a:latin typeface="+mn-ea"/>
              </a:rPr>
              <a:t>선로 출입 시 보안강화를 위한 </a:t>
            </a:r>
            <a:r>
              <a:rPr lang="en-US" altLang="ko-KR" sz="1700" dirty="0" smtClean="0">
                <a:latin typeface="+mn-ea"/>
              </a:rPr>
              <a:t>PSD </a:t>
            </a:r>
            <a:r>
              <a:rPr lang="ko-KR" altLang="en-US" sz="1700" dirty="0" smtClean="0">
                <a:latin typeface="+mn-ea"/>
              </a:rPr>
              <a:t>비밀번호 유지관리 절차를 개선하여 안전사고 예방에 기여하고자 함</a:t>
            </a:r>
            <a:r>
              <a:rPr lang="en-US" altLang="ko-KR" sz="1700" dirty="0" smtClean="0">
                <a:latin typeface="+mn-ea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 현황</a:t>
            </a:r>
            <a:endParaRPr lang="en-US" altLang="ko-KR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en-US" altLang="ko-KR" sz="1700" dirty="0" smtClean="0">
                <a:latin typeface="굴림체"/>
                <a:ea typeface="굴림체"/>
              </a:rPr>
              <a:t>□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 smtClean="0">
                <a:latin typeface="+mn-ea"/>
              </a:rPr>
              <a:t>선로</a:t>
            </a:r>
            <a:r>
              <a:rPr lang="en-US" altLang="ko-KR" sz="1700" dirty="0" smtClean="0">
                <a:latin typeface="+mn-ea"/>
              </a:rPr>
              <a:t>/</a:t>
            </a:r>
            <a:r>
              <a:rPr lang="ko-KR" altLang="en-US" sz="1700" dirty="0" smtClean="0">
                <a:latin typeface="+mn-ea"/>
              </a:rPr>
              <a:t>승무원 출입문 비밀번호 변경 주기 </a:t>
            </a:r>
            <a:r>
              <a:rPr lang="en-US" altLang="ko-KR" sz="1700" dirty="0" smtClean="0">
                <a:latin typeface="+mn-ea"/>
              </a:rPr>
              <a:t>: </a:t>
            </a:r>
            <a:r>
              <a:rPr lang="ko-KR" altLang="en-US" sz="1700" dirty="0" smtClean="0">
                <a:latin typeface="+mn-ea"/>
              </a:rPr>
              <a:t>분기 </a:t>
            </a:r>
            <a:r>
              <a:rPr lang="en-US" altLang="ko-KR" sz="1700" dirty="0" smtClean="0">
                <a:latin typeface="+mn-ea"/>
              </a:rPr>
              <a:t>1</a:t>
            </a:r>
            <a:r>
              <a:rPr lang="ko-KR" altLang="en-US" sz="1700" dirty="0" smtClean="0">
                <a:latin typeface="+mn-ea"/>
              </a:rPr>
              <a:t>회</a:t>
            </a:r>
            <a:endParaRPr lang="en-US" altLang="ko-KR" sz="17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>
                <a:latin typeface="+mn-ea"/>
                <a:ea typeface="굴림체"/>
              </a:rPr>
              <a:t>□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 smtClean="0">
                <a:latin typeface="+mn-ea"/>
              </a:rPr>
              <a:t>선로</a:t>
            </a:r>
            <a:r>
              <a:rPr lang="en-US" altLang="ko-KR" sz="1700" dirty="0" smtClean="0">
                <a:latin typeface="+mn-ea"/>
              </a:rPr>
              <a:t>/</a:t>
            </a:r>
            <a:r>
              <a:rPr lang="ko-KR" altLang="en-US" sz="1700" dirty="0" smtClean="0">
                <a:latin typeface="+mn-ea"/>
              </a:rPr>
              <a:t>승무원 출입문 비밀번호 관리 </a:t>
            </a:r>
            <a:r>
              <a:rPr lang="en-US" altLang="ko-KR" sz="1700" dirty="0" smtClean="0">
                <a:latin typeface="+mn-ea"/>
              </a:rPr>
              <a:t>: “</a:t>
            </a:r>
            <a:r>
              <a:rPr lang="ko-KR" altLang="en-US" sz="1700" dirty="0" smtClean="0">
                <a:latin typeface="+mn-ea"/>
              </a:rPr>
              <a:t>호선 </a:t>
            </a:r>
            <a:r>
              <a:rPr lang="en-US" altLang="ko-KR" sz="1700" dirty="0" smtClean="0">
                <a:latin typeface="+mn-ea"/>
              </a:rPr>
              <a:t>+ </a:t>
            </a:r>
            <a:r>
              <a:rPr lang="ko-KR" altLang="en-US" sz="1700" dirty="0" err="1" smtClean="0">
                <a:latin typeface="+mn-ea"/>
              </a:rPr>
              <a:t>역번호</a:t>
            </a:r>
            <a:r>
              <a:rPr lang="en-US" altLang="ko-KR" sz="1700" dirty="0" smtClean="0">
                <a:latin typeface="+mn-ea"/>
              </a:rPr>
              <a:t>” </a:t>
            </a:r>
            <a:r>
              <a:rPr lang="ko-KR" altLang="en-US" sz="1700" dirty="0" smtClean="0">
                <a:latin typeface="+mn-ea"/>
              </a:rPr>
              <a:t>사용</a:t>
            </a:r>
            <a:endParaRPr lang="en-US" altLang="ko-KR" sz="17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en-US" altLang="ko-KR" sz="1700" dirty="0" smtClean="0">
                <a:latin typeface="굴림체"/>
                <a:ea typeface="굴림체"/>
              </a:rPr>
              <a:t>□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 smtClean="0">
                <a:latin typeface="+mn-ea"/>
              </a:rPr>
              <a:t>선로</a:t>
            </a:r>
            <a:r>
              <a:rPr lang="en-US" altLang="ko-KR" sz="1700" dirty="0" smtClean="0">
                <a:latin typeface="+mn-ea"/>
              </a:rPr>
              <a:t>/</a:t>
            </a:r>
            <a:r>
              <a:rPr lang="ko-KR" altLang="en-US" sz="1700" dirty="0" smtClean="0">
                <a:latin typeface="+mn-ea"/>
              </a:rPr>
              <a:t>승무원 출입문 비밀번호를 외부인이 유추할 수 있는 </a:t>
            </a:r>
            <a:r>
              <a:rPr lang="ko-KR" altLang="en-US" sz="1700" dirty="0" err="1" smtClean="0">
                <a:latin typeface="+mn-ea"/>
              </a:rPr>
              <a:t>역번호</a:t>
            </a:r>
            <a:r>
              <a:rPr lang="ko-KR" altLang="en-US" sz="1700" dirty="0" smtClean="0">
                <a:latin typeface="+mn-ea"/>
              </a:rPr>
              <a:t> 등을 사용하여 외부인이 선로 진입한 사례발생</a:t>
            </a:r>
            <a:endParaRPr lang="en-US" altLang="ko-KR" sz="1700" dirty="0">
              <a:latin typeface="+mn-ea"/>
            </a:endParaRPr>
          </a:p>
          <a:p>
            <a:endParaRPr lang="en-US" altLang="ko-KR" sz="9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비밀번호 관리 절차 개선</a:t>
            </a:r>
            <a:endParaRPr lang="en-US" altLang="ko-KR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b="1" dirty="0" smtClean="0">
                <a:latin typeface="+mn-ea"/>
              </a:rPr>
              <a:t>   </a:t>
            </a:r>
            <a:r>
              <a:rPr lang="en-US" altLang="ko-KR" sz="1700" b="1" dirty="0">
                <a:latin typeface="굴림체"/>
                <a:ea typeface="굴림체"/>
              </a:rPr>
              <a:t>□</a:t>
            </a:r>
            <a:r>
              <a:rPr lang="en-US" altLang="ko-KR" sz="1700" b="1" dirty="0">
                <a:latin typeface="+mn-ea"/>
              </a:rPr>
              <a:t> </a:t>
            </a:r>
            <a:r>
              <a:rPr lang="ko-KR" altLang="en-US" sz="1700" b="1" dirty="0" smtClean="0">
                <a:latin typeface="+mn-ea"/>
              </a:rPr>
              <a:t>선로</a:t>
            </a:r>
            <a:r>
              <a:rPr lang="en-US" altLang="ko-KR" sz="1700" b="1" dirty="0" smtClean="0">
                <a:latin typeface="+mn-ea"/>
              </a:rPr>
              <a:t>/</a:t>
            </a:r>
            <a:r>
              <a:rPr lang="ko-KR" altLang="en-US" sz="1700" b="1" dirty="0" smtClean="0">
                <a:latin typeface="+mn-ea"/>
              </a:rPr>
              <a:t>승무원 출입문 비밀번호 변경 주기 및 시행</a:t>
            </a:r>
            <a:endParaRPr lang="en-US" altLang="ko-KR" sz="1700" b="1" dirty="0" smtClean="0">
              <a:latin typeface="+mn-ea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>
                <a:latin typeface="굴림체"/>
                <a:ea typeface="굴림체"/>
              </a:rPr>
              <a:t> </a:t>
            </a:r>
            <a:r>
              <a:rPr lang="en-US" altLang="ko-KR" sz="1700" dirty="0" smtClean="0">
                <a:latin typeface="굴림체"/>
                <a:ea typeface="굴림체"/>
              </a:rPr>
              <a:t> </a:t>
            </a:r>
            <a:r>
              <a:rPr lang="en-US" altLang="ko-KR" sz="1700" dirty="0" smtClean="0">
                <a:latin typeface="맑은 고딕"/>
                <a:ea typeface="맑은 고딕"/>
              </a:rPr>
              <a:t>○ </a:t>
            </a:r>
            <a:r>
              <a:rPr lang="ko-KR" altLang="en-US" sz="1700" dirty="0" smtClean="0">
                <a:latin typeface="맑은 고딕"/>
                <a:ea typeface="맑은 고딕"/>
              </a:rPr>
              <a:t>비밀번호 변경 주기 </a:t>
            </a:r>
            <a:r>
              <a:rPr lang="en-US" altLang="ko-KR" sz="1700" dirty="0" smtClean="0">
                <a:latin typeface="맑은 고딕"/>
                <a:ea typeface="맑은 고딕"/>
              </a:rPr>
              <a:t>: </a:t>
            </a:r>
            <a:r>
              <a:rPr lang="ko-KR" altLang="en-US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월 </a:t>
            </a:r>
            <a:r>
              <a:rPr lang="en-US" altLang="ko-KR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1</a:t>
            </a:r>
            <a:r>
              <a:rPr lang="ko-KR" altLang="en-US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회</a:t>
            </a:r>
            <a:endParaRPr lang="en-US" altLang="ko-KR" sz="1700" dirty="0" smtClean="0">
              <a:solidFill>
                <a:srgbClr val="4909FF"/>
              </a:solidFill>
              <a:latin typeface="맑은 고딕"/>
              <a:ea typeface="맑은 고딕"/>
            </a:endParaRPr>
          </a:p>
          <a:p>
            <a:r>
              <a:rPr lang="en-US" altLang="ko-KR" sz="1700" dirty="0">
                <a:latin typeface="맑은 고딕"/>
                <a:ea typeface="맑은 고딕"/>
              </a:rPr>
              <a:t> </a:t>
            </a:r>
            <a:r>
              <a:rPr lang="en-US" altLang="ko-KR" sz="1700" dirty="0" smtClean="0">
                <a:latin typeface="맑은 고딕"/>
                <a:ea typeface="맑은 고딕"/>
              </a:rPr>
              <a:t>     ○ </a:t>
            </a:r>
            <a:r>
              <a:rPr lang="ko-KR" altLang="en-US" sz="1700" dirty="0" smtClean="0">
                <a:latin typeface="맑은 고딕"/>
                <a:ea typeface="맑은 고딕"/>
              </a:rPr>
              <a:t>비밀번호 변경 시행 </a:t>
            </a:r>
            <a:r>
              <a:rPr lang="en-US" altLang="ko-KR" sz="1700" dirty="0" smtClean="0">
                <a:latin typeface="맑은 고딕"/>
                <a:ea typeface="맑은 고딕"/>
              </a:rPr>
              <a:t>: </a:t>
            </a:r>
            <a:r>
              <a:rPr lang="en-US" altLang="ko-KR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’18</a:t>
            </a:r>
            <a:r>
              <a:rPr lang="ko-KR" altLang="en-US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년 </a:t>
            </a:r>
            <a:r>
              <a:rPr lang="en-US" altLang="ko-KR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7</a:t>
            </a:r>
            <a:r>
              <a:rPr lang="ko-KR" altLang="en-US" sz="1700" dirty="0" smtClean="0">
                <a:solidFill>
                  <a:srgbClr val="4909FF"/>
                </a:solidFill>
                <a:latin typeface="맑은 고딕"/>
                <a:ea typeface="맑은 고딕"/>
              </a:rPr>
              <a:t>월부터</a:t>
            </a:r>
            <a:endParaRPr lang="en-US" altLang="ko-KR" sz="1700" dirty="0" smtClean="0">
              <a:solidFill>
                <a:srgbClr val="4909FF"/>
              </a:solidFill>
              <a:latin typeface="맑은 고딕"/>
              <a:ea typeface="맑은 고딕"/>
            </a:endParaRPr>
          </a:p>
          <a:p>
            <a:r>
              <a:rPr lang="en-US" altLang="ko-KR" sz="1700" b="1" dirty="0">
                <a:solidFill>
                  <a:srgbClr val="4909FF"/>
                </a:solidFill>
                <a:latin typeface="맑은 고딕"/>
                <a:ea typeface="맑은 고딕"/>
              </a:rPr>
              <a:t> </a:t>
            </a:r>
            <a:r>
              <a:rPr lang="en-US" altLang="ko-KR" sz="1700" b="1" dirty="0" smtClean="0">
                <a:solidFill>
                  <a:srgbClr val="4909FF"/>
                </a:solidFill>
                <a:latin typeface="맑은 고딕"/>
                <a:ea typeface="맑은 고딕"/>
              </a:rPr>
              <a:t>  </a:t>
            </a:r>
            <a:r>
              <a:rPr lang="en-US" altLang="ko-KR" sz="1700" b="1" dirty="0" smtClean="0">
                <a:latin typeface="굴림체"/>
                <a:ea typeface="굴림체"/>
              </a:rPr>
              <a:t>□</a:t>
            </a:r>
            <a:r>
              <a:rPr lang="en-US" altLang="ko-KR" sz="1700" b="1" dirty="0" smtClean="0">
                <a:latin typeface="+mn-ea"/>
              </a:rPr>
              <a:t> </a:t>
            </a:r>
            <a:r>
              <a:rPr lang="ko-KR" altLang="en-US" sz="1700" b="1" dirty="0" smtClean="0">
                <a:latin typeface="+mn-ea"/>
              </a:rPr>
              <a:t>외부인이 유추할 수 있는 </a:t>
            </a:r>
            <a:r>
              <a:rPr lang="ko-KR" altLang="en-US" sz="1700" b="1" dirty="0" err="1" smtClean="0">
                <a:latin typeface="+mn-ea"/>
              </a:rPr>
              <a:t>역번호</a:t>
            </a:r>
            <a:r>
              <a:rPr lang="en-US" altLang="ko-KR" sz="1700" b="1" dirty="0" smtClean="0">
                <a:latin typeface="+mn-ea"/>
              </a:rPr>
              <a:t>, </a:t>
            </a:r>
            <a:r>
              <a:rPr lang="ko-KR" altLang="en-US" sz="1700" b="1" dirty="0" smtClean="0">
                <a:latin typeface="+mn-ea"/>
              </a:rPr>
              <a:t>구내번호 사용 금지</a:t>
            </a:r>
            <a:endParaRPr lang="en-US" altLang="ko-KR" sz="1700" dirty="0" smtClean="0">
              <a:latin typeface="+mn-ea"/>
            </a:endParaRPr>
          </a:p>
          <a:p>
            <a:r>
              <a:rPr lang="en-US" altLang="ko-KR" sz="1700" b="1" dirty="0">
                <a:solidFill>
                  <a:srgbClr val="4909FF"/>
                </a:solidFill>
                <a:latin typeface="+mn-ea"/>
              </a:rPr>
              <a:t> </a:t>
            </a:r>
            <a:r>
              <a:rPr lang="en-US" altLang="ko-KR" sz="1700" b="1" dirty="0" smtClean="0">
                <a:solidFill>
                  <a:srgbClr val="4909FF"/>
                </a:solidFill>
                <a:latin typeface="+mn-ea"/>
              </a:rPr>
              <a:t>  </a:t>
            </a:r>
            <a:r>
              <a:rPr lang="en-US" altLang="ko-KR" sz="1700" b="1" dirty="0">
                <a:latin typeface="굴림체"/>
                <a:ea typeface="굴림체"/>
              </a:rPr>
              <a:t>□</a:t>
            </a:r>
            <a:r>
              <a:rPr lang="en-US" altLang="ko-KR" sz="1700" b="1" dirty="0">
                <a:latin typeface="+mn-ea"/>
              </a:rPr>
              <a:t> </a:t>
            </a:r>
            <a:r>
              <a:rPr lang="ko-KR" altLang="en-US" sz="1700" b="1" dirty="0" smtClean="0">
                <a:latin typeface="+mn-ea"/>
              </a:rPr>
              <a:t>관련부서 비밀번호 통보 절차 </a:t>
            </a:r>
            <a:r>
              <a:rPr lang="en-US" altLang="ko-KR" sz="1700" b="1" dirty="0" smtClean="0">
                <a:latin typeface="+mn-ea"/>
              </a:rPr>
              <a:t>: </a:t>
            </a:r>
            <a:r>
              <a:rPr lang="ko-KR" altLang="en-US" sz="1700" u="sng" dirty="0" smtClean="0">
                <a:latin typeface="+mn-ea"/>
              </a:rPr>
              <a:t>관련부서 담당자 지정</a:t>
            </a:r>
            <a:r>
              <a:rPr lang="ko-KR" altLang="en-US" sz="1700" dirty="0" smtClean="0">
                <a:latin typeface="+mn-ea"/>
              </a:rPr>
              <a:t>하여 비밀번호 통보</a:t>
            </a:r>
            <a:endParaRPr lang="en-US" altLang="ko-KR" sz="1700" dirty="0" smtClean="0"/>
          </a:p>
        </p:txBody>
      </p:sp>
    </p:spTree>
    <p:extLst>
      <p:ext uri="{BB962C8B-B14F-4D97-AF65-F5344CB8AC3E}">
        <p14:creationId xmlns:p14="http://schemas.microsoft.com/office/powerpoint/2010/main" val="163633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기술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81130" y="1524549"/>
            <a:ext cx="9185957" cy="4695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845" y="810225"/>
            <a:ext cx="10810105" cy="714654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열차 운행 중 선로출입 절차 개선</a:t>
            </a:r>
            <a:r>
              <a:rPr lang="en-US" altLang="ko-KR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[</a:t>
            </a:r>
            <a:r>
              <a:rPr lang="ko-KR" altLang="en-US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</a:t>
            </a:r>
            <a:r>
              <a:rPr lang="en-US" altLang="ko-KR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종합관제센터</a:t>
            </a:r>
            <a:r>
              <a:rPr lang="en-US" altLang="ko-KR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-20436(2018.06.18)]</a:t>
            </a:r>
            <a:r>
              <a:rPr lang="ko-KR" altLang="en-US" sz="2000" spc="-200" dirty="0" smtClean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400" i="1" spc="-200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31026" y="1571502"/>
            <a:ext cx="114939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 요</a:t>
            </a:r>
            <a:endParaRPr lang="en-US" altLang="ko-KR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 smtClean="0">
                <a:latin typeface="+mn-ea"/>
              </a:rPr>
              <a:t>  ‘18.03.29.(</a:t>
            </a:r>
            <a:r>
              <a:rPr lang="ko-KR" altLang="en-US" sz="1700" dirty="0" smtClean="0">
                <a:latin typeface="+mn-ea"/>
              </a:rPr>
              <a:t>목</a:t>
            </a:r>
            <a:r>
              <a:rPr lang="en-US" altLang="ko-KR" sz="1700" dirty="0" smtClean="0">
                <a:latin typeface="+mn-ea"/>
              </a:rPr>
              <a:t>) 15:57</a:t>
            </a:r>
            <a:r>
              <a:rPr lang="ko-KR" altLang="en-US" sz="1700" dirty="0" smtClean="0">
                <a:latin typeface="+mn-ea"/>
              </a:rPr>
              <a:t>경 </a:t>
            </a:r>
            <a:r>
              <a:rPr lang="en-US" altLang="ko-KR" sz="1700" dirty="0" smtClean="0">
                <a:latin typeface="+mn-ea"/>
              </a:rPr>
              <a:t>6</a:t>
            </a:r>
            <a:r>
              <a:rPr lang="ko-KR" altLang="en-US" sz="1700" dirty="0" smtClean="0">
                <a:latin typeface="+mn-ea"/>
              </a:rPr>
              <a:t>호선 </a:t>
            </a:r>
            <a:r>
              <a:rPr lang="ko-KR" altLang="en-US" sz="1700" dirty="0" err="1" smtClean="0">
                <a:latin typeface="+mn-ea"/>
              </a:rPr>
              <a:t>새절역</a:t>
            </a:r>
            <a:r>
              <a:rPr lang="ko-KR" altLang="en-US" sz="1700" dirty="0" smtClean="0">
                <a:latin typeface="+mn-ea"/>
              </a:rPr>
              <a:t> 유치선 승객 선로 무단출입 관련으로 역 선로출입문 및 승무원출입문을 통한</a:t>
            </a:r>
            <a:endParaRPr lang="en-US" altLang="ko-KR" sz="1700" dirty="0" smtClean="0">
              <a:latin typeface="+mn-ea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 smtClean="0">
                <a:latin typeface="+mn-ea"/>
              </a:rPr>
              <a:t>선로출입자에 대한 출입절차 개선 시행 </a:t>
            </a:r>
            <a:endParaRPr lang="en-US" altLang="ko-KR" sz="17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endParaRPr lang="en-US" altLang="ko-KR" b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en-US" altLang="ko-KR" sz="1700" dirty="0" smtClean="0">
                <a:latin typeface="굴림체"/>
                <a:ea typeface="굴림체"/>
              </a:rPr>
              <a:t>□</a:t>
            </a:r>
            <a:r>
              <a:rPr lang="en-US" altLang="ko-KR" sz="1700" dirty="0" smtClean="0">
                <a:latin typeface="+mn-ea"/>
              </a:rPr>
              <a:t> </a:t>
            </a:r>
            <a:r>
              <a:rPr lang="ko-KR" altLang="en-US" sz="1700" dirty="0" smtClean="0">
                <a:latin typeface="+mn-ea"/>
              </a:rPr>
              <a:t>열차 운행 중 관제에서 선로출입을 승인 후 역으로 선로출입 승인내용 통보</a:t>
            </a:r>
            <a:r>
              <a:rPr lang="en-US" altLang="ko-KR" sz="1700" dirty="0" smtClean="0">
                <a:latin typeface="+mn-ea"/>
              </a:rPr>
              <a:t>, </a:t>
            </a: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    </a:t>
            </a:r>
            <a:r>
              <a:rPr lang="ko-KR" altLang="en-US" sz="1700" u="sng" dirty="0" smtClean="0">
                <a:latin typeface="+mn-ea"/>
              </a:rPr>
              <a:t>선로출입자가 </a:t>
            </a:r>
            <a:r>
              <a:rPr lang="ko-KR" altLang="en-US" sz="1700" u="sng" dirty="0" err="1" smtClean="0">
                <a:latin typeface="+mn-ea"/>
              </a:rPr>
              <a:t>역직원에게</a:t>
            </a:r>
            <a:r>
              <a:rPr lang="ko-KR" altLang="en-US" sz="1700" u="sng" dirty="0" smtClean="0">
                <a:latin typeface="+mn-ea"/>
              </a:rPr>
              <a:t> 확인 받는 절차 부재</a:t>
            </a:r>
            <a:endParaRPr lang="en-US" altLang="ko-KR" sz="1700" u="sng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열차 운행 중 선로출입 절차 개선 </a:t>
            </a: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열차 운행 중 선로출입자는 작업 승인에 따른 선로 </a:t>
            </a:r>
            <a:r>
              <a:rPr lang="ko-KR" altLang="en-US" sz="16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진ㆍ출입</a:t>
            </a:r>
            <a:r>
              <a:rPr lang="ko-KR" altLang="en-US" sz="16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 </a:t>
            </a:r>
            <a:r>
              <a:rPr lang="ko-KR" altLang="en-US" sz="16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해당역</a:t>
            </a:r>
            <a:r>
              <a:rPr lang="en-US" altLang="ko-KR" sz="16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6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관제 통보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700" dirty="0">
                <a:latin typeface="+mn-ea"/>
              </a:rPr>
              <a:t> </a:t>
            </a:r>
            <a:r>
              <a:rPr lang="en-US" altLang="ko-KR" sz="1700" dirty="0" smtClean="0">
                <a:latin typeface="+mn-ea"/>
              </a:rPr>
              <a:t> </a:t>
            </a:r>
            <a:endParaRPr lang="en-US" altLang="ko-KR" sz="1700" dirty="0" smtClean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475846" y="4171116"/>
          <a:ext cx="1154914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803"/>
                <a:gridCol w="1433383"/>
                <a:gridCol w="2166552"/>
                <a:gridCol w="549833"/>
                <a:gridCol w="1624956"/>
                <a:gridCol w="1499286"/>
                <a:gridCol w="2075936"/>
                <a:gridCol w="574391"/>
              </a:tblGrid>
              <a:tr h="2547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현행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개선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안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현행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개선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안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2547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① 승인 요청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⑦ 작업완료 통보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547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② 승인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⑧ 열차운행 통제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5931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/>
                          <a:ea typeface="굴림체"/>
                        </a:rPr>
                        <a:t>③ 통보</a:t>
                      </a:r>
                      <a:endParaRPr lang="ko-KR" altLang="en-US" sz="1400" b="1" dirty="0">
                        <a:solidFill>
                          <a:srgbClr val="4909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b="1" dirty="0" err="1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해당역</a:t>
                      </a:r>
                      <a:r>
                        <a:rPr lang="en-US" altLang="ko-KR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기술팀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추가</a:t>
                      </a:r>
                      <a:endParaRPr lang="ko-KR" altLang="en-US" sz="1400" b="1" dirty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⑨ 작업자 철수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</a:tr>
              <a:tr h="43305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④ 진입 전 통보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400" b="1" dirty="0" err="1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해당역</a:t>
                      </a:r>
                      <a:endParaRPr lang="ko-KR" altLang="en-US" sz="1400" b="1" dirty="0" smtClean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부분</a:t>
                      </a:r>
                      <a:endParaRPr lang="en-US" altLang="ko-KR" sz="1400" b="1" dirty="0" smtClean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추가</a:t>
                      </a:r>
                      <a:endParaRPr lang="ko-KR" altLang="en-US" sz="1400" b="1" dirty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/>
                          <a:ea typeface="굴림체"/>
                        </a:rPr>
                        <a:t>⑩ 진출 후 통보</a:t>
                      </a:r>
                      <a:endParaRPr lang="ko-KR" altLang="en-US" sz="1400" b="1" dirty="0">
                        <a:solidFill>
                          <a:srgbClr val="4909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 </a:t>
                      </a:r>
                      <a:r>
                        <a:rPr lang="en-US" altLang="ko-KR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b="1" dirty="0" err="1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해당역</a:t>
                      </a:r>
                      <a:r>
                        <a:rPr lang="en-US" altLang="ko-KR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</a:t>
                      </a: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기술팀</a:t>
                      </a:r>
                      <a:endParaRPr lang="ko-KR" altLang="en-US" sz="1400" b="1" dirty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4909FF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추가</a:t>
                      </a:r>
                      <a:endParaRPr lang="ko-KR" altLang="en-US" sz="1400" b="1" dirty="0">
                        <a:solidFill>
                          <a:srgbClr val="4909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</a:tr>
              <a:tr h="2547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⑤ 열차운행 통제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⑪ 全 열차 통보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관제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=&gt;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기관사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</a:tr>
              <a:tr h="2547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/>
                          <a:ea typeface="굴림체"/>
                        </a:rPr>
                        <a:t>⑥ 진입 및 작업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작업자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46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583" y="1725823"/>
            <a:ext cx="3416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물품 구매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수선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사항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581130" y="1524548"/>
            <a:ext cx="4165437" cy="457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423" y="810225"/>
            <a:ext cx="6664125" cy="714654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 물품업무 추진 현황 및 계획</a:t>
            </a:r>
            <a:endParaRPr lang="ko-KR" altLang="en-US" sz="2400" i="1" spc="-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885930" y="2181848"/>
          <a:ext cx="10811147" cy="4276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933"/>
                <a:gridCol w="9180214"/>
              </a:tblGrid>
              <a:tr h="362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구 분</a:t>
                      </a:r>
                      <a:endParaRPr lang="ko-KR" altLang="en-US" sz="1700" dirty="0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세 부 내 용</a:t>
                      </a:r>
                      <a:endParaRPr lang="ko-KR" altLang="en-US" sz="1700" dirty="0"/>
                    </a:p>
                  </a:txBody>
                  <a:tcPr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309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/>
                        <a:t>추진현황</a:t>
                      </a:r>
                      <a:endParaRPr lang="en-US" altLang="ko-KR" sz="1600" b="1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/>
                        <a:t>(6</a:t>
                      </a:r>
                      <a:r>
                        <a:rPr lang="ko-KR" altLang="en-US" sz="1600" b="1" dirty="0" smtClean="0"/>
                        <a:t>월</a:t>
                      </a:r>
                      <a:r>
                        <a:rPr lang="en-US" altLang="ko-KR" sz="1600" b="1" dirty="0" smtClean="0"/>
                        <a:t>)</a:t>
                      </a:r>
                      <a:endParaRPr lang="ko-KR" altLang="en-US" sz="1600" b="1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spc="0" dirty="0" smtClean="0"/>
                        <a:t>PSD </a:t>
                      </a:r>
                      <a:r>
                        <a:rPr lang="ko-KR" altLang="en-US" sz="1400" spc="0" dirty="0" err="1" smtClean="0"/>
                        <a:t>잠금장치</a:t>
                      </a:r>
                      <a:r>
                        <a:rPr lang="ko-KR" altLang="en-US" sz="1400" spc="0" dirty="0" smtClean="0"/>
                        <a:t> 등 </a:t>
                      </a:r>
                      <a:r>
                        <a:rPr lang="en-US" altLang="ko-KR" sz="1400" spc="0" dirty="0" smtClean="0"/>
                        <a:t>26</a:t>
                      </a:r>
                      <a:r>
                        <a:rPr lang="ko-KR" altLang="en-US" sz="1400" spc="0" dirty="0" smtClean="0"/>
                        <a:t>종 납품 및 </a:t>
                      </a:r>
                      <a:r>
                        <a:rPr lang="ko-KR" altLang="en-US" sz="1400" spc="0" dirty="0" err="1" smtClean="0"/>
                        <a:t>관리소별</a:t>
                      </a:r>
                      <a:r>
                        <a:rPr lang="ko-KR" altLang="en-US" sz="1400" spc="0" dirty="0" smtClean="0"/>
                        <a:t> 지급 완료</a:t>
                      </a:r>
                      <a:endParaRPr lang="en-US" altLang="ko-KR" sz="1400" spc="0" dirty="0" smtClean="0"/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spc="0" dirty="0" smtClean="0"/>
                        <a:t>모니터 등 </a:t>
                      </a:r>
                      <a:r>
                        <a:rPr lang="en-US" altLang="ko-KR" sz="1400" spc="0" dirty="0" smtClean="0"/>
                        <a:t>6</a:t>
                      </a:r>
                      <a:r>
                        <a:rPr lang="ko-KR" altLang="en-US" sz="1400" spc="0" dirty="0" smtClean="0"/>
                        <a:t>종 </a:t>
                      </a:r>
                      <a:r>
                        <a:rPr lang="en-US" altLang="ko-KR" sz="1400" spc="0" dirty="0" smtClean="0"/>
                        <a:t>81</a:t>
                      </a:r>
                      <a:r>
                        <a:rPr lang="ko-KR" altLang="en-US" sz="1400" spc="0" dirty="0" smtClean="0"/>
                        <a:t>대</a:t>
                      </a:r>
                      <a:r>
                        <a:rPr lang="en-US" altLang="ko-KR" sz="1400" spc="0" dirty="0" smtClean="0"/>
                        <a:t>[</a:t>
                      </a:r>
                      <a:r>
                        <a:rPr lang="en-US" altLang="ko-KR" sz="1400" spc="0" dirty="0" err="1" smtClean="0"/>
                        <a:t>i</a:t>
                      </a:r>
                      <a:r>
                        <a:rPr lang="en-US" altLang="ko-KR" sz="1400" spc="0" dirty="0" smtClean="0"/>
                        <a:t>-</a:t>
                      </a:r>
                      <a:r>
                        <a:rPr lang="ko-KR" altLang="en-US" sz="1400" spc="0" dirty="0" smtClean="0"/>
                        <a:t>센터</a:t>
                      </a:r>
                      <a:r>
                        <a:rPr lang="en-US" altLang="ko-KR" sz="1400" spc="0" baseline="0" dirty="0" smtClean="0"/>
                        <a:t> 39</a:t>
                      </a:r>
                      <a:r>
                        <a:rPr lang="ko-KR" altLang="en-US" sz="1400" spc="0" baseline="0" dirty="0" smtClean="0"/>
                        <a:t>대</a:t>
                      </a:r>
                      <a:r>
                        <a:rPr lang="en-US" altLang="ko-KR" sz="1400" spc="0" baseline="0" dirty="0" smtClean="0"/>
                        <a:t>, </a:t>
                      </a:r>
                      <a:r>
                        <a:rPr lang="ko-KR" altLang="en-US" sz="1400" spc="0" baseline="0" dirty="0" err="1" smtClean="0"/>
                        <a:t>종합제어반</a:t>
                      </a:r>
                      <a:r>
                        <a:rPr lang="en-US" altLang="ko-KR" sz="1400" spc="0" baseline="0" dirty="0" smtClean="0"/>
                        <a:t>(HMI</a:t>
                      </a:r>
                      <a:r>
                        <a:rPr lang="ko-KR" altLang="en-US" sz="1400" spc="0" baseline="0" dirty="0" smtClean="0"/>
                        <a:t>공용</a:t>
                      </a:r>
                      <a:r>
                        <a:rPr lang="en-US" altLang="ko-KR" sz="1400" spc="0" baseline="0" dirty="0" smtClean="0"/>
                        <a:t>) 42</a:t>
                      </a:r>
                      <a:r>
                        <a:rPr lang="ko-KR" altLang="en-US" sz="1400" spc="0" baseline="0" dirty="0" smtClean="0"/>
                        <a:t>대</a:t>
                      </a:r>
                      <a:r>
                        <a:rPr lang="en-US" altLang="ko-KR" sz="1400" spc="0" baseline="0" dirty="0" smtClean="0"/>
                        <a:t>]</a:t>
                      </a:r>
                      <a:r>
                        <a:rPr lang="ko-KR" altLang="en-US" sz="1400" spc="0" baseline="0" dirty="0" smtClean="0"/>
                        <a:t> 구매 계약체결 및 납품 예정</a:t>
                      </a:r>
                      <a:endParaRPr lang="en-US" altLang="ko-KR" sz="1400" spc="0" baseline="0" dirty="0" smtClean="0"/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spc="0" dirty="0" err="1" smtClean="0"/>
                        <a:t>i</a:t>
                      </a:r>
                      <a:r>
                        <a:rPr lang="en-US" altLang="ko-KR" sz="1400" spc="0" dirty="0" smtClean="0"/>
                        <a:t>-</a:t>
                      </a:r>
                      <a:r>
                        <a:rPr lang="ko-KR" altLang="en-US" sz="1400" spc="0" dirty="0" smtClean="0"/>
                        <a:t>센터 컴퓨터 등 </a:t>
                      </a:r>
                      <a:r>
                        <a:rPr lang="en-US" altLang="ko-KR" sz="1400" spc="0" dirty="0" smtClean="0"/>
                        <a:t>1</a:t>
                      </a:r>
                      <a:r>
                        <a:rPr lang="ko-KR" altLang="en-US" sz="1400" spc="0" dirty="0" smtClean="0"/>
                        <a:t>종</a:t>
                      </a:r>
                      <a:r>
                        <a:rPr lang="en-US" altLang="ko-KR" sz="1400" spc="0" dirty="0" smtClean="0"/>
                        <a:t>(21</a:t>
                      </a:r>
                      <a:r>
                        <a:rPr lang="ko-KR" altLang="en-US" sz="1400" spc="0" dirty="0" smtClean="0"/>
                        <a:t>대</a:t>
                      </a:r>
                      <a:r>
                        <a:rPr lang="en-US" altLang="ko-KR" sz="1400" spc="0" dirty="0" smtClean="0"/>
                        <a:t>) </a:t>
                      </a:r>
                      <a:r>
                        <a:rPr lang="ko-KR" altLang="en-US" sz="1400" spc="0" dirty="0" smtClean="0"/>
                        <a:t>구매 계약체결 및 </a:t>
                      </a:r>
                      <a:r>
                        <a:rPr lang="ko-KR" altLang="en-US" sz="1400" spc="0" dirty="0" err="1" smtClean="0"/>
                        <a:t>관리소별</a:t>
                      </a:r>
                      <a:r>
                        <a:rPr lang="ko-KR" altLang="en-US" sz="1400" spc="0" dirty="0" smtClean="0"/>
                        <a:t> 납품 중</a:t>
                      </a:r>
                      <a:endParaRPr lang="en-US" altLang="ko-KR" sz="1400" spc="0" dirty="0" smtClean="0"/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spc="0" baseline="0" dirty="0" smtClean="0"/>
                        <a:t>구동모터 폐품</a:t>
                      </a:r>
                      <a:r>
                        <a:rPr lang="en-US" altLang="ko-KR" sz="1400" spc="0" baseline="0" dirty="0" smtClean="0"/>
                        <a:t>(177</a:t>
                      </a:r>
                      <a:r>
                        <a:rPr lang="ko-KR" altLang="en-US" sz="1400" spc="0" baseline="0" dirty="0" smtClean="0"/>
                        <a:t>개</a:t>
                      </a:r>
                      <a:r>
                        <a:rPr lang="en-US" altLang="ko-KR" sz="1400" spc="0" baseline="0" dirty="0" smtClean="0"/>
                        <a:t>) </a:t>
                      </a:r>
                      <a:r>
                        <a:rPr lang="ko-KR" altLang="en-US" sz="1400" spc="0" baseline="0" dirty="0" smtClean="0"/>
                        <a:t>불용 요청</a:t>
                      </a:r>
                      <a:r>
                        <a:rPr lang="en-US" altLang="ko-KR" sz="1400" spc="0" baseline="0" dirty="0" smtClean="0"/>
                        <a:t>(</a:t>
                      </a:r>
                      <a:r>
                        <a:rPr lang="ko-KR" altLang="en-US" sz="1400" spc="0" baseline="0" dirty="0" smtClean="0"/>
                        <a:t>처리</a:t>
                      </a:r>
                      <a:r>
                        <a:rPr lang="en-US" altLang="ko-KR" sz="1400" spc="0" baseline="0" dirty="0" smtClean="0"/>
                        <a:t>)</a:t>
                      </a:r>
                      <a:r>
                        <a:rPr lang="ko-KR" altLang="en-US" sz="1400" spc="0" baseline="0" dirty="0" smtClean="0"/>
                        <a:t> 예정</a:t>
                      </a:r>
                      <a:r>
                        <a:rPr lang="en-US" altLang="ko-KR" sz="1400" spc="0" dirty="0" smtClean="0"/>
                        <a:t>(</a:t>
                      </a:r>
                      <a:r>
                        <a:rPr lang="en-US" altLang="ko-KR" sz="1400" spc="0" baseline="0" dirty="0" smtClean="0"/>
                        <a:t>‘18. 6</a:t>
                      </a:r>
                      <a:r>
                        <a:rPr lang="ko-KR" altLang="en-US" sz="1400" spc="0" baseline="0" dirty="0" smtClean="0"/>
                        <a:t>월 말</a:t>
                      </a:r>
                      <a:r>
                        <a:rPr lang="en-US" altLang="ko-KR" sz="1400" spc="0" baseline="0" dirty="0" smtClean="0"/>
                        <a:t>)</a:t>
                      </a: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spc="0" baseline="0" dirty="0" err="1" smtClean="0"/>
                        <a:t>종합제어반</a:t>
                      </a:r>
                      <a:endParaRPr lang="en-US" altLang="ko-KR" sz="1400" spc="0" baseline="0" dirty="0" smtClean="0"/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2DEEF"/>
                    </a:solidFill>
                  </a:tcPr>
                </a:tc>
              </a:tr>
              <a:tr h="20827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 smtClean="0"/>
                        <a:t>향후계획</a:t>
                      </a:r>
                      <a:endParaRPr lang="en-US" altLang="ko-KR" sz="1600" b="1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/>
                        <a:t>(7</a:t>
                      </a:r>
                      <a:r>
                        <a:rPr lang="ko-KR" altLang="en-US" sz="1600" b="1" dirty="0" smtClean="0"/>
                        <a:t>월</a:t>
                      </a:r>
                      <a:r>
                        <a:rPr lang="en-US" altLang="ko-KR" sz="1600" b="1" dirty="0" smtClean="0"/>
                        <a:t>)</a:t>
                      </a:r>
                      <a:endParaRPr lang="ko-KR" altLang="en-US" sz="1600" b="1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spc="0" baseline="0" dirty="0" err="1" smtClean="0"/>
                        <a:t>종합제어반</a:t>
                      </a:r>
                      <a:r>
                        <a:rPr lang="ko-KR" altLang="en-US" sz="1400" spc="0" baseline="0" dirty="0" smtClean="0"/>
                        <a:t> 컴퓨터 등 </a:t>
                      </a:r>
                      <a:r>
                        <a:rPr lang="en-US" altLang="ko-KR" sz="1400" spc="0" baseline="0" dirty="0" smtClean="0"/>
                        <a:t>4</a:t>
                      </a:r>
                      <a:r>
                        <a:rPr lang="ko-KR" altLang="en-US" sz="1400" spc="0" baseline="0" dirty="0" smtClean="0"/>
                        <a:t>종</a:t>
                      </a:r>
                      <a:r>
                        <a:rPr lang="en-US" altLang="ko-KR" sz="1400" spc="0" baseline="0" dirty="0" smtClean="0"/>
                        <a:t>(30</a:t>
                      </a:r>
                      <a:r>
                        <a:rPr lang="ko-KR" altLang="en-US" sz="1400" spc="0" baseline="0" dirty="0" smtClean="0"/>
                        <a:t>대</a:t>
                      </a:r>
                      <a:r>
                        <a:rPr lang="en-US" altLang="ko-KR" sz="1400" spc="0" baseline="0" dirty="0" smtClean="0"/>
                        <a:t>) </a:t>
                      </a:r>
                      <a:r>
                        <a:rPr lang="ko-KR" altLang="en-US" sz="1400" spc="0" baseline="0" dirty="0" smtClean="0"/>
                        <a:t>구매요청 시행</a:t>
                      </a:r>
                      <a:r>
                        <a:rPr lang="en-US" altLang="ko-KR" sz="1400" spc="0" baseline="0" dirty="0" smtClean="0"/>
                        <a:t>(‘18. 7</a:t>
                      </a:r>
                      <a:r>
                        <a:rPr lang="ko-KR" altLang="en-US" sz="1400" spc="0" baseline="0" dirty="0" smtClean="0"/>
                        <a:t>월 초</a:t>
                      </a:r>
                      <a:r>
                        <a:rPr lang="en-US" altLang="ko-KR" sz="1400" spc="0" baseline="0" dirty="0" smtClean="0"/>
                        <a:t>)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spc="0" baseline="0" dirty="0" smtClean="0"/>
                        <a:t>구동모터 등 </a:t>
                      </a:r>
                      <a:r>
                        <a:rPr lang="en-US" altLang="ko-KR" sz="1400" spc="0" baseline="0" dirty="0" smtClean="0"/>
                        <a:t>1</a:t>
                      </a:r>
                      <a:r>
                        <a:rPr lang="ko-KR" altLang="en-US" sz="1400" spc="0" baseline="0" dirty="0" smtClean="0"/>
                        <a:t>종</a:t>
                      </a:r>
                      <a:r>
                        <a:rPr lang="en-US" altLang="ko-KR" sz="1400" spc="0" baseline="0" dirty="0" smtClean="0"/>
                        <a:t>(40</a:t>
                      </a:r>
                      <a:r>
                        <a:rPr lang="ko-KR" altLang="en-US" sz="1400" spc="0" baseline="0" dirty="0" smtClean="0"/>
                        <a:t>개</a:t>
                      </a:r>
                      <a:r>
                        <a:rPr lang="en-US" altLang="ko-KR" sz="1400" spc="0" baseline="0" dirty="0" smtClean="0"/>
                        <a:t>) </a:t>
                      </a:r>
                      <a:r>
                        <a:rPr lang="ko-KR" altLang="en-US" sz="1400" spc="0" baseline="0" dirty="0" smtClean="0"/>
                        <a:t>구매 요청 시행</a:t>
                      </a:r>
                      <a:r>
                        <a:rPr lang="en-US" altLang="ko-KR" sz="1400" spc="0" baseline="0" dirty="0" smtClean="0"/>
                        <a:t>(‘18. 7</a:t>
                      </a:r>
                      <a:r>
                        <a:rPr lang="ko-KR" altLang="en-US" sz="1400" spc="0" baseline="0" dirty="0" smtClean="0"/>
                        <a:t>월 중</a:t>
                      </a:r>
                      <a:r>
                        <a:rPr lang="en-US" altLang="ko-KR" sz="1400" spc="0" baseline="0" dirty="0" smtClean="0"/>
                        <a:t>) 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spc="0" dirty="0" smtClean="0"/>
                        <a:t>비상문 잠금 장치 등 </a:t>
                      </a:r>
                      <a:r>
                        <a:rPr lang="en-US" altLang="ko-KR" sz="1400" spc="0" dirty="0" smtClean="0"/>
                        <a:t>4</a:t>
                      </a:r>
                      <a:r>
                        <a:rPr lang="ko-KR" altLang="en-US" sz="1400" spc="0" dirty="0" smtClean="0"/>
                        <a:t>종</a:t>
                      </a:r>
                      <a:r>
                        <a:rPr lang="en-US" altLang="ko-KR" sz="1400" spc="0" dirty="0" smtClean="0"/>
                        <a:t> </a:t>
                      </a:r>
                      <a:r>
                        <a:rPr lang="ko-KR" altLang="en-US" sz="1400" spc="0" dirty="0" smtClean="0"/>
                        <a:t>구매 요청 시행</a:t>
                      </a:r>
                      <a:r>
                        <a:rPr lang="en-US" altLang="ko-KR" sz="1400" spc="0" baseline="0" dirty="0" smtClean="0"/>
                        <a:t>(‘18. 7</a:t>
                      </a:r>
                      <a:r>
                        <a:rPr lang="ko-KR" altLang="en-US" sz="1400" spc="0" baseline="0" dirty="0" smtClean="0"/>
                        <a:t>월 중</a:t>
                      </a:r>
                      <a:r>
                        <a:rPr lang="en-US" altLang="ko-KR" sz="1400" spc="0" baseline="0" dirty="0" smtClean="0"/>
                        <a:t>) 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spc="0" baseline="0" dirty="0" smtClean="0"/>
                        <a:t>7</a:t>
                      </a:r>
                      <a:r>
                        <a:rPr lang="ko-KR" altLang="en-US" sz="1400" spc="0" baseline="0" dirty="0" smtClean="0"/>
                        <a:t>호선 연장구간 </a:t>
                      </a:r>
                      <a:r>
                        <a:rPr lang="en-US" altLang="ko-KR" sz="1400" spc="0" baseline="0" dirty="0" smtClean="0"/>
                        <a:t>9</a:t>
                      </a:r>
                      <a:r>
                        <a:rPr lang="ko-KR" altLang="en-US" sz="1400" spc="0" baseline="0" dirty="0" smtClean="0"/>
                        <a:t>역</a:t>
                      </a:r>
                      <a:r>
                        <a:rPr lang="en-US" altLang="ko-KR" sz="1400" spc="0" baseline="0" dirty="0" smtClean="0"/>
                        <a:t>(17</a:t>
                      </a:r>
                      <a:r>
                        <a:rPr lang="ko-KR" altLang="en-US" sz="1400" spc="0" baseline="0" dirty="0" smtClean="0"/>
                        <a:t>트랙</a:t>
                      </a:r>
                      <a:r>
                        <a:rPr lang="en-US" altLang="ko-KR" sz="1400" spc="0" baseline="0" dirty="0" smtClean="0"/>
                        <a:t>, 646</a:t>
                      </a:r>
                      <a:r>
                        <a:rPr lang="ko-KR" altLang="en-US" sz="1400" spc="0" baseline="0" dirty="0" smtClean="0"/>
                        <a:t>셀</a:t>
                      </a:r>
                      <a:r>
                        <a:rPr lang="en-US" altLang="ko-KR" sz="1400" spc="0" baseline="0" dirty="0" smtClean="0"/>
                        <a:t>)</a:t>
                      </a:r>
                      <a:r>
                        <a:rPr lang="ko-KR" altLang="en-US" sz="1400" spc="0" baseline="0" dirty="0" smtClean="0"/>
                        <a:t> </a:t>
                      </a:r>
                      <a:r>
                        <a:rPr lang="en-US" altLang="ko-KR" sz="1400" spc="0" baseline="0" dirty="0" smtClean="0"/>
                        <a:t>PSD </a:t>
                      </a:r>
                      <a:r>
                        <a:rPr lang="ko-KR" altLang="en-US" sz="1400" spc="0" baseline="0" dirty="0" smtClean="0"/>
                        <a:t>축전지 유지보수 계약 의뢰 및 수선 추진</a:t>
                      </a:r>
                      <a:r>
                        <a:rPr lang="en-US" altLang="ko-KR" sz="1400" spc="0" baseline="0" dirty="0" smtClean="0"/>
                        <a:t>(‘18. 7</a:t>
                      </a:r>
                      <a:r>
                        <a:rPr lang="ko-KR" altLang="en-US" sz="1400" spc="0" baseline="0" dirty="0" smtClean="0"/>
                        <a:t>월 중</a:t>
                      </a:r>
                      <a:r>
                        <a:rPr lang="en-US" altLang="ko-KR" sz="1400" spc="0" baseline="0" dirty="0" smtClean="0"/>
                        <a:t>)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spc="0" baseline="0" dirty="0" smtClean="0"/>
                        <a:t>공기구비품</a:t>
                      </a:r>
                      <a:r>
                        <a:rPr lang="en-US" altLang="ko-KR" sz="1400" spc="0" baseline="0" dirty="0" smtClean="0"/>
                        <a:t>(</a:t>
                      </a:r>
                      <a:r>
                        <a:rPr lang="ko-KR" altLang="en-US" sz="1400" spc="0" baseline="0" dirty="0" err="1" smtClean="0"/>
                        <a:t>전원공급실</a:t>
                      </a:r>
                      <a:r>
                        <a:rPr lang="ko-KR" altLang="en-US" sz="1400" spc="0" baseline="0" dirty="0" smtClean="0"/>
                        <a:t> 에어컨</a:t>
                      </a:r>
                      <a:r>
                        <a:rPr lang="en-US" altLang="ko-KR" sz="1400" spc="0" baseline="0" dirty="0" smtClean="0"/>
                        <a:t>) </a:t>
                      </a:r>
                      <a:r>
                        <a:rPr lang="ko-KR" altLang="en-US" sz="1400" spc="0" baseline="0" dirty="0" smtClean="0"/>
                        <a:t>구매계획 변경</a:t>
                      </a:r>
                      <a:r>
                        <a:rPr lang="en-US" altLang="ko-KR" sz="1400" spc="0" baseline="0" dirty="0" smtClean="0"/>
                        <a:t>(</a:t>
                      </a:r>
                      <a:r>
                        <a:rPr lang="ko-KR" altLang="en-US" sz="1400" spc="0" baseline="0" dirty="0" smtClean="0"/>
                        <a:t>취소</a:t>
                      </a:r>
                      <a:r>
                        <a:rPr lang="en-US" altLang="ko-KR" sz="1400" spc="0" baseline="0" dirty="0" smtClean="0"/>
                        <a:t>) </a:t>
                      </a:r>
                      <a:r>
                        <a:rPr lang="ko-KR" altLang="en-US" sz="1400" spc="0" baseline="0" dirty="0" smtClean="0"/>
                        <a:t>및 필요 물품</a:t>
                      </a:r>
                      <a:r>
                        <a:rPr lang="en-US" altLang="ko-KR" sz="1400" spc="0" baseline="0" dirty="0" smtClean="0"/>
                        <a:t>(</a:t>
                      </a:r>
                      <a:r>
                        <a:rPr lang="ko-KR" altLang="en-US" sz="1400" spc="0" baseline="0" dirty="0" err="1" smtClean="0"/>
                        <a:t>멀티미터</a:t>
                      </a:r>
                      <a:r>
                        <a:rPr lang="en-US" altLang="ko-KR" sz="1400" spc="0" baseline="0" dirty="0" smtClean="0"/>
                        <a:t>, </a:t>
                      </a:r>
                      <a:r>
                        <a:rPr lang="ko-KR" altLang="en-US" sz="1400" spc="0" baseline="0" dirty="0" smtClean="0"/>
                        <a:t>비중계</a:t>
                      </a:r>
                      <a:r>
                        <a:rPr lang="en-US" altLang="ko-KR" sz="1400" spc="0" baseline="0" dirty="0" smtClean="0"/>
                        <a:t>, </a:t>
                      </a:r>
                      <a:r>
                        <a:rPr lang="ko-KR" altLang="en-US" sz="1400" spc="0" baseline="0" dirty="0" smtClean="0"/>
                        <a:t>전동드릴 등</a:t>
                      </a:r>
                      <a:r>
                        <a:rPr lang="en-US" altLang="ko-KR" sz="1400" spc="0" baseline="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spc="0" baseline="0" dirty="0" smtClean="0"/>
                        <a:t>     구매 시행</a:t>
                      </a:r>
                      <a:r>
                        <a:rPr lang="en-US" altLang="ko-KR" sz="1400" spc="0" baseline="0" dirty="0" smtClean="0"/>
                        <a:t>(‘18. </a:t>
                      </a:r>
                      <a:r>
                        <a:rPr lang="ko-KR" altLang="en-US" sz="1400" spc="0" baseline="0" dirty="0" smtClean="0"/>
                        <a:t>하반기</a:t>
                      </a:r>
                      <a:r>
                        <a:rPr lang="en-US" altLang="ko-KR" sz="1400" spc="0" baseline="0" dirty="0" smtClean="0"/>
                        <a:t>)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2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3423" y="810225"/>
            <a:ext cx="7837558" cy="846997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ko-KR" altLang="en-US" sz="2400" spc="-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2400" spc="-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2400" spc="-2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분기 산업안전보건회의 진행 현황</a:t>
            </a:r>
            <a:endParaRPr lang="ko-KR" altLang="en-US" sz="2400" i="1" spc="-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81130" y="1137792"/>
            <a:ext cx="304800" cy="302696"/>
          </a:xfrm>
          <a:prstGeom prst="roundRect">
            <a:avLst/>
          </a:prstGeom>
          <a:solidFill>
            <a:srgbClr val="00B0F0">
              <a:alpha val="90000"/>
            </a:srgbClr>
          </a:solidFill>
          <a:scene3d>
            <a:camera prst="orthographicFront"/>
            <a:lightRig rig="threePt" dir="t"/>
          </a:scene3d>
          <a:sp3d extrusionH="381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81130" y="1524548"/>
            <a:ext cx="4872019" cy="457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076598"/>
              </p:ext>
            </p:extLst>
          </p:nvPr>
        </p:nvGraphicFramePr>
        <p:xfrm>
          <a:off x="513423" y="1654327"/>
          <a:ext cx="11358537" cy="4787678"/>
        </p:xfrm>
        <a:graphic>
          <a:graphicData uri="http://schemas.openxmlformats.org/drawingml/2006/table">
            <a:tbl>
              <a:tblPr/>
              <a:tblGrid>
                <a:gridCol w="806621"/>
                <a:gridCol w="999207"/>
                <a:gridCol w="5163589"/>
                <a:gridCol w="4389120"/>
              </a:tblGrid>
              <a:tr h="270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안건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세부 내용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진행현황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43090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공통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근무환경개선 관련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신발장 및 신발건조기 지급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위생적인 안전화 관리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추진중인 직무환경개선 예산과 연계하여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붙임 자료 참조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공기청정기 및 가습기 지급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 환경을 고려한 공기질 개선 및 습도유지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노사협력처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발주중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(28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내 세면대 온수기 설치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;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온수가 나오지 않아 겨울에 사용하기 </a:t>
                      </a:r>
                      <a:r>
                        <a:rPr lang="ko-KR" altLang="en-US" sz="1200" b="1" kern="0" spc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힘듬 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추진중인 직무환경개선 예산과 연계하여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붙임 자료 참조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도어록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설치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및 침실의 효율적인 운영을 위해 지급요청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관리소별</a:t>
                      </a: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필요수량 구매완료 및 지급 중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환경개선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공간협소 및 샤워실 미구비로 인한 환경개선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추진중인 직무환경개선 예산과 연계하여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붙임 자료 참조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유지보수 개인공구 지급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청소구역 포함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청소구역 포함요구 및 대책요구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년 수급에 반영예정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역 협조로 시행중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하반기 내부방침 후 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년 예산확보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(11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개소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휴대용 테스터기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인당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지급 요청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조당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구매지급 완료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시계드라이버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; 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인당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1set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지급 요청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조당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구매지급 완료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비상문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걸쇠키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; 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인당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지급이 되지 않아 부족분 지급요청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발산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왕십리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조당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지급 완료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사각키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인당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지급이 되지 않아 부족분 지급요청</a:t>
                      </a: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완료</a:t>
                      </a:r>
                      <a:r>
                        <a:rPr lang="en-US" altLang="ko-KR" sz="11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(6/19, 200</a:t>
                      </a:r>
                      <a:r>
                        <a:rPr lang="ko-KR" altLang="en-US" sz="11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1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납품후 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</a:t>
                      </a:r>
                      <a:r>
                        <a:rPr lang="en-US" altLang="ko-KR" sz="1200" b="1" kern="0" spc="0" dirty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0471" marR="40471" marT="11189" marB="111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4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98394"/>
              </p:ext>
            </p:extLst>
          </p:nvPr>
        </p:nvGraphicFramePr>
        <p:xfrm>
          <a:off x="502920" y="1127764"/>
          <a:ext cx="11155680" cy="5229319"/>
        </p:xfrm>
        <a:graphic>
          <a:graphicData uri="http://schemas.openxmlformats.org/drawingml/2006/table">
            <a:tbl>
              <a:tblPr/>
              <a:tblGrid>
                <a:gridCol w="1089361"/>
                <a:gridCol w="875346"/>
                <a:gridCol w="3658853"/>
                <a:gridCol w="5532120"/>
              </a:tblGrid>
              <a:tr h="2536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안건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진행현황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8868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공통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사무실내 공용공구 지급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전동드릴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비트세트 포함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공기구비품 예산 범위내 구매 검토</a:t>
                      </a:r>
                      <a:r>
                        <a:rPr lang="en-US" altLang="ko-KR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</a:t>
                      </a:r>
                      <a:r>
                        <a:rPr lang="ko-KR" altLang="en-US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하반기</a:t>
                      </a:r>
                      <a:r>
                        <a:rPr lang="en-US" altLang="ko-KR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설치형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경광등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선로측 작업시 필요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막대형 경광등</a:t>
                      </a:r>
                      <a:r>
                        <a:rPr lang="en-US" altLang="ko-KR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 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설치형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작업등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선로측 작업시 필요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백업용 외장하드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종합제어반 프로그램 백업시 사용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구매지급 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 저장용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USB 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각종 프로그램 저장용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로그분석용 보안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USB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지급 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깔데기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증류수 보충용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부직포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정류기필터용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해당 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발산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강동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태릉입구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내방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가락시장</a:t>
                      </a:r>
                      <a:r>
                        <a:rPr lang="en-US" altLang="ko-KR" sz="1200" b="1" kern="0" spc="0" dirty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구매지급 </a:t>
                      </a: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송풍기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UPS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청소용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풍압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400mm,3000RPM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공기구비품 예산 </a:t>
                      </a:r>
                      <a:r>
                        <a:rPr lang="ko-KR" altLang="en-US" sz="1200" b="1" kern="0" spc="-10" dirty="0" err="1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범위내</a:t>
                      </a:r>
                      <a:r>
                        <a:rPr lang="ko-KR" altLang="en-US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구매 검토</a:t>
                      </a:r>
                      <a:r>
                        <a:rPr lang="en-US" altLang="ko-KR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</a:t>
                      </a:r>
                      <a:r>
                        <a:rPr lang="ko-KR" altLang="en-US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하반기</a:t>
                      </a:r>
                      <a:r>
                        <a:rPr lang="en-US" altLang="ko-KR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망치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고무망치 포합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분배 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비중계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베터리 전해질 양 확인용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공기구비품 예산 </a:t>
                      </a:r>
                      <a:r>
                        <a:rPr lang="ko-KR" altLang="en-US" sz="1200" b="1" kern="0" spc="-10" dirty="0" err="1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범위내</a:t>
                      </a:r>
                      <a:r>
                        <a:rPr lang="ko-KR" altLang="en-US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구매 검토</a:t>
                      </a:r>
                      <a:r>
                        <a:rPr lang="en-US" altLang="ko-KR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</a:t>
                      </a:r>
                      <a:r>
                        <a:rPr lang="ko-KR" altLang="en-US" sz="1200" b="1" kern="0" spc="-1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하반기</a:t>
                      </a:r>
                      <a:r>
                        <a:rPr lang="en-US" altLang="ko-KR" sz="1200" b="1" kern="0" spc="-1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케이블릴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50m,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가벼움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구매지급 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얇은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30cm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드라이버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십자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일자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관리소별</a:t>
                      </a: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지급 완료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수축튜브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유지보수시 사용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케이블타이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유지보수시 사용</a:t>
                      </a: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265" marR="44265" marT="12238" marB="1223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50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74363"/>
              </p:ext>
            </p:extLst>
          </p:nvPr>
        </p:nvGraphicFramePr>
        <p:xfrm>
          <a:off x="394855" y="1001711"/>
          <a:ext cx="11490961" cy="5421037"/>
        </p:xfrm>
        <a:graphic>
          <a:graphicData uri="http://schemas.openxmlformats.org/drawingml/2006/table">
            <a:tbl>
              <a:tblPr/>
              <a:tblGrid>
                <a:gridCol w="1400694"/>
                <a:gridCol w="1986742"/>
                <a:gridCol w="3773978"/>
                <a:gridCol w="4329547"/>
              </a:tblGrid>
              <a:tr h="2585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안건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세부 내용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진행현황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9706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발산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 공구 지급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폭스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3cm, 6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구멍깊이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6cm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비상문키뭉치 분해용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지급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예정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빠루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비상문작업용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관리소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지원반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별 </a:t>
                      </a:r>
                      <a:r>
                        <a:rPr lang="en-US" altLang="ko-KR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개씩 지급 완료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홀커터기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3cm,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잠금장치 설치용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가락시장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내방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발산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200" b="1" kern="0" spc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온수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태릉입구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월드컵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TV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난시청 해소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내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TV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수신 불가능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18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하반기 방침 후 예산확보 예정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(11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개소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가능지역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왕십리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강동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온수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월드컵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kern="0" spc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태릉입구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보문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내방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불가능지역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가락시장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발산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가락시장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온수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월드컵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창문용 블라인드 지급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및 침실 휴게 여건 마련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자체 조치 완료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0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가락시장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코너 드라이버 지급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비상문 유압장치 작업용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소액구매 발주 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(6/21) 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및 납품 후 </a:t>
                      </a:r>
                      <a:r>
                        <a:rPr lang="ko-KR" altLang="en-US" sz="1200" b="1" kern="0" spc="0" smtClean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지급예정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월말</a:t>
                      </a:r>
                      <a:r>
                        <a:rPr lang="en-US" altLang="ko-KR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강동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SD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카드리더기 지급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HMI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작업용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강동 지급 완료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0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보문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벽시계 및 프린터 지급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내 벽시계 및 프린터 설치 요구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보문 프린터 지급 완료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온수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대형사다리 지급 요구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선로 측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정위치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정차센서 등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고소작업시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2m</a:t>
                      </a:r>
                      <a:r>
                        <a:rPr lang="ko-KR" altLang="en-US" sz="1200" b="1" kern="0" spc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3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공기구비품 예산 </a:t>
                      </a:r>
                      <a:r>
                        <a:rPr lang="ko-KR" altLang="en-US" sz="1200" b="1" kern="0" spc="-30" dirty="0" err="1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범위내</a:t>
                      </a:r>
                      <a:r>
                        <a:rPr lang="ko-KR" altLang="en-US" sz="1200" b="1" kern="0" spc="-3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 구매 검토</a:t>
                      </a:r>
                      <a:r>
                        <a:rPr lang="en-US" altLang="ko-KR" sz="1200" b="1" kern="0" spc="-3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(‘18. </a:t>
                      </a:r>
                      <a:r>
                        <a:rPr lang="ko-KR" altLang="en-US" sz="1200" b="1" kern="0" spc="-3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하반기</a:t>
                      </a:r>
                      <a:r>
                        <a:rPr lang="en-US" altLang="ko-KR" sz="1200" b="1" kern="0" spc="-30" dirty="0">
                          <a:solidFill>
                            <a:srgbClr val="0059FF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30">
                        <a:solidFill>
                          <a:srgbClr val="0059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8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태릉입구</a:t>
                      </a:r>
                    </a:p>
                  </a:txBody>
                  <a:tcPr marL="44465" marR="44465" marT="12293" marB="122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내벽 균열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내벽 균열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건축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사업소 하자 진행중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침실 매트릭스 지급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침상에서 사용할 매트릭스 요구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이관 지급완료</a:t>
                      </a:r>
                    </a:p>
                  </a:txBody>
                  <a:tcPr marL="44465" marR="44465" marT="12293" marB="12293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5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11640"/>
            <a:ext cx="5461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팀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246858"/>
              </p:ext>
            </p:extLst>
          </p:nvPr>
        </p:nvGraphicFramePr>
        <p:xfrm>
          <a:off x="723207" y="1587746"/>
          <a:ext cx="11039302" cy="4630174"/>
        </p:xfrm>
        <a:graphic>
          <a:graphicData uri="http://schemas.openxmlformats.org/drawingml/2006/table">
            <a:tbl>
              <a:tblPr/>
              <a:tblGrid>
                <a:gridCol w="1706091"/>
                <a:gridCol w="4520562"/>
                <a:gridCol w="4812649"/>
              </a:tblGrid>
              <a:tr h="4471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  건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진행현황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60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부족인력 충원 및 정기인사 이동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인력 부족 해소 계획 및 정기인사 기준 마련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기술본부 인사운영 세부 시행 방안 기준 시행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 환경개선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산보위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안건 참조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기합의 사항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및 사무실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침실 공간 문제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추진중인 직무환경개선 예산과 연계하여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추진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붙임 자료 참조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운용소모품 부족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운용 소모품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마스크 등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부족하다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방진 마스크 지급기준 구매 진행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인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: 60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상반기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 완료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하반기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개 예정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관리소 및 침실 도어록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사무실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침실 효율적인 관리를 위한 도어록 설치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소요 조사 후 구매지급 예정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(‘18. 6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월 중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호선 전원공급실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출입문제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호선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개소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신호기계실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통신기계실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전원공급실 출입의 협조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신호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2/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정보통신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kern="0" spc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사업소 협조 공문 발송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513" y="1006317"/>
            <a:ext cx="8756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현안사항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노사분과협의회 시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2018.05.25.)</a:t>
            </a:r>
            <a:endParaRPr lang="en-US" altLang="ko-KR" sz="2000" i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83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8136" y="1958549"/>
            <a:ext cx="8478547" cy="1178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PSD </a:t>
            </a:r>
            <a:r>
              <a:rPr lang="ko-KR" altLang="en-US" sz="5400" b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관리소 애로사항</a:t>
            </a:r>
            <a:endParaRPr lang="en-US" altLang="ko-KR" sz="5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250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5847" y="2292693"/>
            <a:ext cx="7345823" cy="1178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수고하셨습니다</a:t>
            </a:r>
            <a:r>
              <a:rPr lang="en-US" altLang="ko-KR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115434" y="2743200"/>
            <a:ext cx="121380" cy="7277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98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1646</Words>
  <Application>Microsoft Office PowerPoint</Application>
  <PresentationFormat>와이드스크린</PresentationFormat>
  <Paragraphs>270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HY견고딕</vt:lpstr>
      <vt:lpstr>HY중고딕</vt:lpstr>
      <vt:lpstr>HY헤드라인M</vt:lpstr>
      <vt:lpstr>굴림체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사용자-전화번호</dc:creator>
  <cp:lastModifiedBy>사용자-전화번호</cp:lastModifiedBy>
  <cp:revision>168</cp:revision>
  <cp:lastPrinted>2018-06-18T02:23:01Z</cp:lastPrinted>
  <dcterms:created xsi:type="dcterms:W3CDTF">2017-09-14T00:35:07Z</dcterms:created>
  <dcterms:modified xsi:type="dcterms:W3CDTF">2018-07-03T06:29:11Z</dcterms:modified>
</cp:coreProperties>
</file>