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90" r:id="rId12"/>
  </p:sldMasterIdLst>
  <p:notesMasterIdLst>
    <p:notesMasterId r:id="rId14"/>
  </p:notesMasterIdLst>
  <p:handoutMasterIdLst>
    <p:handoutMasterId r:id="rId15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7818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  <p:showPr showNarration="1">
    <p:present/>
    <p:sldAll/>
    <p:penClr>
      <a:prstClr val="red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TxStyle/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TxStyle/>
      <a:tcStyle>
        <a:tcBdr>
          <a:left>
            <a:ln>
              <a:noFill/>
            </a:ln>
          </a:left>
        </a:tcBdr>
      </a:tcStyle>
    </a:seCell>
    <a:swCell>
      <a:tcTxStyle/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>
              <a:noFill/>
            </a:ln>
          </a:left>
        </a:tcBdr>
      </a:tcStyle>
    </a:neCell>
    <a:nwCell>
      <a:tcTxStyle/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TxStyle/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TxStyle/>
      <a:tcStyle>
        <a:tcBdr>
          <a:left>
            <a:ln>
              <a:noFill/>
            </a:ln>
          </a:left>
        </a:tcBdr>
      </a:tcStyle>
    </a:seCell>
    <a:swCell>
      <a:tcTxStyle/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>
              <a:noFill/>
            </a:ln>
          </a:left>
        </a:tcBdr>
      </a:tcStyle>
    </a:neCell>
    <a:nwCell>
      <a:tcTxStyle/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TxStyle/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TxStyle/>
      <a:tcStyle>
        <a:tcBdr>
          <a:left>
            <a:ln>
              <a:noFill/>
            </a:ln>
          </a:left>
        </a:tcBdr>
      </a:tcStyle>
    </a:seCell>
    <a:swCell>
      <a:tcTxStyle/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>
              <a:noFill/>
            </a:ln>
          </a:left>
        </a:tcBdr>
      </a:tcStyle>
    </a:neCell>
    <a:nwCell>
      <a:tcTxStyle/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 horzBarState="maximized">
    <p:restoredLeft sz="8294"/>
    <p:restoredTop sz="95767"/>
  </p:normalViewPr>
  <p:slideViewPr>
    <p:cSldViewPr>
      <p:cViewPr varScale="1">
        <p:scale>
          <a:sx n="108" d="100"/>
          <a:sy n="108" d="100"/>
        </p:scale>
        <p:origin x="-336" y="-84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slideMaster" Target="slideMasters/slideMaster1.xml"  /><Relationship Id="rId13" Type="http://schemas.openxmlformats.org/officeDocument/2006/relationships/theme" Target="theme/theme1.xml"  /><Relationship Id="rId14" Type="http://schemas.openxmlformats.org/officeDocument/2006/relationships/notesMaster" Target="notesMasters/notesMaster1.xml"  /><Relationship Id="rId15" Type="http://schemas.openxmlformats.org/officeDocument/2006/relationships/handoutMaster" Target="handoutMasters/handoutMaster1.xml"  /><Relationship Id="rId16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2_제목 슬라이드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3_제목 슬라이드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slideLayout" Target="../slideLayouts/slideLayout13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Pr shadeToTitle="0">
        <a:solidFill>
          <a:schemeClr val="bg1">
            <a:lumMod val="85000"/>
            <a:alpha val="71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Relationship Id="rId3" Type="http://schemas.openxmlformats.org/officeDocument/2006/relationships/image" Target="../media/image2.jpeg"  /><Relationship Id="rId4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725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실 적</a:t>
            </a:r>
            <a:endParaRPr lang="ko-KR" altLang="en-US" sz="5400" spc="599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실적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(0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5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12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.∼0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5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18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.)</a:t>
            </a:r>
            <a:endParaRPr lang="en-US" altLang="ko-KR" sz="2400" spc="605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advTm="19000" mc:Ignorable="hp" hp:hslDur="5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7" y="1484559"/>
            <a:ext cx="734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b="1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제32회 화재대응능력 2급 필시험 시행 계획 시달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7848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가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평가기간 </a:t>
            </a:r>
            <a:r>
              <a:rPr lang="en-US" altLang="ko-KR" sz="2000" b="1">
                <a:latin typeface="HY견고딕"/>
                <a:ea typeface="HY견고딕"/>
              </a:rPr>
              <a:t>:</a:t>
            </a:r>
            <a:r>
              <a:rPr lang="ko-KR" altLang="en-US" sz="2000" b="1">
                <a:latin typeface="HY견고딕"/>
                <a:ea typeface="HY견고딕"/>
              </a:rPr>
              <a:t> </a:t>
            </a:r>
            <a:r>
              <a:rPr lang="ko-KR" altLang="ko-KR" sz="2000" b="1">
                <a:latin typeface="HY견고딕"/>
                <a:ea typeface="HY견고딕"/>
              </a:rPr>
              <a:t>2014.0</a:t>
            </a:r>
            <a:r>
              <a:rPr lang="ko-KR" altLang="en-US" sz="2000" b="1">
                <a:latin typeface="HY견고딕"/>
                <a:ea typeface="HY견고딕"/>
              </a:rPr>
              <a:t>6</a:t>
            </a:r>
            <a:r>
              <a:rPr lang="ko-KR" altLang="ko-KR" sz="2000" b="1">
                <a:latin typeface="HY견고딕"/>
                <a:ea typeface="HY견고딕"/>
              </a:rPr>
              <a:t>.</a:t>
            </a:r>
            <a:r>
              <a:rPr lang="ko-KR" altLang="en-US" sz="2000" b="1">
                <a:latin typeface="HY견고딕"/>
                <a:ea typeface="HY견고딕"/>
              </a:rPr>
              <a:t>03</a:t>
            </a:r>
            <a:r>
              <a:rPr lang="ko-KR" altLang="ko-KR" sz="2000" b="1">
                <a:latin typeface="HY견고딕"/>
                <a:ea typeface="HY견고딕"/>
              </a:rPr>
              <a:t>.(</a:t>
            </a:r>
            <a:r>
              <a:rPr lang="ko-KR" altLang="en-US" sz="2000" b="1">
                <a:latin typeface="HY견고딕"/>
                <a:ea typeface="HY견고딕"/>
              </a:rPr>
              <a:t>화</a:t>
            </a:r>
            <a:r>
              <a:rPr lang="ko-KR" altLang="ko-KR" sz="2000" b="1">
                <a:latin typeface="HY견고딕"/>
                <a:ea typeface="HY견고딕"/>
              </a:rPr>
              <a:t>)</a:t>
            </a:r>
            <a:r>
              <a:rPr lang="ko-KR" altLang="en-US" sz="2000" b="1">
                <a:latin typeface="HY견고딕"/>
                <a:ea typeface="HY견고딕"/>
              </a:rPr>
              <a:t> (17:00 </a:t>
            </a:r>
            <a:r>
              <a:rPr lang="ko-KR" altLang="ko-KR" sz="2000" b="1">
                <a:latin typeface="HY견고딕"/>
                <a:ea typeface="HY견고딕"/>
              </a:rPr>
              <a:t>∼</a:t>
            </a:r>
            <a:r>
              <a:rPr lang="ko-KR" altLang="en-US" sz="2000" b="1">
                <a:latin typeface="HY견고딕"/>
                <a:ea typeface="HY견고딕"/>
              </a:rPr>
              <a:t> 17:50)</a:t>
            </a:r>
            <a:r>
              <a:rPr lang="ko-KR" altLang="ko-KR" sz="2000" b="1">
                <a:latin typeface="HY견고딕"/>
                <a:ea typeface="HY견고딕"/>
              </a:rPr>
              <a:t>(</a:t>
            </a:r>
            <a:r>
              <a:rPr lang="ko-KR" altLang="en-US" sz="2000" b="1">
                <a:latin typeface="HY견고딕"/>
                <a:ea typeface="HY견고딕"/>
              </a:rPr>
              <a:t>50분간</a:t>
            </a:r>
            <a:r>
              <a:rPr lang="ko-KR" altLang="ko-KR" sz="2000" b="1">
                <a:latin typeface="HY견고딕"/>
                <a:ea typeface="HY견고딕"/>
              </a:rPr>
              <a:t>)</a:t>
            </a:r>
            <a:endParaRPr lang="ko-KR" altLang="ko-KR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나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평가장소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서울소방학교 </a:t>
            </a:r>
            <a:r>
              <a:rPr lang="ko-KR" altLang="en-US" sz="1900" b="1">
                <a:latin typeface="HY견고딕"/>
                <a:ea typeface="HY견고딕"/>
              </a:rPr>
              <a:t>창의 1ㆍ2관 및 인재개발원(소강당)</a:t>
            </a:r>
            <a:endParaRPr lang="ko-KR" altLang="en-US" sz="19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원서접수</a:t>
            </a:r>
            <a:r>
              <a:rPr lang="ko-KR" altLang="en-US" sz="2000" b="1">
                <a:solidFill>
                  <a:srgbClr val="000000"/>
                </a:solidFill>
                <a:latin typeface="HY견고딕"/>
                <a:ea typeface="HY견고딕"/>
              </a:rPr>
              <a:t> </a:t>
            </a:r>
            <a:r>
              <a:rPr lang="en-US" altLang="ko-KR" sz="2000" b="1">
                <a:solidFill>
                  <a:srgbClr val="000000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rgbClr val="000000"/>
                </a:solidFill>
                <a:latin typeface="HY견고딕"/>
                <a:ea typeface="HY견고딕"/>
              </a:rPr>
              <a:t>2014.05.15.(목)</a:t>
            </a:r>
            <a:endParaRPr lang="ko-KR" altLang="en-US" sz="2000" b="1">
              <a:solidFill>
                <a:srgbClr val="000000"/>
              </a:solidFill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라. 평가대상 : 총 21명 접수(필기시험 : 13명, 필기면제자 : 8명)</a:t>
            </a:r>
            <a:endParaRPr lang="ko-KR" altLang="en-US" sz="2000" b="1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7632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 lvl="0">
              <a:defRPr lang="ko-KR" altLang="en-US"/>
            </a:pP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2014년도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지하시설물 현지적응훈련 계획 수립 시달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5832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가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훈련기간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2014.0</a:t>
            </a:r>
            <a:r>
              <a:rPr lang="en-US" altLang="ko-KR" sz="2000" b="1">
                <a:latin typeface="HY견고딕"/>
                <a:ea typeface="HY견고딕"/>
              </a:rPr>
              <a:t>5.</a:t>
            </a:r>
            <a:r>
              <a:rPr lang="ko-KR" altLang="en-US" sz="2000" b="1">
                <a:latin typeface="HY견고딕"/>
                <a:ea typeface="HY견고딕"/>
              </a:rPr>
              <a:t>19.</a:t>
            </a:r>
            <a:r>
              <a:rPr lang="en-US" altLang="ko-KR" sz="2000" b="1">
                <a:latin typeface="HY견고딕"/>
                <a:ea typeface="HY견고딕"/>
              </a:rPr>
              <a:t>(</a:t>
            </a:r>
            <a:r>
              <a:rPr lang="ko-KR" altLang="en-US" sz="2000" b="1">
                <a:latin typeface="HY견고딕"/>
                <a:ea typeface="HY견고딕"/>
              </a:rPr>
              <a:t>월</a:t>
            </a:r>
            <a:r>
              <a:rPr lang="en-US" altLang="ko-KR" sz="2000" b="1">
                <a:latin typeface="HY견고딕"/>
                <a:ea typeface="HY견고딕"/>
              </a:rPr>
              <a:t>)</a:t>
            </a:r>
            <a:r>
              <a:rPr lang="ko-KR" altLang="en-US" sz="2000" b="1">
                <a:latin typeface="HY견고딕"/>
                <a:ea typeface="HY견고딕"/>
              </a:rPr>
              <a:t> ∼ 06. 11.(수)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나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훈련장소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지하철3호선 안국역 등 37개소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</a:t>
            </a:r>
            <a:r>
              <a:rPr lang="ko-KR" altLang="en-US" sz="2000" b="1">
                <a:latin typeface="HY견고딕"/>
                <a:ea typeface="HY견고딕"/>
              </a:rPr>
              <a:t> 동원소방력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지휘차, 관할대, 구조대 등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라. 책 임  관 : 현장지휘팀장</a:t>
            </a:r>
            <a:endParaRPr lang="ko-KR" altLang="en-US" sz="2000" b="1"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대응총괄팀 실적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7" y="1484559"/>
            <a:ext cx="734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2014년도 가스시설 현지적응훈련 계획 수립 시달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5976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가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훈련기간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2014.0</a:t>
            </a:r>
            <a:r>
              <a:rPr lang="en-US" altLang="ko-KR" sz="2000" b="1">
                <a:latin typeface="HY견고딕"/>
                <a:ea typeface="HY견고딕"/>
              </a:rPr>
              <a:t>5.</a:t>
            </a:r>
            <a:r>
              <a:rPr lang="ko-KR" altLang="en-US" sz="2000" b="1">
                <a:latin typeface="HY견고딕"/>
                <a:ea typeface="HY견고딕"/>
              </a:rPr>
              <a:t>21.</a:t>
            </a:r>
            <a:r>
              <a:rPr lang="en-US" altLang="ko-KR" sz="2000" b="1">
                <a:latin typeface="HY견고딕"/>
                <a:ea typeface="HY견고딕"/>
              </a:rPr>
              <a:t>(</a:t>
            </a:r>
            <a:r>
              <a:rPr lang="ko-KR" altLang="en-US" sz="2000" b="1">
                <a:latin typeface="HY견고딕"/>
                <a:ea typeface="HY견고딕"/>
              </a:rPr>
              <a:t>수</a:t>
            </a:r>
            <a:r>
              <a:rPr lang="en-US" altLang="ko-KR" sz="2000" b="1">
                <a:latin typeface="HY견고딕"/>
                <a:ea typeface="HY견고딕"/>
              </a:rPr>
              <a:t>)</a:t>
            </a:r>
            <a:r>
              <a:rPr lang="ko-KR" altLang="en-US" sz="2000" b="1">
                <a:latin typeface="HY견고딕"/>
                <a:ea typeface="HY견고딕"/>
              </a:rPr>
              <a:t> ∼ 06. 05.(금)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나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훈련장소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대림빌딩 가스 정압기실 등 46개소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</a:t>
            </a:r>
            <a:r>
              <a:rPr lang="ko-KR" altLang="en-US" sz="2000" b="1">
                <a:latin typeface="HY견고딕"/>
                <a:ea typeface="HY견고딕"/>
              </a:rPr>
              <a:t> 동원소방력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지휘차, 관할대, 구조대 등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라. 책 임  관 : 현장지휘팀장(해당 안전센터장)</a:t>
            </a:r>
            <a:endParaRPr lang="ko-KR" altLang="en-US" sz="2000" b="1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576064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소방용수시설 신설 예정지 통보(알림)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5832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가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일      시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2014.0</a:t>
            </a:r>
            <a:r>
              <a:rPr lang="en-US" altLang="ko-KR" sz="2000" b="1">
                <a:latin typeface="HY견고딕"/>
                <a:ea typeface="HY견고딕"/>
              </a:rPr>
              <a:t>5.13</a:t>
            </a:r>
            <a:r>
              <a:rPr lang="ko-KR" altLang="en-US" sz="2000" b="1">
                <a:latin typeface="HY견고딕"/>
                <a:ea typeface="HY견고딕"/>
              </a:rPr>
              <a:t>.</a:t>
            </a:r>
            <a:r>
              <a:rPr lang="en-US" altLang="ko-KR" sz="2000" b="1">
                <a:latin typeface="HY견고딕"/>
                <a:ea typeface="HY견고딕"/>
              </a:rPr>
              <a:t>(</a:t>
            </a:r>
            <a:r>
              <a:rPr lang="ko-KR" altLang="en-US" sz="2000" b="1">
                <a:latin typeface="HY견고딕"/>
                <a:ea typeface="HY견고딕"/>
              </a:rPr>
              <a:t>화</a:t>
            </a:r>
            <a:r>
              <a:rPr lang="en-US" altLang="ko-KR" sz="2000" b="1">
                <a:latin typeface="HY견고딕"/>
                <a:ea typeface="HY견고딕"/>
              </a:rPr>
              <a:t>)</a:t>
            </a:r>
            <a:endParaRPr lang="en-US" altLang="ko-KR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나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설치대상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소화전 </a:t>
            </a:r>
            <a:r>
              <a:rPr lang="en-US" altLang="ko-KR" sz="2000" b="1">
                <a:latin typeface="HY견고딕"/>
                <a:ea typeface="HY견고딕"/>
              </a:rPr>
              <a:t>12</a:t>
            </a:r>
            <a:r>
              <a:rPr lang="ko-KR" altLang="en-US" sz="2000" b="1">
                <a:latin typeface="HY견고딕"/>
                <a:ea typeface="HY견고딕"/>
              </a:rPr>
              <a:t>개소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설치지역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소방차 통행곤란 지역 및 취약지역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라. 통보대상 : 중부수도사업소 통보</a:t>
            </a:r>
            <a:endParaRPr lang="ko-KR" altLang="en-US" sz="2000" b="1"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대응총괄팀 실적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5832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긴급구조유관기관 비상연락 확인 점검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7488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 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19. – 5. 23. 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대   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종로구청 등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28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개 기관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단체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점 검 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구조구급팀장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점검내용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기관장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재난담당자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부서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연락처 변동사항 확인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* 6. 10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기관합동 도상훈련 참여 당부 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518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재난현장 상황관리 전담직원 지정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7776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지정사유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재난현장의 효율적인 통제 및 신속한 상황파악 등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지정현황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소방위 이용희 등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7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우리서 인근 거주자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*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작전도 작성 및 상황판 게시자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피해상황파악 및 보고서 작성자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구조구급팀 실적</a:t>
            </a:r>
            <a:endParaRPr lang="ko-KR" altLang="en-US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324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등산목 안전지킴이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5472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17 - 18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장   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북한산 구기매표소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근무자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3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간부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1, 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의소대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2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- 5. 17.(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토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신영센터장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의소대원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2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- 5. 18.(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구조구급팀장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의소대원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2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482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구급소모품 기초장비 구매 추진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6624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가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구매품목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구강기도유지기 등 </a:t>
            </a:r>
            <a:r>
              <a:rPr lang="en-US" altLang="ko-KR" sz="2000" b="1">
                <a:latin typeface="HY견고딕"/>
                <a:ea typeface="HY견고딕"/>
              </a:rPr>
              <a:t>45</a:t>
            </a:r>
            <a:r>
              <a:rPr lang="ko-KR" altLang="en-US" sz="2000" b="1">
                <a:latin typeface="HY견고딕"/>
                <a:ea typeface="HY견고딕"/>
              </a:rPr>
              <a:t>종 </a:t>
            </a:r>
            <a:r>
              <a:rPr lang="en-US" altLang="ko-KR" sz="2000" b="1">
                <a:latin typeface="HY견고딕"/>
                <a:ea typeface="HY견고딕"/>
              </a:rPr>
              <a:t>555</a:t>
            </a:r>
            <a:r>
              <a:rPr lang="ko-KR" altLang="en-US" sz="2000" b="1">
                <a:latin typeface="HY견고딕"/>
                <a:ea typeface="HY견고딕"/>
              </a:rPr>
              <a:t>점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나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구매예산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금</a:t>
            </a:r>
            <a:r>
              <a:rPr lang="en-US" altLang="ko-KR" sz="2000" b="1">
                <a:latin typeface="HY견고딕"/>
                <a:ea typeface="HY견고딕"/>
              </a:rPr>
              <a:t>8,019,000</a:t>
            </a:r>
            <a:r>
              <a:rPr lang="ko-KR" altLang="en-US" sz="2000" b="1">
                <a:latin typeface="HY견고딕"/>
                <a:ea typeface="HY견고딕"/>
              </a:rPr>
              <a:t>원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구매방법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전자공개 수의계약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추진사항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심의회 개최</a:t>
            </a:r>
            <a:r>
              <a:rPr lang="en-US" altLang="ko-KR" sz="2000" b="1">
                <a:latin typeface="HY견고딕"/>
                <a:ea typeface="HY견고딕"/>
              </a:rPr>
              <a:t>(5.14.), </a:t>
            </a:r>
            <a:r>
              <a:rPr lang="ko-KR" altLang="en-US" sz="2000" b="1">
                <a:latin typeface="HY견고딕"/>
                <a:ea typeface="HY견고딕"/>
              </a:rPr>
              <a:t>구매계약보고</a:t>
            </a:r>
            <a:r>
              <a:rPr lang="en-US" altLang="ko-KR" sz="2000" b="1">
                <a:latin typeface="HY견고딕"/>
                <a:ea typeface="HY견고딕"/>
              </a:rPr>
              <a:t>(5.16)</a:t>
            </a:r>
            <a:endParaRPr lang="en-US" altLang="ko-KR" sz="2000" b="1"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구조구급팀 실적</a:t>
            </a:r>
            <a:endParaRPr lang="ko-KR" altLang="en-US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4608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5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여름철 풍수해 종합대책 수립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6264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   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15 – 10. 15.(5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개월간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 용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풍수해 취약지역 중점관리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독거 중증장애인 밀착관리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(14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개소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- 119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긴급기동단 운영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기상 예비특보 발령 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등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482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6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세월호 사고 관련 장비 지원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5112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가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지원일시 </a:t>
            </a:r>
            <a:r>
              <a:rPr lang="en-US" altLang="ko-KR" sz="2000" b="1">
                <a:latin typeface="HY견고딕"/>
                <a:ea typeface="HY견고딕"/>
              </a:rPr>
              <a:t>: 2014. 5. 19.(</a:t>
            </a:r>
            <a:r>
              <a:rPr lang="ko-KR" altLang="en-US" sz="2000" b="1">
                <a:latin typeface="HY견고딕"/>
                <a:ea typeface="HY견고딕"/>
              </a:rPr>
              <a:t>월</a:t>
            </a:r>
            <a:r>
              <a:rPr lang="en-US" altLang="ko-KR" sz="2000" b="1">
                <a:latin typeface="HY견고딕"/>
                <a:ea typeface="HY견고딕"/>
              </a:rPr>
              <a:t>)</a:t>
            </a:r>
            <a:endParaRPr lang="en-US" altLang="ko-KR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HY견고딕"/>
                <a:ea typeface="HY견고딕"/>
              </a:rPr>
              <a:t>   ☞ 5.19.(</a:t>
            </a:r>
            <a:r>
              <a:rPr lang="ko-KR" altLang="en-US" sz="2000" b="1">
                <a:latin typeface="HY견고딕"/>
                <a:ea typeface="HY견고딕"/>
              </a:rPr>
              <a:t>월</a:t>
            </a:r>
            <a:r>
              <a:rPr lang="en-US" altLang="ko-KR" sz="2000" b="1">
                <a:latin typeface="HY견고딕"/>
                <a:ea typeface="HY견고딕"/>
              </a:rPr>
              <a:t>), 07:20</a:t>
            </a:r>
            <a:r>
              <a:rPr lang="ko-KR" altLang="en-US" sz="2000" b="1">
                <a:latin typeface="HY견고딕"/>
                <a:ea typeface="HY견고딕"/>
              </a:rPr>
              <a:t>까지 본부 도착</a:t>
            </a:r>
            <a:endParaRPr lang="ko-KR" altLang="en-US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나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지원내용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차량 </a:t>
            </a:r>
            <a:r>
              <a:rPr lang="en-US" altLang="ko-KR" sz="2000" b="1">
                <a:latin typeface="HY견고딕"/>
                <a:ea typeface="HY견고딕"/>
              </a:rPr>
              <a:t>1</a:t>
            </a:r>
            <a:r>
              <a:rPr lang="ko-KR" altLang="en-US" sz="2000" b="1">
                <a:latin typeface="HY견고딕"/>
                <a:ea typeface="HY견고딕"/>
              </a:rPr>
              <a:t>대</a:t>
            </a:r>
            <a:r>
              <a:rPr lang="en-US" altLang="ko-KR" sz="2000" b="1">
                <a:latin typeface="HY견고딕"/>
                <a:ea typeface="HY견고딕"/>
              </a:rPr>
              <a:t>(25</a:t>
            </a:r>
            <a:r>
              <a:rPr lang="ko-KR" altLang="en-US" sz="2000" b="1">
                <a:latin typeface="HY견고딕"/>
                <a:ea typeface="HY견고딕"/>
              </a:rPr>
              <a:t>인승 미니버스</a:t>
            </a:r>
            <a:r>
              <a:rPr lang="en-US" altLang="ko-KR" sz="2000" b="1">
                <a:latin typeface="HY견고딕"/>
                <a:ea typeface="HY견고딕"/>
              </a:rPr>
              <a:t>) </a:t>
            </a:r>
            <a:endParaRPr lang="en-US" altLang="ko-KR" sz="2000" b="1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HY견고딕"/>
                <a:ea typeface="HY견고딕"/>
              </a:rPr>
              <a:t>다</a:t>
            </a:r>
            <a:r>
              <a:rPr lang="en-US" altLang="ko-KR" sz="2000" b="1">
                <a:latin typeface="HY견고딕"/>
                <a:ea typeface="HY견고딕"/>
              </a:rPr>
              <a:t>. </a:t>
            </a:r>
            <a:r>
              <a:rPr lang="ko-KR" altLang="en-US" sz="2000" b="1">
                <a:latin typeface="HY견고딕"/>
                <a:ea typeface="HY견고딕"/>
              </a:rPr>
              <a:t>지원사유 </a:t>
            </a:r>
            <a:r>
              <a:rPr lang="en-US" altLang="ko-KR" sz="2000" b="1">
                <a:latin typeface="HY견고딕"/>
                <a:ea typeface="HY견고딕"/>
              </a:rPr>
              <a:t>: </a:t>
            </a:r>
            <a:r>
              <a:rPr lang="ko-KR" altLang="en-US" sz="2000" b="1">
                <a:latin typeface="HY견고딕"/>
                <a:ea typeface="HY견고딕"/>
              </a:rPr>
              <a:t>사고현장 지원단 이송</a:t>
            </a:r>
            <a:endParaRPr lang="ko-KR" altLang="en-US" sz="2000" b="1"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구조구급팀 실적</a:t>
            </a:r>
            <a:endParaRPr lang="ko-KR" altLang="en-US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7" y="1484559"/>
            <a:ext cx="5616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소방안전지도 숙달 및 현장 활용훈련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7632000" cy="4320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14:00 ~ 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통인시장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통인동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10-3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번지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동  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세종로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신교구급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소방안전지도 활용 정보 취득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취득정보 현장지휘 훈련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인근정보 활용을 통한 중증 장애인 대피유도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 탑승시부터 소방안전지도 활용 장면 현장영상 전송 등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현장지휘대 실적</a:t>
            </a:r>
            <a:endParaRPr lang="ko-KR" altLang="en-US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612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화재 피해액 계산기 앱 시연회 교육 참석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7200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14:00 ~ 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재난감식 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성봉수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장  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보라매안전체험관 다목적홀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화재피해액 계산기 앱 사용 시 필요사항 설명 및 시연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등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468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xmlns:mc="http://schemas.openxmlformats.org/markup-compatibility/2006" xmlns:hp="http://schemas.haansoft.com/office/presentation/8.0" lang="en-US" altLang="ko-KR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고층건축물 전문 화재팀 훈련</a:t>
            </a:r>
            <a:endParaRPr xmlns:mc="http://schemas.openxmlformats.org/markup-compatibility/2006" xmlns:hp="http://schemas.haansoft.com/office/presentation/8.0" lang="ko-KR" altLang="en-US" sz="24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7920000" cy="1980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 15:00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삼일빌딩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청계천로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85)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동  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세종로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고가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전문화재진압팀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방재실 위치 및 방재시설활용 인명대피유도 등 대응 훈련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-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소방차량 진입 부서위치선정 및 자체 소방시설 활용 훈련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-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고층건물별 소방시설 인지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활용능력 향상 교육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현장지휘대 실적</a:t>
            </a:r>
            <a:endParaRPr lang="ko-KR" altLang="en-US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5256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9" tIns="0" rIns="89999" bIns="0" anchor="ctr"/>
          <a:lstStyle/>
          <a:p>
            <a:pPr>
              <a:defRPr lang="ko-KR" altLang="en-US"/>
            </a:pP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</a:t>
            </a: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통신장비 소모품 구매 계획 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(</a:t>
            </a: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진행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)</a:t>
            </a: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ko-KR" altLang="en-US" sz="2400" b="1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4968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  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05. 14. ~ 05.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품   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유선전화기 외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25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종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업체명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신원 전기 상사 외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개소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소요금액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990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천원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600" y="4293096"/>
            <a:ext cx="7272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 lang="ko-KR" altLang="en-US"/>
            </a:pP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5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소방통로 확보훈련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(</a:t>
            </a:r>
            <a:r>
              <a:rPr lang="ko-KR" altLang="en-US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소방안전지도 활용 훈련 병행</a:t>
            </a:r>
            <a:r>
              <a:rPr lang="en-US" altLang="ko-KR" sz="2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)</a:t>
            </a:r>
            <a:endParaRPr lang="en-US" altLang="ko-KR" sz="2400" b="1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4468" y="4869376"/>
            <a:ext cx="6480000" cy="1980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14:00 ~ 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통인시장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통인동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10-3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번지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en-US" altLang="ko-KR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동  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세종로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신교구급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: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유관기관 합동으로 소방통로 확보훈련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소방용수시설 및 비상소화장치 활용 훈련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ct val="11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화재취약지역 소방통로 확보 안내방송 실시 등</a:t>
            </a: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현장지휘대 실적</a:t>
            </a:r>
            <a:endParaRPr lang="ko-KR" altLang="en-US" sz="4000" b="1" spc="85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advTm="176859" mc:Ignorable="hp" hp:hslDur="5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XP SP3 FINAL</ep:Company>
  <ep:Words>1002</ep:Words>
  <ep:PresentationFormat>화면 슬라이드 쇼(4:3)</ep:PresentationFormat>
  <ep:Paragraphs>96</ep:Paragraphs>
  <ep:Slides>9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2012-09-23T05:25:51.000</dcterms:created>
  <dc:creator>예방팀장</dc:creator>
  <dc:description/>
  <cp:keywords/>
  <cp:lastModifiedBy>마스터 PC</cp:lastModifiedBy>
  <dcterms:modified xsi:type="dcterms:W3CDTF">2014-05-15T09:50:51.234</dcterms:modified>
  <cp:revision>915</cp:revision>
  <dc:subject/>
  <dc:title>슬라이드 1</dc:title>
</cp:coreProperties>
</file>