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1" r:id="rId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EB6C03"/>
    <a:srgbClr val="010DFF"/>
    <a:srgbClr val="0000FF"/>
    <a:srgbClr val="C9FFDA"/>
    <a:srgbClr val="EEFCC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603" autoAdjust="0"/>
    <p:restoredTop sz="94628" autoAdjust="0"/>
  </p:normalViewPr>
  <p:slideViewPr>
    <p:cSldViewPr>
      <p:cViewPr varScale="1">
        <p:scale>
          <a:sx n="105" d="100"/>
          <a:sy n="105" d="100"/>
        </p:scale>
        <p:origin x="-78" y="-12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22C85-3802-42D6-9314-7534E3887D06}" type="datetimeFigureOut">
              <a:rPr lang="ko-KR" altLang="en-US" smtClean="0"/>
              <a:pPr/>
              <a:t>2015-02-03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637F5-8A46-4E1A-8096-CC32C5FB66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3080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637F5-8A46-4E1A-8096-CC32C5FB662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04561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64236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99301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435" y="4406903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172381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6995120" cy="452596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>
                <a:latin typeface="08서울남산체 B" pitchFamily="18" charset="-127"/>
                <a:ea typeface="08서울남산체 B" pitchFamily="18" charset="-127"/>
              </a:defRPr>
            </a:lvl1pPr>
            <a:lvl2pPr marL="457200" indent="0">
              <a:buFontTx/>
              <a:buNone/>
              <a:defRPr sz="2400">
                <a:latin typeface="08서울남산체 B" pitchFamily="18" charset="-127"/>
                <a:ea typeface="08서울남산체 B" pitchFamily="18" charset="-127"/>
              </a:defRPr>
            </a:lvl2pPr>
            <a:lvl3pPr marL="914400" indent="0">
              <a:buFontTx/>
              <a:buNone/>
              <a:defRPr sz="2000">
                <a:latin typeface="08서울남산체 B" pitchFamily="18" charset="-127"/>
                <a:ea typeface="08서울남산체 B" pitchFamily="18" charset="-127"/>
              </a:defRPr>
            </a:lvl3pPr>
            <a:lvl4pPr marL="1371600" indent="0">
              <a:buFontTx/>
              <a:buNone/>
              <a:defRPr sz="1800">
                <a:latin typeface="08서울남산체 B" pitchFamily="18" charset="-127"/>
                <a:ea typeface="08서울남산체 B" pitchFamily="18" charset="-127"/>
              </a:defRPr>
            </a:lvl4pPr>
            <a:lvl5pPr marL="1828800" indent="0">
              <a:buFontTx/>
              <a:buNone/>
              <a:defRPr sz="1800">
                <a:latin typeface="08서울남산체 B" pitchFamily="18" charset="-127"/>
                <a:ea typeface="08서울남산체 B" pitchFamily="18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96336" y="1600203"/>
            <a:ext cx="1224136" cy="452596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000">
                <a:latin typeface="08서울남산체 B" pitchFamily="18" charset="-127"/>
                <a:ea typeface="08서울남산체 B" pitchFamily="18" charset="-127"/>
              </a:defRPr>
            </a:lvl1pPr>
            <a:lvl2pPr marL="457200" indent="0">
              <a:buFontTx/>
              <a:buNone/>
              <a:defRPr sz="900">
                <a:latin typeface="08서울남산체 B" pitchFamily="18" charset="-127"/>
                <a:ea typeface="08서울남산체 B" pitchFamily="18" charset="-127"/>
              </a:defRPr>
            </a:lvl2pPr>
            <a:lvl3pPr marL="914400" indent="0">
              <a:buFontTx/>
              <a:buNone/>
              <a:defRPr sz="800">
                <a:latin typeface="08서울남산체 B" pitchFamily="18" charset="-127"/>
                <a:ea typeface="08서울남산체 B" pitchFamily="18" charset="-127"/>
              </a:defRPr>
            </a:lvl3pPr>
            <a:lvl4pPr marL="1371600" indent="0">
              <a:buFontTx/>
              <a:buNone/>
              <a:defRPr sz="700">
                <a:latin typeface="08서울남산체 B" pitchFamily="18" charset="-127"/>
                <a:ea typeface="08서울남산체 B" pitchFamily="18" charset="-127"/>
              </a:defRPr>
            </a:lvl4pPr>
            <a:lvl5pPr marL="1828800" indent="0">
              <a:buFontTx/>
              <a:buNone/>
              <a:defRPr sz="700">
                <a:latin typeface="08서울남산체 B" pitchFamily="18" charset="-127"/>
                <a:ea typeface="08서울남산체 B" pitchFamily="18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63688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569897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569897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16216" y="1535113"/>
            <a:ext cx="217058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16216" y="2174875"/>
            <a:ext cx="217058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65634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0616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5054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2011840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1160861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478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1" y="274639"/>
            <a:ext cx="603152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77821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ChangeArrowheads="1"/>
          </p:cNvSpPr>
          <p:nvPr/>
        </p:nvSpPr>
        <p:spPr bwMode="auto">
          <a:xfrm>
            <a:off x="203689" y="692150"/>
            <a:ext cx="8736623" cy="5611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defRPr/>
            </a:pPr>
            <a:endParaRPr lang="ko-KR" altLang="ko-KR" sz="2400" b="0"/>
          </a:p>
        </p:txBody>
      </p:sp>
      <p:graphicFrame>
        <p:nvGraphicFramePr>
          <p:cNvPr id="39424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47818269"/>
              </p:ext>
            </p:extLst>
          </p:nvPr>
        </p:nvGraphicFramePr>
        <p:xfrm>
          <a:off x="211016" y="692150"/>
          <a:ext cx="8721969" cy="489756"/>
        </p:xfrm>
        <a:graphic>
          <a:graphicData uri="http://schemas.openxmlformats.org/drawingml/2006/table">
            <a:tbl>
              <a:tblPr/>
              <a:tblGrid>
                <a:gridCol w="1358412"/>
                <a:gridCol w="3001108"/>
                <a:gridCol w="1548911"/>
                <a:gridCol w="2813538"/>
              </a:tblGrid>
              <a:tr h="245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시스템명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84406" marR="84406" marT="45700" marB="457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서식민원관리 시스템</a:t>
                      </a: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marL="84406" marR="84406" marT="45700" marB="457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업무명</a:t>
                      </a:r>
                    </a:p>
                  </a:txBody>
                  <a:tcPr marL="84406" marR="84406" marT="45700" marB="457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84406" marR="84406" marT="45700" marB="457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7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업무설명</a:t>
                      </a:r>
                    </a:p>
                  </a:txBody>
                  <a:tcPr marL="84406" marR="84406" marT="45700" marB="457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84406" marR="84406" marT="45700" marB="457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4266" name="Rectangle 26"/>
          <p:cNvSpPr>
            <a:spLocks noChangeArrowheads="1"/>
          </p:cNvSpPr>
          <p:nvPr/>
        </p:nvSpPr>
        <p:spPr bwMode="auto">
          <a:xfrm>
            <a:off x="7496908" y="6303963"/>
            <a:ext cx="143607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spcBef>
                <a:spcPct val="0"/>
              </a:spcBef>
              <a:defRPr/>
            </a:pPr>
            <a:endParaRPr lang="en-US" altLang="ko-KR" sz="1200" b="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r">
              <a:spcBef>
                <a:spcPct val="0"/>
              </a:spcBef>
              <a:defRPr/>
            </a:pPr>
            <a:r>
              <a:rPr lang="ko-KR" altLang="en-US" sz="1200" b="0" dirty="0" smtClean="0">
                <a:solidFill>
                  <a:srgbClr val="000000"/>
                </a:solidFill>
                <a:latin typeface="08서울남산체 B" pitchFamily="18" charset="-127"/>
                <a:ea typeface="08서울남산체 B" pitchFamily="18" charset="-127"/>
              </a:rPr>
              <a:t>한국정보공학㈜</a:t>
            </a:r>
            <a:endParaRPr lang="ko-KR" altLang="en-US" sz="1200" b="0" dirty="0">
              <a:solidFill>
                <a:srgbClr val="00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94267" name="Rectangle 27"/>
          <p:cNvSpPr>
            <a:spLocks noChangeArrowheads="1"/>
          </p:cNvSpPr>
          <p:nvPr/>
        </p:nvSpPr>
        <p:spPr bwMode="auto">
          <a:xfrm>
            <a:off x="203689" y="6303963"/>
            <a:ext cx="11107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altLang="ko-KR" sz="1200" b="0">
              <a:latin typeface="08서울남산체 B" pitchFamily="18" charset="-127"/>
              <a:ea typeface="08서울남산체 B" pitchFamily="18" charset="-127"/>
            </a:endParaRPr>
          </a:p>
          <a:p>
            <a:pPr>
              <a:spcBef>
                <a:spcPct val="0"/>
              </a:spcBef>
              <a:defRPr/>
            </a:pPr>
            <a:r>
              <a:rPr lang="ko-KR" altLang="en-US" sz="1200" b="0">
                <a:solidFill>
                  <a:srgbClr val="000000"/>
                </a:solidFill>
                <a:latin typeface="08서울남산체 B" pitchFamily="18" charset="-127"/>
                <a:ea typeface="08서울남산체 B" pitchFamily="18" charset="-127"/>
              </a:rPr>
              <a:t>서울특별시</a:t>
            </a:r>
          </a:p>
        </p:txBody>
      </p:sp>
      <p:sp>
        <p:nvSpPr>
          <p:cNvPr id="394268" name="Line 28"/>
          <p:cNvSpPr>
            <a:spLocks noChangeShapeType="1"/>
          </p:cNvSpPr>
          <p:nvPr/>
        </p:nvSpPr>
        <p:spPr bwMode="auto">
          <a:xfrm>
            <a:off x="184638" y="555625"/>
            <a:ext cx="8727831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94269" name="Line 29"/>
          <p:cNvSpPr>
            <a:spLocks noChangeShapeType="1"/>
          </p:cNvSpPr>
          <p:nvPr/>
        </p:nvSpPr>
        <p:spPr bwMode="auto">
          <a:xfrm>
            <a:off x="184638" y="6419850"/>
            <a:ext cx="8727831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94271" name="Rectangle 31"/>
          <p:cNvSpPr>
            <a:spLocks noChangeArrowheads="1"/>
          </p:cNvSpPr>
          <p:nvPr/>
        </p:nvSpPr>
        <p:spPr bwMode="auto">
          <a:xfrm>
            <a:off x="7164289" y="231775"/>
            <a:ext cx="1795074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spcBef>
                <a:spcPct val="0"/>
              </a:spcBef>
              <a:defRPr/>
            </a:pPr>
            <a:r>
              <a:rPr lang="ko-KR" altLang="en-US" sz="1200" dirty="0" smtClean="0">
                <a:solidFill>
                  <a:srgbClr val="000000"/>
                </a:solidFill>
                <a:latin typeface="08서울남산체 B" pitchFamily="18" charset="-127"/>
                <a:ea typeface="08서울남산체 B" pitchFamily="18" charset="-127"/>
              </a:rPr>
              <a:t>업무흐름도</a:t>
            </a:r>
            <a:endParaRPr lang="ko-KR" altLang="en-US" sz="1200" dirty="0">
              <a:solidFill>
                <a:srgbClr val="00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3802951" y="6438900"/>
            <a:ext cx="1705154" cy="27918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ko-KR" sz="1200" b="0" dirty="0" smtClean="0">
                <a:solidFill>
                  <a:srgbClr val="000000"/>
                </a:solidFill>
                <a:latin typeface="08서울남산체 B" pitchFamily="18" charset="-127"/>
                <a:ea typeface="08서울남산체 B" pitchFamily="18" charset="-127"/>
              </a:rPr>
              <a:t>DD412-</a:t>
            </a:r>
            <a:fld id="{6C174F48-18E3-441D-98A0-C53FD96D74E7}" type="slidenum">
              <a:rPr lang="en-US" altLang="ko-KR" sz="1200" b="0" smtClean="0">
                <a:solidFill>
                  <a:srgbClr val="000000"/>
                </a:solidFill>
                <a:latin typeface="08서울남산체 B" pitchFamily="18" charset="-127"/>
                <a:ea typeface="08서울남산체 B" pitchFamily="18" charset="-127"/>
              </a:rPr>
              <a:pPr algn="ctr">
                <a:spcBef>
                  <a:spcPct val="0"/>
                </a:spcBef>
                <a:defRPr/>
              </a:pPr>
              <a:t>‹#›</a:t>
            </a:fld>
            <a:endParaRPr lang="en-US" altLang="ko-KR" sz="1200" b="0" dirty="0">
              <a:solidFill>
                <a:srgbClr val="00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2216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rtl="0" eaLnBrk="0" fontAlgn="base" latinLnBrk="1" hangingPunct="0">
        <a:spcBef>
          <a:spcPct val="0"/>
        </a:spcBef>
        <a:spcAft>
          <a:spcPct val="0"/>
        </a:spcAft>
        <a:defRPr kumimoji="1" sz="1000" b="1">
          <a:solidFill>
            <a:srgbClr val="000000"/>
          </a:solidFill>
          <a:latin typeface="+mj-lt"/>
          <a:ea typeface="+mj-ea"/>
          <a:cs typeface="+mj-cs"/>
        </a:defRPr>
      </a:lvl1pPr>
      <a:lvl2pPr algn="r" rtl="0" eaLnBrk="0" fontAlgn="base" latinLnBrk="1" hangingPunct="0">
        <a:spcBef>
          <a:spcPct val="0"/>
        </a:spcBef>
        <a:spcAft>
          <a:spcPct val="0"/>
        </a:spcAft>
        <a:defRPr kumimoji="1" sz="1000" b="1">
          <a:solidFill>
            <a:srgbClr val="000000"/>
          </a:solidFill>
          <a:latin typeface="굴림" pitchFamily="50" charset="-127"/>
          <a:ea typeface="굴림" pitchFamily="50" charset="-127"/>
        </a:defRPr>
      </a:lvl2pPr>
      <a:lvl3pPr algn="r" rtl="0" eaLnBrk="0" fontAlgn="base" latinLnBrk="1" hangingPunct="0">
        <a:spcBef>
          <a:spcPct val="0"/>
        </a:spcBef>
        <a:spcAft>
          <a:spcPct val="0"/>
        </a:spcAft>
        <a:defRPr kumimoji="1" sz="1000" b="1">
          <a:solidFill>
            <a:srgbClr val="000000"/>
          </a:solidFill>
          <a:latin typeface="굴림" pitchFamily="50" charset="-127"/>
          <a:ea typeface="굴림" pitchFamily="50" charset="-127"/>
        </a:defRPr>
      </a:lvl3pPr>
      <a:lvl4pPr algn="r" rtl="0" eaLnBrk="0" fontAlgn="base" latinLnBrk="1" hangingPunct="0">
        <a:spcBef>
          <a:spcPct val="0"/>
        </a:spcBef>
        <a:spcAft>
          <a:spcPct val="0"/>
        </a:spcAft>
        <a:defRPr kumimoji="1" sz="1000" b="1">
          <a:solidFill>
            <a:srgbClr val="000000"/>
          </a:solidFill>
          <a:latin typeface="굴림" pitchFamily="50" charset="-127"/>
          <a:ea typeface="굴림" pitchFamily="50" charset="-127"/>
        </a:defRPr>
      </a:lvl4pPr>
      <a:lvl5pPr algn="r" rtl="0" eaLnBrk="0" fontAlgn="base" latinLnBrk="1" hangingPunct="0">
        <a:spcBef>
          <a:spcPct val="0"/>
        </a:spcBef>
        <a:spcAft>
          <a:spcPct val="0"/>
        </a:spcAft>
        <a:defRPr kumimoji="1" sz="1000" b="1">
          <a:solidFill>
            <a:srgbClr val="000000"/>
          </a:solidFill>
          <a:latin typeface="굴림" pitchFamily="50" charset="-127"/>
          <a:ea typeface="굴림" pitchFamily="50" charset="-127"/>
        </a:defRPr>
      </a:lvl5pPr>
      <a:lvl6pPr marL="457200" algn="r" rtl="0" fontAlgn="base" latinLnBrk="1">
        <a:spcBef>
          <a:spcPct val="0"/>
        </a:spcBef>
        <a:spcAft>
          <a:spcPct val="0"/>
        </a:spcAft>
        <a:defRPr kumimoji="1" sz="1000" b="1">
          <a:solidFill>
            <a:srgbClr val="000000"/>
          </a:solidFill>
          <a:latin typeface="굴림" pitchFamily="50" charset="-127"/>
          <a:ea typeface="굴림" pitchFamily="50" charset="-127"/>
        </a:defRPr>
      </a:lvl6pPr>
      <a:lvl7pPr marL="914400" algn="r" rtl="0" fontAlgn="base" latinLnBrk="1">
        <a:spcBef>
          <a:spcPct val="0"/>
        </a:spcBef>
        <a:spcAft>
          <a:spcPct val="0"/>
        </a:spcAft>
        <a:defRPr kumimoji="1" sz="1000" b="1">
          <a:solidFill>
            <a:srgbClr val="000000"/>
          </a:solidFill>
          <a:latin typeface="굴림" pitchFamily="50" charset="-127"/>
          <a:ea typeface="굴림" pitchFamily="50" charset="-127"/>
        </a:defRPr>
      </a:lvl7pPr>
      <a:lvl8pPr marL="1371600" algn="r" rtl="0" fontAlgn="base" latinLnBrk="1">
        <a:spcBef>
          <a:spcPct val="0"/>
        </a:spcBef>
        <a:spcAft>
          <a:spcPct val="0"/>
        </a:spcAft>
        <a:defRPr kumimoji="1" sz="1000" b="1">
          <a:solidFill>
            <a:srgbClr val="000000"/>
          </a:solidFill>
          <a:latin typeface="굴림" pitchFamily="50" charset="-127"/>
          <a:ea typeface="굴림" pitchFamily="50" charset="-127"/>
        </a:defRPr>
      </a:lvl8pPr>
      <a:lvl9pPr marL="1828800" algn="r" rtl="0" fontAlgn="base" latinLnBrk="1">
        <a:spcBef>
          <a:spcPct val="0"/>
        </a:spcBef>
        <a:spcAft>
          <a:spcPct val="0"/>
        </a:spcAft>
        <a:defRPr kumimoji="1" sz="1000" b="1">
          <a:solidFill>
            <a:srgbClr val="000000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105" y="695694"/>
            <a:ext cx="6848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SMS </a:t>
            </a:r>
            <a:r>
              <a:rPr lang="ko-KR" altLang="en-US" sz="10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전송</a:t>
            </a:r>
            <a:endParaRPr lang="ko-KR" altLang="en-US" sz="100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63122" y="892830"/>
            <a:ext cx="450907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08서울한강체 M" pitchFamily="18" charset="-127"/>
                <a:ea typeface="08서울한강체 M" pitchFamily="18" charset="-127"/>
              </a:rPr>
              <a:t>서식민원 처리완료 안내 및 시청트럭 방문요청 게시판</a:t>
            </a:r>
            <a:r>
              <a:rPr lang="en-US" altLang="ko-KR" sz="10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1000" dirty="0" smtClean="0">
                <a:latin typeface="08서울한강체 M" pitchFamily="18" charset="-127"/>
                <a:ea typeface="08서울한강체 M" pitchFamily="18" charset="-127"/>
              </a:rPr>
              <a:t>임시 비밀번호 받기</a:t>
            </a:r>
            <a:endParaRPr lang="ko-KR" altLang="en-US" sz="1000" dirty="0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2" name="순서도: 수행의 시작/종료 1"/>
          <p:cNvSpPr/>
          <p:nvPr/>
        </p:nvSpPr>
        <p:spPr bwMode="auto">
          <a:xfrm>
            <a:off x="785786" y="1654006"/>
            <a:ext cx="1857388" cy="346234"/>
          </a:xfrm>
          <a:prstGeom prst="flowChartTerminator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서식</a:t>
            </a:r>
            <a:r>
              <a:rPr kumimoji="1" lang="ko-KR" alt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민원 처리완료 안내 시작</a:t>
            </a:r>
          </a:p>
        </p:txBody>
      </p:sp>
      <p:sp>
        <p:nvSpPr>
          <p:cNvPr id="3" name="순서도: 판단 2"/>
          <p:cNvSpPr/>
          <p:nvPr/>
        </p:nvSpPr>
        <p:spPr bwMode="auto">
          <a:xfrm>
            <a:off x="971600" y="2488263"/>
            <a:ext cx="1440160" cy="450115"/>
          </a:xfrm>
          <a:prstGeom prst="flowChartDecision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4" name="순서도: 처리 3"/>
          <p:cNvSpPr/>
          <p:nvPr/>
        </p:nvSpPr>
        <p:spPr bwMode="auto">
          <a:xfrm>
            <a:off x="971600" y="3429000"/>
            <a:ext cx="1440160" cy="432048"/>
          </a:xfrm>
          <a:prstGeom prst="flowChartProcess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전자결재 처리</a:t>
            </a:r>
          </a:p>
        </p:txBody>
      </p:sp>
      <p:sp>
        <p:nvSpPr>
          <p:cNvPr id="32" name="순서도: 처리 31"/>
          <p:cNvSpPr/>
          <p:nvPr/>
        </p:nvSpPr>
        <p:spPr bwMode="auto">
          <a:xfrm>
            <a:off x="971600" y="4429132"/>
            <a:ext cx="1440160" cy="440028"/>
          </a:xfrm>
          <a:prstGeom prst="flowChartProcess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SMS </a:t>
            </a:r>
            <a:r>
              <a:rPr kumimoji="1" lang="ko-KR" alt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발송</a:t>
            </a:r>
          </a:p>
        </p:txBody>
      </p:sp>
      <p:sp>
        <p:nvSpPr>
          <p:cNvPr id="36" name="순서도: 처리 35"/>
          <p:cNvSpPr/>
          <p:nvPr/>
        </p:nvSpPr>
        <p:spPr bwMode="auto">
          <a:xfrm>
            <a:off x="2699792" y="3429000"/>
            <a:ext cx="1368152" cy="432048"/>
          </a:xfrm>
          <a:prstGeom prst="flowChartProcess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전자결재 처리</a:t>
            </a:r>
          </a:p>
        </p:txBody>
      </p:sp>
      <p:cxnSp>
        <p:nvCxnSpPr>
          <p:cNvPr id="9" name="직선 화살표 연결선 8"/>
          <p:cNvCxnSpPr>
            <a:stCxn id="3" idx="2"/>
            <a:endCxn id="4" idx="0"/>
          </p:cNvCxnSpPr>
          <p:nvPr/>
        </p:nvCxnSpPr>
        <p:spPr bwMode="auto">
          <a:xfrm>
            <a:off x="1691680" y="2938378"/>
            <a:ext cx="0" cy="490622"/>
          </a:xfrm>
          <a:prstGeom prst="straightConnector1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직선 화살표 연결선 11"/>
          <p:cNvCxnSpPr/>
          <p:nvPr/>
        </p:nvCxnSpPr>
        <p:spPr bwMode="auto">
          <a:xfrm rot="5400000">
            <a:off x="1429644" y="4140876"/>
            <a:ext cx="568084" cy="1588"/>
          </a:xfrm>
          <a:prstGeom prst="straightConnector1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350302" y="2537214"/>
            <a:ext cx="6848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SMS </a:t>
            </a:r>
            <a:r>
              <a:rPr lang="ko-KR" altLang="en-US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전송</a:t>
            </a:r>
            <a:endParaRPr lang="en-US" altLang="ko-KR" sz="1000" dirty="0" smtClean="0"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  <a:p>
            <a:pPr algn="ctr"/>
            <a:r>
              <a:rPr lang="ko-KR" altLang="en-US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여</a:t>
            </a:r>
            <a:r>
              <a:rPr lang="ko-KR" altLang="en-US" sz="1000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부</a:t>
            </a:r>
            <a:endParaRPr lang="ko-KR" altLang="en-US" sz="1000" dirty="0" smtClean="0"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cxnSp>
        <p:nvCxnSpPr>
          <p:cNvPr id="26" name="꺾인 연결선 25"/>
          <p:cNvCxnSpPr>
            <a:stCxn id="3" idx="3"/>
            <a:endCxn id="36" idx="0"/>
          </p:cNvCxnSpPr>
          <p:nvPr/>
        </p:nvCxnSpPr>
        <p:spPr bwMode="auto">
          <a:xfrm>
            <a:off x="2411760" y="2713321"/>
            <a:ext cx="972108" cy="715679"/>
          </a:xfrm>
          <a:prstGeom prst="bentConnector2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꺾인 연결선 38"/>
          <p:cNvCxnSpPr>
            <a:stCxn id="36" idx="2"/>
            <a:endCxn id="58" idx="3"/>
          </p:cNvCxnSpPr>
          <p:nvPr/>
        </p:nvCxnSpPr>
        <p:spPr bwMode="auto">
          <a:xfrm rot="5400000">
            <a:off x="2142855" y="4361367"/>
            <a:ext cx="1741333" cy="740694"/>
          </a:xfrm>
          <a:prstGeom prst="bentConnector2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9" name="순서도: 수행의 시작/종료 58"/>
          <p:cNvSpPr/>
          <p:nvPr/>
        </p:nvSpPr>
        <p:spPr bwMode="auto">
          <a:xfrm>
            <a:off x="5899624" y="1642234"/>
            <a:ext cx="1601334" cy="346234"/>
          </a:xfrm>
          <a:prstGeom prst="flowChartTerminator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임시 비밀번호 받기 시작</a:t>
            </a:r>
          </a:p>
        </p:txBody>
      </p:sp>
      <p:sp>
        <p:nvSpPr>
          <p:cNvPr id="60" name="순서도: 판단 59"/>
          <p:cNvSpPr/>
          <p:nvPr/>
        </p:nvSpPr>
        <p:spPr bwMode="auto">
          <a:xfrm>
            <a:off x="5971062" y="2488263"/>
            <a:ext cx="1458458" cy="450115"/>
          </a:xfrm>
          <a:prstGeom prst="flowChartDecision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61" name="순서도: 처리 60"/>
          <p:cNvSpPr/>
          <p:nvPr/>
        </p:nvSpPr>
        <p:spPr bwMode="auto">
          <a:xfrm>
            <a:off x="5971062" y="3429000"/>
            <a:ext cx="1458458" cy="432048"/>
          </a:xfrm>
          <a:prstGeom prst="flowChartProcess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임시 비밀번호 생성</a:t>
            </a:r>
          </a:p>
        </p:txBody>
      </p:sp>
      <p:sp>
        <p:nvSpPr>
          <p:cNvPr id="62" name="순서도: 처리 61"/>
          <p:cNvSpPr/>
          <p:nvPr/>
        </p:nvSpPr>
        <p:spPr bwMode="auto">
          <a:xfrm>
            <a:off x="5971062" y="4429132"/>
            <a:ext cx="1458458" cy="440028"/>
          </a:xfrm>
          <a:prstGeom prst="flowChartProcess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SMS </a:t>
            </a:r>
            <a:r>
              <a:rPr kumimoji="1" lang="ko-KR" alt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발송</a:t>
            </a:r>
          </a:p>
        </p:txBody>
      </p:sp>
      <p:cxnSp>
        <p:nvCxnSpPr>
          <p:cNvPr id="65" name="직선 화살표 연결선 64"/>
          <p:cNvCxnSpPr>
            <a:stCxn id="59" idx="2"/>
            <a:endCxn id="60" idx="0"/>
          </p:cNvCxnSpPr>
          <p:nvPr/>
        </p:nvCxnSpPr>
        <p:spPr bwMode="auto">
          <a:xfrm rot="5400000">
            <a:off x="6450394" y="2238365"/>
            <a:ext cx="499795" cy="1588"/>
          </a:xfrm>
          <a:prstGeom prst="straightConnector1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직선 화살표 연결선 65"/>
          <p:cNvCxnSpPr>
            <a:stCxn id="60" idx="2"/>
            <a:endCxn id="61" idx="0"/>
          </p:cNvCxnSpPr>
          <p:nvPr/>
        </p:nvCxnSpPr>
        <p:spPr bwMode="auto">
          <a:xfrm>
            <a:off x="6700291" y="2938378"/>
            <a:ext cx="0" cy="490622"/>
          </a:xfrm>
          <a:prstGeom prst="straightConnector1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7" name="직선 화살표 연결선 66"/>
          <p:cNvCxnSpPr>
            <a:stCxn id="61" idx="2"/>
            <a:endCxn id="62" idx="0"/>
          </p:cNvCxnSpPr>
          <p:nvPr/>
        </p:nvCxnSpPr>
        <p:spPr bwMode="auto">
          <a:xfrm rot="5400000">
            <a:off x="6416249" y="4145090"/>
            <a:ext cx="568084" cy="1588"/>
          </a:xfrm>
          <a:prstGeom prst="straightConnector1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8" name="직선 화살표 연결선 67"/>
          <p:cNvCxnSpPr>
            <a:stCxn id="62" idx="2"/>
            <a:endCxn id="79" idx="0"/>
          </p:cNvCxnSpPr>
          <p:nvPr/>
        </p:nvCxnSpPr>
        <p:spPr bwMode="auto">
          <a:xfrm rot="5400000">
            <a:off x="6420239" y="5149212"/>
            <a:ext cx="560104" cy="1588"/>
          </a:xfrm>
          <a:prstGeom prst="straightConnector1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6375048" y="2537214"/>
            <a:ext cx="6848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SMS </a:t>
            </a:r>
            <a:r>
              <a:rPr lang="ko-KR" altLang="en-US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전송</a:t>
            </a:r>
            <a:endParaRPr lang="en-US" altLang="ko-KR" sz="1000" dirty="0" smtClean="0"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  <a:p>
            <a:pPr algn="ctr"/>
            <a:r>
              <a:rPr lang="ko-KR" altLang="en-US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여</a:t>
            </a:r>
            <a:r>
              <a:rPr lang="ko-KR" altLang="en-US" sz="1000" dirty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부</a:t>
            </a:r>
            <a:endParaRPr lang="ko-KR" altLang="en-US" sz="1000" dirty="0" smtClean="0"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cxnSp>
        <p:nvCxnSpPr>
          <p:cNvPr id="102" name="직선 연결선 101"/>
          <p:cNvCxnSpPr/>
          <p:nvPr/>
        </p:nvCxnSpPr>
        <p:spPr bwMode="auto">
          <a:xfrm>
            <a:off x="4479306" y="1363481"/>
            <a:ext cx="0" cy="4752528"/>
          </a:xfrm>
          <a:prstGeom prst="line">
            <a:avLst/>
          </a:prstGeom>
          <a:noFill/>
          <a:ln w="31750" cap="flat" cmpd="sng" algn="ctr">
            <a:solidFill>
              <a:schemeClr val="accent2">
                <a:lumMod val="75000"/>
              </a:schemeClr>
            </a:solidFill>
            <a:prstDash val="sysDot"/>
            <a:round/>
            <a:headEnd type="none" w="med" len="med"/>
            <a:tailEnd type="none"/>
          </a:ln>
          <a:effectLst/>
        </p:spPr>
      </p:cxnSp>
      <p:sp>
        <p:nvSpPr>
          <p:cNvPr id="108" name="TextBox 107"/>
          <p:cNvSpPr txBox="1"/>
          <p:nvPr/>
        </p:nvSpPr>
        <p:spPr>
          <a:xfrm>
            <a:off x="1699452" y="3038763"/>
            <a:ext cx="37221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Yes</a:t>
            </a:r>
            <a:endParaRPr lang="ko-KR" altLang="en-US" sz="1000" dirty="0" smtClean="0"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670003" y="3038762"/>
            <a:ext cx="37221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Yes</a:t>
            </a:r>
            <a:endParaRPr lang="ko-KR" altLang="en-US" sz="1000" dirty="0" smtClean="0"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28860" y="2468399"/>
            <a:ext cx="34336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No</a:t>
            </a:r>
            <a:endParaRPr lang="ko-KR" altLang="en-US" sz="1000" dirty="0" smtClean="0"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79" name="순서도: 수행의 시작/종료 78"/>
          <p:cNvSpPr/>
          <p:nvPr/>
        </p:nvSpPr>
        <p:spPr bwMode="auto">
          <a:xfrm>
            <a:off x="5899624" y="5429264"/>
            <a:ext cx="1601334" cy="346234"/>
          </a:xfrm>
          <a:prstGeom prst="flowChartTerminator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임시 비밀번호 받기 종료</a:t>
            </a:r>
          </a:p>
        </p:txBody>
      </p:sp>
      <p:sp>
        <p:nvSpPr>
          <p:cNvPr id="58" name="순서도: 수행의 시작/종료 57"/>
          <p:cNvSpPr/>
          <p:nvPr/>
        </p:nvSpPr>
        <p:spPr bwMode="auto">
          <a:xfrm>
            <a:off x="785786" y="5429264"/>
            <a:ext cx="1857388" cy="346234"/>
          </a:xfrm>
          <a:prstGeom prst="flowChartTerminator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dirty="0" smtClean="0"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서식</a:t>
            </a:r>
            <a:r>
              <a:rPr kumimoji="1" lang="ko-KR" alt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민원 처리완료 안내 시작</a:t>
            </a:r>
          </a:p>
        </p:txBody>
      </p:sp>
      <p:cxnSp>
        <p:nvCxnSpPr>
          <p:cNvPr id="84" name="직선 화살표 연결선 83"/>
          <p:cNvCxnSpPr/>
          <p:nvPr/>
        </p:nvCxnSpPr>
        <p:spPr bwMode="auto">
          <a:xfrm rot="5400000">
            <a:off x="1428056" y="5141008"/>
            <a:ext cx="568084" cy="1588"/>
          </a:xfrm>
          <a:prstGeom prst="straightConnector1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직선 화살표 연결선 84"/>
          <p:cNvCxnSpPr/>
          <p:nvPr/>
        </p:nvCxnSpPr>
        <p:spPr bwMode="auto">
          <a:xfrm rot="5400000">
            <a:off x="1463788" y="2249344"/>
            <a:ext cx="499795" cy="1588"/>
          </a:xfrm>
          <a:prstGeom prst="straightConnector1">
            <a:avLst/>
          </a:prstGeom>
          <a:noFill/>
          <a:ln w="63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직사각형 30"/>
          <p:cNvSpPr/>
          <p:nvPr/>
        </p:nvSpPr>
        <p:spPr bwMode="auto">
          <a:xfrm>
            <a:off x="214282" y="6500834"/>
            <a:ext cx="8715436" cy="246221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204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기본 디자인">
  <a:themeElements>
    <a:clrScheme name="4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6350" cap="flat" cmpd="sng" algn="ctr">
          <a:solidFill>
            <a:schemeClr val="accent2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noFill/>
        <a:ln w="6350" cap="flat" cmpd="sng" algn="ctr">
          <a:solidFill>
            <a:schemeClr val="accent2">
              <a:lumMod val="75000"/>
            </a:schemeClr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  <a:txDef>
      <a:spPr>
        <a:noFill/>
      </a:spPr>
      <a:bodyPr wrap="none" rtlCol="0" anchor="ctr">
        <a:spAutoFit/>
      </a:bodyPr>
      <a:lstStyle>
        <a:defPPr>
          <a:lnSpc>
            <a:spcPct val="150000"/>
          </a:lnSpc>
          <a:defRPr sz="1200" dirty="0" smtClean="0">
            <a:latin typeface="08서울한강체 M" pitchFamily="18" charset="-127"/>
            <a:ea typeface="08서울한강체 M" pitchFamily="18" charset="-127"/>
          </a:defRPr>
        </a:defPPr>
      </a:lstStyle>
    </a:txDef>
  </a:objectDefaults>
  <a:extraClrSchemeLst>
    <a:extraClrScheme>
      <a:clrScheme name="4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25197</TotalTime>
  <Words>49</Words>
  <Application>Microsoft Office PowerPoint</Application>
  <PresentationFormat>화면 슬라이드 쇼(4:3)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4_기본 디자인</vt:lpstr>
      <vt:lpstr>슬라이드 1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마스터 PC</cp:lastModifiedBy>
  <cp:revision>1524</cp:revision>
  <cp:lastPrinted>2011-04-06T10:04:42Z</cp:lastPrinted>
  <dcterms:created xsi:type="dcterms:W3CDTF">2006-10-05T04:04:58Z</dcterms:created>
  <dcterms:modified xsi:type="dcterms:W3CDTF">2015-02-03T04:40:43Z</dcterms:modified>
</cp:coreProperties>
</file>