
<file path=[Content_Types].xml><?xml version="1.0" encoding="utf-8"?>
<Types xmlns="http://schemas.openxmlformats.org/package/2006/content-types"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6"/>
  </p:notesMasterIdLst>
  <p:sldIdLst>
    <p:sldId id="257" r:id="rId2"/>
    <p:sldId id="366" r:id="rId3"/>
    <p:sldId id="368" r:id="rId4"/>
    <p:sldId id="363" r:id="rId5"/>
  </p:sldIdLst>
  <p:sldSz cx="9144000" cy="6858000" type="screen4x3"/>
  <p:notesSz cx="6858000" cy="9144000"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orient="horz" pos="572">
          <p15:clr>
            <a:srgbClr val="A4A3A4"/>
          </p15:clr>
        </p15:guide>
        <p15:guide id="3" orient="horz" pos="3974">
          <p15:clr>
            <a:srgbClr val="A4A3A4"/>
          </p15:clr>
        </p15:guide>
        <p15:guide id="4" orient="horz" pos="2387">
          <p15:clr>
            <a:srgbClr val="A4A3A4"/>
          </p15:clr>
        </p15:guide>
        <p15:guide id="5" orient="horz" pos="3748">
          <p15:clr>
            <a:srgbClr val="A4A3A4"/>
          </p15:clr>
        </p15:guide>
        <p15:guide id="6" orient="horz" pos="754">
          <p15:clr>
            <a:srgbClr val="A4A3A4"/>
          </p15:clr>
        </p15:guide>
        <p15:guide id="7" pos="2880">
          <p15:clr>
            <a:srgbClr val="A4A3A4"/>
          </p15:clr>
        </p15:guide>
        <p15:guide id="8" pos="204">
          <p15:clr>
            <a:srgbClr val="A4A3A4"/>
          </p15:clr>
        </p15:guide>
        <p15:guide id="9" pos="5556">
          <p15:clr>
            <a:srgbClr val="A4A3A4"/>
          </p15:clr>
        </p15:guide>
        <p15:guide id="10" pos="5284">
          <p15:clr>
            <a:srgbClr val="A4A3A4"/>
          </p15:clr>
        </p15:guide>
        <p15:guide id="11" pos="476">
          <p15:clr>
            <a:srgbClr val="A4A3A4"/>
          </p15:clr>
        </p15:guide>
        <p15:guide id="12" pos="2608">
          <p15:clr>
            <a:srgbClr val="A4A3A4"/>
          </p15:clr>
        </p15:guide>
        <p15:guide id="13" pos="3152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 xmlns="">
          <a:srgbClr val="FF0000"/>
        </p14:laserClr>
      </p:ext>
      <p:ext uri="{2FDB2607-1784-4EEB-B798-7EB5836EED8A}">
        <p14:showMediaCtrls xmlns:p14="http://schemas.microsoft.com/office/powerpoint/2010/main" xmlns="" val="1"/>
      </p:ext>
    </p:extLst>
  </p:showPr>
  <p:clrMru>
    <a:srgbClr val="C00000"/>
    <a:srgbClr val="000000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보통 스타일 2 - 강조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34615" autoAdjust="0"/>
    <p:restoredTop sz="86423" autoAdjust="0"/>
  </p:normalViewPr>
  <p:slideViewPr>
    <p:cSldViewPr showGuides="1">
      <p:cViewPr varScale="1">
        <p:scale>
          <a:sx n="79" d="100"/>
          <a:sy n="79" d="100"/>
        </p:scale>
        <p:origin x="-90" y="-402"/>
      </p:cViewPr>
      <p:guideLst>
        <p:guide orient="horz" pos="2160"/>
        <p:guide orient="horz" pos="572"/>
        <p:guide orient="horz" pos="3974"/>
        <p:guide orient="horz" pos="2387"/>
        <p:guide orient="horz" pos="3748"/>
        <p:guide orient="horz" pos="754"/>
        <p:guide pos="2880"/>
        <p:guide pos="204"/>
        <p:guide pos="5556"/>
        <p:guide pos="5284"/>
        <p:guide pos="476"/>
        <p:guide pos="2608"/>
        <p:guide pos="3152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A4ADC07-B38C-4A7F-880B-27C9EEFA4FC9}" type="datetimeFigureOut">
              <a:rPr lang="ko-KR" altLang="en-US" smtClean="0"/>
              <a:pPr/>
              <a:t>2016-02-12</a:t>
            </a:fld>
            <a:endParaRPr lang="ko-KR" altLang="en-US"/>
          </a:p>
        </p:txBody>
      </p:sp>
      <p:sp>
        <p:nvSpPr>
          <p:cNvPr id="4" name="슬라이드 이미지 개체 틀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ko-KR" altLang="en-US"/>
          </a:p>
        </p:txBody>
      </p:sp>
      <p:sp>
        <p:nvSpPr>
          <p:cNvPr id="5" name="슬라이드 노트 개체 틀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3C87BC7-8B47-4CC6-8AC3-9EB8FF12295F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xmlns="" val="170774466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46D1FD4-8675-4AC7-90BE-5F1AE628BCBD}" type="slidenum">
              <a:rPr lang="ko-KR" altLang="en-US" smtClean="0">
                <a:solidFill>
                  <a:prstClr val="black"/>
                </a:solidFill>
              </a:rPr>
              <a:pPr/>
              <a:t>1</a:t>
            </a:fld>
            <a:endParaRPr lang="ko-KR" altLang="en-U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54688262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46D1FD4-8675-4AC7-90BE-5F1AE628BCBD}" type="slidenum">
              <a:rPr lang="ko-KR" altLang="en-US" smtClean="0">
                <a:solidFill>
                  <a:prstClr val="black"/>
                </a:solidFill>
              </a:rPr>
              <a:pPr/>
              <a:t>2</a:t>
            </a:fld>
            <a:endParaRPr lang="ko-KR" altLang="en-U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11304523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ko-KR" altLang="en-US" smtClean="0"/>
              <a:t>마스터 부제목 스타일 편집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46C165-B4A7-427B-9602-8A0F15BFCCEF}" type="datetimeFigureOut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2016-02-12</a:t>
            </a:fld>
            <a:endParaRPr lang="ko-KR" alt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AEC12F-1443-46B3-A23B-5E430C4374ED}" type="slidenum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ko-KR" alt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165653500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46C165-B4A7-427B-9602-8A0F15BFCCEF}" type="datetimeFigureOut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2016-02-12</a:t>
            </a:fld>
            <a:endParaRPr lang="ko-KR" alt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AEC12F-1443-46B3-A23B-5E430C4374ED}" type="slidenum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ko-KR" alt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257810953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46C165-B4A7-427B-9602-8A0F15BFCCEF}" type="datetimeFigureOut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2016-02-12</a:t>
            </a:fld>
            <a:endParaRPr lang="ko-KR" alt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AEC12F-1443-46B3-A23B-5E430C4374ED}" type="slidenum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ko-KR" alt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154175728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46C165-B4A7-427B-9602-8A0F15BFCCEF}" type="datetimeFigureOut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2016-02-12</a:t>
            </a:fld>
            <a:endParaRPr lang="ko-KR" alt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AEC12F-1443-46B3-A23B-5E430C4374ED}" type="slidenum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ko-KR" alt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145494151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7" name="날짜 개체 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46C165-B4A7-427B-9602-8A0F15BFCCEF}" type="datetimeFigureOut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2016-02-12</a:t>
            </a:fld>
            <a:endParaRPr lang="ko-KR" alt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바닥글 개체 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슬라이드 번호 개체 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AEC12F-1443-46B3-A23B-5E430C4374ED}" type="slidenum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ko-KR" alt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246864137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46C165-B4A7-427B-9602-8A0F15BFCCEF}" type="datetimeFigureOut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2016-02-12</a:t>
            </a:fld>
            <a:endParaRPr lang="ko-KR" alt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AEC12F-1443-46B3-A23B-5E430C4374ED}" type="slidenum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ko-KR" alt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228759105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직사각형 10"/>
          <p:cNvSpPr/>
          <p:nvPr userDrawn="1"/>
        </p:nvSpPr>
        <p:spPr>
          <a:xfrm>
            <a:off x="72008" y="6435264"/>
            <a:ext cx="4572000" cy="400110"/>
          </a:xfrm>
          <a:prstGeom prst="rect">
            <a:avLst/>
          </a:prstGeom>
        </p:spPr>
        <p:txBody>
          <a:bodyPr>
            <a:spAutoFit/>
          </a:bodyPr>
          <a:lstStyle/>
          <a:p>
            <a:endParaRPr lang="ko-KR" altLang="en-US" sz="1000" dirty="0">
              <a:solidFill>
                <a:prstClr val="white">
                  <a:lumMod val="50000"/>
                </a:prstClr>
              </a:solidFill>
              <a:latin typeface="Arial" pitchFamily="34" charset="0"/>
              <a:cs typeface="Arial" pitchFamily="34" charset="0"/>
            </a:endParaRPr>
          </a:p>
          <a:p>
            <a:fld id="{AC64F56B-0BDD-44B1-9F63-4209E740A78D}" type="slidenum">
              <a:rPr lang="en-US" altLang="ko-KR" sz="1000" b="1">
                <a:solidFill>
                  <a:prstClr val="white">
                    <a:lumMod val="50000"/>
                  </a:prstClr>
                </a:solidFill>
                <a:latin typeface="Arial" pitchFamily="34" charset="0"/>
                <a:cs typeface="Arial" pitchFamily="34" charset="0"/>
              </a:rPr>
              <a:pPr/>
              <a:t>‹#›</a:t>
            </a:fld>
            <a:endParaRPr lang="ko-KR" altLang="en-US" sz="1000" dirty="0">
              <a:solidFill>
                <a:prstClr val="white">
                  <a:lumMod val="50000"/>
                </a:prstClr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7" name="직사각형 6"/>
          <p:cNvSpPr/>
          <p:nvPr userDrawn="1"/>
        </p:nvSpPr>
        <p:spPr>
          <a:xfrm>
            <a:off x="6660232" y="6597352"/>
            <a:ext cx="1383712" cy="21544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ko-KR" sz="800" dirty="0">
                <a:solidFill>
                  <a:prstClr val="white">
                    <a:lumMod val="65000"/>
                  </a:prstClr>
                </a:solidFill>
                <a:latin typeface="Arial" pitchFamily="34" charset="0"/>
                <a:cs typeface="Arial" pitchFamily="34" charset="0"/>
              </a:rPr>
              <a:t>ⓒ 2013 MezzoMedia Inc. </a:t>
            </a:r>
            <a:endParaRPr lang="ko-KR" altLang="en-US" sz="800" dirty="0">
              <a:solidFill>
                <a:prstClr val="white">
                  <a:lumMod val="65000"/>
                </a:prstClr>
              </a:solidFill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55339406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46C165-B4A7-427B-9602-8A0F15BFCCEF}" type="datetimeFigureOut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2016-02-12</a:t>
            </a:fld>
            <a:endParaRPr lang="ko-KR" alt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AEC12F-1443-46B3-A23B-5E430C4374ED}" type="slidenum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ko-KR" alt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175216806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그림 개체 틀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ko-KR" altLang="en-US" dirty="0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46C165-B4A7-427B-9602-8A0F15BFCCEF}" type="datetimeFigureOut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2016-02-12</a:t>
            </a:fld>
            <a:endParaRPr lang="ko-KR" alt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AEC12F-1443-46B3-A23B-5E430C4374ED}" type="slidenum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ko-KR" alt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78884894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46C165-B4A7-427B-9602-8A0F15BFCCEF}" type="datetimeFigureOut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2016-02-12</a:t>
            </a:fld>
            <a:endParaRPr lang="ko-KR" alt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AEC12F-1443-46B3-A23B-5E430C4374ED}" type="slidenum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ko-KR" alt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191933938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46C165-B4A7-427B-9602-8A0F15BFCCEF}" type="datetimeFigureOut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2016-02-12</a:t>
            </a:fld>
            <a:endParaRPr lang="ko-KR" alt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AEC12F-1443-46B3-A23B-5E430C4374ED}" type="slidenum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ko-KR" alt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115436490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B46C165-B4A7-427B-9602-8A0F15BFCCEF}" type="datetimeFigureOut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2016-02-12</a:t>
            </a:fld>
            <a:endParaRPr lang="ko-KR" alt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DAEC12F-1443-46B3-A23B-5E430C4374ED}" type="slidenum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ko-KR" altLang="en-US" dirty="0">
              <a:solidFill>
                <a:prstClr val="black">
                  <a:tint val="75000"/>
                </a:prstClr>
              </a:solidFill>
            </a:endParaRPr>
          </a:p>
        </p:txBody>
      </p:sp>
      <p:pic>
        <p:nvPicPr>
          <p:cNvPr id="3078" name="Picture 6" descr="C:\Users\jhm\Desktop\2013PPT-Template - 2013-03\w-.jpg"/>
          <p:cNvPicPr>
            <a:picLocks noChangeAspect="1" noChangeArrowheads="1"/>
          </p:cNvPicPr>
          <p:nvPr userDrawn="1"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622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3079" name="Picture 7"/>
          <p:cNvPicPr preferRelativeResize="0">
            <a:picLocks noChangeAspect="1" noChangeArrowheads="1"/>
          </p:cNvPicPr>
          <p:nvPr userDrawn="1"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 bwMode="auto">
          <a:xfrm>
            <a:off x="0" y="675595"/>
            <a:ext cx="9144000" cy="169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xmlns="" val="12877310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iming>
    <p:tnLst>
      <p:par>
        <p:cTn id="1" dur="indefinite" restart="never" nodeType="tmRoot"/>
      </p:par>
    </p:tnLst>
  </p:timing>
  <p:txStyles>
    <p:titleStyle>
      <a:lvl1pPr algn="ctr" defTabSz="914400" rtl="0" eaLnBrk="1" latinLnBrk="1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1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1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9" name="Picture 5" descr="C:\Users\jhm\Desktop\2013PPT-Template - 2013-03\w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-4225"/>
            <a:ext cx="9144000" cy="68622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직사각형 3"/>
          <p:cNvSpPr/>
          <p:nvPr/>
        </p:nvSpPr>
        <p:spPr>
          <a:xfrm>
            <a:off x="3491880" y="4293096"/>
            <a:ext cx="2232248" cy="338554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altLang="ko-KR" sz="1600" dirty="0" smtClean="0">
                <a:solidFill>
                  <a:prstClr val="black">
                    <a:lumMod val="65000"/>
                    <a:lumOff val="35000"/>
                  </a:prst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Arial" pitchFamily="34" charset="0"/>
              </a:rPr>
              <a:t>2016. 02. 12.</a:t>
            </a:r>
            <a:endParaRPr lang="ko-KR" altLang="en-US" sz="1600" dirty="0">
              <a:solidFill>
                <a:prstClr val="black">
                  <a:lumMod val="65000"/>
                  <a:lumOff val="35000"/>
                </a:prstClr>
              </a:solidFill>
              <a:latin typeface="나눔바른고딕" panose="020B0603020101020101" pitchFamily="50" charset="-127"/>
              <a:ea typeface="나눔바른고딕" panose="020B0603020101020101" pitchFamily="50" charset="-127"/>
              <a:cs typeface="Arial" pitchFamily="34" charset="0"/>
            </a:endParaRPr>
          </a:p>
        </p:txBody>
      </p:sp>
      <p:sp>
        <p:nvSpPr>
          <p:cNvPr id="2" name="직사각형 1"/>
          <p:cNvSpPr/>
          <p:nvPr/>
        </p:nvSpPr>
        <p:spPr>
          <a:xfrm>
            <a:off x="683568" y="692696"/>
            <a:ext cx="2160240" cy="64807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" name="TextBox 2"/>
          <p:cNvSpPr txBox="1"/>
          <p:nvPr/>
        </p:nvSpPr>
        <p:spPr>
          <a:xfrm>
            <a:off x="1331640" y="908720"/>
            <a:ext cx="6126997" cy="286232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ko-KR" altLang="en-US" sz="4000" dirty="0" err="1" smtClean="0">
                <a:solidFill>
                  <a:prstClr val="black">
                    <a:lumMod val="65000"/>
                    <a:lumOff val="35000"/>
                  </a:prst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Arial" pitchFamily="34" charset="0"/>
              </a:rPr>
              <a:t>네이버</a:t>
            </a:r>
            <a:r>
              <a:rPr lang="ko-KR" altLang="en-US" sz="4000" dirty="0" smtClean="0">
                <a:solidFill>
                  <a:prstClr val="black">
                    <a:lumMod val="65000"/>
                    <a:lumOff val="35000"/>
                  </a:prst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Arial" pitchFamily="34" charset="0"/>
              </a:rPr>
              <a:t> </a:t>
            </a:r>
            <a:endParaRPr lang="en-US" altLang="ko-KR" sz="4000" dirty="0" smtClean="0">
              <a:solidFill>
                <a:prstClr val="black">
                  <a:lumMod val="65000"/>
                  <a:lumOff val="35000"/>
                </a:prstClr>
              </a:solidFill>
              <a:latin typeface="나눔바른고딕" panose="020B0603020101020101" pitchFamily="50" charset="-127"/>
              <a:ea typeface="나눔바른고딕" panose="020B0603020101020101" pitchFamily="50" charset="-127"/>
              <a:cs typeface="Arial" pitchFamily="34" charset="0"/>
            </a:endParaRPr>
          </a:p>
          <a:p>
            <a:pPr algn="ctr">
              <a:lnSpc>
                <a:spcPct val="150000"/>
              </a:lnSpc>
            </a:pPr>
            <a:r>
              <a:rPr lang="ko-KR" altLang="en-US" sz="4000" dirty="0" smtClean="0">
                <a:solidFill>
                  <a:prstClr val="black">
                    <a:lumMod val="65000"/>
                    <a:lumOff val="35000"/>
                  </a:prst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Arial" pitchFamily="34" charset="0"/>
              </a:rPr>
              <a:t>서울시청 </a:t>
            </a:r>
            <a:r>
              <a:rPr lang="en-US" altLang="ko-KR" sz="4000" dirty="0" smtClean="0">
                <a:solidFill>
                  <a:prstClr val="black">
                    <a:lumMod val="65000"/>
                    <a:lumOff val="35000"/>
                  </a:prst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Arial" pitchFamily="34" charset="0"/>
              </a:rPr>
              <a:t>&lt;</a:t>
            </a:r>
            <a:r>
              <a:rPr lang="ko-KR" altLang="en-US" sz="4000" dirty="0" err="1" smtClean="0">
                <a:solidFill>
                  <a:prstClr val="black">
                    <a:lumMod val="65000"/>
                    <a:lumOff val="35000"/>
                  </a:prst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Arial" pitchFamily="34" charset="0"/>
              </a:rPr>
              <a:t>승용차요일제</a:t>
            </a:r>
            <a:r>
              <a:rPr lang="en-US" altLang="ko-KR" sz="4000" dirty="0" smtClean="0">
                <a:solidFill>
                  <a:prstClr val="black">
                    <a:lumMod val="65000"/>
                    <a:lumOff val="35000"/>
                  </a:prst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Arial" pitchFamily="34" charset="0"/>
              </a:rPr>
              <a:t>&gt;</a:t>
            </a:r>
          </a:p>
          <a:p>
            <a:pPr algn="ctr">
              <a:lnSpc>
                <a:spcPct val="150000"/>
              </a:lnSpc>
            </a:pPr>
            <a:r>
              <a:rPr lang="ko-KR" altLang="en-US" sz="4000" dirty="0" smtClean="0">
                <a:solidFill>
                  <a:prstClr val="black">
                    <a:lumMod val="65000"/>
                    <a:lumOff val="35000"/>
                  </a:prst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Arial" pitchFamily="34" charset="0"/>
              </a:rPr>
              <a:t>미디어믹스 제안서</a:t>
            </a:r>
            <a:endParaRPr lang="en-US" altLang="ko-KR" sz="4000" dirty="0" smtClean="0">
              <a:solidFill>
                <a:prstClr val="black">
                  <a:lumMod val="65000"/>
                  <a:lumOff val="35000"/>
                </a:prstClr>
              </a:solidFill>
              <a:latin typeface="나눔바른고딕" panose="020B0603020101020101" pitchFamily="50" charset="-127"/>
              <a:ea typeface="나눔바른고딕" panose="020B0603020101020101" pitchFamily="50" charset="-127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940988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216024" y="230517"/>
            <a:ext cx="601216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0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나눔고딕" pitchFamily="50" charset="-127"/>
                <a:ea typeface="나눔고딕" pitchFamily="50" charset="-127"/>
              </a:rPr>
              <a:t>1. </a:t>
            </a:r>
            <a:r>
              <a:rPr lang="ko-KR" altLang="en-US" sz="20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나눔고딕" pitchFamily="50" charset="-127"/>
                <a:ea typeface="나눔고딕" pitchFamily="50" charset="-127"/>
              </a:rPr>
              <a:t>미디어믹스 제안서</a:t>
            </a:r>
            <a:r>
              <a:rPr lang="en-US" altLang="ko-KR" sz="20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나눔고딕" pitchFamily="50" charset="-127"/>
                <a:ea typeface="나눔고딕" pitchFamily="50" charset="-127"/>
              </a:rPr>
              <a:t>(2,200</a:t>
            </a:r>
            <a:r>
              <a:rPr lang="ko-KR" altLang="en-US" sz="20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나눔고딕" pitchFamily="50" charset="-127"/>
                <a:ea typeface="나눔고딕" pitchFamily="50" charset="-127"/>
              </a:rPr>
              <a:t>만원</a:t>
            </a:r>
            <a:r>
              <a:rPr lang="en-US" altLang="ko-KR" sz="20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나눔고딕" pitchFamily="50" charset="-127"/>
                <a:ea typeface="나눔고딕" pitchFamily="50" charset="-127"/>
              </a:rPr>
              <a:t>)</a:t>
            </a:r>
            <a:endParaRPr lang="ko-KR" altLang="en-US" sz="2000" b="1" dirty="0">
              <a:solidFill>
                <a:schemeClr val="tx1">
                  <a:lumMod val="65000"/>
                  <a:lumOff val="35000"/>
                </a:schemeClr>
              </a:solidFill>
              <a:latin typeface="나눔고딕" pitchFamily="50" charset="-127"/>
              <a:ea typeface="나눔고딕" pitchFamily="50" charset="-127"/>
            </a:endParaRPr>
          </a:p>
        </p:txBody>
      </p:sp>
      <p:sp>
        <p:nvSpPr>
          <p:cNvPr id="5" name="직사각형 4"/>
          <p:cNvSpPr/>
          <p:nvPr/>
        </p:nvSpPr>
        <p:spPr>
          <a:xfrm>
            <a:off x="395536" y="4458736"/>
            <a:ext cx="8748464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ko-KR" sz="1200" dirty="0">
                <a:latin typeface="나눔고딕" panose="020D0604000000000000" pitchFamily="50" charset="-127"/>
                <a:ea typeface="나눔고딕" panose="020D0604000000000000" pitchFamily="50" charset="-127"/>
              </a:rPr>
              <a:t>※ </a:t>
            </a:r>
            <a:r>
              <a:rPr lang="ko-KR" altLang="en-US" sz="1200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본 미디어믹스 </a:t>
            </a:r>
            <a:r>
              <a:rPr lang="ko-KR" altLang="en-US" sz="1200" dirty="0" err="1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부킹시점의</a:t>
            </a:r>
            <a:r>
              <a:rPr lang="ko-KR" altLang="en-US" sz="1200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 </a:t>
            </a:r>
            <a:r>
              <a:rPr lang="ko-KR" altLang="en-US" sz="1200" dirty="0" err="1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인벤토리</a:t>
            </a:r>
            <a:r>
              <a:rPr lang="ko-KR" altLang="en-US" sz="1200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 상황으로 실제 </a:t>
            </a:r>
            <a:r>
              <a:rPr lang="ko-KR" altLang="en-US" sz="1200" dirty="0" err="1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부킹시</a:t>
            </a:r>
            <a:r>
              <a:rPr lang="ko-KR" altLang="en-US" sz="1200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 해당 </a:t>
            </a:r>
            <a:r>
              <a:rPr lang="ko-KR" altLang="en-US" sz="1200" dirty="0" err="1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인벤토리는</a:t>
            </a:r>
            <a:r>
              <a:rPr lang="ko-KR" altLang="en-US" sz="1200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 달라질 수 있습니다</a:t>
            </a:r>
            <a:r>
              <a:rPr lang="en-US" altLang="ko-KR" sz="1200" dirty="0">
                <a:latin typeface="나눔고딕" panose="020D0604000000000000" pitchFamily="50" charset="-127"/>
                <a:ea typeface="나눔고딕" panose="020D0604000000000000" pitchFamily="50" charset="-127"/>
              </a:rPr>
              <a:t>.</a:t>
            </a:r>
          </a:p>
          <a:p>
            <a:pPr>
              <a:lnSpc>
                <a:spcPct val="150000"/>
              </a:lnSpc>
            </a:pPr>
            <a:r>
              <a:rPr lang="en-US" altLang="ko-KR" sz="1200" dirty="0">
                <a:latin typeface="나눔고딕" panose="020D0604000000000000" pitchFamily="50" charset="-127"/>
                <a:ea typeface="나눔고딕" panose="020D0604000000000000" pitchFamily="50" charset="-127"/>
              </a:rPr>
              <a:t>※ </a:t>
            </a:r>
            <a:r>
              <a:rPr lang="ko-KR" altLang="en-US" sz="1200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광고진행을 위한 소재</a:t>
            </a:r>
            <a:r>
              <a:rPr lang="en-US" altLang="ko-KR" sz="1200" dirty="0">
                <a:latin typeface="나눔고딕" panose="020D0604000000000000" pitchFamily="50" charset="-127"/>
                <a:ea typeface="나눔고딕" panose="020D0604000000000000" pitchFamily="50" charset="-127"/>
              </a:rPr>
              <a:t>(</a:t>
            </a:r>
            <a:r>
              <a:rPr lang="ko-KR" altLang="en-US" sz="1200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배너 등</a:t>
            </a:r>
            <a:r>
              <a:rPr lang="en-US" altLang="ko-KR" sz="1200" dirty="0">
                <a:latin typeface="나눔고딕" panose="020D0604000000000000" pitchFamily="50" charset="-127"/>
                <a:ea typeface="나눔고딕" panose="020D0604000000000000" pitchFamily="50" charset="-127"/>
              </a:rPr>
              <a:t>) </a:t>
            </a:r>
            <a:r>
              <a:rPr lang="ko-KR" altLang="en-US" sz="1200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제작은 광고주에게 책임이 있으며</a:t>
            </a:r>
            <a:r>
              <a:rPr lang="en-US" altLang="ko-KR" sz="1200" dirty="0">
                <a:latin typeface="나눔고딕" panose="020D0604000000000000" pitchFamily="50" charset="-127"/>
                <a:ea typeface="나눔고딕" panose="020D0604000000000000" pitchFamily="50" charset="-127"/>
              </a:rPr>
              <a:t>, </a:t>
            </a:r>
            <a:r>
              <a:rPr lang="ko-KR" altLang="en-US" sz="1200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제작이 필요하실 경우에는 해당 </a:t>
            </a:r>
            <a:r>
              <a:rPr lang="ko-KR" altLang="en-US" sz="1200" dirty="0" err="1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마케터에게</a:t>
            </a:r>
            <a:r>
              <a:rPr lang="ko-KR" altLang="en-US" sz="1200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 </a:t>
            </a:r>
            <a:r>
              <a:rPr lang="ko-KR" altLang="en-US" sz="1200" dirty="0" err="1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문의주시기</a:t>
            </a:r>
            <a:r>
              <a:rPr lang="ko-KR" altLang="en-US" sz="1200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 바랍니다</a:t>
            </a:r>
            <a:r>
              <a:rPr lang="en-US" altLang="ko-KR" sz="1200" dirty="0">
                <a:latin typeface="나눔고딕" panose="020D0604000000000000" pitchFamily="50" charset="-127"/>
                <a:ea typeface="나눔고딕" panose="020D0604000000000000" pitchFamily="50" charset="-127"/>
              </a:rPr>
              <a:t>.</a:t>
            </a:r>
            <a:endParaRPr lang="ko-KR" altLang="en-US" sz="1200" dirty="0">
              <a:latin typeface="나눔고딕" panose="020D0604000000000000" pitchFamily="50" charset="-127"/>
              <a:ea typeface="나눔고딕" panose="020D0604000000000000" pitchFamily="50" charset="-127"/>
            </a:endParaRPr>
          </a:p>
        </p:txBody>
      </p:sp>
      <p:graphicFrame>
        <p:nvGraphicFramePr>
          <p:cNvPr id="6" name="표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60654776"/>
              </p:ext>
            </p:extLst>
          </p:nvPr>
        </p:nvGraphicFramePr>
        <p:xfrm>
          <a:off x="395536" y="836712"/>
          <a:ext cx="8496945" cy="3641550"/>
        </p:xfrm>
        <a:graphic>
          <a:graphicData uri="http://schemas.openxmlformats.org/drawingml/2006/table">
            <a:tbl>
              <a:tblPr/>
              <a:tblGrid>
                <a:gridCol w="576064"/>
                <a:gridCol w="1296144"/>
                <a:gridCol w="792088"/>
                <a:gridCol w="1308270"/>
                <a:gridCol w="654127"/>
                <a:gridCol w="599616"/>
                <a:gridCol w="1199232"/>
                <a:gridCol w="981190"/>
                <a:gridCol w="1090214"/>
              </a:tblGrid>
              <a:tr h="606925">
                <a:tc>
                  <a:txBody>
                    <a:bodyPr/>
                    <a:lstStyle/>
                    <a:p>
                      <a:pPr algn="ctr" rtl="0" fontAlgn="ctr"/>
                      <a:r>
                        <a:rPr lang="ko-KR" altLang="en-US" sz="1200" b="0" i="0" u="none" strike="noStrike" dirty="0">
                          <a:solidFill>
                            <a:srgbClr val="FFFFFF"/>
                          </a:solidFill>
                          <a:effectLst/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</a:rPr>
                        <a:t>매체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62626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ko-KR" altLang="en-US" sz="1200" b="0" i="0" u="none" strike="noStrike" dirty="0">
                          <a:solidFill>
                            <a:srgbClr val="FFFFFF"/>
                          </a:solidFill>
                          <a:effectLst/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</a:rPr>
                        <a:t>상품　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62626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ko-KR" altLang="en-US" sz="1200" b="0" i="0" u="none" strike="noStrike">
                          <a:solidFill>
                            <a:srgbClr val="FFFFFF"/>
                          </a:solidFill>
                          <a:effectLst/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</a:rPr>
                        <a:t>크기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62626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ko-KR" altLang="en-US" sz="1200" b="0" i="0" u="none" strike="noStrike" dirty="0" smtClean="0">
                          <a:solidFill>
                            <a:srgbClr val="FFFFFF"/>
                          </a:solidFill>
                          <a:effectLst/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</a:rPr>
                        <a:t>광고기간</a:t>
                      </a:r>
                      <a:endParaRPr lang="ko-KR" altLang="en-US" sz="1200" b="0" i="0" u="none" strike="noStrike" dirty="0">
                        <a:solidFill>
                          <a:srgbClr val="FFFFFF"/>
                        </a:solidFill>
                        <a:effectLst/>
                        <a:latin typeface="나눔바른고딕" panose="020B0603020101020101" pitchFamily="50" charset="-127"/>
                        <a:ea typeface="나눔바른고딕" panose="020B0603020101020101" pitchFamily="50" charset="-127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62626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200" b="0" i="0" u="none" strike="noStrike" dirty="0">
                          <a:solidFill>
                            <a:srgbClr val="FFFFFF"/>
                          </a:solidFill>
                          <a:effectLst/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</a:rPr>
                        <a:t>CPM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62626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ko-KR" altLang="en-US" sz="1200" b="0" i="0" u="none" strike="noStrike" dirty="0" smtClean="0">
                          <a:solidFill>
                            <a:srgbClr val="FFFFFF"/>
                          </a:solidFill>
                          <a:effectLst/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</a:rPr>
                        <a:t>프로파일</a:t>
                      </a:r>
                      <a:endParaRPr lang="ko-KR" altLang="en-US" sz="1200" b="0" i="0" u="none" strike="noStrike" dirty="0">
                        <a:solidFill>
                          <a:srgbClr val="FFFFFF"/>
                        </a:solidFill>
                        <a:effectLst/>
                        <a:latin typeface="나눔바른고딕" panose="020B0603020101020101" pitchFamily="50" charset="-127"/>
                        <a:ea typeface="나눔바른고딕" panose="020B0603020101020101" pitchFamily="50" charset="-127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62626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ko-KR" altLang="en-US" sz="1200" b="0" i="0" u="none" strike="noStrike" dirty="0">
                          <a:solidFill>
                            <a:srgbClr val="FFFFFF"/>
                          </a:solidFill>
                          <a:effectLst/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</a:rPr>
                        <a:t>보장노출량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62626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ko-KR" altLang="en-US" sz="1200" b="0" i="0" u="none" strike="noStrike" dirty="0" smtClean="0">
                          <a:solidFill>
                            <a:srgbClr val="FFFFFF"/>
                          </a:solidFill>
                          <a:effectLst/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</a:rPr>
                        <a:t>업종 평균</a:t>
                      </a:r>
                      <a:endParaRPr lang="en-US" altLang="ko-KR" sz="1200" b="0" i="0" u="none" strike="noStrike" dirty="0" smtClean="0">
                        <a:solidFill>
                          <a:srgbClr val="FFFFFF"/>
                        </a:solidFill>
                        <a:effectLst/>
                        <a:latin typeface="나눔바른고딕" panose="020B0603020101020101" pitchFamily="50" charset="-127"/>
                        <a:ea typeface="나눔바른고딕" panose="020B0603020101020101" pitchFamily="50" charset="-127"/>
                      </a:endParaRPr>
                    </a:p>
                    <a:p>
                      <a:pPr algn="ctr" rtl="0" fontAlgn="ctr"/>
                      <a:r>
                        <a:rPr lang="en-US" altLang="ko-KR" sz="1200" b="0" i="0" u="none" strike="noStrike" dirty="0" smtClean="0">
                          <a:solidFill>
                            <a:srgbClr val="FFFFFF"/>
                          </a:solidFill>
                          <a:effectLst/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</a:rPr>
                        <a:t>CTR</a:t>
                      </a:r>
                      <a:endParaRPr lang="ko-KR" altLang="en-US" sz="1200" b="0" i="0" u="none" strike="noStrike" dirty="0">
                        <a:solidFill>
                          <a:srgbClr val="FFFFFF"/>
                        </a:solidFill>
                        <a:effectLst/>
                        <a:latin typeface="나눔바른고딕" panose="020B0603020101020101" pitchFamily="50" charset="-127"/>
                        <a:ea typeface="나눔바른고딕" panose="020B0603020101020101" pitchFamily="50" charset="-127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62626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ko-KR" altLang="en-US" sz="1200" b="0" i="0" u="none" strike="noStrike">
                          <a:solidFill>
                            <a:srgbClr val="FFFFFF"/>
                          </a:solidFill>
                          <a:effectLst/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</a:rPr>
                        <a:t>공시금액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62626"/>
                    </a:solidFill>
                  </a:tcPr>
                </a:tc>
              </a:tr>
              <a:tr h="606925">
                <a:tc rowSpan="2">
                  <a:txBody>
                    <a:bodyPr/>
                    <a:lstStyle/>
                    <a:p>
                      <a:pPr algn="ctr" rtl="0" fontAlgn="ctr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</a:rPr>
                        <a:t>PC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ko-KR" altLang="en-US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</a:rPr>
                        <a:t>초기</a:t>
                      </a:r>
                      <a:r>
                        <a:rPr lang="en-US" altLang="ko-KR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</a:rPr>
                        <a:t>_</a:t>
                      </a:r>
                      <a:r>
                        <a:rPr lang="ko-KR" altLang="en-US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</a:rPr>
                        <a:t>롤링보드</a:t>
                      </a:r>
                      <a:r>
                        <a:rPr lang="en-US" altLang="ko-KR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</a:rPr>
                        <a:t>_</a:t>
                      </a:r>
                    </a:p>
                    <a:p>
                      <a:pPr algn="ctr" rtl="0" fontAlgn="ctr"/>
                      <a:r>
                        <a:rPr lang="ko-KR" altLang="en-US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</a:rPr>
                        <a:t>프로파일</a:t>
                      </a:r>
                      <a:endParaRPr lang="en-US" altLang="ko-KR" sz="1200" b="0" i="0" u="none" strike="noStrike" dirty="0">
                        <a:solidFill>
                          <a:srgbClr val="000000"/>
                        </a:solidFill>
                        <a:effectLst/>
                        <a:latin typeface="나눔바른고딕" panose="020B0603020101020101" pitchFamily="50" charset="-127"/>
                        <a:ea typeface="나눔바른고딕" panose="020B0603020101020101" pitchFamily="50" charset="-127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ko-KR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</a:rPr>
                        <a:t>300*150</a:t>
                      </a:r>
                      <a:endParaRPr lang="en-US" altLang="ko-KR" sz="1200" b="0" i="0" u="none" strike="noStrike" dirty="0">
                        <a:solidFill>
                          <a:srgbClr val="000000"/>
                        </a:solidFill>
                        <a:effectLst/>
                        <a:latin typeface="나눔바른고딕" panose="020B0603020101020101" pitchFamily="50" charset="-127"/>
                        <a:ea typeface="나눔바른고딕" panose="020B0603020101020101" pitchFamily="50" charset="-127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ko-KR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</a:rPr>
                        <a:t>3</a:t>
                      </a:r>
                      <a:r>
                        <a:rPr lang="ko-KR" altLang="en-US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</a:rPr>
                        <a:t>월 </a:t>
                      </a:r>
                      <a:r>
                        <a:rPr lang="en-US" altLang="ko-KR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</a:rPr>
                        <a:t>14</a:t>
                      </a:r>
                      <a:r>
                        <a:rPr lang="ko-KR" altLang="en-US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</a:rPr>
                        <a:t>일</a:t>
                      </a:r>
                      <a:r>
                        <a:rPr lang="en-US" altLang="ko-KR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</a:rPr>
                        <a:t>(</a:t>
                      </a:r>
                      <a:r>
                        <a:rPr lang="ko-KR" altLang="en-US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</a:rPr>
                        <a:t>월</a:t>
                      </a:r>
                      <a:r>
                        <a:rPr lang="en-US" altLang="ko-KR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</a:rPr>
                        <a:t>)</a:t>
                      </a:r>
                      <a:r>
                        <a:rPr lang="ko-KR" altLang="en-US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</a:rPr>
                        <a:t> </a:t>
                      </a:r>
                      <a:r>
                        <a:rPr lang="en-US" altLang="ko-KR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</a:rPr>
                        <a:t>~ </a:t>
                      </a:r>
                    </a:p>
                    <a:p>
                      <a:pPr algn="ctr" rtl="0" fontAlgn="ctr"/>
                      <a:r>
                        <a:rPr lang="en-US" altLang="ko-KR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</a:rPr>
                        <a:t>3</a:t>
                      </a:r>
                      <a:r>
                        <a:rPr lang="ko-KR" altLang="en-US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</a:rPr>
                        <a:t>월 </a:t>
                      </a:r>
                      <a:r>
                        <a:rPr lang="en-US" altLang="ko-KR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</a:rPr>
                        <a:t>20</a:t>
                      </a:r>
                      <a:r>
                        <a:rPr lang="ko-KR" altLang="en-US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</a:rPr>
                        <a:t>일</a:t>
                      </a:r>
                      <a:r>
                        <a:rPr lang="en-US" altLang="ko-KR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</a:rPr>
                        <a:t>(</a:t>
                      </a:r>
                      <a:r>
                        <a:rPr lang="ko-KR" altLang="en-US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</a:rPr>
                        <a:t>일</a:t>
                      </a:r>
                      <a:r>
                        <a:rPr lang="en-US" altLang="ko-KR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</a:rPr>
                        <a:t>)</a:t>
                      </a:r>
                      <a:endParaRPr lang="ko-KR" alt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나눔바른고딕" panose="020B0603020101020101" pitchFamily="50" charset="-127"/>
                        <a:ea typeface="나눔바른고딕" panose="020B0603020101020101" pitchFamily="50" charset="-127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ko-KR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</a:rPr>
                        <a:t>2904</a:t>
                      </a:r>
                      <a:endParaRPr lang="en-US" altLang="ko-KR" sz="1200" b="0" i="0" u="none" strike="noStrike" dirty="0">
                        <a:solidFill>
                          <a:srgbClr val="000000"/>
                        </a:solidFill>
                        <a:effectLst/>
                        <a:latin typeface="나눔바른고딕" panose="020B0603020101020101" pitchFamily="50" charset="-127"/>
                        <a:ea typeface="나눔바른고딕" panose="020B0603020101020101" pitchFamily="50" charset="-127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ko-KR" altLang="en-US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</a:rPr>
                        <a:t>서울시</a:t>
                      </a:r>
                      <a:endParaRPr lang="en-US" altLang="ko-KR" sz="1200" b="0" i="0" u="none" strike="noStrike" dirty="0">
                        <a:solidFill>
                          <a:srgbClr val="000000"/>
                        </a:solidFill>
                        <a:effectLst/>
                        <a:latin typeface="나눔바른고딕" panose="020B0603020101020101" pitchFamily="50" charset="-127"/>
                        <a:ea typeface="나눔바른고딕" panose="020B0603020101020101" pitchFamily="50" charset="-127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en-US" altLang="ko-KR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</a:rPr>
                        <a:t>3,977,273</a:t>
                      </a:r>
                      <a:endParaRPr lang="en-US" altLang="ko-KR" sz="1200" b="0" i="0" u="none" strike="noStrike" dirty="0">
                        <a:solidFill>
                          <a:srgbClr val="000000"/>
                        </a:solidFill>
                        <a:effectLst/>
                        <a:latin typeface="나눔바른고딕" panose="020B0603020101020101" pitchFamily="50" charset="-127"/>
                        <a:ea typeface="나눔바른고딕" panose="020B0603020101020101" pitchFamily="50" charset="-127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en-US" altLang="ko-KR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</a:rPr>
                        <a:t>0.03%</a:t>
                      </a:r>
                      <a:endParaRPr lang="en-US" altLang="ko-KR" sz="1200" b="0" i="0" u="none" strike="noStrike" dirty="0">
                        <a:solidFill>
                          <a:srgbClr val="000000"/>
                        </a:solidFill>
                        <a:effectLst/>
                        <a:latin typeface="나눔바른고딕" panose="020B0603020101020101" pitchFamily="50" charset="-127"/>
                        <a:ea typeface="나눔바른고딕" panose="020B0603020101020101" pitchFamily="50" charset="-127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altLang="ko-KR" sz="1200" dirty="0" smtClean="0"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</a:rPr>
                        <a:t>11,550,000</a:t>
                      </a:r>
                      <a:endParaRPr lang="ko-KR" altLang="en-US" sz="1200" dirty="0">
                        <a:latin typeface="나눔바른고딕" panose="020B0603020101020101" pitchFamily="50" charset="-127"/>
                        <a:ea typeface="나눔바른고딕" panose="020B0603020101020101" pitchFamily="50" charset="-127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606925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ko-KR" altLang="en-US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</a:rPr>
                        <a:t>초기</a:t>
                      </a:r>
                      <a:r>
                        <a:rPr lang="en-US" altLang="ko-KR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</a:rPr>
                        <a:t>_</a:t>
                      </a:r>
                      <a:r>
                        <a:rPr lang="ko-KR" altLang="en-US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</a:rPr>
                        <a:t>롤링보드</a:t>
                      </a:r>
                      <a:r>
                        <a:rPr lang="en-US" altLang="ko-KR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</a:rPr>
                        <a:t>_</a:t>
                      </a:r>
                    </a:p>
                    <a:p>
                      <a:pPr algn="ctr" rtl="0" fontAlgn="ctr"/>
                      <a:r>
                        <a:rPr lang="ko-KR" altLang="en-US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</a:rPr>
                        <a:t>프로파일</a:t>
                      </a:r>
                      <a:endParaRPr lang="en-US" altLang="ko-KR" sz="1200" b="0" i="0" u="none" strike="noStrike" dirty="0">
                        <a:solidFill>
                          <a:srgbClr val="000000"/>
                        </a:solidFill>
                        <a:effectLst/>
                        <a:latin typeface="나눔바른고딕" panose="020B0603020101020101" pitchFamily="50" charset="-127"/>
                        <a:ea typeface="나눔바른고딕" panose="020B0603020101020101" pitchFamily="50" charset="-127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ko-KR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</a:rPr>
                        <a:t>300*150</a:t>
                      </a:r>
                      <a:endParaRPr lang="en-US" altLang="ko-KR" sz="1200" b="0" i="0" u="none" strike="noStrike" dirty="0">
                        <a:solidFill>
                          <a:srgbClr val="000000"/>
                        </a:solidFill>
                        <a:effectLst/>
                        <a:latin typeface="나눔바른고딕" panose="020B0603020101020101" pitchFamily="50" charset="-127"/>
                        <a:ea typeface="나눔바른고딕" panose="020B0603020101020101" pitchFamily="50" charset="-127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ko-KR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</a:rPr>
                        <a:t>3</a:t>
                      </a:r>
                      <a:r>
                        <a:rPr lang="ko-KR" altLang="en-US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</a:rPr>
                        <a:t>월 </a:t>
                      </a:r>
                      <a:r>
                        <a:rPr lang="en-US" altLang="ko-KR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</a:rPr>
                        <a:t>21</a:t>
                      </a:r>
                      <a:r>
                        <a:rPr lang="ko-KR" altLang="en-US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</a:rPr>
                        <a:t>일</a:t>
                      </a:r>
                      <a:r>
                        <a:rPr lang="en-US" altLang="ko-KR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</a:rPr>
                        <a:t>(</a:t>
                      </a:r>
                      <a:r>
                        <a:rPr lang="ko-KR" altLang="en-US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</a:rPr>
                        <a:t>월</a:t>
                      </a:r>
                      <a:r>
                        <a:rPr lang="en-US" altLang="ko-KR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</a:rPr>
                        <a:t>)</a:t>
                      </a:r>
                      <a:r>
                        <a:rPr lang="ko-KR" altLang="en-US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</a:rPr>
                        <a:t> </a:t>
                      </a:r>
                      <a:r>
                        <a:rPr lang="en-US" altLang="ko-KR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</a:rPr>
                        <a:t>~ </a:t>
                      </a:r>
                    </a:p>
                    <a:p>
                      <a:pPr algn="ctr" rtl="0" fontAlgn="ctr"/>
                      <a:r>
                        <a:rPr lang="en-US" altLang="ko-KR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</a:rPr>
                        <a:t>3</a:t>
                      </a:r>
                      <a:r>
                        <a:rPr lang="ko-KR" altLang="en-US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</a:rPr>
                        <a:t>월 </a:t>
                      </a:r>
                      <a:r>
                        <a:rPr lang="en-US" altLang="ko-KR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</a:rPr>
                        <a:t>27</a:t>
                      </a:r>
                      <a:r>
                        <a:rPr lang="ko-KR" altLang="en-US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</a:rPr>
                        <a:t>일</a:t>
                      </a:r>
                      <a:r>
                        <a:rPr lang="en-US" altLang="ko-KR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</a:rPr>
                        <a:t>(</a:t>
                      </a:r>
                      <a:r>
                        <a:rPr lang="ko-KR" altLang="en-US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</a:rPr>
                        <a:t>일</a:t>
                      </a:r>
                      <a:r>
                        <a:rPr lang="en-US" altLang="ko-KR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</a:rPr>
                        <a:t>)</a:t>
                      </a:r>
                      <a:endParaRPr lang="ko-KR" alt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나눔바른고딕" panose="020B0603020101020101" pitchFamily="50" charset="-127"/>
                        <a:ea typeface="나눔바른고딕" panose="020B0603020101020101" pitchFamily="50" charset="-127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ko-KR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</a:rPr>
                        <a:t>2904</a:t>
                      </a:r>
                      <a:endParaRPr lang="en-US" altLang="ko-KR" sz="1200" b="0" i="0" u="none" strike="noStrike" dirty="0">
                        <a:solidFill>
                          <a:srgbClr val="000000"/>
                        </a:solidFill>
                        <a:effectLst/>
                        <a:latin typeface="나눔바른고딕" panose="020B0603020101020101" pitchFamily="50" charset="-127"/>
                        <a:ea typeface="나눔바른고딕" panose="020B0603020101020101" pitchFamily="50" charset="-127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ko-KR" altLang="en-US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</a:rPr>
                        <a:t>서울시</a:t>
                      </a:r>
                      <a:endParaRPr lang="en-US" altLang="ko-KR" sz="1200" b="0" i="0" u="none" strike="noStrike" dirty="0">
                        <a:solidFill>
                          <a:srgbClr val="000000"/>
                        </a:solidFill>
                        <a:effectLst/>
                        <a:latin typeface="나눔바른고딕" panose="020B0603020101020101" pitchFamily="50" charset="-127"/>
                        <a:ea typeface="나눔바른고딕" panose="020B0603020101020101" pitchFamily="50" charset="-127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en-US" altLang="ko-KR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</a:rPr>
                        <a:t>3,977,273</a:t>
                      </a:r>
                      <a:endParaRPr lang="en-US" altLang="ko-KR" sz="1200" b="0" i="0" u="none" strike="noStrike" dirty="0">
                        <a:solidFill>
                          <a:srgbClr val="000000"/>
                        </a:solidFill>
                        <a:effectLst/>
                        <a:latin typeface="나눔바른고딕" panose="020B0603020101020101" pitchFamily="50" charset="-127"/>
                        <a:ea typeface="나눔바른고딕" panose="020B0603020101020101" pitchFamily="50" charset="-127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en-US" altLang="ko-KR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</a:rPr>
                        <a:t>0.03%</a:t>
                      </a:r>
                      <a:endParaRPr lang="en-US" altLang="ko-KR" sz="1200" b="0" i="0" u="none" strike="noStrike" dirty="0">
                        <a:solidFill>
                          <a:srgbClr val="000000"/>
                        </a:solidFill>
                        <a:effectLst/>
                        <a:latin typeface="나눔바른고딕" panose="020B0603020101020101" pitchFamily="50" charset="-127"/>
                        <a:ea typeface="나눔바른고딕" panose="020B0603020101020101" pitchFamily="50" charset="-127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altLang="ko-KR" sz="1200" dirty="0" smtClean="0"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</a:rPr>
                        <a:t>11,550,000</a:t>
                      </a:r>
                      <a:endParaRPr lang="ko-KR" altLang="en-US" sz="1200" dirty="0">
                        <a:latin typeface="나눔바른고딕" panose="020B0603020101020101" pitchFamily="50" charset="-127"/>
                        <a:ea typeface="나눔바른고딕" panose="020B0603020101020101" pitchFamily="50" charset="-127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606925"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</a:rPr>
                        <a:t>Mobile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나눔바른고딕" panose="020B0603020101020101" pitchFamily="50" charset="-127"/>
                        <a:ea typeface="나눔바른고딕" panose="020B0603020101020101" pitchFamily="50" charset="-127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ko-KR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</a:rPr>
                        <a:t>M_</a:t>
                      </a:r>
                      <a:r>
                        <a:rPr lang="ko-KR" altLang="en-US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</a:rPr>
                        <a:t>메인</a:t>
                      </a:r>
                      <a:r>
                        <a:rPr lang="en-US" altLang="ko-KR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</a:rPr>
                        <a:t>_</a:t>
                      </a:r>
                      <a:r>
                        <a:rPr lang="ko-KR" altLang="en-US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</a:rPr>
                        <a:t>브랜딩</a:t>
                      </a:r>
                      <a:r>
                        <a:rPr lang="en-US" altLang="ko-KR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</a:rPr>
                        <a:t>DA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ko-KR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</a:rPr>
                        <a:t>640*170</a:t>
                      </a:r>
                      <a:endParaRPr lang="en-US" altLang="ko-KR" sz="1200" b="0" i="0" u="none" strike="noStrike" dirty="0">
                        <a:solidFill>
                          <a:srgbClr val="000000"/>
                        </a:solidFill>
                        <a:effectLst/>
                        <a:latin typeface="나눔바른고딕" panose="020B0603020101020101" pitchFamily="50" charset="-127"/>
                        <a:ea typeface="나눔바른고딕" panose="020B0603020101020101" pitchFamily="50" charset="-127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ko-KR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</a:rPr>
                        <a:t>3</a:t>
                      </a:r>
                      <a:r>
                        <a:rPr lang="ko-KR" altLang="en-US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</a:rPr>
                        <a:t>월 </a:t>
                      </a:r>
                      <a:r>
                        <a:rPr lang="en-US" altLang="ko-KR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</a:rPr>
                        <a:t>7</a:t>
                      </a:r>
                      <a:r>
                        <a:rPr lang="ko-KR" altLang="en-US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</a:rPr>
                        <a:t>일</a:t>
                      </a:r>
                      <a:r>
                        <a:rPr lang="en-US" altLang="ko-KR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</a:rPr>
                        <a:t>(</a:t>
                      </a:r>
                      <a:r>
                        <a:rPr lang="ko-KR" altLang="en-US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</a:rPr>
                        <a:t>월</a:t>
                      </a:r>
                      <a:r>
                        <a:rPr lang="en-US" altLang="ko-KR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</a:rPr>
                        <a:t>) ~</a:t>
                      </a:r>
                    </a:p>
                    <a:p>
                      <a:pPr algn="ctr" rtl="0" fontAlgn="ctr"/>
                      <a:r>
                        <a:rPr lang="en-US" altLang="ko-KR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</a:rPr>
                        <a:t>3</a:t>
                      </a:r>
                      <a:r>
                        <a:rPr lang="ko-KR" altLang="en-US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</a:rPr>
                        <a:t>월 </a:t>
                      </a:r>
                      <a:r>
                        <a:rPr lang="en-US" altLang="ko-KR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</a:rPr>
                        <a:t>13</a:t>
                      </a:r>
                      <a:r>
                        <a:rPr lang="ko-KR" altLang="en-US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</a:rPr>
                        <a:t>일</a:t>
                      </a:r>
                      <a:r>
                        <a:rPr lang="en-US" altLang="ko-KR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</a:rPr>
                        <a:t>(</a:t>
                      </a:r>
                      <a:r>
                        <a:rPr lang="ko-KR" altLang="en-US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</a:rPr>
                        <a:t>일</a:t>
                      </a:r>
                      <a:r>
                        <a:rPr lang="en-US" altLang="ko-KR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</a:rPr>
                        <a:t>)</a:t>
                      </a:r>
                      <a:endParaRPr lang="ko-KR" alt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나눔바른고딕" panose="020B0603020101020101" pitchFamily="50" charset="-127"/>
                        <a:ea typeface="나눔바른고딕" panose="020B0603020101020101" pitchFamily="50" charset="-127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ko-KR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</a:rPr>
                        <a:t>4752</a:t>
                      </a:r>
                      <a:endParaRPr lang="en-US" altLang="ko-KR" sz="1200" b="0" i="0" u="none" strike="noStrike" dirty="0">
                        <a:solidFill>
                          <a:srgbClr val="000000"/>
                        </a:solidFill>
                        <a:effectLst/>
                        <a:latin typeface="나눔바른고딕" panose="020B0603020101020101" pitchFamily="50" charset="-127"/>
                        <a:ea typeface="나눔바른고딕" panose="020B0603020101020101" pitchFamily="50" charset="-127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ko-KR" altLang="en-US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</a:rPr>
                        <a:t>서울시</a:t>
                      </a:r>
                      <a:endParaRPr lang="en-US" altLang="ko-KR" sz="1200" b="0" i="0" u="none" strike="noStrike" dirty="0">
                        <a:solidFill>
                          <a:srgbClr val="000000"/>
                        </a:solidFill>
                        <a:effectLst/>
                        <a:latin typeface="나눔바른고딕" panose="020B0603020101020101" pitchFamily="50" charset="-127"/>
                        <a:ea typeface="나눔바른고딕" panose="020B0603020101020101" pitchFamily="50" charset="-127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en-US" altLang="ko-KR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</a:rPr>
                        <a:t>1,157,408</a:t>
                      </a:r>
                      <a:endParaRPr lang="en-US" altLang="ko-KR" sz="1200" b="0" i="0" u="none" strike="noStrike" dirty="0">
                        <a:solidFill>
                          <a:srgbClr val="000000"/>
                        </a:solidFill>
                        <a:effectLst/>
                        <a:latin typeface="나눔바른고딕" panose="020B0603020101020101" pitchFamily="50" charset="-127"/>
                        <a:ea typeface="나눔바른고딕" panose="020B0603020101020101" pitchFamily="50" charset="-127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en-US" altLang="ko-KR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</a:rPr>
                        <a:t>0.25%</a:t>
                      </a:r>
                      <a:endParaRPr lang="en-US" altLang="ko-KR" sz="1200" b="0" i="0" u="none" strike="noStrike" dirty="0">
                        <a:solidFill>
                          <a:srgbClr val="000000"/>
                        </a:solidFill>
                        <a:effectLst/>
                        <a:latin typeface="나눔바른고딕" panose="020B0603020101020101" pitchFamily="50" charset="-127"/>
                        <a:ea typeface="나눔바른고딕" panose="020B0603020101020101" pitchFamily="50" charset="-127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altLang="ko-KR" sz="1200" dirty="0" smtClean="0"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</a:rPr>
                        <a:t>5,500,000</a:t>
                      </a:r>
                      <a:endParaRPr lang="ko-KR" altLang="en-US" sz="1200" dirty="0">
                        <a:latin typeface="나눔바른고딕" panose="020B0603020101020101" pitchFamily="50" charset="-127"/>
                        <a:ea typeface="나눔바른고딕" panose="020B0603020101020101" pitchFamily="50" charset="-127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606925">
                <a:tc gridSpan="6">
                  <a:txBody>
                    <a:bodyPr/>
                    <a:lstStyle/>
                    <a:p>
                      <a:pPr algn="ctr" rtl="0" fontAlgn="ctr"/>
                      <a:r>
                        <a:rPr lang="en-US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</a:rPr>
                        <a:t>TOTAL</a:t>
                      </a:r>
                      <a:endParaRPr lang="en-US" altLang="ko-KR" sz="1200" b="0" i="0" u="none" strike="noStrike" dirty="0">
                        <a:solidFill>
                          <a:srgbClr val="000000"/>
                        </a:solidFill>
                        <a:effectLst/>
                        <a:latin typeface="나눔바른고딕" panose="020B0603020101020101" pitchFamily="50" charset="-127"/>
                        <a:ea typeface="나눔바른고딕" panose="020B0603020101020101" pitchFamily="50" charset="-127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en-US" altLang="ko-KR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</a:rPr>
                        <a:t>9,111,954</a:t>
                      </a:r>
                      <a:endParaRPr lang="en-US" altLang="ko-KR" sz="1200" b="0" i="0" u="none" strike="noStrike" dirty="0">
                        <a:solidFill>
                          <a:srgbClr val="000000"/>
                        </a:solidFill>
                        <a:effectLst/>
                        <a:latin typeface="나눔바른고딕" panose="020B0603020101020101" pitchFamily="50" charset="-127"/>
                        <a:ea typeface="나눔바른고딕" panose="020B0603020101020101" pitchFamily="50" charset="-127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endParaRPr lang="en-US" altLang="ko-KR" sz="1200" b="0" i="0" u="none" strike="noStrike" dirty="0">
                        <a:solidFill>
                          <a:srgbClr val="000000"/>
                        </a:solidFill>
                        <a:effectLst/>
                        <a:latin typeface="나눔바른고딕" panose="020B0603020101020101" pitchFamily="50" charset="-127"/>
                        <a:ea typeface="나눔바른고딕" panose="020B0603020101020101" pitchFamily="50" charset="-127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altLang="ko-KR" sz="1200" dirty="0" smtClean="0"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</a:rPr>
                        <a:t>28,600,000</a:t>
                      </a:r>
                      <a:endParaRPr lang="ko-KR" altLang="en-US" sz="1200" dirty="0">
                        <a:latin typeface="나눔바른고딕" panose="020B0603020101020101" pitchFamily="50" charset="-127"/>
                        <a:ea typeface="나눔바른고딕" panose="020B0603020101020101" pitchFamily="50" charset="-127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</a:tr>
              <a:tr h="606925">
                <a:tc gridSpan="6">
                  <a:txBody>
                    <a:bodyPr/>
                    <a:lstStyle/>
                    <a:p>
                      <a:pPr algn="ctr" rtl="0" fontAlgn="ctr"/>
                      <a:r>
                        <a:rPr lang="ko-KR" altLang="en-US" sz="2000" b="0" i="0" u="none" strike="noStrike" dirty="0">
                          <a:solidFill>
                            <a:srgbClr val="FFFFFF"/>
                          </a:solidFill>
                          <a:effectLst/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</a:rPr>
                        <a:t>제안금액 </a:t>
                      </a:r>
                      <a:r>
                        <a:rPr lang="en-US" altLang="ko-KR" sz="2000" b="0" i="0" u="none" strike="noStrike" dirty="0">
                          <a:solidFill>
                            <a:srgbClr val="FFFFFF"/>
                          </a:solidFill>
                          <a:effectLst/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</a:rPr>
                        <a:t>(</a:t>
                      </a:r>
                      <a:r>
                        <a:rPr lang="ko-KR" altLang="en-US" sz="2000" b="0" i="0" u="none" strike="noStrike" dirty="0" smtClean="0">
                          <a:solidFill>
                            <a:srgbClr val="FFFFFF"/>
                          </a:solidFill>
                          <a:effectLst/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</a:rPr>
                        <a:t>부가세</a:t>
                      </a:r>
                      <a:r>
                        <a:rPr lang="ko-KR" altLang="en-US" sz="2000" b="0" i="0" u="none" strike="noStrike" baseline="0" dirty="0" smtClean="0">
                          <a:solidFill>
                            <a:srgbClr val="FFFFFF"/>
                          </a:solidFill>
                          <a:effectLst/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</a:rPr>
                        <a:t> 포함</a:t>
                      </a:r>
                      <a:r>
                        <a:rPr lang="en-US" altLang="ko-KR" sz="2000" b="0" i="0" u="none" strike="noStrike" dirty="0" smtClean="0">
                          <a:solidFill>
                            <a:srgbClr val="FFFFFF"/>
                          </a:solidFill>
                          <a:effectLst/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</a:rPr>
                        <a:t>) / </a:t>
                      </a:r>
                      <a:r>
                        <a:rPr lang="ko-KR" altLang="en-US" sz="2000" b="0" i="0" u="none" strike="noStrike" dirty="0" smtClean="0">
                          <a:solidFill>
                            <a:srgbClr val="FFFFFF"/>
                          </a:solidFill>
                          <a:effectLst/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</a:rPr>
                        <a:t>서비스율 </a:t>
                      </a:r>
                      <a:r>
                        <a:rPr lang="en-US" altLang="ko-KR" sz="2000" b="0" i="0" u="none" strike="noStrike" dirty="0" smtClean="0">
                          <a:solidFill>
                            <a:srgbClr val="FFFFFF"/>
                          </a:solidFill>
                          <a:effectLst/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</a:rPr>
                        <a:t>130%</a:t>
                      </a:r>
                      <a:endParaRPr lang="en-US" altLang="ko-KR" sz="2000" b="0" i="0" u="none" strike="noStrike" dirty="0">
                        <a:solidFill>
                          <a:srgbClr val="FFFFFF"/>
                        </a:solidFill>
                        <a:effectLst/>
                        <a:latin typeface="나눔바른고딕" panose="020B0603020101020101" pitchFamily="50" charset="-127"/>
                        <a:ea typeface="나눔바른고딕" panose="020B0603020101020101" pitchFamily="50" charset="-127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262626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ctr" rtl="0" fontAlgn="ctr"/>
                      <a:r>
                        <a:rPr lang="en-US" altLang="ko-KR" sz="2000" b="0" i="0" u="none" strike="noStrike" dirty="0" smtClean="0">
                          <a:solidFill>
                            <a:srgbClr val="FFFFFF"/>
                          </a:solidFill>
                          <a:effectLst/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</a:rPr>
                        <a:t>22,000,000</a:t>
                      </a:r>
                      <a:endParaRPr lang="en-US" altLang="ko-KR" sz="2000" b="0" i="0" u="none" strike="noStrike" dirty="0">
                        <a:solidFill>
                          <a:srgbClr val="FFFFFF"/>
                        </a:solidFill>
                        <a:effectLst/>
                        <a:latin typeface="나눔바른고딕" panose="020B0603020101020101" pitchFamily="50" charset="-127"/>
                        <a:ea typeface="나눔바른고딕" panose="020B0603020101020101" pitchFamily="50" charset="-127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262626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 rtl="0" fontAlgn="ctr"/>
                      <a:endParaRPr lang="en-US" altLang="ko-KR" sz="1200" b="0" i="0" u="none" strike="noStrike" dirty="0">
                        <a:solidFill>
                          <a:srgbClr val="FFFFFF"/>
                        </a:solidFill>
                        <a:effectLst>
                          <a:outerShdw blurRad="50800" dist="38100" algn="tr" rotWithShape="0">
                            <a:prstClr val="black">
                              <a:alpha val="40000"/>
                            </a:prstClr>
                          </a:outerShdw>
                        </a:effectLst>
                        <a:latin typeface="나눔바른고딕" panose="020B0603020101020101" pitchFamily="50" charset="-127"/>
                        <a:ea typeface="나눔바른고딕" panose="020B0603020101020101" pitchFamily="50" charset="-127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262626"/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xmlns="" val="33900802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16024" y="230517"/>
            <a:ext cx="601216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0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나눔고딕" pitchFamily="50" charset="-127"/>
                <a:ea typeface="나눔고딕" pitchFamily="50" charset="-127"/>
              </a:rPr>
              <a:t>2. </a:t>
            </a:r>
            <a:r>
              <a:rPr lang="ko-KR" altLang="en-US" sz="20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나눔고딕" pitchFamily="50" charset="-127"/>
                <a:ea typeface="나눔고딕" pitchFamily="50" charset="-127"/>
              </a:rPr>
              <a:t>노출 지면</a:t>
            </a:r>
            <a:r>
              <a:rPr lang="en-US" altLang="ko-KR" sz="20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나눔고딕" pitchFamily="50" charset="-127"/>
                <a:ea typeface="나눔고딕" pitchFamily="50" charset="-127"/>
              </a:rPr>
              <a:t>(</a:t>
            </a:r>
            <a:r>
              <a:rPr lang="ko-KR" altLang="en-US" sz="20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나눔고딕" pitchFamily="50" charset="-127"/>
                <a:ea typeface="나눔고딕" pitchFamily="50" charset="-127"/>
              </a:rPr>
              <a:t>롤링보드</a:t>
            </a:r>
            <a:r>
              <a:rPr lang="en-US" altLang="ko-KR" sz="20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나눔고딕" pitchFamily="50" charset="-127"/>
                <a:ea typeface="나눔고딕" pitchFamily="50" charset="-127"/>
              </a:rPr>
              <a:t>)</a:t>
            </a:r>
            <a:endParaRPr lang="ko-KR" altLang="en-US" sz="2000" b="1" dirty="0">
              <a:solidFill>
                <a:schemeClr val="tx1">
                  <a:lumMod val="65000"/>
                  <a:lumOff val="35000"/>
                </a:schemeClr>
              </a:solidFill>
              <a:latin typeface="나눔고딕" pitchFamily="50" charset="-127"/>
              <a:ea typeface="나눔고딕" pitchFamily="50" charset="-127"/>
            </a:endParaRPr>
          </a:p>
        </p:txBody>
      </p:sp>
      <p:pic>
        <p:nvPicPr>
          <p:cNvPr id="5" name="그림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6138118" y="1124744"/>
            <a:ext cx="2826370" cy="4316638"/>
          </a:xfrm>
          <a:prstGeom prst="rect">
            <a:avLst/>
          </a:prstGeom>
          <a:ln>
            <a:noFill/>
          </a:ln>
        </p:spPr>
      </p:pic>
      <p:sp>
        <p:nvSpPr>
          <p:cNvPr id="6" name="직사각형 5"/>
          <p:cNvSpPr/>
          <p:nvPr/>
        </p:nvSpPr>
        <p:spPr>
          <a:xfrm>
            <a:off x="6156176" y="2564904"/>
            <a:ext cx="2664296" cy="1080120"/>
          </a:xfrm>
          <a:prstGeom prst="rect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7" name="TextBox 6"/>
          <p:cNvSpPr txBox="1"/>
          <p:nvPr/>
        </p:nvSpPr>
        <p:spPr>
          <a:xfrm>
            <a:off x="6156176" y="5661248"/>
            <a:ext cx="2066591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200" dirty="0" smtClean="0"/>
              <a:t>- </a:t>
            </a:r>
            <a:r>
              <a:rPr lang="ko-KR" altLang="en-US" sz="1200" dirty="0" err="1" smtClean="0"/>
              <a:t>네이버</a:t>
            </a:r>
            <a:r>
              <a:rPr lang="en-US" altLang="ko-KR" sz="1200" dirty="0" smtClean="0"/>
              <a:t> </a:t>
            </a:r>
            <a:r>
              <a:rPr lang="ko-KR" altLang="en-US" sz="1200" dirty="0" err="1" smtClean="0"/>
              <a:t>모바일</a:t>
            </a:r>
            <a:r>
              <a:rPr lang="ko-KR" altLang="en-US" sz="1200" dirty="0" smtClean="0"/>
              <a:t> 메인 배너</a:t>
            </a:r>
            <a:r>
              <a:rPr lang="en-US" altLang="ko-KR" sz="1200" dirty="0" smtClean="0"/>
              <a:t>-</a:t>
            </a:r>
            <a:endParaRPr lang="ko-KR" altLang="en-US" sz="1200" dirty="0"/>
          </a:p>
        </p:txBody>
      </p:sp>
      <p:grpSp>
        <p:nvGrpSpPr>
          <p:cNvPr id="8" name="그룹 7"/>
          <p:cNvGrpSpPr/>
          <p:nvPr/>
        </p:nvGrpSpPr>
        <p:grpSpPr>
          <a:xfrm>
            <a:off x="467544" y="1412776"/>
            <a:ext cx="5040560" cy="3528392"/>
            <a:chOff x="251520" y="980728"/>
            <a:chExt cx="4608512" cy="3240360"/>
          </a:xfrm>
        </p:grpSpPr>
        <p:pic>
          <p:nvPicPr>
            <p:cNvPr id="9" name="Picture 2" descr="C:\Users\서울시\Desktop\0.jpg"/>
            <p:cNvPicPr>
              <a:picLocks noChangeAspect="1" noChangeArrowheads="1"/>
            </p:cNvPicPr>
            <p:nvPr/>
          </p:nvPicPr>
          <p:blipFill>
            <a:blip r:embed="rId3" cstate="print"/>
            <a:srcRect r="1469" b="4741"/>
            <a:stretch>
              <a:fillRect/>
            </a:stretch>
          </p:blipFill>
          <p:spPr bwMode="auto">
            <a:xfrm>
              <a:off x="251520" y="980728"/>
              <a:ext cx="4608512" cy="3240360"/>
            </a:xfrm>
            <a:prstGeom prst="rect">
              <a:avLst/>
            </a:prstGeom>
            <a:noFill/>
            <a:ln>
              <a:solidFill>
                <a:schemeClr val="tx1">
                  <a:lumMod val="95000"/>
                  <a:lumOff val="5000"/>
                </a:schemeClr>
              </a:solidFill>
            </a:ln>
          </p:spPr>
        </p:pic>
        <p:sp>
          <p:nvSpPr>
            <p:cNvPr id="10" name="직사각형 9"/>
            <p:cNvSpPr/>
            <p:nvPr/>
          </p:nvSpPr>
          <p:spPr>
            <a:xfrm>
              <a:off x="3275856" y="2924944"/>
              <a:ext cx="1512168" cy="864096"/>
            </a:xfrm>
            <a:prstGeom prst="rect">
              <a:avLst/>
            </a:prstGeom>
            <a:noFill/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sp>
        <p:nvSpPr>
          <p:cNvPr id="11" name="TextBox 10"/>
          <p:cNvSpPr txBox="1"/>
          <p:nvPr/>
        </p:nvSpPr>
        <p:spPr>
          <a:xfrm>
            <a:off x="1619672" y="5301208"/>
            <a:ext cx="2231701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200" dirty="0" smtClean="0"/>
              <a:t>- </a:t>
            </a:r>
            <a:r>
              <a:rPr lang="ko-KR" altLang="en-US" sz="1200" dirty="0" err="1" smtClean="0"/>
              <a:t>네이버</a:t>
            </a:r>
            <a:r>
              <a:rPr lang="en-US" altLang="ko-KR" sz="1200" dirty="0" smtClean="0"/>
              <a:t> PC</a:t>
            </a:r>
            <a:r>
              <a:rPr lang="ko-KR" altLang="en-US" sz="1200" dirty="0" smtClean="0"/>
              <a:t> 메인 배너 위치</a:t>
            </a:r>
            <a:r>
              <a:rPr lang="en-US" altLang="ko-KR" sz="1200" dirty="0" smtClean="0"/>
              <a:t> -</a:t>
            </a:r>
            <a:endParaRPr lang="ko-KR" altLang="en-US" sz="1200" dirty="0"/>
          </a:p>
        </p:txBody>
      </p:sp>
    </p:spTree>
    <p:extLst>
      <p:ext uri="{BB962C8B-B14F-4D97-AF65-F5344CB8AC3E}">
        <p14:creationId xmlns:p14="http://schemas.microsoft.com/office/powerpoint/2010/main" xmlns="" val="392988540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3933825"/>
            <a:ext cx="9144000" cy="338138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en-US" altLang="ko-KR" sz="16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나눔고딕" pitchFamily="50" charset="-127"/>
                <a:ea typeface="나눔고딕" pitchFamily="50" charset="-127"/>
                <a:cs typeface="Arial" pitchFamily="34" charset="0"/>
              </a:rPr>
              <a:t>T  h  a  n  k     y  o  u </a:t>
            </a:r>
          </a:p>
        </p:txBody>
      </p:sp>
      <p:sp>
        <p:nvSpPr>
          <p:cNvPr id="2" name="직사각형 1"/>
          <p:cNvSpPr/>
          <p:nvPr/>
        </p:nvSpPr>
        <p:spPr>
          <a:xfrm>
            <a:off x="0" y="5688013"/>
            <a:ext cx="9144000" cy="119697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ko-KR" altLang="en-US" dirty="0">
              <a:latin typeface="나눔고딕" pitchFamily="50" charset="-127"/>
              <a:ea typeface="나눔고딕" pitchFamily="50" charset="-127"/>
            </a:endParaRPr>
          </a:p>
        </p:txBody>
      </p:sp>
      <p:pic>
        <p:nvPicPr>
          <p:cNvPr id="11268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140200" y="3206750"/>
            <a:ext cx="809625" cy="654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직사각형 5"/>
          <p:cNvSpPr/>
          <p:nvPr/>
        </p:nvSpPr>
        <p:spPr>
          <a:xfrm>
            <a:off x="0" y="-3175"/>
            <a:ext cx="9144000" cy="119697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ko-KR" altLang="en-US" dirty="0">
              <a:latin typeface="나눔고딕" pitchFamily="50" charset="-127"/>
              <a:ea typeface="나눔고딕" pitchFamily="50" charset="-127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1_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1746</TotalTime>
  <Words>194</Words>
  <Application>Microsoft Office PowerPoint</Application>
  <PresentationFormat>화면 슬라이드 쇼(4:3)</PresentationFormat>
  <Paragraphs>59</Paragraphs>
  <Slides>4</Slides>
  <Notes>2</Notes>
  <HiddenSlides>0</HiddenSlides>
  <MMClips>0</MMClips>
  <ScaleCrop>false</ScaleCrop>
  <HeadingPairs>
    <vt:vector size="4" baseType="variant">
      <vt:variant>
        <vt:lpstr>테마</vt:lpstr>
      </vt:variant>
      <vt:variant>
        <vt:i4>1</vt:i4>
      </vt:variant>
      <vt:variant>
        <vt:lpstr>슬라이드 제목</vt:lpstr>
      </vt:variant>
      <vt:variant>
        <vt:i4>4</vt:i4>
      </vt:variant>
    </vt:vector>
  </HeadingPairs>
  <TitlesOfParts>
    <vt:vector size="5" baseType="lpstr">
      <vt:lpstr>1_Office 테마</vt:lpstr>
      <vt:lpstr>슬라이드 1</vt:lpstr>
      <vt:lpstr>슬라이드 2</vt:lpstr>
      <vt:lpstr>슬라이드 3</vt:lpstr>
      <vt:lpstr>슬라이드 4</vt:lpstr>
    </vt:vector>
  </TitlesOfParts>
  <Company>Toshiba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슬라이드 1</dc:title>
  <dc:creator>doglily</dc:creator>
  <cp:lastModifiedBy>서울시</cp:lastModifiedBy>
  <cp:revision>198</cp:revision>
  <dcterms:created xsi:type="dcterms:W3CDTF">2013-04-26T05:32:52Z</dcterms:created>
  <dcterms:modified xsi:type="dcterms:W3CDTF">2016-02-12T01:22:10Z</dcterms:modified>
</cp:coreProperties>
</file>