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"/>
  </p:notesMasterIdLst>
  <p:sldIdLst>
    <p:sldId id="257" r:id="rId2"/>
    <p:sldId id="259" r:id="rId3"/>
    <p:sldId id="260" r:id="rId4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나눔고딕 ExtraBold" panose="020B0600000101010101" charset="-127"/>
      <p:bold r:id="rId12"/>
    </p:embeddedFont>
    <p:embeddedFont>
      <p:font typeface="Yoon 윤고딕 530_TT" panose="020B0600000101010101" charset="-127"/>
      <p:regular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나눔고딕" panose="020D0604000000000000" pitchFamily="50" charset="-127"/>
      <p:regular r:id="rId1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0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4B339-533B-4591-B078-0E8B7FC67065}" type="datetimeFigureOut">
              <a:rPr lang="ko-KR" altLang="en-US" smtClean="0"/>
              <a:t>2018-10-25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D3E8F-ADAC-482C-A49E-89F2C58B5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286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C569-9316-4195-A78F-A8AA5E6B56C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029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C569-9316-4195-A78F-A8AA5E6B56CD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029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70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64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14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33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05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98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33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897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8609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839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145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간지(세부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0"/>
          <a:stretch/>
        </p:blipFill>
        <p:spPr>
          <a:xfrm>
            <a:off x="0" y="615139"/>
            <a:ext cx="9144000" cy="624286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5" y="46397"/>
            <a:ext cx="1551946" cy="356349"/>
          </a:xfrm>
          <a:prstGeom prst="rect">
            <a:avLst/>
          </a:prstGeom>
        </p:spPr>
      </p:pic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935723" y="6593694"/>
            <a:ext cx="1272554" cy="264307"/>
          </a:xfrm>
        </p:spPr>
        <p:txBody>
          <a:bodyPr/>
          <a:lstStyle>
            <a:lvl1pPr algn="ctr">
              <a:defRPr sz="1006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fld id="{3425129F-7A82-4C36-B39D-9852522CDB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직사각형 17"/>
          <p:cNvSpPr/>
          <p:nvPr userDrawn="1"/>
        </p:nvSpPr>
        <p:spPr>
          <a:xfrm>
            <a:off x="0" y="2069858"/>
            <a:ext cx="9144000" cy="22880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9"/>
          </a:p>
        </p:txBody>
      </p:sp>
    </p:spTree>
    <p:extLst>
      <p:ext uri="{BB962C8B-B14F-4D97-AF65-F5344CB8AC3E}">
        <p14:creationId xmlns:p14="http://schemas.microsoft.com/office/powerpoint/2010/main" val="2427388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상위보조(신청관리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57306" cy="687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그림 3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5" y="46397"/>
            <a:ext cx="1551946" cy="356349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231"/>
            <a:ext cx="9144000" cy="731743"/>
          </a:xfrm>
          <a:prstGeom prst="rect">
            <a:avLst/>
          </a:prstGeom>
        </p:spPr>
      </p:pic>
      <p:sp>
        <p:nvSpPr>
          <p:cNvPr id="4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803676" y="6593694"/>
            <a:ext cx="1536648" cy="264306"/>
          </a:xfrm>
        </p:spPr>
        <p:txBody>
          <a:bodyPr/>
          <a:lstStyle>
            <a:lvl1pPr algn="ctr"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fld id="{3425129F-7A82-4C36-B39D-9852522CDBD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3" name="직선 연결선 42"/>
          <p:cNvCxnSpPr/>
          <p:nvPr userDrawn="1"/>
        </p:nvCxnSpPr>
        <p:spPr>
          <a:xfrm>
            <a:off x="0" y="977487"/>
            <a:ext cx="7037868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83"/>
          <p:cNvSpPr>
            <a:spLocks noChangeArrowheads="1"/>
          </p:cNvSpPr>
          <p:nvPr userDrawn="1"/>
        </p:nvSpPr>
        <p:spPr bwMode="auto">
          <a:xfrm rot="16200000" flipH="1">
            <a:off x="3342677" y="3199587"/>
            <a:ext cx="6982971" cy="458826"/>
          </a:xfrm>
          <a:prstGeom prst="ellipse">
            <a:avLst/>
          </a:prstGeom>
          <a:gradFill rotWithShape="1">
            <a:gsLst>
              <a:gs pos="0">
                <a:schemeClr val="tx1">
                  <a:alpha val="3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8300" tIns="39150" rIns="78300" bIns="39150" anchor="ctr"/>
          <a:lstStyle>
            <a:defPPr>
              <a:defRPr lang="ko-KR"/>
            </a:defPPr>
            <a:lvl1pPr marL="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95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19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85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38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976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571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7166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761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7" name="직사각형 36"/>
          <p:cNvSpPr/>
          <p:nvPr userDrawn="1"/>
        </p:nvSpPr>
        <p:spPr>
          <a:xfrm>
            <a:off x="6833440" y="5413926"/>
            <a:ext cx="2310560" cy="1444074"/>
          </a:xfrm>
          <a:prstGeom prst="rect">
            <a:avLst/>
          </a:prstGeom>
          <a:gradFill>
            <a:gsLst>
              <a:gs pos="0">
                <a:schemeClr val="bg1"/>
              </a:gs>
              <a:gs pos="807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00" tIns="39150" rIns="78300" bIns="39150"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 userDrawn="1"/>
        </p:nvSpPr>
        <p:spPr>
          <a:xfrm>
            <a:off x="6833440" y="138283"/>
            <a:ext cx="2310560" cy="160271"/>
          </a:xfrm>
          <a:custGeom>
            <a:avLst/>
            <a:gdLst>
              <a:gd name="connsiteX0" fmla="*/ 166544 w 2303384"/>
              <a:gd name="connsiteY0" fmla="*/ 0 h 144425"/>
              <a:gd name="connsiteX1" fmla="*/ 2136839 w 2303384"/>
              <a:gd name="connsiteY1" fmla="*/ 0 h 144425"/>
              <a:gd name="connsiteX2" fmla="*/ 2295451 w 2303384"/>
              <a:gd name="connsiteY2" fmla="*/ 105136 h 144425"/>
              <a:gd name="connsiteX3" fmla="*/ 2303384 w 2303384"/>
              <a:gd name="connsiteY3" fmla="*/ 144425 h 144425"/>
              <a:gd name="connsiteX4" fmla="*/ 0 w 2303384"/>
              <a:gd name="connsiteY4" fmla="*/ 144425 h 144425"/>
              <a:gd name="connsiteX5" fmla="*/ 7932 w 2303384"/>
              <a:gd name="connsiteY5" fmla="*/ 105136 h 144425"/>
              <a:gd name="connsiteX6" fmla="*/ 166544 w 2303384"/>
              <a:gd name="connsiteY6" fmla="*/ 0 h 14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3384" h="144425">
                <a:moveTo>
                  <a:pt x="166544" y="0"/>
                </a:moveTo>
                <a:lnTo>
                  <a:pt x="2136839" y="0"/>
                </a:lnTo>
                <a:cubicBezTo>
                  <a:pt x="2208141" y="0"/>
                  <a:pt x="2269319" y="43352"/>
                  <a:pt x="2295451" y="105136"/>
                </a:cubicBezTo>
                <a:lnTo>
                  <a:pt x="2303384" y="144425"/>
                </a:lnTo>
                <a:lnTo>
                  <a:pt x="0" y="144425"/>
                </a:lnTo>
                <a:lnTo>
                  <a:pt x="7932" y="105136"/>
                </a:lnTo>
                <a:cubicBezTo>
                  <a:pt x="34064" y="43352"/>
                  <a:pt x="95242" y="0"/>
                  <a:pt x="166544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71000">
                <a:schemeClr val="accent5">
                  <a:lumMod val="60000"/>
                  <a:lumOff val="4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00" tIns="39150" rIns="78300" bIns="3915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39" name="Rectangle 79"/>
          <p:cNvSpPr>
            <a:spLocks noChangeArrowheads="1"/>
          </p:cNvSpPr>
          <p:nvPr userDrawn="1"/>
        </p:nvSpPr>
        <p:spPr bwMode="auto">
          <a:xfrm>
            <a:off x="6838134" y="298554"/>
            <a:ext cx="2305867" cy="4938674"/>
          </a:xfrm>
          <a:prstGeom prst="rect">
            <a:avLst/>
          </a:prstGeom>
          <a:solidFill>
            <a:srgbClr val="D9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00" tIns="39150" rIns="78300" bIns="3915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 userDrawn="1"/>
        </p:nvSpPr>
        <p:spPr>
          <a:xfrm>
            <a:off x="6838134" y="369513"/>
            <a:ext cx="2305867" cy="22756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00" tIns="39150" rIns="78300" bIns="39150"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 userDrawn="1"/>
        </p:nvSpPr>
        <p:spPr>
          <a:xfrm>
            <a:off x="7352193" y="386305"/>
            <a:ext cx="1587945" cy="1899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algn="dist"/>
            <a:r>
              <a:rPr lang="ko-KR" altLang="en-US" sz="1200" b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화면개요</a:t>
            </a:r>
            <a:endParaRPr lang="en-US" altLang="ko-KR" sz="1200" b="1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7" name="그룹 44"/>
          <p:cNvGrpSpPr/>
          <p:nvPr userDrawn="1"/>
        </p:nvGrpSpPr>
        <p:grpSpPr>
          <a:xfrm>
            <a:off x="6910703" y="397027"/>
            <a:ext cx="188650" cy="172114"/>
            <a:chOff x="3815893" y="5775656"/>
            <a:chExt cx="585788" cy="508000"/>
          </a:xfrm>
          <a:solidFill>
            <a:schemeClr val="bg1"/>
          </a:solidFill>
        </p:grpSpPr>
        <p:sp>
          <p:nvSpPr>
            <p:cNvPr id="48" name="Freeform 61"/>
            <p:cNvSpPr>
              <a:spLocks noEditPoints="1"/>
            </p:cNvSpPr>
            <p:nvPr/>
          </p:nvSpPr>
          <p:spPr bwMode="auto">
            <a:xfrm>
              <a:off x="3985755" y="5859794"/>
              <a:ext cx="244475" cy="242888"/>
            </a:xfrm>
            <a:custGeom>
              <a:avLst/>
              <a:gdLst>
                <a:gd name="T0" fmla="*/ 66 w 69"/>
                <a:gd name="T1" fmla="*/ 23 h 68"/>
                <a:gd name="T2" fmla="*/ 56 w 69"/>
                <a:gd name="T3" fmla="*/ 18 h 68"/>
                <a:gd name="T4" fmla="*/ 61 w 69"/>
                <a:gd name="T5" fmla="*/ 12 h 68"/>
                <a:gd name="T6" fmla="*/ 54 w 69"/>
                <a:gd name="T7" fmla="*/ 5 h 68"/>
                <a:gd name="T8" fmla="*/ 51 w 69"/>
                <a:gd name="T9" fmla="*/ 5 h 68"/>
                <a:gd name="T10" fmla="*/ 40 w 69"/>
                <a:gd name="T11" fmla="*/ 9 h 68"/>
                <a:gd name="T12" fmla="*/ 39 w 69"/>
                <a:gd name="T13" fmla="*/ 0 h 68"/>
                <a:gd name="T14" fmla="*/ 29 w 69"/>
                <a:gd name="T15" fmla="*/ 2 h 68"/>
                <a:gd name="T16" fmla="*/ 23 w 69"/>
                <a:gd name="T17" fmla="*/ 11 h 68"/>
                <a:gd name="T18" fmla="*/ 15 w 69"/>
                <a:gd name="T19" fmla="*/ 5 h 68"/>
                <a:gd name="T20" fmla="*/ 8 w 69"/>
                <a:gd name="T21" fmla="*/ 12 h 68"/>
                <a:gd name="T22" fmla="*/ 13 w 69"/>
                <a:gd name="T23" fmla="*/ 18 h 68"/>
                <a:gd name="T24" fmla="*/ 3 w 69"/>
                <a:gd name="T25" fmla="*/ 23 h 68"/>
                <a:gd name="T26" fmla="*/ 0 w 69"/>
                <a:gd name="T27" fmla="*/ 32 h 68"/>
                <a:gd name="T28" fmla="*/ 1 w 69"/>
                <a:gd name="T29" fmla="*/ 34 h 68"/>
                <a:gd name="T30" fmla="*/ 9 w 69"/>
                <a:gd name="T31" fmla="*/ 42 h 68"/>
                <a:gd name="T32" fmla="*/ 2 w 69"/>
                <a:gd name="T33" fmla="*/ 47 h 68"/>
                <a:gd name="T34" fmla="*/ 6 w 69"/>
                <a:gd name="T35" fmla="*/ 55 h 68"/>
                <a:gd name="T36" fmla="*/ 8 w 69"/>
                <a:gd name="T37" fmla="*/ 56 h 68"/>
                <a:gd name="T38" fmla="*/ 15 w 69"/>
                <a:gd name="T39" fmla="*/ 52 h 68"/>
                <a:gd name="T40" fmla="*/ 18 w 69"/>
                <a:gd name="T41" fmla="*/ 63 h 68"/>
                <a:gd name="T42" fmla="*/ 19 w 69"/>
                <a:gd name="T43" fmla="*/ 66 h 68"/>
                <a:gd name="T44" fmla="*/ 27 w 69"/>
                <a:gd name="T45" fmla="*/ 68 h 68"/>
                <a:gd name="T46" fmla="*/ 29 w 69"/>
                <a:gd name="T47" fmla="*/ 67 h 68"/>
                <a:gd name="T48" fmla="*/ 35 w 69"/>
                <a:gd name="T49" fmla="*/ 61 h 68"/>
                <a:gd name="T50" fmla="*/ 40 w 69"/>
                <a:gd name="T51" fmla="*/ 67 h 68"/>
                <a:gd name="T52" fmla="*/ 42 w 69"/>
                <a:gd name="T53" fmla="*/ 68 h 68"/>
                <a:gd name="T54" fmla="*/ 50 w 69"/>
                <a:gd name="T55" fmla="*/ 66 h 68"/>
                <a:gd name="T56" fmla="*/ 51 w 69"/>
                <a:gd name="T57" fmla="*/ 63 h 68"/>
                <a:gd name="T58" fmla="*/ 54 w 69"/>
                <a:gd name="T59" fmla="*/ 52 h 68"/>
                <a:gd name="T60" fmla="*/ 61 w 69"/>
                <a:gd name="T61" fmla="*/ 56 h 68"/>
                <a:gd name="T62" fmla="*/ 63 w 69"/>
                <a:gd name="T63" fmla="*/ 55 h 68"/>
                <a:gd name="T64" fmla="*/ 67 w 69"/>
                <a:gd name="T65" fmla="*/ 47 h 68"/>
                <a:gd name="T66" fmla="*/ 60 w 69"/>
                <a:gd name="T67" fmla="*/ 42 h 68"/>
                <a:gd name="T68" fmla="*/ 68 w 69"/>
                <a:gd name="T69" fmla="*/ 34 h 68"/>
                <a:gd name="T70" fmla="*/ 69 w 69"/>
                <a:gd name="T71" fmla="*/ 32 h 68"/>
                <a:gd name="T72" fmla="*/ 35 w 69"/>
                <a:gd name="T73" fmla="*/ 45 h 68"/>
                <a:gd name="T74" fmla="*/ 35 w 69"/>
                <a:gd name="T75" fmla="*/ 23 h 68"/>
                <a:gd name="T76" fmla="*/ 35 w 69"/>
                <a:gd name="T77" fmla="*/ 4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9" h="68">
                  <a:moveTo>
                    <a:pt x="68" y="24"/>
                  </a:moveTo>
                  <a:cubicBezTo>
                    <a:pt x="68" y="23"/>
                    <a:pt x="67" y="23"/>
                    <a:pt x="66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8" y="22"/>
                    <a:pt x="57" y="20"/>
                    <a:pt x="56" y="18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1" y="12"/>
                    <a:pt x="61" y="12"/>
                  </a:cubicBezTo>
                  <a:cubicBezTo>
                    <a:pt x="61" y="11"/>
                    <a:pt x="60" y="11"/>
                    <a:pt x="60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5"/>
                    <a:pt x="53" y="5"/>
                    <a:pt x="52" y="5"/>
                  </a:cubicBezTo>
                  <a:cubicBezTo>
                    <a:pt x="52" y="5"/>
                    <a:pt x="51" y="5"/>
                    <a:pt x="51" y="5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0"/>
                    <a:pt x="43" y="9"/>
                    <a:pt x="40" y="9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0"/>
                    <a:pt x="40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9" y="0"/>
                    <a:pt x="29" y="0"/>
                    <a:pt x="29" y="2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9"/>
                    <a:pt x="24" y="10"/>
                    <a:pt x="23" y="1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4"/>
                    <a:pt x="15" y="5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8" y="12"/>
                    <a:pt x="9" y="13"/>
                    <a:pt x="9" y="1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20"/>
                    <a:pt x="11" y="22"/>
                    <a:pt x="10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1" y="23"/>
                    <a:pt x="1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1" y="34"/>
                    <a:pt x="1" y="3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8"/>
                    <a:pt x="9" y="40"/>
                    <a:pt x="9" y="42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6"/>
                    <a:pt x="2" y="46"/>
                    <a:pt x="2" y="47"/>
                  </a:cubicBezTo>
                  <a:cubicBezTo>
                    <a:pt x="2" y="47"/>
                    <a:pt x="2" y="48"/>
                    <a:pt x="2" y="48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7" y="56"/>
                    <a:pt x="7" y="56"/>
                    <a:pt x="8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6"/>
                    <a:pt x="9" y="56"/>
                    <a:pt x="9" y="56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7" y="54"/>
                    <a:pt x="18" y="55"/>
                    <a:pt x="20" y="56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4"/>
                    <a:pt x="18" y="64"/>
                    <a:pt x="18" y="65"/>
                  </a:cubicBezTo>
                  <a:cubicBezTo>
                    <a:pt x="18" y="65"/>
                    <a:pt x="18" y="65"/>
                    <a:pt x="19" y="66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8"/>
                    <a:pt x="28" y="68"/>
                    <a:pt x="28" y="68"/>
                  </a:cubicBezTo>
                  <a:cubicBezTo>
                    <a:pt x="28" y="68"/>
                    <a:pt x="29" y="68"/>
                    <a:pt x="29" y="67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2" y="61"/>
                    <a:pt x="33" y="61"/>
                    <a:pt x="35" y="61"/>
                  </a:cubicBezTo>
                  <a:cubicBezTo>
                    <a:pt x="36" y="61"/>
                    <a:pt x="37" y="61"/>
                    <a:pt x="38" y="60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8"/>
                    <a:pt x="41" y="68"/>
                    <a:pt x="41" y="68"/>
                  </a:cubicBezTo>
                  <a:cubicBezTo>
                    <a:pt x="41" y="68"/>
                    <a:pt x="42" y="68"/>
                    <a:pt x="42" y="68"/>
                  </a:cubicBezTo>
                  <a:cubicBezTo>
                    <a:pt x="42" y="68"/>
                    <a:pt x="42" y="68"/>
                    <a:pt x="43" y="68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1" y="64"/>
                    <a:pt x="51" y="63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1" y="55"/>
                    <a:pt x="52" y="54"/>
                    <a:pt x="54" y="52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6"/>
                    <a:pt x="61" y="56"/>
                    <a:pt x="61" y="5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2" y="56"/>
                    <a:pt x="62" y="56"/>
                    <a:pt x="63" y="55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8"/>
                    <a:pt x="67" y="47"/>
                    <a:pt x="67" y="47"/>
                  </a:cubicBezTo>
                  <a:cubicBezTo>
                    <a:pt x="67" y="46"/>
                    <a:pt x="66" y="46"/>
                    <a:pt x="66" y="46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0"/>
                    <a:pt x="61" y="38"/>
                    <a:pt x="61" y="36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4"/>
                    <a:pt x="69" y="34"/>
                    <a:pt x="69" y="34"/>
                  </a:cubicBezTo>
                  <a:cubicBezTo>
                    <a:pt x="69" y="33"/>
                    <a:pt x="69" y="33"/>
                    <a:pt x="69" y="32"/>
                  </a:cubicBezTo>
                  <a:lnTo>
                    <a:pt x="68" y="24"/>
                  </a:lnTo>
                  <a:close/>
                  <a:moveTo>
                    <a:pt x="35" y="45"/>
                  </a:moveTo>
                  <a:cubicBezTo>
                    <a:pt x="29" y="45"/>
                    <a:pt x="24" y="40"/>
                    <a:pt x="24" y="34"/>
                  </a:cubicBezTo>
                  <a:cubicBezTo>
                    <a:pt x="24" y="28"/>
                    <a:pt x="29" y="23"/>
                    <a:pt x="35" y="23"/>
                  </a:cubicBezTo>
                  <a:cubicBezTo>
                    <a:pt x="40" y="23"/>
                    <a:pt x="45" y="28"/>
                    <a:pt x="45" y="34"/>
                  </a:cubicBezTo>
                  <a:cubicBezTo>
                    <a:pt x="45" y="40"/>
                    <a:pt x="40" y="45"/>
                    <a:pt x="3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62"/>
            <p:cNvSpPr>
              <a:spLocks noEditPoints="1"/>
            </p:cNvSpPr>
            <p:nvPr/>
          </p:nvSpPr>
          <p:spPr bwMode="auto">
            <a:xfrm>
              <a:off x="3815893" y="5775656"/>
              <a:ext cx="585788" cy="508000"/>
            </a:xfrm>
            <a:custGeom>
              <a:avLst/>
              <a:gdLst>
                <a:gd name="T0" fmla="*/ 151 w 165"/>
                <a:gd name="T1" fmla="*/ 0 h 143"/>
                <a:gd name="T2" fmla="*/ 14 w 165"/>
                <a:gd name="T3" fmla="*/ 0 h 143"/>
                <a:gd name="T4" fmla="*/ 0 w 165"/>
                <a:gd name="T5" fmla="*/ 13 h 143"/>
                <a:gd name="T6" fmla="*/ 0 w 165"/>
                <a:gd name="T7" fmla="*/ 103 h 143"/>
                <a:gd name="T8" fmla="*/ 14 w 165"/>
                <a:gd name="T9" fmla="*/ 116 h 143"/>
                <a:gd name="T10" fmla="*/ 58 w 165"/>
                <a:gd name="T11" fmla="*/ 116 h 143"/>
                <a:gd name="T12" fmla="*/ 50 w 165"/>
                <a:gd name="T13" fmla="*/ 135 h 143"/>
                <a:gd name="T14" fmla="*/ 50 w 165"/>
                <a:gd name="T15" fmla="*/ 141 h 143"/>
                <a:gd name="T16" fmla="*/ 55 w 165"/>
                <a:gd name="T17" fmla="*/ 143 h 143"/>
                <a:gd name="T18" fmla="*/ 110 w 165"/>
                <a:gd name="T19" fmla="*/ 143 h 143"/>
                <a:gd name="T20" fmla="*/ 110 w 165"/>
                <a:gd name="T21" fmla="*/ 143 h 143"/>
                <a:gd name="T22" fmla="*/ 116 w 165"/>
                <a:gd name="T23" fmla="*/ 137 h 143"/>
                <a:gd name="T24" fmla="*/ 115 w 165"/>
                <a:gd name="T25" fmla="*/ 134 h 143"/>
                <a:gd name="T26" fmla="*/ 107 w 165"/>
                <a:gd name="T27" fmla="*/ 116 h 143"/>
                <a:gd name="T28" fmla="*/ 151 w 165"/>
                <a:gd name="T29" fmla="*/ 116 h 143"/>
                <a:gd name="T30" fmla="*/ 165 w 165"/>
                <a:gd name="T31" fmla="*/ 103 h 143"/>
                <a:gd name="T32" fmla="*/ 165 w 165"/>
                <a:gd name="T33" fmla="*/ 13 h 143"/>
                <a:gd name="T34" fmla="*/ 151 w 165"/>
                <a:gd name="T35" fmla="*/ 0 h 143"/>
                <a:gd name="T36" fmla="*/ 152 w 165"/>
                <a:gd name="T37" fmla="*/ 103 h 143"/>
                <a:gd name="T38" fmla="*/ 151 w 165"/>
                <a:gd name="T39" fmla="*/ 104 h 143"/>
                <a:gd name="T40" fmla="*/ 14 w 165"/>
                <a:gd name="T41" fmla="*/ 104 h 143"/>
                <a:gd name="T42" fmla="*/ 13 w 165"/>
                <a:gd name="T43" fmla="*/ 103 h 143"/>
                <a:gd name="T44" fmla="*/ 13 w 165"/>
                <a:gd name="T45" fmla="*/ 13 h 143"/>
                <a:gd name="T46" fmla="*/ 14 w 165"/>
                <a:gd name="T47" fmla="*/ 12 h 143"/>
                <a:gd name="T48" fmla="*/ 151 w 165"/>
                <a:gd name="T49" fmla="*/ 12 h 143"/>
                <a:gd name="T50" fmla="*/ 152 w 165"/>
                <a:gd name="T51" fmla="*/ 13 h 143"/>
                <a:gd name="T52" fmla="*/ 152 w 165"/>
                <a:gd name="T53" fmla="*/ 10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5" h="143">
                  <a:moveTo>
                    <a:pt x="151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0"/>
                    <a:pt x="6" y="116"/>
                    <a:pt x="14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49" y="137"/>
                    <a:pt x="49" y="139"/>
                    <a:pt x="50" y="141"/>
                  </a:cubicBezTo>
                  <a:cubicBezTo>
                    <a:pt x="51" y="142"/>
                    <a:pt x="53" y="143"/>
                    <a:pt x="55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3" y="143"/>
                    <a:pt x="116" y="141"/>
                    <a:pt x="116" y="137"/>
                  </a:cubicBezTo>
                  <a:cubicBezTo>
                    <a:pt x="116" y="136"/>
                    <a:pt x="116" y="135"/>
                    <a:pt x="115" y="134"/>
                  </a:cubicBezTo>
                  <a:cubicBezTo>
                    <a:pt x="107" y="116"/>
                    <a:pt x="107" y="116"/>
                    <a:pt x="107" y="116"/>
                  </a:cubicBezTo>
                  <a:cubicBezTo>
                    <a:pt x="151" y="116"/>
                    <a:pt x="151" y="116"/>
                    <a:pt x="151" y="116"/>
                  </a:cubicBezTo>
                  <a:cubicBezTo>
                    <a:pt x="159" y="116"/>
                    <a:pt x="165" y="110"/>
                    <a:pt x="165" y="103"/>
                  </a:cubicBezTo>
                  <a:cubicBezTo>
                    <a:pt x="165" y="13"/>
                    <a:pt x="165" y="13"/>
                    <a:pt x="165" y="13"/>
                  </a:cubicBezTo>
                  <a:cubicBezTo>
                    <a:pt x="165" y="6"/>
                    <a:pt x="159" y="0"/>
                    <a:pt x="151" y="0"/>
                  </a:cubicBezTo>
                  <a:close/>
                  <a:moveTo>
                    <a:pt x="152" y="103"/>
                  </a:moveTo>
                  <a:cubicBezTo>
                    <a:pt x="152" y="103"/>
                    <a:pt x="152" y="104"/>
                    <a:pt x="151" y="104"/>
                  </a:cubicBezTo>
                  <a:cubicBezTo>
                    <a:pt x="14" y="104"/>
                    <a:pt x="14" y="104"/>
                    <a:pt x="14" y="104"/>
                  </a:cubicBezTo>
                  <a:cubicBezTo>
                    <a:pt x="13" y="104"/>
                    <a:pt x="13" y="103"/>
                    <a:pt x="13" y="10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4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2"/>
                    <a:pt x="152" y="13"/>
                    <a:pt x="152" y="13"/>
                  </a:cubicBezTo>
                  <a:cubicBezTo>
                    <a:pt x="152" y="103"/>
                    <a:pt x="152" y="103"/>
                    <a:pt x="15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1" name="직사각형 50"/>
          <p:cNvSpPr/>
          <p:nvPr userDrawn="1"/>
        </p:nvSpPr>
        <p:spPr>
          <a:xfrm>
            <a:off x="6854619" y="1570309"/>
            <a:ext cx="2289381" cy="22756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00" tIns="39150" rIns="78300" bIns="39150"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 userDrawn="1"/>
        </p:nvSpPr>
        <p:spPr>
          <a:xfrm>
            <a:off x="7368678" y="1590922"/>
            <a:ext cx="1587945" cy="1899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algn="dist"/>
            <a:r>
              <a:rPr lang="ko-KR" altLang="en-US" sz="1200" b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사용방법</a:t>
            </a:r>
            <a:endParaRPr lang="en-US" altLang="ko-KR" sz="1200" b="1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4" name="그룹 52"/>
          <p:cNvGrpSpPr/>
          <p:nvPr userDrawn="1"/>
        </p:nvGrpSpPr>
        <p:grpSpPr>
          <a:xfrm>
            <a:off x="6910326" y="1578219"/>
            <a:ext cx="283078" cy="213535"/>
            <a:chOff x="6388529" y="6640397"/>
            <a:chExt cx="539509" cy="386835"/>
          </a:xfrm>
          <a:solidFill>
            <a:schemeClr val="bg1"/>
          </a:solidFill>
        </p:grpSpPr>
        <p:sp>
          <p:nvSpPr>
            <p:cNvPr id="55" name="Freeform 162"/>
            <p:cNvSpPr>
              <a:spLocks/>
            </p:cNvSpPr>
            <p:nvPr/>
          </p:nvSpPr>
          <p:spPr bwMode="auto">
            <a:xfrm>
              <a:off x="6388529" y="6646228"/>
              <a:ext cx="341965" cy="354608"/>
            </a:xfrm>
            <a:custGeom>
              <a:avLst/>
              <a:gdLst>
                <a:gd name="T0" fmla="*/ 224 w 312"/>
                <a:gd name="T1" fmla="*/ 183 h 271"/>
                <a:gd name="T2" fmla="*/ 224 w 312"/>
                <a:gd name="T3" fmla="*/ 182 h 271"/>
                <a:gd name="T4" fmla="*/ 27 w 312"/>
                <a:gd name="T5" fmla="*/ 182 h 271"/>
                <a:gd name="T6" fmla="*/ 11 w 312"/>
                <a:gd name="T7" fmla="*/ 166 h 271"/>
                <a:gd name="T8" fmla="*/ 11 w 312"/>
                <a:gd name="T9" fmla="*/ 27 h 271"/>
                <a:gd name="T10" fmla="*/ 27 w 312"/>
                <a:gd name="T11" fmla="*/ 11 h 271"/>
                <a:gd name="T12" fmla="*/ 285 w 312"/>
                <a:gd name="T13" fmla="*/ 11 h 271"/>
                <a:gd name="T14" fmla="*/ 301 w 312"/>
                <a:gd name="T15" fmla="*/ 27 h 271"/>
                <a:gd name="T16" fmla="*/ 301 w 312"/>
                <a:gd name="T17" fmla="*/ 36 h 271"/>
                <a:gd name="T18" fmla="*/ 312 w 312"/>
                <a:gd name="T19" fmla="*/ 36 h 271"/>
                <a:gd name="T20" fmla="*/ 312 w 312"/>
                <a:gd name="T21" fmla="*/ 27 h 271"/>
                <a:gd name="T22" fmla="*/ 285 w 312"/>
                <a:gd name="T23" fmla="*/ 0 h 271"/>
                <a:gd name="T24" fmla="*/ 27 w 312"/>
                <a:gd name="T25" fmla="*/ 0 h 271"/>
                <a:gd name="T26" fmla="*/ 0 w 312"/>
                <a:gd name="T27" fmla="*/ 27 h 271"/>
                <a:gd name="T28" fmla="*/ 0 w 312"/>
                <a:gd name="T29" fmla="*/ 199 h 271"/>
                <a:gd name="T30" fmla="*/ 27 w 312"/>
                <a:gd name="T31" fmla="*/ 226 h 271"/>
                <a:gd name="T32" fmla="*/ 145 w 312"/>
                <a:gd name="T33" fmla="*/ 226 h 271"/>
                <a:gd name="T34" fmla="*/ 145 w 312"/>
                <a:gd name="T35" fmla="*/ 249 h 271"/>
                <a:gd name="T36" fmla="*/ 63 w 312"/>
                <a:gd name="T37" fmla="*/ 249 h 271"/>
                <a:gd name="T38" fmla="*/ 52 w 312"/>
                <a:gd name="T39" fmla="*/ 260 h 271"/>
                <a:gd name="T40" fmla="*/ 52 w 312"/>
                <a:gd name="T41" fmla="*/ 271 h 271"/>
                <a:gd name="T42" fmla="*/ 261 w 312"/>
                <a:gd name="T43" fmla="*/ 271 h 271"/>
                <a:gd name="T44" fmla="*/ 261 w 312"/>
                <a:gd name="T45" fmla="*/ 260 h 271"/>
                <a:gd name="T46" fmla="*/ 250 w 312"/>
                <a:gd name="T47" fmla="*/ 249 h 271"/>
                <a:gd name="T48" fmla="*/ 167 w 312"/>
                <a:gd name="T49" fmla="*/ 249 h 271"/>
                <a:gd name="T50" fmla="*/ 167 w 312"/>
                <a:gd name="T51" fmla="*/ 226 h 271"/>
                <a:gd name="T52" fmla="*/ 285 w 312"/>
                <a:gd name="T53" fmla="*/ 226 h 271"/>
                <a:gd name="T54" fmla="*/ 308 w 312"/>
                <a:gd name="T55" fmla="*/ 213 h 271"/>
                <a:gd name="T56" fmla="*/ 254 w 312"/>
                <a:gd name="T57" fmla="*/ 213 h 271"/>
                <a:gd name="T58" fmla="*/ 224 w 312"/>
                <a:gd name="T59" fmla="*/ 18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2" h="271">
                  <a:moveTo>
                    <a:pt x="224" y="183"/>
                  </a:moveTo>
                  <a:cubicBezTo>
                    <a:pt x="224" y="182"/>
                    <a:pt x="224" y="182"/>
                    <a:pt x="224" y="182"/>
                  </a:cubicBezTo>
                  <a:cubicBezTo>
                    <a:pt x="27" y="182"/>
                    <a:pt x="27" y="182"/>
                    <a:pt x="27" y="182"/>
                  </a:cubicBezTo>
                  <a:cubicBezTo>
                    <a:pt x="18" y="182"/>
                    <a:pt x="11" y="175"/>
                    <a:pt x="11" y="16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18"/>
                    <a:pt x="18" y="11"/>
                    <a:pt x="27" y="11"/>
                  </a:cubicBezTo>
                  <a:cubicBezTo>
                    <a:pt x="285" y="11"/>
                    <a:pt x="285" y="11"/>
                    <a:pt x="285" y="11"/>
                  </a:cubicBezTo>
                  <a:cubicBezTo>
                    <a:pt x="294" y="11"/>
                    <a:pt x="301" y="18"/>
                    <a:pt x="301" y="27"/>
                  </a:cubicBezTo>
                  <a:cubicBezTo>
                    <a:pt x="301" y="36"/>
                    <a:pt x="301" y="36"/>
                    <a:pt x="301" y="36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12" y="12"/>
                    <a:pt x="300" y="0"/>
                    <a:pt x="28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14"/>
                    <a:pt x="12" y="226"/>
                    <a:pt x="27" y="226"/>
                  </a:cubicBezTo>
                  <a:cubicBezTo>
                    <a:pt x="145" y="226"/>
                    <a:pt x="145" y="226"/>
                    <a:pt x="145" y="226"/>
                  </a:cubicBezTo>
                  <a:cubicBezTo>
                    <a:pt x="145" y="249"/>
                    <a:pt x="145" y="249"/>
                    <a:pt x="145" y="249"/>
                  </a:cubicBezTo>
                  <a:cubicBezTo>
                    <a:pt x="63" y="249"/>
                    <a:pt x="63" y="249"/>
                    <a:pt x="63" y="249"/>
                  </a:cubicBezTo>
                  <a:cubicBezTo>
                    <a:pt x="52" y="260"/>
                    <a:pt x="52" y="260"/>
                    <a:pt x="52" y="260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261" y="271"/>
                    <a:pt x="261" y="271"/>
                    <a:pt x="261" y="271"/>
                  </a:cubicBezTo>
                  <a:cubicBezTo>
                    <a:pt x="261" y="260"/>
                    <a:pt x="261" y="260"/>
                    <a:pt x="261" y="260"/>
                  </a:cubicBezTo>
                  <a:cubicBezTo>
                    <a:pt x="250" y="249"/>
                    <a:pt x="250" y="249"/>
                    <a:pt x="250" y="249"/>
                  </a:cubicBezTo>
                  <a:cubicBezTo>
                    <a:pt x="167" y="249"/>
                    <a:pt x="167" y="249"/>
                    <a:pt x="167" y="249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285" y="226"/>
                    <a:pt x="285" y="226"/>
                    <a:pt x="285" y="226"/>
                  </a:cubicBezTo>
                  <a:cubicBezTo>
                    <a:pt x="295" y="226"/>
                    <a:pt x="303" y="221"/>
                    <a:pt x="308" y="213"/>
                  </a:cubicBezTo>
                  <a:cubicBezTo>
                    <a:pt x="254" y="213"/>
                    <a:pt x="254" y="213"/>
                    <a:pt x="254" y="213"/>
                  </a:cubicBezTo>
                  <a:cubicBezTo>
                    <a:pt x="238" y="213"/>
                    <a:pt x="224" y="200"/>
                    <a:pt x="224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grpSp>
          <p:nvGrpSpPr>
            <p:cNvPr id="56" name="그룹 54"/>
            <p:cNvGrpSpPr/>
            <p:nvPr/>
          </p:nvGrpSpPr>
          <p:grpSpPr>
            <a:xfrm>
              <a:off x="6591022" y="6640397"/>
              <a:ext cx="337016" cy="386835"/>
              <a:chOff x="2278063" y="3027363"/>
              <a:chExt cx="547688" cy="628650"/>
            </a:xfrm>
            <a:grpFill/>
          </p:grpSpPr>
          <p:sp>
            <p:nvSpPr>
              <p:cNvPr id="57" name="Freeform 145"/>
              <p:cNvSpPr>
                <a:spLocks/>
              </p:cNvSpPr>
              <p:nvPr/>
            </p:nvSpPr>
            <p:spPr bwMode="auto">
              <a:xfrm>
                <a:off x="2522538" y="3390900"/>
                <a:ext cx="60325" cy="41275"/>
              </a:xfrm>
              <a:custGeom>
                <a:avLst/>
                <a:gdLst>
                  <a:gd name="T0" fmla="*/ 4 w 23"/>
                  <a:gd name="T1" fmla="*/ 0 h 16"/>
                  <a:gd name="T2" fmla="*/ 0 w 23"/>
                  <a:gd name="T3" fmla="*/ 9 h 16"/>
                  <a:gd name="T4" fmla="*/ 6 w 23"/>
                  <a:gd name="T5" fmla="*/ 16 h 16"/>
                  <a:gd name="T6" fmla="*/ 18 w 23"/>
                  <a:gd name="T7" fmla="*/ 16 h 16"/>
                  <a:gd name="T8" fmla="*/ 23 w 23"/>
                  <a:gd name="T9" fmla="*/ 9 h 16"/>
                  <a:gd name="T10" fmla="*/ 20 w 23"/>
                  <a:gd name="T11" fmla="*/ 0 h 16"/>
                  <a:gd name="T12" fmla="*/ 4 w 23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cubicBezTo>
                      <a:pt x="4" y="0"/>
                      <a:pt x="0" y="9"/>
                      <a:pt x="0" y="9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0" y="0"/>
                      <a:pt x="20" y="0"/>
                    </a:cubicBezTo>
                    <a:cubicBezTo>
                      <a:pt x="19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46"/>
              <p:cNvSpPr>
                <a:spLocks noEditPoints="1"/>
              </p:cNvSpPr>
              <p:nvPr/>
            </p:nvSpPr>
            <p:spPr bwMode="auto">
              <a:xfrm>
                <a:off x="2403475" y="3027363"/>
                <a:ext cx="290513" cy="323850"/>
              </a:xfrm>
              <a:custGeom>
                <a:avLst/>
                <a:gdLst>
                  <a:gd name="T0" fmla="*/ 19 w 112"/>
                  <a:gd name="T1" fmla="*/ 89 h 125"/>
                  <a:gd name="T2" fmla="*/ 58 w 112"/>
                  <a:gd name="T3" fmla="*/ 125 h 125"/>
                  <a:gd name="T4" fmla="*/ 96 w 112"/>
                  <a:gd name="T5" fmla="*/ 89 h 125"/>
                  <a:gd name="T6" fmla="*/ 104 w 112"/>
                  <a:gd name="T7" fmla="*/ 59 h 125"/>
                  <a:gd name="T8" fmla="*/ 56 w 112"/>
                  <a:gd name="T9" fmla="*/ 0 h 125"/>
                  <a:gd name="T10" fmla="*/ 10 w 112"/>
                  <a:gd name="T11" fmla="*/ 61 h 125"/>
                  <a:gd name="T12" fmla="*/ 10 w 112"/>
                  <a:gd name="T13" fmla="*/ 61 h 125"/>
                  <a:gd name="T14" fmla="*/ 19 w 112"/>
                  <a:gd name="T15" fmla="*/ 89 h 125"/>
                  <a:gd name="T16" fmla="*/ 43 w 112"/>
                  <a:gd name="T17" fmla="*/ 44 h 125"/>
                  <a:gd name="T18" fmla="*/ 38 w 112"/>
                  <a:gd name="T19" fmla="*/ 59 h 125"/>
                  <a:gd name="T20" fmla="*/ 64 w 112"/>
                  <a:gd name="T21" fmla="*/ 47 h 125"/>
                  <a:gd name="T22" fmla="*/ 73 w 112"/>
                  <a:gd name="T23" fmla="*/ 40 h 125"/>
                  <a:gd name="T24" fmla="*/ 76 w 112"/>
                  <a:gd name="T25" fmla="*/ 45 h 125"/>
                  <a:gd name="T26" fmla="*/ 80 w 112"/>
                  <a:gd name="T27" fmla="*/ 31 h 125"/>
                  <a:gd name="T28" fmla="*/ 86 w 112"/>
                  <a:gd name="T29" fmla="*/ 44 h 125"/>
                  <a:gd name="T30" fmla="*/ 92 w 112"/>
                  <a:gd name="T31" fmla="*/ 56 h 125"/>
                  <a:gd name="T32" fmla="*/ 58 w 112"/>
                  <a:gd name="T33" fmla="*/ 115 h 125"/>
                  <a:gd name="T34" fmla="*/ 24 w 112"/>
                  <a:gd name="T35" fmla="*/ 62 h 125"/>
                  <a:gd name="T36" fmla="*/ 43 w 112"/>
                  <a:gd name="T37" fmla="*/ 4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125">
                    <a:moveTo>
                      <a:pt x="19" y="89"/>
                    </a:moveTo>
                    <a:cubicBezTo>
                      <a:pt x="26" y="110"/>
                      <a:pt x="39" y="125"/>
                      <a:pt x="58" y="125"/>
                    </a:cubicBezTo>
                    <a:cubicBezTo>
                      <a:pt x="76" y="125"/>
                      <a:pt x="89" y="110"/>
                      <a:pt x="96" y="89"/>
                    </a:cubicBezTo>
                    <a:cubicBezTo>
                      <a:pt x="110" y="75"/>
                      <a:pt x="107" y="64"/>
                      <a:pt x="104" y="59"/>
                    </a:cubicBezTo>
                    <a:cubicBezTo>
                      <a:pt x="112" y="21"/>
                      <a:pt x="88" y="0"/>
                      <a:pt x="56" y="0"/>
                    </a:cubicBezTo>
                    <a:cubicBezTo>
                      <a:pt x="0" y="0"/>
                      <a:pt x="10" y="61"/>
                      <a:pt x="10" y="61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8" y="67"/>
                      <a:pt x="7" y="77"/>
                      <a:pt x="19" y="89"/>
                    </a:cubicBezTo>
                    <a:close/>
                    <a:moveTo>
                      <a:pt x="43" y="44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58" y="53"/>
                      <a:pt x="61" y="49"/>
                      <a:pt x="64" y="47"/>
                    </a:cubicBezTo>
                    <a:cubicBezTo>
                      <a:pt x="67" y="45"/>
                      <a:pt x="70" y="42"/>
                      <a:pt x="73" y="40"/>
                    </a:cubicBezTo>
                    <a:cubicBezTo>
                      <a:pt x="74" y="42"/>
                      <a:pt x="75" y="44"/>
                      <a:pt x="76" y="45"/>
                    </a:cubicBezTo>
                    <a:cubicBezTo>
                      <a:pt x="78" y="47"/>
                      <a:pt x="80" y="31"/>
                      <a:pt x="80" y="31"/>
                    </a:cubicBezTo>
                    <a:cubicBezTo>
                      <a:pt x="80" y="31"/>
                      <a:pt x="86" y="41"/>
                      <a:pt x="86" y="44"/>
                    </a:cubicBezTo>
                    <a:cubicBezTo>
                      <a:pt x="87" y="46"/>
                      <a:pt x="90" y="55"/>
                      <a:pt x="92" y="56"/>
                    </a:cubicBezTo>
                    <a:cubicBezTo>
                      <a:pt x="91" y="85"/>
                      <a:pt x="78" y="115"/>
                      <a:pt x="58" y="115"/>
                    </a:cubicBezTo>
                    <a:cubicBezTo>
                      <a:pt x="38" y="115"/>
                      <a:pt x="26" y="89"/>
                      <a:pt x="24" y="62"/>
                    </a:cubicBezTo>
                    <a:cubicBezTo>
                      <a:pt x="29" y="61"/>
                      <a:pt x="43" y="44"/>
                      <a:pt x="4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147"/>
              <p:cNvSpPr>
                <a:spLocks noEditPoints="1"/>
              </p:cNvSpPr>
              <p:nvPr/>
            </p:nvSpPr>
            <p:spPr bwMode="auto">
              <a:xfrm>
                <a:off x="2278063" y="3333750"/>
                <a:ext cx="547688" cy="322263"/>
              </a:xfrm>
              <a:custGeom>
                <a:avLst/>
                <a:gdLst>
                  <a:gd name="T0" fmla="*/ 206 w 211"/>
                  <a:gd name="T1" fmla="*/ 53 h 124"/>
                  <a:gd name="T2" fmla="*/ 168 w 211"/>
                  <a:gd name="T3" fmla="*/ 10 h 124"/>
                  <a:gd name="T4" fmla="*/ 139 w 211"/>
                  <a:gd name="T5" fmla="*/ 0 h 124"/>
                  <a:gd name="T6" fmla="*/ 136 w 211"/>
                  <a:gd name="T7" fmla="*/ 9 h 124"/>
                  <a:gd name="T8" fmla="*/ 144 w 211"/>
                  <a:gd name="T9" fmla="*/ 12 h 124"/>
                  <a:gd name="T10" fmla="*/ 115 w 211"/>
                  <a:gd name="T11" fmla="*/ 106 h 124"/>
                  <a:gd name="T12" fmla="*/ 111 w 211"/>
                  <a:gd name="T13" fmla="*/ 43 h 124"/>
                  <a:gd name="T14" fmla="*/ 100 w 211"/>
                  <a:gd name="T15" fmla="*/ 43 h 124"/>
                  <a:gd name="T16" fmla="*/ 97 w 211"/>
                  <a:gd name="T17" fmla="*/ 105 h 124"/>
                  <a:gd name="T18" fmla="*/ 68 w 211"/>
                  <a:gd name="T19" fmla="*/ 12 h 124"/>
                  <a:gd name="T20" fmla="*/ 76 w 211"/>
                  <a:gd name="T21" fmla="*/ 9 h 124"/>
                  <a:gd name="T22" fmla="*/ 72 w 211"/>
                  <a:gd name="T23" fmla="*/ 0 h 124"/>
                  <a:gd name="T24" fmla="*/ 44 w 211"/>
                  <a:gd name="T25" fmla="*/ 10 h 124"/>
                  <a:gd name="T26" fmla="*/ 44 w 211"/>
                  <a:gd name="T27" fmla="*/ 10 h 124"/>
                  <a:gd name="T28" fmla="*/ 5 w 211"/>
                  <a:gd name="T29" fmla="*/ 54 h 124"/>
                  <a:gd name="T30" fmla="*/ 0 w 211"/>
                  <a:gd name="T31" fmla="*/ 74 h 124"/>
                  <a:gd name="T32" fmla="*/ 106 w 211"/>
                  <a:gd name="T33" fmla="*/ 124 h 124"/>
                  <a:gd name="T34" fmla="*/ 106 w 211"/>
                  <a:gd name="T35" fmla="*/ 124 h 124"/>
                  <a:gd name="T36" fmla="*/ 113 w 211"/>
                  <a:gd name="T37" fmla="*/ 124 h 124"/>
                  <a:gd name="T38" fmla="*/ 113 w 211"/>
                  <a:gd name="T39" fmla="*/ 124 h 124"/>
                  <a:gd name="T40" fmla="*/ 211 w 211"/>
                  <a:gd name="T41" fmla="*/ 74 h 124"/>
                  <a:gd name="T42" fmla="*/ 206 w 211"/>
                  <a:gd name="T43" fmla="*/ 53 h 124"/>
                  <a:gd name="T44" fmla="*/ 133 w 211"/>
                  <a:gd name="T45" fmla="*/ 85 h 124"/>
                  <a:gd name="T46" fmla="*/ 169 w 211"/>
                  <a:gd name="T47" fmla="*/ 79 h 124"/>
                  <a:gd name="T48" fmla="*/ 169 w 211"/>
                  <a:gd name="T49" fmla="*/ 85 h 124"/>
                  <a:gd name="T50" fmla="*/ 138 w 211"/>
                  <a:gd name="T51" fmla="*/ 91 h 124"/>
                  <a:gd name="T52" fmla="*/ 133 w 211"/>
                  <a:gd name="T53" fmla="*/ 91 h 124"/>
                  <a:gd name="T54" fmla="*/ 133 w 211"/>
                  <a:gd name="T55" fmla="*/ 8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1" h="124">
                    <a:moveTo>
                      <a:pt x="206" y="53"/>
                    </a:moveTo>
                    <a:cubicBezTo>
                      <a:pt x="194" y="23"/>
                      <a:pt x="168" y="10"/>
                      <a:pt x="168" y="1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6" y="9"/>
                      <a:pt x="136" y="9"/>
                      <a:pt x="136" y="9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15" y="106"/>
                      <a:pt x="115" y="106"/>
                      <a:pt x="115" y="106"/>
                    </a:cubicBezTo>
                    <a:cubicBezTo>
                      <a:pt x="111" y="43"/>
                      <a:pt x="111" y="43"/>
                      <a:pt x="111" y="43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17" y="23"/>
                      <a:pt x="5" y="54"/>
                    </a:cubicBezTo>
                    <a:cubicBezTo>
                      <a:pt x="3" y="60"/>
                      <a:pt x="1" y="67"/>
                      <a:pt x="0" y="74"/>
                    </a:cubicBezTo>
                    <a:cubicBezTo>
                      <a:pt x="25" y="105"/>
                      <a:pt x="63" y="124"/>
                      <a:pt x="106" y="124"/>
                    </a:cubicBezTo>
                    <a:cubicBezTo>
                      <a:pt x="106" y="124"/>
                      <a:pt x="106" y="124"/>
                      <a:pt x="106" y="124"/>
                    </a:cubicBezTo>
                    <a:cubicBezTo>
                      <a:pt x="108" y="124"/>
                      <a:pt x="110" y="124"/>
                      <a:pt x="113" y="124"/>
                    </a:cubicBezTo>
                    <a:cubicBezTo>
                      <a:pt x="113" y="124"/>
                      <a:pt x="113" y="124"/>
                      <a:pt x="113" y="124"/>
                    </a:cubicBezTo>
                    <a:cubicBezTo>
                      <a:pt x="152" y="122"/>
                      <a:pt x="187" y="103"/>
                      <a:pt x="211" y="74"/>
                    </a:cubicBezTo>
                    <a:cubicBezTo>
                      <a:pt x="210" y="67"/>
                      <a:pt x="208" y="60"/>
                      <a:pt x="206" y="53"/>
                    </a:cubicBezTo>
                    <a:close/>
                    <a:moveTo>
                      <a:pt x="133" y="85"/>
                    </a:moveTo>
                    <a:cubicBezTo>
                      <a:pt x="134" y="85"/>
                      <a:pt x="154" y="87"/>
                      <a:pt x="169" y="79"/>
                    </a:cubicBezTo>
                    <a:cubicBezTo>
                      <a:pt x="169" y="85"/>
                      <a:pt x="169" y="85"/>
                      <a:pt x="169" y="85"/>
                    </a:cubicBezTo>
                    <a:cubicBezTo>
                      <a:pt x="157" y="90"/>
                      <a:pt x="145" y="91"/>
                      <a:pt x="138" y="91"/>
                    </a:cubicBezTo>
                    <a:cubicBezTo>
                      <a:pt x="136" y="91"/>
                      <a:pt x="134" y="91"/>
                      <a:pt x="133" y="91"/>
                    </a:cubicBezTo>
                    <a:lnTo>
                      <a:pt x="133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0" name="직사각형 59"/>
          <p:cNvSpPr/>
          <p:nvPr userDrawn="1"/>
        </p:nvSpPr>
        <p:spPr>
          <a:xfrm>
            <a:off x="6833440" y="5188839"/>
            <a:ext cx="2310560" cy="2275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00" tIns="39150" rIns="78300" bIns="39150" rtlCol="0" anchor="ctr"/>
          <a:lstStyle/>
          <a:p>
            <a:pPr algn="ctr"/>
            <a:endParaRPr lang="ko-KR" altLang="en-US"/>
          </a:p>
        </p:txBody>
      </p:sp>
      <p:grpSp>
        <p:nvGrpSpPr>
          <p:cNvPr id="63" name="그룹 12"/>
          <p:cNvGrpSpPr/>
          <p:nvPr userDrawn="1"/>
        </p:nvGrpSpPr>
        <p:grpSpPr>
          <a:xfrm>
            <a:off x="6907089" y="5188839"/>
            <a:ext cx="191670" cy="223215"/>
            <a:chOff x="1900165" y="5533340"/>
            <a:chExt cx="638176" cy="706437"/>
          </a:xfrm>
          <a:solidFill>
            <a:schemeClr val="bg1"/>
          </a:solidFill>
        </p:grpSpPr>
        <p:sp>
          <p:nvSpPr>
            <p:cNvPr id="68" name="Freeform 700"/>
            <p:cNvSpPr>
              <a:spLocks noEditPoints="1"/>
            </p:cNvSpPr>
            <p:nvPr/>
          </p:nvSpPr>
          <p:spPr bwMode="auto">
            <a:xfrm>
              <a:off x="2004940" y="5642877"/>
              <a:ext cx="428625" cy="596900"/>
            </a:xfrm>
            <a:custGeom>
              <a:avLst/>
              <a:gdLst>
                <a:gd name="T0" fmla="*/ 57 w 114"/>
                <a:gd name="T1" fmla="*/ 0 h 159"/>
                <a:gd name="T2" fmla="*/ 0 w 114"/>
                <a:gd name="T3" fmla="*/ 56 h 159"/>
                <a:gd name="T4" fmla="*/ 14 w 114"/>
                <a:gd name="T5" fmla="*/ 96 h 159"/>
                <a:gd name="T6" fmla="*/ 20 w 114"/>
                <a:gd name="T7" fmla="*/ 108 h 159"/>
                <a:gd name="T8" fmla="*/ 30 w 114"/>
                <a:gd name="T9" fmla="*/ 127 h 159"/>
                <a:gd name="T10" fmla="*/ 31 w 114"/>
                <a:gd name="T11" fmla="*/ 141 h 159"/>
                <a:gd name="T12" fmla="*/ 31 w 114"/>
                <a:gd name="T13" fmla="*/ 141 h 159"/>
                <a:gd name="T14" fmla="*/ 43 w 114"/>
                <a:gd name="T15" fmla="*/ 154 h 159"/>
                <a:gd name="T16" fmla="*/ 47 w 114"/>
                <a:gd name="T17" fmla="*/ 158 h 159"/>
                <a:gd name="T18" fmla="*/ 52 w 114"/>
                <a:gd name="T19" fmla="*/ 159 h 159"/>
                <a:gd name="T20" fmla="*/ 63 w 114"/>
                <a:gd name="T21" fmla="*/ 159 h 159"/>
                <a:gd name="T22" fmla="*/ 67 w 114"/>
                <a:gd name="T23" fmla="*/ 158 h 159"/>
                <a:gd name="T24" fmla="*/ 71 w 114"/>
                <a:gd name="T25" fmla="*/ 154 h 159"/>
                <a:gd name="T26" fmla="*/ 83 w 114"/>
                <a:gd name="T27" fmla="*/ 141 h 159"/>
                <a:gd name="T28" fmla="*/ 84 w 114"/>
                <a:gd name="T29" fmla="*/ 127 h 159"/>
                <a:gd name="T30" fmla="*/ 95 w 114"/>
                <a:gd name="T31" fmla="*/ 108 h 159"/>
                <a:gd name="T32" fmla="*/ 100 w 114"/>
                <a:gd name="T33" fmla="*/ 96 h 159"/>
                <a:gd name="T34" fmla="*/ 114 w 114"/>
                <a:gd name="T35" fmla="*/ 56 h 159"/>
                <a:gd name="T36" fmla="*/ 57 w 114"/>
                <a:gd name="T37" fmla="*/ 0 h 159"/>
                <a:gd name="T38" fmla="*/ 88 w 114"/>
                <a:gd name="T39" fmla="*/ 88 h 159"/>
                <a:gd name="T40" fmla="*/ 80 w 114"/>
                <a:gd name="T41" fmla="*/ 108 h 159"/>
                <a:gd name="T42" fmla="*/ 75 w 114"/>
                <a:gd name="T43" fmla="*/ 115 h 159"/>
                <a:gd name="T44" fmla="*/ 39 w 114"/>
                <a:gd name="T45" fmla="*/ 115 h 159"/>
                <a:gd name="T46" fmla="*/ 34 w 114"/>
                <a:gd name="T47" fmla="*/ 108 h 159"/>
                <a:gd name="T48" fmla="*/ 26 w 114"/>
                <a:gd name="T49" fmla="*/ 88 h 159"/>
                <a:gd name="T50" fmla="*/ 14 w 114"/>
                <a:gd name="T51" fmla="*/ 56 h 159"/>
                <a:gd name="T52" fmla="*/ 57 w 114"/>
                <a:gd name="T53" fmla="*/ 15 h 159"/>
                <a:gd name="T54" fmla="*/ 100 w 114"/>
                <a:gd name="T55" fmla="*/ 56 h 159"/>
                <a:gd name="T56" fmla="*/ 88 w 114"/>
                <a:gd name="T57" fmla="*/ 8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159">
                  <a:moveTo>
                    <a:pt x="57" y="0"/>
                  </a:moveTo>
                  <a:cubicBezTo>
                    <a:pt x="26" y="0"/>
                    <a:pt x="0" y="25"/>
                    <a:pt x="0" y="56"/>
                  </a:cubicBezTo>
                  <a:cubicBezTo>
                    <a:pt x="0" y="75"/>
                    <a:pt x="8" y="87"/>
                    <a:pt x="14" y="96"/>
                  </a:cubicBezTo>
                  <a:cubicBezTo>
                    <a:pt x="17" y="101"/>
                    <a:pt x="20" y="104"/>
                    <a:pt x="20" y="108"/>
                  </a:cubicBezTo>
                  <a:cubicBezTo>
                    <a:pt x="20" y="115"/>
                    <a:pt x="23" y="122"/>
                    <a:pt x="30" y="127"/>
                  </a:cubicBezTo>
                  <a:cubicBezTo>
                    <a:pt x="30" y="131"/>
                    <a:pt x="31" y="141"/>
                    <a:pt x="31" y="141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1" y="144"/>
                    <a:pt x="33" y="150"/>
                    <a:pt x="43" y="154"/>
                  </a:cubicBezTo>
                  <a:cubicBezTo>
                    <a:pt x="44" y="155"/>
                    <a:pt x="46" y="157"/>
                    <a:pt x="47" y="158"/>
                  </a:cubicBezTo>
                  <a:cubicBezTo>
                    <a:pt x="49" y="159"/>
                    <a:pt x="50" y="159"/>
                    <a:pt x="52" y="159"/>
                  </a:cubicBezTo>
                  <a:cubicBezTo>
                    <a:pt x="63" y="159"/>
                    <a:pt x="63" y="159"/>
                    <a:pt x="63" y="159"/>
                  </a:cubicBezTo>
                  <a:cubicBezTo>
                    <a:pt x="64" y="159"/>
                    <a:pt x="65" y="159"/>
                    <a:pt x="67" y="158"/>
                  </a:cubicBezTo>
                  <a:cubicBezTo>
                    <a:pt x="69" y="157"/>
                    <a:pt x="70" y="155"/>
                    <a:pt x="71" y="154"/>
                  </a:cubicBezTo>
                  <a:cubicBezTo>
                    <a:pt x="82" y="150"/>
                    <a:pt x="83" y="144"/>
                    <a:pt x="83" y="141"/>
                  </a:cubicBezTo>
                  <a:cubicBezTo>
                    <a:pt x="83" y="141"/>
                    <a:pt x="84" y="131"/>
                    <a:pt x="84" y="127"/>
                  </a:cubicBezTo>
                  <a:cubicBezTo>
                    <a:pt x="91" y="122"/>
                    <a:pt x="95" y="115"/>
                    <a:pt x="95" y="108"/>
                  </a:cubicBezTo>
                  <a:cubicBezTo>
                    <a:pt x="95" y="104"/>
                    <a:pt x="97" y="101"/>
                    <a:pt x="100" y="96"/>
                  </a:cubicBezTo>
                  <a:cubicBezTo>
                    <a:pt x="106" y="87"/>
                    <a:pt x="114" y="75"/>
                    <a:pt x="114" y="56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88" y="88"/>
                  </a:moveTo>
                  <a:cubicBezTo>
                    <a:pt x="84" y="94"/>
                    <a:pt x="80" y="100"/>
                    <a:pt x="80" y="108"/>
                  </a:cubicBezTo>
                  <a:cubicBezTo>
                    <a:pt x="80" y="111"/>
                    <a:pt x="77" y="114"/>
                    <a:pt x="75" y="115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37" y="114"/>
                    <a:pt x="34" y="111"/>
                    <a:pt x="34" y="108"/>
                  </a:cubicBezTo>
                  <a:cubicBezTo>
                    <a:pt x="34" y="100"/>
                    <a:pt x="30" y="94"/>
                    <a:pt x="26" y="88"/>
                  </a:cubicBezTo>
                  <a:cubicBezTo>
                    <a:pt x="20" y="80"/>
                    <a:pt x="14" y="71"/>
                    <a:pt x="14" y="56"/>
                  </a:cubicBezTo>
                  <a:cubicBezTo>
                    <a:pt x="14" y="33"/>
                    <a:pt x="34" y="15"/>
                    <a:pt x="57" y="15"/>
                  </a:cubicBezTo>
                  <a:cubicBezTo>
                    <a:pt x="81" y="15"/>
                    <a:pt x="100" y="33"/>
                    <a:pt x="100" y="56"/>
                  </a:cubicBezTo>
                  <a:cubicBezTo>
                    <a:pt x="100" y="71"/>
                    <a:pt x="94" y="80"/>
                    <a:pt x="8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70" name="Freeform 701"/>
            <p:cNvSpPr>
              <a:spLocks/>
            </p:cNvSpPr>
            <p:nvPr/>
          </p:nvSpPr>
          <p:spPr bwMode="auto">
            <a:xfrm>
              <a:off x="2203378" y="5533340"/>
              <a:ext cx="30163" cy="71437"/>
            </a:xfrm>
            <a:custGeom>
              <a:avLst/>
              <a:gdLst>
                <a:gd name="T0" fmla="*/ 4 w 8"/>
                <a:gd name="T1" fmla="*/ 19 h 19"/>
                <a:gd name="T2" fmla="*/ 8 w 8"/>
                <a:gd name="T3" fmla="*/ 15 h 19"/>
                <a:gd name="T4" fmla="*/ 8 w 8"/>
                <a:gd name="T5" fmla="*/ 4 h 19"/>
                <a:gd name="T6" fmla="*/ 4 w 8"/>
                <a:gd name="T7" fmla="*/ 0 h 19"/>
                <a:gd name="T8" fmla="*/ 0 w 8"/>
                <a:gd name="T9" fmla="*/ 4 h 19"/>
                <a:gd name="T10" fmla="*/ 0 w 8"/>
                <a:gd name="T11" fmla="*/ 15 h 19"/>
                <a:gd name="T12" fmla="*/ 4 w 8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4" y="19"/>
                  </a:moveTo>
                  <a:cubicBezTo>
                    <a:pt x="6" y="19"/>
                    <a:pt x="8" y="17"/>
                    <a:pt x="8" y="1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2" y="19"/>
                    <a:pt x="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74" name="Freeform 702"/>
            <p:cNvSpPr>
              <a:spLocks/>
            </p:cNvSpPr>
            <p:nvPr/>
          </p:nvSpPr>
          <p:spPr bwMode="auto">
            <a:xfrm>
              <a:off x="2049390" y="5574615"/>
              <a:ext cx="52388" cy="65087"/>
            </a:xfrm>
            <a:custGeom>
              <a:avLst/>
              <a:gdLst>
                <a:gd name="T0" fmla="*/ 7 w 14"/>
                <a:gd name="T1" fmla="*/ 15 h 17"/>
                <a:gd name="T2" fmla="*/ 10 w 14"/>
                <a:gd name="T3" fmla="*/ 17 h 17"/>
                <a:gd name="T4" fmla="*/ 12 w 14"/>
                <a:gd name="T5" fmla="*/ 17 h 17"/>
                <a:gd name="T6" fmla="*/ 13 w 14"/>
                <a:gd name="T7" fmla="*/ 12 h 17"/>
                <a:gd name="T8" fmla="*/ 7 w 14"/>
                <a:gd name="T9" fmla="*/ 2 h 17"/>
                <a:gd name="T10" fmla="*/ 3 w 14"/>
                <a:gd name="T11" fmla="*/ 1 h 17"/>
                <a:gd name="T12" fmla="*/ 1 w 14"/>
                <a:gd name="T13" fmla="*/ 6 h 17"/>
                <a:gd name="T14" fmla="*/ 7 w 14"/>
                <a:gd name="T1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7" y="15"/>
                  </a:moveTo>
                  <a:cubicBezTo>
                    <a:pt x="7" y="16"/>
                    <a:pt x="9" y="17"/>
                    <a:pt x="10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6"/>
                    <a:pt x="14" y="13"/>
                    <a:pt x="13" y="1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1" y="2"/>
                    <a:pt x="0" y="4"/>
                    <a:pt x="1" y="6"/>
                  </a:cubicBezTo>
                  <a:lnTo>
                    <a:pt x="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75" name="Freeform 703"/>
            <p:cNvSpPr>
              <a:spLocks/>
            </p:cNvSpPr>
            <p:nvPr/>
          </p:nvSpPr>
          <p:spPr bwMode="auto">
            <a:xfrm>
              <a:off x="1936678" y="5687327"/>
              <a:ext cx="68263" cy="49212"/>
            </a:xfrm>
            <a:custGeom>
              <a:avLst/>
              <a:gdLst>
                <a:gd name="T0" fmla="*/ 16 w 18"/>
                <a:gd name="T1" fmla="*/ 6 h 13"/>
                <a:gd name="T2" fmla="*/ 6 w 18"/>
                <a:gd name="T3" fmla="*/ 1 h 13"/>
                <a:gd name="T4" fmla="*/ 1 w 18"/>
                <a:gd name="T5" fmla="*/ 2 h 13"/>
                <a:gd name="T6" fmla="*/ 3 w 18"/>
                <a:gd name="T7" fmla="*/ 7 h 13"/>
                <a:gd name="T8" fmla="*/ 12 w 18"/>
                <a:gd name="T9" fmla="*/ 12 h 13"/>
                <a:gd name="T10" fmla="*/ 14 w 18"/>
                <a:gd name="T11" fmla="*/ 13 h 13"/>
                <a:gd name="T12" fmla="*/ 17 w 18"/>
                <a:gd name="T13" fmla="*/ 11 h 13"/>
                <a:gd name="T14" fmla="*/ 16 w 18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3">
                  <a:moveTo>
                    <a:pt x="16" y="6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2" y="0"/>
                    <a:pt x="1" y="2"/>
                  </a:cubicBezTo>
                  <a:cubicBezTo>
                    <a:pt x="0" y="4"/>
                    <a:pt x="1" y="6"/>
                    <a:pt x="3" y="7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5" y="13"/>
                    <a:pt x="16" y="12"/>
                    <a:pt x="17" y="11"/>
                  </a:cubicBezTo>
                  <a:cubicBezTo>
                    <a:pt x="18" y="9"/>
                    <a:pt x="17" y="7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88" name="Freeform 704"/>
            <p:cNvSpPr>
              <a:spLocks/>
            </p:cNvSpPr>
            <p:nvPr/>
          </p:nvSpPr>
          <p:spPr bwMode="auto">
            <a:xfrm>
              <a:off x="1900165" y="5841315"/>
              <a:ext cx="66675" cy="26987"/>
            </a:xfrm>
            <a:custGeom>
              <a:avLst/>
              <a:gdLst>
                <a:gd name="T0" fmla="*/ 18 w 18"/>
                <a:gd name="T1" fmla="*/ 3 h 7"/>
                <a:gd name="T2" fmla="*/ 14 w 18"/>
                <a:gd name="T3" fmla="*/ 0 h 7"/>
                <a:gd name="T4" fmla="*/ 4 w 18"/>
                <a:gd name="T5" fmla="*/ 0 h 7"/>
                <a:gd name="T6" fmla="*/ 0 w 18"/>
                <a:gd name="T7" fmla="*/ 3 h 7"/>
                <a:gd name="T8" fmla="*/ 4 w 18"/>
                <a:gd name="T9" fmla="*/ 7 h 7"/>
                <a:gd name="T10" fmla="*/ 14 w 18"/>
                <a:gd name="T11" fmla="*/ 7 h 7"/>
                <a:gd name="T12" fmla="*/ 18 w 18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">
                  <a:moveTo>
                    <a:pt x="18" y="3"/>
                  </a:moveTo>
                  <a:cubicBezTo>
                    <a:pt x="18" y="1"/>
                    <a:pt x="16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6" y="7"/>
                    <a:pt x="18" y="5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89" name="Freeform 705"/>
            <p:cNvSpPr>
              <a:spLocks/>
            </p:cNvSpPr>
            <p:nvPr/>
          </p:nvSpPr>
          <p:spPr bwMode="auto">
            <a:xfrm>
              <a:off x="1936678" y="5973077"/>
              <a:ext cx="68263" cy="49212"/>
            </a:xfrm>
            <a:custGeom>
              <a:avLst/>
              <a:gdLst>
                <a:gd name="T0" fmla="*/ 12 w 18"/>
                <a:gd name="T1" fmla="*/ 1 h 13"/>
                <a:gd name="T2" fmla="*/ 3 w 18"/>
                <a:gd name="T3" fmla="*/ 6 h 13"/>
                <a:gd name="T4" fmla="*/ 1 w 18"/>
                <a:gd name="T5" fmla="*/ 11 h 13"/>
                <a:gd name="T6" fmla="*/ 5 w 18"/>
                <a:gd name="T7" fmla="*/ 13 h 13"/>
                <a:gd name="T8" fmla="*/ 6 w 18"/>
                <a:gd name="T9" fmla="*/ 12 h 13"/>
                <a:gd name="T10" fmla="*/ 16 w 18"/>
                <a:gd name="T11" fmla="*/ 7 h 13"/>
                <a:gd name="T12" fmla="*/ 17 w 18"/>
                <a:gd name="T13" fmla="*/ 2 h 13"/>
                <a:gd name="T14" fmla="*/ 12 w 18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3">
                  <a:moveTo>
                    <a:pt x="12" y="1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7"/>
                    <a:pt x="0" y="9"/>
                    <a:pt x="1" y="11"/>
                  </a:cubicBezTo>
                  <a:cubicBezTo>
                    <a:pt x="2" y="12"/>
                    <a:pt x="3" y="13"/>
                    <a:pt x="5" y="13"/>
                  </a:cubicBezTo>
                  <a:cubicBezTo>
                    <a:pt x="5" y="13"/>
                    <a:pt x="6" y="13"/>
                    <a:pt x="6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8" y="4"/>
                    <a:pt x="17" y="2"/>
                  </a:cubicBezTo>
                  <a:cubicBezTo>
                    <a:pt x="16" y="0"/>
                    <a:pt x="14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90" name="Freeform 706"/>
            <p:cNvSpPr>
              <a:spLocks/>
            </p:cNvSpPr>
            <p:nvPr/>
          </p:nvSpPr>
          <p:spPr bwMode="auto">
            <a:xfrm>
              <a:off x="2433565" y="5973077"/>
              <a:ext cx="66675" cy="49212"/>
            </a:xfrm>
            <a:custGeom>
              <a:avLst/>
              <a:gdLst>
                <a:gd name="T0" fmla="*/ 15 w 18"/>
                <a:gd name="T1" fmla="*/ 6 h 13"/>
                <a:gd name="T2" fmla="*/ 6 w 18"/>
                <a:gd name="T3" fmla="*/ 1 h 13"/>
                <a:gd name="T4" fmla="*/ 1 w 18"/>
                <a:gd name="T5" fmla="*/ 2 h 13"/>
                <a:gd name="T6" fmla="*/ 2 w 18"/>
                <a:gd name="T7" fmla="*/ 7 h 13"/>
                <a:gd name="T8" fmla="*/ 12 w 18"/>
                <a:gd name="T9" fmla="*/ 12 h 13"/>
                <a:gd name="T10" fmla="*/ 14 w 18"/>
                <a:gd name="T11" fmla="*/ 13 h 13"/>
                <a:gd name="T12" fmla="*/ 17 w 18"/>
                <a:gd name="T13" fmla="*/ 11 h 13"/>
                <a:gd name="T14" fmla="*/ 15 w 18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3">
                  <a:moveTo>
                    <a:pt x="15" y="6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0"/>
                    <a:pt x="1" y="2"/>
                  </a:cubicBezTo>
                  <a:cubicBezTo>
                    <a:pt x="0" y="4"/>
                    <a:pt x="1" y="6"/>
                    <a:pt x="2" y="7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3" y="13"/>
                    <a:pt x="14" y="13"/>
                  </a:cubicBezTo>
                  <a:cubicBezTo>
                    <a:pt x="15" y="13"/>
                    <a:pt x="16" y="12"/>
                    <a:pt x="17" y="11"/>
                  </a:cubicBezTo>
                  <a:cubicBezTo>
                    <a:pt x="18" y="9"/>
                    <a:pt x="17" y="7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91" name="Freeform 707"/>
            <p:cNvSpPr>
              <a:spLocks/>
            </p:cNvSpPr>
            <p:nvPr/>
          </p:nvSpPr>
          <p:spPr bwMode="auto">
            <a:xfrm>
              <a:off x="2470078" y="5841315"/>
              <a:ext cx="68263" cy="26987"/>
            </a:xfrm>
            <a:custGeom>
              <a:avLst/>
              <a:gdLst>
                <a:gd name="T0" fmla="*/ 14 w 18"/>
                <a:gd name="T1" fmla="*/ 0 h 7"/>
                <a:gd name="T2" fmla="*/ 4 w 18"/>
                <a:gd name="T3" fmla="*/ 0 h 7"/>
                <a:gd name="T4" fmla="*/ 4 w 18"/>
                <a:gd name="T5" fmla="*/ 0 h 7"/>
                <a:gd name="T6" fmla="*/ 0 w 18"/>
                <a:gd name="T7" fmla="*/ 3 h 7"/>
                <a:gd name="T8" fmla="*/ 4 w 18"/>
                <a:gd name="T9" fmla="*/ 7 h 7"/>
                <a:gd name="T10" fmla="*/ 14 w 18"/>
                <a:gd name="T11" fmla="*/ 7 h 7"/>
                <a:gd name="T12" fmla="*/ 14 w 18"/>
                <a:gd name="T13" fmla="*/ 7 h 7"/>
                <a:gd name="T14" fmla="*/ 18 w 18"/>
                <a:gd name="T15" fmla="*/ 3 h 7"/>
                <a:gd name="T16" fmla="*/ 14 w 18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7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6" y="7"/>
                    <a:pt x="18" y="5"/>
                    <a:pt x="18" y="3"/>
                  </a:cubicBezTo>
                  <a:cubicBezTo>
                    <a:pt x="18" y="1"/>
                    <a:pt x="16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92" name="Freeform 708"/>
            <p:cNvSpPr>
              <a:spLocks/>
            </p:cNvSpPr>
            <p:nvPr/>
          </p:nvSpPr>
          <p:spPr bwMode="auto">
            <a:xfrm>
              <a:off x="2433565" y="5687327"/>
              <a:ext cx="66675" cy="49212"/>
            </a:xfrm>
            <a:custGeom>
              <a:avLst/>
              <a:gdLst>
                <a:gd name="T0" fmla="*/ 4 w 18"/>
                <a:gd name="T1" fmla="*/ 13 h 13"/>
                <a:gd name="T2" fmla="*/ 6 w 18"/>
                <a:gd name="T3" fmla="*/ 12 h 13"/>
                <a:gd name="T4" fmla="*/ 15 w 18"/>
                <a:gd name="T5" fmla="*/ 7 h 13"/>
                <a:gd name="T6" fmla="*/ 17 w 18"/>
                <a:gd name="T7" fmla="*/ 2 h 13"/>
                <a:gd name="T8" fmla="*/ 12 w 18"/>
                <a:gd name="T9" fmla="*/ 1 h 13"/>
                <a:gd name="T10" fmla="*/ 2 w 18"/>
                <a:gd name="T11" fmla="*/ 6 h 13"/>
                <a:gd name="T12" fmla="*/ 1 w 18"/>
                <a:gd name="T13" fmla="*/ 11 h 13"/>
                <a:gd name="T14" fmla="*/ 4 w 18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3">
                  <a:moveTo>
                    <a:pt x="4" y="13"/>
                  </a:moveTo>
                  <a:cubicBezTo>
                    <a:pt x="5" y="13"/>
                    <a:pt x="5" y="13"/>
                    <a:pt x="6" y="12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8" y="4"/>
                    <a:pt x="17" y="2"/>
                  </a:cubicBezTo>
                  <a:cubicBezTo>
                    <a:pt x="16" y="0"/>
                    <a:pt x="13" y="0"/>
                    <a:pt x="12" y="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0" y="9"/>
                    <a:pt x="1" y="11"/>
                  </a:cubicBezTo>
                  <a:cubicBezTo>
                    <a:pt x="2" y="12"/>
                    <a:pt x="3" y="13"/>
                    <a:pt x="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93" name="Freeform 709"/>
            <p:cNvSpPr>
              <a:spLocks/>
            </p:cNvSpPr>
            <p:nvPr/>
          </p:nvSpPr>
          <p:spPr bwMode="auto">
            <a:xfrm>
              <a:off x="2335140" y="5574615"/>
              <a:ext cx="52388" cy="65087"/>
            </a:xfrm>
            <a:custGeom>
              <a:avLst/>
              <a:gdLst>
                <a:gd name="T0" fmla="*/ 3 w 14"/>
                <a:gd name="T1" fmla="*/ 17 h 17"/>
                <a:gd name="T2" fmla="*/ 4 w 14"/>
                <a:gd name="T3" fmla="*/ 17 h 17"/>
                <a:gd name="T4" fmla="*/ 7 w 14"/>
                <a:gd name="T5" fmla="*/ 15 h 17"/>
                <a:gd name="T6" fmla="*/ 13 w 14"/>
                <a:gd name="T7" fmla="*/ 6 h 17"/>
                <a:gd name="T8" fmla="*/ 12 w 14"/>
                <a:gd name="T9" fmla="*/ 1 h 17"/>
                <a:gd name="T10" fmla="*/ 7 w 14"/>
                <a:gd name="T11" fmla="*/ 2 h 17"/>
                <a:gd name="T12" fmla="*/ 1 w 14"/>
                <a:gd name="T13" fmla="*/ 12 h 17"/>
                <a:gd name="T14" fmla="*/ 3 w 14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3" y="17"/>
                  </a:moveTo>
                  <a:cubicBezTo>
                    <a:pt x="3" y="17"/>
                    <a:pt x="4" y="17"/>
                    <a:pt x="4" y="17"/>
                  </a:cubicBezTo>
                  <a:cubicBezTo>
                    <a:pt x="6" y="17"/>
                    <a:pt x="7" y="16"/>
                    <a:pt x="7" y="1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4"/>
                    <a:pt x="13" y="2"/>
                    <a:pt x="12" y="1"/>
                  </a:cubicBezTo>
                  <a:cubicBezTo>
                    <a:pt x="10" y="0"/>
                    <a:pt x="8" y="0"/>
                    <a:pt x="7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1" y="16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94" name="Freeform 710"/>
            <p:cNvSpPr>
              <a:spLocks/>
            </p:cNvSpPr>
            <p:nvPr/>
          </p:nvSpPr>
          <p:spPr bwMode="auto">
            <a:xfrm>
              <a:off x="2184328" y="5739715"/>
              <a:ext cx="68263" cy="211137"/>
            </a:xfrm>
            <a:custGeom>
              <a:avLst/>
              <a:gdLst>
                <a:gd name="T0" fmla="*/ 4 w 18"/>
                <a:gd name="T1" fmla="*/ 52 h 56"/>
                <a:gd name="T2" fmla="*/ 9 w 18"/>
                <a:gd name="T3" fmla="*/ 56 h 56"/>
                <a:gd name="T4" fmla="*/ 14 w 18"/>
                <a:gd name="T5" fmla="*/ 52 h 56"/>
                <a:gd name="T6" fmla="*/ 17 w 18"/>
                <a:gd name="T7" fmla="*/ 27 h 56"/>
                <a:gd name="T8" fmla="*/ 18 w 18"/>
                <a:gd name="T9" fmla="*/ 21 h 56"/>
                <a:gd name="T10" fmla="*/ 18 w 18"/>
                <a:gd name="T11" fmla="*/ 9 h 56"/>
                <a:gd name="T12" fmla="*/ 9 w 18"/>
                <a:gd name="T13" fmla="*/ 0 h 56"/>
                <a:gd name="T14" fmla="*/ 0 w 18"/>
                <a:gd name="T15" fmla="*/ 9 h 56"/>
                <a:gd name="T16" fmla="*/ 0 w 18"/>
                <a:gd name="T17" fmla="*/ 21 h 56"/>
                <a:gd name="T18" fmla="*/ 1 w 18"/>
                <a:gd name="T19" fmla="*/ 27 h 56"/>
                <a:gd name="T20" fmla="*/ 4 w 18"/>
                <a:gd name="T21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6">
                  <a:moveTo>
                    <a:pt x="4" y="52"/>
                  </a:moveTo>
                  <a:cubicBezTo>
                    <a:pt x="5" y="56"/>
                    <a:pt x="6" y="56"/>
                    <a:pt x="9" y="56"/>
                  </a:cubicBezTo>
                  <a:cubicBezTo>
                    <a:pt x="12" y="56"/>
                    <a:pt x="13" y="56"/>
                    <a:pt x="14" y="52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5"/>
                    <a:pt x="18" y="23"/>
                    <a:pt x="18" y="2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3"/>
                    <a:pt x="15" y="0"/>
                    <a:pt x="9" y="0"/>
                  </a:cubicBezTo>
                  <a:cubicBezTo>
                    <a:pt x="4" y="0"/>
                    <a:pt x="0" y="3"/>
                    <a:pt x="0" y="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1" y="25"/>
                    <a:pt x="1" y="27"/>
                  </a:cubicBezTo>
                  <a:lnTo>
                    <a:pt x="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  <p:sp>
          <p:nvSpPr>
            <p:cNvPr id="95" name="Oval 711"/>
            <p:cNvSpPr>
              <a:spLocks noChangeArrowheads="1"/>
            </p:cNvSpPr>
            <p:nvPr/>
          </p:nvSpPr>
          <p:spPr bwMode="auto">
            <a:xfrm>
              <a:off x="2184328" y="5981015"/>
              <a:ext cx="68263" cy="66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rgbClr val="C5C5C5"/>
                </a:solidFill>
              </a:endParaRPr>
            </a:p>
          </p:txBody>
        </p:sp>
      </p:grpSp>
      <p:sp>
        <p:nvSpPr>
          <p:cNvPr id="96" name="TextBox 95"/>
          <p:cNvSpPr txBox="1"/>
          <p:nvPr userDrawn="1"/>
        </p:nvSpPr>
        <p:spPr>
          <a:xfrm>
            <a:off x="7372802" y="5206821"/>
            <a:ext cx="1587945" cy="1899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algn="dist"/>
            <a:r>
              <a:rPr lang="en-US" altLang="ko-KR" sz="1200" b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Key Point</a:t>
            </a:r>
            <a:endParaRPr lang="en-US" altLang="ko-KR" sz="1200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4917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009E5-421B-44AE-95BE-4E1BF7676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196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2060848"/>
            <a:ext cx="9144000" cy="230425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179512" y="1449027"/>
            <a:ext cx="7970702" cy="576914"/>
          </a:xfrm>
          <a:prstGeom prst="rect">
            <a:avLst/>
          </a:prstGeom>
        </p:spPr>
        <p:txBody>
          <a:bodyPr wrap="square" lIns="30175" tIns="30175" rIns="30175" bIns="30175">
            <a:spAutoFit/>
          </a:bodyPr>
          <a:lstStyle/>
          <a:p>
            <a:r>
              <a:rPr lang="ko-KR" altLang="en-US" sz="3353" dirty="0" smtClean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보조사업관리</a:t>
            </a:r>
            <a:endParaRPr lang="ko-KR" altLang="en-US" sz="3353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92425" y="2160612"/>
            <a:ext cx="6759157" cy="2108718"/>
          </a:xfrm>
          <a:prstGeom prst="rect">
            <a:avLst/>
          </a:prstGeom>
          <a:noFill/>
        </p:spPr>
        <p:txBody>
          <a:bodyPr wrap="none" lIns="76644" tIns="38322" rIns="76644" bIns="38322">
            <a:sp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/>
            <a:r>
              <a:rPr lang="ko-KR" altLang="en-US" sz="4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+mn-ea"/>
              </a:rPr>
              <a:t>지자체</a:t>
            </a:r>
            <a:r>
              <a:rPr lang="ko-KR" alt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4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+mn-ea"/>
              </a:rPr>
              <a:t>직접수행형</a:t>
            </a:r>
            <a:r>
              <a:rPr lang="ko-KR" alt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+mn-ea"/>
              </a:rPr>
              <a:t> 사업의</a:t>
            </a:r>
            <a:endParaRPr lang="en-US" altLang="ko-KR" sz="4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+mn-ea"/>
              </a:rPr>
              <a:t>정산보고서</a:t>
            </a:r>
            <a:endParaRPr lang="en-US" altLang="ko-KR" sz="4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+mn-ea"/>
              </a:rPr>
              <a:t>수정 매뉴얼</a:t>
            </a:r>
            <a:endParaRPr lang="en-US" altLang="ko-KR" sz="44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129F-7A82-4C36-B39D-9852522CDBD4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79512" y="4688289"/>
            <a:ext cx="8708114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77485" indent="-77485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사용자 </a:t>
            </a:r>
            <a:r>
              <a:rPr lang="en-US" altLang="ko-KR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지자체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사업담당자</a:t>
            </a:r>
            <a:endParaRPr lang="en-US" altLang="ko-KR" sz="2000" dirty="0" smtClean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7485" indent="-77485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대    상 </a:t>
            </a:r>
            <a:r>
              <a:rPr lang="en-US" altLang="ko-KR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e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호조에서 수행한 </a:t>
            </a:r>
            <a:r>
              <a:rPr lang="ko-KR" altLang="en-US" sz="200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지자체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직접수행형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사업</a:t>
            </a:r>
            <a:r>
              <a:rPr lang="en-US" altLang="ko-KR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77485" indent="-77485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내    용 </a:t>
            </a:r>
            <a:r>
              <a:rPr lang="en-US" altLang="ko-KR" sz="2000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지자체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사업담당자가 회계결산 마감 이후에 </a:t>
            </a:r>
            <a:r>
              <a:rPr lang="en-US" altLang="ko-KR" sz="20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</a:t>
            </a:r>
            <a:r>
              <a:rPr lang="ko-KR" altLang="en-US" sz="20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호조에서 정산보고서 수정이      </a:t>
            </a:r>
            <a:endParaRPr lang="en-US" altLang="ko-KR" sz="20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</a:t>
            </a:r>
            <a:r>
              <a:rPr lang="ko-KR" altLang="en-US" sz="20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불가능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하여</a:t>
            </a:r>
            <a:r>
              <a:rPr lang="en-US" altLang="ko-KR" sz="20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20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</a:t>
            </a:r>
            <a:r>
              <a:rPr lang="ko-KR" altLang="en-US" sz="20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나라도움에서 정산보고서를 수정할 수 있는 기능 제공</a:t>
            </a:r>
            <a:endParaRPr lang="en-US" altLang="ko-KR" sz="20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824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1374" y="1033718"/>
            <a:ext cx="6613206" cy="2171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사업수행관리 ▶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사후관리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▶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정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산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보고관리 ▶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정산보고서작성현황</a:t>
            </a:r>
            <a:endParaRPr lang="en-US" altLang="ko-KR" sz="1400" b="1" dirty="0">
              <a:latin typeface="+mn-ea"/>
              <a:ea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43545" y="637473"/>
            <a:ext cx="2106622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>
              <a:lnSpc>
                <a:spcPts val="1541"/>
              </a:lnSpc>
            </a:pPr>
            <a:endParaRPr lang="ko-KR" altLang="en-US" sz="1300" dirty="0">
              <a:latin typeface="Yoon 윤고딕 530_TT" pitchFamily="18" charset="-127"/>
              <a:ea typeface="Yoon 윤고딕 530_TT" pitchFamily="18" charset="-127"/>
            </a:endParaRPr>
          </a:p>
        </p:txBody>
      </p:sp>
      <p:grpSp>
        <p:nvGrpSpPr>
          <p:cNvPr id="15" name="그룹 35"/>
          <p:cNvGrpSpPr/>
          <p:nvPr/>
        </p:nvGrpSpPr>
        <p:grpSpPr>
          <a:xfrm>
            <a:off x="6911326" y="1924910"/>
            <a:ext cx="2113815" cy="793383"/>
            <a:chOff x="8228196" y="3652556"/>
            <a:chExt cx="2521899" cy="899712"/>
          </a:xfrm>
        </p:grpSpPr>
        <p:sp>
          <p:nvSpPr>
            <p:cNvPr id="16" name="타원 15"/>
            <p:cNvSpPr/>
            <p:nvPr/>
          </p:nvSpPr>
          <p:spPr>
            <a:xfrm>
              <a:off x="8228196" y="3652556"/>
              <a:ext cx="288000" cy="288000"/>
            </a:xfrm>
            <a:prstGeom prst="ellipse">
              <a:avLst/>
            </a:prstGeom>
            <a:solidFill>
              <a:srgbClr val="33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558761" y="3679707"/>
              <a:ext cx="2191334" cy="8725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"/>
              </a:sp3d>
            </a:bodyPr>
            <a:lstStyle>
              <a:defPPr>
                <a:defRPr lang="ko-KR"/>
              </a:defPPr>
              <a:lvl1pPr latinLnBrk="0">
                <a:defRPr sz="2200" spc="-50"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>
                <a:lnSpc>
                  <a:spcPts val="1541"/>
                </a:lnSpc>
              </a:pPr>
              <a:r>
                <a:rPr lang="ko-KR" altLang="en-US" sz="1200" dirty="0" smtClean="0">
                  <a:latin typeface="나눔고딕" panose="020B0600000101010101" charset="-127"/>
                  <a:ea typeface="나눔고딕" panose="020B0600000101010101" charset="-127"/>
                </a:rPr>
                <a:t>금액을 변경할 사업을 선택 후 정산금액수정 버튼을 누르면 정산금액수정 </a:t>
              </a:r>
              <a:r>
                <a:rPr lang="ko-KR" altLang="en-US" sz="1200" dirty="0" err="1" smtClean="0">
                  <a:latin typeface="나눔고딕" panose="020B0600000101010101" charset="-127"/>
                  <a:ea typeface="나눔고딕" panose="020B0600000101010101" charset="-127"/>
                </a:rPr>
                <a:t>팝업창으로</a:t>
              </a:r>
              <a:r>
                <a:rPr lang="ko-KR" altLang="en-US" sz="1200" dirty="0" smtClean="0">
                  <a:latin typeface="나눔고딕" panose="020B0600000101010101" charset="-127"/>
                  <a:ea typeface="나눔고딕" panose="020B0600000101010101" charset="-127"/>
                </a:rPr>
                <a:t> 이동한다</a:t>
              </a:r>
              <a:r>
                <a:rPr lang="en-US" altLang="ko-KR" sz="1200" dirty="0" smtClean="0">
                  <a:latin typeface="나눔고딕" panose="020B0600000101010101" charset="-127"/>
                  <a:ea typeface="나눔고딕" panose="020B0600000101010101" charset="-127"/>
                </a:rPr>
                <a:t>.</a:t>
              </a:r>
            </a:p>
          </p:txBody>
        </p:sp>
      </p:grpSp>
      <p:sp>
        <p:nvSpPr>
          <p:cNvPr id="22" name="TextBox 120"/>
          <p:cNvSpPr txBox="1"/>
          <p:nvPr/>
        </p:nvSpPr>
        <p:spPr>
          <a:xfrm>
            <a:off x="197347" y="470357"/>
            <a:ext cx="6353082" cy="494563"/>
          </a:xfrm>
          <a:prstGeom prst="rect">
            <a:avLst/>
          </a:prstGeom>
          <a:noFill/>
        </p:spPr>
        <p:txBody>
          <a:bodyPr wrap="square" lIns="78300" tIns="39150" rIns="78300" bIns="39150" rtlCol="0">
            <a:spAutoFit/>
          </a:bodyPr>
          <a:lstStyle>
            <a:defPPr>
              <a:defRPr lang="ko-KR"/>
            </a:defPPr>
            <a:lvl1pPr marL="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95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19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85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38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976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571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7166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761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700" b="1" dirty="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1"/>
                </a:gradFill>
                <a:effectLst>
                  <a:glow rad="76200">
                    <a:schemeClr val="tx1">
                      <a:alpha val="60000"/>
                    </a:schemeClr>
                  </a:glow>
                </a:effectLst>
                <a:latin typeface="+mn-ea"/>
              </a:rPr>
              <a:t>정산보고작성현황 조회</a:t>
            </a:r>
            <a:endParaRPr lang="ko-KR" altLang="en-US" sz="2700" b="1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effectLst>
                <a:glow rad="76200">
                  <a:schemeClr val="tx1">
                    <a:alpha val="60000"/>
                  </a:schemeClr>
                </a:glow>
              </a:effectLst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34789" y="694098"/>
            <a:ext cx="2209211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>
              <a:lnSpc>
                <a:spcPts val="1541"/>
              </a:lnSpc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정산보고서 작성현황이 조회된다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129F-7A82-4C36-B39D-9852522CDBD4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1179"/>
            <a:ext cx="6795083" cy="477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3827953" y="2549516"/>
            <a:ext cx="513412" cy="22017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3515617" y="2384674"/>
            <a:ext cx="265985" cy="239858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0827" tIns="30827" rIns="30827" bIns="30827" rtlCol="0" anchor="ctr"/>
          <a:lstStyle/>
          <a:p>
            <a:pPr algn="ctr"/>
            <a:r>
              <a:rPr lang="en-US" altLang="ko-KR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71064" y="5517232"/>
            <a:ext cx="22729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77485" indent="-77485"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보고서 확정상태에서 해당버튼을 클릭할 경우 상위보조사업자가 먼저 확정 취소를 한 후 진행하라는 안내 메시지가 나옴</a:t>
            </a:r>
            <a:r>
              <a:rPr lang="en-US" altLang="ko-KR" sz="110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4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1374" y="1033718"/>
            <a:ext cx="6613206" cy="2171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사업수행관리 ▶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사후관리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▶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정산보고관리 ▶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정산보고서작성현황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정산금액수정 팝업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)</a:t>
            </a:r>
            <a:endParaRPr lang="en-US" altLang="ko-KR" sz="1400" b="1" dirty="0">
              <a:latin typeface="+mn-ea"/>
              <a:ea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43545" y="637473"/>
            <a:ext cx="2106622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>
              <a:lnSpc>
                <a:spcPts val="1541"/>
              </a:lnSpc>
            </a:pPr>
            <a:endParaRPr lang="ko-KR" altLang="en-US" sz="1300" dirty="0">
              <a:latin typeface="Yoon 윤고딕 530_TT" pitchFamily="18" charset="-127"/>
              <a:ea typeface="Yoon 윤고딕 530_TT" pitchFamily="18" charset="-127"/>
            </a:endParaRPr>
          </a:p>
        </p:txBody>
      </p:sp>
      <p:grpSp>
        <p:nvGrpSpPr>
          <p:cNvPr id="15" name="그룹 35"/>
          <p:cNvGrpSpPr/>
          <p:nvPr/>
        </p:nvGrpSpPr>
        <p:grpSpPr>
          <a:xfrm>
            <a:off x="6870141" y="1924912"/>
            <a:ext cx="2155005" cy="253964"/>
            <a:chOff x="8179056" y="3652556"/>
            <a:chExt cx="2571039" cy="288000"/>
          </a:xfrm>
        </p:grpSpPr>
        <p:sp>
          <p:nvSpPr>
            <p:cNvPr id="16" name="타원 15"/>
            <p:cNvSpPr/>
            <p:nvPr/>
          </p:nvSpPr>
          <p:spPr>
            <a:xfrm>
              <a:off x="8179056" y="3652556"/>
              <a:ext cx="288000" cy="288000"/>
            </a:xfrm>
            <a:prstGeom prst="ellipse">
              <a:avLst/>
            </a:prstGeom>
            <a:solidFill>
              <a:srgbClr val="33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558761" y="3679707"/>
              <a:ext cx="2191334" cy="2181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"/>
              </a:sp3d>
            </a:bodyPr>
            <a:lstStyle>
              <a:defPPr>
                <a:defRPr lang="ko-KR"/>
              </a:defPPr>
              <a:lvl1pPr latinLnBrk="0">
                <a:defRPr sz="2200" spc="-50"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>
                <a:lnSpc>
                  <a:spcPts val="1541"/>
                </a:lnSpc>
              </a:pPr>
              <a:r>
                <a:rPr lang="ko-KR" altLang="en-US" sz="1200" dirty="0" smtClean="0">
                  <a:latin typeface="나눔고딕" panose="020B0600000101010101" charset="-127"/>
                  <a:ea typeface="나눔고딕" panose="020B0600000101010101" charset="-127"/>
                </a:rPr>
                <a:t>금액 수정 사유를 작성한다 </a:t>
              </a:r>
              <a:r>
                <a:rPr lang="en-US" altLang="ko-KR" sz="1200" dirty="0">
                  <a:latin typeface="나눔고딕" panose="020B0600000101010101" charset="-127"/>
                  <a:ea typeface="나눔고딕" panose="020B0600000101010101" charset="-127"/>
                </a:rPr>
                <a:t>.</a:t>
              </a:r>
              <a:endParaRPr lang="en-US" altLang="ko-KR" sz="1200" dirty="0" smtClean="0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</p:grpSp>
      <p:grpSp>
        <p:nvGrpSpPr>
          <p:cNvPr id="26" name="그룹 35"/>
          <p:cNvGrpSpPr/>
          <p:nvPr/>
        </p:nvGrpSpPr>
        <p:grpSpPr>
          <a:xfrm>
            <a:off x="6871064" y="2549810"/>
            <a:ext cx="2113814" cy="408667"/>
            <a:chOff x="8228196" y="3652556"/>
            <a:chExt cx="2521897" cy="463438"/>
          </a:xfrm>
        </p:grpSpPr>
        <p:sp>
          <p:nvSpPr>
            <p:cNvPr id="29" name="타원 28"/>
            <p:cNvSpPr/>
            <p:nvPr/>
          </p:nvSpPr>
          <p:spPr>
            <a:xfrm>
              <a:off x="8228196" y="3652556"/>
              <a:ext cx="288000" cy="288000"/>
            </a:xfrm>
            <a:prstGeom prst="ellipse">
              <a:avLst/>
            </a:prstGeom>
            <a:solidFill>
              <a:srgbClr val="33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58759" y="3679711"/>
              <a:ext cx="2191334" cy="4362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"/>
              </a:sp3d>
            </a:bodyPr>
            <a:lstStyle>
              <a:defPPr>
                <a:defRPr lang="ko-KR"/>
              </a:defPPr>
              <a:lvl1pPr latinLnBrk="0">
                <a:defRPr sz="2200" spc="-50"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>
                <a:lnSpc>
                  <a:spcPts val="1541"/>
                </a:lnSpc>
              </a:pP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금액 수정 대상 항목에 수정 후 금액을 입력한다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2" name="TextBox 120"/>
          <p:cNvSpPr txBox="1"/>
          <p:nvPr/>
        </p:nvSpPr>
        <p:spPr>
          <a:xfrm>
            <a:off x="197347" y="470357"/>
            <a:ext cx="6353082" cy="494563"/>
          </a:xfrm>
          <a:prstGeom prst="rect">
            <a:avLst/>
          </a:prstGeom>
          <a:noFill/>
        </p:spPr>
        <p:txBody>
          <a:bodyPr wrap="square" lIns="78300" tIns="39150" rIns="78300" bIns="39150" rtlCol="0">
            <a:spAutoFit/>
          </a:bodyPr>
          <a:lstStyle>
            <a:defPPr>
              <a:defRPr lang="ko-KR"/>
            </a:defPPr>
            <a:lvl1pPr marL="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95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19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85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380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976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571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7166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761" algn="l" defTabSz="10191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700" b="1" dirty="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1"/>
                </a:gradFill>
                <a:effectLst>
                  <a:glow rad="76200">
                    <a:schemeClr val="tx1">
                      <a:alpha val="60000"/>
                    </a:schemeClr>
                  </a:glow>
                </a:effectLst>
                <a:latin typeface="+mn-ea"/>
              </a:rPr>
              <a:t>정산보고작성현황 조회</a:t>
            </a:r>
            <a:endParaRPr lang="ko-KR" altLang="en-US" sz="2700" b="1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effectLst>
                <a:glow rad="76200">
                  <a:schemeClr val="tx1">
                    <a:alpha val="60000"/>
                  </a:schemeClr>
                </a:glow>
              </a:effectLst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34789" y="694098"/>
            <a:ext cx="2209211" cy="1812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"/>
            </a:sp3d>
          </a:bodyPr>
          <a:lstStyle>
            <a:defPPr>
              <a:defRPr lang="ko-KR"/>
            </a:defPPr>
            <a:lvl1pPr latinLnBrk="0">
              <a:defRPr sz="2200" spc="-5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>
              <a:lnSpc>
                <a:spcPts val="1541"/>
              </a:lnSpc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정산금액 수정 팝업 화면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129F-7A82-4C36-B39D-9852522CDBD4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7433"/>
            <a:ext cx="6812692" cy="1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그룹 35"/>
          <p:cNvGrpSpPr/>
          <p:nvPr/>
        </p:nvGrpSpPr>
        <p:grpSpPr>
          <a:xfrm>
            <a:off x="6871064" y="3245860"/>
            <a:ext cx="2113814" cy="253963"/>
            <a:chOff x="8228196" y="3652556"/>
            <a:chExt cx="2521897" cy="288000"/>
          </a:xfrm>
        </p:grpSpPr>
        <p:sp>
          <p:nvSpPr>
            <p:cNvPr id="21" name="타원 20"/>
            <p:cNvSpPr/>
            <p:nvPr/>
          </p:nvSpPr>
          <p:spPr>
            <a:xfrm>
              <a:off x="8228196" y="3652556"/>
              <a:ext cx="288000" cy="288000"/>
            </a:xfrm>
            <a:prstGeom prst="ellipse">
              <a:avLst/>
            </a:prstGeom>
            <a:solidFill>
              <a:srgbClr val="33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3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58759" y="3679711"/>
              <a:ext cx="2191334" cy="2181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"/>
              </a:sp3d>
            </a:bodyPr>
            <a:lstStyle>
              <a:defPPr>
                <a:defRPr lang="ko-KR"/>
              </a:defPPr>
              <a:lvl1pPr latinLnBrk="0">
                <a:defRPr sz="2200" spc="-50"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>
                <a:lnSpc>
                  <a:spcPts val="1541"/>
                </a:lnSpc>
              </a:pP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금액 수정 후 저장 한다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5531348" y="5836035"/>
            <a:ext cx="646405" cy="22017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" y="1242478"/>
            <a:ext cx="6812692" cy="458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285102" y="2581347"/>
            <a:ext cx="3904736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>
                    <a:lumMod val="50000"/>
                  </a:schemeClr>
                </a:solidFill>
              </a:rPr>
              <a:t>지자체</a:t>
            </a:r>
            <a:r>
              <a:rPr lang="ko-KR" altLang="en-US" sz="900" b="1" dirty="0">
                <a:solidFill>
                  <a:schemeClr val="bg1">
                    <a:lumMod val="50000"/>
                  </a:schemeClr>
                </a:solidFill>
              </a:rPr>
              <a:t> 회계결산이 완료되어 </a:t>
            </a:r>
            <a:r>
              <a:rPr lang="en-US" altLang="ko-KR" sz="900" b="1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ko-KR" altLang="en-US" sz="900" b="1" dirty="0">
                <a:solidFill>
                  <a:schemeClr val="bg1">
                    <a:lumMod val="50000"/>
                  </a:schemeClr>
                </a:solidFill>
              </a:rPr>
              <a:t>호조에서 정산보고서 수정이 불가능함</a:t>
            </a:r>
          </a:p>
        </p:txBody>
      </p:sp>
      <p:sp>
        <p:nvSpPr>
          <p:cNvPr id="32" name="타원 31"/>
          <p:cNvSpPr/>
          <p:nvPr/>
        </p:nvSpPr>
        <p:spPr>
          <a:xfrm>
            <a:off x="121374" y="2388901"/>
            <a:ext cx="265985" cy="239858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0827" tIns="30827" rIns="30827" bIns="30827" rtlCol="0" anchor="ctr"/>
          <a:lstStyle/>
          <a:p>
            <a:pPr algn="ctr"/>
            <a:r>
              <a:rPr lang="en-US" altLang="ko-KR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121374" y="3677386"/>
            <a:ext cx="265985" cy="23149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0827" tIns="30827" rIns="30827" bIns="30827" rtlCol="0" anchor="ctr"/>
          <a:lstStyle/>
          <a:p>
            <a:pPr algn="ctr"/>
            <a:r>
              <a:rPr lang="en-US" altLang="ko-KR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5340689" y="5721978"/>
            <a:ext cx="265985" cy="23149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0827" tIns="30827" rIns="30827" bIns="30827" rtlCol="0" anchor="ctr"/>
          <a:lstStyle/>
          <a:p>
            <a:pPr algn="ctr"/>
            <a:r>
              <a:rPr lang="en-US" altLang="ko-KR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285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1720</TotalTime>
  <Words>145</Words>
  <Application>Microsoft Office PowerPoint</Application>
  <PresentationFormat>화면 슬라이드 쇼(4:3)</PresentationFormat>
  <Paragraphs>33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Calibri</vt:lpstr>
      <vt:lpstr>나눔고딕 ExtraBold</vt:lpstr>
      <vt:lpstr>Yoon 윤고딕 530_TT</vt:lpstr>
      <vt:lpstr>Calibri Light</vt:lpstr>
      <vt:lpstr>나눔고딕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KPFIS</dc:creator>
  <cp:lastModifiedBy>Mohw-UP</cp:lastModifiedBy>
  <cp:revision>176</cp:revision>
  <dcterms:created xsi:type="dcterms:W3CDTF">2017-08-31T00:19:54Z</dcterms:created>
  <dcterms:modified xsi:type="dcterms:W3CDTF">2018-10-25T09:16:29Z</dcterms:modified>
</cp:coreProperties>
</file>