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4" r:id="rId6"/>
    <p:sldId id="274" r:id="rId7"/>
    <p:sldId id="275" r:id="rId8"/>
    <p:sldId id="263" r:id="rId9"/>
    <p:sldId id="261" r:id="rId10"/>
    <p:sldId id="265" r:id="rId11"/>
    <p:sldId id="276" r:id="rId12"/>
    <p:sldId id="271" r:id="rId13"/>
    <p:sldId id="266" r:id="rId14"/>
    <p:sldId id="268" r:id="rId15"/>
    <p:sldId id="267" r:id="rId16"/>
    <p:sldId id="277" r:id="rId17"/>
    <p:sldId id="269" r:id="rId18"/>
    <p:sldId id="278" r:id="rId19"/>
    <p:sldId id="270" r:id="rId20"/>
    <p:sldId id="280" r:id="rId21"/>
    <p:sldId id="279" r:id="rId22"/>
    <p:sldId id="281" r:id="rId23"/>
    <p:sldId id="272" r:id="rId24"/>
    <p:sldId id="283" r:id="rId25"/>
  </p:sldIdLst>
  <p:sldSz cx="9144000" cy="6858000" type="screen4x3"/>
  <p:notesSz cx="6834188" cy="99790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2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A43B96-41C6-4D15-A21E-A8D9A1F06D80}" type="doc">
      <dgm:prSet loTypeId="urn:microsoft.com/office/officeart/2005/8/layout/target1" loCatId="relationship" qsTypeId="urn:microsoft.com/office/officeart/2005/8/quickstyle/simple1" qsCatId="simple" csTypeId="urn:microsoft.com/office/officeart/2005/8/colors/colorful4" csCatId="colorful" phldr="1"/>
      <dgm:spPr/>
    </dgm:pt>
    <dgm:pt modelId="{4ED9296B-5665-4A9C-9533-C1A94988C608}">
      <dgm:prSet phldrT="[텍스트]"/>
      <dgm:spPr/>
      <dgm:t>
        <a:bodyPr/>
        <a:lstStyle/>
        <a:p>
          <a:pPr latinLnBrk="1"/>
          <a:r>
            <a:rPr lang="ko-KR" altLang="en-US" b="1" dirty="0" smtClean="0"/>
            <a:t>현장 중심</a:t>
          </a:r>
          <a:endParaRPr lang="ko-KR" altLang="en-US" b="1" dirty="0"/>
        </a:p>
      </dgm:t>
    </dgm:pt>
    <dgm:pt modelId="{9675A6D7-653D-42B3-A86F-C4D6B58F6522}" type="parTrans" cxnId="{68190142-B246-4DE7-B633-1D2359775732}">
      <dgm:prSet/>
      <dgm:spPr/>
      <dgm:t>
        <a:bodyPr/>
        <a:lstStyle/>
        <a:p>
          <a:pPr latinLnBrk="1"/>
          <a:endParaRPr lang="ko-KR" altLang="en-US"/>
        </a:p>
      </dgm:t>
    </dgm:pt>
    <dgm:pt modelId="{991919C6-0B93-4DF1-B0C9-EBDAC2E17A5B}" type="sibTrans" cxnId="{68190142-B246-4DE7-B633-1D2359775732}">
      <dgm:prSet/>
      <dgm:spPr/>
      <dgm:t>
        <a:bodyPr/>
        <a:lstStyle/>
        <a:p>
          <a:pPr latinLnBrk="1"/>
          <a:endParaRPr lang="ko-KR" altLang="en-US"/>
        </a:p>
      </dgm:t>
    </dgm:pt>
    <dgm:pt modelId="{510AC7F4-E66B-499F-AFC4-86D978916390}">
      <dgm:prSet phldrT="[텍스트]"/>
      <dgm:spPr/>
      <dgm:t>
        <a:bodyPr/>
        <a:lstStyle/>
        <a:p>
          <a:pPr latinLnBrk="1"/>
          <a:r>
            <a:rPr lang="ko-KR" altLang="en-US" b="1" dirty="0" smtClean="0"/>
            <a:t>가상화재 진압훈련</a:t>
          </a:r>
          <a:endParaRPr lang="ko-KR" altLang="en-US" b="1" dirty="0"/>
        </a:p>
      </dgm:t>
    </dgm:pt>
    <dgm:pt modelId="{9A5907D6-9853-41FA-8651-F929A1D8D1F9}" type="parTrans" cxnId="{393C3E77-869D-4595-BFD7-8B36BA800722}">
      <dgm:prSet/>
      <dgm:spPr/>
      <dgm:t>
        <a:bodyPr/>
        <a:lstStyle/>
        <a:p>
          <a:pPr latinLnBrk="1"/>
          <a:endParaRPr lang="ko-KR" altLang="en-US"/>
        </a:p>
      </dgm:t>
    </dgm:pt>
    <dgm:pt modelId="{5A73898E-6C27-4D6B-A85B-BF631FE9EE0F}" type="sibTrans" cxnId="{393C3E77-869D-4595-BFD7-8B36BA800722}">
      <dgm:prSet/>
      <dgm:spPr/>
      <dgm:t>
        <a:bodyPr/>
        <a:lstStyle/>
        <a:p>
          <a:pPr latinLnBrk="1"/>
          <a:endParaRPr lang="ko-KR" altLang="en-US"/>
        </a:p>
      </dgm:t>
    </dgm:pt>
    <dgm:pt modelId="{0ADAB025-7292-4776-BCBF-0BBD10145043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n-ea"/>
              <a:ea typeface="+mn-ea"/>
            </a:rPr>
            <a:t>민</a:t>
          </a:r>
          <a:r>
            <a:rPr lang="en-US" altLang="ko-KR" b="1" dirty="0" smtClean="0">
              <a:latin typeface="+mn-ea"/>
              <a:ea typeface="+mn-ea"/>
            </a:rPr>
            <a:t>·</a:t>
          </a:r>
          <a:r>
            <a:rPr lang="ko-KR" altLang="en-US" b="1" dirty="0" smtClean="0">
              <a:latin typeface="+mn-ea"/>
              <a:ea typeface="+mn-ea"/>
            </a:rPr>
            <a:t>관 합동 소방훈련</a:t>
          </a:r>
          <a:endParaRPr lang="ko-KR" altLang="en-US" b="1" dirty="0">
            <a:latin typeface="+mn-ea"/>
            <a:ea typeface="+mn-ea"/>
          </a:endParaRPr>
        </a:p>
      </dgm:t>
    </dgm:pt>
    <dgm:pt modelId="{EDC8D2DE-B159-4F9F-B4A1-D1313919CC4C}" type="parTrans" cxnId="{C377A8BB-EFF6-47D1-9F28-68258515DB8B}">
      <dgm:prSet/>
      <dgm:spPr/>
      <dgm:t>
        <a:bodyPr/>
        <a:lstStyle/>
        <a:p>
          <a:pPr latinLnBrk="1"/>
          <a:endParaRPr lang="ko-KR" altLang="en-US"/>
        </a:p>
      </dgm:t>
    </dgm:pt>
    <dgm:pt modelId="{5EA00744-98CF-4D83-85A9-98F992482C9A}" type="sibTrans" cxnId="{C377A8BB-EFF6-47D1-9F28-68258515DB8B}">
      <dgm:prSet/>
      <dgm:spPr/>
      <dgm:t>
        <a:bodyPr/>
        <a:lstStyle/>
        <a:p>
          <a:pPr latinLnBrk="1"/>
          <a:endParaRPr lang="ko-KR" altLang="en-US"/>
        </a:p>
      </dgm:t>
    </dgm:pt>
    <dgm:pt modelId="{43E96CA6-7DEA-4177-8875-BA047D82595B}" type="pres">
      <dgm:prSet presAssocID="{95A43B96-41C6-4D15-A21E-A8D9A1F06D80}" presName="composite" presStyleCnt="0">
        <dgm:presLayoutVars>
          <dgm:chMax val="5"/>
          <dgm:dir/>
          <dgm:resizeHandles val="exact"/>
        </dgm:presLayoutVars>
      </dgm:prSet>
      <dgm:spPr/>
    </dgm:pt>
    <dgm:pt modelId="{7E8CA8BC-2F09-471F-8F37-37842AAD79FE}" type="pres">
      <dgm:prSet presAssocID="{4ED9296B-5665-4A9C-9533-C1A94988C608}" presName="circle1" presStyleLbl="lnNode1" presStyleIdx="0" presStyleCnt="3"/>
      <dgm:spPr/>
    </dgm:pt>
    <dgm:pt modelId="{0B700ED5-42D9-418F-B399-B767E1428006}" type="pres">
      <dgm:prSet presAssocID="{4ED9296B-5665-4A9C-9533-C1A94988C608}" presName="text1" presStyleLbl="revTx" presStyleIdx="0" presStyleCnt="3" custLinFactNeighborX="43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661E882-F1B5-4708-9EA8-11FF4F12CA6D}" type="pres">
      <dgm:prSet presAssocID="{4ED9296B-5665-4A9C-9533-C1A94988C608}" presName="line1" presStyleLbl="callout" presStyleIdx="0" presStyleCnt="6"/>
      <dgm:spPr/>
    </dgm:pt>
    <dgm:pt modelId="{0E11D40B-C6A6-4BBE-8E1A-2995E20C9D0C}" type="pres">
      <dgm:prSet presAssocID="{4ED9296B-5665-4A9C-9533-C1A94988C608}" presName="d1" presStyleLbl="callout" presStyleIdx="1" presStyleCnt="6"/>
      <dgm:spPr/>
    </dgm:pt>
    <dgm:pt modelId="{1858F788-85C7-469C-A423-B21FD29C4D43}" type="pres">
      <dgm:prSet presAssocID="{510AC7F4-E66B-499F-AFC4-86D978916390}" presName="circle2" presStyleLbl="lnNode1" presStyleIdx="1" presStyleCnt="3"/>
      <dgm:spPr/>
    </dgm:pt>
    <dgm:pt modelId="{51E959BE-119C-4EA5-975B-8334ACC1E8DF}" type="pres">
      <dgm:prSet presAssocID="{510AC7F4-E66B-499F-AFC4-86D978916390}" presName="text2" presStyleLbl="revTx" presStyleIdx="1" presStyleCnt="3" custScaleX="191911" custLinFactNeighborX="5106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8D2853-513A-444C-A8F3-B1160BDA4654}" type="pres">
      <dgm:prSet presAssocID="{510AC7F4-E66B-499F-AFC4-86D978916390}" presName="line2" presStyleLbl="callout" presStyleIdx="2" presStyleCnt="6"/>
      <dgm:spPr/>
    </dgm:pt>
    <dgm:pt modelId="{6D586EFE-537E-4542-A86F-F6192CB2AC90}" type="pres">
      <dgm:prSet presAssocID="{510AC7F4-E66B-499F-AFC4-86D978916390}" presName="d2" presStyleLbl="callout" presStyleIdx="3" presStyleCnt="6"/>
      <dgm:spPr/>
    </dgm:pt>
    <dgm:pt modelId="{829344E3-EF55-46B5-B898-A604E7A2D01E}" type="pres">
      <dgm:prSet presAssocID="{0ADAB025-7292-4776-BCBF-0BBD10145043}" presName="circle3" presStyleLbl="lnNode1" presStyleIdx="2" presStyleCnt="3" custLinFactNeighborX="-32"/>
      <dgm:spPr/>
    </dgm:pt>
    <dgm:pt modelId="{4456BCD9-1887-475C-86B7-2A60C5438A11}" type="pres">
      <dgm:prSet presAssocID="{0ADAB025-7292-4776-BCBF-0BBD10145043}" presName="text3" presStyleLbl="revTx" presStyleIdx="2" presStyleCnt="3" custScaleX="166925" custLinFactNeighborX="3702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DD40D3-A0D4-40C1-83CB-0DC3441FB440}" type="pres">
      <dgm:prSet presAssocID="{0ADAB025-7292-4776-BCBF-0BBD10145043}" presName="line3" presStyleLbl="callout" presStyleIdx="4" presStyleCnt="6"/>
      <dgm:spPr/>
    </dgm:pt>
    <dgm:pt modelId="{77A412BF-753F-4E5C-B98F-75F4E732A387}" type="pres">
      <dgm:prSet presAssocID="{0ADAB025-7292-4776-BCBF-0BBD10145043}" presName="d3" presStyleLbl="callout" presStyleIdx="5" presStyleCnt="6"/>
      <dgm:spPr/>
    </dgm:pt>
  </dgm:ptLst>
  <dgm:cxnLst>
    <dgm:cxn modelId="{2ECE385E-BD0D-4A88-9269-8ACCC8B0ED92}" type="presOf" srcId="{4ED9296B-5665-4A9C-9533-C1A94988C608}" destId="{0B700ED5-42D9-418F-B399-B767E1428006}" srcOrd="0" destOrd="0" presId="urn:microsoft.com/office/officeart/2005/8/layout/target1"/>
    <dgm:cxn modelId="{3A651BA2-9524-4ED6-9957-AAEC8175E2B7}" type="presOf" srcId="{510AC7F4-E66B-499F-AFC4-86D978916390}" destId="{51E959BE-119C-4EA5-975B-8334ACC1E8DF}" srcOrd="0" destOrd="0" presId="urn:microsoft.com/office/officeart/2005/8/layout/target1"/>
    <dgm:cxn modelId="{D8046642-CE97-4816-987D-54BB00FBBD17}" type="presOf" srcId="{95A43B96-41C6-4D15-A21E-A8D9A1F06D80}" destId="{43E96CA6-7DEA-4177-8875-BA047D82595B}" srcOrd="0" destOrd="0" presId="urn:microsoft.com/office/officeart/2005/8/layout/target1"/>
    <dgm:cxn modelId="{C377A8BB-EFF6-47D1-9F28-68258515DB8B}" srcId="{95A43B96-41C6-4D15-A21E-A8D9A1F06D80}" destId="{0ADAB025-7292-4776-BCBF-0BBD10145043}" srcOrd="2" destOrd="0" parTransId="{EDC8D2DE-B159-4F9F-B4A1-D1313919CC4C}" sibTransId="{5EA00744-98CF-4D83-85A9-98F992482C9A}"/>
    <dgm:cxn modelId="{393C3E77-869D-4595-BFD7-8B36BA800722}" srcId="{95A43B96-41C6-4D15-A21E-A8D9A1F06D80}" destId="{510AC7F4-E66B-499F-AFC4-86D978916390}" srcOrd="1" destOrd="0" parTransId="{9A5907D6-9853-41FA-8651-F929A1D8D1F9}" sibTransId="{5A73898E-6C27-4D6B-A85B-BF631FE9EE0F}"/>
    <dgm:cxn modelId="{68190142-B246-4DE7-B633-1D2359775732}" srcId="{95A43B96-41C6-4D15-A21E-A8D9A1F06D80}" destId="{4ED9296B-5665-4A9C-9533-C1A94988C608}" srcOrd="0" destOrd="0" parTransId="{9675A6D7-653D-42B3-A86F-C4D6B58F6522}" sibTransId="{991919C6-0B93-4DF1-B0C9-EBDAC2E17A5B}"/>
    <dgm:cxn modelId="{502B129E-81E6-4A57-9CC5-EBDB5739D84A}" type="presOf" srcId="{0ADAB025-7292-4776-BCBF-0BBD10145043}" destId="{4456BCD9-1887-475C-86B7-2A60C5438A11}" srcOrd="0" destOrd="0" presId="urn:microsoft.com/office/officeart/2005/8/layout/target1"/>
    <dgm:cxn modelId="{77A2CEE1-F886-4C42-B7D9-A11FCC9D0ED8}" type="presParOf" srcId="{43E96CA6-7DEA-4177-8875-BA047D82595B}" destId="{7E8CA8BC-2F09-471F-8F37-37842AAD79FE}" srcOrd="0" destOrd="0" presId="urn:microsoft.com/office/officeart/2005/8/layout/target1"/>
    <dgm:cxn modelId="{1FE9E331-437D-4167-A448-CE59E3DC7607}" type="presParOf" srcId="{43E96CA6-7DEA-4177-8875-BA047D82595B}" destId="{0B700ED5-42D9-418F-B399-B767E1428006}" srcOrd="1" destOrd="0" presId="urn:microsoft.com/office/officeart/2005/8/layout/target1"/>
    <dgm:cxn modelId="{6C7C6692-0095-4599-A6C7-2D2CE365C9E6}" type="presParOf" srcId="{43E96CA6-7DEA-4177-8875-BA047D82595B}" destId="{4661E882-F1B5-4708-9EA8-11FF4F12CA6D}" srcOrd="2" destOrd="0" presId="urn:microsoft.com/office/officeart/2005/8/layout/target1"/>
    <dgm:cxn modelId="{92BCE0DE-E4FA-4A4F-B13A-0FCC42BA1E51}" type="presParOf" srcId="{43E96CA6-7DEA-4177-8875-BA047D82595B}" destId="{0E11D40B-C6A6-4BBE-8E1A-2995E20C9D0C}" srcOrd="3" destOrd="0" presId="urn:microsoft.com/office/officeart/2005/8/layout/target1"/>
    <dgm:cxn modelId="{B60DCA1C-936D-4F71-9C7B-CFCB267E97C4}" type="presParOf" srcId="{43E96CA6-7DEA-4177-8875-BA047D82595B}" destId="{1858F788-85C7-469C-A423-B21FD29C4D43}" srcOrd="4" destOrd="0" presId="urn:microsoft.com/office/officeart/2005/8/layout/target1"/>
    <dgm:cxn modelId="{ACB8B6A9-EA3C-4BCA-AC26-3DC2F7C61F78}" type="presParOf" srcId="{43E96CA6-7DEA-4177-8875-BA047D82595B}" destId="{51E959BE-119C-4EA5-975B-8334ACC1E8DF}" srcOrd="5" destOrd="0" presId="urn:microsoft.com/office/officeart/2005/8/layout/target1"/>
    <dgm:cxn modelId="{40D01B92-CE3A-48B4-B170-1AB30D654348}" type="presParOf" srcId="{43E96CA6-7DEA-4177-8875-BA047D82595B}" destId="{A88D2853-513A-444C-A8F3-B1160BDA4654}" srcOrd="6" destOrd="0" presId="urn:microsoft.com/office/officeart/2005/8/layout/target1"/>
    <dgm:cxn modelId="{E128CF81-FBAA-4389-AFDB-F69044E324D8}" type="presParOf" srcId="{43E96CA6-7DEA-4177-8875-BA047D82595B}" destId="{6D586EFE-537E-4542-A86F-F6192CB2AC90}" srcOrd="7" destOrd="0" presId="urn:microsoft.com/office/officeart/2005/8/layout/target1"/>
    <dgm:cxn modelId="{4BE05000-581F-4C53-AF2E-5CE8A9D9EB4A}" type="presParOf" srcId="{43E96CA6-7DEA-4177-8875-BA047D82595B}" destId="{829344E3-EF55-46B5-B898-A604E7A2D01E}" srcOrd="8" destOrd="0" presId="urn:microsoft.com/office/officeart/2005/8/layout/target1"/>
    <dgm:cxn modelId="{C7DDC55C-31AB-4F7F-9F43-4AB2370756F7}" type="presParOf" srcId="{43E96CA6-7DEA-4177-8875-BA047D82595B}" destId="{4456BCD9-1887-475C-86B7-2A60C5438A11}" srcOrd="9" destOrd="0" presId="urn:microsoft.com/office/officeart/2005/8/layout/target1"/>
    <dgm:cxn modelId="{0335C6A9-A93C-40B3-BDC9-0AF06DCFB4EF}" type="presParOf" srcId="{43E96CA6-7DEA-4177-8875-BA047D82595B}" destId="{91DD40D3-A0D4-40C1-83CB-0DC3441FB440}" srcOrd="10" destOrd="0" presId="urn:microsoft.com/office/officeart/2005/8/layout/target1"/>
    <dgm:cxn modelId="{ED0CCF8D-3D6A-4278-A752-0BDDDE3A3B5E}" type="presParOf" srcId="{43E96CA6-7DEA-4177-8875-BA047D82595B}" destId="{77A412BF-753F-4E5C-B98F-75F4E732A387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9344E3-EF55-46B5-B898-A604E7A2D01E}">
      <dsp:nvSpPr>
        <dsp:cNvPr id="0" name=""/>
        <dsp:cNvSpPr/>
      </dsp:nvSpPr>
      <dsp:spPr>
        <a:xfrm>
          <a:off x="793083" y="1015999"/>
          <a:ext cx="3048000" cy="3048000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58F788-85C7-469C-A423-B21FD29C4D43}">
      <dsp:nvSpPr>
        <dsp:cNvPr id="0" name=""/>
        <dsp:cNvSpPr/>
      </dsp:nvSpPr>
      <dsp:spPr>
        <a:xfrm>
          <a:off x="1403659" y="1625599"/>
          <a:ext cx="1828800" cy="1828800"/>
        </a:xfrm>
        <a:prstGeom prst="ellips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8CA8BC-2F09-471F-8F37-37842AAD79FE}">
      <dsp:nvSpPr>
        <dsp:cNvPr id="0" name=""/>
        <dsp:cNvSpPr/>
      </dsp:nvSpPr>
      <dsp:spPr>
        <a:xfrm>
          <a:off x="2013259" y="2235200"/>
          <a:ext cx="609600" cy="6096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00ED5-42D9-418F-B399-B767E1428006}">
      <dsp:nvSpPr>
        <dsp:cNvPr id="0" name=""/>
        <dsp:cNvSpPr/>
      </dsp:nvSpPr>
      <dsp:spPr>
        <a:xfrm>
          <a:off x="4416154" y="0"/>
          <a:ext cx="1524000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현장 중심</a:t>
          </a:r>
          <a:endParaRPr lang="ko-KR" altLang="en-US" sz="2000" b="1" kern="1200" dirty="0"/>
        </a:p>
      </dsp:txBody>
      <dsp:txXfrm>
        <a:off x="4416154" y="0"/>
        <a:ext cx="1524000" cy="889000"/>
      </dsp:txXfrm>
    </dsp:sp>
    <dsp:sp modelId="{4661E882-F1B5-4708-9EA8-11FF4F12CA6D}">
      <dsp:nvSpPr>
        <dsp:cNvPr id="0" name=""/>
        <dsp:cNvSpPr/>
      </dsp:nvSpPr>
      <dsp:spPr>
        <a:xfrm>
          <a:off x="3969059" y="444499"/>
          <a:ext cx="3810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11D40B-C6A6-4BBE-8E1A-2995E20C9D0C}">
      <dsp:nvSpPr>
        <dsp:cNvPr id="0" name=""/>
        <dsp:cNvSpPr/>
      </dsp:nvSpPr>
      <dsp:spPr>
        <a:xfrm rot="5400000">
          <a:off x="2095301" y="667766"/>
          <a:ext cx="2094991" cy="1649476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E959BE-119C-4EA5-975B-8334ACC1E8DF}">
      <dsp:nvSpPr>
        <dsp:cNvPr id="0" name=""/>
        <dsp:cNvSpPr/>
      </dsp:nvSpPr>
      <dsp:spPr>
        <a:xfrm>
          <a:off x="4427988" y="888999"/>
          <a:ext cx="2924723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가상화재 진압훈련</a:t>
          </a:r>
          <a:endParaRPr lang="ko-KR" altLang="en-US" sz="2000" b="1" kern="1200" dirty="0"/>
        </a:p>
      </dsp:txBody>
      <dsp:txXfrm>
        <a:off x="4427988" y="888999"/>
        <a:ext cx="2924723" cy="889000"/>
      </dsp:txXfrm>
    </dsp:sp>
    <dsp:sp modelId="{A88D2853-513A-444C-A8F3-B1160BDA4654}">
      <dsp:nvSpPr>
        <dsp:cNvPr id="0" name=""/>
        <dsp:cNvSpPr/>
      </dsp:nvSpPr>
      <dsp:spPr>
        <a:xfrm>
          <a:off x="3969059" y="1333499"/>
          <a:ext cx="3810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586EFE-537E-4542-A86F-F6192CB2AC90}">
      <dsp:nvSpPr>
        <dsp:cNvPr id="0" name=""/>
        <dsp:cNvSpPr/>
      </dsp:nvSpPr>
      <dsp:spPr>
        <a:xfrm rot="5400000">
          <a:off x="2544982" y="1542897"/>
          <a:ext cx="1632508" cy="1212596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6BCD9-1887-475C-86B7-2A60C5438A11}">
      <dsp:nvSpPr>
        <dsp:cNvPr id="0" name=""/>
        <dsp:cNvSpPr/>
      </dsp:nvSpPr>
      <dsp:spPr>
        <a:xfrm>
          <a:off x="4404321" y="1777999"/>
          <a:ext cx="2543937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n-ea"/>
              <a:ea typeface="+mn-ea"/>
            </a:rPr>
            <a:t>민</a:t>
          </a:r>
          <a:r>
            <a:rPr lang="en-US" altLang="ko-KR" sz="2000" b="1" kern="1200" dirty="0" smtClean="0">
              <a:latin typeface="+mn-ea"/>
              <a:ea typeface="+mn-ea"/>
            </a:rPr>
            <a:t>·</a:t>
          </a:r>
          <a:r>
            <a:rPr lang="ko-KR" altLang="en-US" sz="2000" b="1" kern="1200" dirty="0" smtClean="0">
              <a:latin typeface="+mn-ea"/>
              <a:ea typeface="+mn-ea"/>
            </a:rPr>
            <a:t>관 합동 소방훈련</a:t>
          </a:r>
          <a:endParaRPr lang="ko-KR" altLang="en-US" sz="2000" b="1" kern="1200" dirty="0">
            <a:latin typeface="+mn-ea"/>
            <a:ea typeface="+mn-ea"/>
          </a:endParaRPr>
        </a:p>
      </dsp:txBody>
      <dsp:txXfrm>
        <a:off x="4404321" y="1777999"/>
        <a:ext cx="2543937" cy="889000"/>
      </dsp:txXfrm>
    </dsp:sp>
    <dsp:sp modelId="{91DD40D3-A0D4-40C1-83CB-0DC3441FB440}">
      <dsp:nvSpPr>
        <dsp:cNvPr id="0" name=""/>
        <dsp:cNvSpPr/>
      </dsp:nvSpPr>
      <dsp:spPr>
        <a:xfrm>
          <a:off x="3969059" y="2222499"/>
          <a:ext cx="3810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412BF-753F-4E5C-B98F-75F4E732A387}">
      <dsp:nvSpPr>
        <dsp:cNvPr id="0" name=""/>
        <dsp:cNvSpPr/>
      </dsp:nvSpPr>
      <dsp:spPr>
        <a:xfrm rot="5400000">
          <a:off x="2995223" y="2417317"/>
          <a:ext cx="1166368" cy="775716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71127" y="0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/>
          <a:lstStyle>
            <a:lvl1pPr algn="r">
              <a:defRPr sz="1200"/>
            </a:lvl1pPr>
          </a:lstStyle>
          <a:p>
            <a:fld id="{0806493F-F904-4FBF-B3B5-14119B8ABA83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78344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71127" y="9478344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 anchor="b"/>
          <a:lstStyle>
            <a:lvl1pPr algn="r">
              <a:defRPr sz="1200"/>
            </a:lvl1pPr>
          </a:lstStyle>
          <a:p>
            <a:fld id="{942484A6-4DC1-4EA3-BD7D-B67A852EE4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71127" y="0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/>
          <a:lstStyle>
            <a:lvl1pPr algn="r">
              <a:defRPr sz="1200"/>
            </a:lvl1pPr>
          </a:lstStyle>
          <a:p>
            <a:fld id="{175C55A8-08BD-42A5-A248-C6616F444689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4" tIns="45708" rIns="91414" bIns="457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3419" y="4740039"/>
            <a:ext cx="5467350" cy="4490561"/>
          </a:xfrm>
          <a:prstGeom prst="rect">
            <a:avLst/>
          </a:prstGeom>
        </p:spPr>
        <p:txBody>
          <a:bodyPr vert="horz" lIns="91414" tIns="45708" rIns="91414" bIns="457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78344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71127" y="9478344"/>
            <a:ext cx="2961481" cy="498951"/>
          </a:xfrm>
          <a:prstGeom prst="rect">
            <a:avLst/>
          </a:prstGeom>
        </p:spPr>
        <p:txBody>
          <a:bodyPr vert="horz" lIns="91414" tIns="45708" rIns="91414" bIns="45708" rtlCol="0" anchor="b"/>
          <a:lstStyle>
            <a:lvl1pPr algn="r">
              <a:defRPr sz="1200"/>
            </a:lvl1pPr>
          </a:lstStyle>
          <a:p>
            <a:fld id="{17886D25-CF69-48D7-AF35-79B65C3FA3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6F733-1553-437F-A3B8-2F6533D26254}" type="datetimeFigureOut">
              <a:rPr lang="ko-KR" altLang="en-US" smtClean="0"/>
              <a:pPr/>
              <a:t>2014-10-28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D46A1-5260-488F-A04E-CBD3F4D1B6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04664" y="2130425"/>
            <a:ext cx="8425054" cy="1470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dirty="0" smtClean="0"/>
              <a:t>소극장 </a:t>
            </a:r>
            <a:r>
              <a:rPr lang="ko-KR" altLang="en-US" sz="3600" b="1" dirty="0" smtClean="0"/>
              <a:t>관계인 </a:t>
            </a:r>
            <a:r>
              <a:rPr lang="ko-KR" altLang="en-US" sz="3600" b="1" dirty="0" smtClean="0"/>
              <a:t>소방안전교육 및 간담회</a:t>
            </a:r>
            <a:endParaRPr lang="ko-KR" altLang="en-US" sz="36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752600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종로소방서 예방과</a:t>
            </a:r>
            <a:endParaRPr lang="en-US" altLang="ko-KR" dirty="0" smtClean="0"/>
          </a:p>
          <a:p>
            <a:r>
              <a:rPr lang="en-US" altLang="ko-KR" dirty="0" smtClean="0"/>
              <a:t>2014. 10.24. (</a:t>
            </a:r>
            <a:r>
              <a:rPr lang="ko-KR" altLang="en-US" dirty="0" smtClean="0"/>
              <a:t>금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ea typeface="나눔고딕" pitchFamily="50" charset="-127"/>
              </a:rPr>
              <a:t>목차</a:t>
            </a:r>
            <a:endParaRPr lang="ko-KR" altLang="en-US" dirty="0"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ko-KR" altLang="en-US" sz="2800" dirty="0" smtClean="0">
                <a:ea typeface="나눔고딕" pitchFamily="50" charset="-127"/>
              </a:rPr>
              <a:t>겨울철 소극장</a:t>
            </a:r>
            <a:r>
              <a:rPr lang="en-US" altLang="ko-KR" sz="2800" dirty="0" smtClean="0">
                <a:ea typeface="나눔고딕" pitchFamily="50" charset="-127"/>
              </a:rPr>
              <a:t> </a:t>
            </a:r>
            <a:r>
              <a:rPr lang="ko-KR" altLang="en-US" sz="2800" dirty="0" smtClean="0">
                <a:ea typeface="나눔고딕" pitchFamily="50" charset="-127"/>
              </a:rPr>
              <a:t>소방안전대책 추진 사항</a:t>
            </a:r>
            <a:endParaRPr lang="en-US" altLang="ko-KR" sz="2800" dirty="0" smtClean="0">
              <a:ea typeface="나눔고딕" pitchFamily="50" charset="-127"/>
            </a:endParaRPr>
          </a:p>
          <a:p>
            <a:r>
              <a:rPr lang="ko-KR" altLang="en-US" sz="2800" dirty="0" smtClean="0">
                <a:ea typeface="나눔고딕" pitchFamily="50" charset="-127"/>
              </a:rPr>
              <a:t>소방시설 유지관리 안내</a:t>
            </a:r>
            <a:endParaRPr lang="en-US" altLang="ko-KR" sz="2800" dirty="0" smtClean="0">
              <a:ea typeface="나눔고딕" pitchFamily="50" charset="-127"/>
            </a:endParaRPr>
          </a:p>
          <a:p>
            <a:pPr>
              <a:buNone/>
            </a:pPr>
            <a:r>
              <a:rPr lang="en-US" altLang="ko-KR" sz="2800" dirty="0" smtClean="0">
                <a:ea typeface="나눔고딕" pitchFamily="50" charset="-127"/>
              </a:rPr>
              <a:t>  - </a:t>
            </a:r>
            <a:r>
              <a:rPr lang="ko-KR" altLang="en-US" sz="2800" dirty="0" smtClean="0">
                <a:ea typeface="나눔고딕" pitchFamily="50" charset="-127"/>
              </a:rPr>
              <a:t>소화기</a:t>
            </a:r>
            <a:endParaRPr lang="en-US" altLang="ko-KR" sz="2800" dirty="0" smtClean="0">
              <a:ea typeface="나눔고딕" pitchFamily="50" charset="-127"/>
            </a:endParaRPr>
          </a:p>
          <a:p>
            <a:pPr>
              <a:buNone/>
            </a:pPr>
            <a:r>
              <a:rPr lang="en-US" altLang="ko-KR" sz="2800" dirty="0">
                <a:ea typeface="나눔고딕" pitchFamily="50" charset="-127"/>
              </a:rPr>
              <a:t> </a:t>
            </a:r>
            <a:r>
              <a:rPr lang="en-US" altLang="ko-KR" sz="2800" dirty="0" smtClean="0">
                <a:ea typeface="나눔고딕" pitchFamily="50" charset="-127"/>
              </a:rPr>
              <a:t> - </a:t>
            </a:r>
            <a:r>
              <a:rPr lang="ko-KR" altLang="en-US" sz="2800" dirty="0" err="1" smtClean="0">
                <a:ea typeface="나눔고딕" pitchFamily="50" charset="-127"/>
              </a:rPr>
              <a:t>휴대용비상조명등</a:t>
            </a:r>
            <a:endParaRPr lang="en-US" altLang="ko-KR" sz="2800" dirty="0" smtClean="0">
              <a:ea typeface="나눔고딕" pitchFamily="50" charset="-127"/>
            </a:endParaRPr>
          </a:p>
          <a:p>
            <a:pPr>
              <a:buNone/>
            </a:pPr>
            <a:r>
              <a:rPr lang="en-US" altLang="ko-KR" sz="2800" dirty="0">
                <a:ea typeface="나눔고딕" pitchFamily="50" charset="-127"/>
              </a:rPr>
              <a:t> </a:t>
            </a:r>
            <a:r>
              <a:rPr lang="en-US" altLang="ko-KR" sz="2800" dirty="0" smtClean="0">
                <a:ea typeface="나눔고딕" pitchFamily="50" charset="-127"/>
              </a:rPr>
              <a:t> - </a:t>
            </a:r>
            <a:r>
              <a:rPr lang="ko-KR" altLang="en-US" sz="2800" dirty="0" err="1" smtClean="0">
                <a:ea typeface="나눔고딕" pitchFamily="50" charset="-127"/>
              </a:rPr>
              <a:t>유도등</a:t>
            </a:r>
            <a:endParaRPr lang="en-US" altLang="ko-KR" sz="2800" dirty="0" smtClean="0">
              <a:ea typeface="나눔고딕" pitchFamily="50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2800" dirty="0" smtClean="0">
                <a:ea typeface="나눔고딕" pitchFamily="50" charset="-127"/>
              </a:rPr>
              <a:t>피난안내도 작성 방법</a:t>
            </a:r>
            <a:endParaRPr lang="en-US" altLang="ko-KR" sz="2800" dirty="0" smtClean="0">
              <a:ea typeface="나눔고딕" pitchFamily="50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2800" dirty="0" smtClean="0">
                <a:ea typeface="나눔고딕" pitchFamily="50" charset="-127"/>
              </a:rPr>
              <a:t>겨울철 화재예방 당부사항</a:t>
            </a:r>
            <a:endParaRPr lang="en-US" altLang="ko-KR" sz="2800" dirty="0" smtClean="0">
              <a:ea typeface="나눔고딕" pitchFamily="50" charset="-127"/>
            </a:endParaRPr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/>
              <a:t>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115419"/>
            <a:ext cx="8424936" cy="925995"/>
          </a:xfrm>
          <a:prstGeom prst="rect">
            <a:avLst/>
          </a:prstGeom>
          <a:noFill/>
        </p:spPr>
        <p:txBody>
          <a:bodyPr wrap="square" lIns="108000" tIns="108000" rIns="108000" bIns="108000" rtlCol="0" anchor="ctr">
            <a:spAutoFit/>
          </a:bodyPr>
          <a:lstStyle/>
          <a:p>
            <a:endParaRPr lang="ko-KR" altLang="en-US" sz="2800" dirty="0" smtClean="0"/>
          </a:p>
          <a:p>
            <a:endParaRPr lang="ko-KR" altLang="en-US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4407151"/>
            <a:ext cx="8424936" cy="587441"/>
          </a:xfrm>
          <a:prstGeom prst="rect">
            <a:avLst/>
          </a:prstGeom>
          <a:noFill/>
        </p:spPr>
        <p:txBody>
          <a:bodyPr wrap="square" lIns="108000" tIns="108000" rIns="108000" bIns="108000" rtlCol="0">
            <a:spAutoFit/>
          </a:bodyPr>
          <a:lstStyle/>
          <a:p>
            <a:r>
              <a:rPr lang="ko-KR" altLang="en-US" sz="2400" dirty="0" smtClean="0">
                <a:latin typeface="+mn-ea"/>
              </a:rPr>
              <a:t> </a:t>
            </a:r>
            <a:endParaRPr lang="ko-KR" altLang="en-US" dirty="0"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1520" y="548680"/>
            <a:ext cx="8420895" cy="623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60000"/>
              </a:lnSpc>
              <a:buAutoNum type="arabicPeriod"/>
            </a:pPr>
            <a:r>
              <a:rPr lang="ko-KR" altLang="en-US" sz="3200" dirty="0" smtClean="0">
                <a:ea typeface="나눔고딕" pitchFamily="50" charset="-127"/>
              </a:rPr>
              <a:t>겨울철 소극장</a:t>
            </a:r>
            <a:r>
              <a:rPr lang="en-US" altLang="ko-KR" sz="3200" dirty="0" smtClean="0">
                <a:ea typeface="나눔고딕" pitchFamily="50" charset="-127"/>
              </a:rPr>
              <a:t> </a:t>
            </a:r>
            <a:r>
              <a:rPr lang="ko-KR" altLang="en-US" sz="3200" dirty="0" smtClean="0">
                <a:ea typeface="나눔고딕" pitchFamily="50" charset="-127"/>
              </a:rPr>
              <a:t>소방안전대책 추진 사항</a:t>
            </a:r>
            <a:endParaRPr lang="en-US" altLang="ko-KR" sz="3200" dirty="0" smtClean="0"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가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안전교육 및 간담회 취지</a:t>
            </a: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latin typeface="+mn-ea"/>
              </a:rPr>
              <a:t>  소극장 대부분이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지하층에 밀집</a:t>
            </a:r>
            <a:r>
              <a:rPr lang="ko-KR" altLang="en-US" sz="2400" b="1" dirty="0" smtClean="0">
                <a:latin typeface="+mn-ea"/>
              </a:rPr>
              <a:t>되어 </a:t>
            </a:r>
            <a:r>
              <a:rPr lang="ko-KR" altLang="en-US" sz="2400" dirty="0" smtClean="0">
                <a:latin typeface="+mn-ea"/>
              </a:rPr>
              <a:t>있고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실내가 어두워 </a:t>
            </a: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화재 시 대피 곤란</a:t>
            </a:r>
            <a:r>
              <a:rPr lang="ko-KR" altLang="en-US" sz="2400" b="1" dirty="0" smtClean="0">
                <a:latin typeface="+mn-ea"/>
              </a:rPr>
              <a:t>으로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인명피해의 위험이 높음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특히 이번</a:t>
            </a: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겨울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강추위예상</a:t>
            </a:r>
            <a:r>
              <a:rPr lang="ko-KR" altLang="en-US" sz="2400" b="1" dirty="0" smtClean="0">
                <a:latin typeface="+mn-ea"/>
              </a:rPr>
              <a:t>으로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화기취급 증가 </a:t>
            </a:r>
            <a:r>
              <a:rPr lang="ko-KR" altLang="en-US" sz="2400" b="1" dirty="0" err="1" smtClean="0">
                <a:solidFill>
                  <a:srgbClr val="FF0000"/>
                </a:solidFill>
                <a:latin typeface="+mn-ea"/>
              </a:rPr>
              <a:t>예상</a:t>
            </a:r>
            <a:r>
              <a:rPr lang="ko-KR" altLang="en-US" sz="2400" b="1" dirty="0" err="1" smtClean="0">
                <a:latin typeface="+mn-ea"/>
              </a:rPr>
              <a:t>에따라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ko-KR" altLang="en-US" sz="2400" dirty="0" smtClean="0">
                <a:latin typeface="+mn-ea"/>
              </a:rPr>
              <a:t>예방활동 </a:t>
            </a: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latin typeface="+mn-ea"/>
              </a:rPr>
              <a:t> 강화 및 초기 대응 능력 제고로 피해를 최소하기 위함</a:t>
            </a:r>
            <a:r>
              <a:rPr lang="en-US" altLang="ko-KR" sz="2400" dirty="0" smtClean="0">
                <a:latin typeface="+mn-ea"/>
              </a:rPr>
              <a:t>.</a:t>
            </a:r>
          </a:p>
          <a:p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latin typeface="+mn-ea"/>
              </a:rPr>
              <a:t>나</a:t>
            </a:r>
            <a:r>
              <a:rPr lang="en-US" altLang="ko-KR" sz="2400" dirty="0" smtClean="0">
                <a:latin typeface="+mn-ea"/>
              </a:rPr>
              <a:t>. </a:t>
            </a:r>
            <a:r>
              <a:rPr lang="ko-KR" altLang="en-US" sz="2400" dirty="0" smtClean="0"/>
              <a:t>추진 방향</a:t>
            </a:r>
            <a:endParaRPr lang="en-US" altLang="ko-KR" sz="2400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spc="-150" dirty="0" smtClean="0">
                <a:latin typeface="+mn-ea"/>
              </a:rPr>
              <a:t>소극장 특성에 맞는 </a:t>
            </a:r>
            <a:r>
              <a:rPr lang="ko-KR" altLang="en-US" sz="2400" spc="-150" dirty="0" err="1" smtClean="0">
                <a:latin typeface="+mn-ea"/>
              </a:rPr>
              <a:t>맟춤형</a:t>
            </a:r>
            <a:r>
              <a:rPr lang="ko-KR" altLang="en-US" sz="2400" spc="-150" dirty="0" smtClean="0">
                <a:latin typeface="+mn-ea"/>
              </a:rPr>
              <a:t> 안전관리로 화재피해저감 실현</a:t>
            </a:r>
            <a:endParaRPr lang="en-US" altLang="ko-KR" sz="2400" spc="-15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spc="-150" dirty="0" smtClean="0">
                <a:latin typeface="+mn-ea"/>
              </a:rPr>
              <a:t>대표자 간담회</a:t>
            </a:r>
            <a:r>
              <a:rPr lang="en-US" altLang="ko-KR" sz="2400" spc="-150" dirty="0" smtClean="0">
                <a:latin typeface="+mn-ea"/>
              </a:rPr>
              <a:t>, </a:t>
            </a:r>
            <a:r>
              <a:rPr lang="ko-KR" altLang="en-US" sz="2400" spc="-150" dirty="0" smtClean="0">
                <a:latin typeface="+mn-ea"/>
              </a:rPr>
              <a:t>종사원 소집교육 등을 통한 화재대응능력 강화</a:t>
            </a:r>
            <a:endParaRPr lang="en-US" altLang="ko-KR" sz="2400" spc="-15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spc="-150" dirty="0" smtClean="0">
                <a:latin typeface="+mn-ea"/>
              </a:rPr>
              <a:t>소극장 </a:t>
            </a:r>
            <a:r>
              <a:rPr lang="ko-KR" altLang="en-US" sz="2400" spc="-150" dirty="0" err="1" smtClean="0">
                <a:latin typeface="+mn-ea"/>
              </a:rPr>
              <a:t>대상별</a:t>
            </a:r>
            <a:r>
              <a:rPr lang="ko-KR" altLang="en-US" sz="2400" spc="-150" dirty="0" smtClean="0">
                <a:latin typeface="+mn-ea"/>
              </a:rPr>
              <a:t> 위험도 분류로 취약대상 집중 안전관리 강화</a:t>
            </a:r>
            <a:endParaRPr lang="en-US" altLang="ko-KR" sz="3200" dirty="0" smtClean="0"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310807"/>
            <a:ext cx="8424936" cy="5573422"/>
          </a:xfrm>
          <a:prstGeom prst="rect">
            <a:avLst/>
          </a:prstGeom>
          <a:noFill/>
        </p:spPr>
        <p:txBody>
          <a:bodyPr wrap="square" lIns="108000" tIns="108000" rIns="108000" bIns="108000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400" dirty="0" smtClean="0">
                <a:latin typeface="+mn-ea"/>
              </a:rPr>
              <a:t>대상</a:t>
            </a:r>
            <a:r>
              <a:rPr lang="en-US" altLang="ko-KR" sz="2400" dirty="0" smtClean="0">
                <a:latin typeface="+mn-ea"/>
              </a:rPr>
              <a:t>: </a:t>
            </a:r>
            <a:r>
              <a:rPr lang="en-US" altLang="ko-KR" sz="2400" dirty="0" smtClean="0">
                <a:latin typeface="+mn-ea"/>
              </a:rPr>
              <a:t>158</a:t>
            </a:r>
            <a:r>
              <a:rPr lang="ko-KR" altLang="en-US" sz="2400" dirty="0" smtClean="0">
                <a:latin typeface="+mn-ea"/>
              </a:rPr>
              <a:t>개소</a:t>
            </a: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400" dirty="0">
                <a:latin typeface="+mn-ea"/>
              </a:rPr>
              <a:t> </a:t>
            </a:r>
            <a:r>
              <a:rPr lang="ko-KR" altLang="en-US" sz="2400" dirty="0">
                <a:latin typeface="+mn-ea"/>
              </a:rPr>
              <a:t>층 </a:t>
            </a:r>
            <a:r>
              <a:rPr lang="ko-KR" altLang="en-US" sz="2400" dirty="0" smtClean="0">
                <a:latin typeface="+mn-ea"/>
              </a:rPr>
              <a:t>및 객석에 따른 현황</a:t>
            </a: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2400" dirty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2400" dirty="0" smtClean="0">
                <a:latin typeface="+mn-ea"/>
              </a:rPr>
              <a:t> </a:t>
            </a:r>
            <a:r>
              <a:rPr lang="ko-KR" altLang="en-US" sz="2400" dirty="0" smtClean="0">
                <a:latin typeface="+mn-ea"/>
              </a:rPr>
              <a:t>위험도 등급별 현황</a:t>
            </a:r>
            <a:r>
              <a:rPr lang="en-US" altLang="ko-KR" sz="2400" dirty="0" smtClean="0">
                <a:latin typeface="+mn-ea"/>
              </a:rPr>
              <a:t> </a:t>
            </a:r>
            <a:endParaRPr lang="en-US" altLang="ko-KR" sz="2400" dirty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24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892" y="620688"/>
            <a:ext cx="179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다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현 황</a:t>
            </a:r>
            <a:endParaRPr lang="ko-KR" altLang="en-US" sz="32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57158" y="2714620"/>
          <a:ext cx="8136905" cy="110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160"/>
                <a:gridCol w="672160"/>
                <a:gridCol w="672160"/>
                <a:gridCol w="1224085"/>
                <a:gridCol w="1224085"/>
                <a:gridCol w="1224085"/>
                <a:gridCol w="1224085"/>
                <a:gridCol w="1224085"/>
              </a:tblGrid>
              <a:tr h="37084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층별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객석수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/>
                        <a:t>계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지상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지하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/>
                        <a:t>계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</a:t>
                      </a:r>
                      <a:r>
                        <a:rPr lang="ko-KR" altLang="en-US" dirty="0" smtClean="0"/>
                        <a:t>이하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101~200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201~300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300</a:t>
                      </a:r>
                      <a:r>
                        <a:rPr lang="ko-KR" altLang="en-US" dirty="0" smtClean="0"/>
                        <a:t>이상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40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158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57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101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158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41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61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42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14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28596" y="5357826"/>
          <a:ext cx="8136004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4001"/>
                <a:gridCol w="2034001"/>
                <a:gridCol w="2034001"/>
                <a:gridCol w="2034001"/>
              </a:tblGrid>
              <a:tr h="37084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등급별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42(31%)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80(59%)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38(10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%)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291297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dirty="0" smtClean="0"/>
              <a:t>※ </a:t>
            </a:r>
            <a:r>
              <a:rPr lang="ko-KR" altLang="en-US" sz="2400" dirty="0" smtClean="0"/>
              <a:t>위험도 분류 기준</a:t>
            </a:r>
            <a:endParaRPr lang="ko-KR" altLang="en-US" sz="24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51520" y="1340768"/>
          <a:ext cx="8568953" cy="499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5457"/>
                <a:gridCol w="2507832"/>
                <a:gridCol w="2507832"/>
                <a:gridCol w="2507832"/>
              </a:tblGrid>
              <a:tr h="6010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구분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A</a:t>
                      </a:r>
                      <a:r>
                        <a:rPr lang="ko-KR" altLang="en-US" dirty="0" smtClean="0"/>
                        <a:t>등급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양호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B</a:t>
                      </a:r>
                      <a:r>
                        <a:rPr lang="ko-KR" altLang="en-US" dirty="0" smtClean="0"/>
                        <a:t>등급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보통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등급</a:t>
                      </a:r>
                      <a:endParaRPr lang="en-US" altLang="ko-KR" baseline="0" dirty="0" smtClean="0"/>
                    </a:p>
                    <a:p>
                      <a:pPr algn="ctr" latinLnBrk="1"/>
                      <a:r>
                        <a:rPr lang="en-US" altLang="ko-KR" baseline="0" dirty="0" smtClean="0"/>
                        <a:t>(</a:t>
                      </a:r>
                      <a:r>
                        <a:rPr lang="ko-KR" altLang="en-US" baseline="0" dirty="0" smtClean="0"/>
                        <a:t>취약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79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기준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ko-KR" altLang="en-US" sz="1400" b="1" spc="-150" dirty="0" smtClean="0"/>
                        <a:t> </a:t>
                      </a:r>
                      <a:r>
                        <a:rPr lang="ko-KR" altLang="en-US" sz="1400" b="1" spc="-150" dirty="0" err="1" smtClean="0"/>
                        <a:t>지상층</a:t>
                      </a:r>
                      <a:endParaRPr lang="en-US" altLang="ko-KR" sz="1400" b="1" spc="-15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dirty="0" smtClean="0"/>
                        <a:t> </a:t>
                      </a:r>
                      <a:r>
                        <a:rPr lang="ko-KR" altLang="en-US" sz="1400" b="1" spc="-150" dirty="0" smtClean="0"/>
                        <a:t>신속한 인명대피 가능하고 소방   </a:t>
                      </a:r>
                      <a:endParaRPr lang="en-US" altLang="ko-KR" sz="1400" b="1" spc="-15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400" b="1" spc="-150" baseline="0" dirty="0" smtClean="0"/>
                        <a:t>   </a:t>
                      </a:r>
                      <a:r>
                        <a:rPr lang="ko-KR" altLang="en-US" sz="1400" b="1" spc="-150" dirty="0" smtClean="0"/>
                        <a:t>대의 신속한 현장도착 및 진압</a:t>
                      </a:r>
                      <a:endParaRPr lang="en-US" altLang="ko-KR" sz="1400" b="1" spc="-15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400" b="1" spc="-150" dirty="0" smtClean="0"/>
                        <a:t>   </a:t>
                      </a:r>
                      <a:r>
                        <a:rPr lang="ko-KR" altLang="en-US" sz="1400" b="1" spc="-150" dirty="0" smtClean="0"/>
                        <a:t>활동이 가능</a:t>
                      </a:r>
                      <a:endParaRPr lang="en-US" altLang="ko-KR" sz="1400" b="1" spc="-15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dirty="0" smtClean="0"/>
                        <a:t> </a:t>
                      </a:r>
                      <a:r>
                        <a:rPr lang="ko-KR" altLang="en-US" sz="1400" b="1" spc="-150" dirty="0" smtClean="0"/>
                        <a:t>스프링클러 등 소화설비 설치</a:t>
                      </a:r>
                      <a:endParaRPr lang="en-US" altLang="ko-KR" sz="1400" b="1" spc="-15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dirty="0" smtClean="0"/>
                        <a:t> </a:t>
                      </a:r>
                      <a:r>
                        <a:rPr lang="ko-KR" altLang="en-US" sz="1400" b="1" spc="-150" dirty="0" smtClean="0"/>
                        <a:t>화기</a:t>
                      </a:r>
                      <a:r>
                        <a:rPr lang="ko-KR" altLang="en-US" sz="1400" b="1" spc="-150" baseline="0" dirty="0" smtClean="0"/>
                        <a:t> 미사용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면적 소규모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수용인원 작음</a:t>
                      </a:r>
                      <a:endParaRPr lang="ko-KR" altLang="en-US" sz="1400" b="1" spc="-15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ko-KR" altLang="en-US" sz="1400" b="1" spc="-150" dirty="0" smtClean="0"/>
                        <a:t> 지하층</a:t>
                      </a:r>
                      <a:endParaRPr lang="en-US" altLang="ko-KR" sz="1400" b="1" spc="-15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dirty="0" smtClean="0"/>
                        <a:t> </a:t>
                      </a:r>
                      <a:r>
                        <a:rPr lang="ko-KR" altLang="en-US" sz="1400" b="1" spc="-150" dirty="0" smtClean="0"/>
                        <a:t>수용인원 많음</a:t>
                      </a:r>
                      <a:endParaRPr lang="ko-KR" altLang="en-US" sz="1400" b="1" spc="-15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지하</a:t>
                      </a:r>
                      <a:r>
                        <a:rPr lang="en-US" altLang="ko-KR" sz="1400" b="1" spc="-150" baseline="0" dirty="0" smtClean="0"/>
                        <a:t>2</a:t>
                      </a:r>
                      <a:r>
                        <a:rPr lang="ko-KR" altLang="en-US" sz="1400" b="1" spc="-150" baseline="0" dirty="0" smtClean="0"/>
                        <a:t>층</a:t>
                      </a:r>
                      <a:endParaRPr lang="en-US" altLang="ko-KR" sz="1400" b="1" spc="-15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ko-KR" altLang="en-US" sz="1400" b="1" spc="-150" dirty="0" smtClean="0"/>
                        <a:t> 스프링클러설비</a:t>
                      </a: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등 </a:t>
                      </a:r>
                      <a:r>
                        <a:rPr lang="ko-KR" altLang="en-US" sz="1400" b="1" spc="-150" baseline="0" dirty="0" err="1" smtClean="0"/>
                        <a:t>소화설미</a:t>
                      </a:r>
                      <a:r>
                        <a:rPr lang="ko-KR" altLang="en-US" sz="1400" b="1" spc="-150" baseline="0" dirty="0" smtClean="0"/>
                        <a:t> 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400" b="1" spc="-150" baseline="0" dirty="0" smtClean="0"/>
                        <a:t>  </a:t>
                      </a:r>
                      <a:r>
                        <a:rPr lang="ko-KR" altLang="en-US" sz="1400" b="1" spc="-150" baseline="0" dirty="0" err="1" smtClean="0"/>
                        <a:t>미설치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가연성 내장재 다량 사용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구획된 실 많고 내부구조가 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400" b="1" spc="-150" baseline="0" dirty="0" smtClean="0"/>
                        <a:t>   </a:t>
                      </a:r>
                      <a:r>
                        <a:rPr lang="ko-KR" altLang="en-US" sz="1400" b="1" spc="-150" baseline="0" dirty="0" smtClean="0"/>
                        <a:t>복잡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화기취급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en-US" altLang="ko-KR" sz="1400" b="1" spc="-150" baseline="0" dirty="0" smtClean="0"/>
                        <a:t> </a:t>
                      </a:r>
                      <a:r>
                        <a:rPr lang="ko-KR" altLang="en-US" sz="1400" b="1" spc="-150" baseline="0" dirty="0" smtClean="0"/>
                        <a:t>피난에 많은 시간이 예상되고 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400" b="1" spc="-150" baseline="0" dirty="0" smtClean="0"/>
                        <a:t>   </a:t>
                      </a:r>
                      <a:r>
                        <a:rPr lang="ko-KR" altLang="en-US" sz="1400" b="1" spc="-150" baseline="0" dirty="0" smtClean="0"/>
                        <a:t>소방대의 진압활동 여건이 곤란</a:t>
                      </a:r>
                      <a:endParaRPr lang="en-US" altLang="ko-KR" sz="1400" b="1" spc="-150" baseline="0" dirty="0" smtClean="0"/>
                    </a:p>
                    <a:p>
                      <a:pPr latinLnBrk="1">
                        <a:lnSpc>
                          <a:spcPct val="200000"/>
                        </a:lnSpc>
                        <a:buFontTx/>
                        <a:buChar char="-"/>
                      </a:pPr>
                      <a:endParaRPr lang="ko-KR" altLang="en-US" sz="1400" b="1" spc="-15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747464"/>
            <a:ext cx="768511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800" b="0" i="0" u="none" strike="noStrike" cap="none" normalizeH="0" baseline="0" dirty="0" smtClean="0">
              <a:ln>
                <a:noFill/>
              </a:ln>
              <a:effectLst/>
              <a:latin typeface="굴림" pitchFamily="50" charset="-127"/>
              <a:ea typeface="한컴 윤고딕 230" pitchFamily="18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800" dirty="0" smtClean="0">
              <a:latin typeface="굴림" pitchFamily="50" charset="-127"/>
              <a:ea typeface="한컴 윤고딕 230" pitchFamily="18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800" b="0" i="0" u="none" strike="noStrike" cap="none" normalizeH="0" baseline="0" dirty="0" smtClean="0">
                <a:ln>
                  <a:noFill/>
                </a:ln>
                <a:effectLst/>
                <a:latin typeface="굴림" pitchFamily="50" charset="-127"/>
                <a:ea typeface="한컴 윤고딕 230" pitchFamily="18" charset="-127"/>
              </a:rPr>
              <a:t>거제 극장 건물서 화재</a:t>
            </a:r>
            <a:r>
              <a:rPr kumimoji="1" lang="en-US" altLang="ko-KR" sz="2800" b="0" i="0" u="none" strike="noStrike" cap="none" normalizeH="0" baseline="0" dirty="0" smtClean="0">
                <a:ln>
                  <a:noFill/>
                </a:ln>
                <a:effectLst/>
                <a:latin typeface="한컴 윤고딕 230" pitchFamily="18" charset="-127"/>
                <a:ea typeface="굴림" pitchFamily="50" charset="-127"/>
              </a:rPr>
              <a:t>, 1</a:t>
            </a:r>
            <a:r>
              <a:rPr kumimoji="1" lang="ko-KR" altLang="en-US" sz="2800" b="0" i="0" u="none" strike="noStrike" cap="none" normalizeH="0" baseline="0" dirty="0" smtClean="0">
                <a:ln>
                  <a:noFill/>
                </a:ln>
                <a:effectLst/>
                <a:latin typeface="굴림" pitchFamily="50" charset="-127"/>
                <a:ea typeface="한컴 윤고딕 230" pitchFamily="18" charset="-127"/>
              </a:rPr>
              <a:t>시간 만에 진화</a:t>
            </a:r>
            <a:r>
              <a:rPr kumimoji="1" lang="en-US" altLang="ko-KR" sz="2800" b="0" i="0" u="none" strike="noStrike" cap="none" normalizeH="0" baseline="0" dirty="0" smtClean="0">
                <a:ln>
                  <a:noFill/>
                </a:ln>
                <a:effectLst/>
                <a:latin typeface="한컴 윤고딕 230" pitchFamily="18" charset="-127"/>
                <a:ea typeface="굴림" pitchFamily="50" charset="-127"/>
              </a:rPr>
              <a:t>(11.10</a:t>
            </a:r>
            <a:r>
              <a:rPr kumimoji="1" lang="ko-KR" altLang="en-US" sz="2800" b="0" i="0" u="none" strike="noStrike" cap="none" normalizeH="0" baseline="0" dirty="0" smtClean="0">
                <a:ln>
                  <a:noFill/>
                </a:ln>
                <a:effectLst/>
                <a:latin typeface="굴림" pitchFamily="50" charset="-127"/>
                <a:ea typeface="한컴 윤고딕 230" pitchFamily="18" charset="-127"/>
              </a:rPr>
              <a:t>일</a:t>
            </a:r>
            <a:r>
              <a:rPr kumimoji="1" lang="en-US" altLang="ko-KR" sz="2800" b="0" i="0" u="none" strike="noStrike" cap="none" normalizeH="0" baseline="0" dirty="0" smtClean="0">
                <a:ln>
                  <a:noFill/>
                </a:ln>
                <a:effectLst/>
                <a:latin typeface="한컴 윤고딕 230" pitchFamily="18" charset="-127"/>
                <a:ea typeface="굴림" pitchFamily="50" charset="-127"/>
              </a:rPr>
              <a:t>)</a:t>
            </a:r>
            <a:r>
              <a:rPr kumimoji="1" lang="en-US" altLang="ko-KR" sz="2800" b="0" i="0" u="none" strike="noStrike" cap="none" normalizeH="0" baseline="0" dirty="0" smtClean="0">
                <a:ln>
                  <a:noFill/>
                </a:ln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.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800" b="0" i="0" u="none" strike="noStrike" cap="none" normalizeH="0" baseline="0" dirty="0" smtClean="0">
              <a:ln>
                <a:noFill/>
              </a:ln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25" name="_x134794144" descr="EMB0000181836f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03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334397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smtClean="0">
                <a:solidFill>
                  <a:srgbClr val="FFFF00"/>
                </a:solidFill>
                <a:latin typeface="08서울남산체 B" pitchFamily="18" charset="-127"/>
                <a:ea typeface="08서울남산체 B" pitchFamily="18" charset="-127"/>
              </a:rPr>
              <a:t>소극장 소방안전관리상 </a:t>
            </a:r>
            <a:r>
              <a:rPr lang="ko-KR" altLang="en-US" sz="3600" dirty="0" smtClean="0">
                <a:solidFill>
                  <a:srgbClr val="FFFF00"/>
                </a:solidFill>
                <a:latin typeface="08서울남산체 B" pitchFamily="18" charset="-127"/>
                <a:ea typeface="08서울남산체 B" pitchFamily="18" charset="-127"/>
              </a:rPr>
              <a:t>문제점</a:t>
            </a:r>
            <a:endParaRPr lang="ko-KR" altLang="en-US" sz="3600" dirty="0">
              <a:solidFill>
                <a:srgbClr val="FFFF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700808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3200" dirty="0" smtClean="0"/>
              <a:t>  </a:t>
            </a:r>
            <a:r>
              <a:rPr lang="ko-KR" altLang="en-US" sz="3200" dirty="0" smtClean="0"/>
              <a:t>소방시설 미비</a:t>
            </a:r>
            <a:r>
              <a:rPr lang="en-US" altLang="ko-KR" sz="3200" dirty="0" smtClean="0"/>
              <a:t>: </a:t>
            </a:r>
            <a:r>
              <a:rPr lang="ko-KR" altLang="en-US" sz="2800" dirty="0" smtClean="0"/>
              <a:t>스프링클러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옥내소화전 등</a:t>
            </a:r>
            <a:endParaRPr lang="ko-KR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2915652"/>
            <a:ext cx="885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3200" dirty="0" smtClean="0"/>
              <a:t>  </a:t>
            </a:r>
            <a:r>
              <a:rPr lang="ko-KR" altLang="en-US" sz="3200" dirty="0" smtClean="0"/>
              <a:t>소방시설 유지관리 부실</a:t>
            </a:r>
            <a:r>
              <a:rPr lang="en-US" altLang="ko-KR" sz="3200" dirty="0" smtClean="0"/>
              <a:t>: </a:t>
            </a:r>
            <a:r>
              <a:rPr lang="ko-KR" altLang="en-US" sz="2800" dirty="0" smtClean="0"/>
              <a:t>소화기</a:t>
            </a:r>
            <a:r>
              <a:rPr lang="en-US" altLang="ko-KR" sz="2800" dirty="0" smtClean="0"/>
              <a:t>,</a:t>
            </a:r>
            <a:r>
              <a:rPr lang="ko-KR" altLang="en-US" sz="2800" dirty="0" smtClean="0"/>
              <a:t>  경보설비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2008" y="3933056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3200" dirty="0" smtClean="0"/>
              <a:t>  </a:t>
            </a:r>
            <a:r>
              <a:rPr lang="ko-KR" altLang="en-US" sz="3200" dirty="0" smtClean="0"/>
              <a:t>내장재 방염처리 미비</a:t>
            </a:r>
            <a:r>
              <a:rPr lang="en-US" altLang="ko-KR" sz="3200" dirty="0" smtClean="0"/>
              <a:t>: </a:t>
            </a:r>
            <a:r>
              <a:rPr lang="ko-KR" altLang="en-US" sz="2800" dirty="0" smtClean="0"/>
              <a:t>커튼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실내장식물</a:t>
            </a:r>
            <a:endParaRPr lang="ko-KR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5220489"/>
            <a:ext cx="964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3200" dirty="0" smtClean="0"/>
              <a:t>  </a:t>
            </a:r>
            <a:r>
              <a:rPr lang="ko-KR" altLang="en-US" sz="3200" dirty="0" smtClean="0"/>
              <a:t>관계자 소방안전 인식 부족</a:t>
            </a:r>
            <a:r>
              <a:rPr lang="en-US" altLang="ko-KR" sz="3200" dirty="0" smtClean="0"/>
              <a:t>: </a:t>
            </a:r>
            <a:r>
              <a:rPr lang="ko-KR" altLang="en-US" sz="2800" dirty="0" smtClean="0"/>
              <a:t>건물관계자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기획사</a:t>
            </a:r>
            <a:endParaRPr lang="ko-KR" altLang="en-US" sz="2800" dirty="0"/>
          </a:p>
        </p:txBody>
      </p:sp>
      <p:sp>
        <p:nvSpPr>
          <p:cNvPr id="8" name="직사각형 7"/>
          <p:cNvSpPr/>
          <p:nvPr/>
        </p:nvSpPr>
        <p:spPr>
          <a:xfrm>
            <a:off x="864096" y="2278613"/>
            <a:ext cx="8460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buFont typeface="Wingdings" pitchFamily="2" charset="2"/>
              <a:buChar char="ü"/>
            </a:pP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문화 및 집회시설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(</a:t>
            </a: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공연장으로 쓰는 바닥면적 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300</a:t>
            </a: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㎡ 이상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)-SP, </a:t>
            </a:r>
            <a:r>
              <a:rPr lang="ko-KR" altLang="en-US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자탐</a:t>
            </a: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설치</a:t>
            </a:r>
            <a:endParaRPr lang="ko-KR" alt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7584" y="4571836"/>
            <a:ext cx="8460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buFont typeface="Wingdings" pitchFamily="2" charset="2"/>
              <a:buChar char="ü"/>
            </a:pP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문화 및 집회시설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-</a:t>
            </a: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실내장식물 방염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-</a:t>
            </a: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커튼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ko-KR" altLang="en-US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카페트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합판</a:t>
            </a:r>
            <a:r>
              <a:rPr lang="en-US" altLang="ko-K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ko-KR" altLang="en-US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무대막</a:t>
            </a:r>
            <a:r>
              <a:rPr lang="ko-KR" alt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등</a:t>
            </a:r>
            <a:endParaRPr lang="ko-KR" alt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548680"/>
            <a:ext cx="64087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2400" dirty="0" smtClean="0">
                <a:latin typeface="+mn-ea"/>
              </a:rPr>
              <a:t> </a:t>
            </a:r>
            <a:r>
              <a:rPr lang="ko-KR" altLang="en-US" sz="2400" dirty="0" smtClean="0">
                <a:latin typeface="+mn-ea"/>
              </a:rPr>
              <a:t>소극장 비상구 안전관리</a:t>
            </a: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+mn-ea"/>
              </a:rPr>
              <a:t> </a:t>
            </a:r>
            <a:r>
              <a:rPr lang="en-US" altLang="ko-KR" sz="2400" dirty="0" smtClean="0">
                <a:latin typeface="+mn-ea"/>
              </a:rPr>
              <a:t> </a:t>
            </a:r>
          </a:p>
        </p:txBody>
      </p:sp>
      <p:pic>
        <p:nvPicPr>
          <p:cNvPr id="2049" name="_x152449320" descr="DRW000002bcbbbf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144" y="1844824"/>
            <a:ext cx="2808032" cy="32403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_x152501320" descr="EMB000002bcbbc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2880320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_x152568576" descr="DRW000002bcbbcd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844824"/>
            <a:ext cx="2843808" cy="32403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275125"/>
            <a:ext cx="8424936" cy="772107"/>
          </a:xfrm>
          <a:prstGeom prst="rect">
            <a:avLst/>
          </a:prstGeom>
          <a:noFill/>
        </p:spPr>
        <p:txBody>
          <a:bodyPr wrap="square" lIns="108000" tIns="108000" rIns="108000" bIns="1080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+mn-ea"/>
              </a:rPr>
              <a:t>2</a:t>
            </a:r>
            <a:r>
              <a:rPr lang="en-US" altLang="ko-KR" sz="2400" dirty="0" smtClean="0">
                <a:latin typeface="+mn-ea"/>
              </a:rPr>
              <a:t>) </a:t>
            </a:r>
            <a:r>
              <a:rPr lang="ko-KR" altLang="en-US" sz="2400" dirty="0" smtClean="0">
                <a:latin typeface="+mn-ea"/>
              </a:rPr>
              <a:t>현장 중심의 대응활동 강화</a:t>
            </a:r>
            <a:endParaRPr lang="en-US" altLang="ko-KR" sz="2400" dirty="0" smtClean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892" y="620688"/>
            <a:ext cx="4256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라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안전관리 추진계획</a:t>
            </a:r>
          </a:p>
        </p:txBody>
      </p:sp>
      <p:graphicFrame>
        <p:nvGraphicFramePr>
          <p:cNvPr id="4" name="다이어그램 3"/>
          <p:cNvGraphicFramePr/>
          <p:nvPr/>
        </p:nvGraphicFramePr>
        <p:xfrm>
          <a:off x="0" y="1957288"/>
          <a:ext cx="73684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307845"/>
            <a:ext cx="4216219" cy="196361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>
              <a:lnSpc>
                <a:spcPct val="160000"/>
              </a:lnSpc>
            </a:pPr>
            <a:r>
              <a:rPr lang="en-US" altLang="ko-KR" sz="3200" dirty="0" smtClean="0">
                <a:ea typeface="나눔고딕" pitchFamily="50" charset="-127"/>
              </a:rPr>
              <a:t>2. </a:t>
            </a:r>
            <a:r>
              <a:rPr lang="ko-KR" altLang="en-US" sz="3200" dirty="0" smtClean="0">
                <a:ea typeface="나눔고딕" pitchFamily="50" charset="-127"/>
              </a:rPr>
              <a:t>소방시설 유지관리 </a:t>
            </a:r>
            <a:endParaRPr lang="en-US" altLang="ko-KR" sz="3200" dirty="0" smtClean="0">
              <a:ea typeface="나눔고딕" pitchFamily="50" charset="-127"/>
            </a:endParaRPr>
          </a:p>
          <a:p>
            <a:pPr marL="514350" indent="-514350">
              <a:lnSpc>
                <a:spcPct val="160000"/>
              </a:lnSpc>
            </a:pPr>
            <a:r>
              <a:rPr lang="en-US" altLang="ko-KR" sz="4400" dirty="0" smtClean="0">
                <a:ea typeface="나눔고딕" pitchFamily="50" charset="-127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08653" y="2910076"/>
            <a:ext cx="8526693" cy="103784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 algn="ctr">
              <a:lnSpc>
                <a:spcPct val="160000"/>
              </a:lnSpc>
            </a:pPr>
            <a:r>
              <a:rPr lang="en-US" altLang="ko-KR" sz="4400" dirty="0" smtClean="0">
                <a:ea typeface="나눔고딕" pitchFamily="50" charset="-127"/>
              </a:rPr>
              <a:t>- </a:t>
            </a:r>
            <a:r>
              <a:rPr lang="ko-KR" altLang="en-US" sz="4400" dirty="0" smtClean="0">
                <a:ea typeface="나눔고딕" pitchFamily="50" charset="-127"/>
              </a:rPr>
              <a:t>우리 공연장에 있는 소방설비</a:t>
            </a:r>
            <a:r>
              <a:rPr lang="en-US" altLang="ko-KR" sz="4400" dirty="0" smtClean="0">
                <a:ea typeface="나눔고딕" pitchFamily="50" charset="-127"/>
              </a:rPr>
              <a:t>??</a:t>
            </a:r>
            <a:r>
              <a:rPr lang="ko-KR" altLang="en-US" sz="4400" dirty="0" smtClean="0">
                <a:ea typeface="나눔고딕" pitchFamily="50" charset="-127"/>
              </a:rPr>
              <a:t> </a:t>
            </a:r>
            <a:r>
              <a:rPr lang="en-US" altLang="ko-KR" sz="4400" dirty="0" smtClean="0">
                <a:ea typeface="나눔고딕" pitchFamily="50" charset="-127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pds.joins.com/news/component/newsis/201210/18/NISI20121018_0007195826_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직사각형 2"/>
          <p:cNvSpPr/>
          <p:nvPr/>
        </p:nvSpPr>
        <p:spPr>
          <a:xfrm>
            <a:off x="-396552" y="332656"/>
            <a:ext cx="4536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rgbClr val="0070C0"/>
                </a:solidFill>
                <a:latin typeface="08서울남산체 EB" pitchFamily="18" charset="-127"/>
                <a:ea typeface="08서울남산체 EB" pitchFamily="18" charset="-127"/>
              </a:rPr>
              <a:t>소화기</a:t>
            </a:r>
            <a:endParaRPr lang="ko-KR" altLang="en-US" sz="7200" b="1" dirty="0">
              <a:solidFill>
                <a:srgbClr val="0070C0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548680"/>
            <a:ext cx="4796506" cy="14819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>
              <a:lnSpc>
                <a:spcPct val="160000"/>
              </a:lnSpc>
            </a:pPr>
            <a:r>
              <a:rPr lang="en-US" altLang="ko-KR" sz="3200" dirty="0" smtClean="0">
                <a:ea typeface="나눔고딕" pitchFamily="50" charset="-127"/>
              </a:rPr>
              <a:t>2. </a:t>
            </a:r>
            <a:r>
              <a:rPr lang="ko-KR" altLang="en-US" sz="3200" dirty="0" smtClean="0">
                <a:ea typeface="나눔고딕" pitchFamily="50" charset="-127"/>
              </a:rPr>
              <a:t>소방시설 유지관리 안내</a:t>
            </a:r>
            <a:endParaRPr lang="en-US" altLang="ko-KR" sz="3200" dirty="0" smtClean="0">
              <a:ea typeface="나눔고딕" pitchFamily="50" charset="-127"/>
            </a:endParaRPr>
          </a:p>
          <a:p>
            <a:pPr marL="514350" indent="-514350">
              <a:lnSpc>
                <a:spcPct val="160000"/>
              </a:lnSpc>
            </a:pPr>
            <a:r>
              <a:rPr lang="en-US" altLang="ko-KR" sz="2400" dirty="0" smtClean="0">
                <a:ea typeface="나눔고딕" pitchFamily="50" charset="-127"/>
              </a:rPr>
              <a:t>  </a:t>
            </a:r>
            <a:r>
              <a:rPr lang="ko-KR" altLang="en-US" sz="2400" dirty="0" smtClean="0">
                <a:ea typeface="나눔고딕" pitchFamily="50" charset="-127"/>
              </a:rPr>
              <a:t>가</a:t>
            </a:r>
            <a:r>
              <a:rPr lang="en-US" altLang="ko-KR" sz="2400" dirty="0" smtClean="0">
                <a:ea typeface="나눔고딕" pitchFamily="50" charset="-127"/>
              </a:rPr>
              <a:t>. </a:t>
            </a:r>
            <a:r>
              <a:rPr lang="ko-KR" altLang="en-US" sz="2400" dirty="0" smtClean="0">
                <a:ea typeface="나눔고딕" pitchFamily="50" charset="-127"/>
              </a:rPr>
              <a:t>소화설비</a:t>
            </a:r>
            <a:endParaRPr lang="en-US" altLang="ko-KR" sz="2400" dirty="0" smtClean="0"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5896" y="2135614"/>
            <a:ext cx="5205271" cy="36933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설치 기준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법령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  - </a:t>
            </a:r>
            <a:r>
              <a:rPr lang="ko-KR" altLang="en-US" dirty="0" smtClean="0">
                <a:latin typeface="+mn-ea"/>
              </a:rPr>
              <a:t>연면적 </a:t>
            </a:r>
            <a:r>
              <a:rPr lang="en-US" altLang="ko-KR" dirty="0" smtClean="0">
                <a:latin typeface="+mn-ea"/>
              </a:rPr>
              <a:t>33㎡ </a:t>
            </a:r>
            <a:r>
              <a:rPr lang="ko-KR" altLang="en-US" dirty="0" smtClean="0">
                <a:latin typeface="+mn-ea"/>
              </a:rPr>
              <a:t>이상 대상물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화재안전기준</a:t>
            </a:r>
            <a:endParaRPr lang="en-US" altLang="ko-KR" dirty="0" smtClean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  - </a:t>
            </a:r>
            <a:r>
              <a:rPr lang="ko-KR" altLang="en-US" dirty="0" smtClean="0">
                <a:latin typeface="+mn-ea"/>
              </a:rPr>
              <a:t>각 층마다 설치</a:t>
            </a:r>
            <a:endParaRPr lang="en-US" altLang="ko-KR" dirty="0" smtClean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  - </a:t>
            </a:r>
            <a:r>
              <a:rPr lang="ko-KR" altLang="en-US" dirty="0" smtClean="0">
                <a:latin typeface="+mn-ea"/>
              </a:rPr>
              <a:t>보행거리 </a:t>
            </a:r>
            <a:r>
              <a:rPr lang="en-US" altLang="ko-KR" dirty="0" smtClean="0">
                <a:latin typeface="+mn-ea"/>
              </a:rPr>
              <a:t>20m </a:t>
            </a:r>
            <a:r>
              <a:rPr lang="ko-KR" altLang="en-US" dirty="0" smtClean="0">
                <a:latin typeface="+mn-ea"/>
              </a:rPr>
              <a:t>이내</a:t>
            </a:r>
            <a:endParaRPr lang="en-US" altLang="ko-KR" dirty="0" smtClean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  - </a:t>
            </a:r>
            <a:r>
              <a:rPr lang="ko-KR" altLang="en-US" dirty="0" smtClean="0">
                <a:latin typeface="+mn-ea"/>
              </a:rPr>
              <a:t>거실의 경우 </a:t>
            </a:r>
            <a:r>
              <a:rPr lang="en-US" altLang="ko-KR" dirty="0" smtClean="0">
                <a:latin typeface="+mn-ea"/>
              </a:rPr>
              <a:t>33㎡ </a:t>
            </a:r>
            <a:r>
              <a:rPr lang="ko-KR" altLang="en-US" dirty="0" smtClean="0">
                <a:latin typeface="+mn-ea"/>
              </a:rPr>
              <a:t>이상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사용 방법</a:t>
            </a:r>
            <a:endParaRPr lang="en-US" altLang="ko-KR" dirty="0" smtClean="0"/>
          </a:p>
          <a:p>
            <a:pPr marL="342900" indent="-342900" fontAlgn="base">
              <a:buFont typeface="+mj-ea"/>
              <a:buAutoNum type="circleNumDbPlain"/>
            </a:pPr>
            <a:r>
              <a:rPr lang="ko-KR" altLang="en-US" dirty="0" smtClean="0"/>
              <a:t>안전핀을 뽑는다</a:t>
            </a:r>
            <a:r>
              <a:rPr lang="en-US" altLang="ko-KR" dirty="0" smtClean="0"/>
              <a:t>. </a:t>
            </a:r>
          </a:p>
          <a:p>
            <a:pPr marL="342900" indent="-342900" fontAlgn="base">
              <a:buFont typeface="+mj-ea"/>
              <a:buAutoNum type="circleNumDbPlain"/>
            </a:pPr>
            <a:r>
              <a:rPr lang="en-US" altLang="ko-KR" dirty="0" smtClean="0"/>
              <a:t>(</a:t>
            </a:r>
            <a:r>
              <a:rPr lang="ko-KR" altLang="en-US" dirty="0" smtClean="0"/>
              <a:t>바람을 등지고</a:t>
            </a:r>
            <a:r>
              <a:rPr lang="en-US" altLang="ko-KR" dirty="0" smtClean="0"/>
              <a:t>)</a:t>
            </a:r>
            <a:r>
              <a:rPr lang="ko-KR" altLang="en-US" dirty="0" smtClean="0"/>
              <a:t>호스를 </a:t>
            </a:r>
            <a:r>
              <a:rPr lang="ko-KR" altLang="en-US" dirty="0" err="1" smtClean="0"/>
              <a:t>불쪽</a:t>
            </a:r>
            <a:r>
              <a:rPr lang="ko-KR" altLang="en-US" dirty="0" smtClean="0"/>
              <a:t> 방향으로 향한다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 marL="342900" indent="-342900" fontAlgn="base">
              <a:buFont typeface="+mj-ea"/>
              <a:buAutoNum type="circleNumDbPlain"/>
            </a:pPr>
            <a:r>
              <a:rPr lang="ko-KR" altLang="en-US" dirty="0" smtClean="0"/>
              <a:t>손잡이를 힘껏 누른다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 marL="342900" indent="-342900" fontAlgn="base">
              <a:buFont typeface="+mj-ea"/>
              <a:buAutoNum type="circleNumDbPlain"/>
            </a:pPr>
            <a:r>
              <a:rPr lang="ko-KR" altLang="en-US" dirty="0" smtClean="0"/>
              <a:t>비를 쓸듯이 약제를 방출한다</a:t>
            </a:r>
            <a:r>
              <a:rPr lang="en-US" altLang="ko-KR" dirty="0" smtClean="0"/>
              <a:t>. </a:t>
            </a:r>
            <a:endParaRPr lang="en-US" altLang="ko-KR" dirty="0" smtClean="0">
              <a:latin typeface="+mn-ea"/>
            </a:endParaRPr>
          </a:p>
        </p:txBody>
      </p:sp>
      <p:grpSp>
        <p:nvGrpSpPr>
          <p:cNvPr id="3" name="그룹 5"/>
          <p:cNvGrpSpPr/>
          <p:nvPr/>
        </p:nvGrpSpPr>
        <p:grpSpPr>
          <a:xfrm>
            <a:off x="395856" y="2339588"/>
            <a:ext cx="2880000" cy="3321660"/>
            <a:chOff x="395536" y="2420888"/>
            <a:chExt cx="2880000" cy="3321660"/>
          </a:xfrm>
        </p:grpSpPr>
        <p:pic>
          <p:nvPicPr>
            <p:cNvPr id="1026" name="Picture 2" descr="http://cfs5.tistory.com/image/3/tistory/2008/04/03/09/15/47f42193dfd5c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6" y="2420888"/>
              <a:ext cx="2880000" cy="2880000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1385705" y="537321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/>
                <a:t>소화기</a:t>
              </a:r>
              <a:endParaRPr lang="ko-KR" altLang="en-US" dirty="0"/>
            </a:p>
          </p:txBody>
        </p:sp>
      </p:grpSp>
      <p:pic>
        <p:nvPicPr>
          <p:cNvPr id="7" name="Picture 6" descr="C:\Documents and Settings\서울시\Local Settings\Temporary Internet Files\Content.IE5\AT2IB9UZ\MC90036176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060848"/>
            <a:ext cx="2160240" cy="1843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548680"/>
            <a:ext cx="4796506" cy="78002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>
              <a:lnSpc>
                <a:spcPct val="160000"/>
              </a:lnSpc>
            </a:pPr>
            <a:r>
              <a:rPr lang="en-US" altLang="ko-KR" sz="3200" dirty="0" smtClean="0">
                <a:ea typeface="나눔고딕" pitchFamily="50" charset="-127"/>
              </a:rPr>
              <a:t>2. </a:t>
            </a:r>
            <a:r>
              <a:rPr lang="ko-KR" altLang="en-US" sz="3200" dirty="0" smtClean="0">
                <a:ea typeface="나눔고딕" pitchFamily="50" charset="-127"/>
              </a:rPr>
              <a:t>소방시설 유지관리 안내</a:t>
            </a:r>
            <a:endParaRPr lang="en-US" altLang="ko-KR" sz="3200" dirty="0" smtClean="0"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5896" y="2098878"/>
            <a:ext cx="5275803" cy="43858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소화기 점검 횟수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  </a:t>
            </a:r>
            <a:r>
              <a:rPr lang="en-US" altLang="ko-KR" sz="1600" dirty="0" smtClean="0">
                <a:latin typeface="+mn-ea"/>
              </a:rPr>
              <a:t>- </a:t>
            </a:r>
            <a:r>
              <a:rPr lang="ko-KR" altLang="en-US" sz="1600" dirty="0" smtClean="0"/>
              <a:t>외관점검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회 이상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일상점검은 수시</a:t>
            </a:r>
            <a:r>
              <a:rPr lang="en-US" altLang="ko-KR" sz="1600" dirty="0" smtClean="0"/>
              <a:t>)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- </a:t>
            </a:r>
            <a:r>
              <a:rPr lang="ko-KR" altLang="en-US" sz="1600" dirty="0" smtClean="0"/>
              <a:t>작동기능점검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종합정밀점검</a:t>
            </a:r>
            <a:r>
              <a:rPr lang="en-US" altLang="ko-KR" sz="1600" dirty="0" smtClean="0"/>
              <a:t>) : </a:t>
            </a:r>
            <a:r>
              <a:rPr lang="ko-KR" altLang="en-US" sz="1600" dirty="0" smtClean="0"/>
              <a:t>연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회 이상</a:t>
            </a:r>
            <a:endParaRPr lang="en-US" altLang="ko-KR" sz="1600" dirty="0" smtClean="0"/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소화기 점검 요령</a:t>
            </a:r>
            <a:endParaRPr lang="en-US" altLang="ko-KR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600" dirty="0" smtClean="0"/>
              <a:t>소화기 사용가능 여부 점검</a:t>
            </a:r>
            <a:endParaRPr lang="en-US" altLang="ko-KR" sz="1600" dirty="0" smtClean="0"/>
          </a:p>
          <a:p>
            <a:pPr marL="342900" indent="-342900">
              <a:lnSpc>
                <a:spcPct val="15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/>
              <a:t>소화기 상단부위의 압력계로 정상 사용여부 확인</a:t>
            </a:r>
          </a:p>
          <a:p>
            <a:pPr marL="342900" indent="-342900">
              <a:lnSpc>
                <a:spcPct val="150000"/>
              </a:lnSpc>
            </a:pPr>
            <a:endParaRPr lang="en-US" altLang="ko-KR" dirty="0" smtClean="0"/>
          </a:p>
          <a:p>
            <a:pPr marL="342900" indent="-342900">
              <a:lnSpc>
                <a:spcPct val="150000"/>
              </a:lnSpc>
            </a:pPr>
            <a:endParaRPr lang="en-US" altLang="ko-KR" dirty="0" smtClean="0"/>
          </a:p>
          <a:p>
            <a:pPr marL="342900" indent="-342900"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② </a:t>
            </a:r>
            <a:r>
              <a:rPr lang="ko-KR" altLang="en-US" sz="1600" dirty="0" err="1" smtClean="0">
                <a:latin typeface="+mn-ea"/>
              </a:rPr>
              <a:t>설치장소별</a:t>
            </a:r>
            <a:r>
              <a:rPr lang="ko-KR" altLang="en-US" sz="1600" dirty="0" smtClean="0">
                <a:latin typeface="+mn-ea"/>
              </a:rPr>
              <a:t> 적응성 및 능력단위의 적정여부 점검</a:t>
            </a:r>
            <a:endParaRPr lang="en-US" altLang="ko-KR" sz="16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③ 건물 규모별 또는 설치층별 적정 수량 설치여부 점검</a:t>
            </a:r>
            <a:endParaRPr lang="en-US" altLang="ko-KR" sz="160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④ 소화기의 파손 및 변형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부식 등 외관 점검</a:t>
            </a:r>
            <a:endParaRPr lang="en-US" altLang="ko-KR" dirty="0" smtClean="0">
              <a:latin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707904" y="4653129"/>
          <a:ext cx="4896543" cy="536448"/>
        </p:xfrm>
        <a:graphic>
          <a:graphicData uri="http://schemas.openxmlformats.org/drawingml/2006/table">
            <a:tbl>
              <a:tblPr/>
              <a:tblGrid>
                <a:gridCol w="1632181"/>
                <a:gridCol w="1632181"/>
                <a:gridCol w="1632181"/>
              </a:tblGrid>
              <a:tr h="23444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황색 부분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녹색 범위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적색 부분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44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압력부족으로 사용불가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정상 사용가능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과압으로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사용은 가능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7" name="그룹 46"/>
          <p:cNvGrpSpPr/>
          <p:nvPr/>
        </p:nvGrpSpPr>
        <p:grpSpPr>
          <a:xfrm>
            <a:off x="395536" y="2348880"/>
            <a:ext cx="2808312" cy="2808312"/>
            <a:chOff x="467544" y="2492896"/>
            <a:chExt cx="2808312" cy="2808312"/>
          </a:xfrm>
        </p:grpSpPr>
        <p:sp>
          <p:nvSpPr>
            <p:cNvPr id="5" name="TextBox 4"/>
            <p:cNvSpPr txBox="1"/>
            <p:nvPr/>
          </p:nvSpPr>
          <p:spPr>
            <a:xfrm>
              <a:off x="815161" y="4931876"/>
              <a:ext cx="21130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/>
                <a:t>소화기 압력게이지</a:t>
              </a:r>
              <a:endParaRPr lang="ko-KR" altLang="en-US" dirty="0"/>
            </a:p>
          </p:txBody>
        </p:sp>
        <p:pic>
          <p:nvPicPr>
            <p:cNvPr id="23557" name="Picture 5" descr="C:\Documents and Settings\서울시\바탕 화면\공연장\소화기 압력계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7544" y="2492896"/>
              <a:ext cx="2808312" cy="201578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5896" y="2204864"/>
            <a:ext cx="4849789" cy="30931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err="1" smtClean="0">
                <a:latin typeface="+mn-ea"/>
              </a:rPr>
              <a:t>가압식</a:t>
            </a:r>
            <a:r>
              <a:rPr lang="ko-KR" altLang="en-US" dirty="0" smtClean="0">
                <a:latin typeface="+mn-ea"/>
              </a:rPr>
              <a:t> 소화기 분출 원리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분사 원리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핀제거</a:t>
            </a:r>
            <a:r>
              <a:rPr lang="ko-KR" altLang="en-US" sz="1600" dirty="0" smtClean="0"/>
              <a:t> ⇨ 손잡이 조작 ⇨ 가스용기 가격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격침형</a:t>
            </a:r>
            <a:r>
              <a:rPr lang="en-US" altLang="ko-KR" sz="1600" dirty="0" smtClean="0"/>
              <a:t>) 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⇨ 용기 내부로 가스압력</a:t>
            </a:r>
            <a:r>
              <a:rPr lang="en-US" altLang="ko-KR" sz="1600" dirty="0" smtClean="0"/>
              <a:t>(13 ~ 16 kg/</a:t>
            </a:r>
            <a:r>
              <a:rPr lang="ko-KR" altLang="en-US" sz="1600" dirty="0" smtClean="0"/>
              <a:t>㎠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이 분출 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⇨ 소화약제 방출 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사고 원인 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본체용기의 부식＞ 캡의 이완이나 손상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＞ 해체과정 중 무리한 분리 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436265" y="2420888"/>
            <a:ext cx="2695575" cy="3672408"/>
            <a:chOff x="364257" y="1988840"/>
            <a:chExt cx="2695575" cy="3672408"/>
          </a:xfrm>
        </p:grpSpPr>
        <p:sp>
          <p:nvSpPr>
            <p:cNvPr id="5" name="TextBox 4"/>
            <p:cNvSpPr txBox="1"/>
            <p:nvPr/>
          </p:nvSpPr>
          <p:spPr>
            <a:xfrm>
              <a:off x="886337" y="5291916"/>
              <a:ext cx="1651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/>
                <a:t>파손된 소화기</a:t>
              </a:r>
              <a:endParaRPr lang="ko-KR" altLang="en-US" dirty="0"/>
            </a:p>
          </p:txBody>
        </p:sp>
        <p:pic>
          <p:nvPicPr>
            <p:cNvPr id="24579" name="Picture 3" descr="C:\Documents and Settings\서울시\바탕 화면\공연장\가압식 내부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4257" y="1988840"/>
              <a:ext cx="2695575" cy="3248025"/>
            </a:xfrm>
            <a:prstGeom prst="rect">
              <a:avLst/>
            </a:prstGeom>
            <a:noFill/>
          </p:spPr>
        </p:pic>
      </p:grpSp>
      <p:sp>
        <p:nvSpPr>
          <p:cNvPr id="9" name="TextBox 8"/>
          <p:cNvSpPr txBox="1"/>
          <p:nvPr/>
        </p:nvSpPr>
        <p:spPr>
          <a:xfrm>
            <a:off x="3851920" y="5517232"/>
            <a:ext cx="3119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적극 교체 요구됨</a:t>
            </a:r>
            <a:endParaRPr lang="ko-KR" altLang="en-US" sz="3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548680"/>
            <a:ext cx="4796506" cy="78002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>
              <a:lnSpc>
                <a:spcPct val="160000"/>
              </a:lnSpc>
            </a:pPr>
            <a:r>
              <a:rPr lang="en-US" altLang="ko-KR" sz="3200" dirty="0" smtClean="0">
                <a:ea typeface="나눔고딕" pitchFamily="50" charset="-127"/>
              </a:rPr>
              <a:t>2. </a:t>
            </a:r>
            <a:r>
              <a:rPr lang="ko-KR" altLang="en-US" sz="3200" dirty="0" smtClean="0">
                <a:ea typeface="나눔고딕" pitchFamily="50" charset="-127"/>
              </a:rPr>
              <a:t>소방시설 유지관리 안내</a:t>
            </a:r>
            <a:endParaRPr lang="en-US" altLang="ko-KR" sz="3200" dirty="0" smtClean="0"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F0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5896" y="2204864"/>
            <a:ext cx="5211683" cy="30931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err="1" smtClean="0">
                <a:latin typeface="+mn-ea"/>
              </a:rPr>
              <a:t>가압식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소화기 교체 사유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- </a:t>
            </a:r>
            <a:r>
              <a:rPr lang="ko-KR" altLang="en-US" sz="1600" dirty="0" smtClean="0">
                <a:latin typeface="+mn-ea"/>
              </a:rPr>
              <a:t>사례</a:t>
            </a:r>
            <a:r>
              <a:rPr lang="en-US" altLang="ko-KR" sz="1600" dirty="0" smtClean="0">
                <a:latin typeface="+mn-ea"/>
              </a:rPr>
              <a:t>:</a:t>
            </a:r>
            <a:r>
              <a:rPr lang="en-US" altLang="ko-KR" sz="1600" dirty="0" smtClean="0"/>
              <a:t> 2013. 8. 22. (</a:t>
            </a:r>
            <a:r>
              <a:rPr lang="ko-KR" altLang="en-US" sz="1600" dirty="0" smtClean="0"/>
              <a:t>목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영등포 소재 작업장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- </a:t>
            </a:r>
            <a:r>
              <a:rPr lang="ko-KR" altLang="en-US" sz="1600" dirty="0" smtClean="0"/>
              <a:t>내용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화재 진압 중 소화기 하단부 폭발로 인한 사망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      </a:t>
            </a:r>
            <a:r>
              <a:rPr lang="ko-KR" altLang="en-US" sz="1600" dirty="0" smtClean="0"/>
              <a:t>사고 발생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- </a:t>
            </a:r>
            <a:r>
              <a:rPr lang="ko-KR" altLang="en-US" sz="1600" dirty="0" smtClean="0"/>
              <a:t>사고 원인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용기 내부에 분출된 가스압력이 약제를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용기 외부로 분출시키지 못하여 내부에 </a:t>
            </a:r>
            <a:r>
              <a:rPr lang="ko-KR" altLang="en-US" sz="1600" dirty="0" err="1" smtClean="0"/>
              <a:t>충압된</a:t>
            </a:r>
            <a:r>
              <a:rPr lang="ko-KR" altLang="en-US" sz="1600" dirty="0" smtClean="0"/>
              <a:t> 압력이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부식으로 약화된 용기 본체 하단에 집중되어 파열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- </a:t>
            </a:r>
            <a:r>
              <a:rPr lang="ko-KR" altLang="en-US" sz="1600" dirty="0" smtClean="0">
                <a:latin typeface="+mn-ea"/>
              </a:rPr>
              <a:t>생산 여부</a:t>
            </a:r>
            <a:r>
              <a:rPr lang="en-US" altLang="ko-KR" sz="1600" dirty="0" smtClean="0">
                <a:latin typeface="+mn-ea"/>
              </a:rPr>
              <a:t>: 1999</a:t>
            </a:r>
            <a:r>
              <a:rPr lang="ko-KR" altLang="en-US" sz="1600" dirty="0" smtClean="0">
                <a:latin typeface="+mn-ea"/>
              </a:rPr>
              <a:t>년도 까지 생산 이후 생산 중지</a:t>
            </a:r>
            <a:endParaRPr lang="en-US" altLang="ko-KR" sz="1600" dirty="0" smtClean="0"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395856" y="2420888"/>
            <a:ext cx="2880000" cy="3240360"/>
            <a:chOff x="251520" y="2060848"/>
            <a:chExt cx="2880000" cy="3240360"/>
          </a:xfrm>
        </p:grpSpPr>
        <p:sp>
          <p:nvSpPr>
            <p:cNvPr id="5" name="TextBox 4"/>
            <p:cNvSpPr txBox="1"/>
            <p:nvPr/>
          </p:nvSpPr>
          <p:spPr>
            <a:xfrm>
              <a:off x="865813" y="4931876"/>
              <a:ext cx="1651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mtClean="0"/>
                <a:t>파손된 소화기</a:t>
              </a:r>
              <a:endParaRPr lang="ko-KR" altLang="en-US" dirty="0"/>
            </a:p>
          </p:txBody>
        </p:sp>
        <p:pic>
          <p:nvPicPr>
            <p:cNvPr id="24578" name="Picture 2" descr="C:\Documents and Settings\서울시\바탕 화면\공연장\파손된 가압식.jp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520" y="2060848"/>
              <a:ext cx="2880000" cy="2880000"/>
            </a:xfrm>
            <a:prstGeom prst="rect">
              <a:avLst/>
            </a:prstGeom>
            <a:noFill/>
          </p:spPr>
        </p:pic>
      </p:grpSp>
      <p:sp>
        <p:nvSpPr>
          <p:cNvPr id="11" name="직사각형 10"/>
          <p:cNvSpPr/>
          <p:nvPr/>
        </p:nvSpPr>
        <p:spPr>
          <a:xfrm>
            <a:off x="251520" y="548680"/>
            <a:ext cx="4796506" cy="78002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>
              <a:lnSpc>
                <a:spcPct val="160000"/>
              </a:lnSpc>
            </a:pPr>
            <a:r>
              <a:rPr lang="en-US" altLang="ko-KR" sz="3200" dirty="0" smtClean="0">
                <a:ea typeface="나눔고딕" pitchFamily="50" charset="-127"/>
              </a:rPr>
              <a:t>2. </a:t>
            </a:r>
            <a:r>
              <a:rPr lang="ko-KR" altLang="en-US" sz="3200" dirty="0" smtClean="0">
                <a:ea typeface="나눔고딕" pitchFamily="50" charset="-127"/>
              </a:rPr>
              <a:t>소방시설 유지관리 안내</a:t>
            </a:r>
            <a:endParaRPr lang="en-US" altLang="ko-KR" sz="3200" dirty="0" smtClean="0"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i1.ytimg.com/vi/Gf0hhi1CcMk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직사각형 2"/>
          <p:cNvSpPr/>
          <p:nvPr/>
        </p:nvSpPr>
        <p:spPr>
          <a:xfrm>
            <a:off x="-108520" y="-99392"/>
            <a:ext cx="397256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600" b="1" dirty="0" smtClean="0">
                <a:latin typeface="08서울남산체 EB" pitchFamily="18" charset="-127"/>
                <a:ea typeface="08서울남산체 EB" pitchFamily="18" charset="-127"/>
              </a:rPr>
              <a:t>옥내소화전</a:t>
            </a:r>
            <a:endParaRPr lang="ko-KR" altLang="en-US" sz="6600" b="1" dirty="0">
              <a:latin typeface="08서울남산체 EB" pitchFamily="18" charset="-127"/>
              <a:ea typeface="08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548680"/>
            <a:ext cx="4796506" cy="14819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>
              <a:lnSpc>
                <a:spcPct val="160000"/>
              </a:lnSpc>
            </a:pPr>
            <a:r>
              <a:rPr lang="en-US" altLang="ko-KR" sz="3200" dirty="0" smtClean="0">
                <a:ea typeface="나눔고딕" pitchFamily="50" charset="-127"/>
              </a:rPr>
              <a:t>2. </a:t>
            </a:r>
            <a:r>
              <a:rPr lang="ko-KR" altLang="en-US" sz="3200" dirty="0" smtClean="0">
                <a:ea typeface="나눔고딕" pitchFamily="50" charset="-127"/>
              </a:rPr>
              <a:t>소방시설 유지관리 안내</a:t>
            </a:r>
            <a:endParaRPr lang="en-US" altLang="ko-KR" sz="3200" dirty="0" smtClean="0">
              <a:ea typeface="나눔고딕" pitchFamily="50" charset="-127"/>
            </a:endParaRPr>
          </a:p>
          <a:p>
            <a:pPr marL="514350" indent="-514350">
              <a:lnSpc>
                <a:spcPct val="160000"/>
              </a:lnSpc>
            </a:pPr>
            <a:r>
              <a:rPr lang="en-US" altLang="ko-KR" sz="2400" dirty="0" smtClean="0">
                <a:ea typeface="나눔고딕" pitchFamily="50" charset="-127"/>
              </a:rPr>
              <a:t>  </a:t>
            </a:r>
            <a:r>
              <a:rPr lang="ko-KR" altLang="en-US" sz="2400" dirty="0" smtClean="0">
                <a:ea typeface="나눔고딕" pitchFamily="50" charset="-127"/>
              </a:rPr>
              <a:t>나</a:t>
            </a:r>
            <a:r>
              <a:rPr lang="en-US" altLang="ko-KR" sz="2400" dirty="0" smtClean="0">
                <a:ea typeface="나눔고딕" pitchFamily="50" charset="-127"/>
              </a:rPr>
              <a:t>. </a:t>
            </a:r>
            <a:r>
              <a:rPr lang="ko-KR" altLang="en-US" sz="2400" dirty="0" smtClean="0">
                <a:ea typeface="나눔고딕" pitchFamily="50" charset="-127"/>
              </a:rPr>
              <a:t>옥내소화전</a:t>
            </a:r>
            <a:endParaRPr lang="en-US" altLang="ko-KR" sz="2400" dirty="0" smtClean="0">
              <a:ea typeface="나눔고딕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77602" y="1950952"/>
            <a:ext cx="7649240" cy="4358369"/>
            <a:chOff x="377602" y="1950952"/>
            <a:chExt cx="7649240" cy="4358369"/>
          </a:xfrm>
        </p:grpSpPr>
        <p:sp>
          <p:nvSpPr>
            <p:cNvPr id="4" name="TextBox 3"/>
            <p:cNvSpPr txBox="1"/>
            <p:nvPr/>
          </p:nvSpPr>
          <p:spPr>
            <a:xfrm>
              <a:off x="3635896" y="1950952"/>
              <a:ext cx="4390946" cy="406265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altLang="ko-KR" dirty="0" smtClean="0">
                  <a:latin typeface="+mn-ea"/>
                </a:rPr>
                <a:t> </a:t>
              </a:r>
              <a:r>
                <a:rPr lang="ko-KR" altLang="en-US" dirty="0" smtClean="0">
                  <a:latin typeface="+mn-ea"/>
                </a:rPr>
                <a:t>설치 기준</a:t>
              </a:r>
              <a:r>
                <a:rPr lang="en-US" altLang="ko-KR" dirty="0" smtClean="0">
                  <a:latin typeface="+mn-ea"/>
                </a:rPr>
                <a:t>(</a:t>
              </a:r>
              <a:r>
                <a:rPr lang="ko-KR" altLang="en-US" dirty="0" smtClean="0">
                  <a:latin typeface="+mn-ea"/>
                </a:rPr>
                <a:t>법령</a:t>
              </a:r>
              <a:r>
                <a:rPr lang="en-US" altLang="ko-KR" dirty="0" smtClean="0">
                  <a:latin typeface="+mn-ea"/>
                </a:rPr>
                <a:t>, </a:t>
              </a:r>
              <a:r>
                <a:rPr lang="ko-KR" altLang="en-US" dirty="0" smtClean="0">
                  <a:latin typeface="+mn-ea"/>
                </a:rPr>
                <a:t>현재기준</a:t>
              </a:r>
              <a:r>
                <a:rPr lang="en-US" altLang="ko-KR" dirty="0" smtClean="0">
                  <a:latin typeface="+mn-ea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</a:rPr>
                <a:t>  - </a:t>
              </a:r>
              <a:r>
                <a:rPr lang="ko-KR" altLang="en-US" sz="1600" dirty="0" smtClean="0">
                  <a:latin typeface="+mn-ea"/>
                </a:rPr>
                <a:t>연면적 </a:t>
              </a:r>
              <a:r>
                <a:rPr lang="en-US" altLang="ko-KR" sz="1600" dirty="0" smtClean="0">
                  <a:latin typeface="+mn-ea"/>
                </a:rPr>
                <a:t>3,000㎡ </a:t>
              </a:r>
              <a:r>
                <a:rPr lang="ko-KR" altLang="en-US" sz="1600" dirty="0" smtClean="0">
                  <a:latin typeface="+mn-ea"/>
                </a:rPr>
                <a:t>이상</a:t>
              </a:r>
              <a:endParaRPr lang="en-US" altLang="ko-KR" sz="16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</a:rPr>
                <a:t>  - </a:t>
              </a:r>
              <a:r>
                <a:rPr lang="ko-KR" altLang="en-US" sz="1600" dirty="0" smtClean="0">
                  <a:latin typeface="+mn-ea"/>
                </a:rPr>
                <a:t>층수가 </a:t>
              </a:r>
              <a:r>
                <a:rPr lang="en-US" altLang="ko-KR" sz="1600" dirty="0" smtClean="0">
                  <a:latin typeface="+mn-ea"/>
                </a:rPr>
                <a:t>4</a:t>
              </a:r>
              <a:r>
                <a:rPr lang="ko-KR" altLang="en-US" sz="1600" dirty="0" smtClean="0">
                  <a:latin typeface="+mn-ea"/>
                </a:rPr>
                <a:t>층 이상인 것 중 바닥면적 </a:t>
              </a:r>
              <a:r>
                <a:rPr lang="en-US" altLang="ko-KR" sz="1600" dirty="0" smtClean="0">
                  <a:latin typeface="+mn-ea"/>
                </a:rPr>
                <a:t>600 ㎡ </a:t>
              </a:r>
            </a:p>
            <a:p>
              <a:pPr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ko-KR" altLang="en-US" dirty="0" smtClean="0">
                  <a:latin typeface="+mn-ea"/>
                </a:rPr>
                <a:t> 사용 방법</a:t>
              </a:r>
              <a:endParaRPr lang="en-US" altLang="ko-KR" dirty="0" smtClean="0"/>
            </a:p>
            <a:p>
              <a:pPr marL="342900" indent="-342900" fontAlgn="base">
                <a:buFont typeface="+mj-ea"/>
                <a:buAutoNum type="circleNumDbPlain"/>
              </a:pPr>
              <a:r>
                <a:rPr lang="ko-KR" altLang="en-US" sz="1600" dirty="0" smtClean="0"/>
                <a:t>함 내에 소방호스</a:t>
              </a:r>
              <a:r>
                <a:rPr lang="en-US" altLang="ko-KR" sz="1600" dirty="0" smtClean="0"/>
                <a:t>(2</a:t>
              </a:r>
              <a:r>
                <a:rPr lang="ko-KR" altLang="en-US" sz="1600" dirty="0" smtClean="0"/>
                <a:t>본 이상</a:t>
              </a:r>
              <a:r>
                <a:rPr lang="en-US" altLang="ko-KR" sz="1600" dirty="0" smtClean="0"/>
                <a:t>) </a:t>
              </a:r>
              <a:r>
                <a:rPr lang="ko-KR" altLang="en-US" sz="1600" dirty="0" smtClean="0"/>
                <a:t>연결</a:t>
              </a:r>
              <a:endParaRPr lang="en-US" altLang="ko-KR" sz="1600" dirty="0" smtClean="0"/>
            </a:p>
            <a:p>
              <a:pPr marL="342900" indent="-342900" fontAlgn="base">
                <a:buFont typeface="+mj-ea"/>
                <a:buAutoNum type="circleNumDbPlain"/>
              </a:pPr>
              <a:r>
                <a:rPr lang="ko-KR" altLang="en-US" sz="1600" dirty="0" smtClean="0"/>
                <a:t>최소 인원 </a:t>
              </a:r>
              <a:r>
                <a:rPr lang="en-US" altLang="ko-KR" sz="1600" dirty="0" smtClean="0"/>
                <a:t>3</a:t>
              </a:r>
              <a:r>
                <a:rPr lang="ko-KR" altLang="en-US" sz="1600" dirty="0" smtClean="0"/>
                <a:t>명 이상 필요</a:t>
              </a:r>
            </a:p>
            <a:p>
              <a:pPr marL="342900" indent="-342900" fontAlgn="base">
                <a:buFont typeface="+mj-ea"/>
                <a:buAutoNum type="circleNumDbPlain"/>
              </a:pPr>
              <a:r>
                <a:rPr lang="ko-KR" altLang="en-US" sz="1600" dirty="0" smtClean="0"/>
                <a:t>함 내에 밸브 개방</a:t>
              </a:r>
              <a:endParaRPr lang="en-US" altLang="ko-KR" sz="1600" dirty="0" smtClean="0"/>
            </a:p>
            <a:p>
              <a:pPr marL="342900" indent="-342900" fontAlgn="base">
                <a:buFont typeface="+mj-ea"/>
                <a:buAutoNum type="circleNumDbPlain"/>
              </a:pPr>
              <a:r>
                <a:rPr lang="ko-KR" altLang="en-US" sz="1600" dirty="0" smtClean="0"/>
                <a:t>소방호스 </a:t>
              </a:r>
              <a:r>
                <a:rPr lang="ko-KR" altLang="en-US" sz="1600" dirty="0" err="1" smtClean="0"/>
                <a:t>관창을</a:t>
              </a:r>
              <a:r>
                <a:rPr lang="ko-KR" altLang="en-US" sz="1600" dirty="0" smtClean="0"/>
                <a:t> 단단히 고정하고 </a:t>
              </a:r>
              <a:r>
                <a:rPr lang="en-US" altLang="ko-KR" sz="1600" dirty="0" smtClean="0"/>
                <a:t> </a:t>
              </a:r>
            </a:p>
            <a:p>
              <a:pPr marL="342900" indent="-342900" fontAlgn="base"/>
              <a:r>
                <a:rPr lang="en-US" altLang="ko-KR" sz="1600" dirty="0" smtClean="0"/>
                <a:t>     </a:t>
              </a:r>
              <a:r>
                <a:rPr lang="ko-KR" altLang="en-US" sz="1600" dirty="0" smtClean="0"/>
                <a:t>화점으로 방수</a:t>
              </a:r>
              <a:endParaRPr lang="en-US" altLang="ko-KR" dirty="0" smtClean="0"/>
            </a:p>
            <a:p>
              <a:pPr marL="342900" indent="-342900" fontAlgn="base">
                <a:lnSpc>
                  <a:spcPct val="150000"/>
                </a:lnSpc>
              </a:pPr>
              <a:r>
                <a:rPr lang="ko-KR" altLang="en-US" dirty="0" smtClean="0">
                  <a:latin typeface="돋움"/>
                  <a:ea typeface="돋움"/>
                </a:rPr>
                <a:t>▪ </a:t>
              </a:r>
              <a:r>
                <a:rPr lang="ko-KR" altLang="en-US" dirty="0" smtClean="0">
                  <a:latin typeface="+mn-ea"/>
                </a:rPr>
                <a:t>유지 사항</a:t>
              </a:r>
              <a:endParaRPr lang="en-US" altLang="ko-KR" dirty="0" smtClean="0">
                <a:latin typeface="+mn-ea"/>
              </a:endParaRPr>
            </a:p>
            <a:p>
              <a:pPr marL="342900" indent="-342900" fontAlgn="base"/>
              <a:r>
                <a:rPr lang="en-US" altLang="ko-KR" sz="1600" dirty="0" smtClean="0">
                  <a:latin typeface="+mn-ea"/>
                </a:rPr>
                <a:t>  - </a:t>
              </a:r>
              <a:r>
                <a:rPr lang="ko-KR" altLang="en-US" sz="1600" dirty="0" smtClean="0">
                  <a:latin typeface="+mn-ea"/>
                </a:rPr>
                <a:t>소화전 함 내에 소방호스 관리 여부</a:t>
              </a:r>
              <a:endParaRPr lang="en-US" altLang="ko-KR" sz="1600" dirty="0" smtClean="0">
                <a:latin typeface="+mn-ea"/>
              </a:endParaRPr>
            </a:p>
            <a:p>
              <a:pPr marL="342900" indent="-342900" fontAlgn="base"/>
              <a:r>
                <a:rPr lang="en-US" altLang="ko-KR" sz="1600" dirty="0" smtClean="0">
                  <a:latin typeface="+mn-ea"/>
                </a:rPr>
                <a:t>  - </a:t>
              </a:r>
              <a:r>
                <a:rPr lang="ko-KR" altLang="en-US" sz="1600" dirty="0" smtClean="0">
                  <a:latin typeface="+mn-ea"/>
                </a:rPr>
                <a:t>소화전 함 파손 여부 확인</a:t>
              </a:r>
              <a:endParaRPr lang="en-US" altLang="ko-KR" sz="1600" dirty="0" smtClean="0">
                <a:latin typeface="+mn-ea"/>
              </a:endParaRPr>
            </a:p>
            <a:p>
              <a:pPr marL="342900" indent="-342900" fontAlgn="base"/>
              <a:r>
                <a:rPr lang="en-US" altLang="ko-KR" sz="1600" dirty="0" smtClean="0">
                  <a:latin typeface="+mn-ea"/>
                </a:rPr>
                <a:t>  - </a:t>
              </a:r>
              <a:r>
                <a:rPr lang="ko-KR" altLang="en-US" sz="1600" dirty="0" smtClean="0">
                  <a:latin typeface="+mn-ea"/>
                </a:rPr>
                <a:t>소화전 함 내에  </a:t>
              </a:r>
              <a:r>
                <a:rPr lang="ko-KR" altLang="en-US" sz="1600" dirty="0" err="1" smtClean="0">
                  <a:latin typeface="+mn-ea"/>
                </a:rPr>
                <a:t>관창</a:t>
              </a:r>
              <a:r>
                <a:rPr lang="ko-KR" altLang="en-US" sz="1600" dirty="0" smtClean="0">
                  <a:latin typeface="+mn-ea"/>
                </a:rPr>
                <a:t> 등 부속품 관리</a:t>
              </a:r>
              <a:endParaRPr lang="en-US" altLang="ko-KR" sz="1600" dirty="0" smtClean="0">
                <a:latin typeface="+mn-ea"/>
              </a:endParaRPr>
            </a:p>
          </p:txBody>
        </p:sp>
        <p:grpSp>
          <p:nvGrpSpPr>
            <p:cNvPr id="9" name="그룹 8"/>
            <p:cNvGrpSpPr/>
            <p:nvPr/>
          </p:nvGrpSpPr>
          <p:grpSpPr>
            <a:xfrm>
              <a:off x="377602" y="2204864"/>
              <a:ext cx="2610222" cy="4104457"/>
              <a:chOff x="377602" y="2204864"/>
              <a:chExt cx="2610222" cy="4104457"/>
            </a:xfrm>
          </p:grpSpPr>
          <p:pic>
            <p:nvPicPr>
              <p:cNvPr id="25602" name="Picture 2" descr="http://www.119mart.net/goods_images/00004%EC%98%A5%EB%82%B4%EC%86%8C%ED%99%94%EC%A0%84%20%EC%8A%A4%ED%85%90439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7602" y="2204864"/>
                <a:ext cx="2610222" cy="3497191"/>
              </a:xfrm>
              <a:prstGeom prst="rect">
                <a:avLst/>
              </a:prstGeom>
              <a:noFill/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17554" y="5939989"/>
                <a:ext cx="25039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dirty="0" smtClean="0"/>
                  <a:t>옥내소화전 설비</a:t>
                </a:r>
                <a:endParaRPr lang="ko-KR" altLang="en-US" dirty="0"/>
              </a:p>
            </p:txBody>
          </p:sp>
        </p:grpSp>
      </p:grpSp>
      <p:pic>
        <p:nvPicPr>
          <p:cNvPr id="25604" name="Picture 4" descr="http://www.ad119.go.kr/coding/sub4/images/3img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2043608"/>
            <a:ext cx="8640960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34629 L 0 0.6796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cbs.grundfos.com/CBS_Master/lexica/Fire/Fire_Fighting_Images/fire_sprinkler.jpg?__scale=w:331,h:331,t:1,c:transpar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직사각형 2"/>
          <p:cNvSpPr/>
          <p:nvPr/>
        </p:nvSpPr>
        <p:spPr>
          <a:xfrm>
            <a:off x="107504" y="5777388"/>
            <a:ext cx="599715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600" b="1" dirty="0" smtClean="0">
                <a:solidFill>
                  <a:srgbClr val="FF0000"/>
                </a:solidFill>
                <a:ea typeface="나눔고딕" pitchFamily="50" charset="-127"/>
              </a:rPr>
              <a:t>스프링클러설비</a:t>
            </a:r>
            <a:endParaRPr lang="ko-KR" altLang="en-US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554066"/>
            <a:ext cx="4862228" cy="147117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514350" indent="-514350">
              <a:lnSpc>
                <a:spcPct val="160000"/>
              </a:lnSpc>
            </a:pPr>
            <a:r>
              <a:rPr lang="en-US" altLang="ko-KR" sz="3200" dirty="0" smtClean="0">
                <a:ea typeface="나눔고딕" pitchFamily="50" charset="-127"/>
              </a:rPr>
              <a:t>2. </a:t>
            </a:r>
            <a:r>
              <a:rPr lang="ko-KR" altLang="en-US" sz="3200" dirty="0" smtClean="0">
                <a:ea typeface="나눔고딕" pitchFamily="50" charset="-127"/>
              </a:rPr>
              <a:t>소방시설 유지관리 안내</a:t>
            </a:r>
            <a:endParaRPr lang="en-US" altLang="ko-KR" sz="3200" dirty="0" smtClean="0">
              <a:ea typeface="나눔고딕" pitchFamily="50" charset="-127"/>
            </a:endParaRPr>
          </a:p>
          <a:p>
            <a:pPr marL="514350" indent="-514350">
              <a:lnSpc>
                <a:spcPct val="160000"/>
              </a:lnSpc>
            </a:pPr>
            <a:r>
              <a:rPr lang="en-US" altLang="ko-KR" sz="2400" dirty="0" smtClean="0">
                <a:ea typeface="나눔고딕" pitchFamily="50" charset="-127"/>
              </a:rPr>
              <a:t>  </a:t>
            </a:r>
            <a:r>
              <a:rPr lang="ko-KR" altLang="en-US" sz="2400" dirty="0" smtClean="0">
                <a:ea typeface="나눔고딕" pitchFamily="50" charset="-127"/>
              </a:rPr>
              <a:t>다</a:t>
            </a:r>
            <a:r>
              <a:rPr lang="en-US" altLang="ko-KR" sz="2400" dirty="0" smtClean="0">
                <a:ea typeface="나눔고딕" pitchFamily="50" charset="-127"/>
              </a:rPr>
              <a:t>. (</a:t>
            </a:r>
            <a:r>
              <a:rPr lang="ko-KR" altLang="en-US" sz="2400" dirty="0" smtClean="0">
                <a:ea typeface="나눔고딕" pitchFamily="50" charset="-127"/>
              </a:rPr>
              <a:t>간이</a:t>
            </a:r>
            <a:r>
              <a:rPr lang="en-US" altLang="ko-KR" sz="2400" dirty="0" smtClean="0">
                <a:ea typeface="나눔고딕" pitchFamily="50" charset="-127"/>
              </a:rPr>
              <a:t>)</a:t>
            </a:r>
            <a:r>
              <a:rPr lang="ko-KR" altLang="en-US" sz="2400" dirty="0" smtClean="0">
                <a:ea typeface="나눔고딕" pitchFamily="50" charset="-127"/>
              </a:rPr>
              <a:t>스프링클러설비</a:t>
            </a:r>
            <a:endParaRPr lang="en-US" altLang="ko-KR" sz="2400" dirty="0" smtClean="0"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9567" y="2298085"/>
            <a:ext cx="4742004" cy="350717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dirty="0" smtClean="0">
                <a:latin typeface="+mn-ea"/>
              </a:rPr>
              <a:t> 연결살수설비의 경우</a:t>
            </a:r>
            <a:r>
              <a:rPr lang="en-US" altLang="ko-KR" dirty="0" smtClean="0">
                <a:latin typeface="+mn-ea"/>
              </a:rPr>
              <a:t> – </a:t>
            </a:r>
            <a:r>
              <a:rPr lang="ko-KR" altLang="en-US" dirty="0" smtClean="0">
                <a:latin typeface="+mn-ea"/>
              </a:rPr>
              <a:t>지하층 </a:t>
            </a:r>
            <a:r>
              <a:rPr lang="en-US" altLang="ko-KR" dirty="0" smtClean="0">
                <a:latin typeface="+mn-ea"/>
              </a:rPr>
              <a:t>150㎡ </a:t>
            </a:r>
            <a:r>
              <a:rPr lang="ko-KR" altLang="en-US" dirty="0" smtClean="0">
                <a:latin typeface="+mn-ea"/>
              </a:rPr>
              <a:t>이상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dirty="0" smtClean="0">
                <a:latin typeface="+mn-ea"/>
              </a:rPr>
              <a:t> 작동 방법 </a:t>
            </a:r>
            <a:r>
              <a:rPr lang="en-US" altLang="ko-KR" dirty="0" smtClean="0">
                <a:latin typeface="+mn-ea"/>
              </a:rPr>
              <a:t>– </a:t>
            </a:r>
            <a:r>
              <a:rPr lang="ko-KR" altLang="en-US" dirty="0" smtClean="0">
                <a:latin typeface="+mn-ea"/>
              </a:rPr>
              <a:t>습식 기준</a:t>
            </a:r>
            <a:r>
              <a:rPr lang="en-US" altLang="ko-KR" dirty="0" smtClean="0"/>
              <a:t> </a:t>
            </a:r>
            <a:endParaRPr lang="ko-KR" altLang="en-US" dirty="0" smtClean="0"/>
          </a:p>
          <a:p>
            <a:pPr marL="342900" indent="-3429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600" dirty="0" smtClean="0">
                <a:latin typeface="+mn-ea"/>
              </a:rPr>
              <a:t>화점으로 </a:t>
            </a:r>
            <a:r>
              <a:rPr lang="ko-KR" altLang="en-US" sz="1600" dirty="0" err="1" smtClean="0">
                <a:latin typeface="+mn-ea"/>
              </a:rPr>
              <a:t>부터</a:t>
            </a:r>
            <a:r>
              <a:rPr lang="ko-KR" altLang="en-US" sz="1600" dirty="0" smtClean="0">
                <a:latin typeface="+mn-ea"/>
              </a:rPr>
              <a:t> 연기 등 열기가 상승</a:t>
            </a:r>
            <a:endParaRPr lang="en-US" altLang="ko-KR" sz="1600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600" dirty="0" smtClean="0">
                <a:latin typeface="+mn-ea"/>
              </a:rPr>
              <a:t>폐쇄형 헤드의 감열부가 개방</a:t>
            </a:r>
            <a:endParaRPr lang="en-US" altLang="ko-KR" sz="1600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600" dirty="0" smtClean="0">
                <a:latin typeface="+mn-ea"/>
              </a:rPr>
              <a:t>배관 내에 소화수가 헤드로 방수</a:t>
            </a:r>
            <a:endParaRPr lang="en-US" altLang="ko-KR" sz="1600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▪ </a:t>
            </a:r>
            <a:r>
              <a:rPr lang="ko-KR" altLang="en-US" dirty="0" err="1" smtClean="0">
                <a:latin typeface="+mn-ea"/>
              </a:rPr>
              <a:t>현실태</a:t>
            </a:r>
            <a:endParaRPr lang="en-US" altLang="ko-KR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- </a:t>
            </a:r>
            <a:r>
              <a:rPr lang="ko-KR" altLang="en-US" sz="1600" dirty="0" smtClean="0">
                <a:latin typeface="+mn-ea"/>
              </a:rPr>
              <a:t>공연장 내부 </a:t>
            </a:r>
            <a:r>
              <a:rPr lang="ko-KR" altLang="en-US" sz="1600" dirty="0" err="1" smtClean="0">
                <a:latin typeface="+mn-ea"/>
              </a:rPr>
              <a:t>벽색으로</a:t>
            </a:r>
            <a:r>
              <a:rPr lang="ko-KR" altLang="en-US" sz="1600" dirty="0" smtClean="0">
                <a:latin typeface="+mn-ea"/>
              </a:rPr>
              <a:t> 도색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흑색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- </a:t>
            </a:r>
            <a:r>
              <a:rPr lang="ko-KR" altLang="en-US" sz="1600" dirty="0" smtClean="0">
                <a:latin typeface="+mn-ea"/>
              </a:rPr>
              <a:t>페인트 칠로 인하여 헤드 개방시간에 영향</a:t>
            </a:r>
            <a:endParaRPr lang="en-US" altLang="ko-KR" sz="1600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- </a:t>
            </a:r>
            <a:r>
              <a:rPr lang="ko-KR" altLang="en-US" sz="1600" dirty="0" smtClean="0">
                <a:latin typeface="+mn-ea"/>
              </a:rPr>
              <a:t>수평이 아닌 구부러진 상태로 관리</a:t>
            </a:r>
            <a:endParaRPr lang="en-US" altLang="ko-KR" sz="1600" dirty="0" smtClean="0">
              <a:latin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74813" y="2852936"/>
            <a:ext cx="3305438" cy="2160240"/>
            <a:chOff x="274813" y="2852936"/>
            <a:chExt cx="3305438" cy="2160240"/>
          </a:xfrm>
        </p:grpSpPr>
        <p:pic>
          <p:nvPicPr>
            <p:cNvPr id="27650" name="Picture 2" descr="http://ojsfile.ohmynews.com/STD_IMG_FILE/2010/0119/IE001156972_STD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4813" y="2852936"/>
              <a:ext cx="3305438" cy="1656184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755577" y="4643844"/>
              <a:ext cx="2343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/>
                <a:t>스프링클러설비 헤드</a:t>
              </a:r>
              <a:endParaRPr lang="ko-KR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http://kr.gobizkorea.com/att/cat/gsfire/tp_html/img/gsfire_cat_3_small_img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21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-36512" y="-99392"/>
            <a:ext cx="3240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b="1" dirty="0" err="1" smtClean="0">
                <a:solidFill>
                  <a:srgbClr val="0070C0"/>
                </a:solidFill>
              </a:rPr>
              <a:t>유도등</a:t>
            </a:r>
            <a:endParaRPr lang="ko-KR" altLang="en-US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http://m.edupre.co.kr/upload_detail/Commencer/Product/2012/5/201252494434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-108520" y="-99392"/>
            <a:ext cx="7272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b="1" dirty="0" err="1" smtClean="0">
                <a:solidFill>
                  <a:srgbClr val="0070C0"/>
                </a:solidFill>
              </a:rPr>
              <a:t>휴대용비상조명등</a:t>
            </a:r>
            <a:endParaRPr lang="ko-KR" altLang="en-US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www.newsgunsan.com/news_img/img18/Fnp3-66112977796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-108520" y="-99392"/>
            <a:ext cx="7272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b="1" dirty="0" smtClean="0">
                <a:solidFill>
                  <a:srgbClr val="0070C0"/>
                </a:solidFill>
              </a:rPr>
              <a:t>피난안내도</a:t>
            </a:r>
            <a:endParaRPr lang="ko-KR" altLang="en-US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7938" y="-4763"/>
            <a:ext cx="9159876" cy="6865938"/>
            <a:chOff x="-7938" y="-4763"/>
            <a:chExt cx="9159876" cy="6865938"/>
          </a:xfrm>
        </p:grpSpPr>
        <p:sp>
          <p:nvSpPr>
            <p:cNvPr id="3" name="TextBox 24"/>
            <p:cNvSpPr txBox="1">
              <a:spLocks noChangeArrowheads="1"/>
            </p:cNvSpPr>
            <p:nvPr/>
          </p:nvSpPr>
          <p:spPr bwMode="auto">
            <a:xfrm>
              <a:off x="0" y="-3175"/>
              <a:ext cx="9144000" cy="839788"/>
            </a:xfrm>
            <a:prstGeom prst="rect">
              <a:avLst/>
            </a:prstGeom>
            <a:solidFill>
              <a:srgbClr val="FFFF00">
                <a:alpha val="6313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27"/>
            <p:cNvSpPr txBox="1">
              <a:spLocks noChangeArrowheads="1"/>
            </p:cNvSpPr>
            <p:nvPr/>
          </p:nvSpPr>
          <p:spPr bwMode="auto">
            <a:xfrm>
              <a:off x="7938" y="6345238"/>
              <a:ext cx="9136062" cy="515937"/>
            </a:xfrm>
            <a:prstGeom prst="rect">
              <a:avLst/>
            </a:prstGeom>
            <a:solidFill>
              <a:srgbClr val="FFFF00">
                <a:alpha val="6313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" name="TextBox 28"/>
            <p:cNvSpPr txBox="1">
              <a:spLocks noChangeArrowheads="1"/>
            </p:cNvSpPr>
            <p:nvPr/>
          </p:nvSpPr>
          <p:spPr bwMode="auto">
            <a:xfrm>
              <a:off x="0" y="836613"/>
              <a:ext cx="9144000" cy="46037"/>
            </a:xfrm>
            <a:prstGeom prst="rect">
              <a:avLst/>
            </a:prstGeom>
            <a:solidFill>
              <a:schemeClr val="bg1">
                <a:alpha val="63136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1529009" y="49213"/>
              <a:ext cx="6345007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40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피  난  안  내  도</a:t>
              </a:r>
              <a:r>
                <a:rPr lang="en-US" altLang="ko-KR" sz="4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4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4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크기</a:t>
              </a:r>
              <a:r>
                <a:rPr lang="en-US" altLang="ko-KR" sz="4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:A3)</a:t>
              </a:r>
              <a:endParaRPr lang="ko-KR" altLang="en-US" sz="4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" name="Text Box 28"/>
            <p:cNvSpPr txBox="1">
              <a:spLocks noChangeArrowheads="1"/>
            </p:cNvSpPr>
            <p:nvPr/>
          </p:nvSpPr>
          <p:spPr bwMode="auto">
            <a:xfrm>
              <a:off x="511175" y="6240463"/>
              <a:ext cx="3403600" cy="554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5156208" y="6350000"/>
              <a:ext cx="3943342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ko-KR" altLang="en-US" sz="1500" dirty="0" err="1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화재ㆍ구조ㆍ구급</a:t>
              </a:r>
              <a:r>
                <a:rPr lang="ko-KR" altLang="en-US" sz="1500" dirty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 등 위급상황 </a:t>
              </a:r>
              <a:r>
                <a:rPr lang="ko-KR" altLang="en-US" sz="15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발생시 </a:t>
              </a:r>
              <a:r>
                <a:rPr lang="en-US" altLang="ko-KR" sz="2000" dirty="0" smtClean="0"/>
                <a:t>119</a:t>
              </a:r>
              <a:endParaRPr lang="ko-KR" altLang="en-US" sz="2000" dirty="0"/>
            </a:p>
          </p:txBody>
        </p:sp>
        <p:grpSp>
          <p:nvGrpSpPr>
            <p:cNvPr id="9" name="그룹 163"/>
            <p:cNvGrpSpPr>
              <a:grpSpLocks/>
            </p:cNvGrpSpPr>
            <p:nvPr/>
          </p:nvGrpSpPr>
          <p:grpSpPr bwMode="auto">
            <a:xfrm>
              <a:off x="6643688" y="4157663"/>
              <a:ext cx="2382837" cy="2046287"/>
              <a:chOff x="5934075" y="981075"/>
              <a:chExt cx="2382838" cy="2046282"/>
            </a:xfrm>
          </p:grpSpPr>
          <p:sp>
            <p:nvSpPr>
              <p:cNvPr id="40" name="AutoShape 410"/>
              <p:cNvSpPr>
                <a:spLocks noChangeArrowheads="1"/>
              </p:cNvSpPr>
              <p:nvPr/>
            </p:nvSpPr>
            <p:spPr bwMode="auto">
              <a:xfrm>
                <a:off x="5934075" y="1168400"/>
                <a:ext cx="2382838" cy="1858957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rgbClr val="4B71DD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" name="AutoShape 411"/>
              <p:cNvSpPr>
                <a:spLocks noChangeArrowheads="1"/>
              </p:cNvSpPr>
              <p:nvPr/>
            </p:nvSpPr>
            <p:spPr bwMode="gray">
              <a:xfrm>
                <a:off x="6157562" y="1025525"/>
                <a:ext cx="1935863" cy="28733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6D8CE5"/>
                  </a:gs>
                  <a:gs pos="100000">
                    <a:srgbClr val="32416A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2" name="AutoShape 412"/>
              <p:cNvSpPr>
                <a:spLocks noChangeArrowheads="1"/>
              </p:cNvSpPr>
              <p:nvPr/>
            </p:nvSpPr>
            <p:spPr bwMode="auto">
              <a:xfrm flipH="1">
                <a:off x="7908471" y="1096963"/>
                <a:ext cx="73982" cy="142875"/>
              </a:xfrm>
              <a:prstGeom prst="octagon">
                <a:avLst>
                  <a:gd name="adj" fmla="val 29287"/>
                </a:avLst>
              </a:prstGeom>
              <a:solidFill>
                <a:srgbClr val="6FC5E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3" name="AutoShape 413"/>
              <p:cNvSpPr>
                <a:spLocks noChangeArrowheads="1"/>
              </p:cNvSpPr>
              <p:nvPr/>
            </p:nvSpPr>
            <p:spPr bwMode="auto">
              <a:xfrm flipH="1">
                <a:off x="6265453" y="1096963"/>
                <a:ext cx="73982" cy="142875"/>
              </a:xfrm>
              <a:prstGeom prst="octagon">
                <a:avLst>
                  <a:gd name="adj" fmla="val 29287"/>
                </a:avLst>
              </a:prstGeom>
              <a:solidFill>
                <a:srgbClr val="6FC5E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" name="Text Box 414"/>
              <p:cNvSpPr txBox="1">
                <a:spLocks noChangeArrowheads="1"/>
              </p:cNvSpPr>
              <p:nvPr/>
            </p:nvSpPr>
            <p:spPr bwMode="gray">
              <a:xfrm>
                <a:off x="6402628" y="981075"/>
                <a:ext cx="1441108" cy="3365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ko-KR" altLang="en-US" sz="1600">
                    <a:solidFill>
                      <a:srgbClr val="FFFFFF"/>
                    </a:solidFill>
                    <a:latin typeface="Arial" charset="0"/>
                    <a:ea typeface="굴림" pitchFamily="50" charset="-127"/>
                  </a:rPr>
                  <a:t>소화기 사용법</a:t>
                </a:r>
                <a:endParaRPr lang="en-US" altLang="ko-KR" sz="16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45" name="Text Box 415"/>
              <p:cNvSpPr txBox="1">
                <a:spLocks noChangeArrowheads="1"/>
              </p:cNvSpPr>
              <p:nvPr/>
            </p:nvSpPr>
            <p:spPr bwMode="auto">
              <a:xfrm>
                <a:off x="6022975" y="1311274"/>
                <a:ext cx="2214563" cy="120032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1.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소화기 손잡이의 안전핀을    </a:t>
                </a:r>
              </a:p>
              <a:p>
                <a:pPr algn="l">
                  <a:defRPr/>
                </a:pP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뽑는다</a:t>
                </a: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.</a:t>
                </a: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2. </a:t>
                </a:r>
                <a:r>
                  <a:rPr lang="ko-KR" altLang="en-US" sz="1200" spc="-150" dirty="0" err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한손은</a:t>
                </a:r>
                <a:r>
                  <a:rPr lang="ko-KR" altLang="en-US" sz="1200" spc="-15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손잡이</a:t>
                </a:r>
                <a:r>
                  <a:rPr lang="en-US" altLang="ko-KR" sz="1200" spc="-15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, </a:t>
                </a:r>
                <a:r>
                  <a:rPr lang="ko-KR" altLang="en-US" sz="1200" spc="-15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다른 </a:t>
                </a:r>
                <a:r>
                  <a:rPr lang="ko-KR" altLang="en-US" sz="1200" spc="-150" dirty="0" err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한손</a:t>
                </a:r>
                <a:r>
                  <a:rPr lang="ko-KR" altLang="en-US" sz="1200" dirty="0" err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은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</a:t>
                </a:r>
                <a:endParaRPr lang="en-US" altLang="ko-KR" sz="12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  <a:p>
                <a:pPr algn="l">
                  <a:defRPr/>
                </a:pPr>
                <a:r>
                  <a:rPr lang="en-US" altLang="ko-KR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호스를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잡는다</a:t>
                </a: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.</a:t>
                </a: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3.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손잡이를 힘껏 누르고</a:t>
                </a:r>
              </a:p>
              <a:p>
                <a:pPr algn="l">
                  <a:defRPr/>
                </a:pP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빗자루로 쓸듯이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방사한다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.</a:t>
                </a:r>
                <a:endParaRPr lang="en-US" altLang="ko-KR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grpSp>
          <p:nvGrpSpPr>
            <p:cNvPr id="10" name="그룹 170"/>
            <p:cNvGrpSpPr>
              <a:grpSpLocks/>
            </p:cNvGrpSpPr>
            <p:nvPr/>
          </p:nvGrpSpPr>
          <p:grpSpPr bwMode="auto">
            <a:xfrm>
              <a:off x="6653213" y="873125"/>
              <a:ext cx="2409825" cy="3176588"/>
              <a:chOff x="3221019" y="1092168"/>
              <a:chExt cx="2409858" cy="3176631"/>
            </a:xfrm>
          </p:grpSpPr>
          <p:sp>
            <p:nvSpPr>
              <p:cNvPr id="34" name="AutoShape 418"/>
              <p:cNvSpPr>
                <a:spLocks noChangeArrowheads="1"/>
              </p:cNvSpPr>
              <p:nvPr/>
            </p:nvSpPr>
            <p:spPr bwMode="auto">
              <a:xfrm>
                <a:off x="3221019" y="1283319"/>
                <a:ext cx="2376488" cy="2985480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rgbClr val="EC823A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5" name="AutoShape 419"/>
              <p:cNvSpPr>
                <a:spLocks noChangeArrowheads="1"/>
              </p:cNvSpPr>
              <p:nvPr/>
            </p:nvSpPr>
            <p:spPr bwMode="gray">
              <a:xfrm>
                <a:off x="3444857" y="1143453"/>
                <a:ext cx="1928813" cy="2812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6600"/>
                  </a:gs>
                  <a:gs pos="50000">
                    <a:srgbClr val="FFA76C"/>
                  </a:gs>
                  <a:gs pos="100000">
                    <a:srgbClr val="FF66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" name="AutoShape 420"/>
              <p:cNvSpPr>
                <a:spLocks noChangeArrowheads="1"/>
              </p:cNvSpPr>
              <p:nvPr/>
            </p:nvSpPr>
            <p:spPr bwMode="auto">
              <a:xfrm flipH="1">
                <a:off x="5187932" y="1213386"/>
                <a:ext cx="74613" cy="141422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AutoShape 421"/>
              <p:cNvSpPr>
                <a:spLocks noChangeArrowheads="1"/>
              </p:cNvSpPr>
              <p:nvPr/>
            </p:nvSpPr>
            <p:spPr bwMode="auto">
              <a:xfrm flipH="1">
                <a:off x="3549632" y="1213386"/>
                <a:ext cx="76200" cy="141422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" name="Text Box 422"/>
              <p:cNvSpPr txBox="1">
                <a:spLocks noChangeArrowheads="1"/>
              </p:cNvSpPr>
              <p:nvPr/>
            </p:nvSpPr>
            <p:spPr bwMode="gray">
              <a:xfrm>
                <a:off x="3575032" y="1092168"/>
                <a:ext cx="1641475" cy="3294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ko-KR" altLang="en-US" sz="1600">
                    <a:solidFill>
                      <a:srgbClr val="FFFFFF"/>
                    </a:solidFill>
                    <a:latin typeface="Arial" charset="0"/>
                    <a:ea typeface="굴림" pitchFamily="50" charset="-127"/>
                  </a:rPr>
                  <a:t>화재시 대처요령</a:t>
                </a:r>
                <a:endParaRPr lang="en-US" altLang="ko-KR" sz="16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39" name="Text Box 423"/>
              <p:cNvSpPr txBox="1">
                <a:spLocks noChangeArrowheads="1"/>
              </p:cNvSpPr>
              <p:nvPr/>
            </p:nvSpPr>
            <p:spPr bwMode="auto">
              <a:xfrm>
                <a:off x="3257531" y="1457298"/>
                <a:ext cx="2373346" cy="19159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228600" indent="-228600" algn="l">
                  <a:buFontTx/>
                  <a:buAutoNum type="arabicPeriod"/>
                  <a:defRPr/>
                </a:pPr>
                <a:r>
                  <a:rPr lang="ko-KR" altLang="en-US" sz="1200" dirty="0" err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화재시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대비 </a:t>
                </a:r>
                <a:r>
                  <a:rPr lang="ko-KR" altLang="en-US" sz="12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피난안내도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의</a:t>
                </a:r>
                <a:endParaRPr lang="en-US" altLang="ko-KR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  <a:p>
                <a:pPr marL="228600" indent="-228600"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 </a:t>
                </a:r>
                <a:r>
                  <a:rPr lang="ko-KR" altLang="en-US" sz="12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비상구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위치 및 방향을   </a:t>
                </a:r>
                <a:endParaRPr lang="en-US" altLang="ko-KR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반드시 확인해 둔다</a:t>
                </a: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.</a:t>
                </a: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2. “</a:t>
                </a:r>
                <a:r>
                  <a:rPr lang="ko-KR" altLang="en-US" sz="12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불이야</a:t>
                </a: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”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라고 크게 외치고</a:t>
                </a:r>
                <a:endParaRPr lang="en-US" altLang="ko-KR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비상벨을 누른다</a:t>
                </a: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.</a:t>
                </a: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3.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몸을 최대한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낮추고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,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200" dirty="0" err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유도등</a:t>
                </a:r>
                <a:endParaRPr lang="en-US" altLang="ko-KR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방향으로 벽을</a:t>
                </a: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</a:t>
                </a:r>
                <a:r>
                  <a:rPr lang="ko-KR" altLang="en-US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따라 신속히 </a:t>
                </a:r>
                <a:endParaRPr lang="en-US" altLang="ko-KR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굴림" pitchFamily="50" charset="-127"/>
                  <a:ea typeface="굴림" pitchFamily="50" charset="-127"/>
                </a:endParaRPr>
              </a:p>
              <a:p>
                <a:pPr algn="l">
                  <a:defRPr/>
                </a:pP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 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대피한다</a:t>
                </a:r>
                <a:r>
                  <a:rPr lang="en-US" altLang="ko-KR" sz="12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굴림" pitchFamily="50" charset="-127"/>
                    <a:ea typeface="굴림" pitchFamily="50" charset="-127"/>
                  </a:rPr>
                  <a:t>.</a:t>
                </a:r>
              </a:p>
              <a:p>
                <a:pPr algn="l">
                  <a:defRPr/>
                </a:pPr>
                <a:r>
                  <a:rPr lang="en-US" altLang="ko-KR" sz="1100" b="0" dirty="0" smtClean="0">
                    <a:solidFill>
                      <a:schemeClr val="bg1"/>
                    </a:solidFill>
                  </a:rPr>
                  <a:t>※ </a:t>
                </a:r>
                <a:r>
                  <a:rPr lang="ko-KR" altLang="en-US" sz="1100" b="0" dirty="0">
                    <a:solidFill>
                      <a:schemeClr val="bg1"/>
                    </a:solidFill>
                  </a:rPr>
                  <a:t>평상시 작은 관심이 여러분의          </a:t>
                </a:r>
                <a:endParaRPr lang="en-US" altLang="ko-KR" sz="1100" b="0" dirty="0">
                  <a:solidFill>
                    <a:schemeClr val="bg1"/>
                  </a:solidFill>
                </a:endParaRPr>
              </a:p>
              <a:p>
                <a:pPr algn="dist">
                  <a:defRPr/>
                </a:pPr>
                <a:r>
                  <a:rPr lang="en-US" altLang="ko-KR" sz="1100" b="0" dirty="0">
                    <a:solidFill>
                      <a:schemeClr val="bg1"/>
                    </a:solidFill>
                  </a:rPr>
                  <a:t>    </a:t>
                </a:r>
                <a:r>
                  <a:rPr lang="ko-KR" altLang="en-US" sz="1100" b="0" dirty="0" smtClean="0">
                    <a:solidFill>
                      <a:schemeClr val="bg1"/>
                    </a:solidFill>
                  </a:rPr>
                  <a:t>소중한 생명을 </a:t>
                </a:r>
                <a:r>
                  <a:rPr lang="ko-KR" altLang="en-US" sz="1100" b="0" dirty="0" err="1">
                    <a:solidFill>
                      <a:schemeClr val="bg1"/>
                    </a:solidFill>
                  </a:rPr>
                  <a:t>지킬수</a:t>
                </a:r>
                <a:r>
                  <a:rPr lang="ko-KR" altLang="en-US" sz="1100" b="0" dirty="0">
                    <a:solidFill>
                      <a:schemeClr val="bg1"/>
                    </a:solidFill>
                  </a:rPr>
                  <a:t> 있습니다</a:t>
                </a:r>
                <a:r>
                  <a:rPr lang="en-US" altLang="ko-KR" sz="1150" b="0" dirty="0">
                    <a:solidFill>
                      <a:schemeClr val="bg1"/>
                    </a:solidFill>
                  </a:rPr>
                  <a:t>.</a:t>
                </a:r>
                <a:endParaRPr lang="en-US" altLang="ko-KR" sz="1150" dirty="0"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sp>
          <p:nvSpPr>
            <p:cNvPr id="11" name="TextBox 28"/>
            <p:cNvSpPr txBox="1">
              <a:spLocks noChangeArrowheads="1"/>
            </p:cNvSpPr>
            <p:nvPr/>
          </p:nvSpPr>
          <p:spPr bwMode="auto">
            <a:xfrm>
              <a:off x="0" y="6340475"/>
              <a:ext cx="9151938" cy="46038"/>
            </a:xfrm>
            <a:prstGeom prst="rect">
              <a:avLst/>
            </a:prstGeom>
            <a:solidFill>
              <a:schemeClr val="bg1">
                <a:alpha val="63136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 bwMode="auto">
            <a:xfrm>
              <a:off x="142875" y="974725"/>
              <a:ext cx="6399213" cy="5256213"/>
            </a:xfrm>
            <a:prstGeom prst="rect">
              <a:avLst/>
            </a:prstGeom>
            <a:solidFill>
              <a:schemeClr val="tx1"/>
            </a:solidFill>
            <a:ln w="25400" cap="rnd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0" h="0" prst="relaxedInset"/>
            </a:sp3d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3" name="직선 연결선 152"/>
            <p:cNvCxnSpPr>
              <a:cxnSpLocks noChangeShapeType="1"/>
            </p:cNvCxnSpPr>
            <p:nvPr/>
          </p:nvCxnSpPr>
          <p:spPr bwMode="auto">
            <a:xfrm>
              <a:off x="-7938" y="-4763"/>
              <a:ext cx="9144001" cy="1588"/>
            </a:xfrm>
            <a:prstGeom prst="line">
              <a:avLst/>
            </a:prstGeom>
            <a:noFill/>
            <a:ln w="25400" algn="ctr">
              <a:solidFill>
                <a:srgbClr val="333333"/>
              </a:solidFill>
              <a:round/>
              <a:headEnd/>
              <a:tailEnd/>
            </a:ln>
          </p:spPr>
        </p:cxnSp>
        <p:cxnSp>
          <p:nvCxnSpPr>
            <p:cNvPr id="14" name="직선 연결선 154"/>
            <p:cNvCxnSpPr>
              <a:cxnSpLocks noChangeShapeType="1"/>
            </p:cNvCxnSpPr>
            <p:nvPr/>
          </p:nvCxnSpPr>
          <p:spPr bwMode="auto">
            <a:xfrm>
              <a:off x="-7938" y="6859588"/>
              <a:ext cx="9144001" cy="1587"/>
            </a:xfrm>
            <a:prstGeom prst="line">
              <a:avLst/>
            </a:prstGeom>
            <a:noFill/>
            <a:ln w="25400" algn="ctr">
              <a:solidFill>
                <a:srgbClr val="333333"/>
              </a:solidFill>
              <a:round/>
              <a:headEnd/>
              <a:tailEnd/>
            </a:ln>
          </p:spPr>
        </p:cxnSp>
        <p:cxnSp>
          <p:nvCxnSpPr>
            <p:cNvPr id="15" name="직선 연결선 161"/>
            <p:cNvCxnSpPr>
              <a:cxnSpLocks noChangeShapeType="1"/>
            </p:cNvCxnSpPr>
            <p:nvPr/>
          </p:nvCxnSpPr>
          <p:spPr bwMode="auto">
            <a:xfrm rot="5400000">
              <a:off x="5706269" y="3429794"/>
              <a:ext cx="6858000" cy="1588"/>
            </a:xfrm>
            <a:prstGeom prst="line">
              <a:avLst/>
            </a:prstGeom>
            <a:noFill/>
            <a:ln w="25400" algn="ctr">
              <a:solidFill>
                <a:srgbClr val="333333"/>
              </a:solidFill>
              <a:round/>
              <a:headEnd/>
              <a:tailEnd/>
            </a:ln>
          </p:spPr>
        </p:cxnSp>
        <p:cxnSp>
          <p:nvCxnSpPr>
            <p:cNvPr id="16" name="직선 연결선 163"/>
            <p:cNvCxnSpPr>
              <a:cxnSpLocks noChangeShapeType="1"/>
            </p:cNvCxnSpPr>
            <p:nvPr/>
          </p:nvCxnSpPr>
          <p:spPr bwMode="auto">
            <a:xfrm rot="5400000">
              <a:off x="-3421856" y="3425031"/>
              <a:ext cx="6858000" cy="1588"/>
            </a:xfrm>
            <a:prstGeom prst="line">
              <a:avLst/>
            </a:prstGeom>
            <a:noFill/>
            <a:ln w="25400" algn="ctr">
              <a:solidFill>
                <a:srgbClr val="333333"/>
              </a:solidFill>
              <a:round/>
              <a:headEnd/>
              <a:tailEnd/>
            </a:ln>
          </p:spPr>
        </p:cxnSp>
        <p:grpSp>
          <p:nvGrpSpPr>
            <p:cNvPr id="17" name="그룹 154"/>
            <p:cNvGrpSpPr/>
            <p:nvPr/>
          </p:nvGrpSpPr>
          <p:grpSpPr>
            <a:xfrm>
              <a:off x="2449598" y="5300858"/>
              <a:ext cx="2973990" cy="758630"/>
              <a:chOff x="2449598" y="5300858"/>
              <a:chExt cx="2973990" cy="758630"/>
            </a:xfrm>
          </p:grpSpPr>
          <p:grpSp>
            <p:nvGrpSpPr>
              <p:cNvPr id="22" name="Group 519"/>
              <p:cNvGrpSpPr>
                <a:grpSpLocks/>
              </p:cNvGrpSpPr>
              <p:nvPr/>
            </p:nvGrpSpPr>
            <p:grpSpPr bwMode="auto">
              <a:xfrm>
                <a:off x="2449598" y="5300858"/>
                <a:ext cx="2973990" cy="758630"/>
                <a:chOff x="198" y="1411"/>
                <a:chExt cx="3555" cy="545"/>
              </a:xfrm>
            </p:grpSpPr>
            <p:sp>
              <p:nvSpPr>
                <p:cNvPr id="26" name="Rectangle 520"/>
                <p:cNvSpPr>
                  <a:spLocks noChangeArrowheads="1"/>
                </p:cNvSpPr>
                <p:nvPr/>
              </p:nvSpPr>
              <p:spPr bwMode="auto">
                <a:xfrm>
                  <a:off x="198" y="1412"/>
                  <a:ext cx="844" cy="276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endParaRPr lang="en-US" altLang="ko-KR" sz="2000">
                    <a:solidFill>
                      <a:srgbClr val="000000"/>
                    </a:solidFill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7" name="Rectangle 521"/>
                <p:cNvSpPr>
                  <a:spLocks noChangeArrowheads="1"/>
                </p:cNvSpPr>
                <p:nvPr/>
              </p:nvSpPr>
              <p:spPr bwMode="auto">
                <a:xfrm>
                  <a:off x="1052" y="1412"/>
                  <a:ext cx="844" cy="276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endParaRPr lang="en-US" altLang="ko-KR" sz="2000">
                    <a:solidFill>
                      <a:srgbClr val="000000"/>
                    </a:solidFill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8" name="Rectangle 522"/>
                <p:cNvSpPr>
                  <a:spLocks noChangeArrowheads="1"/>
                </p:cNvSpPr>
                <p:nvPr/>
              </p:nvSpPr>
              <p:spPr bwMode="auto">
                <a:xfrm>
                  <a:off x="1906" y="1411"/>
                  <a:ext cx="1001" cy="276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endParaRPr lang="en-US" altLang="ko-KR" sz="2000">
                    <a:solidFill>
                      <a:srgbClr val="000000"/>
                    </a:solidFill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9" name="Rectangle 523"/>
                <p:cNvSpPr>
                  <a:spLocks noChangeArrowheads="1"/>
                </p:cNvSpPr>
                <p:nvPr/>
              </p:nvSpPr>
              <p:spPr bwMode="auto">
                <a:xfrm>
                  <a:off x="2907" y="1412"/>
                  <a:ext cx="846" cy="276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endParaRPr lang="en-US" altLang="ko-KR" sz="2000">
                    <a:solidFill>
                      <a:srgbClr val="000000"/>
                    </a:solidFill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30" name="Rectangle 525"/>
                <p:cNvSpPr>
                  <a:spLocks noChangeArrowheads="1"/>
                </p:cNvSpPr>
                <p:nvPr/>
              </p:nvSpPr>
              <p:spPr bwMode="auto">
                <a:xfrm>
                  <a:off x="198" y="1706"/>
                  <a:ext cx="844" cy="250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algn="ctr"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r>
                    <a:rPr lang="ko-KR" altLang="en-US" sz="1400" dirty="0" err="1">
                      <a:solidFill>
                        <a:srgbClr val="0000FF"/>
                      </a:solidFill>
                      <a:latin typeface="굴림" pitchFamily="50" charset="-127"/>
                      <a:ea typeface="굴림" pitchFamily="50" charset="-127"/>
                    </a:rPr>
                    <a:t>현위치</a:t>
                  </a:r>
                  <a:endParaRPr lang="en-US" altLang="ko-KR" sz="1400" dirty="0">
                    <a:solidFill>
                      <a:srgbClr val="0000FF"/>
                    </a:solidFill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31" name="Rectangle 526"/>
                <p:cNvSpPr>
                  <a:spLocks noChangeArrowheads="1"/>
                </p:cNvSpPr>
                <p:nvPr/>
              </p:nvSpPr>
              <p:spPr bwMode="auto">
                <a:xfrm>
                  <a:off x="1052" y="1706"/>
                  <a:ext cx="844" cy="250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algn="ctr"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r>
                    <a:rPr lang="ko-KR" altLang="en-US" sz="1400" dirty="0">
                      <a:solidFill>
                        <a:srgbClr val="0000FF"/>
                      </a:solidFill>
                      <a:latin typeface="굴림" pitchFamily="50" charset="-127"/>
                      <a:ea typeface="굴림" pitchFamily="50" charset="-127"/>
                    </a:rPr>
                    <a:t>소화기</a:t>
                  </a:r>
                </a:p>
              </p:txBody>
            </p:sp>
            <p:sp>
              <p:nvSpPr>
                <p:cNvPr id="32" name="Rectangle 527"/>
                <p:cNvSpPr>
                  <a:spLocks noChangeArrowheads="1"/>
                </p:cNvSpPr>
                <p:nvPr/>
              </p:nvSpPr>
              <p:spPr bwMode="auto">
                <a:xfrm>
                  <a:off x="1906" y="1706"/>
                  <a:ext cx="1001" cy="250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algn="ctr"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r>
                    <a:rPr lang="ko-KR" altLang="en-US" sz="1100" dirty="0" smtClean="0">
                      <a:solidFill>
                        <a:srgbClr val="0000FF"/>
                      </a:solidFill>
                      <a:latin typeface="Arial" charset="0"/>
                      <a:ea typeface="굴림" pitchFamily="50" charset="-127"/>
                    </a:rPr>
                    <a:t>옥내소화전</a:t>
                  </a:r>
                  <a:endParaRPr lang="en-US" altLang="ko-KR" sz="1100" dirty="0" smtClean="0">
                    <a:solidFill>
                      <a:srgbClr val="0000FF"/>
                    </a:solidFill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33" name="Rectangle 528"/>
                <p:cNvSpPr>
                  <a:spLocks noChangeArrowheads="1"/>
                </p:cNvSpPr>
                <p:nvPr/>
              </p:nvSpPr>
              <p:spPr bwMode="auto">
                <a:xfrm>
                  <a:off x="2907" y="1706"/>
                  <a:ext cx="846" cy="250"/>
                </a:xfrm>
                <a:prstGeom prst="rect">
                  <a:avLst/>
                </a:prstGeom>
                <a:solidFill>
                  <a:schemeClr val="hlink">
                    <a:alpha val="25000"/>
                  </a:scheme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pPr algn="ctr" eaLnBrk="0" latinLnBrk="0" hangingPunct="0">
                    <a:lnSpc>
                      <a:spcPct val="90000"/>
                    </a:lnSpc>
                    <a:spcBef>
                      <a:spcPct val="0"/>
                    </a:spcBef>
                    <a:defRPr/>
                  </a:pPr>
                  <a:r>
                    <a:rPr lang="ko-KR" altLang="en-US" sz="1400" dirty="0" err="1">
                      <a:solidFill>
                        <a:srgbClr val="0000FF"/>
                      </a:solidFill>
                      <a:latin typeface="Arial" charset="0"/>
                      <a:ea typeface="굴림" pitchFamily="50" charset="-127"/>
                    </a:rPr>
                    <a:t>유도등</a:t>
                  </a:r>
                  <a:endParaRPr lang="ko-KR" altLang="en-US" sz="1400" dirty="0">
                    <a:solidFill>
                      <a:srgbClr val="0000FF"/>
                    </a:solidFill>
                    <a:latin typeface="Arial" charset="0"/>
                    <a:ea typeface="굴림" pitchFamily="50" charset="-127"/>
                  </a:endParaRPr>
                </a:p>
              </p:txBody>
            </p:sp>
          </p:grpSp>
          <p:pic>
            <p:nvPicPr>
              <p:cNvPr id="23" name="Picture 23" descr="MCj02153410000[1]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399408" y="5329237"/>
                <a:ext cx="235294" cy="330200"/>
              </a:xfrm>
              <a:prstGeom prst="rect">
                <a:avLst/>
              </a:prstGeom>
              <a:solidFill>
                <a:schemeClr val="hlink">
                  <a:alpha val="25098"/>
                </a:schemeClr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" name="Picture 22" descr="EMB0000018c083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1972" t="10513" r="62027" b="10513"/>
              <a:stretch>
                <a:fillRect/>
              </a:stretch>
            </p:blipFill>
            <p:spPr bwMode="auto">
              <a:xfrm>
                <a:off x="4907808" y="5329786"/>
                <a:ext cx="324151" cy="328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그림 24" descr="피난자(수정).gi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640610" y="5373216"/>
                <a:ext cx="324036" cy="283532"/>
              </a:xfrm>
              <a:prstGeom prst="rect">
                <a:avLst/>
              </a:prstGeom>
            </p:spPr>
          </p:pic>
        </p:grpSp>
        <p:pic>
          <p:nvPicPr>
            <p:cNvPr id="18" name="Picture 2" descr="C:\Documents and Settings\Seoul user\바탕 화면\제비\강당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3508" y="980728"/>
              <a:ext cx="6336704" cy="4278584"/>
            </a:xfrm>
            <a:prstGeom prst="rect">
              <a:avLst/>
            </a:prstGeom>
            <a:noFill/>
          </p:spPr>
        </p:pic>
        <p:pic>
          <p:nvPicPr>
            <p:cNvPr id="19" name="Picture 22" descr="EMB0000018c0832"/>
            <p:cNvPicPr>
              <a:picLocks noChangeAspect="1" noChangeArrowheads="1"/>
            </p:cNvPicPr>
            <p:nvPr/>
          </p:nvPicPr>
          <p:blipFill>
            <a:blip r:embed="rId3" cstate="print"/>
            <a:srcRect l="11972" t="10513" r="62027" b="10513"/>
            <a:stretch>
              <a:fillRect/>
            </a:stretch>
          </p:blipFill>
          <p:spPr bwMode="auto">
            <a:xfrm>
              <a:off x="2735796" y="2816932"/>
              <a:ext cx="156591" cy="158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2" descr="EMB0000018c0832"/>
            <p:cNvPicPr>
              <a:picLocks noChangeAspect="1" noChangeArrowheads="1"/>
            </p:cNvPicPr>
            <p:nvPr/>
          </p:nvPicPr>
          <p:blipFill>
            <a:blip r:embed="rId3" cstate="print"/>
            <a:srcRect l="11972" t="10513" r="62027" b="10513"/>
            <a:stretch>
              <a:fillRect/>
            </a:stretch>
          </p:blipFill>
          <p:spPr bwMode="auto">
            <a:xfrm>
              <a:off x="3851920" y="3501008"/>
              <a:ext cx="144510" cy="146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" descr="C:\Documents and Settings\Seoul user\바탕 화면\이미지 2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01537" y="5320260"/>
              <a:ext cx="191393" cy="35191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133" y="2967335"/>
            <a:ext cx="8441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smtClean="0"/>
              <a:t>참석해 주셔서 감사합니다</a:t>
            </a:r>
            <a:r>
              <a:rPr lang="en-US" altLang="ko-KR" sz="5400" dirty="0" smtClean="0"/>
              <a:t>.</a:t>
            </a:r>
            <a:endParaRPr lang="ko-KR" alt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618</TotalTime>
  <Words>902</Words>
  <Application>Microsoft Office PowerPoint</Application>
  <PresentationFormat>화면 슬라이드 쇼(4:3)</PresentationFormat>
  <Paragraphs>229</Paragraphs>
  <Slides>24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소극장 관계인 소방안전교육 및 간담회</vt:lpstr>
      <vt:lpstr>목차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소극장 대표자 등 관계인 소방안전교육 및 간담회</dc:title>
  <dc:creator>서울시</dc:creator>
  <cp:lastModifiedBy>예방계획</cp:lastModifiedBy>
  <cp:revision>51</cp:revision>
  <dcterms:created xsi:type="dcterms:W3CDTF">2013-11-18T23:06:57Z</dcterms:created>
  <dcterms:modified xsi:type="dcterms:W3CDTF">2014-10-28T02:43:01Z</dcterms:modified>
</cp:coreProperties>
</file>