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55" r:id="rId34"/>
  </p:sldMasterIdLst>
  <p:notesMasterIdLst>
    <p:notesMasterId r:id="rId36"/>
  </p:notesMasterIdLst>
  <p:handoutMasterIdLst>
    <p:handoutMasterId r:id="rId37"/>
  </p:handout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9pPr>
  </p:defaultTextStyle>
</p:presentation>
</file>

<file path=ppt/commentAuthors.xml><?xml version="1.0" encoding="utf-8"?>
<p:cmAuthorLs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mAuthor id="0" name="User" initials="U" lastIdx="1" clrIdx="0"/>
</p:cmAuthorLst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/>
  <p:showPr>
    <p:present/>
    <p:sldAll/>
    <p:penClr>
      <a:srgbClr val="ff0000"/>
    </p:penClr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76450435-6131-4BA9-BD02-603D08AFE7CB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2700" cmpd="sng">
              <a:solidFill>
                <a:schemeClr val="accent3"/>
              </a:solidFill>
            </a:ln>
          </a:top>
          <a:bottom>
            <a:ln w="2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 w="10000" cmpd="sng">
              <a:solidFill>
                <a:schemeClr val="accent3"/>
              </a:solidFill>
            </a:ln>
          </a:top>
          <a:bottom>
            <a:ln w="10000" cmpd="sng">
              <a:solidFill>
                <a:schemeClr val="accent3"/>
              </a:solidFill>
            </a:ln>
          </a:bottom>
        </a:tcBdr>
        <a:fill>
          <a:solidFill>
            <a:schemeClr val="accent3">
              <a:alpha val="20000"/>
              <a:tint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4620"/>
    <p:restoredTop sz="96370"/>
  </p:normalViewPr>
  <p:slideViewPr>
    <p:cSldViewPr>
      <p:cViewPr>
        <p:scale>
          <a:sx n="75" d="100"/>
          <a:sy n="75" d="100"/>
        </p:scale>
        <p:origin x="-1260" y="-18"/>
      </p:cViewPr>
      <p:guideLst>
        <p:guide orient="horz" pos="2158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862"/>
    </p:cViewPr>
  </p:sorter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slide" Target="slides/slide11.xml"  /><Relationship Id="rId12" Type="http://schemas.openxmlformats.org/officeDocument/2006/relationships/slide" Target="slides/slide12.xml"  /><Relationship Id="rId13" Type="http://schemas.openxmlformats.org/officeDocument/2006/relationships/slide" Target="slides/slide13.xml"  /><Relationship Id="rId14" Type="http://schemas.openxmlformats.org/officeDocument/2006/relationships/slide" Target="slides/slide14.xml"  /><Relationship Id="rId15" Type="http://schemas.openxmlformats.org/officeDocument/2006/relationships/slide" Target="slides/slide15.xml"  /><Relationship Id="rId16" Type="http://schemas.openxmlformats.org/officeDocument/2006/relationships/slide" Target="slides/slide16.xml"  /><Relationship Id="rId17" Type="http://schemas.openxmlformats.org/officeDocument/2006/relationships/slide" Target="slides/slide17.xml"  /><Relationship Id="rId18" Type="http://schemas.openxmlformats.org/officeDocument/2006/relationships/slide" Target="slides/slide18.xml"  /><Relationship Id="rId19" Type="http://schemas.openxmlformats.org/officeDocument/2006/relationships/slide" Target="slides/slide19.xml"  /><Relationship Id="rId2" Type="http://schemas.openxmlformats.org/officeDocument/2006/relationships/slide" Target="slides/slide2.xml"  /><Relationship Id="rId20" Type="http://schemas.openxmlformats.org/officeDocument/2006/relationships/slide" Target="slides/slide20.xml"  /><Relationship Id="rId21" Type="http://schemas.openxmlformats.org/officeDocument/2006/relationships/slide" Target="slides/slide21.xml"  /><Relationship Id="rId22" Type="http://schemas.openxmlformats.org/officeDocument/2006/relationships/slide" Target="slides/slide22.xml"  /><Relationship Id="rId23" Type="http://schemas.openxmlformats.org/officeDocument/2006/relationships/slide" Target="slides/slide23.xml"  /><Relationship Id="rId24" Type="http://schemas.openxmlformats.org/officeDocument/2006/relationships/slide" Target="slides/slide24.xml"  /><Relationship Id="rId25" Type="http://schemas.openxmlformats.org/officeDocument/2006/relationships/slide" Target="slides/slide25.xml"  /><Relationship Id="rId26" Type="http://schemas.openxmlformats.org/officeDocument/2006/relationships/slide" Target="slides/slide26.xml"  /><Relationship Id="rId27" Type="http://schemas.openxmlformats.org/officeDocument/2006/relationships/slide" Target="slides/slide27.xml"  /><Relationship Id="rId28" Type="http://schemas.openxmlformats.org/officeDocument/2006/relationships/slide" Target="slides/slide28.xml"  /><Relationship Id="rId29" Type="http://schemas.openxmlformats.org/officeDocument/2006/relationships/slide" Target="slides/slide29.xml"  /><Relationship Id="rId3" Type="http://schemas.openxmlformats.org/officeDocument/2006/relationships/slide" Target="slides/slide3.xml"  /><Relationship Id="rId30" Type="http://schemas.openxmlformats.org/officeDocument/2006/relationships/slide" Target="slides/slide30.xml"  /><Relationship Id="rId31" Type="http://schemas.openxmlformats.org/officeDocument/2006/relationships/slide" Target="slides/slide31.xml"  /><Relationship Id="rId32" Type="http://schemas.openxmlformats.org/officeDocument/2006/relationships/presProps" Target="presProps.xml"  /><Relationship Id="rId33" Type="http://schemas.openxmlformats.org/officeDocument/2006/relationships/viewProps" Target="viewProps.xml"  /><Relationship Id="rId34" Type="http://schemas.openxmlformats.org/officeDocument/2006/relationships/slideMaster" Target="slideMasters/slideMaster1.xml"  /><Relationship Id="rId35" Type="http://schemas.openxmlformats.org/officeDocument/2006/relationships/theme" Target="theme/theme1.xml"  /><Relationship Id="rId36" Type="http://schemas.openxmlformats.org/officeDocument/2006/relationships/notesMaster" Target="notesMasters/notesMaster1.xml"  /><Relationship Id="rId37" Type="http://schemas.openxmlformats.org/officeDocument/2006/relationships/handoutMaster" Target="handoutMasters/handoutMaster1.xml"  /><Relationship Id="rId38" Type="http://schemas.openxmlformats.org/officeDocument/2006/relationships/commentAuthors" Target="commentAuthors.xml"  /><Relationship Id="rId39" Type="http://schemas.openxmlformats.org/officeDocument/2006/relationships/tableStyles" Target="tableStyles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2017-08-29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F450E784-2449-4FFD-AA69-3F5CFAA75BC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1A3D5110-9FE0-496F-B26A-071D02F2DE37}" type="datetime1">
              <a:rPr lang="ko-KR" altLang="en-US"/>
              <a:pPr>
                <a:defRPr lang="ko-KR"/>
              </a:pPr>
              <a:t>2017-08-29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989FAB7C-E7F7-49C7-AC98-875E2CB6EA4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2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7066DB7-65CD-4CC6-B354-EFC016D177D4}" type="slidenum">
              <a:rPr lang="en-US" altLang="en-US"/>
              <a:pPr lvl="0">
                <a:defRPr lang="ko-KR" altLang="en-US"/>
              </a:pPr>
              <a:t>2</a:t>
            </a:fld>
            <a:endParaRPr lang="en-US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jpeg"  /><Relationship Id="rId3" Type="http://schemas.openxmlformats.org/officeDocument/2006/relationships/image" Target="../media/image2.pn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jpe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4.jpe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4.jpeg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5.jpeg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2_제목 슬라이드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3"/>
          <a:stretch>
            <a:fillRect/>
          </a:stretch>
        </p:blipFill>
        <p:spPr>
          <a:xfrm>
            <a:off x="0" y="283"/>
            <a:ext cx="6918388" cy="68574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3_제목 슬라이드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 rotWithShape="1">
          <a:blip r:embed="rId2">
            <a:grayscl/>
          </a:blip>
          <a:srcRect t="6700" b="63250"/>
          <a:stretch>
            <a:fillRect/>
          </a:stretch>
        </p:blipFill>
        <p:spPr>
          <a:xfrm>
            <a:off x="0" y="0"/>
            <a:ext cx="9144000" cy="20608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4_제목 슬라이드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 userDrawn="1"/>
        </p:nvPicPr>
        <p:blipFill rotWithShape="1">
          <a:blip r:embed="rId2"/>
          <a:srcRect l="22350" t="45540" r="7590"/>
          <a:stretch>
            <a:fillRect/>
          </a:stretch>
        </p:blipFill>
        <p:spPr>
          <a:xfrm>
            <a:off x="0" y="1526716"/>
            <a:ext cx="9144000" cy="5331284"/>
          </a:xfrm>
          <a:prstGeom prst="rect">
            <a:avLst/>
          </a:prstGeom>
        </p:spPr>
      </p:pic>
      <p:sp>
        <p:nvSpPr>
          <p:cNvPr id="13" name="모서리가 둥근 직사각형 12"/>
          <p:cNvSpPr/>
          <p:nvPr userDrawn="1"/>
        </p:nvSpPr>
        <p:spPr>
          <a:xfrm>
            <a:off x="386862" y="3666565"/>
            <a:ext cx="1335563" cy="41947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19" name="그룹 18"/>
          <p:cNvGrpSpPr/>
          <p:nvPr userDrawn="1"/>
        </p:nvGrpSpPr>
        <p:grpSpPr>
          <a:xfrm rot="0">
            <a:off x="1761379" y="3603812"/>
            <a:ext cx="3200088" cy="419471"/>
            <a:chOff x="1761378" y="3603812"/>
            <a:chExt cx="4106766" cy="419471"/>
          </a:xfrm>
        </p:grpSpPr>
        <p:sp>
          <p:nvSpPr>
            <p:cNvPr id="14" name="모서리가 둥근 직사각형 13"/>
            <p:cNvSpPr/>
            <p:nvPr userDrawn="1"/>
          </p:nvSpPr>
          <p:spPr>
            <a:xfrm>
              <a:off x="1761378" y="3603812"/>
              <a:ext cx="1335563" cy="419471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5" name="모서리가 둥근 직사각형 14"/>
            <p:cNvSpPr/>
            <p:nvPr userDrawn="1"/>
          </p:nvSpPr>
          <p:spPr>
            <a:xfrm>
              <a:off x="3146980" y="3603812"/>
              <a:ext cx="1335563" cy="419471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6" name="모서리가 둥근 직사각형 15"/>
            <p:cNvSpPr/>
            <p:nvPr userDrawn="1"/>
          </p:nvSpPr>
          <p:spPr>
            <a:xfrm>
              <a:off x="4532581" y="3603812"/>
              <a:ext cx="1335563" cy="419471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4" name="직사각형 3"/>
          <p:cNvSpPr/>
          <p:nvPr userDrawn="1"/>
        </p:nvSpPr>
        <p:spPr>
          <a:xfrm>
            <a:off x="0" y="0"/>
            <a:ext cx="9144000" cy="3789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781756" y="3793727"/>
            <a:ext cx="1011815" cy="230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900">
                <a:solidFill>
                  <a:schemeClr val="bg1">
                    <a:lumMod val="75000"/>
                  </a:schemeClr>
                </a:solidFill>
                <a:latin typeface="Arial"/>
                <a:ea typeface="굴림"/>
                <a:cs typeface="Arial"/>
              </a:rPr>
              <a:t>02. CONTENTS</a:t>
            </a:r>
            <a:endParaRPr lang="ko-KR" altLang="en-US" sz="900">
              <a:solidFill>
                <a:schemeClr val="bg1">
                  <a:lumMod val="75000"/>
                </a:schemeClr>
              </a:solidFill>
              <a:latin typeface="Arial"/>
              <a:ea typeface="굴림"/>
              <a:cs typeface="Arial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2840089" y="3793727"/>
            <a:ext cx="1011815" cy="230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900">
                <a:solidFill>
                  <a:schemeClr val="bg1">
                    <a:lumMod val="75000"/>
                  </a:schemeClr>
                </a:solidFill>
                <a:latin typeface="Arial"/>
                <a:ea typeface="굴림"/>
                <a:cs typeface="Arial"/>
              </a:rPr>
              <a:t>03. CONTENTS</a:t>
            </a:r>
            <a:endParaRPr lang="ko-KR" altLang="en-US" sz="900">
              <a:solidFill>
                <a:schemeClr val="bg1">
                  <a:lumMod val="75000"/>
                </a:schemeClr>
              </a:solidFill>
              <a:latin typeface="Arial"/>
              <a:ea typeface="굴림"/>
              <a:cs typeface="Arial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3898422" y="3793727"/>
            <a:ext cx="1011815" cy="230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900">
                <a:solidFill>
                  <a:schemeClr val="bg1">
                    <a:lumMod val="75000"/>
                  </a:schemeClr>
                </a:solidFill>
                <a:latin typeface="Arial"/>
                <a:ea typeface="굴림"/>
                <a:cs typeface="Arial"/>
              </a:rPr>
              <a:t>04. CONTENTS</a:t>
            </a:r>
            <a:endParaRPr lang="ko-KR" altLang="en-US" sz="900">
              <a:solidFill>
                <a:schemeClr val="bg1">
                  <a:lumMod val="75000"/>
                </a:schemeClr>
              </a:solidFill>
              <a:latin typeface="Arial"/>
              <a:ea typeface="굴림"/>
              <a:cs typeface="Arial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393223" y="3807935"/>
            <a:ext cx="1269842" cy="2668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1200">
                <a:solidFill>
                  <a:srgbClr val="0a2133"/>
                </a:solidFill>
                <a:latin typeface="Arial"/>
                <a:ea typeface="굴림"/>
                <a:cs typeface="Arial"/>
              </a:rPr>
              <a:t>01. CONTENTS</a:t>
            </a:r>
            <a:endParaRPr lang="ko-KR" altLang="en-US" sz="1200">
              <a:solidFill>
                <a:srgbClr val="0a2133"/>
              </a:solidFill>
              <a:latin typeface="Arial"/>
              <a:ea typeface="굴림"/>
              <a:cs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5_제목 슬라이드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2"/>
          <a:srcRect l="22350" t="82880" r="7590"/>
          <a:stretch>
            <a:fillRect/>
          </a:stretch>
        </p:blipFill>
        <p:spPr>
          <a:xfrm rot="10800000">
            <a:off x="0" y="-9984"/>
            <a:ext cx="9144000" cy="990712"/>
          </a:xfrm>
          <a:prstGeom prst="rect">
            <a:avLst/>
          </a:prstGeom>
        </p:spPr>
      </p:pic>
      <p:sp>
        <p:nvSpPr>
          <p:cNvPr id="7" name="제목 1"/>
          <p:cNvSpPr>
            <a:spLocks noGrp="1"/>
          </p:cNvSpPr>
          <p:nvPr userDrawn="1">
            <p:ph type="title" idx="0" hasCustomPrompt="1"/>
          </p:nvPr>
        </p:nvSpPr>
        <p:spPr>
          <a:xfrm>
            <a:off x="323528" y="124945"/>
            <a:ext cx="7840238" cy="648072"/>
          </a:xfrm>
          <a:prstGeom prst="rect">
            <a:avLst/>
          </a:prstGeom>
        </p:spPr>
        <p:txBody>
          <a:bodyPr anchor="ctr">
            <a:normAutofit lnSpcReduction="0"/>
          </a:bodyPr>
          <a:lstStyle>
            <a:lvl1pPr algn="l">
              <a:defRPr lang="ko-KR" altLang="en-US" sz="3200" b="0" kern="1200" spc="-150" dirty="0" smtClean="0">
                <a:solidFill>
                  <a:schemeClr val="bg1"/>
                </a:solidFill>
                <a:latin typeface="Arial"/>
                <a:ea typeface="HY견고딕"/>
                <a:cs typeface="Arial"/>
              </a:defRPr>
            </a:lvl1pPr>
          </a:lstStyle>
          <a:p>
            <a:pPr lvl="0">
              <a:defRPr lang="ko-KR" altLang="en-US"/>
            </a:pPr>
            <a:r>
              <a:rPr lang="en-US" altLang="ko-KR"/>
              <a:t>ADD A TITLE SLIDE</a:t>
            </a:r>
            <a:endParaRPr lang="ko-KR" altLang="en-US"/>
          </a:p>
        </p:txBody>
      </p:sp>
      <p:sp>
        <p:nvSpPr>
          <p:cNvPr id="3" name="직사각형 2"/>
          <p:cNvSpPr/>
          <p:nvPr userDrawn="1"/>
        </p:nvSpPr>
        <p:spPr>
          <a:xfrm>
            <a:off x="0" y="764705"/>
            <a:ext cx="9144000" cy="360040"/>
          </a:xfrm>
          <a:prstGeom prst="rect">
            <a:avLst/>
          </a:prstGeom>
          <a:pattFill prst="dkUpDiag">
            <a:fgClr>
              <a:schemeClr val="accent5">
                <a:lumMod val="50000"/>
              </a:schemeClr>
            </a:fgClr>
            <a:bgClr>
              <a:srgbClr val="005177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1_제목 슬라이드" preserve="1" userDrawn="1">
  <p:cSld name="1_제목 슬라이드">
    <p:bg>
      <p:bgPr shadeToTitle="0">
        <a:blipFill dpi="0" rotWithShape="1">
          <a:blip r:embed="rId2"/>
          <a:srcRect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0" y="5668"/>
            <a:ext cx="9144000" cy="6852332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en-US" altLang="ko-KR"/>
              <a:t>ADD A TITLE SLIDE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2017-08-29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DD3AD4D-FDEB-4C62-A936-7D9775ED795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7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Relationship Id="rId2" Type="http://schemas.openxmlformats.org/officeDocument/2006/relationships/notesSlide" Target="../notesSlides/notesSlide1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.xml"  /><Relationship Id="rId2" Type="http://schemas.openxmlformats.org/officeDocument/2006/relationships/image" Target="../media/image8.png"  /><Relationship Id="rId3" Type="http://schemas.openxmlformats.org/officeDocument/2006/relationships/image" Target="../media/image9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Relationship Id="rId2" Type="http://schemas.openxmlformats.org/officeDocument/2006/relationships/image" Target="../media/image10.png"  /><Relationship Id="rId3" Type="http://schemas.openxmlformats.org/officeDocument/2006/relationships/image" Target="../media/image11.jpeg"  /><Relationship Id="rId4" Type="http://schemas.openxmlformats.org/officeDocument/2006/relationships/image" Target="../media/image12.png"  /><Relationship Id="rId5" Type="http://schemas.openxmlformats.org/officeDocument/2006/relationships/image" Target="../media/image13.jpeg"  /><Relationship Id="rId6" Type="http://schemas.openxmlformats.org/officeDocument/2006/relationships/image" Target="../media/image14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Relationship Id="rId2" Type="http://schemas.openxmlformats.org/officeDocument/2006/relationships/image" Target="../media/image15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Relationship Id="rId2" Type="http://schemas.openxmlformats.org/officeDocument/2006/relationships/image" Target="../media/image16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Relationship Id="rId2" Type="http://schemas.openxmlformats.org/officeDocument/2006/relationships/image" Target="../media/image17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Relationship Id="rId2" Type="http://schemas.openxmlformats.org/officeDocument/2006/relationships/image" Target="../media/image16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.xml"  /><Relationship Id="rId2" Type="http://schemas.openxmlformats.org/officeDocument/2006/relationships/image" Target="../media/image8.png"  /><Relationship Id="rId3" Type="http://schemas.openxmlformats.org/officeDocument/2006/relationships/image" Target="../media/image9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.xml"  /><Relationship Id="rId2" Type="http://schemas.openxmlformats.org/officeDocument/2006/relationships/image" Target="../media/image8.png"  /><Relationship Id="rId3" Type="http://schemas.openxmlformats.org/officeDocument/2006/relationships/image" Target="../media/image9.png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Relationship Id="rId2" Type="http://schemas.openxmlformats.org/officeDocument/2006/relationships/image" Target="../media/image18.png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.xml"  /><Relationship Id="rId2" Type="http://schemas.openxmlformats.org/officeDocument/2006/relationships/image" Target="../media/image8.png"  /><Relationship Id="rId3" Type="http://schemas.openxmlformats.org/officeDocument/2006/relationships/image" Target="../media/image9.png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Relationship Id="rId2" Type="http://schemas.openxmlformats.org/officeDocument/2006/relationships/image" Target="../media/image19.png"  /><Relationship Id="rId3" Type="http://schemas.openxmlformats.org/officeDocument/2006/relationships/image" Target="../media/image20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5"/>
          <p:cNvSpPr txBox="1"/>
          <p:nvPr/>
        </p:nvSpPr>
        <p:spPr>
          <a:xfrm>
            <a:off x="849790" y="1711468"/>
            <a:ext cx="7444418" cy="1782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3600" i="1" spc="-220">
                <a:solidFill>
                  <a:schemeClr val="accent2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rPr>
              <a:t>비리근절 및 공직기강</a:t>
            </a:r>
            <a:endParaRPr lang="ko-KR" altLang="en-US" sz="3200" i="1" spc="-196">
              <a:solidFill>
                <a:schemeClr val="accent2">
                  <a:lumMod val="70000"/>
                </a:schemeClr>
              </a:solidFill>
              <a:latin typeface="한컴 윤고딕 250"/>
              <a:ea typeface="한컴 윤고딕 250"/>
              <a:cs typeface="Arial"/>
            </a:endParaRPr>
          </a:p>
          <a:p>
            <a:pPr eaLnBrk="1" latin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6500" spc="-394">
                <a:solidFill>
                  <a:schemeClr val="tx2"/>
                </a:solidFill>
                <a:latin typeface="한컴 윤고딕 250"/>
                <a:ea typeface="한컴 윤고딕 250"/>
                <a:cs typeface="Arial"/>
              </a:rPr>
              <a:t>특 별 교 육</a:t>
            </a:r>
            <a:endParaRPr lang="ko-KR" altLang="en-US" sz="6500" spc="-394">
              <a:solidFill>
                <a:schemeClr val="tx2"/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10" name="TextBox 15"/>
          <p:cNvSpPr txBox="1"/>
          <p:nvPr/>
        </p:nvSpPr>
        <p:spPr>
          <a:xfrm>
            <a:off x="1511660" y="4359597"/>
            <a:ext cx="2655823" cy="1337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800" spc="-172">
                <a:solidFill>
                  <a:schemeClr val="tx1"/>
                </a:solidFill>
                <a:latin typeface="HY수평선B"/>
                <a:ea typeface="HY수평선B"/>
                <a:cs typeface="Arial"/>
              </a:rPr>
              <a:t>  </a:t>
            </a:r>
            <a:endParaRPr lang="ko-KR" altLang="en-US" sz="2600" b="1" spc="-160">
              <a:solidFill>
                <a:schemeClr val="tx2"/>
              </a:solidFill>
              <a:latin typeface="HY울릉도M"/>
              <a:ea typeface="HY울릉도M"/>
              <a:cs typeface="Arial"/>
            </a:endParaRPr>
          </a:p>
          <a:p>
            <a:pPr eaLnBrk="1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3500" spc="-214">
                <a:solidFill>
                  <a:schemeClr val="tx2"/>
                </a:solidFill>
                <a:latin typeface="HY울릉도B"/>
                <a:ea typeface="HY울릉도B"/>
                <a:cs typeface="Arial"/>
              </a:rPr>
              <a:t>감사위원회</a:t>
            </a:r>
            <a:endParaRPr lang="ko-KR" altLang="en-US" sz="3500" spc="-214">
              <a:solidFill>
                <a:schemeClr val="tx2"/>
              </a:solidFill>
              <a:latin typeface="HY울릉도B"/>
              <a:ea typeface="HY울릉도B"/>
              <a:cs typeface="Arial"/>
            </a:endParaRPr>
          </a:p>
        </p:txBody>
      </p:sp>
      <p:pic>
        <p:nvPicPr>
          <p:cNvPr id="11" name="그림 10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80020" y="440668"/>
            <a:ext cx="1979712" cy="584684"/>
          </a:xfrm>
          <a:prstGeom prst="rect">
            <a:avLst/>
          </a:prstGeom>
        </p:spPr>
      </p:pic>
      <p:grpSp>
        <p:nvGrpSpPr>
          <p:cNvPr id="12" name="그룹 7"/>
          <p:cNvGrpSpPr/>
          <p:nvPr/>
        </p:nvGrpSpPr>
        <p:grpSpPr>
          <a:xfrm rot="0">
            <a:off x="0" y="5442059"/>
            <a:ext cx="5430083" cy="1415940"/>
            <a:chOff x="2142644" y="5695883"/>
            <a:chExt cx="4456678" cy="1162116"/>
          </a:xfrm>
        </p:grpSpPr>
        <p:sp>
          <p:nvSpPr>
            <p:cNvPr id="13" name="Freeform 5"/>
            <p:cNvSpPr>
              <a:spLocks noEditPoints="1"/>
            </p:cNvSpPr>
            <p:nvPr/>
          </p:nvSpPr>
          <p:spPr>
            <a:xfrm>
              <a:off x="2142644" y="6162283"/>
              <a:ext cx="1170619" cy="695717"/>
            </a:xfrm>
            <a:custGeom>
              <a:avLst/>
              <a:gdLst>
                <a:gd name="T0" fmla="*/ 172 w 1161"/>
                <a:gd name="T1" fmla="*/ 192 h 690"/>
                <a:gd name="T2" fmla="*/ 172 w 1161"/>
                <a:gd name="T3" fmla="*/ 251 h 690"/>
                <a:gd name="T4" fmla="*/ 172 w 1161"/>
                <a:gd name="T5" fmla="*/ 394 h 690"/>
                <a:gd name="T6" fmla="*/ 201 w 1161"/>
                <a:gd name="T7" fmla="*/ 511 h 690"/>
                <a:gd name="T8" fmla="*/ 201 w 1161"/>
                <a:gd name="T9" fmla="*/ 596 h 690"/>
                <a:gd name="T10" fmla="*/ 81 w 1161"/>
                <a:gd name="T11" fmla="*/ 566 h 690"/>
                <a:gd name="T12" fmla="*/ 81 w 1161"/>
                <a:gd name="T13" fmla="*/ 511 h 690"/>
                <a:gd name="T14" fmla="*/ 81 w 1161"/>
                <a:gd name="T15" fmla="*/ 365 h 690"/>
                <a:gd name="T16" fmla="*/ 55 w 1161"/>
                <a:gd name="T17" fmla="*/ 251 h 690"/>
                <a:gd name="T18" fmla="*/ 110 w 1161"/>
                <a:gd name="T19" fmla="*/ 625 h 690"/>
                <a:gd name="T20" fmla="*/ 139 w 1161"/>
                <a:gd name="T21" fmla="*/ 511 h 690"/>
                <a:gd name="T22" fmla="*/ 139 w 1161"/>
                <a:gd name="T23" fmla="*/ 452 h 690"/>
                <a:gd name="T24" fmla="*/ 139 w 1161"/>
                <a:gd name="T25" fmla="*/ 309 h 690"/>
                <a:gd name="T26" fmla="*/ 110 w 1161"/>
                <a:gd name="T27" fmla="*/ 192 h 690"/>
                <a:gd name="T28" fmla="*/ 615 w 1161"/>
                <a:gd name="T29" fmla="*/ 690 h 690"/>
                <a:gd name="T30" fmla="*/ 530 w 1161"/>
                <a:gd name="T31" fmla="*/ 596 h 690"/>
                <a:gd name="T32" fmla="*/ 501 w 1161"/>
                <a:gd name="T33" fmla="*/ 482 h 690"/>
                <a:gd name="T34" fmla="*/ 501 w 1161"/>
                <a:gd name="T35" fmla="*/ 394 h 690"/>
                <a:gd name="T36" fmla="*/ 530 w 1161"/>
                <a:gd name="T37" fmla="*/ 280 h 690"/>
                <a:gd name="T38" fmla="*/ 530 w 1161"/>
                <a:gd name="T39" fmla="*/ 221 h 690"/>
                <a:gd name="T40" fmla="*/ 530 w 1161"/>
                <a:gd name="T41" fmla="*/ 78 h 690"/>
                <a:gd name="T42" fmla="*/ 559 w 1161"/>
                <a:gd name="T43" fmla="*/ 540 h 690"/>
                <a:gd name="T44" fmla="*/ 559 w 1161"/>
                <a:gd name="T45" fmla="*/ 452 h 690"/>
                <a:gd name="T46" fmla="*/ 589 w 1161"/>
                <a:gd name="T47" fmla="*/ 339 h 690"/>
                <a:gd name="T48" fmla="*/ 589 w 1161"/>
                <a:gd name="T49" fmla="*/ 280 h 690"/>
                <a:gd name="T50" fmla="*/ 589 w 1161"/>
                <a:gd name="T51" fmla="*/ 137 h 690"/>
                <a:gd name="T52" fmla="*/ 732 w 1161"/>
                <a:gd name="T53" fmla="*/ 107 h 690"/>
                <a:gd name="T54" fmla="*/ 732 w 1161"/>
                <a:gd name="T55" fmla="*/ 192 h 690"/>
                <a:gd name="T56" fmla="*/ 703 w 1161"/>
                <a:gd name="T57" fmla="*/ 309 h 690"/>
                <a:gd name="T58" fmla="*/ 703 w 1161"/>
                <a:gd name="T59" fmla="*/ 365 h 690"/>
                <a:gd name="T60" fmla="*/ 703 w 1161"/>
                <a:gd name="T61" fmla="*/ 511 h 690"/>
                <a:gd name="T62" fmla="*/ 732 w 1161"/>
                <a:gd name="T63" fmla="*/ 625 h 690"/>
                <a:gd name="T64" fmla="*/ 673 w 1161"/>
                <a:gd name="T65" fmla="*/ 137 h 690"/>
                <a:gd name="T66" fmla="*/ 644 w 1161"/>
                <a:gd name="T67" fmla="*/ 251 h 690"/>
                <a:gd name="T68" fmla="*/ 644 w 1161"/>
                <a:gd name="T69" fmla="*/ 309 h 690"/>
                <a:gd name="T70" fmla="*/ 644 w 1161"/>
                <a:gd name="T71" fmla="*/ 452 h 690"/>
                <a:gd name="T72" fmla="*/ 673 w 1161"/>
                <a:gd name="T73" fmla="*/ 566 h 690"/>
                <a:gd name="T74" fmla="*/ 432 w 1161"/>
                <a:gd name="T75" fmla="*/ 690 h 690"/>
                <a:gd name="T76" fmla="*/ 377 w 1161"/>
                <a:gd name="T77" fmla="*/ 280 h 690"/>
                <a:gd name="T78" fmla="*/ 377 w 1161"/>
                <a:gd name="T79" fmla="*/ 339 h 690"/>
                <a:gd name="T80" fmla="*/ 377 w 1161"/>
                <a:gd name="T81" fmla="*/ 482 h 690"/>
                <a:gd name="T82" fmla="*/ 403 w 1161"/>
                <a:gd name="T83" fmla="*/ 596 h 690"/>
                <a:gd name="T84" fmla="*/ 348 w 1161"/>
                <a:gd name="T85" fmla="*/ 280 h 690"/>
                <a:gd name="T86" fmla="*/ 318 w 1161"/>
                <a:gd name="T87" fmla="*/ 394 h 690"/>
                <a:gd name="T88" fmla="*/ 318 w 1161"/>
                <a:gd name="T89" fmla="*/ 452 h 690"/>
                <a:gd name="T90" fmla="*/ 318 w 1161"/>
                <a:gd name="T91" fmla="*/ 596 h 690"/>
                <a:gd name="T92" fmla="*/ 794 w 1161"/>
                <a:gd name="T93" fmla="*/ 251 h 690"/>
                <a:gd name="T94" fmla="*/ 823 w 1161"/>
                <a:gd name="T95" fmla="*/ 566 h 690"/>
                <a:gd name="T96" fmla="*/ 823 w 1161"/>
                <a:gd name="T97" fmla="*/ 482 h 690"/>
                <a:gd name="T98" fmla="*/ 852 w 1161"/>
                <a:gd name="T99" fmla="*/ 365 h 690"/>
                <a:gd name="T100" fmla="*/ 852 w 1161"/>
                <a:gd name="T101" fmla="*/ 309 h 690"/>
                <a:gd name="T102" fmla="*/ 911 w 1161"/>
                <a:gd name="T103" fmla="*/ 511 h 690"/>
                <a:gd name="T104" fmla="*/ 882 w 1161"/>
                <a:gd name="T105" fmla="*/ 394 h 690"/>
                <a:gd name="T106" fmla="*/ 882 w 1161"/>
                <a:gd name="T107" fmla="*/ 309 h 690"/>
                <a:gd name="T108" fmla="*/ 1096 w 1161"/>
                <a:gd name="T109" fmla="*/ 687 h 690"/>
                <a:gd name="T110" fmla="*/ 1031 w 1161"/>
                <a:gd name="T111" fmla="*/ 544 h 690"/>
                <a:gd name="T112" fmla="*/ 1031 w 1161"/>
                <a:gd name="T113" fmla="*/ 492 h 690"/>
                <a:gd name="T114" fmla="*/ 1083 w 1161"/>
                <a:gd name="T115" fmla="*/ 557 h 690"/>
                <a:gd name="T116" fmla="*/ 1057 w 1161"/>
                <a:gd name="T117" fmla="*/ 452 h 690"/>
                <a:gd name="T118" fmla="*/ 1109 w 1161"/>
                <a:gd name="T119" fmla="*/ 596 h 690"/>
                <a:gd name="T120" fmla="*/ 1135 w 1161"/>
                <a:gd name="T121" fmla="*/ 492 h 690"/>
                <a:gd name="T122" fmla="*/ 1135 w 1161"/>
                <a:gd name="T123" fmla="*/ 439 h 6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1" h="690">
                  <a:moveTo>
                    <a:pt x="152" y="101"/>
                  </a:moveTo>
                  <a:lnTo>
                    <a:pt x="0" y="133"/>
                  </a:lnTo>
                  <a:lnTo>
                    <a:pt x="0" y="690"/>
                  </a:lnTo>
                  <a:lnTo>
                    <a:pt x="247" y="690"/>
                  </a:lnTo>
                  <a:lnTo>
                    <a:pt x="247" y="146"/>
                  </a:lnTo>
                  <a:lnTo>
                    <a:pt x="152" y="159"/>
                  </a:lnTo>
                  <a:lnTo>
                    <a:pt x="152" y="101"/>
                  </a:lnTo>
                  <a:lnTo>
                    <a:pt x="152" y="101"/>
                  </a:lnTo>
                  <a:close/>
                  <a:moveTo>
                    <a:pt x="172" y="192"/>
                  </a:moveTo>
                  <a:lnTo>
                    <a:pt x="201" y="192"/>
                  </a:lnTo>
                  <a:lnTo>
                    <a:pt x="201" y="221"/>
                  </a:lnTo>
                  <a:lnTo>
                    <a:pt x="172" y="221"/>
                  </a:lnTo>
                  <a:lnTo>
                    <a:pt x="172" y="192"/>
                  </a:lnTo>
                  <a:close/>
                  <a:moveTo>
                    <a:pt x="172" y="251"/>
                  </a:moveTo>
                  <a:lnTo>
                    <a:pt x="201" y="251"/>
                  </a:lnTo>
                  <a:lnTo>
                    <a:pt x="201" y="280"/>
                  </a:lnTo>
                  <a:lnTo>
                    <a:pt x="172" y="280"/>
                  </a:lnTo>
                  <a:lnTo>
                    <a:pt x="172" y="251"/>
                  </a:lnTo>
                  <a:close/>
                  <a:moveTo>
                    <a:pt x="172" y="309"/>
                  </a:moveTo>
                  <a:lnTo>
                    <a:pt x="201" y="309"/>
                  </a:lnTo>
                  <a:lnTo>
                    <a:pt x="201" y="339"/>
                  </a:lnTo>
                  <a:lnTo>
                    <a:pt x="172" y="339"/>
                  </a:lnTo>
                  <a:lnTo>
                    <a:pt x="172" y="309"/>
                  </a:lnTo>
                  <a:close/>
                  <a:moveTo>
                    <a:pt x="172" y="365"/>
                  </a:moveTo>
                  <a:lnTo>
                    <a:pt x="201" y="365"/>
                  </a:lnTo>
                  <a:lnTo>
                    <a:pt x="201" y="394"/>
                  </a:lnTo>
                  <a:lnTo>
                    <a:pt x="172" y="394"/>
                  </a:lnTo>
                  <a:lnTo>
                    <a:pt x="172" y="365"/>
                  </a:lnTo>
                  <a:close/>
                  <a:moveTo>
                    <a:pt x="172" y="423"/>
                  </a:moveTo>
                  <a:lnTo>
                    <a:pt x="201" y="423"/>
                  </a:lnTo>
                  <a:lnTo>
                    <a:pt x="201" y="452"/>
                  </a:lnTo>
                  <a:lnTo>
                    <a:pt x="172" y="452"/>
                  </a:lnTo>
                  <a:lnTo>
                    <a:pt x="172" y="423"/>
                  </a:lnTo>
                  <a:close/>
                  <a:moveTo>
                    <a:pt x="172" y="482"/>
                  </a:moveTo>
                  <a:lnTo>
                    <a:pt x="201" y="482"/>
                  </a:lnTo>
                  <a:lnTo>
                    <a:pt x="201" y="511"/>
                  </a:lnTo>
                  <a:lnTo>
                    <a:pt x="172" y="511"/>
                  </a:lnTo>
                  <a:lnTo>
                    <a:pt x="172" y="482"/>
                  </a:lnTo>
                  <a:close/>
                  <a:moveTo>
                    <a:pt x="172" y="540"/>
                  </a:moveTo>
                  <a:lnTo>
                    <a:pt x="201" y="540"/>
                  </a:lnTo>
                  <a:lnTo>
                    <a:pt x="201" y="566"/>
                  </a:lnTo>
                  <a:lnTo>
                    <a:pt x="172" y="566"/>
                  </a:lnTo>
                  <a:lnTo>
                    <a:pt x="172" y="540"/>
                  </a:lnTo>
                  <a:close/>
                  <a:moveTo>
                    <a:pt x="172" y="596"/>
                  </a:moveTo>
                  <a:lnTo>
                    <a:pt x="201" y="596"/>
                  </a:lnTo>
                  <a:lnTo>
                    <a:pt x="201" y="625"/>
                  </a:lnTo>
                  <a:lnTo>
                    <a:pt x="172" y="625"/>
                  </a:lnTo>
                  <a:lnTo>
                    <a:pt x="172" y="596"/>
                  </a:lnTo>
                  <a:close/>
                  <a:moveTo>
                    <a:pt x="81" y="625"/>
                  </a:moveTo>
                  <a:lnTo>
                    <a:pt x="55" y="625"/>
                  </a:lnTo>
                  <a:lnTo>
                    <a:pt x="55" y="596"/>
                  </a:lnTo>
                  <a:lnTo>
                    <a:pt x="81" y="596"/>
                  </a:lnTo>
                  <a:lnTo>
                    <a:pt x="81" y="625"/>
                  </a:lnTo>
                  <a:close/>
                  <a:moveTo>
                    <a:pt x="81" y="566"/>
                  </a:moveTo>
                  <a:lnTo>
                    <a:pt x="55" y="566"/>
                  </a:lnTo>
                  <a:lnTo>
                    <a:pt x="55" y="540"/>
                  </a:lnTo>
                  <a:lnTo>
                    <a:pt x="81" y="540"/>
                  </a:lnTo>
                  <a:lnTo>
                    <a:pt x="81" y="566"/>
                  </a:lnTo>
                  <a:close/>
                  <a:moveTo>
                    <a:pt x="81" y="511"/>
                  </a:moveTo>
                  <a:lnTo>
                    <a:pt x="55" y="511"/>
                  </a:lnTo>
                  <a:lnTo>
                    <a:pt x="55" y="482"/>
                  </a:lnTo>
                  <a:lnTo>
                    <a:pt x="81" y="482"/>
                  </a:lnTo>
                  <a:lnTo>
                    <a:pt x="81" y="511"/>
                  </a:lnTo>
                  <a:close/>
                  <a:moveTo>
                    <a:pt x="81" y="452"/>
                  </a:moveTo>
                  <a:lnTo>
                    <a:pt x="55" y="452"/>
                  </a:lnTo>
                  <a:lnTo>
                    <a:pt x="55" y="423"/>
                  </a:lnTo>
                  <a:lnTo>
                    <a:pt x="81" y="423"/>
                  </a:lnTo>
                  <a:lnTo>
                    <a:pt x="81" y="452"/>
                  </a:lnTo>
                  <a:close/>
                  <a:moveTo>
                    <a:pt x="81" y="394"/>
                  </a:moveTo>
                  <a:lnTo>
                    <a:pt x="55" y="394"/>
                  </a:lnTo>
                  <a:lnTo>
                    <a:pt x="55" y="365"/>
                  </a:lnTo>
                  <a:lnTo>
                    <a:pt x="81" y="365"/>
                  </a:lnTo>
                  <a:lnTo>
                    <a:pt x="81" y="394"/>
                  </a:lnTo>
                  <a:close/>
                  <a:moveTo>
                    <a:pt x="81" y="339"/>
                  </a:moveTo>
                  <a:lnTo>
                    <a:pt x="55" y="339"/>
                  </a:lnTo>
                  <a:lnTo>
                    <a:pt x="55" y="309"/>
                  </a:lnTo>
                  <a:lnTo>
                    <a:pt x="81" y="309"/>
                  </a:lnTo>
                  <a:lnTo>
                    <a:pt x="81" y="339"/>
                  </a:lnTo>
                  <a:close/>
                  <a:moveTo>
                    <a:pt x="81" y="280"/>
                  </a:moveTo>
                  <a:lnTo>
                    <a:pt x="55" y="280"/>
                  </a:lnTo>
                  <a:lnTo>
                    <a:pt x="55" y="251"/>
                  </a:lnTo>
                  <a:lnTo>
                    <a:pt x="81" y="251"/>
                  </a:lnTo>
                  <a:lnTo>
                    <a:pt x="81" y="280"/>
                  </a:lnTo>
                  <a:close/>
                  <a:moveTo>
                    <a:pt x="81" y="221"/>
                  </a:moveTo>
                  <a:lnTo>
                    <a:pt x="55" y="221"/>
                  </a:lnTo>
                  <a:lnTo>
                    <a:pt x="55" y="192"/>
                  </a:lnTo>
                  <a:lnTo>
                    <a:pt x="81" y="192"/>
                  </a:lnTo>
                  <a:lnTo>
                    <a:pt x="81" y="221"/>
                  </a:lnTo>
                  <a:close/>
                  <a:moveTo>
                    <a:pt x="139" y="625"/>
                  </a:moveTo>
                  <a:lnTo>
                    <a:pt x="110" y="625"/>
                  </a:lnTo>
                  <a:lnTo>
                    <a:pt x="110" y="596"/>
                  </a:lnTo>
                  <a:lnTo>
                    <a:pt x="139" y="596"/>
                  </a:lnTo>
                  <a:lnTo>
                    <a:pt x="139" y="625"/>
                  </a:lnTo>
                  <a:close/>
                  <a:moveTo>
                    <a:pt x="139" y="566"/>
                  </a:moveTo>
                  <a:lnTo>
                    <a:pt x="110" y="566"/>
                  </a:lnTo>
                  <a:lnTo>
                    <a:pt x="110" y="540"/>
                  </a:lnTo>
                  <a:lnTo>
                    <a:pt x="139" y="540"/>
                  </a:lnTo>
                  <a:lnTo>
                    <a:pt x="139" y="566"/>
                  </a:lnTo>
                  <a:close/>
                  <a:moveTo>
                    <a:pt x="139" y="511"/>
                  </a:moveTo>
                  <a:lnTo>
                    <a:pt x="110" y="511"/>
                  </a:lnTo>
                  <a:lnTo>
                    <a:pt x="110" y="482"/>
                  </a:lnTo>
                  <a:lnTo>
                    <a:pt x="139" y="482"/>
                  </a:lnTo>
                  <a:lnTo>
                    <a:pt x="139" y="511"/>
                  </a:lnTo>
                  <a:close/>
                  <a:moveTo>
                    <a:pt x="139" y="452"/>
                  </a:moveTo>
                  <a:lnTo>
                    <a:pt x="110" y="452"/>
                  </a:lnTo>
                  <a:lnTo>
                    <a:pt x="110" y="423"/>
                  </a:lnTo>
                  <a:lnTo>
                    <a:pt x="139" y="423"/>
                  </a:lnTo>
                  <a:lnTo>
                    <a:pt x="139" y="452"/>
                  </a:lnTo>
                  <a:close/>
                  <a:moveTo>
                    <a:pt x="139" y="394"/>
                  </a:moveTo>
                  <a:lnTo>
                    <a:pt x="110" y="394"/>
                  </a:lnTo>
                  <a:lnTo>
                    <a:pt x="110" y="365"/>
                  </a:lnTo>
                  <a:lnTo>
                    <a:pt x="139" y="365"/>
                  </a:lnTo>
                  <a:lnTo>
                    <a:pt x="139" y="394"/>
                  </a:lnTo>
                  <a:close/>
                  <a:moveTo>
                    <a:pt x="139" y="339"/>
                  </a:moveTo>
                  <a:lnTo>
                    <a:pt x="110" y="339"/>
                  </a:lnTo>
                  <a:lnTo>
                    <a:pt x="110" y="309"/>
                  </a:lnTo>
                  <a:lnTo>
                    <a:pt x="139" y="309"/>
                  </a:lnTo>
                  <a:lnTo>
                    <a:pt x="139" y="339"/>
                  </a:lnTo>
                  <a:close/>
                  <a:moveTo>
                    <a:pt x="139" y="280"/>
                  </a:moveTo>
                  <a:lnTo>
                    <a:pt x="110" y="280"/>
                  </a:lnTo>
                  <a:lnTo>
                    <a:pt x="110" y="251"/>
                  </a:lnTo>
                  <a:lnTo>
                    <a:pt x="139" y="251"/>
                  </a:lnTo>
                  <a:lnTo>
                    <a:pt x="139" y="280"/>
                  </a:lnTo>
                  <a:close/>
                  <a:moveTo>
                    <a:pt x="139" y="221"/>
                  </a:moveTo>
                  <a:lnTo>
                    <a:pt x="110" y="221"/>
                  </a:lnTo>
                  <a:lnTo>
                    <a:pt x="110" y="192"/>
                  </a:lnTo>
                  <a:lnTo>
                    <a:pt x="139" y="192"/>
                  </a:lnTo>
                  <a:lnTo>
                    <a:pt x="139" y="221"/>
                  </a:lnTo>
                  <a:close/>
                  <a:moveTo>
                    <a:pt x="615" y="0"/>
                  </a:moveTo>
                  <a:lnTo>
                    <a:pt x="615" y="0"/>
                  </a:lnTo>
                  <a:lnTo>
                    <a:pt x="615" y="0"/>
                  </a:lnTo>
                  <a:lnTo>
                    <a:pt x="615" y="0"/>
                  </a:lnTo>
                  <a:lnTo>
                    <a:pt x="471" y="49"/>
                  </a:lnTo>
                  <a:lnTo>
                    <a:pt x="471" y="690"/>
                  </a:lnTo>
                  <a:lnTo>
                    <a:pt x="615" y="690"/>
                  </a:lnTo>
                  <a:lnTo>
                    <a:pt x="615" y="690"/>
                  </a:lnTo>
                  <a:lnTo>
                    <a:pt x="758" y="690"/>
                  </a:lnTo>
                  <a:lnTo>
                    <a:pt x="758" y="49"/>
                  </a:lnTo>
                  <a:lnTo>
                    <a:pt x="615" y="0"/>
                  </a:lnTo>
                  <a:lnTo>
                    <a:pt x="615" y="0"/>
                  </a:lnTo>
                  <a:close/>
                  <a:moveTo>
                    <a:pt x="530" y="625"/>
                  </a:moveTo>
                  <a:lnTo>
                    <a:pt x="501" y="625"/>
                  </a:lnTo>
                  <a:lnTo>
                    <a:pt x="501" y="596"/>
                  </a:lnTo>
                  <a:lnTo>
                    <a:pt x="530" y="596"/>
                  </a:lnTo>
                  <a:lnTo>
                    <a:pt x="530" y="625"/>
                  </a:lnTo>
                  <a:close/>
                  <a:moveTo>
                    <a:pt x="530" y="566"/>
                  </a:moveTo>
                  <a:lnTo>
                    <a:pt x="501" y="566"/>
                  </a:lnTo>
                  <a:lnTo>
                    <a:pt x="501" y="540"/>
                  </a:lnTo>
                  <a:lnTo>
                    <a:pt x="530" y="540"/>
                  </a:lnTo>
                  <a:lnTo>
                    <a:pt x="530" y="566"/>
                  </a:lnTo>
                  <a:close/>
                  <a:moveTo>
                    <a:pt x="530" y="511"/>
                  </a:moveTo>
                  <a:lnTo>
                    <a:pt x="501" y="511"/>
                  </a:lnTo>
                  <a:lnTo>
                    <a:pt x="501" y="482"/>
                  </a:lnTo>
                  <a:lnTo>
                    <a:pt x="530" y="482"/>
                  </a:lnTo>
                  <a:lnTo>
                    <a:pt x="530" y="511"/>
                  </a:lnTo>
                  <a:close/>
                  <a:moveTo>
                    <a:pt x="530" y="452"/>
                  </a:moveTo>
                  <a:lnTo>
                    <a:pt x="501" y="452"/>
                  </a:lnTo>
                  <a:lnTo>
                    <a:pt x="501" y="423"/>
                  </a:lnTo>
                  <a:lnTo>
                    <a:pt x="530" y="423"/>
                  </a:lnTo>
                  <a:lnTo>
                    <a:pt x="530" y="452"/>
                  </a:lnTo>
                  <a:close/>
                  <a:moveTo>
                    <a:pt x="530" y="394"/>
                  </a:moveTo>
                  <a:lnTo>
                    <a:pt x="501" y="394"/>
                  </a:lnTo>
                  <a:lnTo>
                    <a:pt x="501" y="365"/>
                  </a:lnTo>
                  <a:lnTo>
                    <a:pt x="530" y="365"/>
                  </a:lnTo>
                  <a:lnTo>
                    <a:pt x="530" y="394"/>
                  </a:lnTo>
                  <a:close/>
                  <a:moveTo>
                    <a:pt x="530" y="339"/>
                  </a:moveTo>
                  <a:lnTo>
                    <a:pt x="501" y="339"/>
                  </a:lnTo>
                  <a:lnTo>
                    <a:pt x="501" y="309"/>
                  </a:lnTo>
                  <a:lnTo>
                    <a:pt x="530" y="309"/>
                  </a:lnTo>
                  <a:lnTo>
                    <a:pt x="530" y="339"/>
                  </a:lnTo>
                  <a:close/>
                  <a:moveTo>
                    <a:pt x="530" y="280"/>
                  </a:moveTo>
                  <a:lnTo>
                    <a:pt x="501" y="280"/>
                  </a:lnTo>
                  <a:lnTo>
                    <a:pt x="501" y="251"/>
                  </a:lnTo>
                  <a:lnTo>
                    <a:pt x="530" y="251"/>
                  </a:lnTo>
                  <a:lnTo>
                    <a:pt x="530" y="280"/>
                  </a:lnTo>
                  <a:close/>
                  <a:moveTo>
                    <a:pt x="530" y="221"/>
                  </a:moveTo>
                  <a:lnTo>
                    <a:pt x="501" y="221"/>
                  </a:lnTo>
                  <a:lnTo>
                    <a:pt x="501" y="192"/>
                  </a:lnTo>
                  <a:lnTo>
                    <a:pt x="530" y="192"/>
                  </a:lnTo>
                  <a:lnTo>
                    <a:pt x="530" y="221"/>
                  </a:lnTo>
                  <a:close/>
                  <a:moveTo>
                    <a:pt x="530" y="163"/>
                  </a:moveTo>
                  <a:lnTo>
                    <a:pt x="501" y="163"/>
                  </a:lnTo>
                  <a:lnTo>
                    <a:pt x="501" y="137"/>
                  </a:lnTo>
                  <a:lnTo>
                    <a:pt x="530" y="137"/>
                  </a:lnTo>
                  <a:lnTo>
                    <a:pt x="530" y="163"/>
                  </a:lnTo>
                  <a:close/>
                  <a:moveTo>
                    <a:pt x="530" y="107"/>
                  </a:moveTo>
                  <a:lnTo>
                    <a:pt x="501" y="107"/>
                  </a:lnTo>
                  <a:lnTo>
                    <a:pt x="501" y="78"/>
                  </a:lnTo>
                  <a:lnTo>
                    <a:pt x="530" y="78"/>
                  </a:lnTo>
                  <a:lnTo>
                    <a:pt x="530" y="107"/>
                  </a:lnTo>
                  <a:close/>
                  <a:moveTo>
                    <a:pt x="589" y="625"/>
                  </a:moveTo>
                  <a:lnTo>
                    <a:pt x="559" y="625"/>
                  </a:lnTo>
                  <a:lnTo>
                    <a:pt x="559" y="596"/>
                  </a:lnTo>
                  <a:lnTo>
                    <a:pt x="589" y="596"/>
                  </a:lnTo>
                  <a:lnTo>
                    <a:pt x="589" y="625"/>
                  </a:lnTo>
                  <a:close/>
                  <a:moveTo>
                    <a:pt x="589" y="566"/>
                  </a:moveTo>
                  <a:lnTo>
                    <a:pt x="559" y="566"/>
                  </a:lnTo>
                  <a:lnTo>
                    <a:pt x="559" y="540"/>
                  </a:lnTo>
                  <a:lnTo>
                    <a:pt x="589" y="540"/>
                  </a:lnTo>
                  <a:lnTo>
                    <a:pt x="589" y="566"/>
                  </a:lnTo>
                  <a:close/>
                  <a:moveTo>
                    <a:pt x="589" y="511"/>
                  </a:moveTo>
                  <a:lnTo>
                    <a:pt x="559" y="511"/>
                  </a:lnTo>
                  <a:lnTo>
                    <a:pt x="559" y="482"/>
                  </a:lnTo>
                  <a:lnTo>
                    <a:pt x="589" y="482"/>
                  </a:lnTo>
                  <a:lnTo>
                    <a:pt x="589" y="511"/>
                  </a:lnTo>
                  <a:close/>
                  <a:moveTo>
                    <a:pt x="589" y="452"/>
                  </a:moveTo>
                  <a:lnTo>
                    <a:pt x="559" y="452"/>
                  </a:lnTo>
                  <a:lnTo>
                    <a:pt x="559" y="423"/>
                  </a:lnTo>
                  <a:lnTo>
                    <a:pt x="589" y="423"/>
                  </a:lnTo>
                  <a:lnTo>
                    <a:pt x="589" y="452"/>
                  </a:lnTo>
                  <a:close/>
                  <a:moveTo>
                    <a:pt x="589" y="394"/>
                  </a:moveTo>
                  <a:lnTo>
                    <a:pt x="559" y="394"/>
                  </a:lnTo>
                  <a:lnTo>
                    <a:pt x="559" y="365"/>
                  </a:lnTo>
                  <a:lnTo>
                    <a:pt x="589" y="365"/>
                  </a:lnTo>
                  <a:lnTo>
                    <a:pt x="589" y="394"/>
                  </a:lnTo>
                  <a:close/>
                  <a:moveTo>
                    <a:pt x="589" y="339"/>
                  </a:moveTo>
                  <a:lnTo>
                    <a:pt x="559" y="339"/>
                  </a:lnTo>
                  <a:lnTo>
                    <a:pt x="559" y="309"/>
                  </a:lnTo>
                  <a:lnTo>
                    <a:pt x="589" y="309"/>
                  </a:lnTo>
                  <a:lnTo>
                    <a:pt x="589" y="339"/>
                  </a:lnTo>
                  <a:close/>
                  <a:moveTo>
                    <a:pt x="589" y="280"/>
                  </a:moveTo>
                  <a:lnTo>
                    <a:pt x="559" y="280"/>
                  </a:lnTo>
                  <a:lnTo>
                    <a:pt x="559" y="251"/>
                  </a:lnTo>
                  <a:lnTo>
                    <a:pt x="589" y="251"/>
                  </a:lnTo>
                  <a:lnTo>
                    <a:pt x="589" y="280"/>
                  </a:lnTo>
                  <a:close/>
                  <a:moveTo>
                    <a:pt x="589" y="221"/>
                  </a:moveTo>
                  <a:lnTo>
                    <a:pt x="559" y="221"/>
                  </a:lnTo>
                  <a:lnTo>
                    <a:pt x="559" y="192"/>
                  </a:lnTo>
                  <a:lnTo>
                    <a:pt x="589" y="192"/>
                  </a:lnTo>
                  <a:lnTo>
                    <a:pt x="589" y="221"/>
                  </a:lnTo>
                  <a:close/>
                  <a:moveTo>
                    <a:pt x="589" y="163"/>
                  </a:moveTo>
                  <a:lnTo>
                    <a:pt x="559" y="163"/>
                  </a:lnTo>
                  <a:lnTo>
                    <a:pt x="559" y="137"/>
                  </a:lnTo>
                  <a:lnTo>
                    <a:pt x="589" y="137"/>
                  </a:lnTo>
                  <a:lnTo>
                    <a:pt x="589" y="163"/>
                  </a:lnTo>
                  <a:close/>
                  <a:moveTo>
                    <a:pt x="589" y="107"/>
                  </a:moveTo>
                  <a:lnTo>
                    <a:pt x="559" y="107"/>
                  </a:lnTo>
                  <a:lnTo>
                    <a:pt x="559" y="78"/>
                  </a:lnTo>
                  <a:lnTo>
                    <a:pt x="589" y="78"/>
                  </a:lnTo>
                  <a:lnTo>
                    <a:pt x="589" y="107"/>
                  </a:lnTo>
                  <a:close/>
                  <a:moveTo>
                    <a:pt x="703" y="78"/>
                  </a:moveTo>
                  <a:lnTo>
                    <a:pt x="732" y="78"/>
                  </a:lnTo>
                  <a:lnTo>
                    <a:pt x="732" y="107"/>
                  </a:lnTo>
                  <a:lnTo>
                    <a:pt x="703" y="107"/>
                  </a:lnTo>
                  <a:lnTo>
                    <a:pt x="703" y="78"/>
                  </a:lnTo>
                  <a:close/>
                  <a:moveTo>
                    <a:pt x="703" y="137"/>
                  </a:moveTo>
                  <a:lnTo>
                    <a:pt x="732" y="137"/>
                  </a:lnTo>
                  <a:lnTo>
                    <a:pt x="732" y="163"/>
                  </a:lnTo>
                  <a:lnTo>
                    <a:pt x="703" y="163"/>
                  </a:lnTo>
                  <a:lnTo>
                    <a:pt x="703" y="137"/>
                  </a:lnTo>
                  <a:close/>
                  <a:moveTo>
                    <a:pt x="703" y="192"/>
                  </a:moveTo>
                  <a:lnTo>
                    <a:pt x="732" y="192"/>
                  </a:lnTo>
                  <a:lnTo>
                    <a:pt x="732" y="221"/>
                  </a:lnTo>
                  <a:lnTo>
                    <a:pt x="703" y="221"/>
                  </a:lnTo>
                  <a:lnTo>
                    <a:pt x="703" y="192"/>
                  </a:lnTo>
                  <a:close/>
                  <a:moveTo>
                    <a:pt x="703" y="251"/>
                  </a:moveTo>
                  <a:lnTo>
                    <a:pt x="732" y="251"/>
                  </a:lnTo>
                  <a:lnTo>
                    <a:pt x="732" y="280"/>
                  </a:lnTo>
                  <a:lnTo>
                    <a:pt x="703" y="280"/>
                  </a:lnTo>
                  <a:lnTo>
                    <a:pt x="703" y="251"/>
                  </a:lnTo>
                  <a:close/>
                  <a:moveTo>
                    <a:pt x="703" y="309"/>
                  </a:moveTo>
                  <a:lnTo>
                    <a:pt x="732" y="309"/>
                  </a:lnTo>
                  <a:lnTo>
                    <a:pt x="732" y="339"/>
                  </a:lnTo>
                  <a:lnTo>
                    <a:pt x="703" y="339"/>
                  </a:lnTo>
                  <a:lnTo>
                    <a:pt x="703" y="309"/>
                  </a:lnTo>
                  <a:close/>
                  <a:moveTo>
                    <a:pt x="703" y="365"/>
                  </a:moveTo>
                  <a:lnTo>
                    <a:pt x="732" y="365"/>
                  </a:lnTo>
                  <a:lnTo>
                    <a:pt x="732" y="394"/>
                  </a:lnTo>
                  <a:lnTo>
                    <a:pt x="703" y="394"/>
                  </a:lnTo>
                  <a:lnTo>
                    <a:pt x="703" y="365"/>
                  </a:lnTo>
                  <a:close/>
                  <a:moveTo>
                    <a:pt x="703" y="423"/>
                  </a:moveTo>
                  <a:lnTo>
                    <a:pt x="732" y="423"/>
                  </a:lnTo>
                  <a:lnTo>
                    <a:pt x="732" y="452"/>
                  </a:lnTo>
                  <a:lnTo>
                    <a:pt x="703" y="452"/>
                  </a:lnTo>
                  <a:lnTo>
                    <a:pt x="703" y="423"/>
                  </a:lnTo>
                  <a:close/>
                  <a:moveTo>
                    <a:pt x="703" y="482"/>
                  </a:moveTo>
                  <a:lnTo>
                    <a:pt x="732" y="482"/>
                  </a:lnTo>
                  <a:lnTo>
                    <a:pt x="732" y="511"/>
                  </a:lnTo>
                  <a:lnTo>
                    <a:pt x="703" y="511"/>
                  </a:lnTo>
                  <a:lnTo>
                    <a:pt x="703" y="482"/>
                  </a:lnTo>
                  <a:close/>
                  <a:moveTo>
                    <a:pt x="703" y="540"/>
                  </a:moveTo>
                  <a:lnTo>
                    <a:pt x="732" y="540"/>
                  </a:lnTo>
                  <a:lnTo>
                    <a:pt x="732" y="566"/>
                  </a:lnTo>
                  <a:lnTo>
                    <a:pt x="703" y="566"/>
                  </a:lnTo>
                  <a:lnTo>
                    <a:pt x="703" y="540"/>
                  </a:lnTo>
                  <a:close/>
                  <a:moveTo>
                    <a:pt x="703" y="596"/>
                  </a:moveTo>
                  <a:lnTo>
                    <a:pt x="732" y="596"/>
                  </a:lnTo>
                  <a:lnTo>
                    <a:pt x="732" y="625"/>
                  </a:lnTo>
                  <a:lnTo>
                    <a:pt x="703" y="625"/>
                  </a:lnTo>
                  <a:lnTo>
                    <a:pt x="703" y="596"/>
                  </a:lnTo>
                  <a:close/>
                  <a:moveTo>
                    <a:pt x="644" y="78"/>
                  </a:moveTo>
                  <a:lnTo>
                    <a:pt x="673" y="78"/>
                  </a:lnTo>
                  <a:lnTo>
                    <a:pt x="673" y="107"/>
                  </a:lnTo>
                  <a:lnTo>
                    <a:pt x="644" y="107"/>
                  </a:lnTo>
                  <a:lnTo>
                    <a:pt x="644" y="78"/>
                  </a:lnTo>
                  <a:close/>
                  <a:moveTo>
                    <a:pt x="644" y="137"/>
                  </a:moveTo>
                  <a:lnTo>
                    <a:pt x="673" y="137"/>
                  </a:lnTo>
                  <a:lnTo>
                    <a:pt x="673" y="163"/>
                  </a:lnTo>
                  <a:lnTo>
                    <a:pt x="644" y="163"/>
                  </a:lnTo>
                  <a:lnTo>
                    <a:pt x="644" y="137"/>
                  </a:lnTo>
                  <a:close/>
                  <a:moveTo>
                    <a:pt x="644" y="192"/>
                  </a:moveTo>
                  <a:lnTo>
                    <a:pt x="673" y="192"/>
                  </a:lnTo>
                  <a:lnTo>
                    <a:pt x="673" y="221"/>
                  </a:lnTo>
                  <a:lnTo>
                    <a:pt x="644" y="221"/>
                  </a:lnTo>
                  <a:lnTo>
                    <a:pt x="644" y="192"/>
                  </a:lnTo>
                  <a:close/>
                  <a:moveTo>
                    <a:pt x="644" y="251"/>
                  </a:moveTo>
                  <a:lnTo>
                    <a:pt x="673" y="251"/>
                  </a:lnTo>
                  <a:lnTo>
                    <a:pt x="673" y="280"/>
                  </a:lnTo>
                  <a:lnTo>
                    <a:pt x="644" y="280"/>
                  </a:lnTo>
                  <a:lnTo>
                    <a:pt x="644" y="251"/>
                  </a:lnTo>
                  <a:close/>
                  <a:moveTo>
                    <a:pt x="644" y="309"/>
                  </a:moveTo>
                  <a:lnTo>
                    <a:pt x="673" y="309"/>
                  </a:lnTo>
                  <a:lnTo>
                    <a:pt x="673" y="339"/>
                  </a:lnTo>
                  <a:lnTo>
                    <a:pt x="644" y="339"/>
                  </a:lnTo>
                  <a:lnTo>
                    <a:pt x="644" y="309"/>
                  </a:lnTo>
                  <a:close/>
                  <a:moveTo>
                    <a:pt x="644" y="365"/>
                  </a:moveTo>
                  <a:lnTo>
                    <a:pt x="673" y="365"/>
                  </a:lnTo>
                  <a:lnTo>
                    <a:pt x="673" y="394"/>
                  </a:lnTo>
                  <a:lnTo>
                    <a:pt x="644" y="394"/>
                  </a:lnTo>
                  <a:lnTo>
                    <a:pt x="644" y="365"/>
                  </a:lnTo>
                  <a:close/>
                  <a:moveTo>
                    <a:pt x="644" y="423"/>
                  </a:moveTo>
                  <a:lnTo>
                    <a:pt x="673" y="423"/>
                  </a:lnTo>
                  <a:lnTo>
                    <a:pt x="673" y="452"/>
                  </a:lnTo>
                  <a:lnTo>
                    <a:pt x="644" y="452"/>
                  </a:lnTo>
                  <a:lnTo>
                    <a:pt x="644" y="423"/>
                  </a:lnTo>
                  <a:close/>
                  <a:moveTo>
                    <a:pt x="644" y="482"/>
                  </a:moveTo>
                  <a:lnTo>
                    <a:pt x="673" y="482"/>
                  </a:lnTo>
                  <a:lnTo>
                    <a:pt x="673" y="511"/>
                  </a:lnTo>
                  <a:lnTo>
                    <a:pt x="644" y="511"/>
                  </a:lnTo>
                  <a:lnTo>
                    <a:pt x="644" y="482"/>
                  </a:lnTo>
                  <a:close/>
                  <a:moveTo>
                    <a:pt x="644" y="540"/>
                  </a:moveTo>
                  <a:lnTo>
                    <a:pt x="673" y="540"/>
                  </a:lnTo>
                  <a:lnTo>
                    <a:pt x="673" y="566"/>
                  </a:lnTo>
                  <a:lnTo>
                    <a:pt x="644" y="566"/>
                  </a:lnTo>
                  <a:lnTo>
                    <a:pt x="644" y="540"/>
                  </a:lnTo>
                  <a:close/>
                  <a:moveTo>
                    <a:pt x="644" y="596"/>
                  </a:moveTo>
                  <a:lnTo>
                    <a:pt x="673" y="596"/>
                  </a:lnTo>
                  <a:lnTo>
                    <a:pt x="673" y="625"/>
                  </a:lnTo>
                  <a:lnTo>
                    <a:pt x="644" y="625"/>
                  </a:lnTo>
                  <a:lnTo>
                    <a:pt x="644" y="596"/>
                  </a:lnTo>
                  <a:close/>
                  <a:moveTo>
                    <a:pt x="289" y="690"/>
                  </a:moveTo>
                  <a:lnTo>
                    <a:pt x="432" y="690"/>
                  </a:lnTo>
                  <a:lnTo>
                    <a:pt x="432" y="192"/>
                  </a:lnTo>
                  <a:lnTo>
                    <a:pt x="289" y="192"/>
                  </a:lnTo>
                  <a:lnTo>
                    <a:pt x="289" y="690"/>
                  </a:lnTo>
                  <a:close/>
                  <a:moveTo>
                    <a:pt x="377" y="221"/>
                  </a:moveTo>
                  <a:lnTo>
                    <a:pt x="403" y="221"/>
                  </a:lnTo>
                  <a:lnTo>
                    <a:pt x="403" y="251"/>
                  </a:lnTo>
                  <a:lnTo>
                    <a:pt x="377" y="251"/>
                  </a:lnTo>
                  <a:lnTo>
                    <a:pt x="377" y="221"/>
                  </a:lnTo>
                  <a:close/>
                  <a:moveTo>
                    <a:pt x="377" y="280"/>
                  </a:moveTo>
                  <a:lnTo>
                    <a:pt x="403" y="280"/>
                  </a:lnTo>
                  <a:lnTo>
                    <a:pt x="403" y="309"/>
                  </a:lnTo>
                  <a:lnTo>
                    <a:pt x="377" y="309"/>
                  </a:lnTo>
                  <a:lnTo>
                    <a:pt x="377" y="280"/>
                  </a:lnTo>
                  <a:close/>
                  <a:moveTo>
                    <a:pt x="377" y="339"/>
                  </a:moveTo>
                  <a:lnTo>
                    <a:pt x="403" y="339"/>
                  </a:lnTo>
                  <a:lnTo>
                    <a:pt x="403" y="365"/>
                  </a:lnTo>
                  <a:lnTo>
                    <a:pt x="377" y="365"/>
                  </a:lnTo>
                  <a:lnTo>
                    <a:pt x="377" y="339"/>
                  </a:lnTo>
                  <a:close/>
                  <a:moveTo>
                    <a:pt x="377" y="394"/>
                  </a:moveTo>
                  <a:lnTo>
                    <a:pt x="403" y="394"/>
                  </a:lnTo>
                  <a:lnTo>
                    <a:pt x="403" y="423"/>
                  </a:lnTo>
                  <a:lnTo>
                    <a:pt x="377" y="423"/>
                  </a:lnTo>
                  <a:lnTo>
                    <a:pt x="377" y="394"/>
                  </a:lnTo>
                  <a:close/>
                  <a:moveTo>
                    <a:pt x="377" y="452"/>
                  </a:moveTo>
                  <a:lnTo>
                    <a:pt x="403" y="452"/>
                  </a:lnTo>
                  <a:lnTo>
                    <a:pt x="403" y="482"/>
                  </a:lnTo>
                  <a:lnTo>
                    <a:pt x="377" y="482"/>
                  </a:lnTo>
                  <a:lnTo>
                    <a:pt x="377" y="452"/>
                  </a:lnTo>
                  <a:close/>
                  <a:moveTo>
                    <a:pt x="377" y="511"/>
                  </a:moveTo>
                  <a:lnTo>
                    <a:pt x="403" y="511"/>
                  </a:lnTo>
                  <a:lnTo>
                    <a:pt x="403" y="540"/>
                  </a:lnTo>
                  <a:lnTo>
                    <a:pt x="377" y="540"/>
                  </a:lnTo>
                  <a:lnTo>
                    <a:pt x="377" y="511"/>
                  </a:lnTo>
                  <a:close/>
                  <a:moveTo>
                    <a:pt x="377" y="566"/>
                  </a:moveTo>
                  <a:lnTo>
                    <a:pt x="403" y="566"/>
                  </a:lnTo>
                  <a:lnTo>
                    <a:pt x="403" y="596"/>
                  </a:lnTo>
                  <a:lnTo>
                    <a:pt x="377" y="596"/>
                  </a:lnTo>
                  <a:lnTo>
                    <a:pt x="377" y="566"/>
                  </a:lnTo>
                  <a:close/>
                  <a:moveTo>
                    <a:pt x="318" y="221"/>
                  </a:moveTo>
                  <a:lnTo>
                    <a:pt x="348" y="221"/>
                  </a:lnTo>
                  <a:lnTo>
                    <a:pt x="348" y="251"/>
                  </a:lnTo>
                  <a:lnTo>
                    <a:pt x="318" y="251"/>
                  </a:lnTo>
                  <a:lnTo>
                    <a:pt x="318" y="221"/>
                  </a:lnTo>
                  <a:close/>
                  <a:moveTo>
                    <a:pt x="318" y="280"/>
                  </a:moveTo>
                  <a:lnTo>
                    <a:pt x="348" y="280"/>
                  </a:lnTo>
                  <a:lnTo>
                    <a:pt x="348" y="309"/>
                  </a:lnTo>
                  <a:lnTo>
                    <a:pt x="318" y="309"/>
                  </a:lnTo>
                  <a:lnTo>
                    <a:pt x="318" y="280"/>
                  </a:lnTo>
                  <a:close/>
                  <a:moveTo>
                    <a:pt x="318" y="339"/>
                  </a:moveTo>
                  <a:lnTo>
                    <a:pt x="348" y="339"/>
                  </a:lnTo>
                  <a:lnTo>
                    <a:pt x="348" y="365"/>
                  </a:lnTo>
                  <a:lnTo>
                    <a:pt x="318" y="365"/>
                  </a:lnTo>
                  <a:lnTo>
                    <a:pt x="318" y="339"/>
                  </a:lnTo>
                  <a:close/>
                  <a:moveTo>
                    <a:pt x="318" y="394"/>
                  </a:moveTo>
                  <a:lnTo>
                    <a:pt x="348" y="394"/>
                  </a:lnTo>
                  <a:lnTo>
                    <a:pt x="348" y="423"/>
                  </a:lnTo>
                  <a:lnTo>
                    <a:pt x="318" y="423"/>
                  </a:lnTo>
                  <a:lnTo>
                    <a:pt x="318" y="394"/>
                  </a:lnTo>
                  <a:close/>
                  <a:moveTo>
                    <a:pt x="318" y="452"/>
                  </a:moveTo>
                  <a:lnTo>
                    <a:pt x="348" y="452"/>
                  </a:lnTo>
                  <a:lnTo>
                    <a:pt x="348" y="482"/>
                  </a:lnTo>
                  <a:lnTo>
                    <a:pt x="318" y="482"/>
                  </a:lnTo>
                  <a:lnTo>
                    <a:pt x="318" y="452"/>
                  </a:lnTo>
                  <a:close/>
                  <a:moveTo>
                    <a:pt x="318" y="511"/>
                  </a:moveTo>
                  <a:lnTo>
                    <a:pt x="348" y="511"/>
                  </a:lnTo>
                  <a:lnTo>
                    <a:pt x="348" y="540"/>
                  </a:lnTo>
                  <a:lnTo>
                    <a:pt x="318" y="540"/>
                  </a:lnTo>
                  <a:lnTo>
                    <a:pt x="318" y="511"/>
                  </a:lnTo>
                  <a:close/>
                  <a:moveTo>
                    <a:pt x="318" y="566"/>
                  </a:moveTo>
                  <a:lnTo>
                    <a:pt x="348" y="566"/>
                  </a:lnTo>
                  <a:lnTo>
                    <a:pt x="348" y="596"/>
                  </a:lnTo>
                  <a:lnTo>
                    <a:pt x="318" y="596"/>
                  </a:lnTo>
                  <a:lnTo>
                    <a:pt x="318" y="566"/>
                  </a:lnTo>
                  <a:close/>
                  <a:moveTo>
                    <a:pt x="911" y="221"/>
                  </a:moveTo>
                  <a:lnTo>
                    <a:pt x="882" y="221"/>
                  </a:lnTo>
                  <a:lnTo>
                    <a:pt x="882" y="251"/>
                  </a:lnTo>
                  <a:lnTo>
                    <a:pt x="852" y="251"/>
                  </a:lnTo>
                  <a:lnTo>
                    <a:pt x="852" y="221"/>
                  </a:lnTo>
                  <a:lnTo>
                    <a:pt x="823" y="221"/>
                  </a:lnTo>
                  <a:lnTo>
                    <a:pt x="823" y="251"/>
                  </a:lnTo>
                  <a:lnTo>
                    <a:pt x="794" y="251"/>
                  </a:lnTo>
                  <a:lnTo>
                    <a:pt x="794" y="690"/>
                  </a:lnTo>
                  <a:lnTo>
                    <a:pt x="940" y="690"/>
                  </a:lnTo>
                  <a:lnTo>
                    <a:pt x="940" y="251"/>
                  </a:lnTo>
                  <a:lnTo>
                    <a:pt x="911" y="251"/>
                  </a:lnTo>
                  <a:lnTo>
                    <a:pt x="911" y="221"/>
                  </a:lnTo>
                  <a:lnTo>
                    <a:pt x="911" y="221"/>
                  </a:lnTo>
                  <a:close/>
                  <a:moveTo>
                    <a:pt x="852" y="596"/>
                  </a:moveTo>
                  <a:lnTo>
                    <a:pt x="823" y="596"/>
                  </a:lnTo>
                  <a:lnTo>
                    <a:pt x="823" y="566"/>
                  </a:lnTo>
                  <a:lnTo>
                    <a:pt x="852" y="566"/>
                  </a:lnTo>
                  <a:lnTo>
                    <a:pt x="852" y="596"/>
                  </a:lnTo>
                  <a:close/>
                  <a:moveTo>
                    <a:pt x="852" y="540"/>
                  </a:moveTo>
                  <a:lnTo>
                    <a:pt x="823" y="540"/>
                  </a:lnTo>
                  <a:lnTo>
                    <a:pt x="823" y="511"/>
                  </a:lnTo>
                  <a:lnTo>
                    <a:pt x="852" y="511"/>
                  </a:lnTo>
                  <a:lnTo>
                    <a:pt x="852" y="540"/>
                  </a:lnTo>
                  <a:close/>
                  <a:moveTo>
                    <a:pt x="852" y="482"/>
                  </a:moveTo>
                  <a:lnTo>
                    <a:pt x="823" y="482"/>
                  </a:lnTo>
                  <a:lnTo>
                    <a:pt x="823" y="452"/>
                  </a:lnTo>
                  <a:lnTo>
                    <a:pt x="852" y="452"/>
                  </a:lnTo>
                  <a:lnTo>
                    <a:pt x="852" y="482"/>
                  </a:lnTo>
                  <a:close/>
                  <a:moveTo>
                    <a:pt x="852" y="423"/>
                  </a:moveTo>
                  <a:lnTo>
                    <a:pt x="823" y="423"/>
                  </a:lnTo>
                  <a:lnTo>
                    <a:pt x="823" y="394"/>
                  </a:lnTo>
                  <a:lnTo>
                    <a:pt x="852" y="394"/>
                  </a:lnTo>
                  <a:lnTo>
                    <a:pt x="852" y="423"/>
                  </a:lnTo>
                  <a:close/>
                  <a:moveTo>
                    <a:pt x="852" y="365"/>
                  </a:moveTo>
                  <a:lnTo>
                    <a:pt x="823" y="365"/>
                  </a:lnTo>
                  <a:lnTo>
                    <a:pt x="823" y="339"/>
                  </a:lnTo>
                  <a:lnTo>
                    <a:pt x="852" y="339"/>
                  </a:lnTo>
                  <a:lnTo>
                    <a:pt x="852" y="365"/>
                  </a:lnTo>
                  <a:close/>
                  <a:moveTo>
                    <a:pt x="852" y="309"/>
                  </a:moveTo>
                  <a:lnTo>
                    <a:pt x="823" y="309"/>
                  </a:lnTo>
                  <a:lnTo>
                    <a:pt x="823" y="280"/>
                  </a:lnTo>
                  <a:lnTo>
                    <a:pt x="852" y="280"/>
                  </a:lnTo>
                  <a:lnTo>
                    <a:pt x="852" y="309"/>
                  </a:lnTo>
                  <a:close/>
                  <a:moveTo>
                    <a:pt x="911" y="596"/>
                  </a:moveTo>
                  <a:lnTo>
                    <a:pt x="882" y="596"/>
                  </a:lnTo>
                  <a:lnTo>
                    <a:pt x="882" y="566"/>
                  </a:lnTo>
                  <a:lnTo>
                    <a:pt x="911" y="566"/>
                  </a:lnTo>
                  <a:lnTo>
                    <a:pt x="911" y="596"/>
                  </a:lnTo>
                  <a:close/>
                  <a:moveTo>
                    <a:pt x="911" y="540"/>
                  </a:moveTo>
                  <a:lnTo>
                    <a:pt x="882" y="540"/>
                  </a:lnTo>
                  <a:lnTo>
                    <a:pt x="882" y="511"/>
                  </a:lnTo>
                  <a:lnTo>
                    <a:pt x="911" y="511"/>
                  </a:lnTo>
                  <a:lnTo>
                    <a:pt x="911" y="540"/>
                  </a:lnTo>
                  <a:close/>
                  <a:moveTo>
                    <a:pt x="911" y="482"/>
                  </a:moveTo>
                  <a:lnTo>
                    <a:pt x="882" y="482"/>
                  </a:lnTo>
                  <a:lnTo>
                    <a:pt x="882" y="452"/>
                  </a:lnTo>
                  <a:lnTo>
                    <a:pt x="911" y="452"/>
                  </a:lnTo>
                  <a:lnTo>
                    <a:pt x="911" y="482"/>
                  </a:lnTo>
                  <a:close/>
                  <a:moveTo>
                    <a:pt x="911" y="423"/>
                  </a:moveTo>
                  <a:lnTo>
                    <a:pt x="882" y="423"/>
                  </a:lnTo>
                  <a:lnTo>
                    <a:pt x="882" y="394"/>
                  </a:lnTo>
                  <a:lnTo>
                    <a:pt x="911" y="394"/>
                  </a:lnTo>
                  <a:lnTo>
                    <a:pt x="911" y="423"/>
                  </a:lnTo>
                  <a:close/>
                  <a:moveTo>
                    <a:pt x="911" y="365"/>
                  </a:moveTo>
                  <a:lnTo>
                    <a:pt x="882" y="365"/>
                  </a:lnTo>
                  <a:lnTo>
                    <a:pt x="882" y="339"/>
                  </a:lnTo>
                  <a:lnTo>
                    <a:pt x="911" y="339"/>
                  </a:lnTo>
                  <a:lnTo>
                    <a:pt x="911" y="365"/>
                  </a:lnTo>
                  <a:close/>
                  <a:moveTo>
                    <a:pt x="911" y="309"/>
                  </a:moveTo>
                  <a:lnTo>
                    <a:pt x="882" y="309"/>
                  </a:lnTo>
                  <a:lnTo>
                    <a:pt x="882" y="280"/>
                  </a:lnTo>
                  <a:lnTo>
                    <a:pt x="911" y="280"/>
                  </a:lnTo>
                  <a:lnTo>
                    <a:pt x="911" y="309"/>
                  </a:lnTo>
                  <a:close/>
                  <a:moveTo>
                    <a:pt x="979" y="309"/>
                  </a:moveTo>
                  <a:lnTo>
                    <a:pt x="979" y="687"/>
                  </a:lnTo>
                  <a:lnTo>
                    <a:pt x="1044" y="687"/>
                  </a:lnTo>
                  <a:lnTo>
                    <a:pt x="1044" y="635"/>
                  </a:lnTo>
                  <a:lnTo>
                    <a:pt x="1096" y="635"/>
                  </a:lnTo>
                  <a:lnTo>
                    <a:pt x="1096" y="687"/>
                  </a:lnTo>
                  <a:lnTo>
                    <a:pt x="1161" y="687"/>
                  </a:lnTo>
                  <a:lnTo>
                    <a:pt x="1161" y="335"/>
                  </a:lnTo>
                  <a:lnTo>
                    <a:pt x="979" y="309"/>
                  </a:lnTo>
                  <a:close/>
                  <a:moveTo>
                    <a:pt x="1031" y="596"/>
                  </a:moveTo>
                  <a:lnTo>
                    <a:pt x="1005" y="596"/>
                  </a:lnTo>
                  <a:lnTo>
                    <a:pt x="1005" y="557"/>
                  </a:lnTo>
                  <a:lnTo>
                    <a:pt x="1031" y="557"/>
                  </a:lnTo>
                  <a:lnTo>
                    <a:pt x="1031" y="596"/>
                  </a:lnTo>
                  <a:close/>
                  <a:moveTo>
                    <a:pt x="1031" y="544"/>
                  </a:moveTo>
                  <a:lnTo>
                    <a:pt x="1005" y="544"/>
                  </a:lnTo>
                  <a:lnTo>
                    <a:pt x="1005" y="505"/>
                  </a:lnTo>
                  <a:lnTo>
                    <a:pt x="1031" y="505"/>
                  </a:lnTo>
                  <a:lnTo>
                    <a:pt x="1031" y="544"/>
                  </a:lnTo>
                  <a:close/>
                  <a:moveTo>
                    <a:pt x="1031" y="492"/>
                  </a:moveTo>
                  <a:lnTo>
                    <a:pt x="1005" y="492"/>
                  </a:lnTo>
                  <a:lnTo>
                    <a:pt x="1005" y="452"/>
                  </a:lnTo>
                  <a:lnTo>
                    <a:pt x="1031" y="452"/>
                  </a:lnTo>
                  <a:lnTo>
                    <a:pt x="1031" y="492"/>
                  </a:lnTo>
                  <a:close/>
                  <a:moveTo>
                    <a:pt x="1031" y="439"/>
                  </a:moveTo>
                  <a:lnTo>
                    <a:pt x="1005" y="439"/>
                  </a:lnTo>
                  <a:lnTo>
                    <a:pt x="1005" y="400"/>
                  </a:lnTo>
                  <a:lnTo>
                    <a:pt x="1031" y="400"/>
                  </a:lnTo>
                  <a:lnTo>
                    <a:pt x="1031" y="439"/>
                  </a:lnTo>
                  <a:close/>
                  <a:moveTo>
                    <a:pt x="1083" y="596"/>
                  </a:moveTo>
                  <a:lnTo>
                    <a:pt x="1057" y="596"/>
                  </a:lnTo>
                  <a:lnTo>
                    <a:pt x="1057" y="557"/>
                  </a:lnTo>
                  <a:lnTo>
                    <a:pt x="1083" y="557"/>
                  </a:lnTo>
                  <a:lnTo>
                    <a:pt x="1083" y="596"/>
                  </a:lnTo>
                  <a:close/>
                  <a:moveTo>
                    <a:pt x="1083" y="544"/>
                  </a:moveTo>
                  <a:lnTo>
                    <a:pt x="1057" y="544"/>
                  </a:lnTo>
                  <a:lnTo>
                    <a:pt x="1057" y="505"/>
                  </a:lnTo>
                  <a:lnTo>
                    <a:pt x="1083" y="505"/>
                  </a:lnTo>
                  <a:lnTo>
                    <a:pt x="1083" y="544"/>
                  </a:lnTo>
                  <a:close/>
                  <a:moveTo>
                    <a:pt x="1083" y="492"/>
                  </a:moveTo>
                  <a:lnTo>
                    <a:pt x="1057" y="492"/>
                  </a:lnTo>
                  <a:lnTo>
                    <a:pt x="1057" y="452"/>
                  </a:lnTo>
                  <a:lnTo>
                    <a:pt x="1083" y="452"/>
                  </a:lnTo>
                  <a:lnTo>
                    <a:pt x="1083" y="492"/>
                  </a:lnTo>
                  <a:close/>
                  <a:moveTo>
                    <a:pt x="1083" y="439"/>
                  </a:moveTo>
                  <a:lnTo>
                    <a:pt x="1057" y="439"/>
                  </a:lnTo>
                  <a:lnTo>
                    <a:pt x="1057" y="400"/>
                  </a:lnTo>
                  <a:lnTo>
                    <a:pt x="1083" y="400"/>
                  </a:lnTo>
                  <a:lnTo>
                    <a:pt x="1083" y="439"/>
                  </a:lnTo>
                  <a:close/>
                  <a:moveTo>
                    <a:pt x="1135" y="596"/>
                  </a:moveTo>
                  <a:lnTo>
                    <a:pt x="1109" y="596"/>
                  </a:lnTo>
                  <a:lnTo>
                    <a:pt x="1109" y="557"/>
                  </a:lnTo>
                  <a:lnTo>
                    <a:pt x="1135" y="557"/>
                  </a:lnTo>
                  <a:lnTo>
                    <a:pt x="1135" y="596"/>
                  </a:lnTo>
                  <a:close/>
                  <a:moveTo>
                    <a:pt x="1135" y="544"/>
                  </a:moveTo>
                  <a:lnTo>
                    <a:pt x="1109" y="544"/>
                  </a:lnTo>
                  <a:lnTo>
                    <a:pt x="1109" y="505"/>
                  </a:lnTo>
                  <a:lnTo>
                    <a:pt x="1135" y="505"/>
                  </a:lnTo>
                  <a:lnTo>
                    <a:pt x="1135" y="544"/>
                  </a:lnTo>
                  <a:close/>
                  <a:moveTo>
                    <a:pt x="1135" y="492"/>
                  </a:moveTo>
                  <a:lnTo>
                    <a:pt x="1109" y="492"/>
                  </a:lnTo>
                  <a:lnTo>
                    <a:pt x="1109" y="452"/>
                  </a:lnTo>
                  <a:lnTo>
                    <a:pt x="1135" y="452"/>
                  </a:lnTo>
                  <a:lnTo>
                    <a:pt x="1135" y="492"/>
                  </a:lnTo>
                  <a:close/>
                  <a:moveTo>
                    <a:pt x="1135" y="439"/>
                  </a:moveTo>
                  <a:lnTo>
                    <a:pt x="1109" y="439"/>
                  </a:lnTo>
                  <a:lnTo>
                    <a:pt x="1109" y="400"/>
                  </a:lnTo>
                  <a:lnTo>
                    <a:pt x="1135" y="400"/>
                  </a:lnTo>
                  <a:lnTo>
                    <a:pt x="1135" y="439"/>
                  </a:lnTo>
                  <a:close/>
                </a:path>
              </a:pathLst>
            </a:custGeom>
            <a:solidFill>
              <a:srgbClr val="0d152d">
                <a:alpha val="19000"/>
              </a:srgbClr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marL="0" lvl="0" indent="0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endParaRPr lang="ko-KR" altLang="en-US" sz="1800" b="0" i="0" spc="5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4" name="Group 8"/>
            <p:cNvGrpSpPr>
              <a:grpSpLocks noChangeAspect="1"/>
            </p:cNvGrpSpPr>
            <p:nvPr/>
          </p:nvGrpSpPr>
          <p:grpSpPr>
            <a:xfrm rot="0">
              <a:off x="3476427" y="6296093"/>
              <a:ext cx="845864" cy="561906"/>
              <a:chOff x="3912" y="2917"/>
              <a:chExt cx="563" cy="374"/>
            </a:xfrm>
            <a:solidFill>
              <a:srgbClr val="0d152d">
                <a:alpha val="19000"/>
              </a:srgbClr>
            </a:solidFill>
          </p:grpSpPr>
          <p:sp>
            <p:nvSpPr>
              <p:cNvPr id="15" name="Freeform 9"/>
              <p:cNvSpPr>
                <a:spLocks noEditPoints="1"/>
              </p:cNvSpPr>
              <p:nvPr/>
            </p:nvSpPr>
            <p:spPr>
              <a:xfrm>
                <a:off x="3912" y="3006"/>
                <a:ext cx="198" cy="285"/>
              </a:xfrm>
              <a:custGeom>
                <a:avLst/>
                <a:gdLst>
                  <a:gd name="T0" fmla="*/ 65 w 198"/>
                  <a:gd name="T1" fmla="*/ 0 h 285"/>
                  <a:gd name="T2" fmla="*/ 18 w 198"/>
                  <a:gd name="T3" fmla="*/ 26 h 285"/>
                  <a:gd name="T4" fmla="*/ 0 w 198"/>
                  <a:gd name="T5" fmla="*/ 36 h 285"/>
                  <a:gd name="T6" fmla="*/ 6 w 198"/>
                  <a:gd name="T7" fmla="*/ 285 h 285"/>
                  <a:gd name="T8" fmla="*/ 193 w 198"/>
                  <a:gd name="T9" fmla="*/ 36 h 285"/>
                  <a:gd name="T10" fmla="*/ 198 w 198"/>
                  <a:gd name="T11" fmla="*/ 26 h 285"/>
                  <a:gd name="T12" fmla="*/ 65 w 198"/>
                  <a:gd name="T13" fmla="*/ 26 h 285"/>
                  <a:gd name="T14" fmla="*/ 30 w 198"/>
                  <a:gd name="T15" fmla="*/ 247 h 285"/>
                  <a:gd name="T16" fmla="*/ 49 w 198"/>
                  <a:gd name="T17" fmla="*/ 227 h 285"/>
                  <a:gd name="T18" fmla="*/ 49 w 198"/>
                  <a:gd name="T19" fmla="*/ 187 h 285"/>
                  <a:gd name="T20" fmla="*/ 30 w 198"/>
                  <a:gd name="T21" fmla="*/ 165 h 285"/>
                  <a:gd name="T22" fmla="*/ 49 w 198"/>
                  <a:gd name="T23" fmla="*/ 187 h 285"/>
                  <a:gd name="T24" fmla="*/ 30 w 198"/>
                  <a:gd name="T25" fmla="*/ 126 h 285"/>
                  <a:gd name="T26" fmla="*/ 49 w 198"/>
                  <a:gd name="T27" fmla="*/ 105 h 285"/>
                  <a:gd name="T28" fmla="*/ 49 w 198"/>
                  <a:gd name="T29" fmla="*/ 66 h 285"/>
                  <a:gd name="T30" fmla="*/ 30 w 198"/>
                  <a:gd name="T31" fmla="*/ 45 h 285"/>
                  <a:gd name="T32" fmla="*/ 49 w 198"/>
                  <a:gd name="T33" fmla="*/ 66 h 285"/>
                  <a:gd name="T34" fmla="*/ 68 w 198"/>
                  <a:gd name="T35" fmla="*/ 264 h 285"/>
                  <a:gd name="T36" fmla="*/ 87 w 198"/>
                  <a:gd name="T37" fmla="*/ 227 h 285"/>
                  <a:gd name="T38" fmla="*/ 87 w 198"/>
                  <a:gd name="T39" fmla="*/ 203 h 285"/>
                  <a:gd name="T40" fmla="*/ 68 w 198"/>
                  <a:gd name="T41" fmla="*/ 165 h 285"/>
                  <a:gd name="T42" fmla="*/ 87 w 198"/>
                  <a:gd name="T43" fmla="*/ 203 h 285"/>
                  <a:gd name="T44" fmla="*/ 68 w 198"/>
                  <a:gd name="T45" fmla="*/ 143 h 285"/>
                  <a:gd name="T46" fmla="*/ 87 w 198"/>
                  <a:gd name="T47" fmla="*/ 105 h 285"/>
                  <a:gd name="T48" fmla="*/ 87 w 198"/>
                  <a:gd name="T49" fmla="*/ 83 h 285"/>
                  <a:gd name="T50" fmla="*/ 68 w 198"/>
                  <a:gd name="T51" fmla="*/ 45 h 285"/>
                  <a:gd name="T52" fmla="*/ 87 w 198"/>
                  <a:gd name="T53" fmla="*/ 83 h 285"/>
                  <a:gd name="T54" fmla="*/ 94 w 198"/>
                  <a:gd name="T55" fmla="*/ 264 h 285"/>
                  <a:gd name="T56" fmla="*/ 114 w 198"/>
                  <a:gd name="T57" fmla="*/ 227 h 285"/>
                  <a:gd name="T58" fmla="*/ 114 w 198"/>
                  <a:gd name="T59" fmla="*/ 203 h 285"/>
                  <a:gd name="T60" fmla="*/ 94 w 198"/>
                  <a:gd name="T61" fmla="*/ 165 h 285"/>
                  <a:gd name="T62" fmla="*/ 114 w 198"/>
                  <a:gd name="T63" fmla="*/ 203 h 285"/>
                  <a:gd name="T64" fmla="*/ 94 w 198"/>
                  <a:gd name="T65" fmla="*/ 143 h 285"/>
                  <a:gd name="T66" fmla="*/ 114 w 198"/>
                  <a:gd name="T67" fmla="*/ 105 h 285"/>
                  <a:gd name="T68" fmla="*/ 114 w 198"/>
                  <a:gd name="T69" fmla="*/ 83 h 285"/>
                  <a:gd name="T70" fmla="*/ 94 w 198"/>
                  <a:gd name="T71" fmla="*/ 45 h 285"/>
                  <a:gd name="T72" fmla="*/ 114 w 198"/>
                  <a:gd name="T73" fmla="*/ 83 h 285"/>
                  <a:gd name="T74" fmla="*/ 129 w 198"/>
                  <a:gd name="T75" fmla="*/ 264 h 285"/>
                  <a:gd name="T76" fmla="*/ 175 w 198"/>
                  <a:gd name="T77" fmla="*/ 227 h 285"/>
                  <a:gd name="T78" fmla="*/ 175 w 198"/>
                  <a:gd name="T79" fmla="*/ 203 h 285"/>
                  <a:gd name="T80" fmla="*/ 129 w 198"/>
                  <a:gd name="T81" fmla="*/ 165 h 285"/>
                  <a:gd name="T82" fmla="*/ 175 w 198"/>
                  <a:gd name="T83" fmla="*/ 203 h 285"/>
                  <a:gd name="T84" fmla="*/ 129 w 198"/>
                  <a:gd name="T85" fmla="*/ 143 h 285"/>
                  <a:gd name="T86" fmla="*/ 175 w 198"/>
                  <a:gd name="T87" fmla="*/ 105 h 285"/>
                  <a:gd name="T88" fmla="*/ 175 w 198"/>
                  <a:gd name="T89" fmla="*/ 83 h 285"/>
                  <a:gd name="T90" fmla="*/ 129 w 198"/>
                  <a:gd name="T91" fmla="*/ 45 h 285"/>
                  <a:gd name="T92" fmla="*/ 175 w 198"/>
                  <a:gd name="T93" fmla="*/ 83 h 28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8" h="285">
                    <a:moveTo>
                      <a:pt x="65" y="26"/>
                    </a:moveTo>
                    <a:lnTo>
                      <a:pt x="65" y="0"/>
                    </a:lnTo>
                    <a:lnTo>
                      <a:pt x="18" y="0"/>
                    </a:lnTo>
                    <a:lnTo>
                      <a:pt x="18" y="26"/>
                    </a:lnTo>
                    <a:lnTo>
                      <a:pt x="0" y="26"/>
                    </a:lnTo>
                    <a:lnTo>
                      <a:pt x="0" y="36"/>
                    </a:lnTo>
                    <a:lnTo>
                      <a:pt x="6" y="36"/>
                    </a:lnTo>
                    <a:lnTo>
                      <a:pt x="6" y="285"/>
                    </a:lnTo>
                    <a:lnTo>
                      <a:pt x="193" y="285"/>
                    </a:lnTo>
                    <a:lnTo>
                      <a:pt x="193" y="36"/>
                    </a:lnTo>
                    <a:lnTo>
                      <a:pt x="198" y="36"/>
                    </a:lnTo>
                    <a:lnTo>
                      <a:pt x="198" y="26"/>
                    </a:lnTo>
                    <a:lnTo>
                      <a:pt x="65" y="26"/>
                    </a:lnTo>
                    <a:lnTo>
                      <a:pt x="65" y="26"/>
                    </a:lnTo>
                    <a:close/>
                    <a:moveTo>
                      <a:pt x="49" y="247"/>
                    </a:moveTo>
                    <a:lnTo>
                      <a:pt x="30" y="247"/>
                    </a:lnTo>
                    <a:lnTo>
                      <a:pt x="30" y="227"/>
                    </a:lnTo>
                    <a:lnTo>
                      <a:pt x="49" y="227"/>
                    </a:lnTo>
                    <a:lnTo>
                      <a:pt x="49" y="247"/>
                    </a:lnTo>
                    <a:close/>
                    <a:moveTo>
                      <a:pt x="49" y="187"/>
                    </a:moveTo>
                    <a:lnTo>
                      <a:pt x="30" y="187"/>
                    </a:lnTo>
                    <a:lnTo>
                      <a:pt x="30" y="165"/>
                    </a:lnTo>
                    <a:lnTo>
                      <a:pt x="49" y="165"/>
                    </a:lnTo>
                    <a:lnTo>
                      <a:pt x="49" y="187"/>
                    </a:lnTo>
                    <a:close/>
                    <a:moveTo>
                      <a:pt x="49" y="126"/>
                    </a:moveTo>
                    <a:lnTo>
                      <a:pt x="30" y="126"/>
                    </a:lnTo>
                    <a:lnTo>
                      <a:pt x="30" y="105"/>
                    </a:lnTo>
                    <a:lnTo>
                      <a:pt x="49" y="105"/>
                    </a:lnTo>
                    <a:lnTo>
                      <a:pt x="49" y="126"/>
                    </a:lnTo>
                    <a:close/>
                    <a:moveTo>
                      <a:pt x="49" y="66"/>
                    </a:moveTo>
                    <a:lnTo>
                      <a:pt x="30" y="66"/>
                    </a:lnTo>
                    <a:lnTo>
                      <a:pt x="30" y="45"/>
                    </a:lnTo>
                    <a:lnTo>
                      <a:pt x="49" y="45"/>
                    </a:lnTo>
                    <a:lnTo>
                      <a:pt x="49" y="66"/>
                    </a:lnTo>
                    <a:close/>
                    <a:moveTo>
                      <a:pt x="87" y="264"/>
                    </a:moveTo>
                    <a:lnTo>
                      <a:pt x="68" y="264"/>
                    </a:lnTo>
                    <a:lnTo>
                      <a:pt x="68" y="227"/>
                    </a:lnTo>
                    <a:lnTo>
                      <a:pt x="87" y="227"/>
                    </a:lnTo>
                    <a:lnTo>
                      <a:pt x="87" y="264"/>
                    </a:lnTo>
                    <a:close/>
                    <a:moveTo>
                      <a:pt x="87" y="203"/>
                    </a:moveTo>
                    <a:lnTo>
                      <a:pt x="68" y="203"/>
                    </a:lnTo>
                    <a:lnTo>
                      <a:pt x="68" y="165"/>
                    </a:lnTo>
                    <a:lnTo>
                      <a:pt x="87" y="165"/>
                    </a:lnTo>
                    <a:lnTo>
                      <a:pt x="87" y="203"/>
                    </a:lnTo>
                    <a:close/>
                    <a:moveTo>
                      <a:pt x="87" y="143"/>
                    </a:moveTo>
                    <a:lnTo>
                      <a:pt x="68" y="143"/>
                    </a:lnTo>
                    <a:lnTo>
                      <a:pt x="68" y="105"/>
                    </a:lnTo>
                    <a:lnTo>
                      <a:pt x="87" y="105"/>
                    </a:lnTo>
                    <a:lnTo>
                      <a:pt x="87" y="143"/>
                    </a:lnTo>
                    <a:close/>
                    <a:moveTo>
                      <a:pt x="87" y="83"/>
                    </a:moveTo>
                    <a:lnTo>
                      <a:pt x="68" y="83"/>
                    </a:lnTo>
                    <a:lnTo>
                      <a:pt x="68" y="45"/>
                    </a:lnTo>
                    <a:lnTo>
                      <a:pt x="87" y="45"/>
                    </a:lnTo>
                    <a:lnTo>
                      <a:pt x="87" y="83"/>
                    </a:lnTo>
                    <a:close/>
                    <a:moveTo>
                      <a:pt x="114" y="264"/>
                    </a:moveTo>
                    <a:lnTo>
                      <a:pt x="94" y="264"/>
                    </a:lnTo>
                    <a:lnTo>
                      <a:pt x="94" y="227"/>
                    </a:lnTo>
                    <a:lnTo>
                      <a:pt x="114" y="227"/>
                    </a:lnTo>
                    <a:lnTo>
                      <a:pt x="114" y="264"/>
                    </a:lnTo>
                    <a:close/>
                    <a:moveTo>
                      <a:pt x="114" y="203"/>
                    </a:moveTo>
                    <a:lnTo>
                      <a:pt x="94" y="203"/>
                    </a:lnTo>
                    <a:lnTo>
                      <a:pt x="94" y="165"/>
                    </a:lnTo>
                    <a:lnTo>
                      <a:pt x="114" y="165"/>
                    </a:lnTo>
                    <a:lnTo>
                      <a:pt x="114" y="203"/>
                    </a:lnTo>
                    <a:close/>
                    <a:moveTo>
                      <a:pt x="114" y="143"/>
                    </a:moveTo>
                    <a:lnTo>
                      <a:pt x="94" y="143"/>
                    </a:lnTo>
                    <a:lnTo>
                      <a:pt x="94" y="105"/>
                    </a:lnTo>
                    <a:lnTo>
                      <a:pt x="114" y="105"/>
                    </a:lnTo>
                    <a:lnTo>
                      <a:pt x="114" y="143"/>
                    </a:lnTo>
                    <a:close/>
                    <a:moveTo>
                      <a:pt x="114" y="83"/>
                    </a:moveTo>
                    <a:lnTo>
                      <a:pt x="94" y="83"/>
                    </a:lnTo>
                    <a:lnTo>
                      <a:pt x="94" y="45"/>
                    </a:lnTo>
                    <a:lnTo>
                      <a:pt x="114" y="45"/>
                    </a:lnTo>
                    <a:lnTo>
                      <a:pt x="114" y="83"/>
                    </a:lnTo>
                    <a:close/>
                    <a:moveTo>
                      <a:pt x="175" y="264"/>
                    </a:moveTo>
                    <a:lnTo>
                      <a:pt x="129" y="264"/>
                    </a:lnTo>
                    <a:lnTo>
                      <a:pt x="129" y="227"/>
                    </a:lnTo>
                    <a:lnTo>
                      <a:pt x="175" y="227"/>
                    </a:lnTo>
                    <a:lnTo>
                      <a:pt x="175" y="264"/>
                    </a:lnTo>
                    <a:close/>
                    <a:moveTo>
                      <a:pt x="175" y="203"/>
                    </a:moveTo>
                    <a:lnTo>
                      <a:pt x="129" y="203"/>
                    </a:lnTo>
                    <a:lnTo>
                      <a:pt x="129" y="165"/>
                    </a:lnTo>
                    <a:lnTo>
                      <a:pt x="175" y="165"/>
                    </a:lnTo>
                    <a:lnTo>
                      <a:pt x="175" y="203"/>
                    </a:lnTo>
                    <a:close/>
                    <a:moveTo>
                      <a:pt x="175" y="143"/>
                    </a:moveTo>
                    <a:lnTo>
                      <a:pt x="129" y="143"/>
                    </a:lnTo>
                    <a:lnTo>
                      <a:pt x="129" y="105"/>
                    </a:lnTo>
                    <a:lnTo>
                      <a:pt x="175" y="105"/>
                    </a:lnTo>
                    <a:lnTo>
                      <a:pt x="175" y="143"/>
                    </a:lnTo>
                    <a:close/>
                    <a:moveTo>
                      <a:pt x="175" y="83"/>
                    </a:moveTo>
                    <a:lnTo>
                      <a:pt x="129" y="83"/>
                    </a:lnTo>
                    <a:lnTo>
                      <a:pt x="129" y="45"/>
                    </a:lnTo>
                    <a:lnTo>
                      <a:pt x="175" y="45"/>
                    </a:lnTo>
                    <a:lnTo>
                      <a:pt x="175" y="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marL="0" lvl="0" indent="0" defTabSz="914400" eaLnBrk="1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lang="ko-KR"/>
                </a:pPr>
                <a:endParaRPr lang="ko-KR" altLang="en-US" sz="1800" b="0" i="0" spc="5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" name="Freeform 10"/>
              <p:cNvSpPr>
                <a:spLocks noEditPoints="1"/>
              </p:cNvSpPr>
              <p:nvPr/>
            </p:nvSpPr>
            <p:spPr>
              <a:xfrm>
                <a:off x="4130" y="3065"/>
                <a:ext cx="144" cy="226"/>
              </a:xfrm>
              <a:custGeom>
                <a:avLst/>
                <a:gdLst>
                  <a:gd name="T0" fmla="*/ 61 w 144"/>
                  <a:gd name="T1" fmla="*/ 0 h 226"/>
                  <a:gd name="T2" fmla="*/ 21 w 144"/>
                  <a:gd name="T3" fmla="*/ 17 h 226"/>
                  <a:gd name="T4" fmla="*/ 0 w 144"/>
                  <a:gd name="T5" fmla="*/ 226 h 226"/>
                  <a:gd name="T6" fmla="*/ 144 w 144"/>
                  <a:gd name="T7" fmla="*/ 17 h 226"/>
                  <a:gd name="T8" fmla="*/ 35 w 144"/>
                  <a:gd name="T9" fmla="*/ 187 h 226"/>
                  <a:gd name="T10" fmla="*/ 17 w 144"/>
                  <a:gd name="T11" fmla="*/ 154 h 226"/>
                  <a:gd name="T12" fmla="*/ 35 w 144"/>
                  <a:gd name="T13" fmla="*/ 187 h 226"/>
                  <a:gd name="T14" fmla="*/ 17 w 144"/>
                  <a:gd name="T15" fmla="*/ 143 h 226"/>
                  <a:gd name="T16" fmla="*/ 35 w 144"/>
                  <a:gd name="T17" fmla="*/ 112 h 226"/>
                  <a:gd name="T18" fmla="*/ 35 w 144"/>
                  <a:gd name="T19" fmla="*/ 101 h 226"/>
                  <a:gd name="T20" fmla="*/ 17 w 144"/>
                  <a:gd name="T21" fmla="*/ 70 h 226"/>
                  <a:gd name="T22" fmla="*/ 35 w 144"/>
                  <a:gd name="T23" fmla="*/ 101 h 226"/>
                  <a:gd name="T24" fmla="*/ 17 w 144"/>
                  <a:gd name="T25" fmla="*/ 59 h 226"/>
                  <a:gd name="T26" fmla="*/ 35 w 144"/>
                  <a:gd name="T27" fmla="*/ 28 h 226"/>
                  <a:gd name="T28" fmla="*/ 66 w 144"/>
                  <a:gd name="T29" fmla="*/ 187 h 226"/>
                  <a:gd name="T30" fmla="*/ 47 w 144"/>
                  <a:gd name="T31" fmla="*/ 154 h 226"/>
                  <a:gd name="T32" fmla="*/ 66 w 144"/>
                  <a:gd name="T33" fmla="*/ 187 h 226"/>
                  <a:gd name="T34" fmla="*/ 47 w 144"/>
                  <a:gd name="T35" fmla="*/ 143 h 226"/>
                  <a:gd name="T36" fmla="*/ 66 w 144"/>
                  <a:gd name="T37" fmla="*/ 112 h 226"/>
                  <a:gd name="T38" fmla="*/ 66 w 144"/>
                  <a:gd name="T39" fmla="*/ 101 h 226"/>
                  <a:gd name="T40" fmla="*/ 47 w 144"/>
                  <a:gd name="T41" fmla="*/ 70 h 226"/>
                  <a:gd name="T42" fmla="*/ 66 w 144"/>
                  <a:gd name="T43" fmla="*/ 101 h 226"/>
                  <a:gd name="T44" fmla="*/ 47 w 144"/>
                  <a:gd name="T45" fmla="*/ 59 h 226"/>
                  <a:gd name="T46" fmla="*/ 66 w 144"/>
                  <a:gd name="T47" fmla="*/ 28 h 226"/>
                  <a:gd name="T48" fmla="*/ 97 w 144"/>
                  <a:gd name="T49" fmla="*/ 187 h 226"/>
                  <a:gd name="T50" fmla="*/ 78 w 144"/>
                  <a:gd name="T51" fmla="*/ 154 h 226"/>
                  <a:gd name="T52" fmla="*/ 97 w 144"/>
                  <a:gd name="T53" fmla="*/ 187 h 226"/>
                  <a:gd name="T54" fmla="*/ 78 w 144"/>
                  <a:gd name="T55" fmla="*/ 143 h 226"/>
                  <a:gd name="T56" fmla="*/ 97 w 144"/>
                  <a:gd name="T57" fmla="*/ 112 h 226"/>
                  <a:gd name="T58" fmla="*/ 97 w 144"/>
                  <a:gd name="T59" fmla="*/ 101 h 226"/>
                  <a:gd name="T60" fmla="*/ 78 w 144"/>
                  <a:gd name="T61" fmla="*/ 70 h 226"/>
                  <a:gd name="T62" fmla="*/ 97 w 144"/>
                  <a:gd name="T63" fmla="*/ 101 h 226"/>
                  <a:gd name="T64" fmla="*/ 78 w 144"/>
                  <a:gd name="T65" fmla="*/ 59 h 226"/>
                  <a:gd name="T66" fmla="*/ 97 w 144"/>
                  <a:gd name="T67" fmla="*/ 28 h 226"/>
                  <a:gd name="T68" fmla="*/ 128 w 144"/>
                  <a:gd name="T69" fmla="*/ 187 h 226"/>
                  <a:gd name="T70" fmla="*/ 109 w 144"/>
                  <a:gd name="T71" fmla="*/ 154 h 226"/>
                  <a:gd name="T72" fmla="*/ 128 w 144"/>
                  <a:gd name="T73" fmla="*/ 187 h 226"/>
                  <a:gd name="T74" fmla="*/ 109 w 144"/>
                  <a:gd name="T75" fmla="*/ 143 h 226"/>
                  <a:gd name="T76" fmla="*/ 128 w 144"/>
                  <a:gd name="T77" fmla="*/ 112 h 226"/>
                  <a:gd name="T78" fmla="*/ 128 w 144"/>
                  <a:gd name="T79" fmla="*/ 101 h 226"/>
                  <a:gd name="T80" fmla="*/ 109 w 144"/>
                  <a:gd name="T81" fmla="*/ 70 h 226"/>
                  <a:gd name="T82" fmla="*/ 128 w 144"/>
                  <a:gd name="T83" fmla="*/ 101 h 226"/>
                  <a:gd name="T84" fmla="*/ 109 w 144"/>
                  <a:gd name="T85" fmla="*/ 59 h 226"/>
                  <a:gd name="T86" fmla="*/ 128 w 144"/>
                  <a:gd name="T87" fmla="*/ 28 h 2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4" h="226">
                    <a:moveTo>
                      <a:pt x="61" y="17"/>
                    </a:moveTo>
                    <a:lnTo>
                      <a:pt x="61" y="0"/>
                    </a:lnTo>
                    <a:lnTo>
                      <a:pt x="21" y="0"/>
                    </a:lnTo>
                    <a:lnTo>
                      <a:pt x="21" y="17"/>
                    </a:lnTo>
                    <a:lnTo>
                      <a:pt x="0" y="17"/>
                    </a:lnTo>
                    <a:lnTo>
                      <a:pt x="0" y="226"/>
                    </a:lnTo>
                    <a:lnTo>
                      <a:pt x="144" y="226"/>
                    </a:lnTo>
                    <a:lnTo>
                      <a:pt x="144" y="17"/>
                    </a:lnTo>
                    <a:lnTo>
                      <a:pt x="61" y="17"/>
                    </a:lnTo>
                    <a:close/>
                    <a:moveTo>
                      <a:pt x="35" y="187"/>
                    </a:moveTo>
                    <a:lnTo>
                      <a:pt x="17" y="187"/>
                    </a:lnTo>
                    <a:lnTo>
                      <a:pt x="17" y="154"/>
                    </a:lnTo>
                    <a:lnTo>
                      <a:pt x="35" y="154"/>
                    </a:lnTo>
                    <a:lnTo>
                      <a:pt x="35" y="187"/>
                    </a:lnTo>
                    <a:close/>
                    <a:moveTo>
                      <a:pt x="35" y="143"/>
                    </a:moveTo>
                    <a:lnTo>
                      <a:pt x="17" y="143"/>
                    </a:lnTo>
                    <a:lnTo>
                      <a:pt x="17" y="112"/>
                    </a:lnTo>
                    <a:lnTo>
                      <a:pt x="35" y="112"/>
                    </a:lnTo>
                    <a:lnTo>
                      <a:pt x="35" y="143"/>
                    </a:lnTo>
                    <a:close/>
                    <a:moveTo>
                      <a:pt x="35" y="101"/>
                    </a:moveTo>
                    <a:lnTo>
                      <a:pt x="17" y="101"/>
                    </a:lnTo>
                    <a:lnTo>
                      <a:pt x="17" y="70"/>
                    </a:lnTo>
                    <a:lnTo>
                      <a:pt x="35" y="70"/>
                    </a:lnTo>
                    <a:lnTo>
                      <a:pt x="35" y="101"/>
                    </a:lnTo>
                    <a:close/>
                    <a:moveTo>
                      <a:pt x="35" y="59"/>
                    </a:moveTo>
                    <a:lnTo>
                      <a:pt x="17" y="59"/>
                    </a:lnTo>
                    <a:lnTo>
                      <a:pt x="17" y="28"/>
                    </a:lnTo>
                    <a:lnTo>
                      <a:pt x="35" y="28"/>
                    </a:lnTo>
                    <a:lnTo>
                      <a:pt x="35" y="59"/>
                    </a:lnTo>
                    <a:close/>
                    <a:moveTo>
                      <a:pt x="66" y="187"/>
                    </a:moveTo>
                    <a:lnTo>
                      <a:pt x="47" y="187"/>
                    </a:lnTo>
                    <a:lnTo>
                      <a:pt x="47" y="154"/>
                    </a:lnTo>
                    <a:lnTo>
                      <a:pt x="66" y="154"/>
                    </a:lnTo>
                    <a:lnTo>
                      <a:pt x="66" y="187"/>
                    </a:lnTo>
                    <a:close/>
                    <a:moveTo>
                      <a:pt x="66" y="143"/>
                    </a:moveTo>
                    <a:lnTo>
                      <a:pt x="47" y="143"/>
                    </a:lnTo>
                    <a:lnTo>
                      <a:pt x="47" y="112"/>
                    </a:lnTo>
                    <a:lnTo>
                      <a:pt x="66" y="112"/>
                    </a:lnTo>
                    <a:lnTo>
                      <a:pt x="66" y="143"/>
                    </a:lnTo>
                    <a:close/>
                    <a:moveTo>
                      <a:pt x="66" y="101"/>
                    </a:moveTo>
                    <a:lnTo>
                      <a:pt x="47" y="101"/>
                    </a:lnTo>
                    <a:lnTo>
                      <a:pt x="47" y="70"/>
                    </a:lnTo>
                    <a:lnTo>
                      <a:pt x="66" y="70"/>
                    </a:lnTo>
                    <a:lnTo>
                      <a:pt x="66" y="101"/>
                    </a:lnTo>
                    <a:close/>
                    <a:moveTo>
                      <a:pt x="66" y="59"/>
                    </a:moveTo>
                    <a:lnTo>
                      <a:pt x="47" y="59"/>
                    </a:lnTo>
                    <a:lnTo>
                      <a:pt x="47" y="28"/>
                    </a:lnTo>
                    <a:lnTo>
                      <a:pt x="66" y="28"/>
                    </a:lnTo>
                    <a:lnTo>
                      <a:pt x="66" y="59"/>
                    </a:lnTo>
                    <a:close/>
                    <a:moveTo>
                      <a:pt x="97" y="187"/>
                    </a:moveTo>
                    <a:lnTo>
                      <a:pt x="78" y="187"/>
                    </a:lnTo>
                    <a:lnTo>
                      <a:pt x="78" y="154"/>
                    </a:lnTo>
                    <a:lnTo>
                      <a:pt x="97" y="154"/>
                    </a:lnTo>
                    <a:lnTo>
                      <a:pt x="97" y="187"/>
                    </a:lnTo>
                    <a:close/>
                    <a:moveTo>
                      <a:pt x="97" y="143"/>
                    </a:moveTo>
                    <a:lnTo>
                      <a:pt x="78" y="143"/>
                    </a:lnTo>
                    <a:lnTo>
                      <a:pt x="78" y="112"/>
                    </a:lnTo>
                    <a:lnTo>
                      <a:pt x="97" y="112"/>
                    </a:lnTo>
                    <a:lnTo>
                      <a:pt x="97" y="143"/>
                    </a:lnTo>
                    <a:close/>
                    <a:moveTo>
                      <a:pt x="97" y="101"/>
                    </a:moveTo>
                    <a:lnTo>
                      <a:pt x="78" y="101"/>
                    </a:lnTo>
                    <a:lnTo>
                      <a:pt x="78" y="70"/>
                    </a:lnTo>
                    <a:lnTo>
                      <a:pt x="97" y="70"/>
                    </a:lnTo>
                    <a:lnTo>
                      <a:pt x="97" y="101"/>
                    </a:lnTo>
                    <a:close/>
                    <a:moveTo>
                      <a:pt x="97" y="59"/>
                    </a:moveTo>
                    <a:lnTo>
                      <a:pt x="78" y="59"/>
                    </a:lnTo>
                    <a:lnTo>
                      <a:pt x="78" y="28"/>
                    </a:lnTo>
                    <a:lnTo>
                      <a:pt x="97" y="28"/>
                    </a:lnTo>
                    <a:lnTo>
                      <a:pt x="97" y="59"/>
                    </a:lnTo>
                    <a:close/>
                    <a:moveTo>
                      <a:pt x="128" y="187"/>
                    </a:moveTo>
                    <a:lnTo>
                      <a:pt x="109" y="187"/>
                    </a:lnTo>
                    <a:lnTo>
                      <a:pt x="109" y="154"/>
                    </a:lnTo>
                    <a:lnTo>
                      <a:pt x="128" y="154"/>
                    </a:lnTo>
                    <a:lnTo>
                      <a:pt x="128" y="187"/>
                    </a:lnTo>
                    <a:close/>
                    <a:moveTo>
                      <a:pt x="128" y="143"/>
                    </a:moveTo>
                    <a:lnTo>
                      <a:pt x="109" y="143"/>
                    </a:lnTo>
                    <a:lnTo>
                      <a:pt x="109" y="112"/>
                    </a:lnTo>
                    <a:lnTo>
                      <a:pt x="128" y="112"/>
                    </a:lnTo>
                    <a:lnTo>
                      <a:pt x="128" y="143"/>
                    </a:lnTo>
                    <a:close/>
                    <a:moveTo>
                      <a:pt x="128" y="101"/>
                    </a:moveTo>
                    <a:lnTo>
                      <a:pt x="109" y="101"/>
                    </a:lnTo>
                    <a:lnTo>
                      <a:pt x="109" y="70"/>
                    </a:lnTo>
                    <a:lnTo>
                      <a:pt x="128" y="70"/>
                    </a:lnTo>
                    <a:lnTo>
                      <a:pt x="128" y="101"/>
                    </a:lnTo>
                    <a:close/>
                    <a:moveTo>
                      <a:pt x="128" y="59"/>
                    </a:moveTo>
                    <a:lnTo>
                      <a:pt x="109" y="59"/>
                    </a:lnTo>
                    <a:lnTo>
                      <a:pt x="109" y="28"/>
                    </a:lnTo>
                    <a:lnTo>
                      <a:pt x="128" y="28"/>
                    </a:lnTo>
                    <a:lnTo>
                      <a:pt x="128" y="5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marL="0" lvl="0" indent="0" defTabSz="914400" eaLnBrk="1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lang="ko-KR"/>
                </a:pPr>
                <a:endParaRPr lang="ko-KR" altLang="en-US" sz="1800" b="0" i="0" spc="5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" name="Freeform 11"/>
              <p:cNvSpPr>
                <a:spLocks noEditPoints="1"/>
              </p:cNvSpPr>
              <p:nvPr/>
            </p:nvSpPr>
            <p:spPr>
              <a:xfrm>
                <a:off x="4300" y="2917"/>
                <a:ext cx="175" cy="374"/>
              </a:xfrm>
              <a:custGeom>
                <a:avLst/>
                <a:gdLst>
                  <a:gd name="T0" fmla="*/ 154 w 175"/>
                  <a:gd name="T1" fmla="*/ 4 h 374"/>
                  <a:gd name="T2" fmla="*/ 102 w 175"/>
                  <a:gd name="T3" fmla="*/ 35 h 374"/>
                  <a:gd name="T4" fmla="*/ 43 w 175"/>
                  <a:gd name="T5" fmla="*/ 24 h 374"/>
                  <a:gd name="T6" fmla="*/ 44 w 175"/>
                  <a:gd name="T7" fmla="*/ 22 h 374"/>
                  <a:gd name="T8" fmla="*/ 48 w 175"/>
                  <a:gd name="T9" fmla="*/ 17 h 374"/>
                  <a:gd name="T10" fmla="*/ 48 w 175"/>
                  <a:gd name="T11" fmla="*/ 6 h 374"/>
                  <a:gd name="T12" fmla="*/ 34 w 175"/>
                  <a:gd name="T13" fmla="*/ 11 h 374"/>
                  <a:gd name="T14" fmla="*/ 26 w 175"/>
                  <a:gd name="T15" fmla="*/ 7 h 374"/>
                  <a:gd name="T16" fmla="*/ 22 w 175"/>
                  <a:gd name="T17" fmla="*/ 22 h 374"/>
                  <a:gd name="T18" fmla="*/ 26 w 175"/>
                  <a:gd name="T19" fmla="*/ 25 h 374"/>
                  <a:gd name="T20" fmla="*/ 33 w 175"/>
                  <a:gd name="T21" fmla="*/ 28 h 374"/>
                  <a:gd name="T22" fmla="*/ 36 w 175"/>
                  <a:gd name="T23" fmla="*/ 35 h 374"/>
                  <a:gd name="T24" fmla="*/ 0 w 175"/>
                  <a:gd name="T25" fmla="*/ 374 h 374"/>
                  <a:gd name="T26" fmla="*/ 175 w 175"/>
                  <a:gd name="T27" fmla="*/ 35 h 374"/>
                  <a:gd name="T28" fmla="*/ 65 w 175"/>
                  <a:gd name="T29" fmla="*/ 340 h 374"/>
                  <a:gd name="T30" fmla="*/ 20 w 175"/>
                  <a:gd name="T31" fmla="*/ 284 h 374"/>
                  <a:gd name="T32" fmla="*/ 65 w 175"/>
                  <a:gd name="T33" fmla="*/ 340 h 374"/>
                  <a:gd name="T34" fmla="*/ 20 w 175"/>
                  <a:gd name="T35" fmla="*/ 263 h 374"/>
                  <a:gd name="T36" fmla="*/ 65 w 175"/>
                  <a:gd name="T37" fmla="*/ 207 h 374"/>
                  <a:gd name="T38" fmla="*/ 65 w 175"/>
                  <a:gd name="T39" fmla="*/ 187 h 374"/>
                  <a:gd name="T40" fmla="*/ 20 w 175"/>
                  <a:gd name="T41" fmla="*/ 131 h 374"/>
                  <a:gd name="T42" fmla="*/ 65 w 175"/>
                  <a:gd name="T43" fmla="*/ 187 h 374"/>
                  <a:gd name="T44" fmla="*/ 20 w 175"/>
                  <a:gd name="T45" fmla="*/ 110 h 374"/>
                  <a:gd name="T46" fmla="*/ 65 w 175"/>
                  <a:gd name="T47" fmla="*/ 53 h 374"/>
                  <a:gd name="T48" fmla="*/ 99 w 175"/>
                  <a:gd name="T49" fmla="*/ 321 h 374"/>
                  <a:gd name="T50" fmla="*/ 79 w 175"/>
                  <a:gd name="T51" fmla="*/ 284 h 374"/>
                  <a:gd name="T52" fmla="*/ 99 w 175"/>
                  <a:gd name="T53" fmla="*/ 321 h 374"/>
                  <a:gd name="T54" fmla="*/ 79 w 175"/>
                  <a:gd name="T55" fmla="*/ 245 h 374"/>
                  <a:gd name="T56" fmla="*/ 99 w 175"/>
                  <a:gd name="T57" fmla="*/ 207 h 374"/>
                  <a:gd name="T58" fmla="*/ 99 w 175"/>
                  <a:gd name="T59" fmla="*/ 167 h 374"/>
                  <a:gd name="T60" fmla="*/ 79 w 175"/>
                  <a:gd name="T61" fmla="*/ 131 h 374"/>
                  <a:gd name="T62" fmla="*/ 99 w 175"/>
                  <a:gd name="T63" fmla="*/ 167 h 374"/>
                  <a:gd name="T64" fmla="*/ 79 w 175"/>
                  <a:gd name="T65" fmla="*/ 91 h 374"/>
                  <a:gd name="T66" fmla="*/ 99 w 175"/>
                  <a:gd name="T67" fmla="*/ 53 h 374"/>
                  <a:gd name="T68" fmla="*/ 126 w 175"/>
                  <a:gd name="T69" fmla="*/ 321 h 374"/>
                  <a:gd name="T70" fmla="*/ 106 w 175"/>
                  <a:gd name="T71" fmla="*/ 284 h 374"/>
                  <a:gd name="T72" fmla="*/ 126 w 175"/>
                  <a:gd name="T73" fmla="*/ 321 h 374"/>
                  <a:gd name="T74" fmla="*/ 106 w 175"/>
                  <a:gd name="T75" fmla="*/ 245 h 374"/>
                  <a:gd name="T76" fmla="*/ 126 w 175"/>
                  <a:gd name="T77" fmla="*/ 207 h 374"/>
                  <a:gd name="T78" fmla="*/ 126 w 175"/>
                  <a:gd name="T79" fmla="*/ 167 h 374"/>
                  <a:gd name="T80" fmla="*/ 106 w 175"/>
                  <a:gd name="T81" fmla="*/ 131 h 374"/>
                  <a:gd name="T82" fmla="*/ 126 w 175"/>
                  <a:gd name="T83" fmla="*/ 167 h 374"/>
                  <a:gd name="T84" fmla="*/ 106 w 175"/>
                  <a:gd name="T85" fmla="*/ 91 h 374"/>
                  <a:gd name="T86" fmla="*/ 126 w 175"/>
                  <a:gd name="T87" fmla="*/ 53 h 374"/>
                  <a:gd name="T88" fmla="*/ 158 w 175"/>
                  <a:gd name="T89" fmla="*/ 305 h 374"/>
                  <a:gd name="T90" fmla="*/ 140 w 175"/>
                  <a:gd name="T91" fmla="*/ 284 h 374"/>
                  <a:gd name="T92" fmla="*/ 158 w 175"/>
                  <a:gd name="T93" fmla="*/ 305 h 374"/>
                  <a:gd name="T94" fmla="*/ 140 w 175"/>
                  <a:gd name="T95" fmla="*/ 228 h 374"/>
                  <a:gd name="T96" fmla="*/ 158 w 175"/>
                  <a:gd name="T97" fmla="*/ 207 h 374"/>
                  <a:gd name="T98" fmla="*/ 158 w 175"/>
                  <a:gd name="T99" fmla="*/ 152 h 374"/>
                  <a:gd name="T100" fmla="*/ 140 w 175"/>
                  <a:gd name="T101" fmla="*/ 131 h 374"/>
                  <a:gd name="T102" fmla="*/ 158 w 175"/>
                  <a:gd name="T103" fmla="*/ 152 h 374"/>
                  <a:gd name="T104" fmla="*/ 140 w 175"/>
                  <a:gd name="T105" fmla="*/ 75 h 374"/>
                  <a:gd name="T106" fmla="*/ 158 w 175"/>
                  <a:gd name="T107" fmla="*/ 53 h 37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5" h="374">
                    <a:moveTo>
                      <a:pt x="154" y="35"/>
                    </a:moveTo>
                    <a:lnTo>
                      <a:pt x="154" y="4"/>
                    </a:lnTo>
                    <a:lnTo>
                      <a:pt x="102" y="4"/>
                    </a:lnTo>
                    <a:lnTo>
                      <a:pt x="102" y="35"/>
                    </a:lnTo>
                    <a:lnTo>
                      <a:pt x="43" y="35"/>
                    </a:lnTo>
                    <a:lnTo>
                      <a:pt x="43" y="24"/>
                    </a:lnTo>
                    <a:lnTo>
                      <a:pt x="43" y="24"/>
                    </a:lnTo>
                    <a:lnTo>
                      <a:pt x="44" y="22"/>
                    </a:lnTo>
                    <a:lnTo>
                      <a:pt x="44" y="22"/>
                    </a:lnTo>
                    <a:lnTo>
                      <a:pt x="48" y="17"/>
                    </a:lnTo>
                    <a:lnTo>
                      <a:pt x="50" y="11"/>
                    </a:lnTo>
                    <a:lnTo>
                      <a:pt x="48" y="6"/>
                    </a:lnTo>
                    <a:lnTo>
                      <a:pt x="44" y="0"/>
                    </a:lnTo>
                    <a:lnTo>
                      <a:pt x="34" y="11"/>
                    </a:lnTo>
                    <a:lnTo>
                      <a:pt x="27" y="4"/>
                    </a:lnTo>
                    <a:lnTo>
                      <a:pt x="26" y="7"/>
                    </a:lnTo>
                    <a:lnTo>
                      <a:pt x="31" y="13"/>
                    </a:lnTo>
                    <a:lnTo>
                      <a:pt x="22" y="22"/>
                    </a:lnTo>
                    <a:lnTo>
                      <a:pt x="22" y="22"/>
                    </a:lnTo>
                    <a:lnTo>
                      <a:pt x="26" y="25"/>
                    </a:lnTo>
                    <a:lnTo>
                      <a:pt x="29" y="27"/>
                    </a:lnTo>
                    <a:lnTo>
                      <a:pt x="33" y="28"/>
                    </a:lnTo>
                    <a:lnTo>
                      <a:pt x="36" y="27"/>
                    </a:lnTo>
                    <a:lnTo>
                      <a:pt x="36" y="35"/>
                    </a:lnTo>
                    <a:lnTo>
                      <a:pt x="0" y="35"/>
                    </a:lnTo>
                    <a:lnTo>
                      <a:pt x="0" y="374"/>
                    </a:lnTo>
                    <a:lnTo>
                      <a:pt x="175" y="374"/>
                    </a:lnTo>
                    <a:lnTo>
                      <a:pt x="175" y="35"/>
                    </a:lnTo>
                    <a:lnTo>
                      <a:pt x="154" y="35"/>
                    </a:lnTo>
                    <a:close/>
                    <a:moveTo>
                      <a:pt x="65" y="340"/>
                    </a:moveTo>
                    <a:lnTo>
                      <a:pt x="20" y="340"/>
                    </a:lnTo>
                    <a:lnTo>
                      <a:pt x="20" y="284"/>
                    </a:lnTo>
                    <a:lnTo>
                      <a:pt x="65" y="284"/>
                    </a:lnTo>
                    <a:lnTo>
                      <a:pt x="65" y="340"/>
                    </a:lnTo>
                    <a:close/>
                    <a:moveTo>
                      <a:pt x="65" y="263"/>
                    </a:moveTo>
                    <a:lnTo>
                      <a:pt x="20" y="263"/>
                    </a:lnTo>
                    <a:lnTo>
                      <a:pt x="20" y="207"/>
                    </a:lnTo>
                    <a:lnTo>
                      <a:pt x="65" y="207"/>
                    </a:lnTo>
                    <a:lnTo>
                      <a:pt x="65" y="263"/>
                    </a:lnTo>
                    <a:close/>
                    <a:moveTo>
                      <a:pt x="65" y="187"/>
                    </a:moveTo>
                    <a:lnTo>
                      <a:pt x="20" y="187"/>
                    </a:lnTo>
                    <a:lnTo>
                      <a:pt x="20" y="131"/>
                    </a:lnTo>
                    <a:lnTo>
                      <a:pt x="65" y="131"/>
                    </a:lnTo>
                    <a:lnTo>
                      <a:pt x="65" y="187"/>
                    </a:lnTo>
                    <a:close/>
                    <a:moveTo>
                      <a:pt x="65" y="110"/>
                    </a:moveTo>
                    <a:lnTo>
                      <a:pt x="20" y="110"/>
                    </a:lnTo>
                    <a:lnTo>
                      <a:pt x="20" y="53"/>
                    </a:lnTo>
                    <a:lnTo>
                      <a:pt x="65" y="53"/>
                    </a:lnTo>
                    <a:lnTo>
                      <a:pt x="65" y="110"/>
                    </a:lnTo>
                    <a:close/>
                    <a:moveTo>
                      <a:pt x="99" y="321"/>
                    </a:moveTo>
                    <a:lnTo>
                      <a:pt x="79" y="321"/>
                    </a:lnTo>
                    <a:lnTo>
                      <a:pt x="79" y="284"/>
                    </a:lnTo>
                    <a:lnTo>
                      <a:pt x="99" y="284"/>
                    </a:lnTo>
                    <a:lnTo>
                      <a:pt x="99" y="321"/>
                    </a:lnTo>
                    <a:close/>
                    <a:moveTo>
                      <a:pt x="99" y="245"/>
                    </a:moveTo>
                    <a:lnTo>
                      <a:pt x="79" y="245"/>
                    </a:lnTo>
                    <a:lnTo>
                      <a:pt x="79" y="207"/>
                    </a:lnTo>
                    <a:lnTo>
                      <a:pt x="99" y="207"/>
                    </a:lnTo>
                    <a:lnTo>
                      <a:pt x="99" y="245"/>
                    </a:lnTo>
                    <a:close/>
                    <a:moveTo>
                      <a:pt x="99" y="167"/>
                    </a:moveTo>
                    <a:lnTo>
                      <a:pt x="79" y="167"/>
                    </a:lnTo>
                    <a:lnTo>
                      <a:pt x="79" y="131"/>
                    </a:lnTo>
                    <a:lnTo>
                      <a:pt x="99" y="131"/>
                    </a:lnTo>
                    <a:lnTo>
                      <a:pt x="99" y="167"/>
                    </a:lnTo>
                    <a:close/>
                    <a:moveTo>
                      <a:pt x="99" y="91"/>
                    </a:moveTo>
                    <a:lnTo>
                      <a:pt x="79" y="91"/>
                    </a:lnTo>
                    <a:lnTo>
                      <a:pt x="79" y="53"/>
                    </a:lnTo>
                    <a:lnTo>
                      <a:pt x="99" y="53"/>
                    </a:lnTo>
                    <a:lnTo>
                      <a:pt x="99" y="91"/>
                    </a:lnTo>
                    <a:close/>
                    <a:moveTo>
                      <a:pt x="126" y="321"/>
                    </a:moveTo>
                    <a:lnTo>
                      <a:pt x="106" y="321"/>
                    </a:lnTo>
                    <a:lnTo>
                      <a:pt x="106" y="284"/>
                    </a:lnTo>
                    <a:lnTo>
                      <a:pt x="126" y="284"/>
                    </a:lnTo>
                    <a:lnTo>
                      <a:pt x="126" y="321"/>
                    </a:lnTo>
                    <a:close/>
                    <a:moveTo>
                      <a:pt x="126" y="245"/>
                    </a:moveTo>
                    <a:lnTo>
                      <a:pt x="106" y="245"/>
                    </a:lnTo>
                    <a:lnTo>
                      <a:pt x="106" y="207"/>
                    </a:lnTo>
                    <a:lnTo>
                      <a:pt x="126" y="207"/>
                    </a:lnTo>
                    <a:lnTo>
                      <a:pt x="126" y="245"/>
                    </a:lnTo>
                    <a:close/>
                    <a:moveTo>
                      <a:pt x="126" y="167"/>
                    </a:moveTo>
                    <a:lnTo>
                      <a:pt x="106" y="167"/>
                    </a:lnTo>
                    <a:lnTo>
                      <a:pt x="106" y="131"/>
                    </a:lnTo>
                    <a:lnTo>
                      <a:pt x="126" y="131"/>
                    </a:lnTo>
                    <a:lnTo>
                      <a:pt x="126" y="167"/>
                    </a:lnTo>
                    <a:close/>
                    <a:moveTo>
                      <a:pt x="126" y="91"/>
                    </a:moveTo>
                    <a:lnTo>
                      <a:pt x="106" y="91"/>
                    </a:lnTo>
                    <a:lnTo>
                      <a:pt x="106" y="53"/>
                    </a:lnTo>
                    <a:lnTo>
                      <a:pt x="126" y="53"/>
                    </a:lnTo>
                    <a:lnTo>
                      <a:pt x="126" y="91"/>
                    </a:lnTo>
                    <a:close/>
                    <a:moveTo>
                      <a:pt x="158" y="305"/>
                    </a:moveTo>
                    <a:lnTo>
                      <a:pt x="140" y="305"/>
                    </a:lnTo>
                    <a:lnTo>
                      <a:pt x="140" y="284"/>
                    </a:lnTo>
                    <a:lnTo>
                      <a:pt x="158" y="284"/>
                    </a:lnTo>
                    <a:lnTo>
                      <a:pt x="158" y="305"/>
                    </a:lnTo>
                    <a:close/>
                    <a:moveTo>
                      <a:pt x="158" y="228"/>
                    </a:moveTo>
                    <a:lnTo>
                      <a:pt x="140" y="228"/>
                    </a:lnTo>
                    <a:lnTo>
                      <a:pt x="140" y="207"/>
                    </a:lnTo>
                    <a:lnTo>
                      <a:pt x="158" y="207"/>
                    </a:lnTo>
                    <a:lnTo>
                      <a:pt x="158" y="228"/>
                    </a:lnTo>
                    <a:close/>
                    <a:moveTo>
                      <a:pt x="158" y="152"/>
                    </a:moveTo>
                    <a:lnTo>
                      <a:pt x="140" y="152"/>
                    </a:lnTo>
                    <a:lnTo>
                      <a:pt x="140" y="131"/>
                    </a:lnTo>
                    <a:lnTo>
                      <a:pt x="158" y="131"/>
                    </a:lnTo>
                    <a:lnTo>
                      <a:pt x="158" y="152"/>
                    </a:lnTo>
                    <a:close/>
                    <a:moveTo>
                      <a:pt x="158" y="75"/>
                    </a:moveTo>
                    <a:lnTo>
                      <a:pt x="140" y="75"/>
                    </a:lnTo>
                    <a:lnTo>
                      <a:pt x="140" y="53"/>
                    </a:lnTo>
                    <a:lnTo>
                      <a:pt x="158" y="53"/>
                    </a:lnTo>
                    <a:lnTo>
                      <a:pt x="158" y="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marL="0" lvl="0" indent="0" defTabSz="914400" eaLnBrk="1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lang="ko-KR"/>
                </a:pPr>
                <a:endParaRPr lang="ko-KR" altLang="en-US" sz="1800" b="0" i="0" spc="5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8" name="Group 14"/>
            <p:cNvGrpSpPr>
              <a:grpSpLocks noChangeAspect="1"/>
            </p:cNvGrpSpPr>
            <p:nvPr/>
          </p:nvGrpSpPr>
          <p:grpSpPr>
            <a:xfrm rot="0">
              <a:off x="4458813" y="5695883"/>
              <a:ext cx="844596" cy="1160936"/>
              <a:chOff x="3859" y="1874"/>
              <a:chExt cx="550" cy="756"/>
            </a:xfrm>
            <a:solidFill>
              <a:srgbClr val="0d152d">
                <a:alpha val="19000"/>
              </a:srgbClr>
            </a:solidFill>
          </p:grpSpPr>
          <p:sp>
            <p:nvSpPr>
              <p:cNvPr id="19" name="Freeform 15"/>
              <p:cNvSpPr/>
              <p:nvPr/>
            </p:nvSpPr>
            <p:spPr>
              <a:xfrm>
                <a:off x="3859" y="2560"/>
                <a:ext cx="550" cy="70"/>
              </a:xfrm>
              <a:custGeom>
                <a:avLst/>
                <a:gdLst>
                  <a:gd name="T0" fmla="*/ 544 w 550"/>
                  <a:gd name="T1" fmla="*/ 40 h 70"/>
                  <a:gd name="T2" fmla="*/ 544 w 550"/>
                  <a:gd name="T3" fmla="*/ 0 h 70"/>
                  <a:gd name="T4" fmla="*/ 6 w 550"/>
                  <a:gd name="T5" fmla="*/ 0 h 70"/>
                  <a:gd name="T6" fmla="*/ 6 w 550"/>
                  <a:gd name="T7" fmla="*/ 40 h 70"/>
                  <a:gd name="T8" fmla="*/ 0 w 550"/>
                  <a:gd name="T9" fmla="*/ 40 h 70"/>
                  <a:gd name="T10" fmla="*/ 0 w 550"/>
                  <a:gd name="T11" fmla="*/ 70 h 70"/>
                  <a:gd name="T12" fmla="*/ 550 w 550"/>
                  <a:gd name="T13" fmla="*/ 70 h 70"/>
                  <a:gd name="T14" fmla="*/ 550 w 550"/>
                  <a:gd name="T15" fmla="*/ 40 h 70"/>
                  <a:gd name="T16" fmla="*/ 544 w 550"/>
                  <a:gd name="T17" fmla="*/ 40 h 7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0" h="70">
                    <a:moveTo>
                      <a:pt x="544" y="40"/>
                    </a:moveTo>
                    <a:lnTo>
                      <a:pt x="544" y="0"/>
                    </a:lnTo>
                    <a:lnTo>
                      <a:pt x="6" y="0"/>
                    </a:lnTo>
                    <a:lnTo>
                      <a:pt x="6" y="40"/>
                    </a:lnTo>
                    <a:lnTo>
                      <a:pt x="0" y="40"/>
                    </a:lnTo>
                    <a:lnTo>
                      <a:pt x="0" y="70"/>
                    </a:lnTo>
                    <a:lnTo>
                      <a:pt x="550" y="70"/>
                    </a:lnTo>
                    <a:lnTo>
                      <a:pt x="550" y="40"/>
                    </a:lnTo>
                    <a:lnTo>
                      <a:pt x="544" y="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marL="0" lvl="0" indent="0" defTabSz="914400" eaLnBrk="1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lang="ko-KR"/>
                </a:pPr>
                <a:endParaRPr lang="ko-KR" altLang="en-US" sz="1800" b="0" i="0" spc="5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Freeform 16"/>
              <p:cNvSpPr>
                <a:spLocks noEditPoints="1"/>
              </p:cNvSpPr>
              <p:nvPr/>
            </p:nvSpPr>
            <p:spPr>
              <a:xfrm>
                <a:off x="3995" y="2340"/>
                <a:ext cx="282" cy="212"/>
              </a:xfrm>
              <a:custGeom>
                <a:avLst/>
                <a:gdLst>
                  <a:gd name="T0" fmla="*/ 0 w 282"/>
                  <a:gd name="T1" fmla="*/ 0 h 212"/>
                  <a:gd name="T2" fmla="*/ 48 w 282"/>
                  <a:gd name="T3" fmla="*/ 152 h 212"/>
                  <a:gd name="T4" fmla="*/ 48 w 282"/>
                  <a:gd name="T5" fmla="*/ 122 h 212"/>
                  <a:gd name="T6" fmla="*/ 48 w 282"/>
                  <a:gd name="T7" fmla="*/ 90 h 212"/>
                  <a:gd name="T8" fmla="*/ 48 w 282"/>
                  <a:gd name="T9" fmla="*/ 60 h 212"/>
                  <a:gd name="T10" fmla="*/ 48 w 282"/>
                  <a:gd name="T11" fmla="*/ 28 h 212"/>
                  <a:gd name="T12" fmla="*/ 66 w 282"/>
                  <a:gd name="T13" fmla="*/ 152 h 212"/>
                  <a:gd name="T14" fmla="*/ 66 w 282"/>
                  <a:gd name="T15" fmla="*/ 122 h 212"/>
                  <a:gd name="T16" fmla="*/ 66 w 282"/>
                  <a:gd name="T17" fmla="*/ 90 h 212"/>
                  <a:gd name="T18" fmla="*/ 66 w 282"/>
                  <a:gd name="T19" fmla="*/ 60 h 212"/>
                  <a:gd name="T20" fmla="*/ 66 w 282"/>
                  <a:gd name="T21" fmla="*/ 28 h 212"/>
                  <a:gd name="T22" fmla="*/ 84 w 282"/>
                  <a:gd name="T23" fmla="*/ 152 h 212"/>
                  <a:gd name="T24" fmla="*/ 84 w 282"/>
                  <a:gd name="T25" fmla="*/ 122 h 212"/>
                  <a:gd name="T26" fmla="*/ 84 w 282"/>
                  <a:gd name="T27" fmla="*/ 90 h 212"/>
                  <a:gd name="T28" fmla="*/ 84 w 282"/>
                  <a:gd name="T29" fmla="*/ 60 h 212"/>
                  <a:gd name="T30" fmla="*/ 84 w 282"/>
                  <a:gd name="T31" fmla="*/ 28 h 212"/>
                  <a:gd name="T32" fmla="*/ 102 w 282"/>
                  <a:gd name="T33" fmla="*/ 152 h 212"/>
                  <a:gd name="T34" fmla="*/ 102 w 282"/>
                  <a:gd name="T35" fmla="*/ 122 h 212"/>
                  <a:gd name="T36" fmla="*/ 102 w 282"/>
                  <a:gd name="T37" fmla="*/ 90 h 212"/>
                  <a:gd name="T38" fmla="*/ 102 w 282"/>
                  <a:gd name="T39" fmla="*/ 60 h 212"/>
                  <a:gd name="T40" fmla="*/ 102 w 282"/>
                  <a:gd name="T41" fmla="*/ 28 h 212"/>
                  <a:gd name="T42" fmla="*/ 120 w 282"/>
                  <a:gd name="T43" fmla="*/ 152 h 212"/>
                  <a:gd name="T44" fmla="*/ 120 w 282"/>
                  <a:gd name="T45" fmla="*/ 122 h 212"/>
                  <a:gd name="T46" fmla="*/ 120 w 282"/>
                  <a:gd name="T47" fmla="*/ 90 h 212"/>
                  <a:gd name="T48" fmla="*/ 120 w 282"/>
                  <a:gd name="T49" fmla="*/ 60 h 212"/>
                  <a:gd name="T50" fmla="*/ 120 w 282"/>
                  <a:gd name="T51" fmla="*/ 28 h 212"/>
                  <a:gd name="T52" fmla="*/ 138 w 282"/>
                  <a:gd name="T53" fmla="*/ 152 h 212"/>
                  <a:gd name="T54" fmla="*/ 138 w 282"/>
                  <a:gd name="T55" fmla="*/ 122 h 212"/>
                  <a:gd name="T56" fmla="*/ 138 w 282"/>
                  <a:gd name="T57" fmla="*/ 90 h 212"/>
                  <a:gd name="T58" fmla="*/ 138 w 282"/>
                  <a:gd name="T59" fmla="*/ 60 h 212"/>
                  <a:gd name="T60" fmla="*/ 138 w 282"/>
                  <a:gd name="T61" fmla="*/ 28 h 212"/>
                  <a:gd name="T62" fmla="*/ 158 w 282"/>
                  <a:gd name="T63" fmla="*/ 152 h 212"/>
                  <a:gd name="T64" fmla="*/ 158 w 282"/>
                  <a:gd name="T65" fmla="*/ 122 h 212"/>
                  <a:gd name="T66" fmla="*/ 158 w 282"/>
                  <a:gd name="T67" fmla="*/ 90 h 212"/>
                  <a:gd name="T68" fmla="*/ 158 w 282"/>
                  <a:gd name="T69" fmla="*/ 60 h 212"/>
                  <a:gd name="T70" fmla="*/ 158 w 282"/>
                  <a:gd name="T71" fmla="*/ 28 h 212"/>
                  <a:gd name="T72" fmla="*/ 176 w 282"/>
                  <a:gd name="T73" fmla="*/ 152 h 212"/>
                  <a:gd name="T74" fmla="*/ 176 w 282"/>
                  <a:gd name="T75" fmla="*/ 122 h 212"/>
                  <a:gd name="T76" fmla="*/ 176 w 282"/>
                  <a:gd name="T77" fmla="*/ 90 h 212"/>
                  <a:gd name="T78" fmla="*/ 176 w 282"/>
                  <a:gd name="T79" fmla="*/ 60 h 212"/>
                  <a:gd name="T80" fmla="*/ 176 w 282"/>
                  <a:gd name="T81" fmla="*/ 28 h 212"/>
                  <a:gd name="T82" fmla="*/ 194 w 282"/>
                  <a:gd name="T83" fmla="*/ 152 h 212"/>
                  <a:gd name="T84" fmla="*/ 194 w 282"/>
                  <a:gd name="T85" fmla="*/ 122 h 212"/>
                  <a:gd name="T86" fmla="*/ 194 w 282"/>
                  <a:gd name="T87" fmla="*/ 90 h 212"/>
                  <a:gd name="T88" fmla="*/ 194 w 282"/>
                  <a:gd name="T89" fmla="*/ 60 h 212"/>
                  <a:gd name="T90" fmla="*/ 194 w 282"/>
                  <a:gd name="T91" fmla="*/ 28 h 212"/>
                  <a:gd name="T92" fmla="*/ 212 w 282"/>
                  <a:gd name="T93" fmla="*/ 152 h 212"/>
                  <a:gd name="T94" fmla="*/ 212 w 282"/>
                  <a:gd name="T95" fmla="*/ 122 h 212"/>
                  <a:gd name="T96" fmla="*/ 212 w 282"/>
                  <a:gd name="T97" fmla="*/ 90 h 212"/>
                  <a:gd name="T98" fmla="*/ 212 w 282"/>
                  <a:gd name="T99" fmla="*/ 60 h 212"/>
                  <a:gd name="T100" fmla="*/ 212 w 282"/>
                  <a:gd name="T101" fmla="*/ 28 h 212"/>
                  <a:gd name="T102" fmla="*/ 230 w 282"/>
                  <a:gd name="T103" fmla="*/ 152 h 212"/>
                  <a:gd name="T104" fmla="*/ 230 w 282"/>
                  <a:gd name="T105" fmla="*/ 122 h 212"/>
                  <a:gd name="T106" fmla="*/ 230 w 282"/>
                  <a:gd name="T107" fmla="*/ 90 h 212"/>
                  <a:gd name="T108" fmla="*/ 230 w 282"/>
                  <a:gd name="T109" fmla="*/ 60 h 212"/>
                  <a:gd name="T110" fmla="*/ 230 w 282"/>
                  <a:gd name="T111" fmla="*/ 28 h 212"/>
                  <a:gd name="T112" fmla="*/ 248 w 282"/>
                  <a:gd name="T113" fmla="*/ 152 h 212"/>
                  <a:gd name="T114" fmla="*/ 248 w 282"/>
                  <a:gd name="T115" fmla="*/ 122 h 212"/>
                  <a:gd name="T116" fmla="*/ 248 w 282"/>
                  <a:gd name="T117" fmla="*/ 90 h 212"/>
                  <a:gd name="T118" fmla="*/ 248 w 282"/>
                  <a:gd name="T119" fmla="*/ 60 h 212"/>
                  <a:gd name="T120" fmla="*/ 248 w 282"/>
                  <a:gd name="T121" fmla="*/ 28 h 2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2" h="212">
                    <a:moveTo>
                      <a:pt x="0" y="0"/>
                    </a:moveTo>
                    <a:lnTo>
                      <a:pt x="0" y="212"/>
                    </a:lnTo>
                    <a:lnTo>
                      <a:pt x="282" y="212"/>
                    </a:lnTo>
                    <a:lnTo>
                      <a:pt x="28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8" y="174"/>
                    </a:moveTo>
                    <a:lnTo>
                      <a:pt x="36" y="174"/>
                    </a:lnTo>
                    <a:lnTo>
                      <a:pt x="36" y="152"/>
                    </a:lnTo>
                    <a:lnTo>
                      <a:pt x="48" y="152"/>
                    </a:lnTo>
                    <a:lnTo>
                      <a:pt x="48" y="174"/>
                    </a:lnTo>
                    <a:close/>
                    <a:moveTo>
                      <a:pt x="48" y="142"/>
                    </a:moveTo>
                    <a:lnTo>
                      <a:pt x="36" y="142"/>
                    </a:lnTo>
                    <a:lnTo>
                      <a:pt x="36" y="122"/>
                    </a:lnTo>
                    <a:lnTo>
                      <a:pt x="48" y="122"/>
                    </a:lnTo>
                    <a:lnTo>
                      <a:pt x="48" y="142"/>
                    </a:lnTo>
                    <a:close/>
                    <a:moveTo>
                      <a:pt x="48" y="112"/>
                    </a:moveTo>
                    <a:lnTo>
                      <a:pt x="36" y="112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8" y="112"/>
                    </a:lnTo>
                    <a:close/>
                    <a:moveTo>
                      <a:pt x="48" y="82"/>
                    </a:moveTo>
                    <a:lnTo>
                      <a:pt x="36" y="82"/>
                    </a:lnTo>
                    <a:lnTo>
                      <a:pt x="36" y="60"/>
                    </a:lnTo>
                    <a:lnTo>
                      <a:pt x="48" y="60"/>
                    </a:lnTo>
                    <a:lnTo>
                      <a:pt x="48" y="82"/>
                    </a:lnTo>
                    <a:close/>
                    <a:moveTo>
                      <a:pt x="48" y="50"/>
                    </a:moveTo>
                    <a:lnTo>
                      <a:pt x="36" y="50"/>
                    </a:lnTo>
                    <a:lnTo>
                      <a:pt x="36" y="28"/>
                    </a:lnTo>
                    <a:lnTo>
                      <a:pt x="48" y="28"/>
                    </a:lnTo>
                    <a:lnTo>
                      <a:pt x="48" y="50"/>
                    </a:lnTo>
                    <a:close/>
                    <a:moveTo>
                      <a:pt x="66" y="174"/>
                    </a:moveTo>
                    <a:lnTo>
                      <a:pt x="54" y="174"/>
                    </a:lnTo>
                    <a:lnTo>
                      <a:pt x="54" y="152"/>
                    </a:lnTo>
                    <a:lnTo>
                      <a:pt x="66" y="152"/>
                    </a:lnTo>
                    <a:lnTo>
                      <a:pt x="66" y="174"/>
                    </a:lnTo>
                    <a:close/>
                    <a:moveTo>
                      <a:pt x="66" y="142"/>
                    </a:moveTo>
                    <a:lnTo>
                      <a:pt x="54" y="142"/>
                    </a:lnTo>
                    <a:lnTo>
                      <a:pt x="54" y="122"/>
                    </a:lnTo>
                    <a:lnTo>
                      <a:pt x="66" y="122"/>
                    </a:lnTo>
                    <a:lnTo>
                      <a:pt x="66" y="142"/>
                    </a:lnTo>
                    <a:close/>
                    <a:moveTo>
                      <a:pt x="66" y="112"/>
                    </a:moveTo>
                    <a:lnTo>
                      <a:pt x="54" y="112"/>
                    </a:lnTo>
                    <a:lnTo>
                      <a:pt x="54" y="90"/>
                    </a:lnTo>
                    <a:lnTo>
                      <a:pt x="66" y="90"/>
                    </a:lnTo>
                    <a:lnTo>
                      <a:pt x="66" y="112"/>
                    </a:lnTo>
                    <a:close/>
                    <a:moveTo>
                      <a:pt x="66" y="82"/>
                    </a:moveTo>
                    <a:lnTo>
                      <a:pt x="54" y="82"/>
                    </a:lnTo>
                    <a:lnTo>
                      <a:pt x="54" y="60"/>
                    </a:lnTo>
                    <a:lnTo>
                      <a:pt x="66" y="60"/>
                    </a:lnTo>
                    <a:lnTo>
                      <a:pt x="66" y="82"/>
                    </a:lnTo>
                    <a:close/>
                    <a:moveTo>
                      <a:pt x="66" y="50"/>
                    </a:moveTo>
                    <a:lnTo>
                      <a:pt x="54" y="50"/>
                    </a:lnTo>
                    <a:lnTo>
                      <a:pt x="54" y="28"/>
                    </a:lnTo>
                    <a:lnTo>
                      <a:pt x="66" y="28"/>
                    </a:lnTo>
                    <a:lnTo>
                      <a:pt x="66" y="50"/>
                    </a:lnTo>
                    <a:close/>
                    <a:moveTo>
                      <a:pt x="84" y="174"/>
                    </a:moveTo>
                    <a:lnTo>
                      <a:pt x="72" y="174"/>
                    </a:lnTo>
                    <a:lnTo>
                      <a:pt x="72" y="152"/>
                    </a:lnTo>
                    <a:lnTo>
                      <a:pt x="84" y="152"/>
                    </a:lnTo>
                    <a:lnTo>
                      <a:pt x="84" y="174"/>
                    </a:lnTo>
                    <a:close/>
                    <a:moveTo>
                      <a:pt x="84" y="142"/>
                    </a:moveTo>
                    <a:lnTo>
                      <a:pt x="72" y="142"/>
                    </a:lnTo>
                    <a:lnTo>
                      <a:pt x="72" y="122"/>
                    </a:lnTo>
                    <a:lnTo>
                      <a:pt x="84" y="122"/>
                    </a:lnTo>
                    <a:lnTo>
                      <a:pt x="84" y="142"/>
                    </a:lnTo>
                    <a:close/>
                    <a:moveTo>
                      <a:pt x="84" y="112"/>
                    </a:moveTo>
                    <a:lnTo>
                      <a:pt x="72" y="112"/>
                    </a:lnTo>
                    <a:lnTo>
                      <a:pt x="72" y="90"/>
                    </a:lnTo>
                    <a:lnTo>
                      <a:pt x="84" y="90"/>
                    </a:lnTo>
                    <a:lnTo>
                      <a:pt x="84" y="112"/>
                    </a:lnTo>
                    <a:close/>
                    <a:moveTo>
                      <a:pt x="84" y="82"/>
                    </a:moveTo>
                    <a:lnTo>
                      <a:pt x="72" y="82"/>
                    </a:lnTo>
                    <a:lnTo>
                      <a:pt x="72" y="60"/>
                    </a:lnTo>
                    <a:lnTo>
                      <a:pt x="84" y="60"/>
                    </a:lnTo>
                    <a:lnTo>
                      <a:pt x="84" y="82"/>
                    </a:lnTo>
                    <a:close/>
                    <a:moveTo>
                      <a:pt x="84" y="50"/>
                    </a:moveTo>
                    <a:lnTo>
                      <a:pt x="72" y="50"/>
                    </a:lnTo>
                    <a:lnTo>
                      <a:pt x="72" y="28"/>
                    </a:lnTo>
                    <a:lnTo>
                      <a:pt x="84" y="28"/>
                    </a:lnTo>
                    <a:lnTo>
                      <a:pt x="84" y="50"/>
                    </a:lnTo>
                    <a:close/>
                    <a:moveTo>
                      <a:pt x="102" y="174"/>
                    </a:moveTo>
                    <a:lnTo>
                      <a:pt x="88" y="174"/>
                    </a:lnTo>
                    <a:lnTo>
                      <a:pt x="88" y="152"/>
                    </a:lnTo>
                    <a:lnTo>
                      <a:pt x="102" y="152"/>
                    </a:lnTo>
                    <a:lnTo>
                      <a:pt x="102" y="174"/>
                    </a:lnTo>
                    <a:close/>
                    <a:moveTo>
                      <a:pt x="102" y="142"/>
                    </a:moveTo>
                    <a:lnTo>
                      <a:pt x="88" y="142"/>
                    </a:lnTo>
                    <a:lnTo>
                      <a:pt x="88" y="122"/>
                    </a:lnTo>
                    <a:lnTo>
                      <a:pt x="102" y="122"/>
                    </a:lnTo>
                    <a:lnTo>
                      <a:pt x="102" y="142"/>
                    </a:lnTo>
                    <a:close/>
                    <a:moveTo>
                      <a:pt x="102" y="112"/>
                    </a:moveTo>
                    <a:lnTo>
                      <a:pt x="88" y="112"/>
                    </a:lnTo>
                    <a:lnTo>
                      <a:pt x="88" y="90"/>
                    </a:lnTo>
                    <a:lnTo>
                      <a:pt x="102" y="90"/>
                    </a:lnTo>
                    <a:lnTo>
                      <a:pt x="102" y="112"/>
                    </a:lnTo>
                    <a:close/>
                    <a:moveTo>
                      <a:pt x="102" y="82"/>
                    </a:moveTo>
                    <a:lnTo>
                      <a:pt x="88" y="82"/>
                    </a:lnTo>
                    <a:lnTo>
                      <a:pt x="88" y="60"/>
                    </a:lnTo>
                    <a:lnTo>
                      <a:pt x="102" y="60"/>
                    </a:lnTo>
                    <a:lnTo>
                      <a:pt x="102" y="82"/>
                    </a:lnTo>
                    <a:close/>
                    <a:moveTo>
                      <a:pt x="102" y="50"/>
                    </a:moveTo>
                    <a:lnTo>
                      <a:pt x="88" y="50"/>
                    </a:lnTo>
                    <a:lnTo>
                      <a:pt x="88" y="28"/>
                    </a:lnTo>
                    <a:lnTo>
                      <a:pt x="102" y="28"/>
                    </a:lnTo>
                    <a:lnTo>
                      <a:pt x="102" y="50"/>
                    </a:lnTo>
                    <a:close/>
                    <a:moveTo>
                      <a:pt x="120" y="174"/>
                    </a:moveTo>
                    <a:lnTo>
                      <a:pt x="106" y="174"/>
                    </a:lnTo>
                    <a:lnTo>
                      <a:pt x="106" y="152"/>
                    </a:lnTo>
                    <a:lnTo>
                      <a:pt x="120" y="152"/>
                    </a:lnTo>
                    <a:lnTo>
                      <a:pt x="120" y="174"/>
                    </a:lnTo>
                    <a:close/>
                    <a:moveTo>
                      <a:pt x="120" y="142"/>
                    </a:moveTo>
                    <a:lnTo>
                      <a:pt x="106" y="142"/>
                    </a:lnTo>
                    <a:lnTo>
                      <a:pt x="106" y="122"/>
                    </a:lnTo>
                    <a:lnTo>
                      <a:pt x="120" y="122"/>
                    </a:lnTo>
                    <a:lnTo>
                      <a:pt x="120" y="142"/>
                    </a:lnTo>
                    <a:close/>
                    <a:moveTo>
                      <a:pt x="120" y="112"/>
                    </a:moveTo>
                    <a:lnTo>
                      <a:pt x="106" y="112"/>
                    </a:lnTo>
                    <a:lnTo>
                      <a:pt x="106" y="90"/>
                    </a:lnTo>
                    <a:lnTo>
                      <a:pt x="120" y="90"/>
                    </a:lnTo>
                    <a:lnTo>
                      <a:pt x="120" y="112"/>
                    </a:lnTo>
                    <a:close/>
                    <a:moveTo>
                      <a:pt x="120" y="82"/>
                    </a:moveTo>
                    <a:lnTo>
                      <a:pt x="106" y="82"/>
                    </a:lnTo>
                    <a:lnTo>
                      <a:pt x="106" y="60"/>
                    </a:lnTo>
                    <a:lnTo>
                      <a:pt x="120" y="60"/>
                    </a:lnTo>
                    <a:lnTo>
                      <a:pt x="120" y="82"/>
                    </a:lnTo>
                    <a:close/>
                    <a:moveTo>
                      <a:pt x="120" y="50"/>
                    </a:moveTo>
                    <a:lnTo>
                      <a:pt x="106" y="50"/>
                    </a:lnTo>
                    <a:lnTo>
                      <a:pt x="106" y="28"/>
                    </a:lnTo>
                    <a:lnTo>
                      <a:pt x="120" y="28"/>
                    </a:lnTo>
                    <a:lnTo>
                      <a:pt x="120" y="50"/>
                    </a:lnTo>
                    <a:close/>
                    <a:moveTo>
                      <a:pt x="138" y="174"/>
                    </a:moveTo>
                    <a:lnTo>
                      <a:pt x="124" y="174"/>
                    </a:lnTo>
                    <a:lnTo>
                      <a:pt x="124" y="152"/>
                    </a:lnTo>
                    <a:lnTo>
                      <a:pt x="138" y="152"/>
                    </a:lnTo>
                    <a:lnTo>
                      <a:pt x="138" y="174"/>
                    </a:lnTo>
                    <a:close/>
                    <a:moveTo>
                      <a:pt x="138" y="142"/>
                    </a:moveTo>
                    <a:lnTo>
                      <a:pt x="124" y="142"/>
                    </a:lnTo>
                    <a:lnTo>
                      <a:pt x="124" y="122"/>
                    </a:lnTo>
                    <a:lnTo>
                      <a:pt x="138" y="122"/>
                    </a:lnTo>
                    <a:lnTo>
                      <a:pt x="138" y="142"/>
                    </a:lnTo>
                    <a:close/>
                    <a:moveTo>
                      <a:pt x="138" y="112"/>
                    </a:moveTo>
                    <a:lnTo>
                      <a:pt x="124" y="112"/>
                    </a:lnTo>
                    <a:lnTo>
                      <a:pt x="124" y="90"/>
                    </a:lnTo>
                    <a:lnTo>
                      <a:pt x="138" y="90"/>
                    </a:lnTo>
                    <a:lnTo>
                      <a:pt x="138" y="112"/>
                    </a:lnTo>
                    <a:close/>
                    <a:moveTo>
                      <a:pt x="138" y="82"/>
                    </a:moveTo>
                    <a:lnTo>
                      <a:pt x="124" y="82"/>
                    </a:lnTo>
                    <a:lnTo>
                      <a:pt x="124" y="60"/>
                    </a:lnTo>
                    <a:lnTo>
                      <a:pt x="138" y="60"/>
                    </a:lnTo>
                    <a:lnTo>
                      <a:pt x="138" y="82"/>
                    </a:lnTo>
                    <a:close/>
                    <a:moveTo>
                      <a:pt x="138" y="50"/>
                    </a:moveTo>
                    <a:lnTo>
                      <a:pt x="124" y="50"/>
                    </a:lnTo>
                    <a:lnTo>
                      <a:pt x="124" y="28"/>
                    </a:lnTo>
                    <a:lnTo>
                      <a:pt x="138" y="28"/>
                    </a:lnTo>
                    <a:lnTo>
                      <a:pt x="138" y="50"/>
                    </a:lnTo>
                    <a:close/>
                    <a:moveTo>
                      <a:pt x="158" y="174"/>
                    </a:moveTo>
                    <a:lnTo>
                      <a:pt x="144" y="174"/>
                    </a:lnTo>
                    <a:lnTo>
                      <a:pt x="144" y="152"/>
                    </a:lnTo>
                    <a:lnTo>
                      <a:pt x="158" y="152"/>
                    </a:lnTo>
                    <a:lnTo>
                      <a:pt x="158" y="174"/>
                    </a:lnTo>
                    <a:close/>
                    <a:moveTo>
                      <a:pt x="158" y="142"/>
                    </a:moveTo>
                    <a:lnTo>
                      <a:pt x="144" y="142"/>
                    </a:lnTo>
                    <a:lnTo>
                      <a:pt x="144" y="122"/>
                    </a:lnTo>
                    <a:lnTo>
                      <a:pt x="158" y="122"/>
                    </a:lnTo>
                    <a:lnTo>
                      <a:pt x="158" y="142"/>
                    </a:lnTo>
                    <a:close/>
                    <a:moveTo>
                      <a:pt x="158" y="112"/>
                    </a:moveTo>
                    <a:lnTo>
                      <a:pt x="144" y="112"/>
                    </a:lnTo>
                    <a:lnTo>
                      <a:pt x="144" y="90"/>
                    </a:lnTo>
                    <a:lnTo>
                      <a:pt x="158" y="90"/>
                    </a:lnTo>
                    <a:lnTo>
                      <a:pt x="158" y="112"/>
                    </a:lnTo>
                    <a:close/>
                    <a:moveTo>
                      <a:pt x="158" y="82"/>
                    </a:moveTo>
                    <a:lnTo>
                      <a:pt x="144" y="82"/>
                    </a:lnTo>
                    <a:lnTo>
                      <a:pt x="144" y="60"/>
                    </a:lnTo>
                    <a:lnTo>
                      <a:pt x="158" y="60"/>
                    </a:lnTo>
                    <a:lnTo>
                      <a:pt x="158" y="82"/>
                    </a:lnTo>
                    <a:close/>
                    <a:moveTo>
                      <a:pt x="158" y="50"/>
                    </a:moveTo>
                    <a:lnTo>
                      <a:pt x="144" y="50"/>
                    </a:lnTo>
                    <a:lnTo>
                      <a:pt x="144" y="28"/>
                    </a:lnTo>
                    <a:lnTo>
                      <a:pt x="158" y="28"/>
                    </a:lnTo>
                    <a:lnTo>
                      <a:pt x="158" y="50"/>
                    </a:lnTo>
                    <a:close/>
                    <a:moveTo>
                      <a:pt x="176" y="174"/>
                    </a:moveTo>
                    <a:lnTo>
                      <a:pt x="162" y="174"/>
                    </a:lnTo>
                    <a:lnTo>
                      <a:pt x="162" y="152"/>
                    </a:lnTo>
                    <a:lnTo>
                      <a:pt x="176" y="152"/>
                    </a:lnTo>
                    <a:lnTo>
                      <a:pt x="176" y="174"/>
                    </a:lnTo>
                    <a:close/>
                    <a:moveTo>
                      <a:pt x="176" y="142"/>
                    </a:moveTo>
                    <a:lnTo>
                      <a:pt x="162" y="142"/>
                    </a:lnTo>
                    <a:lnTo>
                      <a:pt x="162" y="122"/>
                    </a:lnTo>
                    <a:lnTo>
                      <a:pt x="176" y="122"/>
                    </a:lnTo>
                    <a:lnTo>
                      <a:pt x="176" y="142"/>
                    </a:lnTo>
                    <a:close/>
                    <a:moveTo>
                      <a:pt x="176" y="112"/>
                    </a:moveTo>
                    <a:lnTo>
                      <a:pt x="162" y="112"/>
                    </a:lnTo>
                    <a:lnTo>
                      <a:pt x="162" y="90"/>
                    </a:lnTo>
                    <a:lnTo>
                      <a:pt x="176" y="90"/>
                    </a:lnTo>
                    <a:lnTo>
                      <a:pt x="176" y="112"/>
                    </a:lnTo>
                    <a:close/>
                    <a:moveTo>
                      <a:pt x="176" y="82"/>
                    </a:moveTo>
                    <a:lnTo>
                      <a:pt x="162" y="82"/>
                    </a:lnTo>
                    <a:lnTo>
                      <a:pt x="162" y="60"/>
                    </a:lnTo>
                    <a:lnTo>
                      <a:pt x="176" y="60"/>
                    </a:lnTo>
                    <a:lnTo>
                      <a:pt x="176" y="82"/>
                    </a:lnTo>
                    <a:close/>
                    <a:moveTo>
                      <a:pt x="176" y="50"/>
                    </a:moveTo>
                    <a:lnTo>
                      <a:pt x="162" y="50"/>
                    </a:lnTo>
                    <a:lnTo>
                      <a:pt x="162" y="28"/>
                    </a:lnTo>
                    <a:lnTo>
                      <a:pt x="176" y="28"/>
                    </a:lnTo>
                    <a:lnTo>
                      <a:pt x="176" y="50"/>
                    </a:lnTo>
                    <a:close/>
                    <a:moveTo>
                      <a:pt x="194" y="174"/>
                    </a:moveTo>
                    <a:lnTo>
                      <a:pt x="180" y="174"/>
                    </a:lnTo>
                    <a:lnTo>
                      <a:pt x="180" y="152"/>
                    </a:lnTo>
                    <a:lnTo>
                      <a:pt x="194" y="152"/>
                    </a:lnTo>
                    <a:lnTo>
                      <a:pt x="194" y="174"/>
                    </a:lnTo>
                    <a:close/>
                    <a:moveTo>
                      <a:pt x="194" y="142"/>
                    </a:moveTo>
                    <a:lnTo>
                      <a:pt x="180" y="142"/>
                    </a:lnTo>
                    <a:lnTo>
                      <a:pt x="180" y="122"/>
                    </a:lnTo>
                    <a:lnTo>
                      <a:pt x="194" y="122"/>
                    </a:lnTo>
                    <a:lnTo>
                      <a:pt x="194" y="142"/>
                    </a:lnTo>
                    <a:close/>
                    <a:moveTo>
                      <a:pt x="194" y="112"/>
                    </a:moveTo>
                    <a:lnTo>
                      <a:pt x="180" y="112"/>
                    </a:lnTo>
                    <a:lnTo>
                      <a:pt x="180" y="90"/>
                    </a:lnTo>
                    <a:lnTo>
                      <a:pt x="194" y="90"/>
                    </a:lnTo>
                    <a:lnTo>
                      <a:pt x="194" y="112"/>
                    </a:lnTo>
                    <a:close/>
                    <a:moveTo>
                      <a:pt x="194" y="82"/>
                    </a:moveTo>
                    <a:lnTo>
                      <a:pt x="180" y="82"/>
                    </a:lnTo>
                    <a:lnTo>
                      <a:pt x="180" y="60"/>
                    </a:lnTo>
                    <a:lnTo>
                      <a:pt x="194" y="60"/>
                    </a:lnTo>
                    <a:lnTo>
                      <a:pt x="194" y="82"/>
                    </a:lnTo>
                    <a:close/>
                    <a:moveTo>
                      <a:pt x="194" y="50"/>
                    </a:moveTo>
                    <a:lnTo>
                      <a:pt x="180" y="50"/>
                    </a:lnTo>
                    <a:lnTo>
                      <a:pt x="180" y="28"/>
                    </a:lnTo>
                    <a:lnTo>
                      <a:pt x="194" y="28"/>
                    </a:lnTo>
                    <a:lnTo>
                      <a:pt x="194" y="50"/>
                    </a:lnTo>
                    <a:close/>
                    <a:moveTo>
                      <a:pt x="212" y="174"/>
                    </a:moveTo>
                    <a:lnTo>
                      <a:pt x="198" y="174"/>
                    </a:lnTo>
                    <a:lnTo>
                      <a:pt x="198" y="152"/>
                    </a:lnTo>
                    <a:lnTo>
                      <a:pt x="212" y="152"/>
                    </a:lnTo>
                    <a:lnTo>
                      <a:pt x="212" y="174"/>
                    </a:lnTo>
                    <a:close/>
                    <a:moveTo>
                      <a:pt x="212" y="142"/>
                    </a:moveTo>
                    <a:lnTo>
                      <a:pt x="198" y="142"/>
                    </a:lnTo>
                    <a:lnTo>
                      <a:pt x="198" y="122"/>
                    </a:lnTo>
                    <a:lnTo>
                      <a:pt x="212" y="122"/>
                    </a:lnTo>
                    <a:lnTo>
                      <a:pt x="212" y="142"/>
                    </a:lnTo>
                    <a:close/>
                    <a:moveTo>
                      <a:pt x="212" y="112"/>
                    </a:moveTo>
                    <a:lnTo>
                      <a:pt x="198" y="112"/>
                    </a:lnTo>
                    <a:lnTo>
                      <a:pt x="198" y="90"/>
                    </a:lnTo>
                    <a:lnTo>
                      <a:pt x="212" y="90"/>
                    </a:lnTo>
                    <a:lnTo>
                      <a:pt x="212" y="112"/>
                    </a:lnTo>
                    <a:close/>
                    <a:moveTo>
                      <a:pt x="212" y="82"/>
                    </a:moveTo>
                    <a:lnTo>
                      <a:pt x="198" y="82"/>
                    </a:lnTo>
                    <a:lnTo>
                      <a:pt x="198" y="60"/>
                    </a:lnTo>
                    <a:lnTo>
                      <a:pt x="212" y="60"/>
                    </a:lnTo>
                    <a:lnTo>
                      <a:pt x="212" y="82"/>
                    </a:lnTo>
                    <a:close/>
                    <a:moveTo>
                      <a:pt x="212" y="50"/>
                    </a:moveTo>
                    <a:lnTo>
                      <a:pt x="198" y="50"/>
                    </a:lnTo>
                    <a:lnTo>
                      <a:pt x="198" y="28"/>
                    </a:lnTo>
                    <a:lnTo>
                      <a:pt x="212" y="28"/>
                    </a:lnTo>
                    <a:lnTo>
                      <a:pt x="212" y="50"/>
                    </a:lnTo>
                    <a:close/>
                    <a:moveTo>
                      <a:pt x="230" y="174"/>
                    </a:moveTo>
                    <a:lnTo>
                      <a:pt x="216" y="174"/>
                    </a:lnTo>
                    <a:lnTo>
                      <a:pt x="216" y="152"/>
                    </a:lnTo>
                    <a:lnTo>
                      <a:pt x="230" y="152"/>
                    </a:lnTo>
                    <a:lnTo>
                      <a:pt x="230" y="174"/>
                    </a:lnTo>
                    <a:close/>
                    <a:moveTo>
                      <a:pt x="230" y="142"/>
                    </a:moveTo>
                    <a:lnTo>
                      <a:pt x="216" y="142"/>
                    </a:lnTo>
                    <a:lnTo>
                      <a:pt x="216" y="122"/>
                    </a:lnTo>
                    <a:lnTo>
                      <a:pt x="230" y="122"/>
                    </a:lnTo>
                    <a:lnTo>
                      <a:pt x="230" y="142"/>
                    </a:lnTo>
                    <a:close/>
                    <a:moveTo>
                      <a:pt x="230" y="112"/>
                    </a:moveTo>
                    <a:lnTo>
                      <a:pt x="216" y="112"/>
                    </a:lnTo>
                    <a:lnTo>
                      <a:pt x="216" y="90"/>
                    </a:lnTo>
                    <a:lnTo>
                      <a:pt x="230" y="90"/>
                    </a:lnTo>
                    <a:lnTo>
                      <a:pt x="230" y="112"/>
                    </a:lnTo>
                    <a:close/>
                    <a:moveTo>
                      <a:pt x="230" y="82"/>
                    </a:moveTo>
                    <a:lnTo>
                      <a:pt x="216" y="82"/>
                    </a:lnTo>
                    <a:lnTo>
                      <a:pt x="216" y="60"/>
                    </a:lnTo>
                    <a:lnTo>
                      <a:pt x="230" y="60"/>
                    </a:lnTo>
                    <a:lnTo>
                      <a:pt x="230" y="82"/>
                    </a:lnTo>
                    <a:close/>
                    <a:moveTo>
                      <a:pt x="230" y="50"/>
                    </a:moveTo>
                    <a:lnTo>
                      <a:pt x="216" y="50"/>
                    </a:lnTo>
                    <a:lnTo>
                      <a:pt x="216" y="28"/>
                    </a:lnTo>
                    <a:lnTo>
                      <a:pt x="230" y="28"/>
                    </a:lnTo>
                    <a:lnTo>
                      <a:pt x="230" y="50"/>
                    </a:lnTo>
                    <a:close/>
                    <a:moveTo>
                      <a:pt x="248" y="174"/>
                    </a:moveTo>
                    <a:lnTo>
                      <a:pt x="234" y="174"/>
                    </a:lnTo>
                    <a:lnTo>
                      <a:pt x="234" y="152"/>
                    </a:lnTo>
                    <a:lnTo>
                      <a:pt x="248" y="152"/>
                    </a:lnTo>
                    <a:lnTo>
                      <a:pt x="248" y="174"/>
                    </a:lnTo>
                    <a:close/>
                    <a:moveTo>
                      <a:pt x="248" y="142"/>
                    </a:moveTo>
                    <a:lnTo>
                      <a:pt x="234" y="142"/>
                    </a:lnTo>
                    <a:lnTo>
                      <a:pt x="234" y="122"/>
                    </a:lnTo>
                    <a:lnTo>
                      <a:pt x="248" y="122"/>
                    </a:lnTo>
                    <a:lnTo>
                      <a:pt x="248" y="142"/>
                    </a:lnTo>
                    <a:close/>
                    <a:moveTo>
                      <a:pt x="248" y="112"/>
                    </a:moveTo>
                    <a:lnTo>
                      <a:pt x="234" y="112"/>
                    </a:lnTo>
                    <a:lnTo>
                      <a:pt x="234" y="90"/>
                    </a:lnTo>
                    <a:lnTo>
                      <a:pt x="248" y="90"/>
                    </a:lnTo>
                    <a:lnTo>
                      <a:pt x="248" y="112"/>
                    </a:lnTo>
                    <a:close/>
                    <a:moveTo>
                      <a:pt x="248" y="82"/>
                    </a:moveTo>
                    <a:lnTo>
                      <a:pt x="234" y="82"/>
                    </a:lnTo>
                    <a:lnTo>
                      <a:pt x="234" y="60"/>
                    </a:lnTo>
                    <a:lnTo>
                      <a:pt x="248" y="60"/>
                    </a:lnTo>
                    <a:lnTo>
                      <a:pt x="248" y="82"/>
                    </a:lnTo>
                    <a:close/>
                    <a:moveTo>
                      <a:pt x="248" y="50"/>
                    </a:moveTo>
                    <a:lnTo>
                      <a:pt x="234" y="50"/>
                    </a:lnTo>
                    <a:lnTo>
                      <a:pt x="234" y="28"/>
                    </a:lnTo>
                    <a:lnTo>
                      <a:pt x="248" y="28"/>
                    </a:lnTo>
                    <a:lnTo>
                      <a:pt x="248" y="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marL="0" lvl="0" indent="0" defTabSz="914400" eaLnBrk="1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lang="ko-KR"/>
                </a:pPr>
                <a:endParaRPr lang="ko-KR" altLang="en-US" sz="1800" b="0" i="0" spc="5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" name="Freeform 17"/>
              <p:cNvSpPr>
                <a:spLocks noEditPoints="1"/>
              </p:cNvSpPr>
              <p:nvPr/>
            </p:nvSpPr>
            <p:spPr>
              <a:xfrm>
                <a:off x="4193" y="2048"/>
                <a:ext cx="186" cy="504"/>
              </a:xfrm>
              <a:custGeom>
                <a:avLst/>
                <a:gdLst>
                  <a:gd name="T0" fmla="*/ 186 w 186"/>
                  <a:gd name="T1" fmla="*/ 0 h 504"/>
                  <a:gd name="T2" fmla="*/ 80 w 186"/>
                  <a:gd name="T3" fmla="*/ 248 h 504"/>
                  <a:gd name="T4" fmla="*/ 66 w 186"/>
                  <a:gd name="T5" fmla="*/ 196 h 504"/>
                  <a:gd name="T6" fmla="*/ 80 w 186"/>
                  <a:gd name="T7" fmla="*/ 186 h 504"/>
                  <a:gd name="T8" fmla="*/ 66 w 186"/>
                  <a:gd name="T9" fmla="*/ 126 h 504"/>
                  <a:gd name="T10" fmla="*/ 80 w 186"/>
                  <a:gd name="T11" fmla="*/ 72 h 504"/>
                  <a:gd name="T12" fmla="*/ 80 w 186"/>
                  <a:gd name="T13" fmla="*/ 34 h 504"/>
                  <a:gd name="T14" fmla="*/ 84 w 186"/>
                  <a:gd name="T15" fmla="*/ 258 h 504"/>
                  <a:gd name="T16" fmla="*/ 98 w 186"/>
                  <a:gd name="T17" fmla="*/ 248 h 504"/>
                  <a:gd name="T18" fmla="*/ 84 w 186"/>
                  <a:gd name="T19" fmla="*/ 186 h 504"/>
                  <a:gd name="T20" fmla="*/ 98 w 186"/>
                  <a:gd name="T21" fmla="*/ 134 h 504"/>
                  <a:gd name="T22" fmla="*/ 98 w 186"/>
                  <a:gd name="T23" fmla="*/ 94 h 504"/>
                  <a:gd name="T24" fmla="*/ 84 w 186"/>
                  <a:gd name="T25" fmla="*/ 42 h 504"/>
                  <a:gd name="T26" fmla="*/ 98 w 186"/>
                  <a:gd name="T27" fmla="*/ 34 h 504"/>
                  <a:gd name="T28" fmla="*/ 102 w 186"/>
                  <a:gd name="T29" fmla="*/ 462 h 504"/>
                  <a:gd name="T30" fmla="*/ 116 w 186"/>
                  <a:gd name="T31" fmla="*/ 410 h 504"/>
                  <a:gd name="T32" fmla="*/ 116 w 186"/>
                  <a:gd name="T33" fmla="*/ 370 h 504"/>
                  <a:gd name="T34" fmla="*/ 102 w 186"/>
                  <a:gd name="T35" fmla="*/ 318 h 504"/>
                  <a:gd name="T36" fmla="*/ 116 w 186"/>
                  <a:gd name="T37" fmla="*/ 310 h 504"/>
                  <a:gd name="T38" fmla="*/ 102 w 186"/>
                  <a:gd name="T39" fmla="*/ 248 h 504"/>
                  <a:gd name="T40" fmla="*/ 116 w 186"/>
                  <a:gd name="T41" fmla="*/ 196 h 504"/>
                  <a:gd name="T42" fmla="*/ 116 w 186"/>
                  <a:gd name="T43" fmla="*/ 156 h 504"/>
                  <a:gd name="T44" fmla="*/ 102 w 186"/>
                  <a:gd name="T45" fmla="*/ 104 h 504"/>
                  <a:gd name="T46" fmla="*/ 116 w 186"/>
                  <a:gd name="T47" fmla="*/ 94 h 504"/>
                  <a:gd name="T48" fmla="*/ 102 w 186"/>
                  <a:gd name="T49" fmla="*/ 34 h 504"/>
                  <a:gd name="T50" fmla="*/ 134 w 186"/>
                  <a:gd name="T51" fmla="*/ 472 h 504"/>
                  <a:gd name="T52" fmla="*/ 134 w 186"/>
                  <a:gd name="T53" fmla="*/ 432 h 504"/>
                  <a:gd name="T54" fmla="*/ 120 w 186"/>
                  <a:gd name="T55" fmla="*/ 380 h 504"/>
                  <a:gd name="T56" fmla="*/ 134 w 186"/>
                  <a:gd name="T57" fmla="*/ 370 h 504"/>
                  <a:gd name="T58" fmla="*/ 120 w 186"/>
                  <a:gd name="T59" fmla="*/ 310 h 504"/>
                  <a:gd name="T60" fmla="*/ 134 w 186"/>
                  <a:gd name="T61" fmla="*/ 258 h 504"/>
                  <a:gd name="T62" fmla="*/ 134 w 186"/>
                  <a:gd name="T63" fmla="*/ 218 h 504"/>
                  <a:gd name="T64" fmla="*/ 120 w 186"/>
                  <a:gd name="T65" fmla="*/ 166 h 504"/>
                  <a:gd name="T66" fmla="*/ 134 w 186"/>
                  <a:gd name="T67" fmla="*/ 156 h 504"/>
                  <a:gd name="T68" fmla="*/ 120 w 186"/>
                  <a:gd name="T69" fmla="*/ 94 h 504"/>
                  <a:gd name="T70" fmla="*/ 134 w 186"/>
                  <a:gd name="T71" fmla="*/ 42 h 504"/>
                  <a:gd name="T72" fmla="*/ 152 w 186"/>
                  <a:gd name="T73" fmla="*/ 494 h 504"/>
                  <a:gd name="T74" fmla="*/ 138 w 186"/>
                  <a:gd name="T75" fmla="*/ 442 h 504"/>
                  <a:gd name="T76" fmla="*/ 152 w 186"/>
                  <a:gd name="T77" fmla="*/ 432 h 504"/>
                  <a:gd name="T78" fmla="*/ 138 w 186"/>
                  <a:gd name="T79" fmla="*/ 370 h 504"/>
                  <a:gd name="T80" fmla="*/ 152 w 186"/>
                  <a:gd name="T81" fmla="*/ 318 h 504"/>
                  <a:gd name="T82" fmla="*/ 152 w 186"/>
                  <a:gd name="T83" fmla="*/ 278 h 504"/>
                  <a:gd name="T84" fmla="*/ 138 w 186"/>
                  <a:gd name="T85" fmla="*/ 226 h 504"/>
                  <a:gd name="T86" fmla="*/ 152 w 186"/>
                  <a:gd name="T87" fmla="*/ 218 h 504"/>
                  <a:gd name="T88" fmla="*/ 138 w 186"/>
                  <a:gd name="T89" fmla="*/ 156 h 504"/>
                  <a:gd name="T90" fmla="*/ 152 w 186"/>
                  <a:gd name="T91" fmla="*/ 104 h 504"/>
                  <a:gd name="T92" fmla="*/ 152 w 186"/>
                  <a:gd name="T93" fmla="*/ 64 h 504"/>
                  <a:gd name="T94" fmla="*/ 138 w 186"/>
                  <a:gd name="T95" fmla="*/ 12 h 504"/>
                  <a:gd name="T96" fmla="*/ 170 w 186"/>
                  <a:gd name="T97" fmla="*/ 494 h 504"/>
                  <a:gd name="T98" fmla="*/ 156 w 186"/>
                  <a:gd name="T99" fmla="*/ 432 h 504"/>
                  <a:gd name="T100" fmla="*/ 170 w 186"/>
                  <a:gd name="T101" fmla="*/ 380 h 504"/>
                  <a:gd name="T102" fmla="*/ 170 w 186"/>
                  <a:gd name="T103" fmla="*/ 340 h 504"/>
                  <a:gd name="T104" fmla="*/ 156 w 186"/>
                  <a:gd name="T105" fmla="*/ 288 h 504"/>
                  <a:gd name="T106" fmla="*/ 170 w 186"/>
                  <a:gd name="T107" fmla="*/ 278 h 504"/>
                  <a:gd name="T108" fmla="*/ 156 w 186"/>
                  <a:gd name="T109" fmla="*/ 218 h 504"/>
                  <a:gd name="T110" fmla="*/ 170 w 186"/>
                  <a:gd name="T111" fmla="*/ 166 h 504"/>
                  <a:gd name="T112" fmla="*/ 170 w 186"/>
                  <a:gd name="T113" fmla="*/ 126 h 504"/>
                  <a:gd name="T114" fmla="*/ 156 w 186"/>
                  <a:gd name="T115" fmla="*/ 72 h 504"/>
                  <a:gd name="T116" fmla="*/ 170 w 186"/>
                  <a:gd name="T117" fmla="*/ 64 h 5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6" h="504">
                    <a:moveTo>
                      <a:pt x="94" y="0"/>
                    </a:moveTo>
                    <a:lnTo>
                      <a:pt x="0" y="0"/>
                    </a:lnTo>
                    <a:lnTo>
                      <a:pt x="0" y="286"/>
                    </a:lnTo>
                    <a:lnTo>
                      <a:pt x="94" y="286"/>
                    </a:lnTo>
                    <a:lnTo>
                      <a:pt x="94" y="504"/>
                    </a:lnTo>
                    <a:lnTo>
                      <a:pt x="186" y="504"/>
                    </a:lnTo>
                    <a:lnTo>
                      <a:pt x="186" y="0"/>
                    </a:lnTo>
                    <a:lnTo>
                      <a:pt x="94" y="0"/>
                    </a:lnTo>
                    <a:close/>
                    <a:moveTo>
                      <a:pt x="80" y="278"/>
                    </a:moveTo>
                    <a:lnTo>
                      <a:pt x="66" y="278"/>
                    </a:lnTo>
                    <a:lnTo>
                      <a:pt x="66" y="258"/>
                    </a:lnTo>
                    <a:lnTo>
                      <a:pt x="80" y="258"/>
                    </a:lnTo>
                    <a:lnTo>
                      <a:pt x="80" y="278"/>
                    </a:lnTo>
                    <a:close/>
                    <a:moveTo>
                      <a:pt x="80" y="248"/>
                    </a:moveTo>
                    <a:lnTo>
                      <a:pt x="66" y="248"/>
                    </a:lnTo>
                    <a:lnTo>
                      <a:pt x="66" y="226"/>
                    </a:lnTo>
                    <a:lnTo>
                      <a:pt x="80" y="226"/>
                    </a:lnTo>
                    <a:lnTo>
                      <a:pt x="80" y="248"/>
                    </a:lnTo>
                    <a:close/>
                    <a:moveTo>
                      <a:pt x="80" y="218"/>
                    </a:moveTo>
                    <a:lnTo>
                      <a:pt x="66" y="218"/>
                    </a:lnTo>
                    <a:lnTo>
                      <a:pt x="66" y="196"/>
                    </a:lnTo>
                    <a:lnTo>
                      <a:pt x="80" y="196"/>
                    </a:lnTo>
                    <a:lnTo>
                      <a:pt x="80" y="218"/>
                    </a:lnTo>
                    <a:close/>
                    <a:moveTo>
                      <a:pt x="80" y="186"/>
                    </a:moveTo>
                    <a:lnTo>
                      <a:pt x="66" y="186"/>
                    </a:lnTo>
                    <a:lnTo>
                      <a:pt x="66" y="166"/>
                    </a:lnTo>
                    <a:lnTo>
                      <a:pt x="80" y="166"/>
                    </a:lnTo>
                    <a:lnTo>
                      <a:pt x="80" y="186"/>
                    </a:lnTo>
                    <a:close/>
                    <a:moveTo>
                      <a:pt x="80" y="156"/>
                    </a:moveTo>
                    <a:lnTo>
                      <a:pt x="66" y="156"/>
                    </a:lnTo>
                    <a:lnTo>
                      <a:pt x="66" y="134"/>
                    </a:lnTo>
                    <a:lnTo>
                      <a:pt x="80" y="134"/>
                    </a:lnTo>
                    <a:lnTo>
                      <a:pt x="80" y="156"/>
                    </a:lnTo>
                    <a:close/>
                    <a:moveTo>
                      <a:pt x="80" y="126"/>
                    </a:moveTo>
                    <a:lnTo>
                      <a:pt x="66" y="126"/>
                    </a:lnTo>
                    <a:lnTo>
                      <a:pt x="66" y="104"/>
                    </a:lnTo>
                    <a:lnTo>
                      <a:pt x="80" y="104"/>
                    </a:lnTo>
                    <a:lnTo>
                      <a:pt x="80" y="126"/>
                    </a:lnTo>
                    <a:close/>
                    <a:moveTo>
                      <a:pt x="80" y="94"/>
                    </a:moveTo>
                    <a:lnTo>
                      <a:pt x="66" y="94"/>
                    </a:lnTo>
                    <a:lnTo>
                      <a:pt x="66" y="72"/>
                    </a:lnTo>
                    <a:lnTo>
                      <a:pt x="80" y="72"/>
                    </a:lnTo>
                    <a:lnTo>
                      <a:pt x="80" y="94"/>
                    </a:lnTo>
                    <a:close/>
                    <a:moveTo>
                      <a:pt x="80" y="64"/>
                    </a:moveTo>
                    <a:lnTo>
                      <a:pt x="66" y="64"/>
                    </a:lnTo>
                    <a:lnTo>
                      <a:pt x="66" y="42"/>
                    </a:lnTo>
                    <a:lnTo>
                      <a:pt x="80" y="42"/>
                    </a:lnTo>
                    <a:lnTo>
                      <a:pt x="80" y="64"/>
                    </a:lnTo>
                    <a:close/>
                    <a:moveTo>
                      <a:pt x="80" y="34"/>
                    </a:moveTo>
                    <a:lnTo>
                      <a:pt x="66" y="34"/>
                    </a:lnTo>
                    <a:lnTo>
                      <a:pt x="66" y="12"/>
                    </a:lnTo>
                    <a:lnTo>
                      <a:pt x="80" y="12"/>
                    </a:lnTo>
                    <a:lnTo>
                      <a:pt x="80" y="34"/>
                    </a:lnTo>
                    <a:close/>
                    <a:moveTo>
                      <a:pt x="98" y="278"/>
                    </a:moveTo>
                    <a:lnTo>
                      <a:pt x="84" y="278"/>
                    </a:lnTo>
                    <a:lnTo>
                      <a:pt x="84" y="258"/>
                    </a:lnTo>
                    <a:lnTo>
                      <a:pt x="98" y="258"/>
                    </a:lnTo>
                    <a:lnTo>
                      <a:pt x="98" y="278"/>
                    </a:lnTo>
                    <a:close/>
                    <a:moveTo>
                      <a:pt x="98" y="248"/>
                    </a:moveTo>
                    <a:lnTo>
                      <a:pt x="84" y="248"/>
                    </a:lnTo>
                    <a:lnTo>
                      <a:pt x="84" y="226"/>
                    </a:lnTo>
                    <a:lnTo>
                      <a:pt x="98" y="226"/>
                    </a:lnTo>
                    <a:lnTo>
                      <a:pt x="98" y="248"/>
                    </a:lnTo>
                    <a:close/>
                    <a:moveTo>
                      <a:pt x="98" y="218"/>
                    </a:moveTo>
                    <a:lnTo>
                      <a:pt x="84" y="218"/>
                    </a:lnTo>
                    <a:lnTo>
                      <a:pt x="84" y="196"/>
                    </a:lnTo>
                    <a:lnTo>
                      <a:pt x="98" y="196"/>
                    </a:lnTo>
                    <a:lnTo>
                      <a:pt x="98" y="218"/>
                    </a:lnTo>
                    <a:close/>
                    <a:moveTo>
                      <a:pt x="98" y="186"/>
                    </a:moveTo>
                    <a:lnTo>
                      <a:pt x="84" y="186"/>
                    </a:lnTo>
                    <a:lnTo>
                      <a:pt x="84" y="166"/>
                    </a:lnTo>
                    <a:lnTo>
                      <a:pt x="98" y="166"/>
                    </a:lnTo>
                    <a:lnTo>
                      <a:pt x="98" y="186"/>
                    </a:lnTo>
                    <a:close/>
                    <a:moveTo>
                      <a:pt x="98" y="156"/>
                    </a:moveTo>
                    <a:lnTo>
                      <a:pt x="84" y="156"/>
                    </a:lnTo>
                    <a:lnTo>
                      <a:pt x="84" y="134"/>
                    </a:lnTo>
                    <a:lnTo>
                      <a:pt x="98" y="134"/>
                    </a:lnTo>
                    <a:lnTo>
                      <a:pt x="98" y="156"/>
                    </a:lnTo>
                    <a:close/>
                    <a:moveTo>
                      <a:pt x="98" y="126"/>
                    </a:moveTo>
                    <a:lnTo>
                      <a:pt x="84" y="126"/>
                    </a:lnTo>
                    <a:lnTo>
                      <a:pt x="84" y="104"/>
                    </a:lnTo>
                    <a:lnTo>
                      <a:pt x="98" y="104"/>
                    </a:lnTo>
                    <a:lnTo>
                      <a:pt x="98" y="126"/>
                    </a:lnTo>
                    <a:close/>
                    <a:moveTo>
                      <a:pt x="98" y="94"/>
                    </a:moveTo>
                    <a:lnTo>
                      <a:pt x="84" y="94"/>
                    </a:lnTo>
                    <a:lnTo>
                      <a:pt x="84" y="72"/>
                    </a:lnTo>
                    <a:lnTo>
                      <a:pt x="98" y="72"/>
                    </a:lnTo>
                    <a:lnTo>
                      <a:pt x="98" y="94"/>
                    </a:lnTo>
                    <a:close/>
                    <a:moveTo>
                      <a:pt x="98" y="64"/>
                    </a:moveTo>
                    <a:lnTo>
                      <a:pt x="84" y="64"/>
                    </a:lnTo>
                    <a:lnTo>
                      <a:pt x="84" y="42"/>
                    </a:lnTo>
                    <a:lnTo>
                      <a:pt x="98" y="42"/>
                    </a:lnTo>
                    <a:lnTo>
                      <a:pt x="98" y="64"/>
                    </a:lnTo>
                    <a:close/>
                    <a:moveTo>
                      <a:pt x="98" y="34"/>
                    </a:moveTo>
                    <a:lnTo>
                      <a:pt x="84" y="34"/>
                    </a:lnTo>
                    <a:lnTo>
                      <a:pt x="84" y="12"/>
                    </a:lnTo>
                    <a:lnTo>
                      <a:pt x="98" y="12"/>
                    </a:lnTo>
                    <a:lnTo>
                      <a:pt x="98" y="34"/>
                    </a:lnTo>
                    <a:close/>
                    <a:moveTo>
                      <a:pt x="116" y="494"/>
                    </a:moveTo>
                    <a:lnTo>
                      <a:pt x="102" y="494"/>
                    </a:lnTo>
                    <a:lnTo>
                      <a:pt x="102" y="472"/>
                    </a:lnTo>
                    <a:lnTo>
                      <a:pt x="116" y="472"/>
                    </a:lnTo>
                    <a:lnTo>
                      <a:pt x="116" y="494"/>
                    </a:lnTo>
                    <a:close/>
                    <a:moveTo>
                      <a:pt x="116" y="462"/>
                    </a:moveTo>
                    <a:lnTo>
                      <a:pt x="102" y="462"/>
                    </a:lnTo>
                    <a:lnTo>
                      <a:pt x="102" y="442"/>
                    </a:lnTo>
                    <a:lnTo>
                      <a:pt x="116" y="442"/>
                    </a:lnTo>
                    <a:lnTo>
                      <a:pt x="116" y="462"/>
                    </a:lnTo>
                    <a:close/>
                    <a:moveTo>
                      <a:pt x="116" y="432"/>
                    </a:moveTo>
                    <a:lnTo>
                      <a:pt x="102" y="432"/>
                    </a:lnTo>
                    <a:lnTo>
                      <a:pt x="102" y="410"/>
                    </a:lnTo>
                    <a:lnTo>
                      <a:pt x="116" y="410"/>
                    </a:lnTo>
                    <a:lnTo>
                      <a:pt x="116" y="432"/>
                    </a:lnTo>
                    <a:close/>
                    <a:moveTo>
                      <a:pt x="116" y="402"/>
                    </a:moveTo>
                    <a:lnTo>
                      <a:pt x="102" y="402"/>
                    </a:lnTo>
                    <a:lnTo>
                      <a:pt x="102" y="380"/>
                    </a:lnTo>
                    <a:lnTo>
                      <a:pt x="116" y="380"/>
                    </a:lnTo>
                    <a:lnTo>
                      <a:pt x="116" y="402"/>
                    </a:lnTo>
                    <a:close/>
                    <a:moveTo>
                      <a:pt x="116" y="370"/>
                    </a:moveTo>
                    <a:lnTo>
                      <a:pt x="102" y="370"/>
                    </a:lnTo>
                    <a:lnTo>
                      <a:pt x="102" y="350"/>
                    </a:lnTo>
                    <a:lnTo>
                      <a:pt x="116" y="350"/>
                    </a:lnTo>
                    <a:lnTo>
                      <a:pt x="116" y="370"/>
                    </a:lnTo>
                    <a:close/>
                    <a:moveTo>
                      <a:pt x="116" y="340"/>
                    </a:moveTo>
                    <a:lnTo>
                      <a:pt x="102" y="340"/>
                    </a:lnTo>
                    <a:lnTo>
                      <a:pt x="102" y="318"/>
                    </a:lnTo>
                    <a:lnTo>
                      <a:pt x="116" y="318"/>
                    </a:lnTo>
                    <a:lnTo>
                      <a:pt x="116" y="340"/>
                    </a:lnTo>
                    <a:close/>
                    <a:moveTo>
                      <a:pt x="116" y="310"/>
                    </a:moveTo>
                    <a:lnTo>
                      <a:pt x="102" y="310"/>
                    </a:lnTo>
                    <a:lnTo>
                      <a:pt x="102" y="288"/>
                    </a:lnTo>
                    <a:lnTo>
                      <a:pt x="116" y="288"/>
                    </a:lnTo>
                    <a:lnTo>
                      <a:pt x="116" y="310"/>
                    </a:lnTo>
                    <a:close/>
                    <a:moveTo>
                      <a:pt x="116" y="278"/>
                    </a:moveTo>
                    <a:lnTo>
                      <a:pt x="102" y="278"/>
                    </a:lnTo>
                    <a:lnTo>
                      <a:pt x="102" y="258"/>
                    </a:lnTo>
                    <a:lnTo>
                      <a:pt x="116" y="258"/>
                    </a:lnTo>
                    <a:lnTo>
                      <a:pt x="116" y="278"/>
                    </a:lnTo>
                    <a:close/>
                    <a:moveTo>
                      <a:pt x="116" y="248"/>
                    </a:moveTo>
                    <a:lnTo>
                      <a:pt x="102" y="248"/>
                    </a:lnTo>
                    <a:lnTo>
                      <a:pt x="102" y="226"/>
                    </a:lnTo>
                    <a:lnTo>
                      <a:pt x="116" y="226"/>
                    </a:lnTo>
                    <a:lnTo>
                      <a:pt x="116" y="248"/>
                    </a:lnTo>
                    <a:close/>
                    <a:moveTo>
                      <a:pt x="116" y="218"/>
                    </a:moveTo>
                    <a:lnTo>
                      <a:pt x="102" y="218"/>
                    </a:lnTo>
                    <a:lnTo>
                      <a:pt x="102" y="196"/>
                    </a:lnTo>
                    <a:lnTo>
                      <a:pt x="116" y="196"/>
                    </a:lnTo>
                    <a:lnTo>
                      <a:pt x="116" y="218"/>
                    </a:lnTo>
                    <a:close/>
                    <a:moveTo>
                      <a:pt x="116" y="186"/>
                    </a:moveTo>
                    <a:lnTo>
                      <a:pt x="102" y="186"/>
                    </a:lnTo>
                    <a:lnTo>
                      <a:pt x="102" y="166"/>
                    </a:lnTo>
                    <a:lnTo>
                      <a:pt x="116" y="166"/>
                    </a:lnTo>
                    <a:lnTo>
                      <a:pt x="116" y="186"/>
                    </a:lnTo>
                    <a:close/>
                    <a:moveTo>
                      <a:pt x="116" y="156"/>
                    </a:moveTo>
                    <a:lnTo>
                      <a:pt x="102" y="156"/>
                    </a:lnTo>
                    <a:lnTo>
                      <a:pt x="102" y="134"/>
                    </a:lnTo>
                    <a:lnTo>
                      <a:pt x="116" y="134"/>
                    </a:lnTo>
                    <a:lnTo>
                      <a:pt x="116" y="156"/>
                    </a:lnTo>
                    <a:close/>
                    <a:moveTo>
                      <a:pt x="116" y="126"/>
                    </a:moveTo>
                    <a:lnTo>
                      <a:pt x="102" y="126"/>
                    </a:lnTo>
                    <a:lnTo>
                      <a:pt x="102" y="104"/>
                    </a:lnTo>
                    <a:lnTo>
                      <a:pt x="116" y="104"/>
                    </a:lnTo>
                    <a:lnTo>
                      <a:pt x="116" y="126"/>
                    </a:lnTo>
                    <a:close/>
                    <a:moveTo>
                      <a:pt x="116" y="94"/>
                    </a:moveTo>
                    <a:lnTo>
                      <a:pt x="102" y="94"/>
                    </a:lnTo>
                    <a:lnTo>
                      <a:pt x="102" y="72"/>
                    </a:lnTo>
                    <a:lnTo>
                      <a:pt x="116" y="72"/>
                    </a:lnTo>
                    <a:lnTo>
                      <a:pt x="116" y="94"/>
                    </a:lnTo>
                    <a:close/>
                    <a:moveTo>
                      <a:pt x="116" y="64"/>
                    </a:moveTo>
                    <a:lnTo>
                      <a:pt x="102" y="64"/>
                    </a:lnTo>
                    <a:lnTo>
                      <a:pt x="102" y="42"/>
                    </a:lnTo>
                    <a:lnTo>
                      <a:pt x="116" y="42"/>
                    </a:lnTo>
                    <a:lnTo>
                      <a:pt x="116" y="64"/>
                    </a:lnTo>
                    <a:close/>
                    <a:moveTo>
                      <a:pt x="116" y="34"/>
                    </a:moveTo>
                    <a:lnTo>
                      <a:pt x="102" y="34"/>
                    </a:lnTo>
                    <a:lnTo>
                      <a:pt x="102" y="12"/>
                    </a:lnTo>
                    <a:lnTo>
                      <a:pt x="116" y="12"/>
                    </a:lnTo>
                    <a:lnTo>
                      <a:pt x="116" y="34"/>
                    </a:lnTo>
                    <a:close/>
                    <a:moveTo>
                      <a:pt x="134" y="494"/>
                    </a:moveTo>
                    <a:lnTo>
                      <a:pt x="120" y="494"/>
                    </a:lnTo>
                    <a:lnTo>
                      <a:pt x="120" y="472"/>
                    </a:lnTo>
                    <a:lnTo>
                      <a:pt x="134" y="472"/>
                    </a:lnTo>
                    <a:lnTo>
                      <a:pt x="134" y="494"/>
                    </a:lnTo>
                    <a:close/>
                    <a:moveTo>
                      <a:pt x="134" y="462"/>
                    </a:moveTo>
                    <a:lnTo>
                      <a:pt x="120" y="462"/>
                    </a:lnTo>
                    <a:lnTo>
                      <a:pt x="120" y="442"/>
                    </a:lnTo>
                    <a:lnTo>
                      <a:pt x="134" y="442"/>
                    </a:lnTo>
                    <a:lnTo>
                      <a:pt x="134" y="462"/>
                    </a:lnTo>
                    <a:close/>
                    <a:moveTo>
                      <a:pt x="134" y="432"/>
                    </a:moveTo>
                    <a:lnTo>
                      <a:pt x="120" y="432"/>
                    </a:lnTo>
                    <a:lnTo>
                      <a:pt x="120" y="410"/>
                    </a:lnTo>
                    <a:lnTo>
                      <a:pt x="134" y="410"/>
                    </a:lnTo>
                    <a:lnTo>
                      <a:pt x="134" y="432"/>
                    </a:lnTo>
                    <a:close/>
                    <a:moveTo>
                      <a:pt x="134" y="402"/>
                    </a:moveTo>
                    <a:lnTo>
                      <a:pt x="120" y="402"/>
                    </a:lnTo>
                    <a:lnTo>
                      <a:pt x="120" y="380"/>
                    </a:lnTo>
                    <a:lnTo>
                      <a:pt x="134" y="380"/>
                    </a:lnTo>
                    <a:lnTo>
                      <a:pt x="134" y="402"/>
                    </a:lnTo>
                    <a:close/>
                    <a:moveTo>
                      <a:pt x="134" y="370"/>
                    </a:moveTo>
                    <a:lnTo>
                      <a:pt x="120" y="370"/>
                    </a:lnTo>
                    <a:lnTo>
                      <a:pt x="120" y="350"/>
                    </a:lnTo>
                    <a:lnTo>
                      <a:pt x="134" y="350"/>
                    </a:lnTo>
                    <a:lnTo>
                      <a:pt x="134" y="370"/>
                    </a:lnTo>
                    <a:close/>
                    <a:moveTo>
                      <a:pt x="134" y="340"/>
                    </a:moveTo>
                    <a:lnTo>
                      <a:pt x="120" y="340"/>
                    </a:lnTo>
                    <a:lnTo>
                      <a:pt x="120" y="318"/>
                    </a:lnTo>
                    <a:lnTo>
                      <a:pt x="134" y="318"/>
                    </a:lnTo>
                    <a:lnTo>
                      <a:pt x="134" y="340"/>
                    </a:lnTo>
                    <a:close/>
                    <a:moveTo>
                      <a:pt x="134" y="310"/>
                    </a:moveTo>
                    <a:lnTo>
                      <a:pt x="120" y="310"/>
                    </a:lnTo>
                    <a:lnTo>
                      <a:pt x="120" y="288"/>
                    </a:lnTo>
                    <a:lnTo>
                      <a:pt x="134" y="288"/>
                    </a:lnTo>
                    <a:lnTo>
                      <a:pt x="134" y="310"/>
                    </a:lnTo>
                    <a:close/>
                    <a:moveTo>
                      <a:pt x="134" y="278"/>
                    </a:moveTo>
                    <a:lnTo>
                      <a:pt x="120" y="278"/>
                    </a:lnTo>
                    <a:lnTo>
                      <a:pt x="120" y="258"/>
                    </a:lnTo>
                    <a:lnTo>
                      <a:pt x="134" y="258"/>
                    </a:lnTo>
                    <a:lnTo>
                      <a:pt x="134" y="278"/>
                    </a:lnTo>
                    <a:close/>
                    <a:moveTo>
                      <a:pt x="134" y="248"/>
                    </a:moveTo>
                    <a:lnTo>
                      <a:pt x="120" y="248"/>
                    </a:lnTo>
                    <a:lnTo>
                      <a:pt x="120" y="226"/>
                    </a:lnTo>
                    <a:lnTo>
                      <a:pt x="134" y="226"/>
                    </a:lnTo>
                    <a:lnTo>
                      <a:pt x="134" y="248"/>
                    </a:lnTo>
                    <a:close/>
                    <a:moveTo>
                      <a:pt x="134" y="218"/>
                    </a:moveTo>
                    <a:lnTo>
                      <a:pt x="120" y="218"/>
                    </a:lnTo>
                    <a:lnTo>
                      <a:pt x="120" y="196"/>
                    </a:lnTo>
                    <a:lnTo>
                      <a:pt x="134" y="196"/>
                    </a:lnTo>
                    <a:lnTo>
                      <a:pt x="134" y="218"/>
                    </a:lnTo>
                    <a:close/>
                    <a:moveTo>
                      <a:pt x="134" y="186"/>
                    </a:moveTo>
                    <a:lnTo>
                      <a:pt x="120" y="186"/>
                    </a:lnTo>
                    <a:lnTo>
                      <a:pt x="120" y="166"/>
                    </a:lnTo>
                    <a:lnTo>
                      <a:pt x="134" y="166"/>
                    </a:lnTo>
                    <a:lnTo>
                      <a:pt x="134" y="186"/>
                    </a:lnTo>
                    <a:close/>
                    <a:moveTo>
                      <a:pt x="134" y="156"/>
                    </a:moveTo>
                    <a:lnTo>
                      <a:pt x="120" y="156"/>
                    </a:lnTo>
                    <a:lnTo>
                      <a:pt x="120" y="134"/>
                    </a:lnTo>
                    <a:lnTo>
                      <a:pt x="134" y="134"/>
                    </a:lnTo>
                    <a:lnTo>
                      <a:pt x="134" y="156"/>
                    </a:lnTo>
                    <a:close/>
                    <a:moveTo>
                      <a:pt x="134" y="126"/>
                    </a:moveTo>
                    <a:lnTo>
                      <a:pt x="120" y="126"/>
                    </a:lnTo>
                    <a:lnTo>
                      <a:pt x="120" y="104"/>
                    </a:lnTo>
                    <a:lnTo>
                      <a:pt x="134" y="104"/>
                    </a:lnTo>
                    <a:lnTo>
                      <a:pt x="134" y="126"/>
                    </a:lnTo>
                    <a:close/>
                    <a:moveTo>
                      <a:pt x="134" y="94"/>
                    </a:moveTo>
                    <a:lnTo>
                      <a:pt x="120" y="94"/>
                    </a:lnTo>
                    <a:lnTo>
                      <a:pt x="120" y="72"/>
                    </a:lnTo>
                    <a:lnTo>
                      <a:pt x="134" y="72"/>
                    </a:lnTo>
                    <a:lnTo>
                      <a:pt x="134" y="94"/>
                    </a:lnTo>
                    <a:close/>
                    <a:moveTo>
                      <a:pt x="134" y="64"/>
                    </a:moveTo>
                    <a:lnTo>
                      <a:pt x="120" y="64"/>
                    </a:lnTo>
                    <a:lnTo>
                      <a:pt x="120" y="42"/>
                    </a:lnTo>
                    <a:lnTo>
                      <a:pt x="134" y="42"/>
                    </a:lnTo>
                    <a:lnTo>
                      <a:pt x="134" y="64"/>
                    </a:lnTo>
                    <a:close/>
                    <a:moveTo>
                      <a:pt x="134" y="34"/>
                    </a:moveTo>
                    <a:lnTo>
                      <a:pt x="120" y="34"/>
                    </a:lnTo>
                    <a:lnTo>
                      <a:pt x="120" y="12"/>
                    </a:lnTo>
                    <a:lnTo>
                      <a:pt x="134" y="12"/>
                    </a:lnTo>
                    <a:lnTo>
                      <a:pt x="134" y="34"/>
                    </a:lnTo>
                    <a:close/>
                    <a:moveTo>
                      <a:pt x="152" y="494"/>
                    </a:moveTo>
                    <a:lnTo>
                      <a:pt x="138" y="494"/>
                    </a:lnTo>
                    <a:lnTo>
                      <a:pt x="138" y="472"/>
                    </a:lnTo>
                    <a:lnTo>
                      <a:pt x="152" y="472"/>
                    </a:lnTo>
                    <a:lnTo>
                      <a:pt x="152" y="494"/>
                    </a:lnTo>
                    <a:close/>
                    <a:moveTo>
                      <a:pt x="152" y="462"/>
                    </a:moveTo>
                    <a:lnTo>
                      <a:pt x="138" y="462"/>
                    </a:lnTo>
                    <a:lnTo>
                      <a:pt x="138" y="442"/>
                    </a:lnTo>
                    <a:lnTo>
                      <a:pt x="152" y="442"/>
                    </a:lnTo>
                    <a:lnTo>
                      <a:pt x="152" y="462"/>
                    </a:lnTo>
                    <a:close/>
                    <a:moveTo>
                      <a:pt x="152" y="432"/>
                    </a:moveTo>
                    <a:lnTo>
                      <a:pt x="138" y="432"/>
                    </a:lnTo>
                    <a:lnTo>
                      <a:pt x="138" y="410"/>
                    </a:lnTo>
                    <a:lnTo>
                      <a:pt x="152" y="410"/>
                    </a:lnTo>
                    <a:lnTo>
                      <a:pt x="152" y="432"/>
                    </a:lnTo>
                    <a:close/>
                    <a:moveTo>
                      <a:pt x="152" y="402"/>
                    </a:moveTo>
                    <a:lnTo>
                      <a:pt x="138" y="402"/>
                    </a:lnTo>
                    <a:lnTo>
                      <a:pt x="138" y="380"/>
                    </a:lnTo>
                    <a:lnTo>
                      <a:pt x="152" y="380"/>
                    </a:lnTo>
                    <a:lnTo>
                      <a:pt x="152" y="402"/>
                    </a:lnTo>
                    <a:close/>
                    <a:moveTo>
                      <a:pt x="152" y="370"/>
                    </a:moveTo>
                    <a:lnTo>
                      <a:pt x="138" y="370"/>
                    </a:lnTo>
                    <a:lnTo>
                      <a:pt x="138" y="350"/>
                    </a:lnTo>
                    <a:lnTo>
                      <a:pt x="152" y="350"/>
                    </a:lnTo>
                    <a:lnTo>
                      <a:pt x="152" y="370"/>
                    </a:lnTo>
                    <a:close/>
                    <a:moveTo>
                      <a:pt x="152" y="340"/>
                    </a:moveTo>
                    <a:lnTo>
                      <a:pt x="138" y="340"/>
                    </a:lnTo>
                    <a:lnTo>
                      <a:pt x="138" y="318"/>
                    </a:lnTo>
                    <a:lnTo>
                      <a:pt x="152" y="318"/>
                    </a:lnTo>
                    <a:lnTo>
                      <a:pt x="152" y="340"/>
                    </a:lnTo>
                    <a:close/>
                    <a:moveTo>
                      <a:pt x="152" y="310"/>
                    </a:moveTo>
                    <a:lnTo>
                      <a:pt x="138" y="310"/>
                    </a:lnTo>
                    <a:lnTo>
                      <a:pt x="138" y="288"/>
                    </a:lnTo>
                    <a:lnTo>
                      <a:pt x="152" y="288"/>
                    </a:lnTo>
                    <a:lnTo>
                      <a:pt x="152" y="310"/>
                    </a:lnTo>
                    <a:close/>
                    <a:moveTo>
                      <a:pt x="152" y="278"/>
                    </a:moveTo>
                    <a:lnTo>
                      <a:pt x="138" y="278"/>
                    </a:lnTo>
                    <a:lnTo>
                      <a:pt x="138" y="258"/>
                    </a:lnTo>
                    <a:lnTo>
                      <a:pt x="152" y="258"/>
                    </a:lnTo>
                    <a:lnTo>
                      <a:pt x="152" y="278"/>
                    </a:lnTo>
                    <a:close/>
                    <a:moveTo>
                      <a:pt x="152" y="248"/>
                    </a:moveTo>
                    <a:lnTo>
                      <a:pt x="138" y="248"/>
                    </a:lnTo>
                    <a:lnTo>
                      <a:pt x="138" y="226"/>
                    </a:lnTo>
                    <a:lnTo>
                      <a:pt x="152" y="226"/>
                    </a:lnTo>
                    <a:lnTo>
                      <a:pt x="152" y="248"/>
                    </a:lnTo>
                    <a:close/>
                    <a:moveTo>
                      <a:pt x="152" y="218"/>
                    </a:moveTo>
                    <a:lnTo>
                      <a:pt x="138" y="218"/>
                    </a:lnTo>
                    <a:lnTo>
                      <a:pt x="138" y="196"/>
                    </a:lnTo>
                    <a:lnTo>
                      <a:pt x="152" y="196"/>
                    </a:lnTo>
                    <a:lnTo>
                      <a:pt x="152" y="218"/>
                    </a:lnTo>
                    <a:close/>
                    <a:moveTo>
                      <a:pt x="152" y="186"/>
                    </a:moveTo>
                    <a:lnTo>
                      <a:pt x="138" y="186"/>
                    </a:lnTo>
                    <a:lnTo>
                      <a:pt x="138" y="166"/>
                    </a:lnTo>
                    <a:lnTo>
                      <a:pt x="152" y="166"/>
                    </a:lnTo>
                    <a:lnTo>
                      <a:pt x="152" y="186"/>
                    </a:lnTo>
                    <a:close/>
                    <a:moveTo>
                      <a:pt x="152" y="156"/>
                    </a:moveTo>
                    <a:lnTo>
                      <a:pt x="138" y="156"/>
                    </a:lnTo>
                    <a:lnTo>
                      <a:pt x="138" y="134"/>
                    </a:lnTo>
                    <a:lnTo>
                      <a:pt x="152" y="134"/>
                    </a:lnTo>
                    <a:lnTo>
                      <a:pt x="152" y="156"/>
                    </a:lnTo>
                    <a:close/>
                    <a:moveTo>
                      <a:pt x="152" y="126"/>
                    </a:moveTo>
                    <a:lnTo>
                      <a:pt x="138" y="126"/>
                    </a:lnTo>
                    <a:lnTo>
                      <a:pt x="138" y="104"/>
                    </a:lnTo>
                    <a:lnTo>
                      <a:pt x="152" y="104"/>
                    </a:lnTo>
                    <a:lnTo>
                      <a:pt x="152" y="126"/>
                    </a:lnTo>
                    <a:close/>
                    <a:moveTo>
                      <a:pt x="152" y="94"/>
                    </a:moveTo>
                    <a:lnTo>
                      <a:pt x="138" y="94"/>
                    </a:lnTo>
                    <a:lnTo>
                      <a:pt x="138" y="72"/>
                    </a:lnTo>
                    <a:lnTo>
                      <a:pt x="152" y="72"/>
                    </a:lnTo>
                    <a:lnTo>
                      <a:pt x="152" y="94"/>
                    </a:lnTo>
                    <a:close/>
                    <a:moveTo>
                      <a:pt x="152" y="64"/>
                    </a:moveTo>
                    <a:lnTo>
                      <a:pt x="138" y="64"/>
                    </a:lnTo>
                    <a:lnTo>
                      <a:pt x="138" y="42"/>
                    </a:lnTo>
                    <a:lnTo>
                      <a:pt x="152" y="42"/>
                    </a:lnTo>
                    <a:lnTo>
                      <a:pt x="152" y="64"/>
                    </a:lnTo>
                    <a:close/>
                    <a:moveTo>
                      <a:pt x="152" y="34"/>
                    </a:moveTo>
                    <a:lnTo>
                      <a:pt x="138" y="34"/>
                    </a:lnTo>
                    <a:lnTo>
                      <a:pt x="138" y="12"/>
                    </a:lnTo>
                    <a:lnTo>
                      <a:pt x="152" y="12"/>
                    </a:lnTo>
                    <a:lnTo>
                      <a:pt x="152" y="34"/>
                    </a:lnTo>
                    <a:close/>
                    <a:moveTo>
                      <a:pt x="170" y="494"/>
                    </a:moveTo>
                    <a:lnTo>
                      <a:pt x="156" y="494"/>
                    </a:lnTo>
                    <a:lnTo>
                      <a:pt x="156" y="472"/>
                    </a:lnTo>
                    <a:lnTo>
                      <a:pt x="170" y="472"/>
                    </a:lnTo>
                    <a:lnTo>
                      <a:pt x="170" y="494"/>
                    </a:lnTo>
                    <a:close/>
                    <a:moveTo>
                      <a:pt x="170" y="462"/>
                    </a:moveTo>
                    <a:lnTo>
                      <a:pt x="156" y="462"/>
                    </a:lnTo>
                    <a:lnTo>
                      <a:pt x="156" y="442"/>
                    </a:lnTo>
                    <a:lnTo>
                      <a:pt x="170" y="442"/>
                    </a:lnTo>
                    <a:lnTo>
                      <a:pt x="170" y="462"/>
                    </a:lnTo>
                    <a:close/>
                    <a:moveTo>
                      <a:pt x="170" y="432"/>
                    </a:moveTo>
                    <a:lnTo>
                      <a:pt x="156" y="432"/>
                    </a:lnTo>
                    <a:lnTo>
                      <a:pt x="156" y="410"/>
                    </a:lnTo>
                    <a:lnTo>
                      <a:pt x="170" y="410"/>
                    </a:lnTo>
                    <a:lnTo>
                      <a:pt x="170" y="432"/>
                    </a:lnTo>
                    <a:close/>
                    <a:moveTo>
                      <a:pt x="170" y="402"/>
                    </a:moveTo>
                    <a:lnTo>
                      <a:pt x="156" y="402"/>
                    </a:lnTo>
                    <a:lnTo>
                      <a:pt x="156" y="380"/>
                    </a:lnTo>
                    <a:lnTo>
                      <a:pt x="170" y="380"/>
                    </a:lnTo>
                    <a:lnTo>
                      <a:pt x="170" y="402"/>
                    </a:lnTo>
                    <a:close/>
                    <a:moveTo>
                      <a:pt x="170" y="370"/>
                    </a:moveTo>
                    <a:lnTo>
                      <a:pt x="156" y="370"/>
                    </a:lnTo>
                    <a:lnTo>
                      <a:pt x="156" y="350"/>
                    </a:lnTo>
                    <a:lnTo>
                      <a:pt x="170" y="350"/>
                    </a:lnTo>
                    <a:lnTo>
                      <a:pt x="170" y="370"/>
                    </a:lnTo>
                    <a:close/>
                    <a:moveTo>
                      <a:pt x="170" y="340"/>
                    </a:moveTo>
                    <a:lnTo>
                      <a:pt x="156" y="340"/>
                    </a:lnTo>
                    <a:lnTo>
                      <a:pt x="156" y="318"/>
                    </a:lnTo>
                    <a:lnTo>
                      <a:pt x="170" y="318"/>
                    </a:lnTo>
                    <a:lnTo>
                      <a:pt x="170" y="340"/>
                    </a:lnTo>
                    <a:close/>
                    <a:moveTo>
                      <a:pt x="170" y="310"/>
                    </a:moveTo>
                    <a:lnTo>
                      <a:pt x="156" y="310"/>
                    </a:lnTo>
                    <a:lnTo>
                      <a:pt x="156" y="288"/>
                    </a:lnTo>
                    <a:lnTo>
                      <a:pt x="170" y="288"/>
                    </a:lnTo>
                    <a:lnTo>
                      <a:pt x="170" y="310"/>
                    </a:lnTo>
                    <a:close/>
                    <a:moveTo>
                      <a:pt x="170" y="278"/>
                    </a:moveTo>
                    <a:lnTo>
                      <a:pt x="156" y="278"/>
                    </a:lnTo>
                    <a:lnTo>
                      <a:pt x="156" y="258"/>
                    </a:lnTo>
                    <a:lnTo>
                      <a:pt x="170" y="258"/>
                    </a:lnTo>
                    <a:lnTo>
                      <a:pt x="170" y="278"/>
                    </a:lnTo>
                    <a:close/>
                    <a:moveTo>
                      <a:pt x="170" y="248"/>
                    </a:moveTo>
                    <a:lnTo>
                      <a:pt x="156" y="248"/>
                    </a:lnTo>
                    <a:lnTo>
                      <a:pt x="156" y="226"/>
                    </a:lnTo>
                    <a:lnTo>
                      <a:pt x="170" y="226"/>
                    </a:lnTo>
                    <a:lnTo>
                      <a:pt x="170" y="248"/>
                    </a:lnTo>
                    <a:close/>
                    <a:moveTo>
                      <a:pt x="170" y="218"/>
                    </a:moveTo>
                    <a:lnTo>
                      <a:pt x="156" y="218"/>
                    </a:lnTo>
                    <a:lnTo>
                      <a:pt x="156" y="196"/>
                    </a:lnTo>
                    <a:lnTo>
                      <a:pt x="170" y="196"/>
                    </a:lnTo>
                    <a:lnTo>
                      <a:pt x="170" y="218"/>
                    </a:lnTo>
                    <a:close/>
                    <a:moveTo>
                      <a:pt x="170" y="186"/>
                    </a:moveTo>
                    <a:lnTo>
                      <a:pt x="156" y="186"/>
                    </a:lnTo>
                    <a:lnTo>
                      <a:pt x="156" y="166"/>
                    </a:lnTo>
                    <a:lnTo>
                      <a:pt x="170" y="166"/>
                    </a:lnTo>
                    <a:lnTo>
                      <a:pt x="170" y="186"/>
                    </a:lnTo>
                    <a:close/>
                    <a:moveTo>
                      <a:pt x="170" y="156"/>
                    </a:moveTo>
                    <a:lnTo>
                      <a:pt x="156" y="156"/>
                    </a:lnTo>
                    <a:lnTo>
                      <a:pt x="156" y="134"/>
                    </a:lnTo>
                    <a:lnTo>
                      <a:pt x="170" y="134"/>
                    </a:lnTo>
                    <a:lnTo>
                      <a:pt x="170" y="156"/>
                    </a:lnTo>
                    <a:close/>
                    <a:moveTo>
                      <a:pt x="170" y="126"/>
                    </a:moveTo>
                    <a:lnTo>
                      <a:pt x="156" y="126"/>
                    </a:lnTo>
                    <a:lnTo>
                      <a:pt x="156" y="104"/>
                    </a:lnTo>
                    <a:lnTo>
                      <a:pt x="170" y="104"/>
                    </a:lnTo>
                    <a:lnTo>
                      <a:pt x="170" y="126"/>
                    </a:lnTo>
                    <a:close/>
                    <a:moveTo>
                      <a:pt x="170" y="94"/>
                    </a:moveTo>
                    <a:lnTo>
                      <a:pt x="156" y="94"/>
                    </a:lnTo>
                    <a:lnTo>
                      <a:pt x="156" y="72"/>
                    </a:lnTo>
                    <a:lnTo>
                      <a:pt x="170" y="72"/>
                    </a:lnTo>
                    <a:lnTo>
                      <a:pt x="170" y="94"/>
                    </a:lnTo>
                    <a:close/>
                    <a:moveTo>
                      <a:pt x="170" y="64"/>
                    </a:moveTo>
                    <a:lnTo>
                      <a:pt x="156" y="64"/>
                    </a:lnTo>
                    <a:lnTo>
                      <a:pt x="156" y="42"/>
                    </a:lnTo>
                    <a:lnTo>
                      <a:pt x="170" y="42"/>
                    </a:lnTo>
                    <a:lnTo>
                      <a:pt x="170" y="64"/>
                    </a:lnTo>
                    <a:close/>
                    <a:moveTo>
                      <a:pt x="170" y="34"/>
                    </a:moveTo>
                    <a:lnTo>
                      <a:pt x="156" y="34"/>
                    </a:lnTo>
                    <a:lnTo>
                      <a:pt x="156" y="12"/>
                    </a:lnTo>
                    <a:lnTo>
                      <a:pt x="170" y="12"/>
                    </a:lnTo>
                    <a:lnTo>
                      <a:pt x="170" y="3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marL="0" lvl="0" indent="0" defTabSz="914400" eaLnBrk="1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lang="ko-KR"/>
                </a:pPr>
                <a:endParaRPr lang="ko-KR" altLang="en-US" sz="1800" b="0" i="0" spc="5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Freeform 18"/>
              <p:cNvSpPr>
                <a:spLocks noEditPoints="1"/>
              </p:cNvSpPr>
              <p:nvPr/>
            </p:nvSpPr>
            <p:spPr>
              <a:xfrm>
                <a:off x="3889" y="2170"/>
                <a:ext cx="196" cy="382"/>
              </a:xfrm>
              <a:custGeom>
                <a:avLst/>
                <a:gdLst>
                  <a:gd name="T0" fmla="*/ 196 w 196"/>
                  <a:gd name="T1" fmla="*/ 164 h 382"/>
                  <a:gd name="T2" fmla="*/ 22 w 196"/>
                  <a:gd name="T3" fmla="*/ 350 h 382"/>
                  <a:gd name="T4" fmla="*/ 22 w 196"/>
                  <a:gd name="T5" fmla="*/ 320 h 382"/>
                  <a:gd name="T6" fmla="*/ 22 w 196"/>
                  <a:gd name="T7" fmla="*/ 288 h 382"/>
                  <a:gd name="T8" fmla="*/ 22 w 196"/>
                  <a:gd name="T9" fmla="*/ 258 h 382"/>
                  <a:gd name="T10" fmla="*/ 22 w 196"/>
                  <a:gd name="T11" fmla="*/ 228 h 382"/>
                  <a:gd name="T12" fmla="*/ 22 w 196"/>
                  <a:gd name="T13" fmla="*/ 196 h 382"/>
                  <a:gd name="T14" fmla="*/ 22 w 196"/>
                  <a:gd name="T15" fmla="*/ 166 h 382"/>
                  <a:gd name="T16" fmla="*/ 22 w 196"/>
                  <a:gd name="T17" fmla="*/ 136 h 382"/>
                  <a:gd name="T18" fmla="*/ 22 w 196"/>
                  <a:gd name="T19" fmla="*/ 104 h 382"/>
                  <a:gd name="T20" fmla="*/ 22 w 196"/>
                  <a:gd name="T21" fmla="*/ 74 h 382"/>
                  <a:gd name="T22" fmla="*/ 22 w 196"/>
                  <a:gd name="T23" fmla="*/ 44 h 382"/>
                  <a:gd name="T24" fmla="*/ 22 w 196"/>
                  <a:gd name="T25" fmla="*/ 12 h 382"/>
                  <a:gd name="T26" fmla="*/ 40 w 196"/>
                  <a:gd name="T27" fmla="*/ 350 h 382"/>
                  <a:gd name="T28" fmla="*/ 40 w 196"/>
                  <a:gd name="T29" fmla="*/ 320 h 382"/>
                  <a:gd name="T30" fmla="*/ 40 w 196"/>
                  <a:gd name="T31" fmla="*/ 288 h 382"/>
                  <a:gd name="T32" fmla="*/ 40 w 196"/>
                  <a:gd name="T33" fmla="*/ 258 h 382"/>
                  <a:gd name="T34" fmla="*/ 40 w 196"/>
                  <a:gd name="T35" fmla="*/ 228 h 382"/>
                  <a:gd name="T36" fmla="*/ 40 w 196"/>
                  <a:gd name="T37" fmla="*/ 196 h 382"/>
                  <a:gd name="T38" fmla="*/ 40 w 196"/>
                  <a:gd name="T39" fmla="*/ 166 h 382"/>
                  <a:gd name="T40" fmla="*/ 40 w 196"/>
                  <a:gd name="T41" fmla="*/ 136 h 382"/>
                  <a:gd name="T42" fmla="*/ 40 w 196"/>
                  <a:gd name="T43" fmla="*/ 104 h 382"/>
                  <a:gd name="T44" fmla="*/ 40 w 196"/>
                  <a:gd name="T45" fmla="*/ 74 h 382"/>
                  <a:gd name="T46" fmla="*/ 40 w 196"/>
                  <a:gd name="T47" fmla="*/ 44 h 382"/>
                  <a:gd name="T48" fmla="*/ 40 w 196"/>
                  <a:gd name="T49" fmla="*/ 12 h 382"/>
                  <a:gd name="T50" fmla="*/ 56 w 196"/>
                  <a:gd name="T51" fmla="*/ 350 h 382"/>
                  <a:gd name="T52" fmla="*/ 56 w 196"/>
                  <a:gd name="T53" fmla="*/ 320 h 382"/>
                  <a:gd name="T54" fmla="*/ 56 w 196"/>
                  <a:gd name="T55" fmla="*/ 288 h 382"/>
                  <a:gd name="T56" fmla="*/ 56 w 196"/>
                  <a:gd name="T57" fmla="*/ 258 h 382"/>
                  <a:gd name="T58" fmla="*/ 56 w 196"/>
                  <a:gd name="T59" fmla="*/ 228 h 382"/>
                  <a:gd name="T60" fmla="*/ 56 w 196"/>
                  <a:gd name="T61" fmla="*/ 196 h 382"/>
                  <a:gd name="T62" fmla="*/ 56 w 196"/>
                  <a:gd name="T63" fmla="*/ 166 h 382"/>
                  <a:gd name="T64" fmla="*/ 56 w 196"/>
                  <a:gd name="T65" fmla="*/ 136 h 382"/>
                  <a:gd name="T66" fmla="*/ 56 w 196"/>
                  <a:gd name="T67" fmla="*/ 104 h 382"/>
                  <a:gd name="T68" fmla="*/ 56 w 196"/>
                  <a:gd name="T69" fmla="*/ 74 h 382"/>
                  <a:gd name="T70" fmla="*/ 56 w 196"/>
                  <a:gd name="T71" fmla="*/ 44 h 382"/>
                  <a:gd name="T72" fmla="*/ 56 w 196"/>
                  <a:gd name="T73" fmla="*/ 12 h 382"/>
                  <a:gd name="T74" fmla="*/ 74 w 196"/>
                  <a:gd name="T75" fmla="*/ 350 h 382"/>
                  <a:gd name="T76" fmla="*/ 74 w 196"/>
                  <a:gd name="T77" fmla="*/ 320 h 382"/>
                  <a:gd name="T78" fmla="*/ 74 w 196"/>
                  <a:gd name="T79" fmla="*/ 288 h 382"/>
                  <a:gd name="T80" fmla="*/ 74 w 196"/>
                  <a:gd name="T81" fmla="*/ 258 h 382"/>
                  <a:gd name="T82" fmla="*/ 74 w 196"/>
                  <a:gd name="T83" fmla="*/ 228 h 382"/>
                  <a:gd name="T84" fmla="*/ 74 w 196"/>
                  <a:gd name="T85" fmla="*/ 196 h 382"/>
                  <a:gd name="T86" fmla="*/ 74 w 196"/>
                  <a:gd name="T87" fmla="*/ 166 h 382"/>
                  <a:gd name="T88" fmla="*/ 74 w 196"/>
                  <a:gd name="T89" fmla="*/ 136 h 382"/>
                  <a:gd name="T90" fmla="*/ 74 w 196"/>
                  <a:gd name="T91" fmla="*/ 104 h 382"/>
                  <a:gd name="T92" fmla="*/ 74 w 196"/>
                  <a:gd name="T93" fmla="*/ 74 h 382"/>
                  <a:gd name="T94" fmla="*/ 74 w 196"/>
                  <a:gd name="T95" fmla="*/ 44 h 382"/>
                  <a:gd name="T96" fmla="*/ 74 w 196"/>
                  <a:gd name="T97" fmla="*/ 12 h 382"/>
                  <a:gd name="T98" fmla="*/ 92 w 196"/>
                  <a:gd name="T99" fmla="*/ 136 h 382"/>
                  <a:gd name="T100" fmla="*/ 92 w 196"/>
                  <a:gd name="T101" fmla="*/ 104 h 382"/>
                  <a:gd name="T102" fmla="*/ 92 w 196"/>
                  <a:gd name="T103" fmla="*/ 74 h 382"/>
                  <a:gd name="T104" fmla="*/ 92 w 196"/>
                  <a:gd name="T105" fmla="*/ 44 h 382"/>
                  <a:gd name="T106" fmla="*/ 92 w 196"/>
                  <a:gd name="T107" fmla="*/ 12 h 382"/>
                  <a:gd name="T108" fmla="*/ 110 w 196"/>
                  <a:gd name="T109" fmla="*/ 136 h 382"/>
                  <a:gd name="T110" fmla="*/ 110 w 196"/>
                  <a:gd name="T111" fmla="*/ 104 h 382"/>
                  <a:gd name="T112" fmla="*/ 110 w 196"/>
                  <a:gd name="T113" fmla="*/ 74 h 382"/>
                  <a:gd name="T114" fmla="*/ 110 w 196"/>
                  <a:gd name="T115" fmla="*/ 44 h 382"/>
                  <a:gd name="T116" fmla="*/ 110 w 196"/>
                  <a:gd name="T117" fmla="*/ 12 h 38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6" h="382">
                    <a:moveTo>
                      <a:pt x="0" y="0"/>
                    </a:moveTo>
                    <a:lnTo>
                      <a:pt x="0" y="382"/>
                    </a:lnTo>
                    <a:lnTo>
                      <a:pt x="96" y="382"/>
                    </a:lnTo>
                    <a:lnTo>
                      <a:pt x="96" y="164"/>
                    </a:lnTo>
                    <a:lnTo>
                      <a:pt x="196" y="164"/>
                    </a:lnTo>
                    <a:lnTo>
                      <a:pt x="196" y="0"/>
                    </a:lnTo>
                    <a:lnTo>
                      <a:pt x="0" y="0"/>
                    </a:lnTo>
                    <a:close/>
                    <a:moveTo>
                      <a:pt x="34" y="372"/>
                    </a:moveTo>
                    <a:lnTo>
                      <a:pt x="22" y="372"/>
                    </a:lnTo>
                    <a:lnTo>
                      <a:pt x="22" y="350"/>
                    </a:lnTo>
                    <a:lnTo>
                      <a:pt x="34" y="350"/>
                    </a:lnTo>
                    <a:lnTo>
                      <a:pt x="34" y="372"/>
                    </a:lnTo>
                    <a:close/>
                    <a:moveTo>
                      <a:pt x="34" y="340"/>
                    </a:moveTo>
                    <a:lnTo>
                      <a:pt x="22" y="340"/>
                    </a:lnTo>
                    <a:lnTo>
                      <a:pt x="22" y="320"/>
                    </a:lnTo>
                    <a:lnTo>
                      <a:pt x="34" y="320"/>
                    </a:lnTo>
                    <a:lnTo>
                      <a:pt x="34" y="340"/>
                    </a:lnTo>
                    <a:close/>
                    <a:moveTo>
                      <a:pt x="34" y="310"/>
                    </a:moveTo>
                    <a:lnTo>
                      <a:pt x="22" y="310"/>
                    </a:lnTo>
                    <a:lnTo>
                      <a:pt x="22" y="288"/>
                    </a:lnTo>
                    <a:lnTo>
                      <a:pt x="34" y="288"/>
                    </a:lnTo>
                    <a:lnTo>
                      <a:pt x="34" y="310"/>
                    </a:lnTo>
                    <a:close/>
                    <a:moveTo>
                      <a:pt x="34" y="280"/>
                    </a:moveTo>
                    <a:lnTo>
                      <a:pt x="22" y="280"/>
                    </a:lnTo>
                    <a:lnTo>
                      <a:pt x="22" y="258"/>
                    </a:lnTo>
                    <a:lnTo>
                      <a:pt x="34" y="258"/>
                    </a:lnTo>
                    <a:lnTo>
                      <a:pt x="34" y="280"/>
                    </a:lnTo>
                    <a:close/>
                    <a:moveTo>
                      <a:pt x="34" y="248"/>
                    </a:moveTo>
                    <a:lnTo>
                      <a:pt x="22" y="248"/>
                    </a:lnTo>
                    <a:lnTo>
                      <a:pt x="22" y="228"/>
                    </a:lnTo>
                    <a:lnTo>
                      <a:pt x="34" y="228"/>
                    </a:lnTo>
                    <a:lnTo>
                      <a:pt x="34" y="248"/>
                    </a:lnTo>
                    <a:close/>
                    <a:moveTo>
                      <a:pt x="34" y="218"/>
                    </a:moveTo>
                    <a:lnTo>
                      <a:pt x="22" y="218"/>
                    </a:lnTo>
                    <a:lnTo>
                      <a:pt x="22" y="196"/>
                    </a:lnTo>
                    <a:lnTo>
                      <a:pt x="34" y="196"/>
                    </a:lnTo>
                    <a:lnTo>
                      <a:pt x="34" y="218"/>
                    </a:lnTo>
                    <a:close/>
                    <a:moveTo>
                      <a:pt x="34" y="188"/>
                    </a:moveTo>
                    <a:lnTo>
                      <a:pt x="22" y="188"/>
                    </a:lnTo>
                    <a:lnTo>
                      <a:pt x="22" y="166"/>
                    </a:lnTo>
                    <a:lnTo>
                      <a:pt x="34" y="166"/>
                    </a:lnTo>
                    <a:lnTo>
                      <a:pt x="34" y="188"/>
                    </a:lnTo>
                    <a:close/>
                    <a:moveTo>
                      <a:pt x="34" y="156"/>
                    </a:moveTo>
                    <a:lnTo>
                      <a:pt x="22" y="156"/>
                    </a:lnTo>
                    <a:lnTo>
                      <a:pt x="22" y="136"/>
                    </a:lnTo>
                    <a:lnTo>
                      <a:pt x="34" y="136"/>
                    </a:lnTo>
                    <a:lnTo>
                      <a:pt x="34" y="156"/>
                    </a:lnTo>
                    <a:close/>
                    <a:moveTo>
                      <a:pt x="34" y="126"/>
                    </a:moveTo>
                    <a:lnTo>
                      <a:pt x="22" y="126"/>
                    </a:lnTo>
                    <a:lnTo>
                      <a:pt x="22" y="104"/>
                    </a:lnTo>
                    <a:lnTo>
                      <a:pt x="34" y="104"/>
                    </a:lnTo>
                    <a:lnTo>
                      <a:pt x="34" y="126"/>
                    </a:lnTo>
                    <a:close/>
                    <a:moveTo>
                      <a:pt x="34" y="96"/>
                    </a:moveTo>
                    <a:lnTo>
                      <a:pt x="22" y="96"/>
                    </a:lnTo>
                    <a:lnTo>
                      <a:pt x="22" y="74"/>
                    </a:lnTo>
                    <a:lnTo>
                      <a:pt x="34" y="74"/>
                    </a:lnTo>
                    <a:lnTo>
                      <a:pt x="34" y="96"/>
                    </a:lnTo>
                    <a:close/>
                    <a:moveTo>
                      <a:pt x="34" y="64"/>
                    </a:moveTo>
                    <a:lnTo>
                      <a:pt x="22" y="64"/>
                    </a:lnTo>
                    <a:lnTo>
                      <a:pt x="22" y="44"/>
                    </a:lnTo>
                    <a:lnTo>
                      <a:pt x="34" y="44"/>
                    </a:lnTo>
                    <a:lnTo>
                      <a:pt x="34" y="64"/>
                    </a:lnTo>
                    <a:close/>
                    <a:moveTo>
                      <a:pt x="34" y="34"/>
                    </a:moveTo>
                    <a:lnTo>
                      <a:pt x="22" y="34"/>
                    </a:lnTo>
                    <a:lnTo>
                      <a:pt x="22" y="12"/>
                    </a:lnTo>
                    <a:lnTo>
                      <a:pt x="34" y="12"/>
                    </a:lnTo>
                    <a:lnTo>
                      <a:pt x="34" y="34"/>
                    </a:lnTo>
                    <a:close/>
                    <a:moveTo>
                      <a:pt x="52" y="372"/>
                    </a:moveTo>
                    <a:lnTo>
                      <a:pt x="40" y="372"/>
                    </a:lnTo>
                    <a:lnTo>
                      <a:pt x="40" y="350"/>
                    </a:lnTo>
                    <a:lnTo>
                      <a:pt x="52" y="350"/>
                    </a:lnTo>
                    <a:lnTo>
                      <a:pt x="52" y="372"/>
                    </a:lnTo>
                    <a:close/>
                    <a:moveTo>
                      <a:pt x="52" y="340"/>
                    </a:moveTo>
                    <a:lnTo>
                      <a:pt x="40" y="340"/>
                    </a:lnTo>
                    <a:lnTo>
                      <a:pt x="40" y="320"/>
                    </a:lnTo>
                    <a:lnTo>
                      <a:pt x="52" y="320"/>
                    </a:lnTo>
                    <a:lnTo>
                      <a:pt x="52" y="340"/>
                    </a:lnTo>
                    <a:close/>
                    <a:moveTo>
                      <a:pt x="52" y="310"/>
                    </a:moveTo>
                    <a:lnTo>
                      <a:pt x="40" y="310"/>
                    </a:lnTo>
                    <a:lnTo>
                      <a:pt x="40" y="288"/>
                    </a:lnTo>
                    <a:lnTo>
                      <a:pt x="52" y="288"/>
                    </a:lnTo>
                    <a:lnTo>
                      <a:pt x="52" y="310"/>
                    </a:lnTo>
                    <a:close/>
                    <a:moveTo>
                      <a:pt x="52" y="280"/>
                    </a:moveTo>
                    <a:lnTo>
                      <a:pt x="40" y="280"/>
                    </a:lnTo>
                    <a:lnTo>
                      <a:pt x="40" y="258"/>
                    </a:lnTo>
                    <a:lnTo>
                      <a:pt x="52" y="258"/>
                    </a:lnTo>
                    <a:lnTo>
                      <a:pt x="52" y="280"/>
                    </a:lnTo>
                    <a:close/>
                    <a:moveTo>
                      <a:pt x="52" y="248"/>
                    </a:moveTo>
                    <a:lnTo>
                      <a:pt x="40" y="248"/>
                    </a:lnTo>
                    <a:lnTo>
                      <a:pt x="40" y="228"/>
                    </a:lnTo>
                    <a:lnTo>
                      <a:pt x="52" y="228"/>
                    </a:lnTo>
                    <a:lnTo>
                      <a:pt x="52" y="248"/>
                    </a:lnTo>
                    <a:close/>
                    <a:moveTo>
                      <a:pt x="52" y="218"/>
                    </a:moveTo>
                    <a:lnTo>
                      <a:pt x="40" y="218"/>
                    </a:lnTo>
                    <a:lnTo>
                      <a:pt x="40" y="196"/>
                    </a:lnTo>
                    <a:lnTo>
                      <a:pt x="52" y="196"/>
                    </a:lnTo>
                    <a:lnTo>
                      <a:pt x="52" y="218"/>
                    </a:lnTo>
                    <a:close/>
                    <a:moveTo>
                      <a:pt x="52" y="188"/>
                    </a:moveTo>
                    <a:lnTo>
                      <a:pt x="40" y="188"/>
                    </a:lnTo>
                    <a:lnTo>
                      <a:pt x="40" y="166"/>
                    </a:lnTo>
                    <a:lnTo>
                      <a:pt x="52" y="166"/>
                    </a:lnTo>
                    <a:lnTo>
                      <a:pt x="52" y="188"/>
                    </a:lnTo>
                    <a:close/>
                    <a:moveTo>
                      <a:pt x="52" y="156"/>
                    </a:moveTo>
                    <a:lnTo>
                      <a:pt x="40" y="156"/>
                    </a:lnTo>
                    <a:lnTo>
                      <a:pt x="40" y="136"/>
                    </a:lnTo>
                    <a:lnTo>
                      <a:pt x="52" y="136"/>
                    </a:lnTo>
                    <a:lnTo>
                      <a:pt x="52" y="156"/>
                    </a:lnTo>
                    <a:close/>
                    <a:moveTo>
                      <a:pt x="52" y="126"/>
                    </a:moveTo>
                    <a:lnTo>
                      <a:pt x="40" y="126"/>
                    </a:lnTo>
                    <a:lnTo>
                      <a:pt x="40" y="104"/>
                    </a:lnTo>
                    <a:lnTo>
                      <a:pt x="52" y="104"/>
                    </a:lnTo>
                    <a:lnTo>
                      <a:pt x="52" y="126"/>
                    </a:lnTo>
                    <a:close/>
                    <a:moveTo>
                      <a:pt x="52" y="96"/>
                    </a:moveTo>
                    <a:lnTo>
                      <a:pt x="40" y="96"/>
                    </a:lnTo>
                    <a:lnTo>
                      <a:pt x="40" y="74"/>
                    </a:lnTo>
                    <a:lnTo>
                      <a:pt x="52" y="74"/>
                    </a:lnTo>
                    <a:lnTo>
                      <a:pt x="52" y="96"/>
                    </a:lnTo>
                    <a:close/>
                    <a:moveTo>
                      <a:pt x="52" y="64"/>
                    </a:moveTo>
                    <a:lnTo>
                      <a:pt x="40" y="64"/>
                    </a:lnTo>
                    <a:lnTo>
                      <a:pt x="40" y="44"/>
                    </a:lnTo>
                    <a:lnTo>
                      <a:pt x="52" y="44"/>
                    </a:lnTo>
                    <a:lnTo>
                      <a:pt x="52" y="64"/>
                    </a:lnTo>
                    <a:close/>
                    <a:moveTo>
                      <a:pt x="52" y="34"/>
                    </a:moveTo>
                    <a:lnTo>
                      <a:pt x="40" y="34"/>
                    </a:lnTo>
                    <a:lnTo>
                      <a:pt x="40" y="12"/>
                    </a:lnTo>
                    <a:lnTo>
                      <a:pt x="52" y="12"/>
                    </a:lnTo>
                    <a:lnTo>
                      <a:pt x="52" y="34"/>
                    </a:lnTo>
                    <a:close/>
                    <a:moveTo>
                      <a:pt x="70" y="372"/>
                    </a:moveTo>
                    <a:lnTo>
                      <a:pt x="56" y="372"/>
                    </a:lnTo>
                    <a:lnTo>
                      <a:pt x="56" y="350"/>
                    </a:lnTo>
                    <a:lnTo>
                      <a:pt x="70" y="350"/>
                    </a:lnTo>
                    <a:lnTo>
                      <a:pt x="70" y="372"/>
                    </a:lnTo>
                    <a:close/>
                    <a:moveTo>
                      <a:pt x="70" y="340"/>
                    </a:moveTo>
                    <a:lnTo>
                      <a:pt x="56" y="340"/>
                    </a:lnTo>
                    <a:lnTo>
                      <a:pt x="56" y="320"/>
                    </a:lnTo>
                    <a:lnTo>
                      <a:pt x="70" y="320"/>
                    </a:lnTo>
                    <a:lnTo>
                      <a:pt x="70" y="340"/>
                    </a:lnTo>
                    <a:close/>
                    <a:moveTo>
                      <a:pt x="70" y="310"/>
                    </a:moveTo>
                    <a:lnTo>
                      <a:pt x="56" y="310"/>
                    </a:lnTo>
                    <a:lnTo>
                      <a:pt x="56" y="288"/>
                    </a:lnTo>
                    <a:lnTo>
                      <a:pt x="70" y="288"/>
                    </a:lnTo>
                    <a:lnTo>
                      <a:pt x="70" y="310"/>
                    </a:lnTo>
                    <a:close/>
                    <a:moveTo>
                      <a:pt x="70" y="280"/>
                    </a:moveTo>
                    <a:lnTo>
                      <a:pt x="56" y="280"/>
                    </a:lnTo>
                    <a:lnTo>
                      <a:pt x="56" y="258"/>
                    </a:lnTo>
                    <a:lnTo>
                      <a:pt x="70" y="258"/>
                    </a:lnTo>
                    <a:lnTo>
                      <a:pt x="70" y="280"/>
                    </a:lnTo>
                    <a:close/>
                    <a:moveTo>
                      <a:pt x="70" y="248"/>
                    </a:moveTo>
                    <a:lnTo>
                      <a:pt x="56" y="248"/>
                    </a:lnTo>
                    <a:lnTo>
                      <a:pt x="56" y="228"/>
                    </a:lnTo>
                    <a:lnTo>
                      <a:pt x="70" y="228"/>
                    </a:lnTo>
                    <a:lnTo>
                      <a:pt x="70" y="248"/>
                    </a:lnTo>
                    <a:close/>
                    <a:moveTo>
                      <a:pt x="70" y="218"/>
                    </a:moveTo>
                    <a:lnTo>
                      <a:pt x="56" y="218"/>
                    </a:lnTo>
                    <a:lnTo>
                      <a:pt x="56" y="196"/>
                    </a:lnTo>
                    <a:lnTo>
                      <a:pt x="70" y="196"/>
                    </a:lnTo>
                    <a:lnTo>
                      <a:pt x="70" y="218"/>
                    </a:lnTo>
                    <a:close/>
                    <a:moveTo>
                      <a:pt x="70" y="188"/>
                    </a:moveTo>
                    <a:lnTo>
                      <a:pt x="56" y="188"/>
                    </a:lnTo>
                    <a:lnTo>
                      <a:pt x="56" y="166"/>
                    </a:lnTo>
                    <a:lnTo>
                      <a:pt x="70" y="166"/>
                    </a:lnTo>
                    <a:lnTo>
                      <a:pt x="70" y="188"/>
                    </a:lnTo>
                    <a:close/>
                    <a:moveTo>
                      <a:pt x="70" y="156"/>
                    </a:moveTo>
                    <a:lnTo>
                      <a:pt x="56" y="156"/>
                    </a:lnTo>
                    <a:lnTo>
                      <a:pt x="56" y="136"/>
                    </a:lnTo>
                    <a:lnTo>
                      <a:pt x="70" y="136"/>
                    </a:lnTo>
                    <a:lnTo>
                      <a:pt x="70" y="156"/>
                    </a:lnTo>
                    <a:close/>
                    <a:moveTo>
                      <a:pt x="70" y="126"/>
                    </a:moveTo>
                    <a:lnTo>
                      <a:pt x="56" y="126"/>
                    </a:lnTo>
                    <a:lnTo>
                      <a:pt x="56" y="104"/>
                    </a:lnTo>
                    <a:lnTo>
                      <a:pt x="70" y="104"/>
                    </a:lnTo>
                    <a:lnTo>
                      <a:pt x="70" y="126"/>
                    </a:lnTo>
                    <a:close/>
                    <a:moveTo>
                      <a:pt x="70" y="96"/>
                    </a:moveTo>
                    <a:lnTo>
                      <a:pt x="56" y="96"/>
                    </a:lnTo>
                    <a:lnTo>
                      <a:pt x="56" y="74"/>
                    </a:lnTo>
                    <a:lnTo>
                      <a:pt x="70" y="74"/>
                    </a:lnTo>
                    <a:lnTo>
                      <a:pt x="70" y="96"/>
                    </a:lnTo>
                    <a:close/>
                    <a:moveTo>
                      <a:pt x="70" y="64"/>
                    </a:moveTo>
                    <a:lnTo>
                      <a:pt x="56" y="64"/>
                    </a:lnTo>
                    <a:lnTo>
                      <a:pt x="56" y="44"/>
                    </a:lnTo>
                    <a:lnTo>
                      <a:pt x="70" y="44"/>
                    </a:lnTo>
                    <a:lnTo>
                      <a:pt x="70" y="64"/>
                    </a:lnTo>
                    <a:close/>
                    <a:moveTo>
                      <a:pt x="70" y="34"/>
                    </a:moveTo>
                    <a:lnTo>
                      <a:pt x="56" y="34"/>
                    </a:lnTo>
                    <a:lnTo>
                      <a:pt x="56" y="12"/>
                    </a:lnTo>
                    <a:lnTo>
                      <a:pt x="70" y="12"/>
                    </a:lnTo>
                    <a:lnTo>
                      <a:pt x="70" y="34"/>
                    </a:lnTo>
                    <a:close/>
                    <a:moveTo>
                      <a:pt x="88" y="372"/>
                    </a:moveTo>
                    <a:lnTo>
                      <a:pt x="74" y="372"/>
                    </a:lnTo>
                    <a:lnTo>
                      <a:pt x="74" y="350"/>
                    </a:lnTo>
                    <a:lnTo>
                      <a:pt x="88" y="350"/>
                    </a:lnTo>
                    <a:lnTo>
                      <a:pt x="88" y="372"/>
                    </a:lnTo>
                    <a:close/>
                    <a:moveTo>
                      <a:pt x="88" y="340"/>
                    </a:moveTo>
                    <a:lnTo>
                      <a:pt x="74" y="340"/>
                    </a:lnTo>
                    <a:lnTo>
                      <a:pt x="74" y="320"/>
                    </a:lnTo>
                    <a:lnTo>
                      <a:pt x="88" y="320"/>
                    </a:lnTo>
                    <a:lnTo>
                      <a:pt x="88" y="340"/>
                    </a:lnTo>
                    <a:close/>
                    <a:moveTo>
                      <a:pt x="88" y="310"/>
                    </a:moveTo>
                    <a:lnTo>
                      <a:pt x="74" y="310"/>
                    </a:lnTo>
                    <a:lnTo>
                      <a:pt x="74" y="288"/>
                    </a:lnTo>
                    <a:lnTo>
                      <a:pt x="88" y="288"/>
                    </a:lnTo>
                    <a:lnTo>
                      <a:pt x="88" y="310"/>
                    </a:lnTo>
                    <a:close/>
                    <a:moveTo>
                      <a:pt x="88" y="280"/>
                    </a:moveTo>
                    <a:lnTo>
                      <a:pt x="74" y="280"/>
                    </a:lnTo>
                    <a:lnTo>
                      <a:pt x="74" y="258"/>
                    </a:lnTo>
                    <a:lnTo>
                      <a:pt x="88" y="258"/>
                    </a:lnTo>
                    <a:lnTo>
                      <a:pt x="88" y="280"/>
                    </a:lnTo>
                    <a:close/>
                    <a:moveTo>
                      <a:pt x="88" y="248"/>
                    </a:moveTo>
                    <a:lnTo>
                      <a:pt x="74" y="248"/>
                    </a:lnTo>
                    <a:lnTo>
                      <a:pt x="74" y="228"/>
                    </a:lnTo>
                    <a:lnTo>
                      <a:pt x="88" y="228"/>
                    </a:lnTo>
                    <a:lnTo>
                      <a:pt x="88" y="248"/>
                    </a:lnTo>
                    <a:close/>
                    <a:moveTo>
                      <a:pt x="88" y="218"/>
                    </a:moveTo>
                    <a:lnTo>
                      <a:pt x="74" y="218"/>
                    </a:lnTo>
                    <a:lnTo>
                      <a:pt x="74" y="196"/>
                    </a:lnTo>
                    <a:lnTo>
                      <a:pt x="88" y="196"/>
                    </a:lnTo>
                    <a:lnTo>
                      <a:pt x="88" y="218"/>
                    </a:lnTo>
                    <a:close/>
                    <a:moveTo>
                      <a:pt x="88" y="188"/>
                    </a:moveTo>
                    <a:lnTo>
                      <a:pt x="74" y="188"/>
                    </a:lnTo>
                    <a:lnTo>
                      <a:pt x="74" y="166"/>
                    </a:lnTo>
                    <a:lnTo>
                      <a:pt x="88" y="166"/>
                    </a:lnTo>
                    <a:lnTo>
                      <a:pt x="88" y="188"/>
                    </a:lnTo>
                    <a:close/>
                    <a:moveTo>
                      <a:pt x="88" y="156"/>
                    </a:moveTo>
                    <a:lnTo>
                      <a:pt x="74" y="156"/>
                    </a:lnTo>
                    <a:lnTo>
                      <a:pt x="74" y="136"/>
                    </a:lnTo>
                    <a:lnTo>
                      <a:pt x="88" y="136"/>
                    </a:lnTo>
                    <a:lnTo>
                      <a:pt x="88" y="156"/>
                    </a:lnTo>
                    <a:close/>
                    <a:moveTo>
                      <a:pt x="88" y="126"/>
                    </a:moveTo>
                    <a:lnTo>
                      <a:pt x="74" y="126"/>
                    </a:lnTo>
                    <a:lnTo>
                      <a:pt x="74" y="104"/>
                    </a:lnTo>
                    <a:lnTo>
                      <a:pt x="88" y="104"/>
                    </a:lnTo>
                    <a:lnTo>
                      <a:pt x="88" y="126"/>
                    </a:lnTo>
                    <a:close/>
                    <a:moveTo>
                      <a:pt x="88" y="96"/>
                    </a:moveTo>
                    <a:lnTo>
                      <a:pt x="74" y="96"/>
                    </a:lnTo>
                    <a:lnTo>
                      <a:pt x="74" y="74"/>
                    </a:lnTo>
                    <a:lnTo>
                      <a:pt x="88" y="74"/>
                    </a:lnTo>
                    <a:lnTo>
                      <a:pt x="88" y="96"/>
                    </a:lnTo>
                    <a:close/>
                    <a:moveTo>
                      <a:pt x="88" y="64"/>
                    </a:moveTo>
                    <a:lnTo>
                      <a:pt x="74" y="64"/>
                    </a:lnTo>
                    <a:lnTo>
                      <a:pt x="74" y="44"/>
                    </a:lnTo>
                    <a:lnTo>
                      <a:pt x="88" y="44"/>
                    </a:lnTo>
                    <a:lnTo>
                      <a:pt x="88" y="64"/>
                    </a:lnTo>
                    <a:close/>
                    <a:moveTo>
                      <a:pt x="88" y="34"/>
                    </a:moveTo>
                    <a:lnTo>
                      <a:pt x="74" y="34"/>
                    </a:lnTo>
                    <a:lnTo>
                      <a:pt x="74" y="12"/>
                    </a:lnTo>
                    <a:lnTo>
                      <a:pt x="88" y="12"/>
                    </a:lnTo>
                    <a:lnTo>
                      <a:pt x="88" y="34"/>
                    </a:lnTo>
                    <a:close/>
                    <a:moveTo>
                      <a:pt x="106" y="156"/>
                    </a:moveTo>
                    <a:lnTo>
                      <a:pt x="92" y="156"/>
                    </a:lnTo>
                    <a:lnTo>
                      <a:pt x="92" y="136"/>
                    </a:lnTo>
                    <a:lnTo>
                      <a:pt x="106" y="136"/>
                    </a:lnTo>
                    <a:lnTo>
                      <a:pt x="106" y="156"/>
                    </a:lnTo>
                    <a:close/>
                    <a:moveTo>
                      <a:pt x="106" y="126"/>
                    </a:moveTo>
                    <a:lnTo>
                      <a:pt x="92" y="126"/>
                    </a:lnTo>
                    <a:lnTo>
                      <a:pt x="92" y="104"/>
                    </a:lnTo>
                    <a:lnTo>
                      <a:pt x="106" y="104"/>
                    </a:lnTo>
                    <a:lnTo>
                      <a:pt x="106" y="126"/>
                    </a:lnTo>
                    <a:close/>
                    <a:moveTo>
                      <a:pt x="106" y="96"/>
                    </a:moveTo>
                    <a:lnTo>
                      <a:pt x="92" y="96"/>
                    </a:lnTo>
                    <a:lnTo>
                      <a:pt x="92" y="74"/>
                    </a:lnTo>
                    <a:lnTo>
                      <a:pt x="106" y="74"/>
                    </a:lnTo>
                    <a:lnTo>
                      <a:pt x="106" y="96"/>
                    </a:lnTo>
                    <a:close/>
                    <a:moveTo>
                      <a:pt x="106" y="64"/>
                    </a:moveTo>
                    <a:lnTo>
                      <a:pt x="92" y="64"/>
                    </a:lnTo>
                    <a:lnTo>
                      <a:pt x="92" y="44"/>
                    </a:lnTo>
                    <a:lnTo>
                      <a:pt x="106" y="44"/>
                    </a:lnTo>
                    <a:lnTo>
                      <a:pt x="106" y="64"/>
                    </a:lnTo>
                    <a:close/>
                    <a:moveTo>
                      <a:pt x="106" y="34"/>
                    </a:moveTo>
                    <a:lnTo>
                      <a:pt x="92" y="34"/>
                    </a:lnTo>
                    <a:lnTo>
                      <a:pt x="92" y="12"/>
                    </a:lnTo>
                    <a:lnTo>
                      <a:pt x="106" y="12"/>
                    </a:lnTo>
                    <a:lnTo>
                      <a:pt x="106" y="34"/>
                    </a:lnTo>
                    <a:close/>
                    <a:moveTo>
                      <a:pt x="124" y="156"/>
                    </a:moveTo>
                    <a:lnTo>
                      <a:pt x="110" y="156"/>
                    </a:lnTo>
                    <a:lnTo>
                      <a:pt x="110" y="136"/>
                    </a:lnTo>
                    <a:lnTo>
                      <a:pt x="124" y="136"/>
                    </a:lnTo>
                    <a:lnTo>
                      <a:pt x="124" y="156"/>
                    </a:lnTo>
                    <a:close/>
                    <a:moveTo>
                      <a:pt x="124" y="126"/>
                    </a:moveTo>
                    <a:lnTo>
                      <a:pt x="110" y="126"/>
                    </a:lnTo>
                    <a:lnTo>
                      <a:pt x="110" y="104"/>
                    </a:lnTo>
                    <a:lnTo>
                      <a:pt x="124" y="104"/>
                    </a:lnTo>
                    <a:lnTo>
                      <a:pt x="124" y="126"/>
                    </a:lnTo>
                    <a:close/>
                    <a:moveTo>
                      <a:pt x="124" y="96"/>
                    </a:moveTo>
                    <a:lnTo>
                      <a:pt x="110" y="96"/>
                    </a:lnTo>
                    <a:lnTo>
                      <a:pt x="110" y="74"/>
                    </a:lnTo>
                    <a:lnTo>
                      <a:pt x="124" y="74"/>
                    </a:lnTo>
                    <a:lnTo>
                      <a:pt x="124" y="96"/>
                    </a:lnTo>
                    <a:close/>
                    <a:moveTo>
                      <a:pt x="124" y="64"/>
                    </a:moveTo>
                    <a:lnTo>
                      <a:pt x="110" y="64"/>
                    </a:lnTo>
                    <a:lnTo>
                      <a:pt x="110" y="44"/>
                    </a:lnTo>
                    <a:lnTo>
                      <a:pt x="124" y="44"/>
                    </a:lnTo>
                    <a:lnTo>
                      <a:pt x="124" y="64"/>
                    </a:lnTo>
                    <a:close/>
                    <a:moveTo>
                      <a:pt x="124" y="34"/>
                    </a:moveTo>
                    <a:lnTo>
                      <a:pt x="110" y="34"/>
                    </a:lnTo>
                    <a:lnTo>
                      <a:pt x="110" y="12"/>
                    </a:lnTo>
                    <a:lnTo>
                      <a:pt x="124" y="12"/>
                    </a:lnTo>
                    <a:lnTo>
                      <a:pt x="124" y="3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marL="0" lvl="0" indent="0" defTabSz="914400" eaLnBrk="1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lang="ko-KR"/>
                </a:pPr>
                <a:endParaRPr lang="ko-KR" altLang="en-US" sz="1800" b="0" i="0" spc="5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" name="Freeform 19"/>
              <p:cNvSpPr/>
              <p:nvPr/>
            </p:nvSpPr>
            <p:spPr>
              <a:xfrm>
                <a:off x="3889" y="2124"/>
                <a:ext cx="196" cy="38"/>
              </a:xfrm>
              <a:custGeom>
                <a:avLst/>
                <a:gdLst>
                  <a:gd name="T0" fmla="*/ 196 w 196"/>
                  <a:gd name="T1" fmla="*/ 12 h 38"/>
                  <a:gd name="T2" fmla="*/ 0 w 196"/>
                  <a:gd name="T3" fmla="*/ 0 h 38"/>
                  <a:gd name="T4" fmla="*/ 0 w 196"/>
                  <a:gd name="T5" fmla="*/ 38 h 38"/>
                  <a:gd name="T6" fmla="*/ 196 w 196"/>
                  <a:gd name="T7" fmla="*/ 38 h 38"/>
                  <a:gd name="T8" fmla="*/ 196 w 196"/>
                  <a:gd name="T9" fmla="*/ 12 h 3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38">
                    <a:moveTo>
                      <a:pt x="196" y="12"/>
                    </a:moveTo>
                    <a:lnTo>
                      <a:pt x="0" y="0"/>
                    </a:lnTo>
                    <a:lnTo>
                      <a:pt x="0" y="38"/>
                    </a:lnTo>
                    <a:lnTo>
                      <a:pt x="196" y="38"/>
                    </a:lnTo>
                    <a:lnTo>
                      <a:pt x="196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marL="0" lvl="0" indent="0" defTabSz="914400" eaLnBrk="1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lang="ko-KR"/>
                </a:pPr>
                <a:endParaRPr lang="ko-KR" altLang="en-US" sz="1800" b="0" i="0" spc="5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Freeform 20"/>
              <p:cNvSpPr/>
              <p:nvPr/>
            </p:nvSpPr>
            <p:spPr>
              <a:xfrm>
                <a:off x="4193" y="2002"/>
                <a:ext cx="186" cy="38"/>
              </a:xfrm>
              <a:custGeom>
                <a:avLst/>
                <a:gdLst>
                  <a:gd name="T0" fmla="*/ 0 w 186"/>
                  <a:gd name="T1" fmla="*/ 12 h 38"/>
                  <a:gd name="T2" fmla="*/ 186 w 186"/>
                  <a:gd name="T3" fmla="*/ 0 h 38"/>
                  <a:gd name="T4" fmla="*/ 186 w 186"/>
                  <a:gd name="T5" fmla="*/ 38 h 38"/>
                  <a:gd name="T6" fmla="*/ 0 w 186"/>
                  <a:gd name="T7" fmla="*/ 38 h 38"/>
                  <a:gd name="T8" fmla="*/ 0 w 186"/>
                  <a:gd name="T9" fmla="*/ 12 h 3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38">
                    <a:moveTo>
                      <a:pt x="0" y="12"/>
                    </a:moveTo>
                    <a:lnTo>
                      <a:pt x="186" y="0"/>
                    </a:lnTo>
                    <a:lnTo>
                      <a:pt x="186" y="38"/>
                    </a:lnTo>
                    <a:lnTo>
                      <a:pt x="0" y="38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marL="0" lvl="0" indent="0" defTabSz="914400" eaLnBrk="1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lang="ko-KR"/>
                </a:pPr>
                <a:endParaRPr lang="ko-KR" altLang="en-US" sz="1800" b="0" i="0" spc="5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" name="Rectangle 21"/>
              <p:cNvSpPr>
                <a:spLocks noChangeArrowheads="1"/>
              </p:cNvSpPr>
              <p:nvPr/>
            </p:nvSpPr>
            <p:spPr>
              <a:xfrm>
                <a:off x="4205" y="1874"/>
                <a:ext cx="4" cy="12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marL="0" lvl="0" indent="0" defTabSz="914400" eaLnBrk="1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lang="ko-KR"/>
                </a:pPr>
                <a:endParaRPr lang="ko-KR" altLang="en-US" sz="1800" b="0" i="0" spc="5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Freeform 22"/>
              <p:cNvSpPr/>
              <p:nvPr/>
            </p:nvSpPr>
            <p:spPr>
              <a:xfrm>
                <a:off x="4197" y="1994"/>
                <a:ext cx="20" cy="14"/>
              </a:xfrm>
              <a:custGeom>
                <a:avLst/>
                <a:gdLst>
                  <a:gd name="T0" fmla="*/ 20 w 20"/>
                  <a:gd name="T1" fmla="*/ 2 h 14"/>
                  <a:gd name="T2" fmla="*/ 20 w 20"/>
                  <a:gd name="T3" fmla="*/ 2 h 14"/>
                  <a:gd name="T4" fmla="*/ 16 w 20"/>
                  <a:gd name="T5" fmla="*/ 0 h 14"/>
                  <a:gd name="T6" fmla="*/ 10 w 20"/>
                  <a:gd name="T7" fmla="*/ 0 h 14"/>
                  <a:gd name="T8" fmla="*/ 10 w 20"/>
                  <a:gd name="T9" fmla="*/ 0 h 14"/>
                  <a:gd name="T10" fmla="*/ 4 w 20"/>
                  <a:gd name="T11" fmla="*/ 0 h 14"/>
                  <a:gd name="T12" fmla="*/ 0 w 20"/>
                  <a:gd name="T13" fmla="*/ 2 h 14"/>
                  <a:gd name="T14" fmla="*/ 0 w 20"/>
                  <a:gd name="T15" fmla="*/ 14 h 14"/>
                  <a:gd name="T16" fmla="*/ 20 w 20"/>
                  <a:gd name="T17" fmla="*/ 12 h 14"/>
                  <a:gd name="T18" fmla="*/ 20 w 20"/>
                  <a:gd name="T19" fmla="*/ 2 h 14"/>
                  <a:gd name="T20" fmla="*/ 20 w 20"/>
                  <a:gd name="T21" fmla="*/ 2 h 1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4">
                    <a:moveTo>
                      <a:pt x="20" y="2"/>
                    </a:moveTo>
                    <a:lnTo>
                      <a:pt x="20" y="2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14"/>
                    </a:lnTo>
                    <a:lnTo>
                      <a:pt x="20" y="12"/>
                    </a:lnTo>
                    <a:lnTo>
                      <a:pt x="20" y="2"/>
                    </a:lnTo>
                    <a:lnTo>
                      <a:pt x="20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marL="0" lvl="0" indent="0" defTabSz="914400" eaLnBrk="1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lang="ko-KR"/>
                </a:pPr>
                <a:endParaRPr lang="ko-KR" altLang="en-US" sz="1800" b="0" i="0" spc="5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" name="Rectangle 23"/>
              <p:cNvSpPr>
                <a:spLocks noChangeArrowheads="1"/>
              </p:cNvSpPr>
              <p:nvPr/>
            </p:nvSpPr>
            <p:spPr>
              <a:xfrm>
                <a:off x="4069" y="1990"/>
                <a:ext cx="4" cy="12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marL="0" lvl="0" indent="0" defTabSz="914400" eaLnBrk="1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lang="ko-KR"/>
                </a:pPr>
                <a:endParaRPr lang="ko-KR" altLang="en-US" sz="1800" b="0" i="0" spc="5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Freeform 24"/>
              <p:cNvSpPr/>
              <p:nvPr/>
            </p:nvSpPr>
            <p:spPr>
              <a:xfrm>
                <a:off x="4061" y="2110"/>
                <a:ext cx="18" cy="20"/>
              </a:xfrm>
              <a:custGeom>
                <a:avLst/>
                <a:gdLst>
                  <a:gd name="T0" fmla="*/ 18 w 18"/>
                  <a:gd name="T1" fmla="*/ 2 h 20"/>
                  <a:gd name="T2" fmla="*/ 18 w 18"/>
                  <a:gd name="T3" fmla="*/ 2 h 20"/>
                  <a:gd name="T4" fmla="*/ 16 w 18"/>
                  <a:gd name="T5" fmla="*/ 0 h 20"/>
                  <a:gd name="T6" fmla="*/ 10 w 18"/>
                  <a:gd name="T7" fmla="*/ 0 h 20"/>
                  <a:gd name="T8" fmla="*/ 10 w 18"/>
                  <a:gd name="T9" fmla="*/ 0 h 20"/>
                  <a:gd name="T10" fmla="*/ 4 w 18"/>
                  <a:gd name="T11" fmla="*/ 0 h 20"/>
                  <a:gd name="T12" fmla="*/ 0 w 18"/>
                  <a:gd name="T13" fmla="*/ 2 h 20"/>
                  <a:gd name="T14" fmla="*/ 0 w 18"/>
                  <a:gd name="T15" fmla="*/ 18 h 20"/>
                  <a:gd name="T16" fmla="*/ 18 w 18"/>
                  <a:gd name="T17" fmla="*/ 20 h 20"/>
                  <a:gd name="T18" fmla="*/ 18 w 18"/>
                  <a:gd name="T19" fmla="*/ 2 h 20"/>
                  <a:gd name="T20" fmla="*/ 18 w 18"/>
                  <a:gd name="T21" fmla="*/ 2 h 20"/>
                  <a:gd name="T22" fmla="*/ 18 w 18"/>
                  <a:gd name="T23" fmla="*/ 2 h 20"/>
                  <a:gd name="T24" fmla="*/ 18 w 18"/>
                  <a:gd name="T25" fmla="*/ 2 h 2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18" y="2"/>
                    </a:move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18"/>
                    </a:lnTo>
                    <a:lnTo>
                      <a:pt x="18" y="20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marL="0" lvl="0" indent="0" defTabSz="914400" eaLnBrk="1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lang="ko-KR"/>
                </a:pPr>
                <a:endParaRPr lang="ko-KR" altLang="en-US" sz="1800" b="0" i="0" spc="5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9" name="Freeform 5"/>
            <p:cNvSpPr>
              <a:spLocks noEditPoints="1"/>
            </p:cNvSpPr>
            <p:nvPr/>
          </p:nvSpPr>
          <p:spPr>
            <a:xfrm>
              <a:off x="5428703" y="6162283"/>
              <a:ext cx="1170619" cy="695717"/>
            </a:xfrm>
            <a:custGeom>
              <a:avLst/>
              <a:gdLst>
                <a:gd name="T0" fmla="*/ 172 w 1161"/>
                <a:gd name="T1" fmla="*/ 192 h 690"/>
                <a:gd name="T2" fmla="*/ 172 w 1161"/>
                <a:gd name="T3" fmla="*/ 251 h 690"/>
                <a:gd name="T4" fmla="*/ 172 w 1161"/>
                <a:gd name="T5" fmla="*/ 394 h 690"/>
                <a:gd name="T6" fmla="*/ 201 w 1161"/>
                <a:gd name="T7" fmla="*/ 511 h 690"/>
                <a:gd name="T8" fmla="*/ 201 w 1161"/>
                <a:gd name="T9" fmla="*/ 596 h 690"/>
                <a:gd name="T10" fmla="*/ 81 w 1161"/>
                <a:gd name="T11" fmla="*/ 566 h 690"/>
                <a:gd name="T12" fmla="*/ 81 w 1161"/>
                <a:gd name="T13" fmla="*/ 511 h 690"/>
                <a:gd name="T14" fmla="*/ 81 w 1161"/>
                <a:gd name="T15" fmla="*/ 365 h 690"/>
                <a:gd name="T16" fmla="*/ 55 w 1161"/>
                <a:gd name="T17" fmla="*/ 251 h 690"/>
                <a:gd name="T18" fmla="*/ 110 w 1161"/>
                <a:gd name="T19" fmla="*/ 625 h 690"/>
                <a:gd name="T20" fmla="*/ 139 w 1161"/>
                <a:gd name="T21" fmla="*/ 511 h 690"/>
                <a:gd name="T22" fmla="*/ 139 w 1161"/>
                <a:gd name="T23" fmla="*/ 452 h 690"/>
                <a:gd name="T24" fmla="*/ 139 w 1161"/>
                <a:gd name="T25" fmla="*/ 309 h 690"/>
                <a:gd name="T26" fmla="*/ 110 w 1161"/>
                <a:gd name="T27" fmla="*/ 192 h 690"/>
                <a:gd name="T28" fmla="*/ 615 w 1161"/>
                <a:gd name="T29" fmla="*/ 690 h 690"/>
                <a:gd name="T30" fmla="*/ 530 w 1161"/>
                <a:gd name="T31" fmla="*/ 596 h 690"/>
                <a:gd name="T32" fmla="*/ 501 w 1161"/>
                <a:gd name="T33" fmla="*/ 482 h 690"/>
                <a:gd name="T34" fmla="*/ 501 w 1161"/>
                <a:gd name="T35" fmla="*/ 394 h 690"/>
                <a:gd name="T36" fmla="*/ 530 w 1161"/>
                <a:gd name="T37" fmla="*/ 280 h 690"/>
                <a:gd name="T38" fmla="*/ 530 w 1161"/>
                <a:gd name="T39" fmla="*/ 221 h 690"/>
                <a:gd name="T40" fmla="*/ 530 w 1161"/>
                <a:gd name="T41" fmla="*/ 78 h 690"/>
                <a:gd name="T42" fmla="*/ 559 w 1161"/>
                <a:gd name="T43" fmla="*/ 540 h 690"/>
                <a:gd name="T44" fmla="*/ 559 w 1161"/>
                <a:gd name="T45" fmla="*/ 452 h 690"/>
                <a:gd name="T46" fmla="*/ 589 w 1161"/>
                <a:gd name="T47" fmla="*/ 339 h 690"/>
                <a:gd name="T48" fmla="*/ 589 w 1161"/>
                <a:gd name="T49" fmla="*/ 280 h 690"/>
                <a:gd name="T50" fmla="*/ 589 w 1161"/>
                <a:gd name="T51" fmla="*/ 137 h 690"/>
                <a:gd name="T52" fmla="*/ 732 w 1161"/>
                <a:gd name="T53" fmla="*/ 107 h 690"/>
                <a:gd name="T54" fmla="*/ 732 w 1161"/>
                <a:gd name="T55" fmla="*/ 192 h 690"/>
                <a:gd name="T56" fmla="*/ 703 w 1161"/>
                <a:gd name="T57" fmla="*/ 309 h 690"/>
                <a:gd name="T58" fmla="*/ 703 w 1161"/>
                <a:gd name="T59" fmla="*/ 365 h 690"/>
                <a:gd name="T60" fmla="*/ 703 w 1161"/>
                <a:gd name="T61" fmla="*/ 511 h 690"/>
                <a:gd name="T62" fmla="*/ 732 w 1161"/>
                <a:gd name="T63" fmla="*/ 625 h 690"/>
                <a:gd name="T64" fmla="*/ 673 w 1161"/>
                <a:gd name="T65" fmla="*/ 137 h 690"/>
                <a:gd name="T66" fmla="*/ 644 w 1161"/>
                <a:gd name="T67" fmla="*/ 251 h 690"/>
                <a:gd name="T68" fmla="*/ 644 w 1161"/>
                <a:gd name="T69" fmla="*/ 309 h 690"/>
                <a:gd name="T70" fmla="*/ 644 w 1161"/>
                <a:gd name="T71" fmla="*/ 452 h 690"/>
                <a:gd name="T72" fmla="*/ 673 w 1161"/>
                <a:gd name="T73" fmla="*/ 566 h 690"/>
                <a:gd name="T74" fmla="*/ 432 w 1161"/>
                <a:gd name="T75" fmla="*/ 690 h 690"/>
                <a:gd name="T76" fmla="*/ 377 w 1161"/>
                <a:gd name="T77" fmla="*/ 280 h 690"/>
                <a:gd name="T78" fmla="*/ 377 w 1161"/>
                <a:gd name="T79" fmla="*/ 339 h 690"/>
                <a:gd name="T80" fmla="*/ 377 w 1161"/>
                <a:gd name="T81" fmla="*/ 482 h 690"/>
                <a:gd name="T82" fmla="*/ 403 w 1161"/>
                <a:gd name="T83" fmla="*/ 596 h 690"/>
                <a:gd name="T84" fmla="*/ 348 w 1161"/>
                <a:gd name="T85" fmla="*/ 280 h 690"/>
                <a:gd name="T86" fmla="*/ 318 w 1161"/>
                <a:gd name="T87" fmla="*/ 394 h 690"/>
                <a:gd name="T88" fmla="*/ 318 w 1161"/>
                <a:gd name="T89" fmla="*/ 452 h 690"/>
                <a:gd name="T90" fmla="*/ 318 w 1161"/>
                <a:gd name="T91" fmla="*/ 596 h 690"/>
                <a:gd name="T92" fmla="*/ 794 w 1161"/>
                <a:gd name="T93" fmla="*/ 251 h 690"/>
                <a:gd name="T94" fmla="*/ 823 w 1161"/>
                <a:gd name="T95" fmla="*/ 566 h 690"/>
                <a:gd name="T96" fmla="*/ 823 w 1161"/>
                <a:gd name="T97" fmla="*/ 482 h 690"/>
                <a:gd name="T98" fmla="*/ 852 w 1161"/>
                <a:gd name="T99" fmla="*/ 365 h 690"/>
                <a:gd name="T100" fmla="*/ 852 w 1161"/>
                <a:gd name="T101" fmla="*/ 309 h 690"/>
                <a:gd name="T102" fmla="*/ 911 w 1161"/>
                <a:gd name="T103" fmla="*/ 511 h 690"/>
                <a:gd name="T104" fmla="*/ 882 w 1161"/>
                <a:gd name="T105" fmla="*/ 394 h 690"/>
                <a:gd name="T106" fmla="*/ 882 w 1161"/>
                <a:gd name="T107" fmla="*/ 309 h 690"/>
                <a:gd name="T108" fmla="*/ 1096 w 1161"/>
                <a:gd name="T109" fmla="*/ 687 h 690"/>
                <a:gd name="T110" fmla="*/ 1031 w 1161"/>
                <a:gd name="T111" fmla="*/ 544 h 690"/>
                <a:gd name="T112" fmla="*/ 1031 w 1161"/>
                <a:gd name="T113" fmla="*/ 492 h 690"/>
                <a:gd name="T114" fmla="*/ 1083 w 1161"/>
                <a:gd name="T115" fmla="*/ 557 h 690"/>
                <a:gd name="T116" fmla="*/ 1057 w 1161"/>
                <a:gd name="T117" fmla="*/ 452 h 690"/>
                <a:gd name="T118" fmla="*/ 1109 w 1161"/>
                <a:gd name="T119" fmla="*/ 596 h 690"/>
                <a:gd name="T120" fmla="*/ 1135 w 1161"/>
                <a:gd name="T121" fmla="*/ 492 h 690"/>
                <a:gd name="T122" fmla="*/ 1135 w 1161"/>
                <a:gd name="T123" fmla="*/ 439 h 6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1" h="690">
                  <a:moveTo>
                    <a:pt x="152" y="101"/>
                  </a:moveTo>
                  <a:lnTo>
                    <a:pt x="0" y="133"/>
                  </a:lnTo>
                  <a:lnTo>
                    <a:pt x="0" y="690"/>
                  </a:lnTo>
                  <a:lnTo>
                    <a:pt x="247" y="690"/>
                  </a:lnTo>
                  <a:lnTo>
                    <a:pt x="247" y="146"/>
                  </a:lnTo>
                  <a:lnTo>
                    <a:pt x="152" y="159"/>
                  </a:lnTo>
                  <a:lnTo>
                    <a:pt x="152" y="101"/>
                  </a:lnTo>
                  <a:lnTo>
                    <a:pt x="152" y="101"/>
                  </a:lnTo>
                  <a:close/>
                  <a:moveTo>
                    <a:pt x="172" y="192"/>
                  </a:moveTo>
                  <a:lnTo>
                    <a:pt x="201" y="192"/>
                  </a:lnTo>
                  <a:lnTo>
                    <a:pt x="201" y="221"/>
                  </a:lnTo>
                  <a:lnTo>
                    <a:pt x="172" y="221"/>
                  </a:lnTo>
                  <a:lnTo>
                    <a:pt x="172" y="192"/>
                  </a:lnTo>
                  <a:close/>
                  <a:moveTo>
                    <a:pt x="172" y="251"/>
                  </a:moveTo>
                  <a:lnTo>
                    <a:pt x="201" y="251"/>
                  </a:lnTo>
                  <a:lnTo>
                    <a:pt x="201" y="280"/>
                  </a:lnTo>
                  <a:lnTo>
                    <a:pt x="172" y="280"/>
                  </a:lnTo>
                  <a:lnTo>
                    <a:pt x="172" y="251"/>
                  </a:lnTo>
                  <a:close/>
                  <a:moveTo>
                    <a:pt x="172" y="309"/>
                  </a:moveTo>
                  <a:lnTo>
                    <a:pt x="201" y="309"/>
                  </a:lnTo>
                  <a:lnTo>
                    <a:pt x="201" y="339"/>
                  </a:lnTo>
                  <a:lnTo>
                    <a:pt x="172" y="339"/>
                  </a:lnTo>
                  <a:lnTo>
                    <a:pt x="172" y="309"/>
                  </a:lnTo>
                  <a:close/>
                  <a:moveTo>
                    <a:pt x="172" y="365"/>
                  </a:moveTo>
                  <a:lnTo>
                    <a:pt x="201" y="365"/>
                  </a:lnTo>
                  <a:lnTo>
                    <a:pt x="201" y="394"/>
                  </a:lnTo>
                  <a:lnTo>
                    <a:pt x="172" y="394"/>
                  </a:lnTo>
                  <a:lnTo>
                    <a:pt x="172" y="365"/>
                  </a:lnTo>
                  <a:close/>
                  <a:moveTo>
                    <a:pt x="172" y="423"/>
                  </a:moveTo>
                  <a:lnTo>
                    <a:pt x="201" y="423"/>
                  </a:lnTo>
                  <a:lnTo>
                    <a:pt x="201" y="452"/>
                  </a:lnTo>
                  <a:lnTo>
                    <a:pt x="172" y="452"/>
                  </a:lnTo>
                  <a:lnTo>
                    <a:pt x="172" y="423"/>
                  </a:lnTo>
                  <a:close/>
                  <a:moveTo>
                    <a:pt x="172" y="482"/>
                  </a:moveTo>
                  <a:lnTo>
                    <a:pt x="201" y="482"/>
                  </a:lnTo>
                  <a:lnTo>
                    <a:pt x="201" y="511"/>
                  </a:lnTo>
                  <a:lnTo>
                    <a:pt x="172" y="511"/>
                  </a:lnTo>
                  <a:lnTo>
                    <a:pt x="172" y="482"/>
                  </a:lnTo>
                  <a:close/>
                  <a:moveTo>
                    <a:pt x="172" y="540"/>
                  </a:moveTo>
                  <a:lnTo>
                    <a:pt x="201" y="540"/>
                  </a:lnTo>
                  <a:lnTo>
                    <a:pt x="201" y="566"/>
                  </a:lnTo>
                  <a:lnTo>
                    <a:pt x="172" y="566"/>
                  </a:lnTo>
                  <a:lnTo>
                    <a:pt x="172" y="540"/>
                  </a:lnTo>
                  <a:close/>
                  <a:moveTo>
                    <a:pt x="172" y="596"/>
                  </a:moveTo>
                  <a:lnTo>
                    <a:pt x="201" y="596"/>
                  </a:lnTo>
                  <a:lnTo>
                    <a:pt x="201" y="625"/>
                  </a:lnTo>
                  <a:lnTo>
                    <a:pt x="172" y="625"/>
                  </a:lnTo>
                  <a:lnTo>
                    <a:pt x="172" y="596"/>
                  </a:lnTo>
                  <a:close/>
                  <a:moveTo>
                    <a:pt x="81" y="625"/>
                  </a:moveTo>
                  <a:lnTo>
                    <a:pt x="55" y="625"/>
                  </a:lnTo>
                  <a:lnTo>
                    <a:pt x="55" y="596"/>
                  </a:lnTo>
                  <a:lnTo>
                    <a:pt x="81" y="596"/>
                  </a:lnTo>
                  <a:lnTo>
                    <a:pt x="81" y="625"/>
                  </a:lnTo>
                  <a:close/>
                  <a:moveTo>
                    <a:pt x="81" y="566"/>
                  </a:moveTo>
                  <a:lnTo>
                    <a:pt x="55" y="566"/>
                  </a:lnTo>
                  <a:lnTo>
                    <a:pt x="55" y="540"/>
                  </a:lnTo>
                  <a:lnTo>
                    <a:pt x="81" y="540"/>
                  </a:lnTo>
                  <a:lnTo>
                    <a:pt x="81" y="566"/>
                  </a:lnTo>
                  <a:close/>
                  <a:moveTo>
                    <a:pt x="81" y="511"/>
                  </a:moveTo>
                  <a:lnTo>
                    <a:pt x="55" y="511"/>
                  </a:lnTo>
                  <a:lnTo>
                    <a:pt x="55" y="482"/>
                  </a:lnTo>
                  <a:lnTo>
                    <a:pt x="81" y="482"/>
                  </a:lnTo>
                  <a:lnTo>
                    <a:pt x="81" y="511"/>
                  </a:lnTo>
                  <a:close/>
                  <a:moveTo>
                    <a:pt x="81" y="452"/>
                  </a:moveTo>
                  <a:lnTo>
                    <a:pt x="55" y="452"/>
                  </a:lnTo>
                  <a:lnTo>
                    <a:pt x="55" y="423"/>
                  </a:lnTo>
                  <a:lnTo>
                    <a:pt x="81" y="423"/>
                  </a:lnTo>
                  <a:lnTo>
                    <a:pt x="81" y="452"/>
                  </a:lnTo>
                  <a:close/>
                  <a:moveTo>
                    <a:pt x="81" y="394"/>
                  </a:moveTo>
                  <a:lnTo>
                    <a:pt x="55" y="394"/>
                  </a:lnTo>
                  <a:lnTo>
                    <a:pt x="55" y="365"/>
                  </a:lnTo>
                  <a:lnTo>
                    <a:pt x="81" y="365"/>
                  </a:lnTo>
                  <a:lnTo>
                    <a:pt x="81" y="394"/>
                  </a:lnTo>
                  <a:close/>
                  <a:moveTo>
                    <a:pt x="81" y="339"/>
                  </a:moveTo>
                  <a:lnTo>
                    <a:pt x="55" y="339"/>
                  </a:lnTo>
                  <a:lnTo>
                    <a:pt x="55" y="309"/>
                  </a:lnTo>
                  <a:lnTo>
                    <a:pt x="81" y="309"/>
                  </a:lnTo>
                  <a:lnTo>
                    <a:pt x="81" y="339"/>
                  </a:lnTo>
                  <a:close/>
                  <a:moveTo>
                    <a:pt x="81" y="280"/>
                  </a:moveTo>
                  <a:lnTo>
                    <a:pt x="55" y="280"/>
                  </a:lnTo>
                  <a:lnTo>
                    <a:pt x="55" y="251"/>
                  </a:lnTo>
                  <a:lnTo>
                    <a:pt x="81" y="251"/>
                  </a:lnTo>
                  <a:lnTo>
                    <a:pt x="81" y="280"/>
                  </a:lnTo>
                  <a:close/>
                  <a:moveTo>
                    <a:pt x="81" y="221"/>
                  </a:moveTo>
                  <a:lnTo>
                    <a:pt x="55" y="221"/>
                  </a:lnTo>
                  <a:lnTo>
                    <a:pt x="55" y="192"/>
                  </a:lnTo>
                  <a:lnTo>
                    <a:pt x="81" y="192"/>
                  </a:lnTo>
                  <a:lnTo>
                    <a:pt x="81" y="221"/>
                  </a:lnTo>
                  <a:close/>
                  <a:moveTo>
                    <a:pt x="139" y="625"/>
                  </a:moveTo>
                  <a:lnTo>
                    <a:pt x="110" y="625"/>
                  </a:lnTo>
                  <a:lnTo>
                    <a:pt x="110" y="596"/>
                  </a:lnTo>
                  <a:lnTo>
                    <a:pt x="139" y="596"/>
                  </a:lnTo>
                  <a:lnTo>
                    <a:pt x="139" y="625"/>
                  </a:lnTo>
                  <a:close/>
                  <a:moveTo>
                    <a:pt x="139" y="566"/>
                  </a:moveTo>
                  <a:lnTo>
                    <a:pt x="110" y="566"/>
                  </a:lnTo>
                  <a:lnTo>
                    <a:pt x="110" y="540"/>
                  </a:lnTo>
                  <a:lnTo>
                    <a:pt x="139" y="540"/>
                  </a:lnTo>
                  <a:lnTo>
                    <a:pt x="139" y="566"/>
                  </a:lnTo>
                  <a:close/>
                  <a:moveTo>
                    <a:pt x="139" y="511"/>
                  </a:moveTo>
                  <a:lnTo>
                    <a:pt x="110" y="511"/>
                  </a:lnTo>
                  <a:lnTo>
                    <a:pt x="110" y="482"/>
                  </a:lnTo>
                  <a:lnTo>
                    <a:pt x="139" y="482"/>
                  </a:lnTo>
                  <a:lnTo>
                    <a:pt x="139" y="511"/>
                  </a:lnTo>
                  <a:close/>
                  <a:moveTo>
                    <a:pt x="139" y="452"/>
                  </a:moveTo>
                  <a:lnTo>
                    <a:pt x="110" y="452"/>
                  </a:lnTo>
                  <a:lnTo>
                    <a:pt x="110" y="423"/>
                  </a:lnTo>
                  <a:lnTo>
                    <a:pt x="139" y="423"/>
                  </a:lnTo>
                  <a:lnTo>
                    <a:pt x="139" y="452"/>
                  </a:lnTo>
                  <a:close/>
                  <a:moveTo>
                    <a:pt x="139" y="394"/>
                  </a:moveTo>
                  <a:lnTo>
                    <a:pt x="110" y="394"/>
                  </a:lnTo>
                  <a:lnTo>
                    <a:pt x="110" y="365"/>
                  </a:lnTo>
                  <a:lnTo>
                    <a:pt x="139" y="365"/>
                  </a:lnTo>
                  <a:lnTo>
                    <a:pt x="139" y="394"/>
                  </a:lnTo>
                  <a:close/>
                  <a:moveTo>
                    <a:pt x="139" y="339"/>
                  </a:moveTo>
                  <a:lnTo>
                    <a:pt x="110" y="339"/>
                  </a:lnTo>
                  <a:lnTo>
                    <a:pt x="110" y="309"/>
                  </a:lnTo>
                  <a:lnTo>
                    <a:pt x="139" y="309"/>
                  </a:lnTo>
                  <a:lnTo>
                    <a:pt x="139" y="339"/>
                  </a:lnTo>
                  <a:close/>
                  <a:moveTo>
                    <a:pt x="139" y="280"/>
                  </a:moveTo>
                  <a:lnTo>
                    <a:pt x="110" y="280"/>
                  </a:lnTo>
                  <a:lnTo>
                    <a:pt x="110" y="251"/>
                  </a:lnTo>
                  <a:lnTo>
                    <a:pt x="139" y="251"/>
                  </a:lnTo>
                  <a:lnTo>
                    <a:pt x="139" y="280"/>
                  </a:lnTo>
                  <a:close/>
                  <a:moveTo>
                    <a:pt x="139" y="221"/>
                  </a:moveTo>
                  <a:lnTo>
                    <a:pt x="110" y="221"/>
                  </a:lnTo>
                  <a:lnTo>
                    <a:pt x="110" y="192"/>
                  </a:lnTo>
                  <a:lnTo>
                    <a:pt x="139" y="192"/>
                  </a:lnTo>
                  <a:lnTo>
                    <a:pt x="139" y="221"/>
                  </a:lnTo>
                  <a:close/>
                  <a:moveTo>
                    <a:pt x="615" y="0"/>
                  </a:moveTo>
                  <a:lnTo>
                    <a:pt x="615" y="0"/>
                  </a:lnTo>
                  <a:lnTo>
                    <a:pt x="615" y="0"/>
                  </a:lnTo>
                  <a:lnTo>
                    <a:pt x="615" y="0"/>
                  </a:lnTo>
                  <a:lnTo>
                    <a:pt x="471" y="49"/>
                  </a:lnTo>
                  <a:lnTo>
                    <a:pt x="471" y="690"/>
                  </a:lnTo>
                  <a:lnTo>
                    <a:pt x="615" y="690"/>
                  </a:lnTo>
                  <a:lnTo>
                    <a:pt x="615" y="690"/>
                  </a:lnTo>
                  <a:lnTo>
                    <a:pt x="758" y="690"/>
                  </a:lnTo>
                  <a:lnTo>
                    <a:pt x="758" y="49"/>
                  </a:lnTo>
                  <a:lnTo>
                    <a:pt x="615" y="0"/>
                  </a:lnTo>
                  <a:lnTo>
                    <a:pt x="615" y="0"/>
                  </a:lnTo>
                  <a:close/>
                  <a:moveTo>
                    <a:pt x="530" y="625"/>
                  </a:moveTo>
                  <a:lnTo>
                    <a:pt x="501" y="625"/>
                  </a:lnTo>
                  <a:lnTo>
                    <a:pt x="501" y="596"/>
                  </a:lnTo>
                  <a:lnTo>
                    <a:pt x="530" y="596"/>
                  </a:lnTo>
                  <a:lnTo>
                    <a:pt x="530" y="625"/>
                  </a:lnTo>
                  <a:close/>
                  <a:moveTo>
                    <a:pt x="530" y="566"/>
                  </a:moveTo>
                  <a:lnTo>
                    <a:pt x="501" y="566"/>
                  </a:lnTo>
                  <a:lnTo>
                    <a:pt x="501" y="540"/>
                  </a:lnTo>
                  <a:lnTo>
                    <a:pt x="530" y="540"/>
                  </a:lnTo>
                  <a:lnTo>
                    <a:pt x="530" y="566"/>
                  </a:lnTo>
                  <a:close/>
                  <a:moveTo>
                    <a:pt x="530" y="511"/>
                  </a:moveTo>
                  <a:lnTo>
                    <a:pt x="501" y="511"/>
                  </a:lnTo>
                  <a:lnTo>
                    <a:pt x="501" y="482"/>
                  </a:lnTo>
                  <a:lnTo>
                    <a:pt x="530" y="482"/>
                  </a:lnTo>
                  <a:lnTo>
                    <a:pt x="530" y="511"/>
                  </a:lnTo>
                  <a:close/>
                  <a:moveTo>
                    <a:pt x="530" y="452"/>
                  </a:moveTo>
                  <a:lnTo>
                    <a:pt x="501" y="452"/>
                  </a:lnTo>
                  <a:lnTo>
                    <a:pt x="501" y="423"/>
                  </a:lnTo>
                  <a:lnTo>
                    <a:pt x="530" y="423"/>
                  </a:lnTo>
                  <a:lnTo>
                    <a:pt x="530" y="452"/>
                  </a:lnTo>
                  <a:close/>
                  <a:moveTo>
                    <a:pt x="530" y="394"/>
                  </a:moveTo>
                  <a:lnTo>
                    <a:pt x="501" y="394"/>
                  </a:lnTo>
                  <a:lnTo>
                    <a:pt x="501" y="365"/>
                  </a:lnTo>
                  <a:lnTo>
                    <a:pt x="530" y="365"/>
                  </a:lnTo>
                  <a:lnTo>
                    <a:pt x="530" y="394"/>
                  </a:lnTo>
                  <a:close/>
                  <a:moveTo>
                    <a:pt x="530" y="339"/>
                  </a:moveTo>
                  <a:lnTo>
                    <a:pt x="501" y="339"/>
                  </a:lnTo>
                  <a:lnTo>
                    <a:pt x="501" y="309"/>
                  </a:lnTo>
                  <a:lnTo>
                    <a:pt x="530" y="309"/>
                  </a:lnTo>
                  <a:lnTo>
                    <a:pt x="530" y="339"/>
                  </a:lnTo>
                  <a:close/>
                  <a:moveTo>
                    <a:pt x="530" y="280"/>
                  </a:moveTo>
                  <a:lnTo>
                    <a:pt x="501" y="280"/>
                  </a:lnTo>
                  <a:lnTo>
                    <a:pt x="501" y="251"/>
                  </a:lnTo>
                  <a:lnTo>
                    <a:pt x="530" y="251"/>
                  </a:lnTo>
                  <a:lnTo>
                    <a:pt x="530" y="280"/>
                  </a:lnTo>
                  <a:close/>
                  <a:moveTo>
                    <a:pt x="530" y="221"/>
                  </a:moveTo>
                  <a:lnTo>
                    <a:pt x="501" y="221"/>
                  </a:lnTo>
                  <a:lnTo>
                    <a:pt x="501" y="192"/>
                  </a:lnTo>
                  <a:lnTo>
                    <a:pt x="530" y="192"/>
                  </a:lnTo>
                  <a:lnTo>
                    <a:pt x="530" y="221"/>
                  </a:lnTo>
                  <a:close/>
                  <a:moveTo>
                    <a:pt x="530" y="163"/>
                  </a:moveTo>
                  <a:lnTo>
                    <a:pt x="501" y="163"/>
                  </a:lnTo>
                  <a:lnTo>
                    <a:pt x="501" y="137"/>
                  </a:lnTo>
                  <a:lnTo>
                    <a:pt x="530" y="137"/>
                  </a:lnTo>
                  <a:lnTo>
                    <a:pt x="530" y="163"/>
                  </a:lnTo>
                  <a:close/>
                  <a:moveTo>
                    <a:pt x="530" y="107"/>
                  </a:moveTo>
                  <a:lnTo>
                    <a:pt x="501" y="107"/>
                  </a:lnTo>
                  <a:lnTo>
                    <a:pt x="501" y="78"/>
                  </a:lnTo>
                  <a:lnTo>
                    <a:pt x="530" y="78"/>
                  </a:lnTo>
                  <a:lnTo>
                    <a:pt x="530" y="107"/>
                  </a:lnTo>
                  <a:close/>
                  <a:moveTo>
                    <a:pt x="589" y="625"/>
                  </a:moveTo>
                  <a:lnTo>
                    <a:pt x="559" y="625"/>
                  </a:lnTo>
                  <a:lnTo>
                    <a:pt x="559" y="596"/>
                  </a:lnTo>
                  <a:lnTo>
                    <a:pt x="589" y="596"/>
                  </a:lnTo>
                  <a:lnTo>
                    <a:pt x="589" y="625"/>
                  </a:lnTo>
                  <a:close/>
                  <a:moveTo>
                    <a:pt x="589" y="566"/>
                  </a:moveTo>
                  <a:lnTo>
                    <a:pt x="559" y="566"/>
                  </a:lnTo>
                  <a:lnTo>
                    <a:pt x="559" y="540"/>
                  </a:lnTo>
                  <a:lnTo>
                    <a:pt x="589" y="540"/>
                  </a:lnTo>
                  <a:lnTo>
                    <a:pt x="589" y="566"/>
                  </a:lnTo>
                  <a:close/>
                  <a:moveTo>
                    <a:pt x="589" y="511"/>
                  </a:moveTo>
                  <a:lnTo>
                    <a:pt x="559" y="511"/>
                  </a:lnTo>
                  <a:lnTo>
                    <a:pt x="559" y="482"/>
                  </a:lnTo>
                  <a:lnTo>
                    <a:pt x="589" y="482"/>
                  </a:lnTo>
                  <a:lnTo>
                    <a:pt x="589" y="511"/>
                  </a:lnTo>
                  <a:close/>
                  <a:moveTo>
                    <a:pt x="589" y="452"/>
                  </a:moveTo>
                  <a:lnTo>
                    <a:pt x="559" y="452"/>
                  </a:lnTo>
                  <a:lnTo>
                    <a:pt x="559" y="423"/>
                  </a:lnTo>
                  <a:lnTo>
                    <a:pt x="589" y="423"/>
                  </a:lnTo>
                  <a:lnTo>
                    <a:pt x="589" y="452"/>
                  </a:lnTo>
                  <a:close/>
                  <a:moveTo>
                    <a:pt x="589" y="394"/>
                  </a:moveTo>
                  <a:lnTo>
                    <a:pt x="559" y="394"/>
                  </a:lnTo>
                  <a:lnTo>
                    <a:pt x="559" y="365"/>
                  </a:lnTo>
                  <a:lnTo>
                    <a:pt x="589" y="365"/>
                  </a:lnTo>
                  <a:lnTo>
                    <a:pt x="589" y="394"/>
                  </a:lnTo>
                  <a:close/>
                  <a:moveTo>
                    <a:pt x="589" y="339"/>
                  </a:moveTo>
                  <a:lnTo>
                    <a:pt x="559" y="339"/>
                  </a:lnTo>
                  <a:lnTo>
                    <a:pt x="559" y="309"/>
                  </a:lnTo>
                  <a:lnTo>
                    <a:pt x="589" y="309"/>
                  </a:lnTo>
                  <a:lnTo>
                    <a:pt x="589" y="339"/>
                  </a:lnTo>
                  <a:close/>
                  <a:moveTo>
                    <a:pt x="589" y="280"/>
                  </a:moveTo>
                  <a:lnTo>
                    <a:pt x="559" y="280"/>
                  </a:lnTo>
                  <a:lnTo>
                    <a:pt x="559" y="251"/>
                  </a:lnTo>
                  <a:lnTo>
                    <a:pt x="589" y="251"/>
                  </a:lnTo>
                  <a:lnTo>
                    <a:pt x="589" y="280"/>
                  </a:lnTo>
                  <a:close/>
                  <a:moveTo>
                    <a:pt x="589" y="221"/>
                  </a:moveTo>
                  <a:lnTo>
                    <a:pt x="559" y="221"/>
                  </a:lnTo>
                  <a:lnTo>
                    <a:pt x="559" y="192"/>
                  </a:lnTo>
                  <a:lnTo>
                    <a:pt x="589" y="192"/>
                  </a:lnTo>
                  <a:lnTo>
                    <a:pt x="589" y="221"/>
                  </a:lnTo>
                  <a:close/>
                  <a:moveTo>
                    <a:pt x="589" y="163"/>
                  </a:moveTo>
                  <a:lnTo>
                    <a:pt x="559" y="163"/>
                  </a:lnTo>
                  <a:lnTo>
                    <a:pt x="559" y="137"/>
                  </a:lnTo>
                  <a:lnTo>
                    <a:pt x="589" y="137"/>
                  </a:lnTo>
                  <a:lnTo>
                    <a:pt x="589" y="163"/>
                  </a:lnTo>
                  <a:close/>
                  <a:moveTo>
                    <a:pt x="589" y="107"/>
                  </a:moveTo>
                  <a:lnTo>
                    <a:pt x="559" y="107"/>
                  </a:lnTo>
                  <a:lnTo>
                    <a:pt x="559" y="78"/>
                  </a:lnTo>
                  <a:lnTo>
                    <a:pt x="589" y="78"/>
                  </a:lnTo>
                  <a:lnTo>
                    <a:pt x="589" y="107"/>
                  </a:lnTo>
                  <a:close/>
                  <a:moveTo>
                    <a:pt x="703" y="78"/>
                  </a:moveTo>
                  <a:lnTo>
                    <a:pt x="732" y="78"/>
                  </a:lnTo>
                  <a:lnTo>
                    <a:pt x="732" y="107"/>
                  </a:lnTo>
                  <a:lnTo>
                    <a:pt x="703" y="107"/>
                  </a:lnTo>
                  <a:lnTo>
                    <a:pt x="703" y="78"/>
                  </a:lnTo>
                  <a:close/>
                  <a:moveTo>
                    <a:pt x="703" y="137"/>
                  </a:moveTo>
                  <a:lnTo>
                    <a:pt x="732" y="137"/>
                  </a:lnTo>
                  <a:lnTo>
                    <a:pt x="732" y="163"/>
                  </a:lnTo>
                  <a:lnTo>
                    <a:pt x="703" y="163"/>
                  </a:lnTo>
                  <a:lnTo>
                    <a:pt x="703" y="137"/>
                  </a:lnTo>
                  <a:close/>
                  <a:moveTo>
                    <a:pt x="703" y="192"/>
                  </a:moveTo>
                  <a:lnTo>
                    <a:pt x="732" y="192"/>
                  </a:lnTo>
                  <a:lnTo>
                    <a:pt x="732" y="221"/>
                  </a:lnTo>
                  <a:lnTo>
                    <a:pt x="703" y="221"/>
                  </a:lnTo>
                  <a:lnTo>
                    <a:pt x="703" y="192"/>
                  </a:lnTo>
                  <a:close/>
                  <a:moveTo>
                    <a:pt x="703" y="251"/>
                  </a:moveTo>
                  <a:lnTo>
                    <a:pt x="732" y="251"/>
                  </a:lnTo>
                  <a:lnTo>
                    <a:pt x="732" y="280"/>
                  </a:lnTo>
                  <a:lnTo>
                    <a:pt x="703" y="280"/>
                  </a:lnTo>
                  <a:lnTo>
                    <a:pt x="703" y="251"/>
                  </a:lnTo>
                  <a:close/>
                  <a:moveTo>
                    <a:pt x="703" y="309"/>
                  </a:moveTo>
                  <a:lnTo>
                    <a:pt x="732" y="309"/>
                  </a:lnTo>
                  <a:lnTo>
                    <a:pt x="732" y="339"/>
                  </a:lnTo>
                  <a:lnTo>
                    <a:pt x="703" y="339"/>
                  </a:lnTo>
                  <a:lnTo>
                    <a:pt x="703" y="309"/>
                  </a:lnTo>
                  <a:close/>
                  <a:moveTo>
                    <a:pt x="703" y="365"/>
                  </a:moveTo>
                  <a:lnTo>
                    <a:pt x="732" y="365"/>
                  </a:lnTo>
                  <a:lnTo>
                    <a:pt x="732" y="394"/>
                  </a:lnTo>
                  <a:lnTo>
                    <a:pt x="703" y="394"/>
                  </a:lnTo>
                  <a:lnTo>
                    <a:pt x="703" y="365"/>
                  </a:lnTo>
                  <a:close/>
                  <a:moveTo>
                    <a:pt x="703" y="423"/>
                  </a:moveTo>
                  <a:lnTo>
                    <a:pt x="732" y="423"/>
                  </a:lnTo>
                  <a:lnTo>
                    <a:pt x="732" y="452"/>
                  </a:lnTo>
                  <a:lnTo>
                    <a:pt x="703" y="452"/>
                  </a:lnTo>
                  <a:lnTo>
                    <a:pt x="703" y="423"/>
                  </a:lnTo>
                  <a:close/>
                  <a:moveTo>
                    <a:pt x="703" y="482"/>
                  </a:moveTo>
                  <a:lnTo>
                    <a:pt x="732" y="482"/>
                  </a:lnTo>
                  <a:lnTo>
                    <a:pt x="732" y="511"/>
                  </a:lnTo>
                  <a:lnTo>
                    <a:pt x="703" y="511"/>
                  </a:lnTo>
                  <a:lnTo>
                    <a:pt x="703" y="482"/>
                  </a:lnTo>
                  <a:close/>
                  <a:moveTo>
                    <a:pt x="703" y="540"/>
                  </a:moveTo>
                  <a:lnTo>
                    <a:pt x="732" y="540"/>
                  </a:lnTo>
                  <a:lnTo>
                    <a:pt x="732" y="566"/>
                  </a:lnTo>
                  <a:lnTo>
                    <a:pt x="703" y="566"/>
                  </a:lnTo>
                  <a:lnTo>
                    <a:pt x="703" y="540"/>
                  </a:lnTo>
                  <a:close/>
                  <a:moveTo>
                    <a:pt x="703" y="596"/>
                  </a:moveTo>
                  <a:lnTo>
                    <a:pt x="732" y="596"/>
                  </a:lnTo>
                  <a:lnTo>
                    <a:pt x="732" y="625"/>
                  </a:lnTo>
                  <a:lnTo>
                    <a:pt x="703" y="625"/>
                  </a:lnTo>
                  <a:lnTo>
                    <a:pt x="703" y="596"/>
                  </a:lnTo>
                  <a:close/>
                  <a:moveTo>
                    <a:pt x="644" y="78"/>
                  </a:moveTo>
                  <a:lnTo>
                    <a:pt x="673" y="78"/>
                  </a:lnTo>
                  <a:lnTo>
                    <a:pt x="673" y="107"/>
                  </a:lnTo>
                  <a:lnTo>
                    <a:pt x="644" y="107"/>
                  </a:lnTo>
                  <a:lnTo>
                    <a:pt x="644" y="78"/>
                  </a:lnTo>
                  <a:close/>
                  <a:moveTo>
                    <a:pt x="644" y="137"/>
                  </a:moveTo>
                  <a:lnTo>
                    <a:pt x="673" y="137"/>
                  </a:lnTo>
                  <a:lnTo>
                    <a:pt x="673" y="163"/>
                  </a:lnTo>
                  <a:lnTo>
                    <a:pt x="644" y="163"/>
                  </a:lnTo>
                  <a:lnTo>
                    <a:pt x="644" y="137"/>
                  </a:lnTo>
                  <a:close/>
                  <a:moveTo>
                    <a:pt x="644" y="192"/>
                  </a:moveTo>
                  <a:lnTo>
                    <a:pt x="673" y="192"/>
                  </a:lnTo>
                  <a:lnTo>
                    <a:pt x="673" y="221"/>
                  </a:lnTo>
                  <a:lnTo>
                    <a:pt x="644" y="221"/>
                  </a:lnTo>
                  <a:lnTo>
                    <a:pt x="644" y="192"/>
                  </a:lnTo>
                  <a:close/>
                  <a:moveTo>
                    <a:pt x="644" y="251"/>
                  </a:moveTo>
                  <a:lnTo>
                    <a:pt x="673" y="251"/>
                  </a:lnTo>
                  <a:lnTo>
                    <a:pt x="673" y="280"/>
                  </a:lnTo>
                  <a:lnTo>
                    <a:pt x="644" y="280"/>
                  </a:lnTo>
                  <a:lnTo>
                    <a:pt x="644" y="251"/>
                  </a:lnTo>
                  <a:close/>
                  <a:moveTo>
                    <a:pt x="644" y="309"/>
                  </a:moveTo>
                  <a:lnTo>
                    <a:pt x="673" y="309"/>
                  </a:lnTo>
                  <a:lnTo>
                    <a:pt x="673" y="339"/>
                  </a:lnTo>
                  <a:lnTo>
                    <a:pt x="644" y="339"/>
                  </a:lnTo>
                  <a:lnTo>
                    <a:pt x="644" y="309"/>
                  </a:lnTo>
                  <a:close/>
                  <a:moveTo>
                    <a:pt x="644" y="365"/>
                  </a:moveTo>
                  <a:lnTo>
                    <a:pt x="673" y="365"/>
                  </a:lnTo>
                  <a:lnTo>
                    <a:pt x="673" y="394"/>
                  </a:lnTo>
                  <a:lnTo>
                    <a:pt x="644" y="394"/>
                  </a:lnTo>
                  <a:lnTo>
                    <a:pt x="644" y="365"/>
                  </a:lnTo>
                  <a:close/>
                  <a:moveTo>
                    <a:pt x="644" y="423"/>
                  </a:moveTo>
                  <a:lnTo>
                    <a:pt x="673" y="423"/>
                  </a:lnTo>
                  <a:lnTo>
                    <a:pt x="673" y="452"/>
                  </a:lnTo>
                  <a:lnTo>
                    <a:pt x="644" y="452"/>
                  </a:lnTo>
                  <a:lnTo>
                    <a:pt x="644" y="423"/>
                  </a:lnTo>
                  <a:close/>
                  <a:moveTo>
                    <a:pt x="644" y="482"/>
                  </a:moveTo>
                  <a:lnTo>
                    <a:pt x="673" y="482"/>
                  </a:lnTo>
                  <a:lnTo>
                    <a:pt x="673" y="511"/>
                  </a:lnTo>
                  <a:lnTo>
                    <a:pt x="644" y="511"/>
                  </a:lnTo>
                  <a:lnTo>
                    <a:pt x="644" y="482"/>
                  </a:lnTo>
                  <a:close/>
                  <a:moveTo>
                    <a:pt x="644" y="540"/>
                  </a:moveTo>
                  <a:lnTo>
                    <a:pt x="673" y="540"/>
                  </a:lnTo>
                  <a:lnTo>
                    <a:pt x="673" y="566"/>
                  </a:lnTo>
                  <a:lnTo>
                    <a:pt x="644" y="566"/>
                  </a:lnTo>
                  <a:lnTo>
                    <a:pt x="644" y="540"/>
                  </a:lnTo>
                  <a:close/>
                  <a:moveTo>
                    <a:pt x="644" y="596"/>
                  </a:moveTo>
                  <a:lnTo>
                    <a:pt x="673" y="596"/>
                  </a:lnTo>
                  <a:lnTo>
                    <a:pt x="673" y="625"/>
                  </a:lnTo>
                  <a:lnTo>
                    <a:pt x="644" y="625"/>
                  </a:lnTo>
                  <a:lnTo>
                    <a:pt x="644" y="596"/>
                  </a:lnTo>
                  <a:close/>
                  <a:moveTo>
                    <a:pt x="289" y="690"/>
                  </a:moveTo>
                  <a:lnTo>
                    <a:pt x="432" y="690"/>
                  </a:lnTo>
                  <a:lnTo>
                    <a:pt x="432" y="192"/>
                  </a:lnTo>
                  <a:lnTo>
                    <a:pt x="289" y="192"/>
                  </a:lnTo>
                  <a:lnTo>
                    <a:pt x="289" y="690"/>
                  </a:lnTo>
                  <a:close/>
                  <a:moveTo>
                    <a:pt x="377" y="221"/>
                  </a:moveTo>
                  <a:lnTo>
                    <a:pt x="403" y="221"/>
                  </a:lnTo>
                  <a:lnTo>
                    <a:pt x="403" y="251"/>
                  </a:lnTo>
                  <a:lnTo>
                    <a:pt x="377" y="251"/>
                  </a:lnTo>
                  <a:lnTo>
                    <a:pt x="377" y="221"/>
                  </a:lnTo>
                  <a:close/>
                  <a:moveTo>
                    <a:pt x="377" y="280"/>
                  </a:moveTo>
                  <a:lnTo>
                    <a:pt x="403" y="280"/>
                  </a:lnTo>
                  <a:lnTo>
                    <a:pt x="403" y="309"/>
                  </a:lnTo>
                  <a:lnTo>
                    <a:pt x="377" y="309"/>
                  </a:lnTo>
                  <a:lnTo>
                    <a:pt x="377" y="280"/>
                  </a:lnTo>
                  <a:close/>
                  <a:moveTo>
                    <a:pt x="377" y="339"/>
                  </a:moveTo>
                  <a:lnTo>
                    <a:pt x="403" y="339"/>
                  </a:lnTo>
                  <a:lnTo>
                    <a:pt x="403" y="365"/>
                  </a:lnTo>
                  <a:lnTo>
                    <a:pt x="377" y="365"/>
                  </a:lnTo>
                  <a:lnTo>
                    <a:pt x="377" y="339"/>
                  </a:lnTo>
                  <a:close/>
                  <a:moveTo>
                    <a:pt x="377" y="394"/>
                  </a:moveTo>
                  <a:lnTo>
                    <a:pt x="403" y="394"/>
                  </a:lnTo>
                  <a:lnTo>
                    <a:pt x="403" y="423"/>
                  </a:lnTo>
                  <a:lnTo>
                    <a:pt x="377" y="423"/>
                  </a:lnTo>
                  <a:lnTo>
                    <a:pt x="377" y="394"/>
                  </a:lnTo>
                  <a:close/>
                  <a:moveTo>
                    <a:pt x="377" y="452"/>
                  </a:moveTo>
                  <a:lnTo>
                    <a:pt x="403" y="452"/>
                  </a:lnTo>
                  <a:lnTo>
                    <a:pt x="403" y="482"/>
                  </a:lnTo>
                  <a:lnTo>
                    <a:pt x="377" y="482"/>
                  </a:lnTo>
                  <a:lnTo>
                    <a:pt x="377" y="452"/>
                  </a:lnTo>
                  <a:close/>
                  <a:moveTo>
                    <a:pt x="377" y="511"/>
                  </a:moveTo>
                  <a:lnTo>
                    <a:pt x="403" y="511"/>
                  </a:lnTo>
                  <a:lnTo>
                    <a:pt x="403" y="540"/>
                  </a:lnTo>
                  <a:lnTo>
                    <a:pt x="377" y="540"/>
                  </a:lnTo>
                  <a:lnTo>
                    <a:pt x="377" y="511"/>
                  </a:lnTo>
                  <a:close/>
                  <a:moveTo>
                    <a:pt x="377" y="566"/>
                  </a:moveTo>
                  <a:lnTo>
                    <a:pt x="403" y="566"/>
                  </a:lnTo>
                  <a:lnTo>
                    <a:pt x="403" y="596"/>
                  </a:lnTo>
                  <a:lnTo>
                    <a:pt x="377" y="596"/>
                  </a:lnTo>
                  <a:lnTo>
                    <a:pt x="377" y="566"/>
                  </a:lnTo>
                  <a:close/>
                  <a:moveTo>
                    <a:pt x="318" y="221"/>
                  </a:moveTo>
                  <a:lnTo>
                    <a:pt x="348" y="221"/>
                  </a:lnTo>
                  <a:lnTo>
                    <a:pt x="348" y="251"/>
                  </a:lnTo>
                  <a:lnTo>
                    <a:pt x="318" y="251"/>
                  </a:lnTo>
                  <a:lnTo>
                    <a:pt x="318" y="221"/>
                  </a:lnTo>
                  <a:close/>
                  <a:moveTo>
                    <a:pt x="318" y="280"/>
                  </a:moveTo>
                  <a:lnTo>
                    <a:pt x="348" y="280"/>
                  </a:lnTo>
                  <a:lnTo>
                    <a:pt x="348" y="309"/>
                  </a:lnTo>
                  <a:lnTo>
                    <a:pt x="318" y="309"/>
                  </a:lnTo>
                  <a:lnTo>
                    <a:pt x="318" y="280"/>
                  </a:lnTo>
                  <a:close/>
                  <a:moveTo>
                    <a:pt x="318" y="339"/>
                  </a:moveTo>
                  <a:lnTo>
                    <a:pt x="348" y="339"/>
                  </a:lnTo>
                  <a:lnTo>
                    <a:pt x="348" y="365"/>
                  </a:lnTo>
                  <a:lnTo>
                    <a:pt x="318" y="365"/>
                  </a:lnTo>
                  <a:lnTo>
                    <a:pt x="318" y="339"/>
                  </a:lnTo>
                  <a:close/>
                  <a:moveTo>
                    <a:pt x="318" y="394"/>
                  </a:moveTo>
                  <a:lnTo>
                    <a:pt x="348" y="394"/>
                  </a:lnTo>
                  <a:lnTo>
                    <a:pt x="348" y="423"/>
                  </a:lnTo>
                  <a:lnTo>
                    <a:pt x="318" y="423"/>
                  </a:lnTo>
                  <a:lnTo>
                    <a:pt x="318" y="394"/>
                  </a:lnTo>
                  <a:close/>
                  <a:moveTo>
                    <a:pt x="318" y="452"/>
                  </a:moveTo>
                  <a:lnTo>
                    <a:pt x="348" y="452"/>
                  </a:lnTo>
                  <a:lnTo>
                    <a:pt x="348" y="482"/>
                  </a:lnTo>
                  <a:lnTo>
                    <a:pt x="318" y="482"/>
                  </a:lnTo>
                  <a:lnTo>
                    <a:pt x="318" y="452"/>
                  </a:lnTo>
                  <a:close/>
                  <a:moveTo>
                    <a:pt x="318" y="511"/>
                  </a:moveTo>
                  <a:lnTo>
                    <a:pt x="348" y="511"/>
                  </a:lnTo>
                  <a:lnTo>
                    <a:pt x="348" y="540"/>
                  </a:lnTo>
                  <a:lnTo>
                    <a:pt x="318" y="540"/>
                  </a:lnTo>
                  <a:lnTo>
                    <a:pt x="318" y="511"/>
                  </a:lnTo>
                  <a:close/>
                  <a:moveTo>
                    <a:pt x="318" y="566"/>
                  </a:moveTo>
                  <a:lnTo>
                    <a:pt x="348" y="566"/>
                  </a:lnTo>
                  <a:lnTo>
                    <a:pt x="348" y="596"/>
                  </a:lnTo>
                  <a:lnTo>
                    <a:pt x="318" y="596"/>
                  </a:lnTo>
                  <a:lnTo>
                    <a:pt x="318" y="566"/>
                  </a:lnTo>
                  <a:close/>
                  <a:moveTo>
                    <a:pt x="911" y="221"/>
                  </a:moveTo>
                  <a:lnTo>
                    <a:pt x="882" y="221"/>
                  </a:lnTo>
                  <a:lnTo>
                    <a:pt x="882" y="251"/>
                  </a:lnTo>
                  <a:lnTo>
                    <a:pt x="852" y="251"/>
                  </a:lnTo>
                  <a:lnTo>
                    <a:pt x="852" y="221"/>
                  </a:lnTo>
                  <a:lnTo>
                    <a:pt x="823" y="221"/>
                  </a:lnTo>
                  <a:lnTo>
                    <a:pt x="823" y="251"/>
                  </a:lnTo>
                  <a:lnTo>
                    <a:pt x="794" y="251"/>
                  </a:lnTo>
                  <a:lnTo>
                    <a:pt x="794" y="690"/>
                  </a:lnTo>
                  <a:lnTo>
                    <a:pt x="940" y="690"/>
                  </a:lnTo>
                  <a:lnTo>
                    <a:pt x="940" y="251"/>
                  </a:lnTo>
                  <a:lnTo>
                    <a:pt x="911" y="251"/>
                  </a:lnTo>
                  <a:lnTo>
                    <a:pt x="911" y="221"/>
                  </a:lnTo>
                  <a:lnTo>
                    <a:pt x="911" y="221"/>
                  </a:lnTo>
                  <a:close/>
                  <a:moveTo>
                    <a:pt x="852" y="596"/>
                  </a:moveTo>
                  <a:lnTo>
                    <a:pt x="823" y="596"/>
                  </a:lnTo>
                  <a:lnTo>
                    <a:pt x="823" y="566"/>
                  </a:lnTo>
                  <a:lnTo>
                    <a:pt x="852" y="566"/>
                  </a:lnTo>
                  <a:lnTo>
                    <a:pt x="852" y="596"/>
                  </a:lnTo>
                  <a:close/>
                  <a:moveTo>
                    <a:pt x="852" y="540"/>
                  </a:moveTo>
                  <a:lnTo>
                    <a:pt x="823" y="540"/>
                  </a:lnTo>
                  <a:lnTo>
                    <a:pt x="823" y="511"/>
                  </a:lnTo>
                  <a:lnTo>
                    <a:pt x="852" y="511"/>
                  </a:lnTo>
                  <a:lnTo>
                    <a:pt x="852" y="540"/>
                  </a:lnTo>
                  <a:close/>
                  <a:moveTo>
                    <a:pt x="852" y="482"/>
                  </a:moveTo>
                  <a:lnTo>
                    <a:pt x="823" y="482"/>
                  </a:lnTo>
                  <a:lnTo>
                    <a:pt x="823" y="452"/>
                  </a:lnTo>
                  <a:lnTo>
                    <a:pt x="852" y="452"/>
                  </a:lnTo>
                  <a:lnTo>
                    <a:pt x="852" y="482"/>
                  </a:lnTo>
                  <a:close/>
                  <a:moveTo>
                    <a:pt x="852" y="423"/>
                  </a:moveTo>
                  <a:lnTo>
                    <a:pt x="823" y="423"/>
                  </a:lnTo>
                  <a:lnTo>
                    <a:pt x="823" y="394"/>
                  </a:lnTo>
                  <a:lnTo>
                    <a:pt x="852" y="394"/>
                  </a:lnTo>
                  <a:lnTo>
                    <a:pt x="852" y="423"/>
                  </a:lnTo>
                  <a:close/>
                  <a:moveTo>
                    <a:pt x="852" y="365"/>
                  </a:moveTo>
                  <a:lnTo>
                    <a:pt x="823" y="365"/>
                  </a:lnTo>
                  <a:lnTo>
                    <a:pt x="823" y="339"/>
                  </a:lnTo>
                  <a:lnTo>
                    <a:pt x="852" y="339"/>
                  </a:lnTo>
                  <a:lnTo>
                    <a:pt x="852" y="365"/>
                  </a:lnTo>
                  <a:close/>
                  <a:moveTo>
                    <a:pt x="852" y="309"/>
                  </a:moveTo>
                  <a:lnTo>
                    <a:pt x="823" y="309"/>
                  </a:lnTo>
                  <a:lnTo>
                    <a:pt x="823" y="280"/>
                  </a:lnTo>
                  <a:lnTo>
                    <a:pt x="852" y="280"/>
                  </a:lnTo>
                  <a:lnTo>
                    <a:pt x="852" y="309"/>
                  </a:lnTo>
                  <a:close/>
                  <a:moveTo>
                    <a:pt x="911" y="596"/>
                  </a:moveTo>
                  <a:lnTo>
                    <a:pt x="882" y="596"/>
                  </a:lnTo>
                  <a:lnTo>
                    <a:pt x="882" y="566"/>
                  </a:lnTo>
                  <a:lnTo>
                    <a:pt x="911" y="566"/>
                  </a:lnTo>
                  <a:lnTo>
                    <a:pt x="911" y="596"/>
                  </a:lnTo>
                  <a:close/>
                  <a:moveTo>
                    <a:pt x="911" y="540"/>
                  </a:moveTo>
                  <a:lnTo>
                    <a:pt x="882" y="540"/>
                  </a:lnTo>
                  <a:lnTo>
                    <a:pt x="882" y="511"/>
                  </a:lnTo>
                  <a:lnTo>
                    <a:pt x="911" y="511"/>
                  </a:lnTo>
                  <a:lnTo>
                    <a:pt x="911" y="540"/>
                  </a:lnTo>
                  <a:close/>
                  <a:moveTo>
                    <a:pt x="911" y="482"/>
                  </a:moveTo>
                  <a:lnTo>
                    <a:pt x="882" y="482"/>
                  </a:lnTo>
                  <a:lnTo>
                    <a:pt x="882" y="452"/>
                  </a:lnTo>
                  <a:lnTo>
                    <a:pt x="911" y="452"/>
                  </a:lnTo>
                  <a:lnTo>
                    <a:pt x="911" y="482"/>
                  </a:lnTo>
                  <a:close/>
                  <a:moveTo>
                    <a:pt x="911" y="423"/>
                  </a:moveTo>
                  <a:lnTo>
                    <a:pt x="882" y="423"/>
                  </a:lnTo>
                  <a:lnTo>
                    <a:pt x="882" y="394"/>
                  </a:lnTo>
                  <a:lnTo>
                    <a:pt x="911" y="394"/>
                  </a:lnTo>
                  <a:lnTo>
                    <a:pt x="911" y="423"/>
                  </a:lnTo>
                  <a:close/>
                  <a:moveTo>
                    <a:pt x="911" y="365"/>
                  </a:moveTo>
                  <a:lnTo>
                    <a:pt x="882" y="365"/>
                  </a:lnTo>
                  <a:lnTo>
                    <a:pt x="882" y="339"/>
                  </a:lnTo>
                  <a:lnTo>
                    <a:pt x="911" y="339"/>
                  </a:lnTo>
                  <a:lnTo>
                    <a:pt x="911" y="365"/>
                  </a:lnTo>
                  <a:close/>
                  <a:moveTo>
                    <a:pt x="911" y="309"/>
                  </a:moveTo>
                  <a:lnTo>
                    <a:pt x="882" y="309"/>
                  </a:lnTo>
                  <a:lnTo>
                    <a:pt x="882" y="280"/>
                  </a:lnTo>
                  <a:lnTo>
                    <a:pt x="911" y="280"/>
                  </a:lnTo>
                  <a:lnTo>
                    <a:pt x="911" y="309"/>
                  </a:lnTo>
                  <a:close/>
                  <a:moveTo>
                    <a:pt x="979" y="309"/>
                  </a:moveTo>
                  <a:lnTo>
                    <a:pt x="979" y="687"/>
                  </a:lnTo>
                  <a:lnTo>
                    <a:pt x="1044" y="687"/>
                  </a:lnTo>
                  <a:lnTo>
                    <a:pt x="1044" y="635"/>
                  </a:lnTo>
                  <a:lnTo>
                    <a:pt x="1096" y="635"/>
                  </a:lnTo>
                  <a:lnTo>
                    <a:pt x="1096" y="687"/>
                  </a:lnTo>
                  <a:lnTo>
                    <a:pt x="1161" y="687"/>
                  </a:lnTo>
                  <a:lnTo>
                    <a:pt x="1161" y="335"/>
                  </a:lnTo>
                  <a:lnTo>
                    <a:pt x="979" y="309"/>
                  </a:lnTo>
                  <a:close/>
                  <a:moveTo>
                    <a:pt x="1031" y="596"/>
                  </a:moveTo>
                  <a:lnTo>
                    <a:pt x="1005" y="596"/>
                  </a:lnTo>
                  <a:lnTo>
                    <a:pt x="1005" y="557"/>
                  </a:lnTo>
                  <a:lnTo>
                    <a:pt x="1031" y="557"/>
                  </a:lnTo>
                  <a:lnTo>
                    <a:pt x="1031" y="596"/>
                  </a:lnTo>
                  <a:close/>
                  <a:moveTo>
                    <a:pt x="1031" y="544"/>
                  </a:moveTo>
                  <a:lnTo>
                    <a:pt x="1005" y="544"/>
                  </a:lnTo>
                  <a:lnTo>
                    <a:pt x="1005" y="505"/>
                  </a:lnTo>
                  <a:lnTo>
                    <a:pt x="1031" y="505"/>
                  </a:lnTo>
                  <a:lnTo>
                    <a:pt x="1031" y="544"/>
                  </a:lnTo>
                  <a:close/>
                  <a:moveTo>
                    <a:pt x="1031" y="492"/>
                  </a:moveTo>
                  <a:lnTo>
                    <a:pt x="1005" y="492"/>
                  </a:lnTo>
                  <a:lnTo>
                    <a:pt x="1005" y="452"/>
                  </a:lnTo>
                  <a:lnTo>
                    <a:pt x="1031" y="452"/>
                  </a:lnTo>
                  <a:lnTo>
                    <a:pt x="1031" y="492"/>
                  </a:lnTo>
                  <a:close/>
                  <a:moveTo>
                    <a:pt x="1031" y="439"/>
                  </a:moveTo>
                  <a:lnTo>
                    <a:pt x="1005" y="439"/>
                  </a:lnTo>
                  <a:lnTo>
                    <a:pt x="1005" y="400"/>
                  </a:lnTo>
                  <a:lnTo>
                    <a:pt x="1031" y="400"/>
                  </a:lnTo>
                  <a:lnTo>
                    <a:pt x="1031" y="439"/>
                  </a:lnTo>
                  <a:close/>
                  <a:moveTo>
                    <a:pt x="1083" y="596"/>
                  </a:moveTo>
                  <a:lnTo>
                    <a:pt x="1057" y="596"/>
                  </a:lnTo>
                  <a:lnTo>
                    <a:pt x="1057" y="557"/>
                  </a:lnTo>
                  <a:lnTo>
                    <a:pt x="1083" y="557"/>
                  </a:lnTo>
                  <a:lnTo>
                    <a:pt x="1083" y="596"/>
                  </a:lnTo>
                  <a:close/>
                  <a:moveTo>
                    <a:pt x="1083" y="544"/>
                  </a:moveTo>
                  <a:lnTo>
                    <a:pt x="1057" y="544"/>
                  </a:lnTo>
                  <a:lnTo>
                    <a:pt x="1057" y="505"/>
                  </a:lnTo>
                  <a:lnTo>
                    <a:pt x="1083" y="505"/>
                  </a:lnTo>
                  <a:lnTo>
                    <a:pt x="1083" y="544"/>
                  </a:lnTo>
                  <a:close/>
                  <a:moveTo>
                    <a:pt x="1083" y="492"/>
                  </a:moveTo>
                  <a:lnTo>
                    <a:pt x="1057" y="492"/>
                  </a:lnTo>
                  <a:lnTo>
                    <a:pt x="1057" y="452"/>
                  </a:lnTo>
                  <a:lnTo>
                    <a:pt x="1083" y="452"/>
                  </a:lnTo>
                  <a:lnTo>
                    <a:pt x="1083" y="492"/>
                  </a:lnTo>
                  <a:close/>
                  <a:moveTo>
                    <a:pt x="1083" y="439"/>
                  </a:moveTo>
                  <a:lnTo>
                    <a:pt x="1057" y="439"/>
                  </a:lnTo>
                  <a:lnTo>
                    <a:pt x="1057" y="400"/>
                  </a:lnTo>
                  <a:lnTo>
                    <a:pt x="1083" y="400"/>
                  </a:lnTo>
                  <a:lnTo>
                    <a:pt x="1083" y="439"/>
                  </a:lnTo>
                  <a:close/>
                  <a:moveTo>
                    <a:pt x="1135" y="596"/>
                  </a:moveTo>
                  <a:lnTo>
                    <a:pt x="1109" y="596"/>
                  </a:lnTo>
                  <a:lnTo>
                    <a:pt x="1109" y="557"/>
                  </a:lnTo>
                  <a:lnTo>
                    <a:pt x="1135" y="557"/>
                  </a:lnTo>
                  <a:lnTo>
                    <a:pt x="1135" y="596"/>
                  </a:lnTo>
                  <a:close/>
                  <a:moveTo>
                    <a:pt x="1135" y="544"/>
                  </a:moveTo>
                  <a:lnTo>
                    <a:pt x="1109" y="544"/>
                  </a:lnTo>
                  <a:lnTo>
                    <a:pt x="1109" y="505"/>
                  </a:lnTo>
                  <a:lnTo>
                    <a:pt x="1135" y="505"/>
                  </a:lnTo>
                  <a:lnTo>
                    <a:pt x="1135" y="544"/>
                  </a:lnTo>
                  <a:close/>
                  <a:moveTo>
                    <a:pt x="1135" y="492"/>
                  </a:moveTo>
                  <a:lnTo>
                    <a:pt x="1109" y="492"/>
                  </a:lnTo>
                  <a:lnTo>
                    <a:pt x="1109" y="452"/>
                  </a:lnTo>
                  <a:lnTo>
                    <a:pt x="1135" y="452"/>
                  </a:lnTo>
                  <a:lnTo>
                    <a:pt x="1135" y="492"/>
                  </a:lnTo>
                  <a:close/>
                  <a:moveTo>
                    <a:pt x="1135" y="439"/>
                  </a:moveTo>
                  <a:lnTo>
                    <a:pt x="1109" y="439"/>
                  </a:lnTo>
                  <a:lnTo>
                    <a:pt x="1109" y="400"/>
                  </a:lnTo>
                  <a:lnTo>
                    <a:pt x="1135" y="400"/>
                  </a:lnTo>
                  <a:lnTo>
                    <a:pt x="1135" y="439"/>
                  </a:lnTo>
                  <a:close/>
                </a:path>
              </a:pathLst>
            </a:custGeom>
            <a:solidFill>
              <a:srgbClr val="0d152d">
                <a:alpha val="19000"/>
              </a:srgbClr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marL="0" lvl="0" indent="0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endParaRPr lang="ko-KR" altLang="en-US" sz="1800" b="0" i="0" spc="5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4"/>
          <p:cNvSpPr>
            <a:spLocks noGrp="1"/>
          </p:cNvSpPr>
          <p:nvPr>
            <p:ph type="title" idx="0"/>
          </p:nvPr>
        </p:nvSpPr>
        <p:spPr/>
        <p:txBody>
          <a:bodyPr>
            <a:noAutofit/>
          </a:bodyPr>
          <a:lstStyle/>
          <a:p>
            <a:pPr algn="ctr">
              <a:defRPr lang="ko-KR" altLang="en-US"/>
            </a:pPr>
            <a:r>
              <a:rPr lang="ko-KR" altLang="en-US" sz="4000">
                <a:latin typeface="HY수평선B"/>
                <a:ea typeface="HY수평선B"/>
              </a:rPr>
              <a:t>목   차</a:t>
            </a:r>
            <a:endParaRPr lang="ko-KR" altLang="en-US" sz="4000">
              <a:latin typeface="HY수평선B"/>
              <a:ea typeface="HY수평선B"/>
            </a:endParaRPr>
          </a:p>
        </p:txBody>
      </p:sp>
      <p:grpSp>
        <p:nvGrpSpPr>
          <p:cNvPr id="78" name="그룹 137"/>
          <p:cNvGrpSpPr/>
          <p:nvPr/>
        </p:nvGrpSpPr>
        <p:grpSpPr>
          <a:xfrm rot="0">
            <a:off x="1195112" y="1974511"/>
            <a:ext cx="6612356" cy="734409"/>
            <a:chOff x="3879052" y="1942225"/>
            <a:chExt cx="4610091" cy="605679"/>
          </a:xfrm>
        </p:grpSpPr>
        <p:grpSp>
          <p:nvGrpSpPr>
            <p:cNvPr id="79" name="그룹 138"/>
            <p:cNvGrpSpPr/>
            <p:nvPr/>
          </p:nvGrpSpPr>
          <p:grpSpPr>
            <a:xfrm rot="0">
              <a:off x="3879052" y="1942225"/>
              <a:ext cx="4610090" cy="605679"/>
              <a:chOff x="1737562" y="1988840"/>
              <a:chExt cx="5147427" cy="676275"/>
            </a:xfrm>
          </p:grpSpPr>
          <p:grpSp>
            <p:nvGrpSpPr>
              <p:cNvPr id="80" name="그룹 140"/>
              <p:cNvGrpSpPr/>
              <p:nvPr/>
            </p:nvGrpSpPr>
            <p:grpSpPr>
              <a:xfrm rot="0">
                <a:off x="1737562" y="1988840"/>
                <a:ext cx="5147427" cy="676275"/>
                <a:chOff x="1737561" y="1988840"/>
                <a:chExt cx="5147427" cy="676275"/>
              </a:xfrm>
            </p:grpSpPr>
            <p:sp>
              <p:nvSpPr>
                <p:cNvPr id="81" name="Freeform 5"/>
                <p:cNvSpPr/>
                <p:nvPr/>
              </p:nvSpPr>
              <p:spPr>
                <a:xfrm>
                  <a:off x="1737561" y="1988840"/>
                  <a:ext cx="5095875" cy="676275"/>
                </a:xfrm>
                <a:custGeom>
                  <a:avLst/>
                  <a:gdLst>
                    <a:gd name="T0" fmla="*/ 3200 w 3210"/>
                    <a:gd name="T1" fmla="*/ 188 h 426"/>
                    <a:gd name="T2" fmla="*/ 3104 w 3210"/>
                    <a:gd name="T3" fmla="*/ 10 h 426"/>
                    <a:gd name="T4" fmla="*/ 3104 w 3210"/>
                    <a:gd name="T5" fmla="*/ 10 h 426"/>
                    <a:gd name="T6" fmla="*/ 3096 w 3210"/>
                    <a:gd name="T7" fmla="*/ 6 h 426"/>
                    <a:gd name="T8" fmla="*/ 3088 w 3210"/>
                    <a:gd name="T9" fmla="*/ 2 h 426"/>
                    <a:gd name="T10" fmla="*/ 3080 w 3210"/>
                    <a:gd name="T11" fmla="*/ 0 h 426"/>
                    <a:gd name="T12" fmla="*/ 3072 w 3210"/>
                    <a:gd name="T13" fmla="*/ 0 h 426"/>
                    <a:gd name="T14" fmla="*/ 220 w 3210"/>
                    <a:gd name="T15" fmla="*/ 0 h 426"/>
                    <a:gd name="T16" fmla="*/ 220 w 3210"/>
                    <a:gd name="T17" fmla="*/ 0 h 426"/>
                    <a:gd name="T18" fmla="*/ 212 w 3210"/>
                    <a:gd name="T19" fmla="*/ 0 h 426"/>
                    <a:gd name="T20" fmla="*/ 202 w 3210"/>
                    <a:gd name="T21" fmla="*/ 2 h 426"/>
                    <a:gd name="T22" fmla="*/ 194 w 3210"/>
                    <a:gd name="T23" fmla="*/ 6 h 426"/>
                    <a:gd name="T24" fmla="*/ 188 w 3210"/>
                    <a:gd name="T25" fmla="*/ 10 h 426"/>
                    <a:gd name="T26" fmla="*/ 12 w 3210"/>
                    <a:gd name="T27" fmla="*/ 188 h 426"/>
                    <a:gd name="T28" fmla="*/ 12 w 3210"/>
                    <a:gd name="T29" fmla="*/ 188 h 426"/>
                    <a:gd name="T30" fmla="*/ 6 w 3210"/>
                    <a:gd name="T31" fmla="*/ 192 h 426"/>
                    <a:gd name="T32" fmla="*/ 4 w 3210"/>
                    <a:gd name="T33" fmla="*/ 200 h 426"/>
                    <a:gd name="T34" fmla="*/ 2 w 3210"/>
                    <a:gd name="T35" fmla="*/ 206 h 426"/>
                    <a:gd name="T36" fmla="*/ 0 w 3210"/>
                    <a:gd name="T37" fmla="*/ 214 h 426"/>
                    <a:gd name="T38" fmla="*/ 2 w 3210"/>
                    <a:gd name="T39" fmla="*/ 220 h 426"/>
                    <a:gd name="T40" fmla="*/ 4 w 3210"/>
                    <a:gd name="T41" fmla="*/ 228 h 426"/>
                    <a:gd name="T42" fmla="*/ 6 w 3210"/>
                    <a:gd name="T43" fmla="*/ 234 h 426"/>
                    <a:gd name="T44" fmla="*/ 12 w 3210"/>
                    <a:gd name="T45" fmla="*/ 240 h 426"/>
                    <a:gd name="T46" fmla="*/ 188 w 3210"/>
                    <a:gd name="T47" fmla="*/ 416 h 426"/>
                    <a:gd name="T48" fmla="*/ 188 w 3210"/>
                    <a:gd name="T49" fmla="*/ 416 h 426"/>
                    <a:gd name="T50" fmla="*/ 194 w 3210"/>
                    <a:gd name="T51" fmla="*/ 422 h 426"/>
                    <a:gd name="T52" fmla="*/ 202 w 3210"/>
                    <a:gd name="T53" fmla="*/ 424 h 426"/>
                    <a:gd name="T54" fmla="*/ 212 w 3210"/>
                    <a:gd name="T55" fmla="*/ 426 h 426"/>
                    <a:gd name="T56" fmla="*/ 220 w 3210"/>
                    <a:gd name="T57" fmla="*/ 426 h 426"/>
                    <a:gd name="T58" fmla="*/ 3072 w 3210"/>
                    <a:gd name="T59" fmla="*/ 426 h 426"/>
                    <a:gd name="T60" fmla="*/ 3072 w 3210"/>
                    <a:gd name="T61" fmla="*/ 426 h 426"/>
                    <a:gd name="T62" fmla="*/ 3080 w 3210"/>
                    <a:gd name="T63" fmla="*/ 426 h 426"/>
                    <a:gd name="T64" fmla="*/ 3088 w 3210"/>
                    <a:gd name="T65" fmla="*/ 424 h 426"/>
                    <a:gd name="T66" fmla="*/ 3096 w 3210"/>
                    <a:gd name="T67" fmla="*/ 422 h 426"/>
                    <a:gd name="T68" fmla="*/ 3104 w 3210"/>
                    <a:gd name="T69" fmla="*/ 416 h 426"/>
                    <a:gd name="T70" fmla="*/ 3200 w 3210"/>
                    <a:gd name="T71" fmla="*/ 240 h 426"/>
                    <a:gd name="T72" fmla="*/ 3200 w 3210"/>
                    <a:gd name="T73" fmla="*/ 240 h 426"/>
                    <a:gd name="T74" fmla="*/ 3204 w 3210"/>
                    <a:gd name="T75" fmla="*/ 234 h 426"/>
                    <a:gd name="T76" fmla="*/ 3208 w 3210"/>
                    <a:gd name="T77" fmla="*/ 228 h 426"/>
                    <a:gd name="T78" fmla="*/ 3210 w 3210"/>
                    <a:gd name="T79" fmla="*/ 220 h 426"/>
                    <a:gd name="T80" fmla="*/ 3210 w 3210"/>
                    <a:gd name="T81" fmla="*/ 214 h 426"/>
                    <a:gd name="T82" fmla="*/ 3210 w 3210"/>
                    <a:gd name="T83" fmla="*/ 206 h 426"/>
                    <a:gd name="T84" fmla="*/ 3208 w 3210"/>
                    <a:gd name="T85" fmla="*/ 200 h 426"/>
                    <a:gd name="T86" fmla="*/ 3204 w 3210"/>
                    <a:gd name="T87" fmla="*/ 192 h 426"/>
                    <a:gd name="T88" fmla="*/ 3200 w 3210"/>
                    <a:gd name="T89" fmla="*/ 188 h 426"/>
                    <a:gd name="T90" fmla="*/ 3200 w 3210"/>
                    <a:gd name="T91" fmla="*/ 188 h 42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10" h="426">
                      <a:moveTo>
                        <a:pt x="3200" y="188"/>
                      </a:moveTo>
                      <a:lnTo>
                        <a:pt x="3104" y="10"/>
                      </a:lnTo>
                      <a:lnTo>
                        <a:pt x="3104" y="10"/>
                      </a:lnTo>
                      <a:lnTo>
                        <a:pt x="3096" y="6"/>
                      </a:lnTo>
                      <a:lnTo>
                        <a:pt x="3088" y="2"/>
                      </a:lnTo>
                      <a:lnTo>
                        <a:pt x="3080" y="0"/>
                      </a:lnTo>
                      <a:lnTo>
                        <a:pt x="3072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12" y="0"/>
                      </a:lnTo>
                      <a:lnTo>
                        <a:pt x="202" y="2"/>
                      </a:lnTo>
                      <a:lnTo>
                        <a:pt x="194" y="6"/>
                      </a:lnTo>
                      <a:lnTo>
                        <a:pt x="188" y="10"/>
                      </a:lnTo>
                      <a:lnTo>
                        <a:pt x="12" y="188"/>
                      </a:lnTo>
                      <a:lnTo>
                        <a:pt x="12" y="188"/>
                      </a:lnTo>
                      <a:lnTo>
                        <a:pt x="6" y="192"/>
                      </a:lnTo>
                      <a:lnTo>
                        <a:pt x="4" y="200"/>
                      </a:lnTo>
                      <a:lnTo>
                        <a:pt x="2" y="206"/>
                      </a:lnTo>
                      <a:lnTo>
                        <a:pt x="0" y="214"/>
                      </a:lnTo>
                      <a:lnTo>
                        <a:pt x="2" y="220"/>
                      </a:lnTo>
                      <a:lnTo>
                        <a:pt x="4" y="228"/>
                      </a:lnTo>
                      <a:lnTo>
                        <a:pt x="6" y="234"/>
                      </a:lnTo>
                      <a:lnTo>
                        <a:pt x="12" y="240"/>
                      </a:lnTo>
                      <a:lnTo>
                        <a:pt x="188" y="416"/>
                      </a:lnTo>
                      <a:lnTo>
                        <a:pt x="188" y="416"/>
                      </a:lnTo>
                      <a:lnTo>
                        <a:pt x="194" y="422"/>
                      </a:lnTo>
                      <a:lnTo>
                        <a:pt x="202" y="424"/>
                      </a:lnTo>
                      <a:lnTo>
                        <a:pt x="212" y="426"/>
                      </a:lnTo>
                      <a:lnTo>
                        <a:pt x="220" y="426"/>
                      </a:lnTo>
                      <a:lnTo>
                        <a:pt x="3072" y="426"/>
                      </a:lnTo>
                      <a:lnTo>
                        <a:pt x="3072" y="426"/>
                      </a:lnTo>
                      <a:lnTo>
                        <a:pt x="3080" y="426"/>
                      </a:lnTo>
                      <a:lnTo>
                        <a:pt x="3088" y="424"/>
                      </a:lnTo>
                      <a:lnTo>
                        <a:pt x="3096" y="422"/>
                      </a:lnTo>
                      <a:lnTo>
                        <a:pt x="3104" y="416"/>
                      </a:lnTo>
                      <a:lnTo>
                        <a:pt x="3200" y="240"/>
                      </a:lnTo>
                      <a:lnTo>
                        <a:pt x="3200" y="240"/>
                      </a:lnTo>
                      <a:lnTo>
                        <a:pt x="3204" y="234"/>
                      </a:lnTo>
                      <a:lnTo>
                        <a:pt x="3208" y="228"/>
                      </a:lnTo>
                      <a:lnTo>
                        <a:pt x="3210" y="220"/>
                      </a:lnTo>
                      <a:lnTo>
                        <a:pt x="3210" y="214"/>
                      </a:lnTo>
                      <a:lnTo>
                        <a:pt x="3210" y="206"/>
                      </a:lnTo>
                      <a:lnTo>
                        <a:pt x="3208" y="200"/>
                      </a:lnTo>
                      <a:lnTo>
                        <a:pt x="3204" y="192"/>
                      </a:lnTo>
                      <a:lnTo>
                        <a:pt x="3200" y="188"/>
                      </a:lnTo>
                      <a:lnTo>
                        <a:pt x="3200" y="188"/>
                      </a:lnTo>
                      <a:close/>
                    </a:path>
                  </a:pathLst>
                </a:custGeom>
                <a:solidFill>
                  <a:srgbClr val="0e567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82" name="Freeform 5"/>
                <p:cNvSpPr/>
                <p:nvPr/>
              </p:nvSpPr>
              <p:spPr>
                <a:xfrm>
                  <a:off x="1789113" y="1988840"/>
                  <a:ext cx="5095875" cy="676275"/>
                </a:xfrm>
                <a:custGeom>
                  <a:avLst/>
                  <a:gdLst>
                    <a:gd name="T0" fmla="*/ 3200 w 3210"/>
                    <a:gd name="T1" fmla="*/ 188 h 426"/>
                    <a:gd name="T2" fmla="*/ 3104 w 3210"/>
                    <a:gd name="T3" fmla="*/ 10 h 426"/>
                    <a:gd name="T4" fmla="*/ 3104 w 3210"/>
                    <a:gd name="T5" fmla="*/ 10 h 426"/>
                    <a:gd name="T6" fmla="*/ 3096 w 3210"/>
                    <a:gd name="T7" fmla="*/ 6 h 426"/>
                    <a:gd name="T8" fmla="*/ 3088 w 3210"/>
                    <a:gd name="T9" fmla="*/ 2 h 426"/>
                    <a:gd name="T10" fmla="*/ 3080 w 3210"/>
                    <a:gd name="T11" fmla="*/ 0 h 426"/>
                    <a:gd name="T12" fmla="*/ 3072 w 3210"/>
                    <a:gd name="T13" fmla="*/ 0 h 426"/>
                    <a:gd name="T14" fmla="*/ 220 w 3210"/>
                    <a:gd name="T15" fmla="*/ 0 h 426"/>
                    <a:gd name="T16" fmla="*/ 220 w 3210"/>
                    <a:gd name="T17" fmla="*/ 0 h 426"/>
                    <a:gd name="T18" fmla="*/ 212 w 3210"/>
                    <a:gd name="T19" fmla="*/ 0 h 426"/>
                    <a:gd name="T20" fmla="*/ 202 w 3210"/>
                    <a:gd name="T21" fmla="*/ 2 h 426"/>
                    <a:gd name="T22" fmla="*/ 194 w 3210"/>
                    <a:gd name="T23" fmla="*/ 6 h 426"/>
                    <a:gd name="T24" fmla="*/ 188 w 3210"/>
                    <a:gd name="T25" fmla="*/ 10 h 426"/>
                    <a:gd name="T26" fmla="*/ 12 w 3210"/>
                    <a:gd name="T27" fmla="*/ 188 h 426"/>
                    <a:gd name="T28" fmla="*/ 12 w 3210"/>
                    <a:gd name="T29" fmla="*/ 188 h 426"/>
                    <a:gd name="T30" fmla="*/ 6 w 3210"/>
                    <a:gd name="T31" fmla="*/ 192 h 426"/>
                    <a:gd name="T32" fmla="*/ 4 w 3210"/>
                    <a:gd name="T33" fmla="*/ 200 h 426"/>
                    <a:gd name="T34" fmla="*/ 2 w 3210"/>
                    <a:gd name="T35" fmla="*/ 206 h 426"/>
                    <a:gd name="T36" fmla="*/ 0 w 3210"/>
                    <a:gd name="T37" fmla="*/ 214 h 426"/>
                    <a:gd name="T38" fmla="*/ 2 w 3210"/>
                    <a:gd name="T39" fmla="*/ 220 h 426"/>
                    <a:gd name="T40" fmla="*/ 4 w 3210"/>
                    <a:gd name="T41" fmla="*/ 228 h 426"/>
                    <a:gd name="T42" fmla="*/ 6 w 3210"/>
                    <a:gd name="T43" fmla="*/ 234 h 426"/>
                    <a:gd name="T44" fmla="*/ 12 w 3210"/>
                    <a:gd name="T45" fmla="*/ 240 h 426"/>
                    <a:gd name="T46" fmla="*/ 188 w 3210"/>
                    <a:gd name="T47" fmla="*/ 416 h 426"/>
                    <a:gd name="T48" fmla="*/ 188 w 3210"/>
                    <a:gd name="T49" fmla="*/ 416 h 426"/>
                    <a:gd name="T50" fmla="*/ 194 w 3210"/>
                    <a:gd name="T51" fmla="*/ 422 h 426"/>
                    <a:gd name="T52" fmla="*/ 202 w 3210"/>
                    <a:gd name="T53" fmla="*/ 424 h 426"/>
                    <a:gd name="T54" fmla="*/ 212 w 3210"/>
                    <a:gd name="T55" fmla="*/ 426 h 426"/>
                    <a:gd name="T56" fmla="*/ 220 w 3210"/>
                    <a:gd name="T57" fmla="*/ 426 h 426"/>
                    <a:gd name="T58" fmla="*/ 3072 w 3210"/>
                    <a:gd name="T59" fmla="*/ 426 h 426"/>
                    <a:gd name="T60" fmla="*/ 3072 w 3210"/>
                    <a:gd name="T61" fmla="*/ 426 h 426"/>
                    <a:gd name="T62" fmla="*/ 3080 w 3210"/>
                    <a:gd name="T63" fmla="*/ 426 h 426"/>
                    <a:gd name="T64" fmla="*/ 3088 w 3210"/>
                    <a:gd name="T65" fmla="*/ 424 h 426"/>
                    <a:gd name="T66" fmla="*/ 3096 w 3210"/>
                    <a:gd name="T67" fmla="*/ 422 h 426"/>
                    <a:gd name="T68" fmla="*/ 3104 w 3210"/>
                    <a:gd name="T69" fmla="*/ 416 h 426"/>
                    <a:gd name="T70" fmla="*/ 3200 w 3210"/>
                    <a:gd name="T71" fmla="*/ 240 h 426"/>
                    <a:gd name="T72" fmla="*/ 3200 w 3210"/>
                    <a:gd name="T73" fmla="*/ 240 h 426"/>
                    <a:gd name="T74" fmla="*/ 3204 w 3210"/>
                    <a:gd name="T75" fmla="*/ 234 h 426"/>
                    <a:gd name="T76" fmla="*/ 3208 w 3210"/>
                    <a:gd name="T77" fmla="*/ 228 h 426"/>
                    <a:gd name="T78" fmla="*/ 3210 w 3210"/>
                    <a:gd name="T79" fmla="*/ 220 h 426"/>
                    <a:gd name="T80" fmla="*/ 3210 w 3210"/>
                    <a:gd name="T81" fmla="*/ 214 h 426"/>
                    <a:gd name="T82" fmla="*/ 3210 w 3210"/>
                    <a:gd name="T83" fmla="*/ 206 h 426"/>
                    <a:gd name="T84" fmla="*/ 3208 w 3210"/>
                    <a:gd name="T85" fmla="*/ 200 h 426"/>
                    <a:gd name="T86" fmla="*/ 3204 w 3210"/>
                    <a:gd name="T87" fmla="*/ 192 h 426"/>
                    <a:gd name="T88" fmla="*/ 3200 w 3210"/>
                    <a:gd name="T89" fmla="*/ 188 h 426"/>
                    <a:gd name="T90" fmla="*/ 3200 w 3210"/>
                    <a:gd name="T91" fmla="*/ 188 h 42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10" h="426">
                      <a:moveTo>
                        <a:pt x="3200" y="188"/>
                      </a:moveTo>
                      <a:lnTo>
                        <a:pt x="3104" y="10"/>
                      </a:lnTo>
                      <a:lnTo>
                        <a:pt x="3104" y="10"/>
                      </a:lnTo>
                      <a:lnTo>
                        <a:pt x="3096" y="6"/>
                      </a:lnTo>
                      <a:lnTo>
                        <a:pt x="3088" y="2"/>
                      </a:lnTo>
                      <a:lnTo>
                        <a:pt x="3080" y="0"/>
                      </a:lnTo>
                      <a:lnTo>
                        <a:pt x="3072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12" y="0"/>
                      </a:lnTo>
                      <a:lnTo>
                        <a:pt x="202" y="2"/>
                      </a:lnTo>
                      <a:lnTo>
                        <a:pt x="194" y="6"/>
                      </a:lnTo>
                      <a:lnTo>
                        <a:pt x="188" y="10"/>
                      </a:lnTo>
                      <a:lnTo>
                        <a:pt x="12" y="188"/>
                      </a:lnTo>
                      <a:lnTo>
                        <a:pt x="12" y="188"/>
                      </a:lnTo>
                      <a:lnTo>
                        <a:pt x="6" y="192"/>
                      </a:lnTo>
                      <a:lnTo>
                        <a:pt x="4" y="200"/>
                      </a:lnTo>
                      <a:lnTo>
                        <a:pt x="2" y="206"/>
                      </a:lnTo>
                      <a:lnTo>
                        <a:pt x="0" y="214"/>
                      </a:lnTo>
                      <a:lnTo>
                        <a:pt x="2" y="220"/>
                      </a:lnTo>
                      <a:lnTo>
                        <a:pt x="4" y="228"/>
                      </a:lnTo>
                      <a:lnTo>
                        <a:pt x="6" y="234"/>
                      </a:lnTo>
                      <a:lnTo>
                        <a:pt x="12" y="240"/>
                      </a:lnTo>
                      <a:lnTo>
                        <a:pt x="188" y="416"/>
                      </a:lnTo>
                      <a:lnTo>
                        <a:pt x="188" y="416"/>
                      </a:lnTo>
                      <a:lnTo>
                        <a:pt x="194" y="422"/>
                      </a:lnTo>
                      <a:lnTo>
                        <a:pt x="202" y="424"/>
                      </a:lnTo>
                      <a:lnTo>
                        <a:pt x="212" y="426"/>
                      </a:lnTo>
                      <a:lnTo>
                        <a:pt x="220" y="426"/>
                      </a:lnTo>
                      <a:lnTo>
                        <a:pt x="3072" y="426"/>
                      </a:lnTo>
                      <a:lnTo>
                        <a:pt x="3072" y="426"/>
                      </a:lnTo>
                      <a:lnTo>
                        <a:pt x="3080" y="426"/>
                      </a:lnTo>
                      <a:lnTo>
                        <a:pt x="3088" y="424"/>
                      </a:lnTo>
                      <a:lnTo>
                        <a:pt x="3096" y="422"/>
                      </a:lnTo>
                      <a:lnTo>
                        <a:pt x="3104" y="416"/>
                      </a:lnTo>
                      <a:lnTo>
                        <a:pt x="3200" y="240"/>
                      </a:lnTo>
                      <a:lnTo>
                        <a:pt x="3200" y="240"/>
                      </a:lnTo>
                      <a:lnTo>
                        <a:pt x="3204" y="234"/>
                      </a:lnTo>
                      <a:lnTo>
                        <a:pt x="3208" y="228"/>
                      </a:lnTo>
                      <a:lnTo>
                        <a:pt x="3210" y="220"/>
                      </a:lnTo>
                      <a:lnTo>
                        <a:pt x="3210" y="214"/>
                      </a:lnTo>
                      <a:lnTo>
                        <a:pt x="3210" y="206"/>
                      </a:lnTo>
                      <a:lnTo>
                        <a:pt x="3208" y="200"/>
                      </a:lnTo>
                      <a:lnTo>
                        <a:pt x="3204" y="192"/>
                      </a:lnTo>
                      <a:lnTo>
                        <a:pt x="3200" y="188"/>
                      </a:lnTo>
                      <a:lnTo>
                        <a:pt x="3200" y="188"/>
                      </a:lnTo>
                      <a:close/>
                    </a:path>
                  </a:pathLst>
                </a:custGeom>
                <a:solidFill>
                  <a:srgbClr val="0e567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83" name="Freeform 6"/>
                <p:cNvSpPr/>
                <p:nvPr/>
              </p:nvSpPr>
              <p:spPr>
                <a:xfrm>
                  <a:off x="1789113" y="1988840"/>
                  <a:ext cx="4968875" cy="676275"/>
                </a:xfrm>
                <a:custGeom>
                  <a:avLst/>
                  <a:gdLst>
                    <a:gd name="T0" fmla="*/ 3120 w 3130"/>
                    <a:gd name="T1" fmla="*/ 188 h 426"/>
                    <a:gd name="T2" fmla="*/ 3024 w 3130"/>
                    <a:gd name="T3" fmla="*/ 10 h 426"/>
                    <a:gd name="T4" fmla="*/ 3024 w 3130"/>
                    <a:gd name="T5" fmla="*/ 10 h 426"/>
                    <a:gd name="T6" fmla="*/ 3016 w 3130"/>
                    <a:gd name="T7" fmla="*/ 6 h 426"/>
                    <a:gd name="T8" fmla="*/ 3008 w 3130"/>
                    <a:gd name="T9" fmla="*/ 2 h 426"/>
                    <a:gd name="T10" fmla="*/ 3000 w 3130"/>
                    <a:gd name="T11" fmla="*/ 0 h 426"/>
                    <a:gd name="T12" fmla="*/ 2992 w 3130"/>
                    <a:gd name="T13" fmla="*/ 0 h 426"/>
                    <a:gd name="T14" fmla="*/ 220 w 3130"/>
                    <a:gd name="T15" fmla="*/ 0 h 426"/>
                    <a:gd name="T16" fmla="*/ 220 w 3130"/>
                    <a:gd name="T17" fmla="*/ 0 h 426"/>
                    <a:gd name="T18" fmla="*/ 212 w 3130"/>
                    <a:gd name="T19" fmla="*/ 0 h 426"/>
                    <a:gd name="T20" fmla="*/ 202 w 3130"/>
                    <a:gd name="T21" fmla="*/ 2 h 426"/>
                    <a:gd name="T22" fmla="*/ 194 w 3130"/>
                    <a:gd name="T23" fmla="*/ 6 h 426"/>
                    <a:gd name="T24" fmla="*/ 188 w 3130"/>
                    <a:gd name="T25" fmla="*/ 10 h 426"/>
                    <a:gd name="T26" fmla="*/ 12 w 3130"/>
                    <a:gd name="T27" fmla="*/ 188 h 426"/>
                    <a:gd name="T28" fmla="*/ 12 w 3130"/>
                    <a:gd name="T29" fmla="*/ 188 h 426"/>
                    <a:gd name="T30" fmla="*/ 6 w 3130"/>
                    <a:gd name="T31" fmla="*/ 192 h 426"/>
                    <a:gd name="T32" fmla="*/ 4 w 3130"/>
                    <a:gd name="T33" fmla="*/ 200 h 426"/>
                    <a:gd name="T34" fmla="*/ 2 w 3130"/>
                    <a:gd name="T35" fmla="*/ 206 h 426"/>
                    <a:gd name="T36" fmla="*/ 0 w 3130"/>
                    <a:gd name="T37" fmla="*/ 214 h 426"/>
                    <a:gd name="T38" fmla="*/ 2 w 3130"/>
                    <a:gd name="T39" fmla="*/ 220 h 426"/>
                    <a:gd name="T40" fmla="*/ 4 w 3130"/>
                    <a:gd name="T41" fmla="*/ 228 h 426"/>
                    <a:gd name="T42" fmla="*/ 6 w 3130"/>
                    <a:gd name="T43" fmla="*/ 234 h 426"/>
                    <a:gd name="T44" fmla="*/ 12 w 3130"/>
                    <a:gd name="T45" fmla="*/ 240 h 426"/>
                    <a:gd name="T46" fmla="*/ 188 w 3130"/>
                    <a:gd name="T47" fmla="*/ 416 h 426"/>
                    <a:gd name="T48" fmla="*/ 188 w 3130"/>
                    <a:gd name="T49" fmla="*/ 416 h 426"/>
                    <a:gd name="T50" fmla="*/ 194 w 3130"/>
                    <a:gd name="T51" fmla="*/ 422 h 426"/>
                    <a:gd name="T52" fmla="*/ 202 w 3130"/>
                    <a:gd name="T53" fmla="*/ 424 h 426"/>
                    <a:gd name="T54" fmla="*/ 212 w 3130"/>
                    <a:gd name="T55" fmla="*/ 426 h 426"/>
                    <a:gd name="T56" fmla="*/ 220 w 3130"/>
                    <a:gd name="T57" fmla="*/ 426 h 426"/>
                    <a:gd name="T58" fmla="*/ 2992 w 3130"/>
                    <a:gd name="T59" fmla="*/ 426 h 426"/>
                    <a:gd name="T60" fmla="*/ 2992 w 3130"/>
                    <a:gd name="T61" fmla="*/ 426 h 426"/>
                    <a:gd name="T62" fmla="*/ 3000 w 3130"/>
                    <a:gd name="T63" fmla="*/ 426 h 426"/>
                    <a:gd name="T64" fmla="*/ 3008 w 3130"/>
                    <a:gd name="T65" fmla="*/ 424 h 426"/>
                    <a:gd name="T66" fmla="*/ 3016 w 3130"/>
                    <a:gd name="T67" fmla="*/ 422 h 426"/>
                    <a:gd name="T68" fmla="*/ 3024 w 3130"/>
                    <a:gd name="T69" fmla="*/ 416 h 426"/>
                    <a:gd name="T70" fmla="*/ 3120 w 3130"/>
                    <a:gd name="T71" fmla="*/ 240 h 426"/>
                    <a:gd name="T72" fmla="*/ 3120 w 3130"/>
                    <a:gd name="T73" fmla="*/ 240 h 426"/>
                    <a:gd name="T74" fmla="*/ 3124 w 3130"/>
                    <a:gd name="T75" fmla="*/ 234 h 426"/>
                    <a:gd name="T76" fmla="*/ 3128 w 3130"/>
                    <a:gd name="T77" fmla="*/ 228 h 426"/>
                    <a:gd name="T78" fmla="*/ 3130 w 3130"/>
                    <a:gd name="T79" fmla="*/ 220 h 426"/>
                    <a:gd name="T80" fmla="*/ 3130 w 3130"/>
                    <a:gd name="T81" fmla="*/ 214 h 426"/>
                    <a:gd name="T82" fmla="*/ 3130 w 3130"/>
                    <a:gd name="T83" fmla="*/ 206 h 426"/>
                    <a:gd name="T84" fmla="*/ 3128 w 3130"/>
                    <a:gd name="T85" fmla="*/ 200 h 426"/>
                    <a:gd name="T86" fmla="*/ 3124 w 3130"/>
                    <a:gd name="T87" fmla="*/ 192 h 426"/>
                    <a:gd name="T88" fmla="*/ 3120 w 3130"/>
                    <a:gd name="T89" fmla="*/ 188 h 426"/>
                    <a:gd name="T90" fmla="*/ 3120 w 3130"/>
                    <a:gd name="T91" fmla="*/ 188 h 42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130" h="426">
                      <a:moveTo>
                        <a:pt x="3120" y="188"/>
                      </a:moveTo>
                      <a:lnTo>
                        <a:pt x="3024" y="10"/>
                      </a:lnTo>
                      <a:lnTo>
                        <a:pt x="3024" y="10"/>
                      </a:lnTo>
                      <a:lnTo>
                        <a:pt x="3016" y="6"/>
                      </a:lnTo>
                      <a:lnTo>
                        <a:pt x="3008" y="2"/>
                      </a:lnTo>
                      <a:lnTo>
                        <a:pt x="3000" y="0"/>
                      </a:lnTo>
                      <a:lnTo>
                        <a:pt x="2992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12" y="0"/>
                      </a:lnTo>
                      <a:lnTo>
                        <a:pt x="202" y="2"/>
                      </a:lnTo>
                      <a:lnTo>
                        <a:pt x="194" y="6"/>
                      </a:lnTo>
                      <a:lnTo>
                        <a:pt x="188" y="10"/>
                      </a:lnTo>
                      <a:lnTo>
                        <a:pt x="12" y="188"/>
                      </a:lnTo>
                      <a:lnTo>
                        <a:pt x="12" y="188"/>
                      </a:lnTo>
                      <a:lnTo>
                        <a:pt x="6" y="192"/>
                      </a:lnTo>
                      <a:lnTo>
                        <a:pt x="4" y="200"/>
                      </a:lnTo>
                      <a:lnTo>
                        <a:pt x="2" y="206"/>
                      </a:lnTo>
                      <a:lnTo>
                        <a:pt x="0" y="214"/>
                      </a:lnTo>
                      <a:lnTo>
                        <a:pt x="2" y="220"/>
                      </a:lnTo>
                      <a:lnTo>
                        <a:pt x="4" y="228"/>
                      </a:lnTo>
                      <a:lnTo>
                        <a:pt x="6" y="234"/>
                      </a:lnTo>
                      <a:lnTo>
                        <a:pt x="12" y="240"/>
                      </a:lnTo>
                      <a:lnTo>
                        <a:pt x="188" y="416"/>
                      </a:lnTo>
                      <a:lnTo>
                        <a:pt x="188" y="416"/>
                      </a:lnTo>
                      <a:lnTo>
                        <a:pt x="194" y="422"/>
                      </a:lnTo>
                      <a:lnTo>
                        <a:pt x="202" y="424"/>
                      </a:lnTo>
                      <a:lnTo>
                        <a:pt x="212" y="426"/>
                      </a:lnTo>
                      <a:lnTo>
                        <a:pt x="220" y="426"/>
                      </a:lnTo>
                      <a:lnTo>
                        <a:pt x="2992" y="426"/>
                      </a:lnTo>
                      <a:lnTo>
                        <a:pt x="2992" y="426"/>
                      </a:lnTo>
                      <a:lnTo>
                        <a:pt x="3000" y="426"/>
                      </a:lnTo>
                      <a:lnTo>
                        <a:pt x="3008" y="424"/>
                      </a:lnTo>
                      <a:lnTo>
                        <a:pt x="3016" y="422"/>
                      </a:lnTo>
                      <a:lnTo>
                        <a:pt x="3024" y="416"/>
                      </a:lnTo>
                      <a:lnTo>
                        <a:pt x="3120" y="240"/>
                      </a:lnTo>
                      <a:lnTo>
                        <a:pt x="3120" y="240"/>
                      </a:lnTo>
                      <a:lnTo>
                        <a:pt x="3124" y="234"/>
                      </a:lnTo>
                      <a:lnTo>
                        <a:pt x="3128" y="228"/>
                      </a:lnTo>
                      <a:lnTo>
                        <a:pt x="3130" y="220"/>
                      </a:lnTo>
                      <a:lnTo>
                        <a:pt x="3130" y="214"/>
                      </a:lnTo>
                      <a:lnTo>
                        <a:pt x="3130" y="206"/>
                      </a:lnTo>
                      <a:lnTo>
                        <a:pt x="3128" y="200"/>
                      </a:lnTo>
                      <a:lnTo>
                        <a:pt x="3124" y="192"/>
                      </a:lnTo>
                      <a:lnTo>
                        <a:pt x="3120" y="188"/>
                      </a:lnTo>
                      <a:lnTo>
                        <a:pt x="3120" y="1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52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84" name="Freeform 7"/>
                <p:cNvSpPr/>
                <p:nvPr/>
              </p:nvSpPr>
              <p:spPr>
                <a:xfrm>
                  <a:off x="1817688" y="2011065"/>
                  <a:ext cx="622300" cy="622300"/>
                </a:xfrm>
                <a:custGeom>
                  <a:avLst/>
                  <a:gdLst>
                    <a:gd name="T0" fmla="*/ 220 w 392"/>
                    <a:gd name="T1" fmla="*/ 384 h 392"/>
                    <a:gd name="T2" fmla="*/ 220 w 392"/>
                    <a:gd name="T3" fmla="*/ 384 h 392"/>
                    <a:gd name="T4" fmla="*/ 214 w 392"/>
                    <a:gd name="T5" fmla="*/ 388 h 392"/>
                    <a:gd name="T6" fmla="*/ 208 w 392"/>
                    <a:gd name="T7" fmla="*/ 390 h 392"/>
                    <a:gd name="T8" fmla="*/ 202 w 392"/>
                    <a:gd name="T9" fmla="*/ 392 h 392"/>
                    <a:gd name="T10" fmla="*/ 196 w 392"/>
                    <a:gd name="T11" fmla="*/ 392 h 392"/>
                    <a:gd name="T12" fmla="*/ 190 w 392"/>
                    <a:gd name="T13" fmla="*/ 392 h 392"/>
                    <a:gd name="T14" fmla="*/ 182 w 392"/>
                    <a:gd name="T15" fmla="*/ 390 h 392"/>
                    <a:gd name="T16" fmla="*/ 176 w 392"/>
                    <a:gd name="T17" fmla="*/ 388 h 392"/>
                    <a:gd name="T18" fmla="*/ 172 w 392"/>
                    <a:gd name="T19" fmla="*/ 384 h 392"/>
                    <a:gd name="T20" fmla="*/ 10 w 392"/>
                    <a:gd name="T21" fmla="*/ 220 h 392"/>
                    <a:gd name="T22" fmla="*/ 10 w 392"/>
                    <a:gd name="T23" fmla="*/ 220 h 392"/>
                    <a:gd name="T24" fmla="*/ 4 w 392"/>
                    <a:gd name="T25" fmla="*/ 216 h 392"/>
                    <a:gd name="T26" fmla="*/ 2 w 392"/>
                    <a:gd name="T27" fmla="*/ 210 h 392"/>
                    <a:gd name="T28" fmla="*/ 0 w 392"/>
                    <a:gd name="T29" fmla="*/ 202 h 392"/>
                    <a:gd name="T30" fmla="*/ 0 w 392"/>
                    <a:gd name="T31" fmla="*/ 196 h 392"/>
                    <a:gd name="T32" fmla="*/ 0 w 392"/>
                    <a:gd name="T33" fmla="*/ 190 h 392"/>
                    <a:gd name="T34" fmla="*/ 2 w 392"/>
                    <a:gd name="T35" fmla="*/ 184 h 392"/>
                    <a:gd name="T36" fmla="*/ 4 w 392"/>
                    <a:gd name="T37" fmla="*/ 178 h 392"/>
                    <a:gd name="T38" fmla="*/ 10 w 392"/>
                    <a:gd name="T39" fmla="*/ 172 h 392"/>
                    <a:gd name="T40" fmla="*/ 172 w 392"/>
                    <a:gd name="T41" fmla="*/ 10 h 392"/>
                    <a:gd name="T42" fmla="*/ 172 w 392"/>
                    <a:gd name="T43" fmla="*/ 10 h 392"/>
                    <a:gd name="T44" fmla="*/ 176 w 392"/>
                    <a:gd name="T45" fmla="*/ 6 h 392"/>
                    <a:gd name="T46" fmla="*/ 182 w 392"/>
                    <a:gd name="T47" fmla="*/ 2 h 392"/>
                    <a:gd name="T48" fmla="*/ 190 w 392"/>
                    <a:gd name="T49" fmla="*/ 0 h 392"/>
                    <a:gd name="T50" fmla="*/ 196 w 392"/>
                    <a:gd name="T51" fmla="*/ 0 h 392"/>
                    <a:gd name="T52" fmla="*/ 202 w 392"/>
                    <a:gd name="T53" fmla="*/ 0 h 392"/>
                    <a:gd name="T54" fmla="*/ 208 w 392"/>
                    <a:gd name="T55" fmla="*/ 2 h 392"/>
                    <a:gd name="T56" fmla="*/ 214 w 392"/>
                    <a:gd name="T57" fmla="*/ 6 h 392"/>
                    <a:gd name="T58" fmla="*/ 220 w 392"/>
                    <a:gd name="T59" fmla="*/ 10 h 392"/>
                    <a:gd name="T60" fmla="*/ 382 w 392"/>
                    <a:gd name="T61" fmla="*/ 172 h 392"/>
                    <a:gd name="T62" fmla="*/ 382 w 392"/>
                    <a:gd name="T63" fmla="*/ 172 h 392"/>
                    <a:gd name="T64" fmla="*/ 386 w 392"/>
                    <a:gd name="T65" fmla="*/ 178 h 392"/>
                    <a:gd name="T66" fmla="*/ 390 w 392"/>
                    <a:gd name="T67" fmla="*/ 184 h 392"/>
                    <a:gd name="T68" fmla="*/ 392 w 392"/>
                    <a:gd name="T69" fmla="*/ 190 h 392"/>
                    <a:gd name="T70" fmla="*/ 392 w 392"/>
                    <a:gd name="T71" fmla="*/ 196 h 392"/>
                    <a:gd name="T72" fmla="*/ 392 w 392"/>
                    <a:gd name="T73" fmla="*/ 202 h 392"/>
                    <a:gd name="T74" fmla="*/ 390 w 392"/>
                    <a:gd name="T75" fmla="*/ 210 h 392"/>
                    <a:gd name="T76" fmla="*/ 386 w 392"/>
                    <a:gd name="T77" fmla="*/ 216 h 392"/>
                    <a:gd name="T78" fmla="*/ 382 w 392"/>
                    <a:gd name="T79" fmla="*/ 220 h 392"/>
                    <a:gd name="T80" fmla="*/ 220 w 392"/>
                    <a:gd name="T81" fmla="*/ 384 h 392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92" h="392">
                      <a:moveTo>
                        <a:pt x="220" y="384"/>
                      </a:moveTo>
                      <a:lnTo>
                        <a:pt x="220" y="384"/>
                      </a:lnTo>
                      <a:lnTo>
                        <a:pt x="214" y="388"/>
                      </a:lnTo>
                      <a:lnTo>
                        <a:pt x="208" y="390"/>
                      </a:lnTo>
                      <a:lnTo>
                        <a:pt x="202" y="392"/>
                      </a:lnTo>
                      <a:lnTo>
                        <a:pt x="196" y="392"/>
                      </a:lnTo>
                      <a:lnTo>
                        <a:pt x="190" y="392"/>
                      </a:lnTo>
                      <a:lnTo>
                        <a:pt x="182" y="390"/>
                      </a:lnTo>
                      <a:lnTo>
                        <a:pt x="176" y="388"/>
                      </a:lnTo>
                      <a:lnTo>
                        <a:pt x="172" y="384"/>
                      </a:lnTo>
                      <a:lnTo>
                        <a:pt x="10" y="220"/>
                      </a:lnTo>
                      <a:lnTo>
                        <a:pt x="10" y="220"/>
                      </a:lnTo>
                      <a:lnTo>
                        <a:pt x="4" y="216"/>
                      </a:lnTo>
                      <a:lnTo>
                        <a:pt x="2" y="210"/>
                      </a:lnTo>
                      <a:lnTo>
                        <a:pt x="0" y="202"/>
                      </a:lnTo>
                      <a:lnTo>
                        <a:pt x="0" y="196"/>
                      </a:lnTo>
                      <a:lnTo>
                        <a:pt x="0" y="190"/>
                      </a:lnTo>
                      <a:lnTo>
                        <a:pt x="2" y="184"/>
                      </a:lnTo>
                      <a:lnTo>
                        <a:pt x="4" y="178"/>
                      </a:lnTo>
                      <a:lnTo>
                        <a:pt x="10" y="172"/>
                      </a:lnTo>
                      <a:lnTo>
                        <a:pt x="172" y="10"/>
                      </a:lnTo>
                      <a:lnTo>
                        <a:pt x="172" y="10"/>
                      </a:lnTo>
                      <a:lnTo>
                        <a:pt x="176" y="6"/>
                      </a:lnTo>
                      <a:lnTo>
                        <a:pt x="182" y="2"/>
                      </a:lnTo>
                      <a:lnTo>
                        <a:pt x="190" y="0"/>
                      </a:lnTo>
                      <a:lnTo>
                        <a:pt x="196" y="0"/>
                      </a:lnTo>
                      <a:lnTo>
                        <a:pt x="202" y="0"/>
                      </a:lnTo>
                      <a:lnTo>
                        <a:pt x="208" y="2"/>
                      </a:lnTo>
                      <a:lnTo>
                        <a:pt x="214" y="6"/>
                      </a:lnTo>
                      <a:lnTo>
                        <a:pt x="220" y="10"/>
                      </a:lnTo>
                      <a:lnTo>
                        <a:pt x="382" y="172"/>
                      </a:lnTo>
                      <a:lnTo>
                        <a:pt x="382" y="172"/>
                      </a:lnTo>
                      <a:lnTo>
                        <a:pt x="386" y="178"/>
                      </a:lnTo>
                      <a:lnTo>
                        <a:pt x="390" y="184"/>
                      </a:lnTo>
                      <a:lnTo>
                        <a:pt x="392" y="190"/>
                      </a:lnTo>
                      <a:lnTo>
                        <a:pt x="392" y="196"/>
                      </a:lnTo>
                      <a:lnTo>
                        <a:pt x="392" y="202"/>
                      </a:lnTo>
                      <a:lnTo>
                        <a:pt x="390" y="210"/>
                      </a:lnTo>
                      <a:lnTo>
                        <a:pt x="386" y="216"/>
                      </a:lnTo>
                      <a:lnTo>
                        <a:pt x="382" y="220"/>
                      </a:lnTo>
                      <a:lnTo>
                        <a:pt x="220" y="3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85" name="Freeform 8"/>
                <p:cNvSpPr>
                  <a:spLocks noEditPoints="1"/>
                </p:cNvSpPr>
                <p:nvPr/>
              </p:nvSpPr>
              <p:spPr>
                <a:xfrm>
                  <a:off x="1885951" y="2080915"/>
                  <a:ext cx="485775" cy="485775"/>
                </a:xfrm>
                <a:custGeom>
                  <a:avLst/>
                  <a:gdLst>
                    <a:gd name="T0" fmla="*/ 298 w 306"/>
                    <a:gd name="T1" fmla="*/ 134 h 306"/>
                    <a:gd name="T2" fmla="*/ 172 w 306"/>
                    <a:gd name="T3" fmla="*/ 8 h 306"/>
                    <a:gd name="T4" fmla="*/ 172 w 306"/>
                    <a:gd name="T5" fmla="*/ 8 h 306"/>
                    <a:gd name="T6" fmla="*/ 162 w 306"/>
                    <a:gd name="T7" fmla="*/ 2 h 306"/>
                    <a:gd name="T8" fmla="*/ 152 w 306"/>
                    <a:gd name="T9" fmla="*/ 0 h 306"/>
                    <a:gd name="T10" fmla="*/ 144 w 306"/>
                    <a:gd name="T11" fmla="*/ 2 h 306"/>
                    <a:gd name="T12" fmla="*/ 134 w 306"/>
                    <a:gd name="T13" fmla="*/ 8 h 306"/>
                    <a:gd name="T14" fmla="*/ 8 w 306"/>
                    <a:gd name="T15" fmla="*/ 134 h 306"/>
                    <a:gd name="T16" fmla="*/ 8 w 306"/>
                    <a:gd name="T17" fmla="*/ 134 h 306"/>
                    <a:gd name="T18" fmla="*/ 2 w 306"/>
                    <a:gd name="T19" fmla="*/ 142 h 306"/>
                    <a:gd name="T20" fmla="*/ 0 w 306"/>
                    <a:gd name="T21" fmla="*/ 152 h 306"/>
                    <a:gd name="T22" fmla="*/ 2 w 306"/>
                    <a:gd name="T23" fmla="*/ 162 h 306"/>
                    <a:gd name="T24" fmla="*/ 8 w 306"/>
                    <a:gd name="T25" fmla="*/ 172 h 306"/>
                    <a:gd name="T26" fmla="*/ 134 w 306"/>
                    <a:gd name="T27" fmla="*/ 298 h 306"/>
                    <a:gd name="T28" fmla="*/ 134 w 306"/>
                    <a:gd name="T29" fmla="*/ 298 h 306"/>
                    <a:gd name="T30" fmla="*/ 144 w 306"/>
                    <a:gd name="T31" fmla="*/ 304 h 306"/>
                    <a:gd name="T32" fmla="*/ 152 w 306"/>
                    <a:gd name="T33" fmla="*/ 306 h 306"/>
                    <a:gd name="T34" fmla="*/ 162 w 306"/>
                    <a:gd name="T35" fmla="*/ 304 h 306"/>
                    <a:gd name="T36" fmla="*/ 172 w 306"/>
                    <a:gd name="T37" fmla="*/ 298 h 306"/>
                    <a:gd name="T38" fmla="*/ 298 w 306"/>
                    <a:gd name="T39" fmla="*/ 172 h 306"/>
                    <a:gd name="T40" fmla="*/ 298 w 306"/>
                    <a:gd name="T41" fmla="*/ 172 h 306"/>
                    <a:gd name="T42" fmla="*/ 304 w 306"/>
                    <a:gd name="T43" fmla="*/ 162 h 306"/>
                    <a:gd name="T44" fmla="*/ 306 w 306"/>
                    <a:gd name="T45" fmla="*/ 152 h 306"/>
                    <a:gd name="T46" fmla="*/ 304 w 306"/>
                    <a:gd name="T47" fmla="*/ 142 h 306"/>
                    <a:gd name="T48" fmla="*/ 298 w 306"/>
                    <a:gd name="T49" fmla="*/ 134 h 306"/>
                    <a:gd name="T50" fmla="*/ 298 w 306"/>
                    <a:gd name="T51" fmla="*/ 134 h 306"/>
                    <a:gd name="T52" fmla="*/ 266 w 306"/>
                    <a:gd name="T53" fmla="*/ 166 h 306"/>
                    <a:gd name="T54" fmla="*/ 168 w 306"/>
                    <a:gd name="T55" fmla="*/ 264 h 306"/>
                    <a:gd name="T56" fmla="*/ 168 w 306"/>
                    <a:gd name="T57" fmla="*/ 264 h 306"/>
                    <a:gd name="T58" fmla="*/ 160 w 306"/>
                    <a:gd name="T59" fmla="*/ 270 h 306"/>
                    <a:gd name="T60" fmla="*/ 152 w 306"/>
                    <a:gd name="T61" fmla="*/ 272 h 306"/>
                    <a:gd name="T62" fmla="*/ 146 w 306"/>
                    <a:gd name="T63" fmla="*/ 270 h 306"/>
                    <a:gd name="T64" fmla="*/ 138 w 306"/>
                    <a:gd name="T65" fmla="*/ 264 h 306"/>
                    <a:gd name="T66" fmla="*/ 40 w 306"/>
                    <a:gd name="T67" fmla="*/ 166 h 306"/>
                    <a:gd name="T68" fmla="*/ 40 w 306"/>
                    <a:gd name="T69" fmla="*/ 166 h 306"/>
                    <a:gd name="T70" fmla="*/ 36 w 306"/>
                    <a:gd name="T71" fmla="*/ 160 h 306"/>
                    <a:gd name="T72" fmla="*/ 34 w 306"/>
                    <a:gd name="T73" fmla="*/ 152 h 306"/>
                    <a:gd name="T74" fmla="*/ 36 w 306"/>
                    <a:gd name="T75" fmla="*/ 144 h 306"/>
                    <a:gd name="T76" fmla="*/ 40 w 306"/>
                    <a:gd name="T77" fmla="*/ 138 h 306"/>
                    <a:gd name="T78" fmla="*/ 138 w 306"/>
                    <a:gd name="T79" fmla="*/ 40 h 306"/>
                    <a:gd name="T80" fmla="*/ 138 w 306"/>
                    <a:gd name="T81" fmla="*/ 40 h 306"/>
                    <a:gd name="T82" fmla="*/ 146 w 306"/>
                    <a:gd name="T83" fmla="*/ 36 h 306"/>
                    <a:gd name="T84" fmla="*/ 152 w 306"/>
                    <a:gd name="T85" fmla="*/ 34 h 306"/>
                    <a:gd name="T86" fmla="*/ 160 w 306"/>
                    <a:gd name="T87" fmla="*/ 36 h 306"/>
                    <a:gd name="T88" fmla="*/ 168 w 306"/>
                    <a:gd name="T89" fmla="*/ 40 h 306"/>
                    <a:gd name="T90" fmla="*/ 266 w 306"/>
                    <a:gd name="T91" fmla="*/ 138 h 306"/>
                    <a:gd name="T92" fmla="*/ 266 w 306"/>
                    <a:gd name="T93" fmla="*/ 138 h 306"/>
                    <a:gd name="T94" fmla="*/ 270 w 306"/>
                    <a:gd name="T95" fmla="*/ 144 h 306"/>
                    <a:gd name="T96" fmla="*/ 272 w 306"/>
                    <a:gd name="T97" fmla="*/ 152 h 306"/>
                    <a:gd name="T98" fmla="*/ 270 w 306"/>
                    <a:gd name="T99" fmla="*/ 160 h 306"/>
                    <a:gd name="T100" fmla="*/ 266 w 306"/>
                    <a:gd name="T101" fmla="*/ 166 h 306"/>
                    <a:gd name="T102" fmla="*/ 266 w 306"/>
                    <a:gd name="T103" fmla="*/ 166 h 30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06" h="306">
                      <a:moveTo>
                        <a:pt x="298" y="134"/>
                      </a:moveTo>
                      <a:lnTo>
                        <a:pt x="172" y="8"/>
                      </a:lnTo>
                      <a:lnTo>
                        <a:pt x="172" y="8"/>
                      </a:lnTo>
                      <a:lnTo>
                        <a:pt x="162" y="2"/>
                      </a:lnTo>
                      <a:lnTo>
                        <a:pt x="152" y="0"/>
                      </a:lnTo>
                      <a:lnTo>
                        <a:pt x="144" y="2"/>
                      </a:lnTo>
                      <a:lnTo>
                        <a:pt x="134" y="8"/>
                      </a:lnTo>
                      <a:lnTo>
                        <a:pt x="8" y="134"/>
                      </a:lnTo>
                      <a:lnTo>
                        <a:pt x="8" y="134"/>
                      </a:lnTo>
                      <a:lnTo>
                        <a:pt x="2" y="142"/>
                      </a:lnTo>
                      <a:lnTo>
                        <a:pt x="0" y="152"/>
                      </a:lnTo>
                      <a:lnTo>
                        <a:pt x="2" y="162"/>
                      </a:lnTo>
                      <a:lnTo>
                        <a:pt x="8" y="172"/>
                      </a:lnTo>
                      <a:lnTo>
                        <a:pt x="134" y="298"/>
                      </a:lnTo>
                      <a:lnTo>
                        <a:pt x="134" y="298"/>
                      </a:lnTo>
                      <a:lnTo>
                        <a:pt x="144" y="304"/>
                      </a:lnTo>
                      <a:lnTo>
                        <a:pt x="152" y="306"/>
                      </a:lnTo>
                      <a:lnTo>
                        <a:pt x="162" y="304"/>
                      </a:lnTo>
                      <a:lnTo>
                        <a:pt x="172" y="298"/>
                      </a:lnTo>
                      <a:lnTo>
                        <a:pt x="298" y="172"/>
                      </a:lnTo>
                      <a:lnTo>
                        <a:pt x="298" y="172"/>
                      </a:lnTo>
                      <a:lnTo>
                        <a:pt x="304" y="162"/>
                      </a:lnTo>
                      <a:lnTo>
                        <a:pt x="306" y="152"/>
                      </a:lnTo>
                      <a:lnTo>
                        <a:pt x="304" y="142"/>
                      </a:lnTo>
                      <a:lnTo>
                        <a:pt x="298" y="134"/>
                      </a:lnTo>
                      <a:lnTo>
                        <a:pt x="298" y="134"/>
                      </a:lnTo>
                      <a:close/>
                      <a:moveTo>
                        <a:pt x="266" y="166"/>
                      </a:moveTo>
                      <a:lnTo>
                        <a:pt x="168" y="264"/>
                      </a:lnTo>
                      <a:lnTo>
                        <a:pt x="168" y="264"/>
                      </a:lnTo>
                      <a:lnTo>
                        <a:pt x="160" y="270"/>
                      </a:lnTo>
                      <a:lnTo>
                        <a:pt x="152" y="272"/>
                      </a:lnTo>
                      <a:lnTo>
                        <a:pt x="146" y="270"/>
                      </a:lnTo>
                      <a:lnTo>
                        <a:pt x="138" y="264"/>
                      </a:lnTo>
                      <a:lnTo>
                        <a:pt x="40" y="166"/>
                      </a:lnTo>
                      <a:lnTo>
                        <a:pt x="40" y="166"/>
                      </a:lnTo>
                      <a:lnTo>
                        <a:pt x="36" y="160"/>
                      </a:lnTo>
                      <a:lnTo>
                        <a:pt x="34" y="152"/>
                      </a:lnTo>
                      <a:lnTo>
                        <a:pt x="36" y="144"/>
                      </a:lnTo>
                      <a:lnTo>
                        <a:pt x="40" y="138"/>
                      </a:lnTo>
                      <a:lnTo>
                        <a:pt x="138" y="40"/>
                      </a:lnTo>
                      <a:lnTo>
                        <a:pt x="138" y="40"/>
                      </a:lnTo>
                      <a:lnTo>
                        <a:pt x="146" y="36"/>
                      </a:lnTo>
                      <a:lnTo>
                        <a:pt x="152" y="34"/>
                      </a:lnTo>
                      <a:lnTo>
                        <a:pt x="160" y="36"/>
                      </a:lnTo>
                      <a:lnTo>
                        <a:pt x="168" y="40"/>
                      </a:lnTo>
                      <a:lnTo>
                        <a:pt x="266" y="138"/>
                      </a:lnTo>
                      <a:lnTo>
                        <a:pt x="266" y="138"/>
                      </a:lnTo>
                      <a:lnTo>
                        <a:pt x="270" y="144"/>
                      </a:lnTo>
                      <a:lnTo>
                        <a:pt x="272" y="152"/>
                      </a:lnTo>
                      <a:lnTo>
                        <a:pt x="270" y="160"/>
                      </a:lnTo>
                      <a:lnTo>
                        <a:pt x="266" y="166"/>
                      </a:lnTo>
                      <a:lnTo>
                        <a:pt x="266" y="166"/>
                      </a:lnTo>
                      <a:close/>
                    </a:path>
                  </a:pathLst>
                </a:custGeom>
                <a:solidFill>
                  <a:srgbClr val="0e567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600"/>
                </a:p>
              </p:txBody>
            </p:sp>
          </p:grpSp>
          <p:sp>
            <p:nvSpPr>
              <p:cNvPr id="86" name="TextBox 141"/>
              <p:cNvSpPr txBox="1"/>
              <p:nvPr/>
            </p:nvSpPr>
            <p:spPr>
              <a:xfrm>
                <a:off x="1922587" y="2166232"/>
                <a:ext cx="444401" cy="3445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lang="ko-KR" altLang="en-US"/>
                </a:pPr>
                <a:r>
                  <a:rPr lang="ko-KR" altLang="en-US" sz="1900">
                    <a:solidFill>
                      <a:srgbClr val="19373f">
                        <a:alpha val="99000"/>
                      </a:srgbClr>
                    </a:solidFill>
                    <a:latin typeface="한컴 윤고딕 250"/>
                    <a:ea typeface="한컴 윤고딕 250"/>
                    <a:cs typeface="Arial"/>
                  </a:rPr>
                  <a:t>1</a:t>
                </a:r>
                <a:endParaRPr lang="ko-KR" altLang="en-US" sz="1900">
                  <a:solidFill>
                    <a:srgbClr val="19373f">
                      <a:alpha val="99000"/>
                    </a:srgbClr>
                  </a:solidFill>
                  <a:latin typeface="한컴 윤고딕 250"/>
                  <a:ea typeface="한컴 윤고딕 250"/>
                  <a:cs typeface="Arial"/>
                </a:endParaRPr>
              </a:p>
            </p:txBody>
          </p:sp>
        </p:grpSp>
        <p:sp>
          <p:nvSpPr>
            <p:cNvPr id="87" name="TextBox 139"/>
            <p:cNvSpPr txBox="1"/>
            <p:nvPr/>
          </p:nvSpPr>
          <p:spPr>
            <a:xfrm>
              <a:off x="4347836" y="2013411"/>
              <a:ext cx="3698744" cy="4119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2200">
                  <a:solidFill>
                    <a:schemeClr val="tx1">
                      <a:lumMod val="65000"/>
                      <a:lumOff val="35000"/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  </a:t>
              </a:r>
              <a:r>
                <a:rPr lang="ko-KR" altLang="en-US" sz="2700">
                  <a:solidFill>
                    <a:schemeClr val="tx1">
                      <a:lumMod val="65000"/>
                      <a:lumOff val="35000"/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특별교육 배경</a:t>
              </a:r>
              <a:endParaRPr lang="ko-KR" altLang="en-US" sz="2700">
                <a:solidFill>
                  <a:schemeClr val="tx1">
                    <a:lumMod val="65000"/>
                    <a:lumOff val="35000"/>
                    <a:alpha val="99000"/>
                  </a:schemeClr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</p:grpSp>
      <p:grpSp>
        <p:nvGrpSpPr>
          <p:cNvPr id="88" name="그룹 147"/>
          <p:cNvGrpSpPr/>
          <p:nvPr/>
        </p:nvGrpSpPr>
        <p:grpSpPr>
          <a:xfrm rot="0">
            <a:off x="1187624" y="3061555"/>
            <a:ext cx="6768752" cy="734887"/>
            <a:chOff x="3770232" y="2758164"/>
            <a:chExt cx="4719129" cy="605679"/>
          </a:xfrm>
        </p:grpSpPr>
        <p:grpSp>
          <p:nvGrpSpPr>
            <p:cNvPr id="89" name="그룹 148"/>
            <p:cNvGrpSpPr/>
            <p:nvPr/>
          </p:nvGrpSpPr>
          <p:grpSpPr>
            <a:xfrm rot="0">
              <a:off x="3770232" y="2758164"/>
              <a:ext cx="4610091" cy="605679"/>
              <a:chOff x="1737561" y="1988839"/>
              <a:chExt cx="5147427" cy="676275"/>
            </a:xfrm>
          </p:grpSpPr>
          <p:grpSp>
            <p:nvGrpSpPr>
              <p:cNvPr id="90" name="그룹 150"/>
              <p:cNvGrpSpPr/>
              <p:nvPr/>
            </p:nvGrpSpPr>
            <p:grpSpPr>
              <a:xfrm rot="0">
                <a:off x="1737561" y="1988839"/>
                <a:ext cx="5147427" cy="676275"/>
                <a:chOff x="1737561" y="1988840"/>
                <a:chExt cx="5147427" cy="676275"/>
              </a:xfrm>
            </p:grpSpPr>
            <p:sp>
              <p:nvSpPr>
                <p:cNvPr id="91" name="Freeform 5"/>
                <p:cNvSpPr/>
                <p:nvPr/>
              </p:nvSpPr>
              <p:spPr>
                <a:xfrm>
                  <a:off x="1737561" y="1988840"/>
                  <a:ext cx="5095875" cy="676275"/>
                </a:xfrm>
                <a:custGeom>
                  <a:avLst/>
                  <a:gdLst>
                    <a:gd name="T0" fmla="*/ 3200 w 3210"/>
                    <a:gd name="T1" fmla="*/ 188 h 426"/>
                    <a:gd name="T2" fmla="*/ 3104 w 3210"/>
                    <a:gd name="T3" fmla="*/ 10 h 426"/>
                    <a:gd name="T4" fmla="*/ 3104 w 3210"/>
                    <a:gd name="T5" fmla="*/ 10 h 426"/>
                    <a:gd name="T6" fmla="*/ 3096 w 3210"/>
                    <a:gd name="T7" fmla="*/ 6 h 426"/>
                    <a:gd name="T8" fmla="*/ 3088 w 3210"/>
                    <a:gd name="T9" fmla="*/ 2 h 426"/>
                    <a:gd name="T10" fmla="*/ 3080 w 3210"/>
                    <a:gd name="T11" fmla="*/ 0 h 426"/>
                    <a:gd name="T12" fmla="*/ 3072 w 3210"/>
                    <a:gd name="T13" fmla="*/ 0 h 426"/>
                    <a:gd name="T14" fmla="*/ 220 w 3210"/>
                    <a:gd name="T15" fmla="*/ 0 h 426"/>
                    <a:gd name="T16" fmla="*/ 220 w 3210"/>
                    <a:gd name="T17" fmla="*/ 0 h 426"/>
                    <a:gd name="T18" fmla="*/ 212 w 3210"/>
                    <a:gd name="T19" fmla="*/ 0 h 426"/>
                    <a:gd name="T20" fmla="*/ 202 w 3210"/>
                    <a:gd name="T21" fmla="*/ 2 h 426"/>
                    <a:gd name="T22" fmla="*/ 194 w 3210"/>
                    <a:gd name="T23" fmla="*/ 6 h 426"/>
                    <a:gd name="T24" fmla="*/ 188 w 3210"/>
                    <a:gd name="T25" fmla="*/ 10 h 426"/>
                    <a:gd name="T26" fmla="*/ 12 w 3210"/>
                    <a:gd name="T27" fmla="*/ 188 h 426"/>
                    <a:gd name="T28" fmla="*/ 12 w 3210"/>
                    <a:gd name="T29" fmla="*/ 188 h 426"/>
                    <a:gd name="T30" fmla="*/ 6 w 3210"/>
                    <a:gd name="T31" fmla="*/ 192 h 426"/>
                    <a:gd name="T32" fmla="*/ 4 w 3210"/>
                    <a:gd name="T33" fmla="*/ 200 h 426"/>
                    <a:gd name="T34" fmla="*/ 2 w 3210"/>
                    <a:gd name="T35" fmla="*/ 206 h 426"/>
                    <a:gd name="T36" fmla="*/ 0 w 3210"/>
                    <a:gd name="T37" fmla="*/ 214 h 426"/>
                    <a:gd name="T38" fmla="*/ 2 w 3210"/>
                    <a:gd name="T39" fmla="*/ 220 h 426"/>
                    <a:gd name="T40" fmla="*/ 4 w 3210"/>
                    <a:gd name="T41" fmla="*/ 228 h 426"/>
                    <a:gd name="T42" fmla="*/ 6 w 3210"/>
                    <a:gd name="T43" fmla="*/ 234 h 426"/>
                    <a:gd name="T44" fmla="*/ 12 w 3210"/>
                    <a:gd name="T45" fmla="*/ 240 h 426"/>
                    <a:gd name="T46" fmla="*/ 188 w 3210"/>
                    <a:gd name="T47" fmla="*/ 416 h 426"/>
                    <a:gd name="T48" fmla="*/ 188 w 3210"/>
                    <a:gd name="T49" fmla="*/ 416 h 426"/>
                    <a:gd name="T50" fmla="*/ 194 w 3210"/>
                    <a:gd name="T51" fmla="*/ 422 h 426"/>
                    <a:gd name="T52" fmla="*/ 202 w 3210"/>
                    <a:gd name="T53" fmla="*/ 424 h 426"/>
                    <a:gd name="T54" fmla="*/ 212 w 3210"/>
                    <a:gd name="T55" fmla="*/ 426 h 426"/>
                    <a:gd name="T56" fmla="*/ 220 w 3210"/>
                    <a:gd name="T57" fmla="*/ 426 h 426"/>
                    <a:gd name="T58" fmla="*/ 3072 w 3210"/>
                    <a:gd name="T59" fmla="*/ 426 h 426"/>
                    <a:gd name="T60" fmla="*/ 3072 w 3210"/>
                    <a:gd name="T61" fmla="*/ 426 h 426"/>
                    <a:gd name="T62" fmla="*/ 3080 w 3210"/>
                    <a:gd name="T63" fmla="*/ 426 h 426"/>
                    <a:gd name="T64" fmla="*/ 3088 w 3210"/>
                    <a:gd name="T65" fmla="*/ 424 h 426"/>
                    <a:gd name="T66" fmla="*/ 3096 w 3210"/>
                    <a:gd name="T67" fmla="*/ 422 h 426"/>
                    <a:gd name="T68" fmla="*/ 3104 w 3210"/>
                    <a:gd name="T69" fmla="*/ 416 h 426"/>
                    <a:gd name="T70" fmla="*/ 3200 w 3210"/>
                    <a:gd name="T71" fmla="*/ 240 h 426"/>
                    <a:gd name="T72" fmla="*/ 3200 w 3210"/>
                    <a:gd name="T73" fmla="*/ 240 h 426"/>
                    <a:gd name="T74" fmla="*/ 3204 w 3210"/>
                    <a:gd name="T75" fmla="*/ 234 h 426"/>
                    <a:gd name="T76" fmla="*/ 3208 w 3210"/>
                    <a:gd name="T77" fmla="*/ 228 h 426"/>
                    <a:gd name="T78" fmla="*/ 3210 w 3210"/>
                    <a:gd name="T79" fmla="*/ 220 h 426"/>
                    <a:gd name="T80" fmla="*/ 3210 w 3210"/>
                    <a:gd name="T81" fmla="*/ 214 h 426"/>
                    <a:gd name="T82" fmla="*/ 3210 w 3210"/>
                    <a:gd name="T83" fmla="*/ 206 h 426"/>
                    <a:gd name="T84" fmla="*/ 3208 w 3210"/>
                    <a:gd name="T85" fmla="*/ 200 h 426"/>
                    <a:gd name="T86" fmla="*/ 3204 w 3210"/>
                    <a:gd name="T87" fmla="*/ 192 h 426"/>
                    <a:gd name="T88" fmla="*/ 3200 w 3210"/>
                    <a:gd name="T89" fmla="*/ 188 h 426"/>
                    <a:gd name="T90" fmla="*/ 3200 w 3210"/>
                    <a:gd name="T91" fmla="*/ 188 h 42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10" h="426">
                      <a:moveTo>
                        <a:pt x="3200" y="188"/>
                      </a:moveTo>
                      <a:lnTo>
                        <a:pt x="3104" y="10"/>
                      </a:lnTo>
                      <a:lnTo>
                        <a:pt x="3104" y="10"/>
                      </a:lnTo>
                      <a:lnTo>
                        <a:pt x="3096" y="6"/>
                      </a:lnTo>
                      <a:lnTo>
                        <a:pt x="3088" y="2"/>
                      </a:lnTo>
                      <a:lnTo>
                        <a:pt x="3080" y="0"/>
                      </a:lnTo>
                      <a:lnTo>
                        <a:pt x="3072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12" y="0"/>
                      </a:lnTo>
                      <a:lnTo>
                        <a:pt x="202" y="2"/>
                      </a:lnTo>
                      <a:lnTo>
                        <a:pt x="194" y="6"/>
                      </a:lnTo>
                      <a:lnTo>
                        <a:pt x="188" y="10"/>
                      </a:lnTo>
                      <a:lnTo>
                        <a:pt x="12" y="188"/>
                      </a:lnTo>
                      <a:lnTo>
                        <a:pt x="12" y="188"/>
                      </a:lnTo>
                      <a:lnTo>
                        <a:pt x="6" y="192"/>
                      </a:lnTo>
                      <a:lnTo>
                        <a:pt x="4" y="200"/>
                      </a:lnTo>
                      <a:lnTo>
                        <a:pt x="2" y="206"/>
                      </a:lnTo>
                      <a:lnTo>
                        <a:pt x="0" y="214"/>
                      </a:lnTo>
                      <a:lnTo>
                        <a:pt x="2" y="220"/>
                      </a:lnTo>
                      <a:lnTo>
                        <a:pt x="4" y="228"/>
                      </a:lnTo>
                      <a:lnTo>
                        <a:pt x="6" y="234"/>
                      </a:lnTo>
                      <a:lnTo>
                        <a:pt x="12" y="240"/>
                      </a:lnTo>
                      <a:lnTo>
                        <a:pt x="188" y="416"/>
                      </a:lnTo>
                      <a:lnTo>
                        <a:pt x="188" y="416"/>
                      </a:lnTo>
                      <a:lnTo>
                        <a:pt x="194" y="422"/>
                      </a:lnTo>
                      <a:lnTo>
                        <a:pt x="202" y="424"/>
                      </a:lnTo>
                      <a:lnTo>
                        <a:pt x="212" y="426"/>
                      </a:lnTo>
                      <a:lnTo>
                        <a:pt x="220" y="426"/>
                      </a:lnTo>
                      <a:lnTo>
                        <a:pt x="3072" y="426"/>
                      </a:lnTo>
                      <a:lnTo>
                        <a:pt x="3072" y="426"/>
                      </a:lnTo>
                      <a:lnTo>
                        <a:pt x="3080" y="426"/>
                      </a:lnTo>
                      <a:lnTo>
                        <a:pt x="3088" y="424"/>
                      </a:lnTo>
                      <a:lnTo>
                        <a:pt x="3096" y="422"/>
                      </a:lnTo>
                      <a:lnTo>
                        <a:pt x="3104" y="416"/>
                      </a:lnTo>
                      <a:lnTo>
                        <a:pt x="3200" y="240"/>
                      </a:lnTo>
                      <a:lnTo>
                        <a:pt x="3200" y="240"/>
                      </a:lnTo>
                      <a:lnTo>
                        <a:pt x="3204" y="234"/>
                      </a:lnTo>
                      <a:lnTo>
                        <a:pt x="3208" y="228"/>
                      </a:lnTo>
                      <a:lnTo>
                        <a:pt x="3210" y="220"/>
                      </a:lnTo>
                      <a:lnTo>
                        <a:pt x="3210" y="214"/>
                      </a:lnTo>
                      <a:lnTo>
                        <a:pt x="3210" y="206"/>
                      </a:lnTo>
                      <a:lnTo>
                        <a:pt x="3208" y="200"/>
                      </a:lnTo>
                      <a:lnTo>
                        <a:pt x="3204" y="192"/>
                      </a:lnTo>
                      <a:lnTo>
                        <a:pt x="3200" y="188"/>
                      </a:lnTo>
                      <a:lnTo>
                        <a:pt x="3200" y="188"/>
                      </a:lnTo>
                      <a:close/>
                    </a:path>
                  </a:pathLst>
                </a:custGeom>
                <a:solidFill>
                  <a:srgbClr val="178c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92" name="Freeform 5"/>
                <p:cNvSpPr/>
                <p:nvPr/>
              </p:nvSpPr>
              <p:spPr>
                <a:xfrm>
                  <a:off x="1789113" y="1988840"/>
                  <a:ext cx="5095875" cy="676275"/>
                </a:xfrm>
                <a:custGeom>
                  <a:avLst/>
                  <a:gdLst>
                    <a:gd name="T0" fmla="*/ 3200 w 3210"/>
                    <a:gd name="T1" fmla="*/ 188 h 426"/>
                    <a:gd name="T2" fmla="*/ 3104 w 3210"/>
                    <a:gd name="T3" fmla="*/ 10 h 426"/>
                    <a:gd name="T4" fmla="*/ 3104 w 3210"/>
                    <a:gd name="T5" fmla="*/ 10 h 426"/>
                    <a:gd name="T6" fmla="*/ 3096 w 3210"/>
                    <a:gd name="T7" fmla="*/ 6 h 426"/>
                    <a:gd name="T8" fmla="*/ 3088 w 3210"/>
                    <a:gd name="T9" fmla="*/ 2 h 426"/>
                    <a:gd name="T10" fmla="*/ 3080 w 3210"/>
                    <a:gd name="T11" fmla="*/ 0 h 426"/>
                    <a:gd name="T12" fmla="*/ 3072 w 3210"/>
                    <a:gd name="T13" fmla="*/ 0 h 426"/>
                    <a:gd name="T14" fmla="*/ 220 w 3210"/>
                    <a:gd name="T15" fmla="*/ 0 h 426"/>
                    <a:gd name="T16" fmla="*/ 220 w 3210"/>
                    <a:gd name="T17" fmla="*/ 0 h 426"/>
                    <a:gd name="T18" fmla="*/ 212 w 3210"/>
                    <a:gd name="T19" fmla="*/ 0 h 426"/>
                    <a:gd name="T20" fmla="*/ 202 w 3210"/>
                    <a:gd name="T21" fmla="*/ 2 h 426"/>
                    <a:gd name="T22" fmla="*/ 194 w 3210"/>
                    <a:gd name="T23" fmla="*/ 6 h 426"/>
                    <a:gd name="T24" fmla="*/ 188 w 3210"/>
                    <a:gd name="T25" fmla="*/ 10 h 426"/>
                    <a:gd name="T26" fmla="*/ 12 w 3210"/>
                    <a:gd name="T27" fmla="*/ 188 h 426"/>
                    <a:gd name="T28" fmla="*/ 12 w 3210"/>
                    <a:gd name="T29" fmla="*/ 188 h 426"/>
                    <a:gd name="T30" fmla="*/ 6 w 3210"/>
                    <a:gd name="T31" fmla="*/ 192 h 426"/>
                    <a:gd name="T32" fmla="*/ 4 w 3210"/>
                    <a:gd name="T33" fmla="*/ 200 h 426"/>
                    <a:gd name="T34" fmla="*/ 2 w 3210"/>
                    <a:gd name="T35" fmla="*/ 206 h 426"/>
                    <a:gd name="T36" fmla="*/ 0 w 3210"/>
                    <a:gd name="T37" fmla="*/ 214 h 426"/>
                    <a:gd name="T38" fmla="*/ 2 w 3210"/>
                    <a:gd name="T39" fmla="*/ 220 h 426"/>
                    <a:gd name="T40" fmla="*/ 4 w 3210"/>
                    <a:gd name="T41" fmla="*/ 228 h 426"/>
                    <a:gd name="T42" fmla="*/ 6 w 3210"/>
                    <a:gd name="T43" fmla="*/ 234 h 426"/>
                    <a:gd name="T44" fmla="*/ 12 w 3210"/>
                    <a:gd name="T45" fmla="*/ 240 h 426"/>
                    <a:gd name="T46" fmla="*/ 188 w 3210"/>
                    <a:gd name="T47" fmla="*/ 416 h 426"/>
                    <a:gd name="T48" fmla="*/ 188 w 3210"/>
                    <a:gd name="T49" fmla="*/ 416 h 426"/>
                    <a:gd name="T50" fmla="*/ 194 w 3210"/>
                    <a:gd name="T51" fmla="*/ 422 h 426"/>
                    <a:gd name="T52" fmla="*/ 202 w 3210"/>
                    <a:gd name="T53" fmla="*/ 424 h 426"/>
                    <a:gd name="T54" fmla="*/ 212 w 3210"/>
                    <a:gd name="T55" fmla="*/ 426 h 426"/>
                    <a:gd name="T56" fmla="*/ 220 w 3210"/>
                    <a:gd name="T57" fmla="*/ 426 h 426"/>
                    <a:gd name="T58" fmla="*/ 3072 w 3210"/>
                    <a:gd name="T59" fmla="*/ 426 h 426"/>
                    <a:gd name="T60" fmla="*/ 3072 w 3210"/>
                    <a:gd name="T61" fmla="*/ 426 h 426"/>
                    <a:gd name="T62" fmla="*/ 3080 w 3210"/>
                    <a:gd name="T63" fmla="*/ 426 h 426"/>
                    <a:gd name="T64" fmla="*/ 3088 w 3210"/>
                    <a:gd name="T65" fmla="*/ 424 h 426"/>
                    <a:gd name="T66" fmla="*/ 3096 w 3210"/>
                    <a:gd name="T67" fmla="*/ 422 h 426"/>
                    <a:gd name="T68" fmla="*/ 3104 w 3210"/>
                    <a:gd name="T69" fmla="*/ 416 h 426"/>
                    <a:gd name="T70" fmla="*/ 3200 w 3210"/>
                    <a:gd name="T71" fmla="*/ 240 h 426"/>
                    <a:gd name="T72" fmla="*/ 3200 w 3210"/>
                    <a:gd name="T73" fmla="*/ 240 h 426"/>
                    <a:gd name="T74" fmla="*/ 3204 w 3210"/>
                    <a:gd name="T75" fmla="*/ 234 h 426"/>
                    <a:gd name="T76" fmla="*/ 3208 w 3210"/>
                    <a:gd name="T77" fmla="*/ 228 h 426"/>
                    <a:gd name="T78" fmla="*/ 3210 w 3210"/>
                    <a:gd name="T79" fmla="*/ 220 h 426"/>
                    <a:gd name="T80" fmla="*/ 3210 w 3210"/>
                    <a:gd name="T81" fmla="*/ 214 h 426"/>
                    <a:gd name="T82" fmla="*/ 3210 w 3210"/>
                    <a:gd name="T83" fmla="*/ 206 h 426"/>
                    <a:gd name="T84" fmla="*/ 3208 w 3210"/>
                    <a:gd name="T85" fmla="*/ 200 h 426"/>
                    <a:gd name="T86" fmla="*/ 3204 w 3210"/>
                    <a:gd name="T87" fmla="*/ 192 h 426"/>
                    <a:gd name="T88" fmla="*/ 3200 w 3210"/>
                    <a:gd name="T89" fmla="*/ 188 h 426"/>
                    <a:gd name="T90" fmla="*/ 3200 w 3210"/>
                    <a:gd name="T91" fmla="*/ 188 h 42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10" h="426">
                      <a:moveTo>
                        <a:pt x="3200" y="188"/>
                      </a:moveTo>
                      <a:lnTo>
                        <a:pt x="3104" y="10"/>
                      </a:lnTo>
                      <a:lnTo>
                        <a:pt x="3104" y="10"/>
                      </a:lnTo>
                      <a:lnTo>
                        <a:pt x="3096" y="6"/>
                      </a:lnTo>
                      <a:lnTo>
                        <a:pt x="3088" y="2"/>
                      </a:lnTo>
                      <a:lnTo>
                        <a:pt x="3080" y="0"/>
                      </a:lnTo>
                      <a:lnTo>
                        <a:pt x="3072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12" y="0"/>
                      </a:lnTo>
                      <a:lnTo>
                        <a:pt x="202" y="2"/>
                      </a:lnTo>
                      <a:lnTo>
                        <a:pt x="194" y="6"/>
                      </a:lnTo>
                      <a:lnTo>
                        <a:pt x="188" y="10"/>
                      </a:lnTo>
                      <a:lnTo>
                        <a:pt x="12" y="188"/>
                      </a:lnTo>
                      <a:lnTo>
                        <a:pt x="12" y="188"/>
                      </a:lnTo>
                      <a:lnTo>
                        <a:pt x="6" y="192"/>
                      </a:lnTo>
                      <a:lnTo>
                        <a:pt x="4" y="200"/>
                      </a:lnTo>
                      <a:lnTo>
                        <a:pt x="2" y="206"/>
                      </a:lnTo>
                      <a:lnTo>
                        <a:pt x="0" y="214"/>
                      </a:lnTo>
                      <a:lnTo>
                        <a:pt x="2" y="220"/>
                      </a:lnTo>
                      <a:lnTo>
                        <a:pt x="4" y="228"/>
                      </a:lnTo>
                      <a:lnTo>
                        <a:pt x="6" y="234"/>
                      </a:lnTo>
                      <a:lnTo>
                        <a:pt x="12" y="240"/>
                      </a:lnTo>
                      <a:lnTo>
                        <a:pt x="188" y="416"/>
                      </a:lnTo>
                      <a:lnTo>
                        <a:pt x="188" y="416"/>
                      </a:lnTo>
                      <a:lnTo>
                        <a:pt x="194" y="422"/>
                      </a:lnTo>
                      <a:lnTo>
                        <a:pt x="202" y="424"/>
                      </a:lnTo>
                      <a:lnTo>
                        <a:pt x="212" y="426"/>
                      </a:lnTo>
                      <a:lnTo>
                        <a:pt x="220" y="426"/>
                      </a:lnTo>
                      <a:lnTo>
                        <a:pt x="3072" y="426"/>
                      </a:lnTo>
                      <a:lnTo>
                        <a:pt x="3072" y="426"/>
                      </a:lnTo>
                      <a:lnTo>
                        <a:pt x="3080" y="426"/>
                      </a:lnTo>
                      <a:lnTo>
                        <a:pt x="3088" y="424"/>
                      </a:lnTo>
                      <a:lnTo>
                        <a:pt x="3096" y="422"/>
                      </a:lnTo>
                      <a:lnTo>
                        <a:pt x="3104" y="416"/>
                      </a:lnTo>
                      <a:lnTo>
                        <a:pt x="3200" y="240"/>
                      </a:lnTo>
                      <a:lnTo>
                        <a:pt x="3200" y="240"/>
                      </a:lnTo>
                      <a:lnTo>
                        <a:pt x="3204" y="234"/>
                      </a:lnTo>
                      <a:lnTo>
                        <a:pt x="3208" y="228"/>
                      </a:lnTo>
                      <a:lnTo>
                        <a:pt x="3210" y="220"/>
                      </a:lnTo>
                      <a:lnTo>
                        <a:pt x="3210" y="214"/>
                      </a:lnTo>
                      <a:lnTo>
                        <a:pt x="3210" y="206"/>
                      </a:lnTo>
                      <a:lnTo>
                        <a:pt x="3208" y="200"/>
                      </a:lnTo>
                      <a:lnTo>
                        <a:pt x="3204" y="192"/>
                      </a:lnTo>
                      <a:lnTo>
                        <a:pt x="3200" y="188"/>
                      </a:lnTo>
                      <a:lnTo>
                        <a:pt x="3200" y="188"/>
                      </a:lnTo>
                      <a:close/>
                    </a:path>
                  </a:pathLst>
                </a:custGeom>
                <a:solidFill>
                  <a:srgbClr val="178c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93" name="Freeform 6"/>
                <p:cNvSpPr/>
                <p:nvPr/>
              </p:nvSpPr>
              <p:spPr>
                <a:xfrm>
                  <a:off x="1789113" y="1988840"/>
                  <a:ext cx="4968875" cy="676275"/>
                </a:xfrm>
                <a:custGeom>
                  <a:avLst/>
                  <a:gdLst>
                    <a:gd name="T0" fmla="*/ 3120 w 3130"/>
                    <a:gd name="T1" fmla="*/ 188 h 426"/>
                    <a:gd name="T2" fmla="*/ 3024 w 3130"/>
                    <a:gd name="T3" fmla="*/ 10 h 426"/>
                    <a:gd name="T4" fmla="*/ 3024 w 3130"/>
                    <a:gd name="T5" fmla="*/ 10 h 426"/>
                    <a:gd name="T6" fmla="*/ 3016 w 3130"/>
                    <a:gd name="T7" fmla="*/ 6 h 426"/>
                    <a:gd name="T8" fmla="*/ 3008 w 3130"/>
                    <a:gd name="T9" fmla="*/ 2 h 426"/>
                    <a:gd name="T10" fmla="*/ 3000 w 3130"/>
                    <a:gd name="T11" fmla="*/ 0 h 426"/>
                    <a:gd name="T12" fmla="*/ 2992 w 3130"/>
                    <a:gd name="T13" fmla="*/ 0 h 426"/>
                    <a:gd name="T14" fmla="*/ 220 w 3130"/>
                    <a:gd name="T15" fmla="*/ 0 h 426"/>
                    <a:gd name="T16" fmla="*/ 220 w 3130"/>
                    <a:gd name="T17" fmla="*/ 0 h 426"/>
                    <a:gd name="T18" fmla="*/ 212 w 3130"/>
                    <a:gd name="T19" fmla="*/ 0 h 426"/>
                    <a:gd name="T20" fmla="*/ 202 w 3130"/>
                    <a:gd name="T21" fmla="*/ 2 h 426"/>
                    <a:gd name="T22" fmla="*/ 194 w 3130"/>
                    <a:gd name="T23" fmla="*/ 6 h 426"/>
                    <a:gd name="T24" fmla="*/ 188 w 3130"/>
                    <a:gd name="T25" fmla="*/ 10 h 426"/>
                    <a:gd name="T26" fmla="*/ 12 w 3130"/>
                    <a:gd name="T27" fmla="*/ 188 h 426"/>
                    <a:gd name="T28" fmla="*/ 12 w 3130"/>
                    <a:gd name="T29" fmla="*/ 188 h 426"/>
                    <a:gd name="T30" fmla="*/ 6 w 3130"/>
                    <a:gd name="T31" fmla="*/ 192 h 426"/>
                    <a:gd name="T32" fmla="*/ 4 w 3130"/>
                    <a:gd name="T33" fmla="*/ 200 h 426"/>
                    <a:gd name="T34" fmla="*/ 2 w 3130"/>
                    <a:gd name="T35" fmla="*/ 206 h 426"/>
                    <a:gd name="T36" fmla="*/ 0 w 3130"/>
                    <a:gd name="T37" fmla="*/ 214 h 426"/>
                    <a:gd name="T38" fmla="*/ 2 w 3130"/>
                    <a:gd name="T39" fmla="*/ 220 h 426"/>
                    <a:gd name="T40" fmla="*/ 4 w 3130"/>
                    <a:gd name="T41" fmla="*/ 228 h 426"/>
                    <a:gd name="T42" fmla="*/ 6 w 3130"/>
                    <a:gd name="T43" fmla="*/ 234 h 426"/>
                    <a:gd name="T44" fmla="*/ 12 w 3130"/>
                    <a:gd name="T45" fmla="*/ 240 h 426"/>
                    <a:gd name="T46" fmla="*/ 188 w 3130"/>
                    <a:gd name="T47" fmla="*/ 416 h 426"/>
                    <a:gd name="T48" fmla="*/ 188 w 3130"/>
                    <a:gd name="T49" fmla="*/ 416 h 426"/>
                    <a:gd name="T50" fmla="*/ 194 w 3130"/>
                    <a:gd name="T51" fmla="*/ 422 h 426"/>
                    <a:gd name="T52" fmla="*/ 202 w 3130"/>
                    <a:gd name="T53" fmla="*/ 424 h 426"/>
                    <a:gd name="T54" fmla="*/ 212 w 3130"/>
                    <a:gd name="T55" fmla="*/ 426 h 426"/>
                    <a:gd name="T56" fmla="*/ 220 w 3130"/>
                    <a:gd name="T57" fmla="*/ 426 h 426"/>
                    <a:gd name="T58" fmla="*/ 2992 w 3130"/>
                    <a:gd name="T59" fmla="*/ 426 h 426"/>
                    <a:gd name="T60" fmla="*/ 2992 w 3130"/>
                    <a:gd name="T61" fmla="*/ 426 h 426"/>
                    <a:gd name="T62" fmla="*/ 3000 w 3130"/>
                    <a:gd name="T63" fmla="*/ 426 h 426"/>
                    <a:gd name="T64" fmla="*/ 3008 w 3130"/>
                    <a:gd name="T65" fmla="*/ 424 h 426"/>
                    <a:gd name="T66" fmla="*/ 3016 w 3130"/>
                    <a:gd name="T67" fmla="*/ 422 h 426"/>
                    <a:gd name="T68" fmla="*/ 3024 w 3130"/>
                    <a:gd name="T69" fmla="*/ 416 h 426"/>
                    <a:gd name="T70" fmla="*/ 3120 w 3130"/>
                    <a:gd name="T71" fmla="*/ 240 h 426"/>
                    <a:gd name="T72" fmla="*/ 3120 w 3130"/>
                    <a:gd name="T73" fmla="*/ 240 h 426"/>
                    <a:gd name="T74" fmla="*/ 3124 w 3130"/>
                    <a:gd name="T75" fmla="*/ 234 h 426"/>
                    <a:gd name="T76" fmla="*/ 3128 w 3130"/>
                    <a:gd name="T77" fmla="*/ 228 h 426"/>
                    <a:gd name="T78" fmla="*/ 3130 w 3130"/>
                    <a:gd name="T79" fmla="*/ 220 h 426"/>
                    <a:gd name="T80" fmla="*/ 3130 w 3130"/>
                    <a:gd name="T81" fmla="*/ 214 h 426"/>
                    <a:gd name="T82" fmla="*/ 3130 w 3130"/>
                    <a:gd name="T83" fmla="*/ 206 h 426"/>
                    <a:gd name="T84" fmla="*/ 3128 w 3130"/>
                    <a:gd name="T85" fmla="*/ 200 h 426"/>
                    <a:gd name="T86" fmla="*/ 3124 w 3130"/>
                    <a:gd name="T87" fmla="*/ 192 h 426"/>
                    <a:gd name="T88" fmla="*/ 3120 w 3130"/>
                    <a:gd name="T89" fmla="*/ 188 h 426"/>
                    <a:gd name="T90" fmla="*/ 3120 w 3130"/>
                    <a:gd name="T91" fmla="*/ 188 h 42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130" h="426">
                      <a:moveTo>
                        <a:pt x="3120" y="188"/>
                      </a:moveTo>
                      <a:lnTo>
                        <a:pt x="3024" y="10"/>
                      </a:lnTo>
                      <a:lnTo>
                        <a:pt x="3024" y="10"/>
                      </a:lnTo>
                      <a:lnTo>
                        <a:pt x="3016" y="6"/>
                      </a:lnTo>
                      <a:lnTo>
                        <a:pt x="3008" y="2"/>
                      </a:lnTo>
                      <a:lnTo>
                        <a:pt x="3000" y="0"/>
                      </a:lnTo>
                      <a:lnTo>
                        <a:pt x="2992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12" y="0"/>
                      </a:lnTo>
                      <a:lnTo>
                        <a:pt x="202" y="2"/>
                      </a:lnTo>
                      <a:lnTo>
                        <a:pt x="194" y="6"/>
                      </a:lnTo>
                      <a:lnTo>
                        <a:pt x="188" y="10"/>
                      </a:lnTo>
                      <a:lnTo>
                        <a:pt x="12" y="188"/>
                      </a:lnTo>
                      <a:lnTo>
                        <a:pt x="12" y="188"/>
                      </a:lnTo>
                      <a:lnTo>
                        <a:pt x="6" y="192"/>
                      </a:lnTo>
                      <a:lnTo>
                        <a:pt x="4" y="200"/>
                      </a:lnTo>
                      <a:lnTo>
                        <a:pt x="2" y="206"/>
                      </a:lnTo>
                      <a:lnTo>
                        <a:pt x="0" y="214"/>
                      </a:lnTo>
                      <a:lnTo>
                        <a:pt x="2" y="220"/>
                      </a:lnTo>
                      <a:lnTo>
                        <a:pt x="4" y="228"/>
                      </a:lnTo>
                      <a:lnTo>
                        <a:pt x="6" y="234"/>
                      </a:lnTo>
                      <a:lnTo>
                        <a:pt x="12" y="240"/>
                      </a:lnTo>
                      <a:lnTo>
                        <a:pt x="188" y="416"/>
                      </a:lnTo>
                      <a:lnTo>
                        <a:pt x="188" y="416"/>
                      </a:lnTo>
                      <a:lnTo>
                        <a:pt x="194" y="422"/>
                      </a:lnTo>
                      <a:lnTo>
                        <a:pt x="202" y="424"/>
                      </a:lnTo>
                      <a:lnTo>
                        <a:pt x="212" y="426"/>
                      </a:lnTo>
                      <a:lnTo>
                        <a:pt x="220" y="426"/>
                      </a:lnTo>
                      <a:lnTo>
                        <a:pt x="2992" y="426"/>
                      </a:lnTo>
                      <a:lnTo>
                        <a:pt x="2992" y="426"/>
                      </a:lnTo>
                      <a:lnTo>
                        <a:pt x="3000" y="426"/>
                      </a:lnTo>
                      <a:lnTo>
                        <a:pt x="3008" y="424"/>
                      </a:lnTo>
                      <a:lnTo>
                        <a:pt x="3016" y="422"/>
                      </a:lnTo>
                      <a:lnTo>
                        <a:pt x="3024" y="416"/>
                      </a:lnTo>
                      <a:lnTo>
                        <a:pt x="3120" y="240"/>
                      </a:lnTo>
                      <a:lnTo>
                        <a:pt x="3120" y="240"/>
                      </a:lnTo>
                      <a:lnTo>
                        <a:pt x="3124" y="234"/>
                      </a:lnTo>
                      <a:lnTo>
                        <a:pt x="3128" y="228"/>
                      </a:lnTo>
                      <a:lnTo>
                        <a:pt x="3130" y="220"/>
                      </a:lnTo>
                      <a:lnTo>
                        <a:pt x="3130" y="214"/>
                      </a:lnTo>
                      <a:lnTo>
                        <a:pt x="3130" y="206"/>
                      </a:lnTo>
                      <a:lnTo>
                        <a:pt x="3128" y="200"/>
                      </a:lnTo>
                      <a:lnTo>
                        <a:pt x="3124" y="192"/>
                      </a:lnTo>
                      <a:lnTo>
                        <a:pt x="3120" y="188"/>
                      </a:lnTo>
                      <a:lnTo>
                        <a:pt x="3120" y="1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52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94" name="Freeform 7"/>
                <p:cNvSpPr/>
                <p:nvPr/>
              </p:nvSpPr>
              <p:spPr>
                <a:xfrm>
                  <a:off x="1817688" y="2011065"/>
                  <a:ext cx="622300" cy="622300"/>
                </a:xfrm>
                <a:custGeom>
                  <a:avLst/>
                  <a:gdLst>
                    <a:gd name="T0" fmla="*/ 220 w 392"/>
                    <a:gd name="T1" fmla="*/ 384 h 392"/>
                    <a:gd name="T2" fmla="*/ 220 w 392"/>
                    <a:gd name="T3" fmla="*/ 384 h 392"/>
                    <a:gd name="T4" fmla="*/ 214 w 392"/>
                    <a:gd name="T5" fmla="*/ 388 h 392"/>
                    <a:gd name="T6" fmla="*/ 208 w 392"/>
                    <a:gd name="T7" fmla="*/ 390 h 392"/>
                    <a:gd name="T8" fmla="*/ 202 w 392"/>
                    <a:gd name="T9" fmla="*/ 392 h 392"/>
                    <a:gd name="T10" fmla="*/ 196 w 392"/>
                    <a:gd name="T11" fmla="*/ 392 h 392"/>
                    <a:gd name="T12" fmla="*/ 190 w 392"/>
                    <a:gd name="T13" fmla="*/ 392 h 392"/>
                    <a:gd name="T14" fmla="*/ 182 w 392"/>
                    <a:gd name="T15" fmla="*/ 390 h 392"/>
                    <a:gd name="T16" fmla="*/ 176 w 392"/>
                    <a:gd name="T17" fmla="*/ 388 h 392"/>
                    <a:gd name="T18" fmla="*/ 172 w 392"/>
                    <a:gd name="T19" fmla="*/ 384 h 392"/>
                    <a:gd name="T20" fmla="*/ 10 w 392"/>
                    <a:gd name="T21" fmla="*/ 220 h 392"/>
                    <a:gd name="T22" fmla="*/ 10 w 392"/>
                    <a:gd name="T23" fmla="*/ 220 h 392"/>
                    <a:gd name="T24" fmla="*/ 4 w 392"/>
                    <a:gd name="T25" fmla="*/ 216 h 392"/>
                    <a:gd name="T26" fmla="*/ 2 w 392"/>
                    <a:gd name="T27" fmla="*/ 210 h 392"/>
                    <a:gd name="T28" fmla="*/ 0 w 392"/>
                    <a:gd name="T29" fmla="*/ 202 h 392"/>
                    <a:gd name="T30" fmla="*/ 0 w 392"/>
                    <a:gd name="T31" fmla="*/ 196 h 392"/>
                    <a:gd name="T32" fmla="*/ 0 w 392"/>
                    <a:gd name="T33" fmla="*/ 190 h 392"/>
                    <a:gd name="T34" fmla="*/ 2 w 392"/>
                    <a:gd name="T35" fmla="*/ 184 h 392"/>
                    <a:gd name="T36" fmla="*/ 4 w 392"/>
                    <a:gd name="T37" fmla="*/ 178 h 392"/>
                    <a:gd name="T38" fmla="*/ 10 w 392"/>
                    <a:gd name="T39" fmla="*/ 172 h 392"/>
                    <a:gd name="T40" fmla="*/ 172 w 392"/>
                    <a:gd name="T41" fmla="*/ 10 h 392"/>
                    <a:gd name="T42" fmla="*/ 172 w 392"/>
                    <a:gd name="T43" fmla="*/ 10 h 392"/>
                    <a:gd name="T44" fmla="*/ 176 w 392"/>
                    <a:gd name="T45" fmla="*/ 6 h 392"/>
                    <a:gd name="T46" fmla="*/ 182 w 392"/>
                    <a:gd name="T47" fmla="*/ 2 h 392"/>
                    <a:gd name="T48" fmla="*/ 190 w 392"/>
                    <a:gd name="T49" fmla="*/ 0 h 392"/>
                    <a:gd name="T50" fmla="*/ 196 w 392"/>
                    <a:gd name="T51" fmla="*/ 0 h 392"/>
                    <a:gd name="T52" fmla="*/ 202 w 392"/>
                    <a:gd name="T53" fmla="*/ 0 h 392"/>
                    <a:gd name="T54" fmla="*/ 208 w 392"/>
                    <a:gd name="T55" fmla="*/ 2 h 392"/>
                    <a:gd name="T56" fmla="*/ 214 w 392"/>
                    <a:gd name="T57" fmla="*/ 6 h 392"/>
                    <a:gd name="T58" fmla="*/ 220 w 392"/>
                    <a:gd name="T59" fmla="*/ 10 h 392"/>
                    <a:gd name="T60" fmla="*/ 382 w 392"/>
                    <a:gd name="T61" fmla="*/ 172 h 392"/>
                    <a:gd name="T62" fmla="*/ 382 w 392"/>
                    <a:gd name="T63" fmla="*/ 172 h 392"/>
                    <a:gd name="T64" fmla="*/ 386 w 392"/>
                    <a:gd name="T65" fmla="*/ 178 h 392"/>
                    <a:gd name="T66" fmla="*/ 390 w 392"/>
                    <a:gd name="T67" fmla="*/ 184 h 392"/>
                    <a:gd name="T68" fmla="*/ 392 w 392"/>
                    <a:gd name="T69" fmla="*/ 190 h 392"/>
                    <a:gd name="T70" fmla="*/ 392 w 392"/>
                    <a:gd name="T71" fmla="*/ 196 h 392"/>
                    <a:gd name="T72" fmla="*/ 392 w 392"/>
                    <a:gd name="T73" fmla="*/ 202 h 392"/>
                    <a:gd name="T74" fmla="*/ 390 w 392"/>
                    <a:gd name="T75" fmla="*/ 210 h 392"/>
                    <a:gd name="T76" fmla="*/ 386 w 392"/>
                    <a:gd name="T77" fmla="*/ 216 h 392"/>
                    <a:gd name="T78" fmla="*/ 382 w 392"/>
                    <a:gd name="T79" fmla="*/ 220 h 392"/>
                    <a:gd name="T80" fmla="*/ 220 w 392"/>
                    <a:gd name="T81" fmla="*/ 384 h 392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92" h="392">
                      <a:moveTo>
                        <a:pt x="220" y="384"/>
                      </a:moveTo>
                      <a:lnTo>
                        <a:pt x="220" y="384"/>
                      </a:lnTo>
                      <a:lnTo>
                        <a:pt x="214" y="388"/>
                      </a:lnTo>
                      <a:lnTo>
                        <a:pt x="208" y="390"/>
                      </a:lnTo>
                      <a:lnTo>
                        <a:pt x="202" y="392"/>
                      </a:lnTo>
                      <a:lnTo>
                        <a:pt x="196" y="392"/>
                      </a:lnTo>
                      <a:lnTo>
                        <a:pt x="190" y="392"/>
                      </a:lnTo>
                      <a:lnTo>
                        <a:pt x="182" y="390"/>
                      </a:lnTo>
                      <a:lnTo>
                        <a:pt x="176" y="388"/>
                      </a:lnTo>
                      <a:lnTo>
                        <a:pt x="172" y="384"/>
                      </a:lnTo>
                      <a:lnTo>
                        <a:pt x="10" y="220"/>
                      </a:lnTo>
                      <a:lnTo>
                        <a:pt x="10" y="220"/>
                      </a:lnTo>
                      <a:lnTo>
                        <a:pt x="4" y="216"/>
                      </a:lnTo>
                      <a:lnTo>
                        <a:pt x="2" y="210"/>
                      </a:lnTo>
                      <a:lnTo>
                        <a:pt x="0" y="202"/>
                      </a:lnTo>
                      <a:lnTo>
                        <a:pt x="0" y="196"/>
                      </a:lnTo>
                      <a:lnTo>
                        <a:pt x="0" y="190"/>
                      </a:lnTo>
                      <a:lnTo>
                        <a:pt x="2" y="184"/>
                      </a:lnTo>
                      <a:lnTo>
                        <a:pt x="4" y="178"/>
                      </a:lnTo>
                      <a:lnTo>
                        <a:pt x="10" y="172"/>
                      </a:lnTo>
                      <a:lnTo>
                        <a:pt x="172" y="10"/>
                      </a:lnTo>
                      <a:lnTo>
                        <a:pt x="172" y="10"/>
                      </a:lnTo>
                      <a:lnTo>
                        <a:pt x="176" y="6"/>
                      </a:lnTo>
                      <a:lnTo>
                        <a:pt x="182" y="2"/>
                      </a:lnTo>
                      <a:lnTo>
                        <a:pt x="190" y="0"/>
                      </a:lnTo>
                      <a:lnTo>
                        <a:pt x="196" y="0"/>
                      </a:lnTo>
                      <a:lnTo>
                        <a:pt x="202" y="0"/>
                      </a:lnTo>
                      <a:lnTo>
                        <a:pt x="208" y="2"/>
                      </a:lnTo>
                      <a:lnTo>
                        <a:pt x="214" y="6"/>
                      </a:lnTo>
                      <a:lnTo>
                        <a:pt x="220" y="10"/>
                      </a:lnTo>
                      <a:lnTo>
                        <a:pt x="382" y="172"/>
                      </a:lnTo>
                      <a:lnTo>
                        <a:pt x="382" y="172"/>
                      </a:lnTo>
                      <a:lnTo>
                        <a:pt x="386" y="178"/>
                      </a:lnTo>
                      <a:lnTo>
                        <a:pt x="390" y="184"/>
                      </a:lnTo>
                      <a:lnTo>
                        <a:pt x="392" y="190"/>
                      </a:lnTo>
                      <a:lnTo>
                        <a:pt x="392" y="196"/>
                      </a:lnTo>
                      <a:lnTo>
                        <a:pt x="392" y="202"/>
                      </a:lnTo>
                      <a:lnTo>
                        <a:pt x="390" y="210"/>
                      </a:lnTo>
                      <a:lnTo>
                        <a:pt x="386" y="216"/>
                      </a:lnTo>
                      <a:lnTo>
                        <a:pt x="382" y="220"/>
                      </a:lnTo>
                      <a:lnTo>
                        <a:pt x="220" y="3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95" name="Freeform 8"/>
                <p:cNvSpPr>
                  <a:spLocks noEditPoints="1"/>
                </p:cNvSpPr>
                <p:nvPr/>
              </p:nvSpPr>
              <p:spPr>
                <a:xfrm>
                  <a:off x="1885951" y="2080915"/>
                  <a:ext cx="485775" cy="485775"/>
                </a:xfrm>
                <a:custGeom>
                  <a:avLst/>
                  <a:gdLst>
                    <a:gd name="T0" fmla="*/ 298 w 306"/>
                    <a:gd name="T1" fmla="*/ 134 h 306"/>
                    <a:gd name="T2" fmla="*/ 172 w 306"/>
                    <a:gd name="T3" fmla="*/ 8 h 306"/>
                    <a:gd name="T4" fmla="*/ 172 w 306"/>
                    <a:gd name="T5" fmla="*/ 8 h 306"/>
                    <a:gd name="T6" fmla="*/ 162 w 306"/>
                    <a:gd name="T7" fmla="*/ 2 h 306"/>
                    <a:gd name="T8" fmla="*/ 152 w 306"/>
                    <a:gd name="T9" fmla="*/ 0 h 306"/>
                    <a:gd name="T10" fmla="*/ 144 w 306"/>
                    <a:gd name="T11" fmla="*/ 2 h 306"/>
                    <a:gd name="T12" fmla="*/ 134 w 306"/>
                    <a:gd name="T13" fmla="*/ 8 h 306"/>
                    <a:gd name="T14" fmla="*/ 8 w 306"/>
                    <a:gd name="T15" fmla="*/ 134 h 306"/>
                    <a:gd name="T16" fmla="*/ 8 w 306"/>
                    <a:gd name="T17" fmla="*/ 134 h 306"/>
                    <a:gd name="T18" fmla="*/ 2 w 306"/>
                    <a:gd name="T19" fmla="*/ 142 h 306"/>
                    <a:gd name="T20" fmla="*/ 0 w 306"/>
                    <a:gd name="T21" fmla="*/ 152 h 306"/>
                    <a:gd name="T22" fmla="*/ 2 w 306"/>
                    <a:gd name="T23" fmla="*/ 162 h 306"/>
                    <a:gd name="T24" fmla="*/ 8 w 306"/>
                    <a:gd name="T25" fmla="*/ 172 h 306"/>
                    <a:gd name="T26" fmla="*/ 134 w 306"/>
                    <a:gd name="T27" fmla="*/ 298 h 306"/>
                    <a:gd name="T28" fmla="*/ 134 w 306"/>
                    <a:gd name="T29" fmla="*/ 298 h 306"/>
                    <a:gd name="T30" fmla="*/ 144 w 306"/>
                    <a:gd name="T31" fmla="*/ 304 h 306"/>
                    <a:gd name="T32" fmla="*/ 152 w 306"/>
                    <a:gd name="T33" fmla="*/ 306 h 306"/>
                    <a:gd name="T34" fmla="*/ 162 w 306"/>
                    <a:gd name="T35" fmla="*/ 304 h 306"/>
                    <a:gd name="T36" fmla="*/ 172 w 306"/>
                    <a:gd name="T37" fmla="*/ 298 h 306"/>
                    <a:gd name="T38" fmla="*/ 298 w 306"/>
                    <a:gd name="T39" fmla="*/ 172 h 306"/>
                    <a:gd name="T40" fmla="*/ 298 w 306"/>
                    <a:gd name="T41" fmla="*/ 172 h 306"/>
                    <a:gd name="T42" fmla="*/ 304 w 306"/>
                    <a:gd name="T43" fmla="*/ 162 h 306"/>
                    <a:gd name="T44" fmla="*/ 306 w 306"/>
                    <a:gd name="T45" fmla="*/ 152 h 306"/>
                    <a:gd name="T46" fmla="*/ 304 w 306"/>
                    <a:gd name="T47" fmla="*/ 142 h 306"/>
                    <a:gd name="T48" fmla="*/ 298 w 306"/>
                    <a:gd name="T49" fmla="*/ 134 h 306"/>
                    <a:gd name="T50" fmla="*/ 298 w 306"/>
                    <a:gd name="T51" fmla="*/ 134 h 306"/>
                    <a:gd name="T52" fmla="*/ 266 w 306"/>
                    <a:gd name="T53" fmla="*/ 166 h 306"/>
                    <a:gd name="T54" fmla="*/ 168 w 306"/>
                    <a:gd name="T55" fmla="*/ 264 h 306"/>
                    <a:gd name="T56" fmla="*/ 168 w 306"/>
                    <a:gd name="T57" fmla="*/ 264 h 306"/>
                    <a:gd name="T58" fmla="*/ 160 w 306"/>
                    <a:gd name="T59" fmla="*/ 270 h 306"/>
                    <a:gd name="T60" fmla="*/ 152 w 306"/>
                    <a:gd name="T61" fmla="*/ 272 h 306"/>
                    <a:gd name="T62" fmla="*/ 146 w 306"/>
                    <a:gd name="T63" fmla="*/ 270 h 306"/>
                    <a:gd name="T64" fmla="*/ 138 w 306"/>
                    <a:gd name="T65" fmla="*/ 264 h 306"/>
                    <a:gd name="T66" fmla="*/ 40 w 306"/>
                    <a:gd name="T67" fmla="*/ 166 h 306"/>
                    <a:gd name="T68" fmla="*/ 40 w 306"/>
                    <a:gd name="T69" fmla="*/ 166 h 306"/>
                    <a:gd name="T70" fmla="*/ 36 w 306"/>
                    <a:gd name="T71" fmla="*/ 160 h 306"/>
                    <a:gd name="T72" fmla="*/ 34 w 306"/>
                    <a:gd name="T73" fmla="*/ 152 h 306"/>
                    <a:gd name="T74" fmla="*/ 36 w 306"/>
                    <a:gd name="T75" fmla="*/ 144 h 306"/>
                    <a:gd name="T76" fmla="*/ 40 w 306"/>
                    <a:gd name="T77" fmla="*/ 138 h 306"/>
                    <a:gd name="T78" fmla="*/ 138 w 306"/>
                    <a:gd name="T79" fmla="*/ 40 h 306"/>
                    <a:gd name="T80" fmla="*/ 138 w 306"/>
                    <a:gd name="T81" fmla="*/ 40 h 306"/>
                    <a:gd name="T82" fmla="*/ 146 w 306"/>
                    <a:gd name="T83" fmla="*/ 36 h 306"/>
                    <a:gd name="T84" fmla="*/ 152 w 306"/>
                    <a:gd name="T85" fmla="*/ 34 h 306"/>
                    <a:gd name="T86" fmla="*/ 160 w 306"/>
                    <a:gd name="T87" fmla="*/ 36 h 306"/>
                    <a:gd name="T88" fmla="*/ 168 w 306"/>
                    <a:gd name="T89" fmla="*/ 40 h 306"/>
                    <a:gd name="T90" fmla="*/ 266 w 306"/>
                    <a:gd name="T91" fmla="*/ 138 h 306"/>
                    <a:gd name="T92" fmla="*/ 266 w 306"/>
                    <a:gd name="T93" fmla="*/ 138 h 306"/>
                    <a:gd name="T94" fmla="*/ 270 w 306"/>
                    <a:gd name="T95" fmla="*/ 144 h 306"/>
                    <a:gd name="T96" fmla="*/ 272 w 306"/>
                    <a:gd name="T97" fmla="*/ 152 h 306"/>
                    <a:gd name="T98" fmla="*/ 270 w 306"/>
                    <a:gd name="T99" fmla="*/ 160 h 306"/>
                    <a:gd name="T100" fmla="*/ 266 w 306"/>
                    <a:gd name="T101" fmla="*/ 166 h 306"/>
                    <a:gd name="T102" fmla="*/ 266 w 306"/>
                    <a:gd name="T103" fmla="*/ 166 h 30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06" h="306">
                      <a:moveTo>
                        <a:pt x="298" y="134"/>
                      </a:moveTo>
                      <a:lnTo>
                        <a:pt x="172" y="8"/>
                      </a:lnTo>
                      <a:lnTo>
                        <a:pt x="172" y="8"/>
                      </a:lnTo>
                      <a:lnTo>
                        <a:pt x="162" y="2"/>
                      </a:lnTo>
                      <a:lnTo>
                        <a:pt x="152" y="0"/>
                      </a:lnTo>
                      <a:lnTo>
                        <a:pt x="144" y="2"/>
                      </a:lnTo>
                      <a:lnTo>
                        <a:pt x="134" y="8"/>
                      </a:lnTo>
                      <a:lnTo>
                        <a:pt x="8" y="134"/>
                      </a:lnTo>
                      <a:lnTo>
                        <a:pt x="8" y="134"/>
                      </a:lnTo>
                      <a:lnTo>
                        <a:pt x="2" y="142"/>
                      </a:lnTo>
                      <a:lnTo>
                        <a:pt x="0" y="152"/>
                      </a:lnTo>
                      <a:lnTo>
                        <a:pt x="2" y="162"/>
                      </a:lnTo>
                      <a:lnTo>
                        <a:pt x="8" y="172"/>
                      </a:lnTo>
                      <a:lnTo>
                        <a:pt x="134" y="298"/>
                      </a:lnTo>
                      <a:lnTo>
                        <a:pt x="134" y="298"/>
                      </a:lnTo>
                      <a:lnTo>
                        <a:pt x="144" y="304"/>
                      </a:lnTo>
                      <a:lnTo>
                        <a:pt x="152" y="306"/>
                      </a:lnTo>
                      <a:lnTo>
                        <a:pt x="162" y="304"/>
                      </a:lnTo>
                      <a:lnTo>
                        <a:pt x="172" y="298"/>
                      </a:lnTo>
                      <a:lnTo>
                        <a:pt x="298" y="172"/>
                      </a:lnTo>
                      <a:lnTo>
                        <a:pt x="298" y="172"/>
                      </a:lnTo>
                      <a:lnTo>
                        <a:pt x="304" y="162"/>
                      </a:lnTo>
                      <a:lnTo>
                        <a:pt x="306" y="152"/>
                      </a:lnTo>
                      <a:lnTo>
                        <a:pt x="304" y="142"/>
                      </a:lnTo>
                      <a:lnTo>
                        <a:pt x="298" y="134"/>
                      </a:lnTo>
                      <a:lnTo>
                        <a:pt x="298" y="134"/>
                      </a:lnTo>
                      <a:close/>
                      <a:moveTo>
                        <a:pt x="266" y="166"/>
                      </a:moveTo>
                      <a:lnTo>
                        <a:pt x="168" y="264"/>
                      </a:lnTo>
                      <a:lnTo>
                        <a:pt x="168" y="264"/>
                      </a:lnTo>
                      <a:lnTo>
                        <a:pt x="160" y="270"/>
                      </a:lnTo>
                      <a:lnTo>
                        <a:pt x="152" y="272"/>
                      </a:lnTo>
                      <a:lnTo>
                        <a:pt x="146" y="270"/>
                      </a:lnTo>
                      <a:lnTo>
                        <a:pt x="138" y="264"/>
                      </a:lnTo>
                      <a:lnTo>
                        <a:pt x="40" y="166"/>
                      </a:lnTo>
                      <a:lnTo>
                        <a:pt x="40" y="166"/>
                      </a:lnTo>
                      <a:lnTo>
                        <a:pt x="36" y="160"/>
                      </a:lnTo>
                      <a:lnTo>
                        <a:pt x="34" y="152"/>
                      </a:lnTo>
                      <a:lnTo>
                        <a:pt x="36" y="144"/>
                      </a:lnTo>
                      <a:lnTo>
                        <a:pt x="40" y="138"/>
                      </a:lnTo>
                      <a:lnTo>
                        <a:pt x="138" y="40"/>
                      </a:lnTo>
                      <a:lnTo>
                        <a:pt x="138" y="40"/>
                      </a:lnTo>
                      <a:lnTo>
                        <a:pt x="146" y="36"/>
                      </a:lnTo>
                      <a:lnTo>
                        <a:pt x="152" y="34"/>
                      </a:lnTo>
                      <a:lnTo>
                        <a:pt x="160" y="36"/>
                      </a:lnTo>
                      <a:lnTo>
                        <a:pt x="168" y="40"/>
                      </a:lnTo>
                      <a:lnTo>
                        <a:pt x="266" y="138"/>
                      </a:lnTo>
                      <a:lnTo>
                        <a:pt x="266" y="138"/>
                      </a:lnTo>
                      <a:lnTo>
                        <a:pt x="270" y="144"/>
                      </a:lnTo>
                      <a:lnTo>
                        <a:pt x="272" y="152"/>
                      </a:lnTo>
                      <a:lnTo>
                        <a:pt x="270" y="160"/>
                      </a:lnTo>
                      <a:lnTo>
                        <a:pt x="266" y="166"/>
                      </a:lnTo>
                      <a:lnTo>
                        <a:pt x="266" y="166"/>
                      </a:lnTo>
                      <a:close/>
                    </a:path>
                  </a:pathLst>
                </a:custGeom>
                <a:solidFill>
                  <a:srgbClr val="178c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600"/>
                </a:p>
              </p:txBody>
            </p:sp>
          </p:grpSp>
          <p:sp>
            <p:nvSpPr>
              <p:cNvPr id="96" name="TextBox 151"/>
              <p:cNvSpPr txBox="1"/>
              <p:nvPr/>
            </p:nvSpPr>
            <p:spPr>
              <a:xfrm>
                <a:off x="1922581" y="2166238"/>
                <a:ext cx="444400" cy="3430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lang="ko-KR" altLang="en-US"/>
                </a:pPr>
                <a:r>
                  <a:rPr lang="en-US" altLang="ko-KR" sz="1900">
                    <a:solidFill>
                      <a:srgbClr val="178ca6">
                        <a:alpha val="99000"/>
                      </a:srgbClr>
                    </a:solidFill>
                    <a:latin typeface="한컴 윤고딕 250"/>
                    <a:ea typeface="한컴 윤고딕 250"/>
                    <a:cs typeface="Arial"/>
                  </a:rPr>
                  <a:t>2</a:t>
                </a:r>
                <a:endParaRPr lang="ko-KR" altLang="en-US" sz="1900">
                  <a:solidFill>
                    <a:srgbClr val="178ca6">
                      <a:alpha val="99000"/>
                    </a:srgbClr>
                  </a:solidFill>
                  <a:latin typeface="한컴 윤고딕 250"/>
                  <a:ea typeface="한컴 윤고딕 250"/>
                  <a:cs typeface="Arial"/>
                </a:endParaRPr>
              </a:p>
            </p:txBody>
          </p:sp>
        </p:grpSp>
        <p:sp>
          <p:nvSpPr>
            <p:cNvPr id="97" name="TextBox 149"/>
            <p:cNvSpPr txBox="1"/>
            <p:nvPr/>
          </p:nvSpPr>
          <p:spPr>
            <a:xfrm>
              <a:off x="4259155" y="2856712"/>
              <a:ext cx="4230205" cy="406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2200">
                  <a:solidFill>
                    <a:schemeClr val="tx1">
                      <a:lumMod val="65000"/>
                      <a:lumOff val="35000"/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  </a:t>
              </a:r>
              <a:r>
                <a:rPr lang="ko-KR" altLang="en-US" sz="2700">
                  <a:solidFill>
                    <a:schemeClr val="tx1">
                      <a:lumMod val="65000"/>
                      <a:lumOff val="35000"/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비위유형별 징계 현황 및 주요사례</a:t>
              </a:r>
              <a:r>
                <a:rPr lang="en-US" altLang="ko-KR" sz="2700">
                  <a:solidFill>
                    <a:schemeClr val="tx1">
                      <a:lumMod val="65000"/>
                      <a:lumOff val="35000"/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</a:t>
              </a:r>
              <a:endParaRPr lang="en-US" altLang="ko-KR" sz="2700">
                <a:solidFill>
                  <a:schemeClr val="tx1">
                    <a:lumMod val="65000"/>
                    <a:lumOff val="35000"/>
                    <a:alpha val="99000"/>
                  </a:schemeClr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</p:grpSp>
      <p:grpSp>
        <p:nvGrpSpPr>
          <p:cNvPr id="98" name="그룹 157"/>
          <p:cNvGrpSpPr/>
          <p:nvPr/>
        </p:nvGrpSpPr>
        <p:grpSpPr>
          <a:xfrm rot="0">
            <a:off x="1195111" y="4149081"/>
            <a:ext cx="6612355" cy="738614"/>
            <a:chOff x="3586513" y="3554200"/>
            <a:chExt cx="4610091" cy="605679"/>
          </a:xfrm>
        </p:grpSpPr>
        <p:grpSp>
          <p:nvGrpSpPr>
            <p:cNvPr id="99" name="그룹 158"/>
            <p:cNvGrpSpPr/>
            <p:nvPr/>
          </p:nvGrpSpPr>
          <p:grpSpPr>
            <a:xfrm rot="0">
              <a:off x="3586513" y="3554200"/>
              <a:ext cx="4610091" cy="605679"/>
              <a:chOff x="1737558" y="1988840"/>
              <a:chExt cx="5147427" cy="676275"/>
            </a:xfrm>
          </p:grpSpPr>
          <p:grpSp>
            <p:nvGrpSpPr>
              <p:cNvPr id="100" name="그룹 160"/>
              <p:cNvGrpSpPr/>
              <p:nvPr/>
            </p:nvGrpSpPr>
            <p:grpSpPr>
              <a:xfrm rot="0">
                <a:off x="1737558" y="1988840"/>
                <a:ext cx="5147427" cy="676275"/>
                <a:chOff x="1737561" y="1988840"/>
                <a:chExt cx="5147427" cy="676275"/>
              </a:xfrm>
            </p:grpSpPr>
            <p:sp>
              <p:nvSpPr>
                <p:cNvPr id="101" name="Freeform 5"/>
                <p:cNvSpPr/>
                <p:nvPr/>
              </p:nvSpPr>
              <p:spPr>
                <a:xfrm>
                  <a:off x="1737561" y="1988840"/>
                  <a:ext cx="5095875" cy="676275"/>
                </a:xfrm>
                <a:custGeom>
                  <a:avLst/>
                  <a:gdLst>
                    <a:gd name="T0" fmla="*/ 3200 w 3210"/>
                    <a:gd name="T1" fmla="*/ 188 h 426"/>
                    <a:gd name="T2" fmla="*/ 3104 w 3210"/>
                    <a:gd name="T3" fmla="*/ 10 h 426"/>
                    <a:gd name="T4" fmla="*/ 3104 w 3210"/>
                    <a:gd name="T5" fmla="*/ 10 h 426"/>
                    <a:gd name="T6" fmla="*/ 3096 w 3210"/>
                    <a:gd name="T7" fmla="*/ 6 h 426"/>
                    <a:gd name="T8" fmla="*/ 3088 w 3210"/>
                    <a:gd name="T9" fmla="*/ 2 h 426"/>
                    <a:gd name="T10" fmla="*/ 3080 w 3210"/>
                    <a:gd name="T11" fmla="*/ 0 h 426"/>
                    <a:gd name="T12" fmla="*/ 3072 w 3210"/>
                    <a:gd name="T13" fmla="*/ 0 h 426"/>
                    <a:gd name="T14" fmla="*/ 220 w 3210"/>
                    <a:gd name="T15" fmla="*/ 0 h 426"/>
                    <a:gd name="T16" fmla="*/ 220 w 3210"/>
                    <a:gd name="T17" fmla="*/ 0 h 426"/>
                    <a:gd name="T18" fmla="*/ 212 w 3210"/>
                    <a:gd name="T19" fmla="*/ 0 h 426"/>
                    <a:gd name="T20" fmla="*/ 202 w 3210"/>
                    <a:gd name="T21" fmla="*/ 2 h 426"/>
                    <a:gd name="T22" fmla="*/ 194 w 3210"/>
                    <a:gd name="T23" fmla="*/ 6 h 426"/>
                    <a:gd name="T24" fmla="*/ 188 w 3210"/>
                    <a:gd name="T25" fmla="*/ 10 h 426"/>
                    <a:gd name="T26" fmla="*/ 12 w 3210"/>
                    <a:gd name="T27" fmla="*/ 188 h 426"/>
                    <a:gd name="T28" fmla="*/ 12 w 3210"/>
                    <a:gd name="T29" fmla="*/ 188 h 426"/>
                    <a:gd name="T30" fmla="*/ 6 w 3210"/>
                    <a:gd name="T31" fmla="*/ 192 h 426"/>
                    <a:gd name="T32" fmla="*/ 4 w 3210"/>
                    <a:gd name="T33" fmla="*/ 200 h 426"/>
                    <a:gd name="T34" fmla="*/ 2 w 3210"/>
                    <a:gd name="T35" fmla="*/ 206 h 426"/>
                    <a:gd name="T36" fmla="*/ 0 w 3210"/>
                    <a:gd name="T37" fmla="*/ 214 h 426"/>
                    <a:gd name="T38" fmla="*/ 2 w 3210"/>
                    <a:gd name="T39" fmla="*/ 220 h 426"/>
                    <a:gd name="T40" fmla="*/ 4 w 3210"/>
                    <a:gd name="T41" fmla="*/ 228 h 426"/>
                    <a:gd name="T42" fmla="*/ 6 w 3210"/>
                    <a:gd name="T43" fmla="*/ 234 h 426"/>
                    <a:gd name="T44" fmla="*/ 12 w 3210"/>
                    <a:gd name="T45" fmla="*/ 240 h 426"/>
                    <a:gd name="T46" fmla="*/ 188 w 3210"/>
                    <a:gd name="T47" fmla="*/ 416 h 426"/>
                    <a:gd name="T48" fmla="*/ 188 w 3210"/>
                    <a:gd name="T49" fmla="*/ 416 h 426"/>
                    <a:gd name="T50" fmla="*/ 194 w 3210"/>
                    <a:gd name="T51" fmla="*/ 422 h 426"/>
                    <a:gd name="T52" fmla="*/ 202 w 3210"/>
                    <a:gd name="T53" fmla="*/ 424 h 426"/>
                    <a:gd name="T54" fmla="*/ 212 w 3210"/>
                    <a:gd name="T55" fmla="*/ 426 h 426"/>
                    <a:gd name="T56" fmla="*/ 220 w 3210"/>
                    <a:gd name="T57" fmla="*/ 426 h 426"/>
                    <a:gd name="T58" fmla="*/ 3072 w 3210"/>
                    <a:gd name="T59" fmla="*/ 426 h 426"/>
                    <a:gd name="T60" fmla="*/ 3072 w 3210"/>
                    <a:gd name="T61" fmla="*/ 426 h 426"/>
                    <a:gd name="T62" fmla="*/ 3080 w 3210"/>
                    <a:gd name="T63" fmla="*/ 426 h 426"/>
                    <a:gd name="T64" fmla="*/ 3088 w 3210"/>
                    <a:gd name="T65" fmla="*/ 424 h 426"/>
                    <a:gd name="T66" fmla="*/ 3096 w 3210"/>
                    <a:gd name="T67" fmla="*/ 422 h 426"/>
                    <a:gd name="T68" fmla="*/ 3104 w 3210"/>
                    <a:gd name="T69" fmla="*/ 416 h 426"/>
                    <a:gd name="T70" fmla="*/ 3200 w 3210"/>
                    <a:gd name="T71" fmla="*/ 240 h 426"/>
                    <a:gd name="T72" fmla="*/ 3200 w 3210"/>
                    <a:gd name="T73" fmla="*/ 240 h 426"/>
                    <a:gd name="T74" fmla="*/ 3204 w 3210"/>
                    <a:gd name="T75" fmla="*/ 234 h 426"/>
                    <a:gd name="T76" fmla="*/ 3208 w 3210"/>
                    <a:gd name="T77" fmla="*/ 228 h 426"/>
                    <a:gd name="T78" fmla="*/ 3210 w 3210"/>
                    <a:gd name="T79" fmla="*/ 220 h 426"/>
                    <a:gd name="T80" fmla="*/ 3210 w 3210"/>
                    <a:gd name="T81" fmla="*/ 214 h 426"/>
                    <a:gd name="T82" fmla="*/ 3210 w 3210"/>
                    <a:gd name="T83" fmla="*/ 206 h 426"/>
                    <a:gd name="T84" fmla="*/ 3208 w 3210"/>
                    <a:gd name="T85" fmla="*/ 200 h 426"/>
                    <a:gd name="T86" fmla="*/ 3204 w 3210"/>
                    <a:gd name="T87" fmla="*/ 192 h 426"/>
                    <a:gd name="T88" fmla="*/ 3200 w 3210"/>
                    <a:gd name="T89" fmla="*/ 188 h 426"/>
                    <a:gd name="T90" fmla="*/ 3200 w 3210"/>
                    <a:gd name="T91" fmla="*/ 188 h 42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10" h="426">
                      <a:moveTo>
                        <a:pt x="3200" y="188"/>
                      </a:moveTo>
                      <a:lnTo>
                        <a:pt x="3104" y="10"/>
                      </a:lnTo>
                      <a:lnTo>
                        <a:pt x="3104" y="10"/>
                      </a:lnTo>
                      <a:lnTo>
                        <a:pt x="3096" y="6"/>
                      </a:lnTo>
                      <a:lnTo>
                        <a:pt x="3088" y="2"/>
                      </a:lnTo>
                      <a:lnTo>
                        <a:pt x="3080" y="0"/>
                      </a:lnTo>
                      <a:lnTo>
                        <a:pt x="3072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12" y="0"/>
                      </a:lnTo>
                      <a:lnTo>
                        <a:pt x="202" y="2"/>
                      </a:lnTo>
                      <a:lnTo>
                        <a:pt x="194" y="6"/>
                      </a:lnTo>
                      <a:lnTo>
                        <a:pt x="188" y="10"/>
                      </a:lnTo>
                      <a:lnTo>
                        <a:pt x="12" y="188"/>
                      </a:lnTo>
                      <a:lnTo>
                        <a:pt x="12" y="188"/>
                      </a:lnTo>
                      <a:lnTo>
                        <a:pt x="6" y="192"/>
                      </a:lnTo>
                      <a:lnTo>
                        <a:pt x="4" y="200"/>
                      </a:lnTo>
                      <a:lnTo>
                        <a:pt x="2" y="206"/>
                      </a:lnTo>
                      <a:lnTo>
                        <a:pt x="0" y="214"/>
                      </a:lnTo>
                      <a:lnTo>
                        <a:pt x="2" y="220"/>
                      </a:lnTo>
                      <a:lnTo>
                        <a:pt x="4" y="228"/>
                      </a:lnTo>
                      <a:lnTo>
                        <a:pt x="6" y="234"/>
                      </a:lnTo>
                      <a:lnTo>
                        <a:pt x="12" y="240"/>
                      </a:lnTo>
                      <a:lnTo>
                        <a:pt x="188" y="416"/>
                      </a:lnTo>
                      <a:lnTo>
                        <a:pt x="188" y="416"/>
                      </a:lnTo>
                      <a:lnTo>
                        <a:pt x="194" y="422"/>
                      </a:lnTo>
                      <a:lnTo>
                        <a:pt x="202" y="424"/>
                      </a:lnTo>
                      <a:lnTo>
                        <a:pt x="212" y="426"/>
                      </a:lnTo>
                      <a:lnTo>
                        <a:pt x="220" y="426"/>
                      </a:lnTo>
                      <a:lnTo>
                        <a:pt x="3072" y="426"/>
                      </a:lnTo>
                      <a:lnTo>
                        <a:pt x="3072" y="426"/>
                      </a:lnTo>
                      <a:lnTo>
                        <a:pt x="3080" y="426"/>
                      </a:lnTo>
                      <a:lnTo>
                        <a:pt x="3088" y="424"/>
                      </a:lnTo>
                      <a:lnTo>
                        <a:pt x="3096" y="422"/>
                      </a:lnTo>
                      <a:lnTo>
                        <a:pt x="3104" y="416"/>
                      </a:lnTo>
                      <a:lnTo>
                        <a:pt x="3200" y="240"/>
                      </a:lnTo>
                      <a:lnTo>
                        <a:pt x="3200" y="240"/>
                      </a:lnTo>
                      <a:lnTo>
                        <a:pt x="3204" y="234"/>
                      </a:lnTo>
                      <a:lnTo>
                        <a:pt x="3208" y="228"/>
                      </a:lnTo>
                      <a:lnTo>
                        <a:pt x="3210" y="220"/>
                      </a:lnTo>
                      <a:lnTo>
                        <a:pt x="3210" y="214"/>
                      </a:lnTo>
                      <a:lnTo>
                        <a:pt x="3210" y="206"/>
                      </a:lnTo>
                      <a:lnTo>
                        <a:pt x="3208" y="200"/>
                      </a:lnTo>
                      <a:lnTo>
                        <a:pt x="3204" y="192"/>
                      </a:lnTo>
                      <a:lnTo>
                        <a:pt x="3200" y="188"/>
                      </a:lnTo>
                      <a:lnTo>
                        <a:pt x="3200" y="188"/>
                      </a:lnTo>
                      <a:close/>
                    </a:path>
                  </a:pathLst>
                </a:custGeom>
                <a:solidFill>
                  <a:srgbClr val="39b2b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102" name="Freeform 5"/>
                <p:cNvSpPr/>
                <p:nvPr/>
              </p:nvSpPr>
              <p:spPr>
                <a:xfrm>
                  <a:off x="1789113" y="1988840"/>
                  <a:ext cx="5095875" cy="676275"/>
                </a:xfrm>
                <a:custGeom>
                  <a:avLst/>
                  <a:gdLst>
                    <a:gd name="T0" fmla="*/ 3200 w 3210"/>
                    <a:gd name="T1" fmla="*/ 188 h 426"/>
                    <a:gd name="T2" fmla="*/ 3104 w 3210"/>
                    <a:gd name="T3" fmla="*/ 10 h 426"/>
                    <a:gd name="T4" fmla="*/ 3104 w 3210"/>
                    <a:gd name="T5" fmla="*/ 10 h 426"/>
                    <a:gd name="T6" fmla="*/ 3096 w 3210"/>
                    <a:gd name="T7" fmla="*/ 6 h 426"/>
                    <a:gd name="T8" fmla="*/ 3088 w 3210"/>
                    <a:gd name="T9" fmla="*/ 2 h 426"/>
                    <a:gd name="T10" fmla="*/ 3080 w 3210"/>
                    <a:gd name="T11" fmla="*/ 0 h 426"/>
                    <a:gd name="T12" fmla="*/ 3072 w 3210"/>
                    <a:gd name="T13" fmla="*/ 0 h 426"/>
                    <a:gd name="T14" fmla="*/ 220 w 3210"/>
                    <a:gd name="T15" fmla="*/ 0 h 426"/>
                    <a:gd name="T16" fmla="*/ 220 w 3210"/>
                    <a:gd name="T17" fmla="*/ 0 h 426"/>
                    <a:gd name="T18" fmla="*/ 212 w 3210"/>
                    <a:gd name="T19" fmla="*/ 0 h 426"/>
                    <a:gd name="T20" fmla="*/ 202 w 3210"/>
                    <a:gd name="T21" fmla="*/ 2 h 426"/>
                    <a:gd name="T22" fmla="*/ 194 w 3210"/>
                    <a:gd name="T23" fmla="*/ 6 h 426"/>
                    <a:gd name="T24" fmla="*/ 188 w 3210"/>
                    <a:gd name="T25" fmla="*/ 10 h 426"/>
                    <a:gd name="T26" fmla="*/ 12 w 3210"/>
                    <a:gd name="T27" fmla="*/ 188 h 426"/>
                    <a:gd name="T28" fmla="*/ 12 w 3210"/>
                    <a:gd name="T29" fmla="*/ 188 h 426"/>
                    <a:gd name="T30" fmla="*/ 6 w 3210"/>
                    <a:gd name="T31" fmla="*/ 192 h 426"/>
                    <a:gd name="T32" fmla="*/ 4 w 3210"/>
                    <a:gd name="T33" fmla="*/ 200 h 426"/>
                    <a:gd name="T34" fmla="*/ 2 w 3210"/>
                    <a:gd name="T35" fmla="*/ 206 h 426"/>
                    <a:gd name="T36" fmla="*/ 0 w 3210"/>
                    <a:gd name="T37" fmla="*/ 214 h 426"/>
                    <a:gd name="T38" fmla="*/ 2 w 3210"/>
                    <a:gd name="T39" fmla="*/ 220 h 426"/>
                    <a:gd name="T40" fmla="*/ 4 w 3210"/>
                    <a:gd name="T41" fmla="*/ 228 h 426"/>
                    <a:gd name="T42" fmla="*/ 6 w 3210"/>
                    <a:gd name="T43" fmla="*/ 234 h 426"/>
                    <a:gd name="T44" fmla="*/ 12 w 3210"/>
                    <a:gd name="T45" fmla="*/ 240 h 426"/>
                    <a:gd name="T46" fmla="*/ 188 w 3210"/>
                    <a:gd name="T47" fmla="*/ 416 h 426"/>
                    <a:gd name="T48" fmla="*/ 188 w 3210"/>
                    <a:gd name="T49" fmla="*/ 416 h 426"/>
                    <a:gd name="T50" fmla="*/ 194 w 3210"/>
                    <a:gd name="T51" fmla="*/ 422 h 426"/>
                    <a:gd name="T52" fmla="*/ 202 w 3210"/>
                    <a:gd name="T53" fmla="*/ 424 h 426"/>
                    <a:gd name="T54" fmla="*/ 212 w 3210"/>
                    <a:gd name="T55" fmla="*/ 426 h 426"/>
                    <a:gd name="T56" fmla="*/ 220 w 3210"/>
                    <a:gd name="T57" fmla="*/ 426 h 426"/>
                    <a:gd name="T58" fmla="*/ 3072 w 3210"/>
                    <a:gd name="T59" fmla="*/ 426 h 426"/>
                    <a:gd name="T60" fmla="*/ 3072 w 3210"/>
                    <a:gd name="T61" fmla="*/ 426 h 426"/>
                    <a:gd name="T62" fmla="*/ 3080 w 3210"/>
                    <a:gd name="T63" fmla="*/ 426 h 426"/>
                    <a:gd name="T64" fmla="*/ 3088 w 3210"/>
                    <a:gd name="T65" fmla="*/ 424 h 426"/>
                    <a:gd name="T66" fmla="*/ 3096 w 3210"/>
                    <a:gd name="T67" fmla="*/ 422 h 426"/>
                    <a:gd name="T68" fmla="*/ 3104 w 3210"/>
                    <a:gd name="T69" fmla="*/ 416 h 426"/>
                    <a:gd name="T70" fmla="*/ 3200 w 3210"/>
                    <a:gd name="T71" fmla="*/ 240 h 426"/>
                    <a:gd name="T72" fmla="*/ 3200 w 3210"/>
                    <a:gd name="T73" fmla="*/ 240 h 426"/>
                    <a:gd name="T74" fmla="*/ 3204 w 3210"/>
                    <a:gd name="T75" fmla="*/ 234 h 426"/>
                    <a:gd name="T76" fmla="*/ 3208 w 3210"/>
                    <a:gd name="T77" fmla="*/ 228 h 426"/>
                    <a:gd name="T78" fmla="*/ 3210 w 3210"/>
                    <a:gd name="T79" fmla="*/ 220 h 426"/>
                    <a:gd name="T80" fmla="*/ 3210 w 3210"/>
                    <a:gd name="T81" fmla="*/ 214 h 426"/>
                    <a:gd name="T82" fmla="*/ 3210 w 3210"/>
                    <a:gd name="T83" fmla="*/ 206 h 426"/>
                    <a:gd name="T84" fmla="*/ 3208 w 3210"/>
                    <a:gd name="T85" fmla="*/ 200 h 426"/>
                    <a:gd name="T86" fmla="*/ 3204 w 3210"/>
                    <a:gd name="T87" fmla="*/ 192 h 426"/>
                    <a:gd name="T88" fmla="*/ 3200 w 3210"/>
                    <a:gd name="T89" fmla="*/ 188 h 426"/>
                    <a:gd name="T90" fmla="*/ 3200 w 3210"/>
                    <a:gd name="T91" fmla="*/ 188 h 42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10" h="426">
                      <a:moveTo>
                        <a:pt x="3200" y="188"/>
                      </a:moveTo>
                      <a:lnTo>
                        <a:pt x="3104" y="10"/>
                      </a:lnTo>
                      <a:lnTo>
                        <a:pt x="3104" y="10"/>
                      </a:lnTo>
                      <a:lnTo>
                        <a:pt x="3096" y="6"/>
                      </a:lnTo>
                      <a:lnTo>
                        <a:pt x="3088" y="2"/>
                      </a:lnTo>
                      <a:lnTo>
                        <a:pt x="3080" y="0"/>
                      </a:lnTo>
                      <a:lnTo>
                        <a:pt x="3072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12" y="0"/>
                      </a:lnTo>
                      <a:lnTo>
                        <a:pt x="202" y="2"/>
                      </a:lnTo>
                      <a:lnTo>
                        <a:pt x="194" y="6"/>
                      </a:lnTo>
                      <a:lnTo>
                        <a:pt x="188" y="10"/>
                      </a:lnTo>
                      <a:lnTo>
                        <a:pt x="12" y="188"/>
                      </a:lnTo>
                      <a:lnTo>
                        <a:pt x="12" y="188"/>
                      </a:lnTo>
                      <a:lnTo>
                        <a:pt x="6" y="192"/>
                      </a:lnTo>
                      <a:lnTo>
                        <a:pt x="4" y="200"/>
                      </a:lnTo>
                      <a:lnTo>
                        <a:pt x="2" y="206"/>
                      </a:lnTo>
                      <a:lnTo>
                        <a:pt x="0" y="214"/>
                      </a:lnTo>
                      <a:lnTo>
                        <a:pt x="2" y="220"/>
                      </a:lnTo>
                      <a:lnTo>
                        <a:pt x="4" y="228"/>
                      </a:lnTo>
                      <a:lnTo>
                        <a:pt x="6" y="234"/>
                      </a:lnTo>
                      <a:lnTo>
                        <a:pt x="12" y="240"/>
                      </a:lnTo>
                      <a:lnTo>
                        <a:pt x="188" y="416"/>
                      </a:lnTo>
                      <a:lnTo>
                        <a:pt x="188" y="416"/>
                      </a:lnTo>
                      <a:lnTo>
                        <a:pt x="194" y="422"/>
                      </a:lnTo>
                      <a:lnTo>
                        <a:pt x="202" y="424"/>
                      </a:lnTo>
                      <a:lnTo>
                        <a:pt x="212" y="426"/>
                      </a:lnTo>
                      <a:lnTo>
                        <a:pt x="220" y="426"/>
                      </a:lnTo>
                      <a:lnTo>
                        <a:pt x="3072" y="426"/>
                      </a:lnTo>
                      <a:lnTo>
                        <a:pt x="3072" y="426"/>
                      </a:lnTo>
                      <a:lnTo>
                        <a:pt x="3080" y="426"/>
                      </a:lnTo>
                      <a:lnTo>
                        <a:pt x="3088" y="424"/>
                      </a:lnTo>
                      <a:lnTo>
                        <a:pt x="3096" y="422"/>
                      </a:lnTo>
                      <a:lnTo>
                        <a:pt x="3104" y="416"/>
                      </a:lnTo>
                      <a:lnTo>
                        <a:pt x="3200" y="240"/>
                      </a:lnTo>
                      <a:lnTo>
                        <a:pt x="3200" y="240"/>
                      </a:lnTo>
                      <a:lnTo>
                        <a:pt x="3204" y="234"/>
                      </a:lnTo>
                      <a:lnTo>
                        <a:pt x="3208" y="228"/>
                      </a:lnTo>
                      <a:lnTo>
                        <a:pt x="3210" y="220"/>
                      </a:lnTo>
                      <a:lnTo>
                        <a:pt x="3210" y="214"/>
                      </a:lnTo>
                      <a:lnTo>
                        <a:pt x="3210" y="206"/>
                      </a:lnTo>
                      <a:lnTo>
                        <a:pt x="3208" y="200"/>
                      </a:lnTo>
                      <a:lnTo>
                        <a:pt x="3204" y="192"/>
                      </a:lnTo>
                      <a:lnTo>
                        <a:pt x="3200" y="188"/>
                      </a:lnTo>
                      <a:lnTo>
                        <a:pt x="3200" y="188"/>
                      </a:lnTo>
                      <a:close/>
                    </a:path>
                  </a:pathLst>
                </a:custGeom>
                <a:solidFill>
                  <a:srgbClr val="39b2b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103" name="Freeform 6"/>
                <p:cNvSpPr/>
                <p:nvPr/>
              </p:nvSpPr>
              <p:spPr>
                <a:xfrm>
                  <a:off x="1789113" y="1988840"/>
                  <a:ext cx="4968875" cy="676275"/>
                </a:xfrm>
                <a:custGeom>
                  <a:avLst/>
                  <a:gdLst>
                    <a:gd name="T0" fmla="*/ 3120 w 3130"/>
                    <a:gd name="T1" fmla="*/ 188 h 426"/>
                    <a:gd name="T2" fmla="*/ 3024 w 3130"/>
                    <a:gd name="T3" fmla="*/ 10 h 426"/>
                    <a:gd name="T4" fmla="*/ 3024 w 3130"/>
                    <a:gd name="T5" fmla="*/ 10 h 426"/>
                    <a:gd name="T6" fmla="*/ 3016 w 3130"/>
                    <a:gd name="T7" fmla="*/ 6 h 426"/>
                    <a:gd name="T8" fmla="*/ 3008 w 3130"/>
                    <a:gd name="T9" fmla="*/ 2 h 426"/>
                    <a:gd name="T10" fmla="*/ 3000 w 3130"/>
                    <a:gd name="T11" fmla="*/ 0 h 426"/>
                    <a:gd name="T12" fmla="*/ 2992 w 3130"/>
                    <a:gd name="T13" fmla="*/ 0 h 426"/>
                    <a:gd name="T14" fmla="*/ 220 w 3130"/>
                    <a:gd name="T15" fmla="*/ 0 h 426"/>
                    <a:gd name="T16" fmla="*/ 220 w 3130"/>
                    <a:gd name="T17" fmla="*/ 0 h 426"/>
                    <a:gd name="T18" fmla="*/ 212 w 3130"/>
                    <a:gd name="T19" fmla="*/ 0 h 426"/>
                    <a:gd name="T20" fmla="*/ 202 w 3130"/>
                    <a:gd name="T21" fmla="*/ 2 h 426"/>
                    <a:gd name="T22" fmla="*/ 194 w 3130"/>
                    <a:gd name="T23" fmla="*/ 6 h 426"/>
                    <a:gd name="T24" fmla="*/ 188 w 3130"/>
                    <a:gd name="T25" fmla="*/ 10 h 426"/>
                    <a:gd name="T26" fmla="*/ 12 w 3130"/>
                    <a:gd name="T27" fmla="*/ 188 h 426"/>
                    <a:gd name="T28" fmla="*/ 12 w 3130"/>
                    <a:gd name="T29" fmla="*/ 188 h 426"/>
                    <a:gd name="T30" fmla="*/ 6 w 3130"/>
                    <a:gd name="T31" fmla="*/ 192 h 426"/>
                    <a:gd name="T32" fmla="*/ 4 w 3130"/>
                    <a:gd name="T33" fmla="*/ 200 h 426"/>
                    <a:gd name="T34" fmla="*/ 2 w 3130"/>
                    <a:gd name="T35" fmla="*/ 206 h 426"/>
                    <a:gd name="T36" fmla="*/ 0 w 3130"/>
                    <a:gd name="T37" fmla="*/ 214 h 426"/>
                    <a:gd name="T38" fmla="*/ 2 w 3130"/>
                    <a:gd name="T39" fmla="*/ 220 h 426"/>
                    <a:gd name="T40" fmla="*/ 4 w 3130"/>
                    <a:gd name="T41" fmla="*/ 228 h 426"/>
                    <a:gd name="T42" fmla="*/ 6 w 3130"/>
                    <a:gd name="T43" fmla="*/ 234 h 426"/>
                    <a:gd name="T44" fmla="*/ 12 w 3130"/>
                    <a:gd name="T45" fmla="*/ 240 h 426"/>
                    <a:gd name="T46" fmla="*/ 188 w 3130"/>
                    <a:gd name="T47" fmla="*/ 416 h 426"/>
                    <a:gd name="T48" fmla="*/ 188 w 3130"/>
                    <a:gd name="T49" fmla="*/ 416 h 426"/>
                    <a:gd name="T50" fmla="*/ 194 w 3130"/>
                    <a:gd name="T51" fmla="*/ 422 h 426"/>
                    <a:gd name="T52" fmla="*/ 202 w 3130"/>
                    <a:gd name="T53" fmla="*/ 424 h 426"/>
                    <a:gd name="T54" fmla="*/ 212 w 3130"/>
                    <a:gd name="T55" fmla="*/ 426 h 426"/>
                    <a:gd name="T56" fmla="*/ 220 w 3130"/>
                    <a:gd name="T57" fmla="*/ 426 h 426"/>
                    <a:gd name="T58" fmla="*/ 2992 w 3130"/>
                    <a:gd name="T59" fmla="*/ 426 h 426"/>
                    <a:gd name="T60" fmla="*/ 2992 w 3130"/>
                    <a:gd name="T61" fmla="*/ 426 h 426"/>
                    <a:gd name="T62" fmla="*/ 3000 w 3130"/>
                    <a:gd name="T63" fmla="*/ 426 h 426"/>
                    <a:gd name="T64" fmla="*/ 3008 w 3130"/>
                    <a:gd name="T65" fmla="*/ 424 h 426"/>
                    <a:gd name="T66" fmla="*/ 3016 w 3130"/>
                    <a:gd name="T67" fmla="*/ 422 h 426"/>
                    <a:gd name="T68" fmla="*/ 3024 w 3130"/>
                    <a:gd name="T69" fmla="*/ 416 h 426"/>
                    <a:gd name="T70" fmla="*/ 3120 w 3130"/>
                    <a:gd name="T71" fmla="*/ 240 h 426"/>
                    <a:gd name="T72" fmla="*/ 3120 w 3130"/>
                    <a:gd name="T73" fmla="*/ 240 h 426"/>
                    <a:gd name="T74" fmla="*/ 3124 w 3130"/>
                    <a:gd name="T75" fmla="*/ 234 h 426"/>
                    <a:gd name="T76" fmla="*/ 3128 w 3130"/>
                    <a:gd name="T77" fmla="*/ 228 h 426"/>
                    <a:gd name="T78" fmla="*/ 3130 w 3130"/>
                    <a:gd name="T79" fmla="*/ 220 h 426"/>
                    <a:gd name="T80" fmla="*/ 3130 w 3130"/>
                    <a:gd name="T81" fmla="*/ 214 h 426"/>
                    <a:gd name="T82" fmla="*/ 3130 w 3130"/>
                    <a:gd name="T83" fmla="*/ 206 h 426"/>
                    <a:gd name="T84" fmla="*/ 3128 w 3130"/>
                    <a:gd name="T85" fmla="*/ 200 h 426"/>
                    <a:gd name="T86" fmla="*/ 3124 w 3130"/>
                    <a:gd name="T87" fmla="*/ 192 h 426"/>
                    <a:gd name="T88" fmla="*/ 3120 w 3130"/>
                    <a:gd name="T89" fmla="*/ 188 h 426"/>
                    <a:gd name="T90" fmla="*/ 3120 w 3130"/>
                    <a:gd name="T91" fmla="*/ 188 h 42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130" h="426">
                      <a:moveTo>
                        <a:pt x="3120" y="188"/>
                      </a:moveTo>
                      <a:lnTo>
                        <a:pt x="3024" y="10"/>
                      </a:lnTo>
                      <a:lnTo>
                        <a:pt x="3024" y="10"/>
                      </a:lnTo>
                      <a:lnTo>
                        <a:pt x="3016" y="6"/>
                      </a:lnTo>
                      <a:lnTo>
                        <a:pt x="3008" y="2"/>
                      </a:lnTo>
                      <a:lnTo>
                        <a:pt x="3000" y="0"/>
                      </a:lnTo>
                      <a:lnTo>
                        <a:pt x="2992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12" y="0"/>
                      </a:lnTo>
                      <a:lnTo>
                        <a:pt x="202" y="2"/>
                      </a:lnTo>
                      <a:lnTo>
                        <a:pt x="194" y="6"/>
                      </a:lnTo>
                      <a:lnTo>
                        <a:pt x="188" y="10"/>
                      </a:lnTo>
                      <a:lnTo>
                        <a:pt x="12" y="188"/>
                      </a:lnTo>
                      <a:lnTo>
                        <a:pt x="12" y="188"/>
                      </a:lnTo>
                      <a:lnTo>
                        <a:pt x="6" y="192"/>
                      </a:lnTo>
                      <a:lnTo>
                        <a:pt x="4" y="200"/>
                      </a:lnTo>
                      <a:lnTo>
                        <a:pt x="2" y="206"/>
                      </a:lnTo>
                      <a:lnTo>
                        <a:pt x="0" y="214"/>
                      </a:lnTo>
                      <a:lnTo>
                        <a:pt x="2" y="220"/>
                      </a:lnTo>
                      <a:lnTo>
                        <a:pt x="4" y="228"/>
                      </a:lnTo>
                      <a:lnTo>
                        <a:pt x="6" y="234"/>
                      </a:lnTo>
                      <a:lnTo>
                        <a:pt x="12" y="240"/>
                      </a:lnTo>
                      <a:lnTo>
                        <a:pt x="188" y="416"/>
                      </a:lnTo>
                      <a:lnTo>
                        <a:pt x="188" y="416"/>
                      </a:lnTo>
                      <a:lnTo>
                        <a:pt x="194" y="422"/>
                      </a:lnTo>
                      <a:lnTo>
                        <a:pt x="202" y="424"/>
                      </a:lnTo>
                      <a:lnTo>
                        <a:pt x="212" y="426"/>
                      </a:lnTo>
                      <a:lnTo>
                        <a:pt x="220" y="426"/>
                      </a:lnTo>
                      <a:lnTo>
                        <a:pt x="2992" y="426"/>
                      </a:lnTo>
                      <a:lnTo>
                        <a:pt x="2992" y="426"/>
                      </a:lnTo>
                      <a:lnTo>
                        <a:pt x="3000" y="426"/>
                      </a:lnTo>
                      <a:lnTo>
                        <a:pt x="3008" y="424"/>
                      </a:lnTo>
                      <a:lnTo>
                        <a:pt x="3016" y="422"/>
                      </a:lnTo>
                      <a:lnTo>
                        <a:pt x="3024" y="416"/>
                      </a:lnTo>
                      <a:lnTo>
                        <a:pt x="3120" y="240"/>
                      </a:lnTo>
                      <a:lnTo>
                        <a:pt x="3120" y="240"/>
                      </a:lnTo>
                      <a:lnTo>
                        <a:pt x="3124" y="234"/>
                      </a:lnTo>
                      <a:lnTo>
                        <a:pt x="3128" y="228"/>
                      </a:lnTo>
                      <a:lnTo>
                        <a:pt x="3130" y="220"/>
                      </a:lnTo>
                      <a:lnTo>
                        <a:pt x="3130" y="214"/>
                      </a:lnTo>
                      <a:lnTo>
                        <a:pt x="3130" y="206"/>
                      </a:lnTo>
                      <a:lnTo>
                        <a:pt x="3128" y="200"/>
                      </a:lnTo>
                      <a:lnTo>
                        <a:pt x="3124" y="192"/>
                      </a:lnTo>
                      <a:lnTo>
                        <a:pt x="3120" y="188"/>
                      </a:lnTo>
                      <a:lnTo>
                        <a:pt x="3120" y="1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52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104" name="Freeform 7"/>
                <p:cNvSpPr/>
                <p:nvPr/>
              </p:nvSpPr>
              <p:spPr>
                <a:xfrm>
                  <a:off x="1817688" y="2011065"/>
                  <a:ext cx="622300" cy="622300"/>
                </a:xfrm>
                <a:custGeom>
                  <a:avLst/>
                  <a:gdLst>
                    <a:gd name="T0" fmla="*/ 220 w 392"/>
                    <a:gd name="T1" fmla="*/ 384 h 392"/>
                    <a:gd name="T2" fmla="*/ 220 w 392"/>
                    <a:gd name="T3" fmla="*/ 384 h 392"/>
                    <a:gd name="T4" fmla="*/ 214 w 392"/>
                    <a:gd name="T5" fmla="*/ 388 h 392"/>
                    <a:gd name="T6" fmla="*/ 208 w 392"/>
                    <a:gd name="T7" fmla="*/ 390 h 392"/>
                    <a:gd name="T8" fmla="*/ 202 w 392"/>
                    <a:gd name="T9" fmla="*/ 392 h 392"/>
                    <a:gd name="T10" fmla="*/ 196 w 392"/>
                    <a:gd name="T11" fmla="*/ 392 h 392"/>
                    <a:gd name="T12" fmla="*/ 190 w 392"/>
                    <a:gd name="T13" fmla="*/ 392 h 392"/>
                    <a:gd name="T14" fmla="*/ 182 w 392"/>
                    <a:gd name="T15" fmla="*/ 390 h 392"/>
                    <a:gd name="T16" fmla="*/ 176 w 392"/>
                    <a:gd name="T17" fmla="*/ 388 h 392"/>
                    <a:gd name="T18" fmla="*/ 172 w 392"/>
                    <a:gd name="T19" fmla="*/ 384 h 392"/>
                    <a:gd name="T20" fmla="*/ 10 w 392"/>
                    <a:gd name="T21" fmla="*/ 220 h 392"/>
                    <a:gd name="T22" fmla="*/ 10 w 392"/>
                    <a:gd name="T23" fmla="*/ 220 h 392"/>
                    <a:gd name="T24" fmla="*/ 4 w 392"/>
                    <a:gd name="T25" fmla="*/ 216 h 392"/>
                    <a:gd name="T26" fmla="*/ 2 w 392"/>
                    <a:gd name="T27" fmla="*/ 210 h 392"/>
                    <a:gd name="T28" fmla="*/ 0 w 392"/>
                    <a:gd name="T29" fmla="*/ 202 h 392"/>
                    <a:gd name="T30" fmla="*/ 0 w 392"/>
                    <a:gd name="T31" fmla="*/ 196 h 392"/>
                    <a:gd name="T32" fmla="*/ 0 w 392"/>
                    <a:gd name="T33" fmla="*/ 190 h 392"/>
                    <a:gd name="T34" fmla="*/ 2 w 392"/>
                    <a:gd name="T35" fmla="*/ 184 h 392"/>
                    <a:gd name="T36" fmla="*/ 4 w 392"/>
                    <a:gd name="T37" fmla="*/ 178 h 392"/>
                    <a:gd name="T38" fmla="*/ 10 w 392"/>
                    <a:gd name="T39" fmla="*/ 172 h 392"/>
                    <a:gd name="T40" fmla="*/ 172 w 392"/>
                    <a:gd name="T41" fmla="*/ 10 h 392"/>
                    <a:gd name="T42" fmla="*/ 172 w 392"/>
                    <a:gd name="T43" fmla="*/ 10 h 392"/>
                    <a:gd name="T44" fmla="*/ 176 w 392"/>
                    <a:gd name="T45" fmla="*/ 6 h 392"/>
                    <a:gd name="T46" fmla="*/ 182 w 392"/>
                    <a:gd name="T47" fmla="*/ 2 h 392"/>
                    <a:gd name="T48" fmla="*/ 190 w 392"/>
                    <a:gd name="T49" fmla="*/ 0 h 392"/>
                    <a:gd name="T50" fmla="*/ 196 w 392"/>
                    <a:gd name="T51" fmla="*/ 0 h 392"/>
                    <a:gd name="T52" fmla="*/ 202 w 392"/>
                    <a:gd name="T53" fmla="*/ 0 h 392"/>
                    <a:gd name="T54" fmla="*/ 208 w 392"/>
                    <a:gd name="T55" fmla="*/ 2 h 392"/>
                    <a:gd name="T56" fmla="*/ 214 w 392"/>
                    <a:gd name="T57" fmla="*/ 6 h 392"/>
                    <a:gd name="T58" fmla="*/ 220 w 392"/>
                    <a:gd name="T59" fmla="*/ 10 h 392"/>
                    <a:gd name="T60" fmla="*/ 382 w 392"/>
                    <a:gd name="T61" fmla="*/ 172 h 392"/>
                    <a:gd name="T62" fmla="*/ 382 w 392"/>
                    <a:gd name="T63" fmla="*/ 172 h 392"/>
                    <a:gd name="T64" fmla="*/ 386 w 392"/>
                    <a:gd name="T65" fmla="*/ 178 h 392"/>
                    <a:gd name="T66" fmla="*/ 390 w 392"/>
                    <a:gd name="T67" fmla="*/ 184 h 392"/>
                    <a:gd name="T68" fmla="*/ 392 w 392"/>
                    <a:gd name="T69" fmla="*/ 190 h 392"/>
                    <a:gd name="T70" fmla="*/ 392 w 392"/>
                    <a:gd name="T71" fmla="*/ 196 h 392"/>
                    <a:gd name="T72" fmla="*/ 392 w 392"/>
                    <a:gd name="T73" fmla="*/ 202 h 392"/>
                    <a:gd name="T74" fmla="*/ 390 w 392"/>
                    <a:gd name="T75" fmla="*/ 210 h 392"/>
                    <a:gd name="T76" fmla="*/ 386 w 392"/>
                    <a:gd name="T77" fmla="*/ 216 h 392"/>
                    <a:gd name="T78" fmla="*/ 382 w 392"/>
                    <a:gd name="T79" fmla="*/ 220 h 392"/>
                    <a:gd name="T80" fmla="*/ 220 w 392"/>
                    <a:gd name="T81" fmla="*/ 384 h 392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92" h="392">
                      <a:moveTo>
                        <a:pt x="220" y="384"/>
                      </a:moveTo>
                      <a:lnTo>
                        <a:pt x="220" y="384"/>
                      </a:lnTo>
                      <a:lnTo>
                        <a:pt x="214" y="388"/>
                      </a:lnTo>
                      <a:lnTo>
                        <a:pt x="208" y="390"/>
                      </a:lnTo>
                      <a:lnTo>
                        <a:pt x="202" y="392"/>
                      </a:lnTo>
                      <a:lnTo>
                        <a:pt x="196" y="392"/>
                      </a:lnTo>
                      <a:lnTo>
                        <a:pt x="190" y="392"/>
                      </a:lnTo>
                      <a:lnTo>
                        <a:pt x="182" y="390"/>
                      </a:lnTo>
                      <a:lnTo>
                        <a:pt x="176" y="388"/>
                      </a:lnTo>
                      <a:lnTo>
                        <a:pt x="172" y="384"/>
                      </a:lnTo>
                      <a:lnTo>
                        <a:pt x="10" y="220"/>
                      </a:lnTo>
                      <a:lnTo>
                        <a:pt x="10" y="220"/>
                      </a:lnTo>
                      <a:lnTo>
                        <a:pt x="4" y="216"/>
                      </a:lnTo>
                      <a:lnTo>
                        <a:pt x="2" y="210"/>
                      </a:lnTo>
                      <a:lnTo>
                        <a:pt x="0" y="202"/>
                      </a:lnTo>
                      <a:lnTo>
                        <a:pt x="0" y="196"/>
                      </a:lnTo>
                      <a:lnTo>
                        <a:pt x="0" y="190"/>
                      </a:lnTo>
                      <a:lnTo>
                        <a:pt x="2" y="184"/>
                      </a:lnTo>
                      <a:lnTo>
                        <a:pt x="4" y="178"/>
                      </a:lnTo>
                      <a:lnTo>
                        <a:pt x="10" y="172"/>
                      </a:lnTo>
                      <a:lnTo>
                        <a:pt x="172" y="10"/>
                      </a:lnTo>
                      <a:lnTo>
                        <a:pt x="172" y="10"/>
                      </a:lnTo>
                      <a:lnTo>
                        <a:pt x="176" y="6"/>
                      </a:lnTo>
                      <a:lnTo>
                        <a:pt x="182" y="2"/>
                      </a:lnTo>
                      <a:lnTo>
                        <a:pt x="190" y="0"/>
                      </a:lnTo>
                      <a:lnTo>
                        <a:pt x="196" y="0"/>
                      </a:lnTo>
                      <a:lnTo>
                        <a:pt x="202" y="0"/>
                      </a:lnTo>
                      <a:lnTo>
                        <a:pt x="208" y="2"/>
                      </a:lnTo>
                      <a:lnTo>
                        <a:pt x="214" y="6"/>
                      </a:lnTo>
                      <a:lnTo>
                        <a:pt x="220" y="10"/>
                      </a:lnTo>
                      <a:lnTo>
                        <a:pt x="382" y="172"/>
                      </a:lnTo>
                      <a:lnTo>
                        <a:pt x="382" y="172"/>
                      </a:lnTo>
                      <a:lnTo>
                        <a:pt x="386" y="178"/>
                      </a:lnTo>
                      <a:lnTo>
                        <a:pt x="390" y="184"/>
                      </a:lnTo>
                      <a:lnTo>
                        <a:pt x="392" y="190"/>
                      </a:lnTo>
                      <a:lnTo>
                        <a:pt x="392" y="196"/>
                      </a:lnTo>
                      <a:lnTo>
                        <a:pt x="392" y="202"/>
                      </a:lnTo>
                      <a:lnTo>
                        <a:pt x="390" y="210"/>
                      </a:lnTo>
                      <a:lnTo>
                        <a:pt x="386" y="216"/>
                      </a:lnTo>
                      <a:lnTo>
                        <a:pt x="382" y="220"/>
                      </a:lnTo>
                      <a:lnTo>
                        <a:pt x="220" y="3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105" name="Freeform 8"/>
                <p:cNvSpPr>
                  <a:spLocks noEditPoints="1"/>
                </p:cNvSpPr>
                <p:nvPr/>
              </p:nvSpPr>
              <p:spPr>
                <a:xfrm>
                  <a:off x="1885951" y="2080915"/>
                  <a:ext cx="485775" cy="485775"/>
                </a:xfrm>
                <a:custGeom>
                  <a:avLst/>
                  <a:gdLst>
                    <a:gd name="T0" fmla="*/ 298 w 306"/>
                    <a:gd name="T1" fmla="*/ 134 h 306"/>
                    <a:gd name="T2" fmla="*/ 172 w 306"/>
                    <a:gd name="T3" fmla="*/ 8 h 306"/>
                    <a:gd name="T4" fmla="*/ 172 w 306"/>
                    <a:gd name="T5" fmla="*/ 8 h 306"/>
                    <a:gd name="T6" fmla="*/ 162 w 306"/>
                    <a:gd name="T7" fmla="*/ 2 h 306"/>
                    <a:gd name="T8" fmla="*/ 152 w 306"/>
                    <a:gd name="T9" fmla="*/ 0 h 306"/>
                    <a:gd name="T10" fmla="*/ 144 w 306"/>
                    <a:gd name="T11" fmla="*/ 2 h 306"/>
                    <a:gd name="T12" fmla="*/ 134 w 306"/>
                    <a:gd name="T13" fmla="*/ 8 h 306"/>
                    <a:gd name="T14" fmla="*/ 8 w 306"/>
                    <a:gd name="T15" fmla="*/ 134 h 306"/>
                    <a:gd name="T16" fmla="*/ 8 w 306"/>
                    <a:gd name="T17" fmla="*/ 134 h 306"/>
                    <a:gd name="T18" fmla="*/ 2 w 306"/>
                    <a:gd name="T19" fmla="*/ 142 h 306"/>
                    <a:gd name="T20" fmla="*/ 0 w 306"/>
                    <a:gd name="T21" fmla="*/ 152 h 306"/>
                    <a:gd name="T22" fmla="*/ 2 w 306"/>
                    <a:gd name="T23" fmla="*/ 162 h 306"/>
                    <a:gd name="T24" fmla="*/ 8 w 306"/>
                    <a:gd name="T25" fmla="*/ 172 h 306"/>
                    <a:gd name="T26" fmla="*/ 134 w 306"/>
                    <a:gd name="T27" fmla="*/ 298 h 306"/>
                    <a:gd name="T28" fmla="*/ 134 w 306"/>
                    <a:gd name="T29" fmla="*/ 298 h 306"/>
                    <a:gd name="T30" fmla="*/ 144 w 306"/>
                    <a:gd name="T31" fmla="*/ 304 h 306"/>
                    <a:gd name="T32" fmla="*/ 152 w 306"/>
                    <a:gd name="T33" fmla="*/ 306 h 306"/>
                    <a:gd name="T34" fmla="*/ 162 w 306"/>
                    <a:gd name="T35" fmla="*/ 304 h 306"/>
                    <a:gd name="T36" fmla="*/ 172 w 306"/>
                    <a:gd name="T37" fmla="*/ 298 h 306"/>
                    <a:gd name="T38" fmla="*/ 298 w 306"/>
                    <a:gd name="T39" fmla="*/ 172 h 306"/>
                    <a:gd name="T40" fmla="*/ 298 w 306"/>
                    <a:gd name="T41" fmla="*/ 172 h 306"/>
                    <a:gd name="T42" fmla="*/ 304 w 306"/>
                    <a:gd name="T43" fmla="*/ 162 h 306"/>
                    <a:gd name="T44" fmla="*/ 306 w 306"/>
                    <a:gd name="T45" fmla="*/ 152 h 306"/>
                    <a:gd name="T46" fmla="*/ 304 w 306"/>
                    <a:gd name="T47" fmla="*/ 142 h 306"/>
                    <a:gd name="T48" fmla="*/ 298 w 306"/>
                    <a:gd name="T49" fmla="*/ 134 h 306"/>
                    <a:gd name="T50" fmla="*/ 298 w 306"/>
                    <a:gd name="T51" fmla="*/ 134 h 306"/>
                    <a:gd name="T52" fmla="*/ 266 w 306"/>
                    <a:gd name="T53" fmla="*/ 166 h 306"/>
                    <a:gd name="T54" fmla="*/ 168 w 306"/>
                    <a:gd name="T55" fmla="*/ 264 h 306"/>
                    <a:gd name="T56" fmla="*/ 168 w 306"/>
                    <a:gd name="T57" fmla="*/ 264 h 306"/>
                    <a:gd name="T58" fmla="*/ 160 w 306"/>
                    <a:gd name="T59" fmla="*/ 270 h 306"/>
                    <a:gd name="T60" fmla="*/ 152 w 306"/>
                    <a:gd name="T61" fmla="*/ 272 h 306"/>
                    <a:gd name="T62" fmla="*/ 146 w 306"/>
                    <a:gd name="T63" fmla="*/ 270 h 306"/>
                    <a:gd name="T64" fmla="*/ 138 w 306"/>
                    <a:gd name="T65" fmla="*/ 264 h 306"/>
                    <a:gd name="T66" fmla="*/ 40 w 306"/>
                    <a:gd name="T67" fmla="*/ 166 h 306"/>
                    <a:gd name="T68" fmla="*/ 40 w 306"/>
                    <a:gd name="T69" fmla="*/ 166 h 306"/>
                    <a:gd name="T70" fmla="*/ 36 w 306"/>
                    <a:gd name="T71" fmla="*/ 160 h 306"/>
                    <a:gd name="T72" fmla="*/ 34 w 306"/>
                    <a:gd name="T73" fmla="*/ 152 h 306"/>
                    <a:gd name="T74" fmla="*/ 36 w 306"/>
                    <a:gd name="T75" fmla="*/ 144 h 306"/>
                    <a:gd name="T76" fmla="*/ 40 w 306"/>
                    <a:gd name="T77" fmla="*/ 138 h 306"/>
                    <a:gd name="T78" fmla="*/ 138 w 306"/>
                    <a:gd name="T79" fmla="*/ 40 h 306"/>
                    <a:gd name="T80" fmla="*/ 138 w 306"/>
                    <a:gd name="T81" fmla="*/ 40 h 306"/>
                    <a:gd name="T82" fmla="*/ 146 w 306"/>
                    <a:gd name="T83" fmla="*/ 36 h 306"/>
                    <a:gd name="T84" fmla="*/ 152 w 306"/>
                    <a:gd name="T85" fmla="*/ 34 h 306"/>
                    <a:gd name="T86" fmla="*/ 160 w 306"/>
                    <a:gd name="T87" fmla="*/ 36 h 306"/>
                    <a:gd name="T88" fmla="*/ 168 w 306"/>
                    <a:gd name="T89" fmla="*/ 40 h 306"/>
                    <a:gd name="T90" fmla="*/ 266 w 306"/>
                    <a:gd name="T91" fmla="*/ 138 h 306"/>
                    <a:gd name="T92" fmla="*/ 266 w 306"/>
                    <a:gd name="T93" fmla="*/ 138 h 306"/>
                    <a:gd name="T94" fmla="*/ 270 w 306"/>
                    <a:gd name="T95" fmla="*/ 144 h 306"/>
                    <a:gd name="T96" fmla="*/ 272 w 306"/>
                    <a:gd name="T97" fmla="*/ 152 h 306"/>
                    <a:gd name="T98" fmla="*/ 270 w 306"/>
                    <a:gd name="T99" fmla="*/ 160 h 306"/>
                    <a:gd name="T100" fmla="*/ 266 w 306"/>
                    <a:gd name="T101" fmla="*/ 166 h 306"/>
                    <a:gd name="T102" fmla="*/ 266 w 306"/>
                    <a:gd name="T103" fmla="*/ 166 h 30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06" h="306">
                      <a:moveTo>
                        <a:pt x="298" y="134"/>
                      </a:moveTo>
                      <a:lnTo>
                        <a:pt x="172" y="8"/>
                      </a:lnTo>
                      <a:lnTo>
                        <a:pt x="172" y="8"/>
                      </a:lnTo>
                      <a:lnTo>
                        <a:pt x="162" y="2"/>
                      </a:lnTo>
                      <a:lnTo>
                        <a:pt x="152" y="0"/>
                      </a:lnTo>
                      <a:lnTo>
                        <a:pt x="144" y="2"/>
                      </a:lnTo>
                      <a:lnTo>
                        <a:pt x="134" y="8"/>
                      </a:lnTo>
                      <a:lnTo>
                        <a:pt x="8" y="134"/>
                      </a:lnTo>
                      <a:lnTo>
                        <a:pt x="8" y="134"/>
                      </a:lnTo>
                      <a:lnTo>
                        <a:pt x="2" y="142"/>
                      </a:lnTo>
                      <a:lnTo>
                        <a:pt x="0" y="152"/>
                      </a:lnTo>
                      <a:lnTo>
                        <a:pt x="2" y="162"/>
                      </a:lnTo>
                      <a:lnTo>
                        <a:pt x="8" y="172"/>
                      </a:lnTo>
                      <a:lnTo>
                        <a:pt x="134" y="298"/>
                      </a:lnTo>
                      <a:lnTo>
                        <a:pt x="134" y="298"/>
                      </a:lnTo>
                      <a:lnTo>
                        <a:pt x="144" y="304"/>
                      </a:lnTo>
                      <a:lnTo>
                        <a:pt x="152" y="306"/>
                      </a:lnTo>
                      <a:lnTo>
                        <a:pt x="162" y="304"/>
                      </a:lnTo>
                      <a:lnTo>
                        <a:pt x="172" y="298"/>
                      </a:lnTo>
                      <a:lnTo>
                        <a:pt x="298" y="172"/>
                      </a:lnTo>
                      <a:lnTo>
                        <a:pt x="298" y="172"/>
                      </a:lnTo>
                      <a:lnTo>
                        <a:pt x="304" y="162"/>
                      </a:lnTo>
                      <a:lnTo>
                        <a:pt x="306" y="152"/>
                      </a:lnTo>
                      <a:lnTo>
                        <a:pt x="304" y="142"/>
                      </a:lnTo>
                      <a:lnTo>
                        <a:pt x="298" y="134"/>
                      </a:lnTo>
                      <a:lnTo>
                        <a:pt x="298" y="134"/>
                      </a:lnTo>
                      <a:close/>
                      <a:moveTo>
                        <a:pt x="266" y="166"/>
                      </a:moveTo>
                      <a:lnTo>
                        <a:pt x="168" y="264"/>
                      </a:lnTo>
                      <a:lnTo>
                        <a:pt x="168" y="264"/>
                      </a:lnTo>
                      <a:lnTo>
                        <a:pt x="160" y="270"/>
                      </a:lnTo>
                      <a:lnTo>
                        <a:pt x="152" y="272"/>
                      </a:lnTo>
                      <a:lnTo>
                        <a:pt x="146" y="270"/>
                      </a:lnTo>
                      <a:lnTo>
                        <a:pt x="138" y="264"/>
                      </a:lnTo>
                      <a:lnTo>
                        <a:pt x="40" y="166"/>
                      </a:lnTo>
                      <a:lnTo>
                        <a:pt x="40" y="166"/>
                      </a:lnTo>
                      <a:lnTo>
                        <a:pt x="36" y="160"/>
                      </a:lnTo>
                      <a:lnTo>
                        <a:pt x="34" y="152"/>
                      </a:lnTo>
                      <a:lnTo>
                        <a:pt x="36" y="144"/>
                      </a:lnTo>
                      <a:lnTo>
                        <a:pt x="40" y="138"/>
                      </a:lnTo>
                      <a:lnTo>
                        <a:pt x="138" y="40"/>
                      </a:lnTo>
                      <a:lnTo>
                        <a:pt x="138" y="40"/>
                      </a:lnTo>
                      <a:lnTo>
                        <a:pt x="146" y="36"/>
                      </a:lnTo>
                      <a:lnTo>
                        <a:pt x="152" y="34"/>
                      </a:lnTo>
                      <a:lnTo>
                        <a:pt x="160" y="36"/>
                      </a:lnTo>
                      <a:lnTo>
                        <a:pt x="168" y="40"/>
                      </a:lnTo>
                      <a:lnTo>
                        <a:pt x="266" y="138"/>
                      </a:lnTo>
                      <a:lnTo>
                        <a:pt x="266" y="138"/>
                      </a:lnTo>
                      <a:lnTo>
                        <a:pt x="270" y="144"/>
                      </a:lnTo>
                      <a:lnTo>
                        <a:pt x="272" y="152"/>
                      </a:lnTo>
                      <a:lnTo>
                        <a:pt x="270" y="160"/>
                      </a:lnTo>
                      <a:lnTo>
                        <a:pt x="266" y="166"/>
                      </a:lnTo>
                      <a:lnTo>
                        <a:pt x="266" y="166"/>
                      </a:lnTo>
                      <a:close/>
                    </a:path>
                  </a:pathLst>
                </a:custGeom>
                <a:solidFill>
                  <a:srgbClr val="39b2b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600"/>
                </a:p>
              </p:txBody>
            </p:sp>
          </p:grpSp>
          <p:sp>
            <p:nvSpPr>
              <p:cNvPr id="106" name="TextBox 161"/>
              <p:cNvSpPr txBox="1"/>
              <p:nvPr/>
            </p:nvSpPr>
            <p:spPr>
              <a:xfrm>
                <a:off x="1923461" y="2166242"/>
                <a:ext cx="443515" cy="3388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lang="ko-KR" altLang="en-US"/>
                </a:pPr>
                <a:r>
                  <a:rPr lang="en-US" altLang="ko-KR" sz="1900">
                    <a:solidFill>
                      <a:srgbClr val="39b2bf">
                        <a:alpha val="99000"/>
                      </a:srgbClr>
                    </a:solidFill>
                    <a:latin typeface="한컴 윤고딕 250"/>
                    <a:ea typeface="한컴 윤고딕 250"/>
                    <a:cs typeface="Arial"/>
                  </a:rPr>
                  <a:t>3</a:t>
                </a:r>
                <a:endParaRPr lang="ko-KR" altLang="en-US" sz="1900">
                  <a:solidFill>
                    <a:srgbClr val="39b2bf">
                      <a:alpha val="99000"/>
                    </a:srgbClr>
                  </a:solidFill>
                  <a:latin typeface="한컴 윤고딕 250"/>
                  <a:ea typeface="한컴 윤고딕 250"/>
                  <a:cs typeface="Arial"/>
                </a:endParaRPr>
              </a:p>
            </p:txBody>
          </p:sp>
        </p:grpSp>
        <p:sp>
          <p:nvSpPr>
            <p:cNvPr id="107" name="TextBox 159"/>
            <p:cNvSpPr txBox="1"/>
            <p:nvPr/>
          </p:nvSpPr>
          <p:spPr>
            <a:xfrm>
              <a:off x="4075593" y="3645271"/>
              <a:ext cx="3698745" cy="4103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2200">
                  <a:solidFill>
                    <a:schemeClr val="tx1">
                      <a:lumMod val="65000"/>
                      <a:lumOff val="35000"/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  </a:t>
              </a:r>
              <a:r>
                <a:rPr lang="ko-KR" altLang="en-US" sz="2700">
                  <a:solidFill>
                    <a:schemeClr val="tx1">
                      <a:lumMod val="65000"/>
                      <a:lumOff val="35000"/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비리근절 및 공직기강 확립 방안 </a:t>
              </a:r>
              <a:endParaRPr lang="ko-KR" altLang="en-US" sz="2700">
                <a:solidFill>
                  <a:schemeClr val="tx1">
                    <a:lumMod val="65000"/>
                    <a:lumOff val="35000"/>
                    <a:alpha val="99000"/>
                  </a:schemeClr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</p:grpSp>
      <p:grpSp>
        <p:nvGrpSpPr>
          <p:cNvPr id="108" name="그룹 167"/>
          <p:cNvGrpSpPr/>
          <p:nvPr/>
        </p:nvGrpSpPr>
        <p:grpSpPr>
          <a:xfrm rot="0">
            <a:off x="1195112" y="5235126"/>
            <a:ext cx="6612355" cy="750152"/>
            <a:chOff x="3378607" y="4350232"/>
            <a:chExt cx="4610091" cy="605677"/>
          </a:xfrm>
        </p:grpSpPr>
        <p:grpSp>
          <p:nvGrpSpPr>
            <p:cNvPr id="109" name="그룹 168"/>
            <p:cNvGrpSpPr/>
            <p:nvPr/>
          </p:nvGrpSpPr>
          <p:grpSpPr>
            <a:xfrm rot="0">
              <a:off x="3378607" y="4350232"/>
              <a:ext cx="4610091" cy="605677"/>
              <a:chOff x="1737560" y="1988839"/>
              <a:chExt cx="5147427" cy="676275"/>
            </a:xfrm>
          </p:grpSpPr>
          <p:grpSp>
            <p:nvGrpSpPr>
              <p:cNvPr id="110" name="그룹 170"/>
              <p:cNvGrpSpPr/>
              <p:nvPr/>
            </p:nvGrpSpPr>
            <p:grpSpPr>
              <a:xfrm rot="0">
                <a:off x="1737560" y="1988839"/>
                <a:ext cx="5147427" cy="676275"/>
                <a:chOff x="1737561" y="1988840"/>
                <a:chExt cx="5147427" cy="676275"/>
              </a:xfrm>
            </p:grpSpPr>
            <p:sp>
              <p:nvSpPr>
                <p:cNvPr id="111" name="Freeform 5"/>
                <p:cNvSpPr/>
                <p:nvPr/>
              </p:nvSpPr>
              <p:spPr>
                <a:xfrm>
                  <a:off x="1737561" y="1988840"/>
                  <a:ext cx="5095875" cy="676275"/>
                </a:xfrm>
                <a:custGeom>
                  <a:avLst/>
                  <a:gdLst>
                    <a:gd name="T0" fmla="*/ 3200 w 3210"/>
                    <a:gd name="T1" fmla="*/ 188 h 426"/>
                    <a:gd name="T2" fmla="*/ 3104 w 3210"/>
                    <a:gd name="T3" fmla="*/ 10 h 426"/>
                    <a:gd name="T4" fmla="*/ 3104 w 3210"/>
                    <a:gd name="T5" fmla="*/ 10 h 426"/>
                    <a:gd name="T6" fmla="*/ 3096 w 3210"/>
                    <a:gd name="T7" fmla="*/ 6 h 426"/>
                    <a:gd name="T8" fmla="*/ 3088 w 3210"/>
                    <a:gd name="T9" fmla="*/ 2 h 426"/>
                    <a:gd name="T10" fmla="*/ 3080 w 3210"/>
                    <a:gd name="T11" fmla="*/ 0 h 426"/>
                    <a:gd name="T12" fmla="*/ 3072 w 3210"/>
                    <a:gd name="T13" fmla="*/ 0 h 426"/>
                    <a:gd name="T14" fmla="*/ 220 w 3210"/>
                    <a:gd name="T15" fmla="*/ 0 h 426"/>
                    <a:gd name="T16" fmla="*/ 220 w 3210"/>
                    <a:gd name="T17" fmla="*/ 0 h 426"/>
                    <a:gd name="T18" fmla="*/ 212 w 3210"/>
                    <a:gd name="T19" fmla="*/ 0 h 426"/>
                    <a:gd name="T20" fmla="*/ 202 w 3210"/>
                    <a:gd name="T21" fmla="*/ 2 h 426"/>
                    <a:gd name="T22" fmla="*/ 194 w 3210"/>
                    <a:gd name="T23" fmla="*/ 6 h 426"/>
                    <a:gd name="T24" fmla="*/ 188 w 3210"/>
                    <a:gd name="T25" fmla="*/ 10 h 426"/>
                    <a:gd name="T26" fmla="*/ 12 w 3210"/>
                    <a:gd name="T27" fmla="*/ 188 h 426"/>
                    <a:gd name="T28" fmla="*/ 12 w 3210"/>
                    <a:gd name="T29" fmla="*/ 188 h 426"/>
                    <a:gd name="T30" fmla="*/ 6 w 3210"/>
                    <a:gd name="T31" fmla="*/ 192 h 426"/>
                    <a:gd name="T32" fmla="*/ 4 w 3210"/>
                    <a:gd name="T33" fmla="*/ 200 h 426"/>
                    <a:gd name="T34" fmla="*/ 2 w 3210"/>
                    <a:gd name="T35" fmla="*/ 206 h 426"/>
                    <a:gd name="T36" fmla="*/ 0 w 3210"/>
                    <a:gd name="T37" fmla="*/ 214 h 426"/>
                    <a:gd name="T38" fmla="*/ 2 w 3210"/>
                    <a:gd name="T39" fmla="*/ 220 h 426"/>
                    <a:gd name="T40" fmla="*/ 4 w 3210"/>
                    <a:gd name="T41" fmla="*/ 228 h 426"/>
                    <a:gd name="T42" fmla="*/ 6 w 3210"/>
                    <a:gd name="T43" fmla="*/ 234 h 426"/>
                    <a:gd name="T44" fmla="*/ 12 w 3210"/>
                    <a:gd name="T45" fmla="*/ 240 h 426"/>
                    <a:gd name="T46" fmla="*/ 188 w 3210"/>
                    <a:gd name="T47" fmla="*/ 416 h 426"/>
                    <a:gd name="T48" fmla="*/ 188 w 3210"/>
                    <a:gd name="T49" fmla="*/ 416 h 426"/>
                    <a:gd name="T50" fmla="*/ 194 w 3210"/>
                    <a:gd name="T51" fmla="*/ 422 h 426"/>
                    <a:gd name="T52" fmla="*/ 202 w 3210"/>
                    <a:gd name="T53" fmla="*/ 424 h 426"/>
                    <a:gd name="T54" fmla="*/ 212 w 3210"/>
                    <a:gd name="T55" fmla="*/ 426 h 426"/>
                    <a:gd name="T56" fmla="*/ 220 w 3210"/>
                    <a:gd name="T57" fmla="*/ 426 h 426"/>
                    <a:gd name="T58" fmla="*/ 3072 w 3210"/>
                    <a:gd name="T59" fmla="*/ 426 h 426"/>
                    <a:gd name="T60" fmla="*/ 3072 w 3210"/>
                    <a:gd name="T61" fmla="*/ 426 h 426"/>
                    <a:gd name="T62" fmla="*/ 3080 w 3210"/>
                    <a:gd name="T63" fmla="*/ 426 h 426"/>
                    <a:gd name="T64" fmla="*/ 3088 w 3210"/>
                    <a:gd name="T65" fmla="*/ 424 h 426"/>
                    <a:gd name="T66" fmla="*/ 3096 w 3210"/>
                    <a:gd name="T67" fmla="*/ 422 h 426"/>
                    <a:gd name="T68" fmla="*/ 3104 w 3210"/>
                    <a:gd name="T69" fmla="*/ 416 h 426"/>
                    <a:gd name="T70" fmla="*/ 3200 w 3210"/>
                    <a:gd name="T71" fmla="*/ 240 h 426"/>
                    <a:gd name="T72" fmla="*/ 3200 w 3210"/>
                    <a:gd name="T73" fmla="*/ 240 h 426"/>
                    <a:gd name="T74" fmla="*/ 3204 w 3210"/>
                    <a:gd name="T75" fmla="*/ 234 h 426"/>
                    <a:gd name="T76" fmla="*/ 3208 w 3210"/>
                    <a:gd name="T77" fmla="*/ 228 h 426"/>
                    <a:gd name="T78" fmla="*/ 3210 w 3210"/>
                    <a:gd name="T79" fmla="*/ 220 h 426"/>
                    <a:gd name="T80" fmla="*/ 3210 w 3210"/>
                    <a:gd name="T81" fmla="*/ 214 h 426"/>
                    <a:gd name="T82" fmla="*/ 3210 w 3210"/>
                    <a:gd name="T83" fmla="*/ 206 h 426"/>
                    <a:gd name="T84" fmla="*/ 3208 w 3210"/>
                    <a:gd name="T85" fmla="*/ 200 h 426"/>
                    <a:gd name="T86" fmla="*/ 3204 w 3210"/>
                    <a:gd name="T87" fmla="*/ 192 h 426"/>
                    <a:gd name="T88" fmla="*/ 3200 w 3210"/>
                    <a:gd name="T89" fmla="*/ 188 h 426"/>
                    <a:gd name="T90" fmla="*/ 3200 w 3210"/>
                    <a:gd name="T91" fmla="*/ 188 h 42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10" h="426">
                      <a:moveTo>
                        <a:pt x="3200" y="188"/>
                      </a:moveTo>
                      <a:lnTo>
                        <a:pt x="3104" y="10"/>
                      </a:lnTo>
                      <a:lnTo>
                        <a:pt x="3104" y="10"/>
                      </a:lnTo>
                      <a:lnTo>
                        <a:pt x="3096" y="6"/>
                      </a:lnTo>
                      <a:lnTo>
                        <a:pt x="3088" y="2"/>
                      </a:lnTo>
                      <a:lnTo>
                        <a:pt x="3080" y="0"/>
                      </a:lnTo>
                      <a:lnTo>
                        <a:pt x="3072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12" y="0"/>
                      </a:lnTo>
                      <a:lnTo>
                        <a:pt x="202" y="2"/>
                      </a:lnTo>
                      <a:lnTo>
                        <a:pt x="194" y="6"/>
                      </a:lnTo>
                      <a:lnTo>
                        <a:pt x="188" y="10"/>
                      </a:lnTo>
                      <a:lnTo>
                        <a:pt x="12" y="188"/>
                      </a:lnTo>
                      <a:lnTo>
                        <a:pt x="12" y="188"/>
                      </a:lnTo>
                      <a:lnTo>
                        <a:pt x="6" y="192"/>
                      </a:lnTo>
                      <a:lnTo>
                        <a:pt x="4" y="200"/>
                      </a:lnTo>
                      <a:lnTo>
                        <a:pt x="2" y="206"/>
                      </a:lnTo>
                      <a:lnTo>
                        <a:pt x="0" y="214"/>
                      </a:lnTo>
                      <a:lnTo>
                        <a:pt x="2" y="220"/>
                      </a:lnTo>
                      <a:lnTo>
                        <a:pt x="4" y="228"/>
                      </a:lnTo>
                      <a:lnTo>
                        <a:pt x="6" y="234"/>
                      </a:lnTo>
                      <a:lnTo>
                        <a:pt x="12" y="240"/>
                      </a:lnTo>
                      <a:lnTo>
                        <a:pt x="188" y="416"/>
                      </a:lnTo>
                      <a:lnTo>
                        <a:pt x="188" y="416"/>
                      </a:lnTo>
                      <a:lnTo>
                        <a:pt x="194" y="422"/>
                      </a:lnTo>
                      <a:lnTo>
                        <a:pt x="202" y="424"/>
                      </a:lnTo>
                      <a:lnTo>
                        <a:pt x="212" y="426"/>
                      </a:lnTo>
                      <a:lnTo>
                        <a:pt x="220" y="426"/>
                      </a:lnTo>
                      <a:lnTo>
                        <a:pt x="3072" y="426"/>
                      </a:lnTo>
                      <a:lnTo>
                        <a:pt x="3072" y="426"/>
                      </a:lnTo>
                      <a:lnTo>
                        <a:pt x="3080" y="426"/>
                      </a:lnTo>
                      <a:lnTo>
                        <a:pt x="3088" y="424"/>
                      </a:lnTo>
                      <a:lnTo>
                        <a:pt x="3096" y="422"/>
                      </a:lnTo>
                      <a:lnTo>
                        <a:pt x="3104" y="416"/>
                      </a:lnTo>
                      <a:lnTo>
                        <a:pt x="3200" y="240"/>
                      </a:lnTo>
                      <a:lnTo>
                        <a:pt x="3200" y="240"/>
                      </a:lnTo>
                      <a:lnTo>
                        <a:pt x="3204" y="234"/>
                      </a:lnTo>
                      <a:lnTo>
                        <a:pt x="3208" y="228"/>
                      </a:lnTo>
                      <a:lnTo>
                        <a:pt x="3210" y="220"/>
                      </a:lnTo>
                      <a:lnTo>
                        <a:pt x="3210" y="214"/>
                      </a:lnTo>
                      <a:lnTo>
                        <a:pt x="3210" y="206"/>
                      </a:lnTo>
                      <a:lnTo>
                        <a:pt x="3208" y="200"/>
                      </a:lnTo>
                      <a:lnTo>
                        <a:pt x="3204" y="192"/>
                      </a:lnTo>
                      <a:lnTo>
                        <a:pt x="3200" y="188"/>
                      </a:lnTo>
                      <a:lnTo>
                        <a:pt x="3200" y="188"/>
                      </a:lnTo>
                      <a:close/>
                    </a:path>
                  </a:pathLst>
                </a:custGeom>
                <a:solidFill>
                  <a:srgbClr val="8abf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112" name="Freeform 5"/>
                <p:cNvSpPr/>
                <p:nvPr/>
              </p:nvSpPr>
              <p:spPr>
                <a:xfrm>
                  <a:off x="1789113" y="1988840"/>
                  <a:ext cx="5095875" cy="676275"/>
                </a:xfrm>
                <a:custGeom>
                  <a:avLst/>
                  <a:gdLst>
                    <a:gd name="T0" fmla="*/ 3200 w 3210"/>
                    <a:gd name="T1" fmla="*/ 188 h 426"/>
                    <a:gd name="T2" fmla="*/ 3104 w 3210"/>
                    <a:gd name="T3" fmla="*/ 10 h 426"/>
                    <a:gd name="T4" fmla="*/ 3104 w 3210"/>
                    <a:gd name="T5" fmla="*/ 10 h 426"/>
                    <a:gd name="T6" fmla="*/ 3096 w 3210"/>
                    <a:gd name="T7" fmla="*/ 6 h 426"/>
                    <a:gd name="T8" fmla="*/ 3088 w 3210"/>
                    <a:gd name="T9" fmla="*/ 2 h 426"/>
                    <a:gd name="T10" fmla="*/ 3080 w 3210"/>
                    <a:gd name="T11" fmla="*/ 0 h 426"/>
                    <a:gd name="T12" fmla="*/ 3072 w 3210"/>
                    <a:gd name="T13" fmla="*/ 0 h 426"/>
                    <a:gd name="T14" fmla="*/ 220 w 3210"/>
                    <a:gd name="T15" fmla="*/ 0 h 426"/>
                    <a:gd name="T16" fmla="*/ 220 w 3210"/>
                    <a:gd name="T17" fmla="*/ 0 h 426"/>
                    <a:gd name="T18" fmla="*/ 212 w 3210"/>
                    <a:gd name="T19" fmla="*/ 0 h 426"/>
                    <a:gd name="T20" fmla="*/ 202 w 3210"/>
                    <a:gd name="T21" fmla="*/ 2 h 426"/>
                    <a:gd name="T22" fmla="*/ 194 w 3210"/>
                    <a:gd name="T23" fmla="*/ 6 h 426"/>
                    <a:gd name="T24" fmla="*/ 188 w 3210"/>
                    <a:gd name="T25" fmla="*/ 10 h 426"/>
                    <a:gd name="T26" fmla="*/ 12 w 3210"/>
                    <a:gd name="T27" fmla="*/ 188 h 426"/>
                    <a:gd name="T28" fmla="*/ 12 w 3210"/>
                    <a:gd name="T29" fmla="*/ 188 h 426"/>
                    <a:gd name="T30" fmla="*/ 6 w 3210"/>
                    <a:gd name="T31" fmla="*/ 192 h 426"/>
                    <a:gd name="T32" fmla="*/ 4 w 3210"/>
                    <a:gd name="T33" fmla="*/ 200 h 426"/>
                    <a:gd name="T34" fmla="*/ 2 w 3210"/>
                    <a:gd name="T35" fmla="*/ 206 h 426"/>
                    <a:gd name="T36" fmla="*/ 0 w 3210"/>
                    <a:gd name="T37" fmla="*/ 214 h 426"/>
                    <a:gd name="T38" fmla="*/ 2 w 3210"/>
                    <a:gd name="T39" fmla="*/ 220 h 426"/>
                    <a:gd name="T40" fmla="*/ 4 w 3210"/>
                    <a:gd name="T41" fmla="*/ 228 h 426"/>
                    <a:gd name="T42" fmla="*/ 6 w 3210"/>
                    <a:gd name="T43" fmla="*/ 234 h 426"/>
                    <a:gd name="T44" fmla="*/ 12 w 3210"/>
                    <a:gd name="T45" fmla="*/ 240 h 426"/>
                    <a:gd name="T46" fmla="*/ 188 w 3210"/>
                    <a:gd name="T47" fmla="*/ 416 h 426"/>
                    <a:gd name="T48" fmla="*/ 188 w 3210"/>
                    <a:gd name="T49" fmla="*/ 416 h 426"/>
                    <a:gd name="T50" fmla="*/ 194 w 3210"/>
                    <a:gd name="T51" fmla="*/ 422 h 426"/>
                    <a:gd name="T52" fmla="*/ 202 w 3210"/>
                    <a:gd name="T53" fmla="*/ 424 h 426"/>
                    <a:gd name="T54" fmla="*/ 212 w 3210"/>
                    <a:gd name="T55" fmla="*/ 426 h 426"/>
                    <a:gd name="T56" fmla="*/ 220 w 3210"/>
                    <a:gd name="T57" fmla="*/ 426 h 426"/>
                    <a:gd name="T58" fmla="*/ 3072 w 3210"/>
                    <a:gd name="T59" fmla="*/ 426 h 426"/>
                    <a:gd name="T60" fmla="*/ 3072 w 3210"/>
                    <a:gd name="T61" fmla="*/ 426 h 426"/>
                    <a:gd name="T62" fmla="*/ 3080 w 3210"/>
                    <a:gd name="T63" fmla="*/ 426 h 426"/>
                    <a:gd name="T64" fmla="*/ 3088 w 3210"/>
                    <a:gd name="T65" fmla="*/ 424 h 426"/>
                    <a:gd name="T66" fmla="*/ 3096 w 3210"/>
                    <a:gd name="T67" fmla="*/ 422 h 426"/>
                    <a:gd name="T68" fmla="*/ 3104 w 3210"/>
                    <a:gd name="T69" fmla="*/ 416 h 426"/>
                    <a:gd name="T70" fmla="*/ 3200 w 3210"/>
                    <a:gd name="T71" fmla="*/ 240 h 426"/>
                    <a:gd name="T72" fmla="*/ 3200 w 3210"/>
                    <a:gd name="T73" fmla="*/ 240 h 426"/>
                    <a:gd name="T74" fmla="*/ 3204 w 3210"/>
                    <a:gd name="T75" fmla="*/ 234 h 426"/>
                    <a:gd name="T76" fmla="*/ 3208 w 3210"/>
                    <a:gd name="T77" fmla="*/ 228 h 426"/>
                    <a:gd name="T78" fmla="*/ 3210 w 3210"/>
                    <a:gd name="T79" fmla="*/ 220 h 426"/>
                    <a:gd name="T80" fmla="*/ 3210 w 3210"/>
                    <a:gd name="T81" fmla="*/ 214 h 426"/>
                    <a:gd name="T82" fmla="*/ 3210 w 3210"/>
                    <a:gd name="T83" fmla="*/ 206 h 426"/>
                    <a:gd name="T84" fmla="*/ 3208 w 3210"/>
                    <a:gd name="T85" fmla="*/ 200 h 426"/>
                    <a:gd name="T86" fmla="*/ 3204 w 3210"/>
                    <a:gd name="T87" fmla="*/ 192 h 426"/>
                    <a:gd name="T88" fmla="*/ 3200 w 3210"/>
                    <a:gd name="T89" fmla="*/ 188 h 426"/>
                    <a:gd name="T90" fmla="*/ 3200 w 3210"/>
                    <a:gd name="T91" fmla="*/ 188 h 42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10" h="426">
                      <a:moveTo>
                        <a:pt x="3200" y="188"/>
                      </a:moveTo>
                      <a:lnTo>
                        <a:pt x="3104" y="10"/>
                      </a:lnTo>
                      <a:lnTo>
                        <a:pt x="3104" y="10"/>
                      </a:lnTo>
                      <a:lnTo>
                        <a:pt x="3096" y="6"/>
                      </a:lnTo>
                      <a:lnTo>
                        <a:pt x="3088" y="2"/>
                      </a:lnTo>
                      <a:lnTo>
                        <a:pt x="3080" y="0"/>
                      </a:lnTo>
                      <a:lnTo>
                        <a:pt x="3072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12" y="0"/>
                      </a:lnTo>
                      <a:lnTo>
                        <a:pt x="202" y="2"/>
                      </a:lnTo>
                      <a:lnTo>
                        <a:pt x="194" y="6"/>
                      </a:lnTo>
                      <a:lnTo>
                        <a:pt x="188" y="10"/>
                      </a:lnTo>
                      <a:lnTo>
                        <a:pt x="12" y="188"/>
                      </a:lnTo>
                      <a:lnTo>
                        <a:pt x="12" y="188"/>
                      </a:lnTo>
                      <a:lnTo>
                        <a:pt x="6" y="192"/>
                      </a:lnTo>
                      <a:lnTo>
                        <a:pt x="4" y="200"/>
                      </a:lnTo>
                      <a:lnTo>
                        <a:pt x="2" y="206"/>
                      </a:lnTo>
                      <a:lnTo>
                        <a:pt x="0" y="214"/>
                      </a:lnTo>
                      <a:lnTo>
                        <a:pt x="2" y="220"/>
                      </a:lnTo>
                      <a:lnTo>
                        <a:pt x="4" y="228"/>
                      </a:lnTo>
                      <a:lnTo>
                        <a:pt x="6" y="234"/>
                      </a:lnTo>
                      <a:lnTo>
                        <a:pt x="12" y="240"/>
                      </a:lnTo>
                      <a:lnTo>
                        <a:pt x="188" y="416"/>
                      </a:lnTo>
                      <a:lnTo>
                        <a:pt x="188" y="416"/>
                      </a:lnTo>
                      <a:lnTo>
                        <a:pt x="194" y="422"/>
                      </a:lnTo>
                      <a:lnTo>
                        <a:pt x="202" y="424"/>
                      </a:lnTo>
                      <a:lnTo>
                        <a:pt x="212" y="426"/>
                      </a:lnTo>
                      <a:lnTo>
                        <a:pt x="220" y="426"/>
                      </a:lnTo>
                      <a:lnTo>
                        <a:pt x="3072" y="426"/>
                      </a:lnTo>
                      <a:lnTo>
                        <a:pt x="3072" y="426"/>
                      </a:lnTo>
                      <a:lnTo>
                        <a:pt x="3080" y="426"/>
                      </a:lnTo>
                      <a:lnTo>
                        <a:pt x="3088" y="424"/>
                      </a:lnTo>
                      <a:lnTo>
                        <a:pt x="3096" y="422"/>
                      </a:lnTo>
                      <a:lnTo>
                        <a:pt x="3104" y="416"/>
                      </a:lnTo>
                      <a:lnTo>
                        <a:pt x="3200" y="240"/>
                      </a:lnTo>
                      <a:lnTo>
                        <a:pt x="3200" y="240"/>
                      </a:lnTo>
                      <a:lnTo>
                        <a:pt x="3204" y="234"/>
                      </a:lnTo>
                      <a:lnTo>
                        <a:pt x="3208" y="228"/>
                      </a:lnTo>
                      <a:lnTo>
                        <a:pt x="3210" y="220"/>
                      </a:lnTo>
                      <a:lnTo>
                        <a:pt x="3210" y="214"/>
                      </a:lnTo>
                      <a:lnTo>
                        <a:pt x="3210" y="206"/>
                      </a:lnTo>
                      <a:lnTo>
                        <a:pt x="3208" y="200"/>
                      </a:lnTo>
                      <a:lnTo>
                        <a:pt x="3204" y="192"/>
                      </a:lnTo>
                      <a:lnTo>
                        <a:pt x="3200" y="188"/>
                      </a:lnTo>
                      <a:lnTo>
                        <a:pt x="3200" y="188"/>
                      </a:lnTo>
                      <a:close/>
                    </a:path>
                  </a:pathLst>
                </a:custGeom>
                <a:solidFill>
                  <a:srgbClr val="8abf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113" name="Freeform 6"/>
                <p:cNvSpPr/>
                <p:nvPr/>
              </p:nvSpPr>
              <p:spPr>
                <a:xfrm>
                  <a:off x="1789113" y="1988840"/>
                  <a:ext cx="4968875" cy="676275"/>
                </a:xfrm>
                <a:custGeom>
                  <a:avLst/>
                  <a:gdLst>
                    <a:gd name="T0" fmla="*/ 3120 w 3130"/>
                    <a:gd name="T1" fmla="*/ 188 h 426"/>
                    <a:gd name="T2" fmla="*/ 3024 w 3130"/>
                    <a:gd name="T3" fmla="*/ 10 h 426"/>
                    <a:gd name="T4" fmla="*/ 3024 w 3130"/>
                    <a:gd name="T5" fmla="*/ 10 h 426"/>
                    <a:gd name="T6" fmla="*/ 3016 w 3130"/>
                    <a:gd name="T7" fmla="*/ 6 h 426"/>
                    <a:gd name="T8" fmla="*/ 3008 w 3130"/>
                    <a:gd name="T9" fmla="*/ 2 h 426"/>
                    <a:gd name="T10" fmla="*/ 3000 w 3130"/>
                    <a:gd name="T11" fmla="*/ 0 h 426"/>
                    <a:gd name="T12" fmla="*/ 2992 w 3130"/>
                    <a:gd name="T13" fmla="*/ 0 h 426"/>
                    <a:gd name="T14" fmla="*/ 220 w 3130"/>
                    <a:gd name="T15" fmla="*/ 0 h 426"/>
                    <a:gd name="T16" fmla="*/ 220 w 3130"/>
                    <a:gd name="T17" fmla="*/ 0 h 426"/>
                    <a:gd name="T18" fmla="*/ 212 w 3130"/>
                    <a:gd name="T19" fmla="*/ 0 h 426"/>
                    <a:gd name="T20" fmla="*/ 202 w 3130"/>
                    <a:gd name="T21" fmla="*/ 2 h 426"/>
                    <a:gd name="T22" fmla="*/ 194 w 3130"/>
                    <a:gd name="T23" fmla="*/ 6 h 426"/>
                    <a:gd name="T24" fmla="*/ 188 w 3130"/>
                    <a:gd name="T25" fmla="*/ 10 h 426"/>
                    <a:gd name="T26" fmla="*/ 12 w 3130"/>
                    <a:gd name="T27" fmla="*/ 188 h 426"/>
                    <a:gd name="T28" fmla="*/ 12 w 3130"/>
                    <a:gd name="T29" fmla="*/ 188 h 426"/>
                    <a:gd name="T30" fmla="*/ 6 w 3130"/>
                    <a:gd name="T31" fmla="*/ 192 h 426"/>
                    <a:gd name="T32" fmla="*/ 4 w 3130"/>
                    <a:gd name="T33" fmla="*/ 200 h 426"/>
                    <a:gd name="T34" fmla="*/ 2 w 3130"/>
                    <a:gd name="T35" fmla="*/ 206 h 426"/>
                    <a:gd name="T36" fmla="*/ 0 w 3130"/>
                    <a:gd name="T37" fmla="*/ 214 h 426"/>
                    <a:gd name="T38" fmla="*/ 2 w 3130"/>
                    <a:gd name="T39" fmla="*/ 220 h 426"/>
                    <a:gd name="T40" fmla="*/ 4 w 3130"/>
                    <a:gd name="T41" fmla="*/ 228 h 426"/>
                    <a:gd name="T42" fmla="*/ 6 w 3130"/>
                    <a:gd name="T43" fmla="*/ 234 h 426"/>
                    <a:gd name="T44" fmla="*/ 12 w 3130"/>
                    <a:gd name="T45" fmla="*/ 240 h 426"/>
                    <a:gd name="T46" fmla="*/ 188 w 3130"/>
                    <a:gd name="T47" fmla="*/ 416 h 426"/>
                    <a:gd name="T48" fmla="*/ 188 w 3130"/>
                    <a:gd name="T49" fmla="*/ 416 h 426"/>
                    <a:gd name="T50" fmla="*/ 194 w 3130"/>
                    <a:gd name="T51" fmla="*/ 422 h 426"/>
                    <a:gd name="T52" fmla="*/ 202 w 3130"/>
                    <a:gd name="T53" fmla="*/ 424 h 426"/>
                    <a:gd name="T54" fmla="*/ 212 w 3130"/>
                    <a:gd name="T55" fmla="*/ 426 h 426"/>
                    <a:gd name="T56" fmla="*/ 220 w 3130"/>
                    <a:gd name="T57" fmla="*/ 426 h 426"/>
                    <a:gd name="T58" fmla="*/ 2992 w 3130"/>
                    <a:gd name="T59" fmla="*/ 426 h 426"/>
                    <a:gd name="T60" fmla="*/ 2992 w 3130"/>
                    <a:gd name="T61" fmla="*/ 426 h 426"/>
                    <a:gd name="T62" fmla="*/ 3000 w 3130"/>
                    <a:gd name="T63" fmla="*/ 426 h 426"/>
                    <a:gd name="T64" fmla="*/ 3008 w 3130"/>
                    <a:gd name="T65" fmla="*/ 424 h 426"/>
                    <a:gd name="T66" fmla="*/ 3016 w 3130"/>
                    <a:gd name="T67" fmla="*/ 422 h 426"/>
                    <a:gd name="T68" fmla="*/ 3024 w 3130"/>
                    <a:gd name="T69" fmla="*/ 416 h 426"/>
                    <a:gd name="T70" fmla="*/ 3120 w 3130"/>
                    <a:gd name="T71" fmla="*/ 240 h 426"/>
                    <a:gd name="T72" fmla="*/ 3120 w 3130"/>
                    <a:gd name="T73" fmla="*/ 240 h 426"/>
                    <a:gd name="T74" fmla="*/ 3124 w 3130"/>
                    <a:gd name="T75" fmla="*/ 234 h 426"/>
                    <a:gd name="T76" fmla="*/ 3128 w 3130"/>
                    <a:gd name="T77" fmla="*/ 228 h 426"/>
                    <a:gd name="T78" fmla="*/ 3130 w 3130"/>
                    <a:gd name="T79" fmla="*/ 220 h 426"/>
                    <a:gd name="T80" fmla="*/ 3130 w 3130"/>
                    <a:gd name="T81" fmla="*/ 214 h 426"/>
                    <a:gd name="T82" fmla="*/ 3130 w 3130"/>
                    <a:gd name="T83" fmla="*/ 206 h 426"/>
                    <a:gd name="T84" fmla="*/ 3128 w 3130"/>
                    <a:gd name="T85" fmla="*/ 200 h 426"/>
                    <a:gd name="T86" fmla="*/ 3124 w 3130"/>
                    <a:gd name="T87" fmla="*/ 192 h 426"/>
                    <a:gd name="T88" fmla="*/ 3120 w 3130"/>
                    <a:gd name="T89" fmla="*/ 188 h 426"/>
                    <a:gd name="T90" fmla="*/ 3120 w 3130"/>
                    <a:gd name="T91" fmla="*/ 188 h 42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130" h="426">
                      <a:moveTo>
                        <a:pt x="3120" y="188"/>
                      </a:moveTo>
                      <a:lnTo>
                        <a:pt x="3024" y="10"/>
                      </a:lnTo>
                      <a:lnTo>
                        <a:pt x="3024" y="10"/>
                      </a:lnTo>
                      <a:lnTo>
                        <a:pt x="3016" y="6"/>
                      </a:lnTo>
                      <a:lnTo>
                        <a:pt x="3008" y="2"/>
                      </a:lnTo>
                      <a:lnTo>
                        <a:pt x="3000" y="0"/>
                      </a:lnTo>
                      <a:lnTo>
                        <a:pt x="2992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12" y="0"/>
                      </a:lnTo>
                      <a:lnTo>
                        <a:pt x="202" y="2"/>
                      </a:lnTo>
                      <a:lnTo>
                        <a:pt x="194" y="6"/>
                      </a:lnTo>
                      <a:lnTo>
                        <a:pt x="188" y="10"/>
                      </a:lnTo>
                      <a:lnTo>
                        <a:pt x="12" y="188"/>
                      </a:lnTo>
                      <a:lnTo>
                        <a:pt x="12" y="188"/>
                      </a:lnTo>
                      <a:lnTo>
                        <a:pt x="6" y="192"/>
                      </a:lnTo>
                      <a:lnTo>
                        <a:pt x="4" y="200"/>
                      </a:lnTo>
                      <a:lnTo>
                        <a:pt x="2" y="206"/>
                      </a:lnTo>
                      <a:lnTo>
                        <a:pt x="0" y="214"/>
                      </a:lnTo>
                      <a:lnTo>
                        <a:pt x="2" y="220"/>
                      </a:lnTo>
                      <a:lnTo>
                        <a:pt x="4" y="228"/>
                      </a:lnTo>
                      <a:lnTo>
                        <a:pt x="6" y="234"/>
                      </a:lnTo>
                      <a:lnTo>
                        <a:pt x="12" y="240"/>
                      </a:lnTo>
                      <a:lnTo>
                        <a:pt x="188" y="416"/>
                      </a:lnTo>
                      <a:lnTo>
                        <a:pt x="188" y="416"/>
                      </a:lnTo>
                      <a:lnTo>
                        <a:pt x="194" y="422"/>
                      </a:lnTo>
                      <a:lnTo>
                        <a:pt x="202" y="424"/>
                      </a:lnTo>
                      <a:lnTo>
                        <a:pt x="212" y="426"/>
                      </a:lnTo>
                      <a:lnTo>
                        <a:pt x="220" y="426"/>
                      </a:lnTo>
                      <a:lnTo>
                        <a:pt x="2992" y="426"/>
                      </a:lnTo>
                      <a:lnTo>
                        <a:pt x="2992" y="426"/>
                      </a:lnTo>
                      <a:lnTo>
                        <a:pt x="3000" y="426"/>
                      </a:lnTo>
                      <a:lnTo>
                        <a:pt x="3008" y="424"/>
                      </a:lnTo>
                      <a:lnTo>
                        <a:pt x="3016" y="422"/>
                      </a:lnTo>
                      <a:lnTo>
                        <a:pt x="3024" y="416"/>
                      </a:lnTo>
                      <a:lnTo>
                        <a:pt x="3120" y="240"/>
                      </a:lnTo>
                      <a:lnTo>
                        <a:pt x="3120" y="240"/>
                      </a:lnTo>
                      <a:lnTo>
                        <a:pt x="3124" y="234"/>
                      </a:lnTo>
                      <a:lnTo>
                        <a:pt x="3128" y="228"/>
                      </a:lnTo>
                      <a:lnTo>
                        <a:pt x="3130" y="220"/>
                      </a:lnTo>
                      <a:lnTo>
                        <a:pt x="3130" y="214"/>
                      </a:lnTo>
                      <a:lnTo>
                        <a:pt x="3130" y="206"/>
                      </a:lnTo>
                      <a:lnTo>
                        <a:pt x="3128" y="200"/>
                      </a:lnTo>
                      <a:lnTo>
                        <a:pt x="3124" y="192"/>
                      </a:lnTo>
                      <a:lnTo>
                        <a:pt x="3120" y="188"/>
                      </a:lnTo>
                      <a:lnTo>
                        <a:pt x="3120" y="1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52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114" name="Freeform 7"/>
                <p:cNvSpPr/>
                <p:nvPr/>
              </p:nvSpPr>
              <p:spPr>
                <a:xfrm>
                  <a:off x="1817688" y="2011065"/>
                  <a:ext cx="622300" cy="622300"/>
                </a:xfrm>
                <a:custGeom>
                  <a:avLst/>
                  <a:gdLst>
                    <a:gd name="T0" fmla="*/ 220 w 392"/>
                    <a:gd name="T1" fmla="*/ 384 h 392"/>
                    <a:gd name="T2" fmla="*/ 220 w 392"/>
                    <a:gd name="T3" fmla="*/ 384 h 392"/>
                    <a:gd name="T4" fmla="*/ 214 w 392"/>
                    <a:gd name="T5" fmla="*/ 388 h 392"/>
                    <a:gd name="T6" fmla="*/ 208 w 392"/>
                    <a:gd name="T7" fmla="*/ 390 h 392"/>
                    <a:gd name="T8" fmla="*/ 202 w 392"/>
                    <a:gd name="T9" fmla="*/ 392 h 392"/>
                    <a:gd name="T10" fmla="*/ 196 w 392"/>
                    <a:gd name="T11" fmla="*/ 392 h 392"/>
                    <a:gd name="T12" fmla="*/ 190 w 392"/>
                    <a:gd name="T13" fmla="*/ 392 h 392"/>
                    <a:gd name="T14" fmla="*/ 182 w 392"/>
                    <a:gd name="T15" fmla="*/ 390 h 392"/>
                    <a:gd name="T16" fmla="*/ 176 w 392"/>
                    <a:gd name="T17" fmla="*/ 388 h 392"/>
                    <a:gd name="T18" fmla="*/ 172 w 392"/>
                    <a:gd name="T19" fmla="*/ 384 h 392"/>
                    <a:gd name="T20" fmla="*/ 10 w 392"/>
                    <a:gd name="T21" fmla="*/ 220 h 392"/>
                    <a:gd name="T22" fmla="*/ 10 w 392"/>
                    <a:gd name="T23" fmla="*/ 220 h 392"/>
                    <a:gd name="T24" fmla="*/ 4 w 392"/>
                    <a:gd name="T25" fmla="*/ 216 h 392"/>
                    <a:gd name="T26" fmla="*/ 2 w 392"/>
                    <a:gd name="T27" fmla="*/ 210 h 392"/>
                    <a:gd name="T28" fmla="*/ 0 w 392"/>
                    <a:gd name="T29" fmla="*/ 202 h 392"/>
                    <a:gd name="T30" fmla="*/ 0 w 392"/>
                    <a:gd name="T31" fmla="*/ 196 h 392"/>
                    <a:gd name="T32" fmla="*/ 0 w 392"/>
                    <a:gd name="T33" fmla="*/ 190 h 392"/>
                    <a:gd name="T34" fmla="*/ 2 w 392"/>
                    <a:gd name="T35" fmla="*/ 184 h 392"/>
                    <a:gd name="T36" fmla="*/ 4 w 392"/>
                    <a:gd name="T37" fmla="*/ 178 h 392"/>
                    <a:gd name="T38" fmla="*/ 10 w 392"/>
                    <a:gd name="T39" fmla="*/ 172 h 392"/>
                    <a:gd name="T40" fmla="*/ 172 w 392"/>
                    <a:gd name="T41" fmla="*/ 10 h 392"/>
                    <a:gd name="T42" fmla="*/ 172 w 392"/>
                    <a:gd name="T43" fmla="*/ 10 h 392"/>
                    <a:gd name="T44" fmla="*/ 176 w 392"/>
                    <a:gd name="T45" fmla="*/ 6 h 392"/>
                    <a:gd name="T46" fmla="*/ 182 w 392"/>
                    <a:gd name="T47" fmla="*/ 2 h 392"/>
                    <a:gd name="T48" fmla="*/ 190 w 392"/>
                    <a:gd name="T49" fmla="*/ 0 h 392"/>
                    <a:gd name="T50" fmla="*/ 196 w 392"/>
                    <a:gd name="T51" fmla="*/ 0 h 392"/>
                    <a:gd name="T52" fmla="*/ 202 w 392"/>
                    <a:gd name="T53" fmla="*/ 0 h 392"/>
                    <a:gd name="T54" fmla="*/ 208 w 392"/>
                    <a:gd name="T55" fmla="*/ 2 h 392"/>
                    <a:gd name="T56" fmla="*/ 214 w 392"/>
                    <a:gd name="T57" fmla="*/ 6 h 392"/>
                    <a:gd name="T58" fmla="*/ 220 w 392"/>
                    <a:gd name="T59" fmla="*/ 10 h 392"/>
                    <a:gd name="T60" fmla="*/ 382 w 392"/>
                    <a:gd name="T61" fmla="*/ 172 h 392"/>
                    <a:gd name="T62" fmla="*/ 382 w 392"/>
                    <a:gd name="T63" fmla="*/ 172 h 392"/>
                    <a:gd name="T64" fmla="*/ 386 w 392"/>
                    <a:gd name="T65" fmla="*/ 178 h 392"/>
                    <a:gd name="T66" fmla="*/ 390 w 392"/>
                    <a:gd name="T67" fmla="*/ 184 h 392"/>
                    <a:gd name="T68" fmla="*/ 392 w 392"/>
                    <a:gd name="T69" fmla="*/ 190 h 392"/>
                    <a:gd name="T70" fmla="*/ 392 w 392"/>
                    <a:gd name="T71" fmla="*/ 196 h 392"/>
                    <a:gd name="T72" fmla="*/ 392 w 392"/>
                    <a:gd name="T73" fmla="*/ 202 h 392"/>
                    <a:gd name="T74" fmla="*/ 390 w 392"/>
                    <a:gd name="T75" fmla="*/ 210 h 392"/>
                    <a:gd name="T76" fmla="*/ 386 w 392"/>
                    <a:gd name="T77" fmla="*/ 216 h 392"/>
                    <a:gd name="T78" fmla="*/ 382 w 392"/>
                    <a:gd name="T79" fmla="*/ 220 h 392"/>
                    <a:gd name="T80" fmla="*/ 220 w 392"/>
                    <a:gd name="T81" fmla="*/ 384 h 392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92" h="392">
                      <a:moveTo>
                        <a:pt x="220" y="384"/>
                      </a:moveTo>
                      <a:lnTo>
                        <a:pt x="220" y="384"/>
                      </a:lnTo>
                      <a:lnTo>
                        <a:pt x="214" y="388"/>
                      </a:lnTo>
                      <a:lnTo>
                        <a:pt x="208" y="390"/>
                      </a:lnTo>
                      <a:lnTo>
                        <a:pt x="202" y="392"/>
                      </a:lnTo>
                      <a:lnTo>
                        <a:pt x="196" y="392"/>
                      </a:lnTo>
                      <a:lnTo>
                        <a:pt x="190" y="392"/>
                      </a:lnTo>
                      <a:lnTo>
                        <a:pt x="182" y="390"/>
                      </a:lnTo>
                      <a:lnTo>
                        <a:pt x="176" y="388"/>
                      </a:lnTo>
                      <a:lnTo>
                        <a:pt x="172" y="384"/>
                      </a:lnTo>
                      <a:lnTo>
                        <a:pt x="10" y="220"/>
                      </a:lnTo>
                      <a:lnTo>
                        <a:pt x="10" y="220"/>
                      </a:lnTo>
                      <a:lnTo>
                        <a:pt x="4" y="216"/>
                      </a:lnTo>
                      <a:lnTo>
                        <a:pt x="2" y="210"/>
                      </a:lnTo>
                      <a:lnTo>
                        <a:pt x="0" y="202"/>
                      </a:lnTo>
                      <a:lnTo>
                        <a:pt x="0" y="196"/>
                      </a:lnTo>
                      <a:lnTo>
                        <a:pt x="0" y="190"/>
                      </a:lnTo>
                      <a:lnTo>
                        <a:pt x="2" y="184"/>
                      </a:lnTo>
                      <a:lnTo>
                        <a:pt x="4" y="178"/>
                      </a:lnTo>
                      <a:lnTo>
                        <a:pt x="10" y="172"/>
                      </a:lnTo>
                      <a:lnTo>
                        <a:pt x="172" y="10"/>
                      </a:lnTo>
                      <a:lnTo>
                        <a:pt x="172" y="10"/>
                      </a:lnTo>
                      <a:lnTo>
                        <a:pt x="176" y="6"/>
                      </a:lnTo>
                      <a:lnTo>
                        <a:pt x="182" y="2"/>
                      </a:lnTo>
                      <a:lnTo>
                        <a:pt x="190" y="0"/>
                      </a:lnTo>
                      <a:lnTo>
                        <a:pt x="196" y="0"/>
                      </a:lnTo>
                      <a:lnTo>
                        <a:pt x="202" y="0"/>
                      </a:lnTo>
                      <a:lnTo>
                        <a:pt x="208" y="2"/>
                      </a:lnTo>
                      <a:lnTo>
                        <a:pt x="214" y="6"/>
                      </a:lnTo>
                      <a:lnTo>
                        <a:pt x="220" y="10"/>
                      </a:lnTo>
                      <a:lnTo>
                        <a:pt x="382" y="172"/>
                      </a:lnTo>
                      <a:lnTo>
                        <a:pt x="382" y="172"/>
                      </a:lnTo>
                      <a:lnTo>
                        <a:pt x="386" y="178"/>
                      </a:lnTo>
                      <a:lnTo>
                        <a:pt x="390" y="184"/>
                      </a:lnTo>
                      <a:lnTo>
                        <a:pt x="392" y="190"/>
                      </a:lnTo>
                      <a:lnTo>
                        <a:pt x="392" y="196"/>
                      </a:lnTo>
                      <a:lnTo>
                        <a:pt x="392" y="202"/>
                      </a:lnTo>
                      <a:lnTo>
                        <a:pt x="390" y="210"/>
                      </a:lnTo>
                      <a:lnTo>
                        <a:pt x="386" y="216"/>
                      </a:lnTo>
                      <a:lnTo>
                        <a:pt x="382" y="220"/>
                      </a:lnTo>
                      <a:lnTo>
                        <a:pt x="220" y="3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/>
                  </a:pPr>
                  <a:endParaRPr lang="ko-KR" altLang="en-US" sz="1600"/>
                </a:p>
              </p:txBody>
            </p:sp>
            <p:sp>
              <p:nvSpPr>
                <p:cNvPr id="115" name="Freeform 8"/>
                <p:cNvSpPr>
                  <a:spLocks noEditPoints="1"/>
                </p:cNvSpPr>
                <p:nvPr/>
              </p:nvSpPr>
              <p:spPr>
                <a:xfrm>
                  <a:off x="1885951" y="2080915"/>
                  <a:ext cx="485775" cy="485775"/>
                </a:xfrm>
                <a:custGeom>
                  <a:avLst/>
                  <a:gdLst>
                    <a:gd name="T0" fmla="*/ 298 w 306"/>
                    <a:gd name="T1" fmla="*/ 134 h 306"/>
                    <a:gd name="T2" fmla="*/ 172 w 306"/>
                    <a:gd name="T3" fmla="*/ 8 h 306"/>
                    <a:gd name="T4" fmla="*/ 172 w 306"/>
                    <a:gd name="T5" fmla="*/ 8 h 306"/>
                    <a:gd name="T6" fmla="*/ 162 w 306"/>
                    <a:gd name="T7" fmla="*/ 2 h 306"/>
                    <a:gd name="T8" fmla="*/ 152 w 306"/>
                    <a:gd name="T9" fmla="*/ 0 h 306"/>
                    <a:gd name="T10" fmla="*/ 144 w 306"/>
                    <a:gd name="T11" fmla="*/ 2 h 306"/>
                    <a:gd name="T12" fmla="*/ 134 w 306"/>
                    <a:gd name="T13" fmla="*/ 8 h 306"/>
                    <a:gd name="T14" fmla="*/ 8 w 306"/>
                    <a:gd name="T15" fmla="*/ 134 h 306"/>
                    <a:gd name="T16" fmla="*/ 8 w 306"/>
                    <a:gd name="T17" fmla="*/ 134 h 306"/>
                    <a:gd name="T18" fmla="*/ 2 w 306"/>
                    <a:gd name="T19" fmla="*/ 142 h 306"/>
                    <a:gd name="T20" fmla="*/ 0 w 306"/>
                    <a:gd name="T21" fmla="*/ 152 h 306"/>
                    <a:gd name="T22" fmla="*/ 2 w 306"/>
                    <a:gd name="T23" fmla="*/ 162 h 306"/>
                    <a:gd name="T24" fmla="*/ 8 w 306"/>
                    <a:gd name="T25" fmla="*/ 172 h 306"/>
                    <a:gd name="T26" fmla="*/ 134 w 306"/>
                    <a:gd name="T27" fmla="*/ 298 h 306"/>
                    <a:gd name="T28" fmla="*/ 134 w 306"/>
                    <a:gd name="T29" fmla="*/ 298 h 306"/>
                    <a:gd name="T30" fmla="*/ 144 w 306"/>
                    <a:gd name="T31" fmla="*/ 304 h 306"/>
                    <a:gd name="T32" fmla="*/ 152 w 306"/>
                    <a:gd name="T33" fmla="*/ 306 h 306"/>
                    <a:gd name="T34" fmla="*/ 162 w 306"/>
                    <a:gd name="T35" fmla="*/ 304 h 306"/>
                    <a:gd name="T36" fmla="*/ 172 w 306"/>
                    <a:gd name="T37" fmla="*/ 298 h 306"/>
                    <a:gd name="T38" fmla="*/ 298 w 306"/>
                    <a:gd name="T39" fmla="*/ 172 h 306"/>
                    <a:gd name="T40" fmla="*/ 298 w 306"/>
                    <a:gd name="T41" fmla="*/ 172 h 306"/>
                    <a:gd name="T42" fmla="*/ 304 w 306"/>
                    <a:gd name="T43" fmla="*/ 162 h 306"/>
                    <a:gd name="T44" fmla="*/ 306 w 306"/>
                    <a:gd name="T45" fmla="*/ 152 h 306"/>
                    <a:gd name="T46" fmla="*/ 304 w 306"/>
                    <a:gd name="T47" fmla="*/ 142 h 306"/>
                    <a:gd name="T48" fmla="*/ 298 w 306"/>
                    <a:gd name="T49" fmla="*/ 134 h 306"/>
                    <a:gd name="T50" fmla="*/ 298 w 306"/>
                    <a:gd name="T51" fmla="*/ 134 h 306"/>
                    <a:gd name="T52" fmla="*/ 266 w 306"/>
                    <a:gd name="T53" fmla="*/ 166 h 306"/>
                    <a:gd name="T54" fmla="*/ 168 w 306"/>
                    <a:gd name="T55" fmla="*/ 264 h 306"/>
                    <a:gd name="T56" fmla="*/ 168 w 306"/>
                    <a:gd name="T57" fmla="*/ 264 h 306"/>
                    <a:gd name="T58" fmla="*/ 160 w 306"/>
                    <a:gd name="T59" fmla="*/ 270 h 306"/>
                    <a:gd name="T60" fmla="*/ 152 w 306"/>
                    <a:gd name="T61" fmla="*/ 272 h 306"/>
                    <a:gd name="T62" fmla="*/ 146 w 306"/>
                    <a:gd name="T63" fmla="*/ 270 h 306"/>
                    <a:gd name="T64" fmla="*/ 138 w 306"/>
                    <a:gd name="T65" fmla="*/ 264 h 306"/>
                    <a:gd name="T66" fmla="*/ 40 w 306"/>
                    <a:gd name="T67" fmla="*/ 166 h 306"/>
                    <a:gd name="T68" fmla="*/ 40 w 306"/>
                    <a:gd name="T69" fmla="*/ 166 h 306"/>
                    <a:gd name="T70" fmla="*/ 36 w 306"/>
                    <a:gd name="T71" fmla="*/ 160 h 306"/>
                    <a:gd name="T72" fmla="*/ 34 w 306"/>
                    <a:gd name="T73" fmla="*/ 152 h 306"/>
                    <a:gd name="T74" fmla="*/ 36 w 306"/>
                    <a:gd name="T75" fmla="*/ 144 h 306"/>
                    <a:gd name="T76" fmla="*/ 40 w 306"/>
                    <a:gd name="T77" fmla="*/ 138 h 306"/>
                    <a:gd name="T78" fmla="*/ 138 w 306"/>
                    <a:gd name="T79" fmla="*/ 40 h 306"/>
                    <a:gd name="T80" fmla="*/ 138 w 306"/>
                    <a:gd name="T81" fmla="*/ 40 h 306"/>
                    <a:gd name="T82" fmla="*/ 146 w 306"/>
                    <a:gd name="T83" fmla="*/ 36 h 306"/>
                    <a:gd name="T84" fmla="*/ 152 w 306"/>
                    <a:gd name="T85" fmla="*/ 34 h 306"/>
                    <a:gd name="T86" fmla="*/ 160 w 306"/>
                    <a:gd name="T87" fmla="*/ 36 h 306"/>
                    <a:gd name="T88" fmla="*/ 168 w 306"/>
                    <a:gd name="T89" fmla="*/ 40 h 306"/>
                    <a:gd name="T90" fmla="*/ 266 w 306"/>
                    <a:gd name="T91" fmla="*/ 138 h 306"/>
                    <a:gd name="T92" fmla="*/ 266 w 306"/>
                    <a:gd name="T93" fmla="*/ 138 h 306"/>
                    <a:gd name="T94" fmla="*/ 270 w 306"/>
                    <a:gd name="T95" fmla="*/ 144 h 306"/>
                    <a:gd name="T96" fmla="*/ 272 w 306"/>
                    <a:gd name="T97" fmla="*/ 152 h 306"/>
                    <a:gd name="T98" fmla="*/ 270 w 306"/>
                    <a:gd name="T99" fmla="*/ 160 h 306"/>
                    <a:gd name="T100" fmla="*/ 266 w 306"/>
                    <a:gd name="T101" fmla="*/ 166 h 306"/>
                    <a:gd name="T102" fmla="*/ 266 w 306"/>
                    <a:gd name="T103" fmla="*/ 166 h 30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06" h="306">
                      <a:moveTo>
                        <a:pt x="298" y="134"/>
                      </a:moveTo>
                      <a:lnTo>
                        <a:pt x="172" y="8"/>
                      </a:lnTo>
                      <a:lnTo>
                        <a:pt x="172" y="8"/>
                      </a:lnTo>
                      <a:lnTo>
                        <a:pt x="162" y="2"/>
                      </a:lnTo>
                      <a:lnTo>
                        <a:pt x="152" y="0"/>
                      </a:lnTo>
                      <a:lnTo>
                        <a:pt x="144" y="2"/>
                      </a:lnTo>
                      <a:lnTo>
                        <a:pt x="134" y="8"/>
                      </a:lnTo>
                      <a:lnTo>
                        <a:pt x="8" y="134"/>
                      </a:lnTo>
                      <a:lnTo>
                        <a:pt x="8" y="134"/>
                      </a:lnTo>
                      <a:lnTo>
                        <a:pt x="2" y="142"/>
                      </a:lnTo>
                      <a:lnTo>
                        <a:pt x="0" y="152"/>
                      </a:lnTo>
                      <a:lnTo>
                        <a:pt x="2" y="162"/>
                      </a:lnTo>
                      <a:lnTo>
                        <a:pt x="8" y="172"/>
                      </a:lnTo>
                      <a:lnTo>
                        <a:pt x="134" y="298"/>
                      </a:lnTo>
                      <a:lnTo>
                        <a:pt x="134" y="298"/>
                      </a:lnTo>
                      <a:lnTo>
                        <a:pt x="144" y="304"/>
                      </a:lnTo>
                      <a:lnTo>
                        <a:pt x="152" y="306"/>
                      </a:lnTo>
                      <a:lnTo>
                        <a:pt x="162" y="304"/>
                      </a:lnTo>
                      <a:lnTo>
                        <a:pt x="172" y="298"/>
                      </a:lnTo>
                      <a:lnTo>
                        <a:pt x="298" y="172"/>
                      </a:lnTo>
                      <a:lnTo>
                        <a:pt x="298" y="172"/>
                      </a:lnTo>
                      <a:lnTo>
                        <a:pt x="304" y="162"/>
                      </a:lnTo>
                      <a:lnTo>
                        <a:pt x="306" y="152"/>
                      </a:lnTo>
                      <a:lnTo>
                        <a:pt x="304" y="142"/>
                      </a:lnTo>
                      <a:lnTo>
                        <a:pt x="298" y="134"/>
                      </a:lnTo>
                      <a:lnTo>
                        <a:pt x="298" y="134"/>
                      </a:lnTo>
                      <a:close/>
                      <a:moveTo>
                        <a:pt x="266" y="166"/>
                      </a:moveTo>
                      <a:lnTo>
                        <a:pt x="168" y="264"/>
                      </a:lnTo>
                      <a:lnTo>
                        <a:pt x="168" y="264"/>
                      </a:lnTo>
                      <a:lnTo>
                        <a:pt x="160" y="270"/>
                      </a:lnTo>
                      <a:lnTo>
                        <a:pt x="152" y="272"/>
                      </a:lnTo>
                      <a:lnTo>
                        <a:pt x="146" y="270"/>
                      </a:lnTo>
                      <a:lnTo>
                        <a:pt x="138" y="264"/>
                      </a:lnTo>
                      <a:lnTo>
                        <a:pt x="40" y="166"/>
                      </a:lnTo>
                      <a:lnTo>
                        <a:pt x="40" y="166"/>
                      </a:lnTo>
                      <a:lnTo>
                        <a:pt x="36" y="160"/>
                      </a:lnTo>
                      <a:lnTo>
                        <a:pt x="34" y="152"/>
                      </a:lnTo>
                      <a:lnTo>
                        <a:pt x="36" y="144"/>
                      </a:lnTo>
                      <a:lnTo>
                        <a:pt x="40" y="138"/>
                      </a:lnTo>
                      <a:lnTo>
                        <a:pt x="138" y="40"/>
                      </a:lnTo>
                      <a:lnTo>
                        <a:pt x="138" y="40"/>
                      </a:lnTo>
                      <a:lnTo>
                        <a:pt x="146" y="36"/>
                      </a:lnTo>
                      <a:lnTo>
                        <a:pt x="152" y="34"/>
                      </a:lnTo>
                      <a:lnTo>
                        <a:pt x="160" y="36"/>
                      </a:lnTo>
                      <a:lnTo>
                        <a:pt x="168" y="40"/>
                      </a:lnTo>
                      <a:lnTo>
                        <a:pt x="266" y="138"/>
                      </a:lnTo>
                      <a:lnTo>
                        <a:pt x="266" y="138"/>
                      </a:lnTo>
                      <a:lnTo>
                        <a:pt x="270" y="144"/>
                      </a:lnTo>
                      <a:lnTo>
                        <a:pt x="272" y="152"/>
                      </a:lnTo>
                      <a:lnTo>
                        <a:pt x="270" y="160"/>
                      </a:lnTo>
                      <a:lnTo>
                        <a:pt x="266" y="166"/>
                      </a:lnTo>
                      <a:lnTo>
                        <a:pt x="266" y="166"/>
                      </a:lnTo>
                      <a:close/>
                    </a:path>
                  </a:pathLst>
                </a:custGeom>
                <a:solidFill>
                  <a:srgbClr val="8abf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600"/>
                </a:p>
              </p:txBody>
            </p:sp>
          </p:grpSp>
          <p:sp>
            <p:nvSpPr>
              <p:cNvPr id="116" name="TextBox 171"/>
              <p:cNvSpPr txBox="1"/>
              <p:nvPr/>
            </p:nvSpPr>
            <p:spPr>
              <a:xfrm>
                <a:off x="1923460" y="2166241"/>
                <a:ext cx="443515" cy="3393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lang="ko-KR" altLang="en-US"/>
                </a:pPr>
                <a:r>
                  <a:rPr lang="en-US" altLang="ko-KR" sz="1900">
                    <a:solidFill>
                      <a:srgbClr val="8abfb5">
                        <a:alpha val="99000"/>
                      </a:srgbClr>
                    </a:solidFill>
                    <a:latin typeface="한컴 윤고딕 250"/>
                    <a:ea typeface="한컴 윤고딕 250"/>
                    <a:cs typeface="Arial"/>
                  </a:rPr>
                  <a:t>4</a:t>
                </a:r>
                <a:endParaRPr lang="ko-KR" altLang="en-US" sz="1900">
                  <a:solidFill>
                    <a:srgbClr val="8abfb5">
                      <a:alpha val="99000"/>
                    </a:srgbClr>
                  </a:solidFill>
                  <a:latin typeface="한컴 윤고딕 250"/>
                  <a:ea typeface="한컴 윤고딕 250"/>
                  <a:cs typeface="Arial"/>
                </a:endParaRPr>
              </a:p>
            </p:txBody>
          </p:sp>
        </p:grpSp>
        <p:sp>
          <p:nvSpPr>
            <p:cNvPr id="117" name="TextBox 169"/>
            <p:cNvSpPr txBox="1"/>
            <p:nvPr/>
          </p:nvSpPr>
          <p:spPr>
            <a:xfrm>
              <a:off x="3847391" y="4408786"/>
              <a:ext cx="3698745" cy="4042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2200">
                  <a:solidFill>
                    <a:schemeClr val="tx1">
                      <a:lumMod val="65000"/>
                      <a:lumOff val="35000"/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 </a:t>
              </a:r>
              <a:r>
                <a:rPr lang="ko-KR" altLang="en-US" sz="2700">
                  <a:solidFill>
                    <a:schemeClr val="tx1">
                      <a:lumMod val="65000"/>
                      <a:lumOff val="35000"/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당부사항</a:t>
              </a:r>
              <a:r>
                <a:rPr lang="en-US" altLang="ko-KR" sz="2700">
                  <a:solidFill>
                    <a:schemeClr val="tx1">
                      <a:lumMod val="65000"/>
                      <a:lumOff val="35000"/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</a:t>
              </a:r>
              <a:endParaRPr lang="en-US" altLang="ko-KR" sz="2700">
                <a:solidFill>
                  <a:schemeClr val="tx1">
                    <a:lumMod val="65000"/>
                    <a:lumOff val="35000"/>
                    <a:alpha val="99000"/>
                  </a:schemeClr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"/>
          <a:srcRect t="88150" b="5560"/>
          <a:stretch>
            <a:fillRect/>
          </a:stretch>
        </p:blipFill>
        <p:spPr>
          <a:xfrm>
            <a:off x="0" y="6426200"/>
            <a:ext cx="9144000" cy="431800"/>
          </a:xfrm>
          <a:prstGeom prst="rect">
            <a:avLst/>
          </a:prstGeom>
          <a:solidFill>
            <a:schemeClr val="tx2">
              <a:alpha val="55000"/>
            </a:schemeClr>
          </a:solidFill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3117102" y="1664804"/>
            <a:ext cx="5307326" cy="847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defRPr lang="ko-KR" altLang="en-US"/>
            </a:pPr>
            <a:r>
              <a:rPr lang="ko-KR" altLang="en-US" sz="5000" spc="-155">
                <a:solidFill>
                  <a:prstClr val="black">
                    <a:lumMod val="65000"/>
                    <a:lumOff val="35000"/>
                  </a:prstClr>
                </a:solidFill>
                <a:latin typeface="한컴 윤고딕 250"/>
                <a:ea typeface="한컴 윤고딕 250"/>
                <a:cs typeface="Arial"/>
              </a:rPr>
              <a:t>특별교육 배경</a:t>
            </a:r>
            <a:endParaRPr lang="ko-KR" altLang="en-US" sz="5000" spc="-155">
              <a:solidFill>
                <a:prstClr val="black">
                  <a:lumMod val="65000"/>
                  <a:lumOff val="35000"/>
                </a:prst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71600" y="3253695"/>
            <a:ext cx="7992890" cy="1795485"/>
          </a:xfrm>
          <a:prstGeom prst="rect">
            <a:avLst/>
          </a:prstGeom>
          <a:noFill/>
          <a:effectLst/>
        </p:spPr>
        <p:txBody>
          <a:bodyPr wrap="square" anchor="t">
            <a:spAutoFit/>
          </a:bodyPr>
          <a:lstStyle/>
          <a:p>
            <a:pPr>
              <a:lnSpc>
                <a:spcPct val="200000"/>
              </a:lnSpc>
              <a:buFont typeface="Wingdings"/>
              <a:buChar char="§"/>
              <a:defRPr lang="ko-KR"/>
            </a:pPr>
            <a:r>
              <a:rPr lang="en-US" altLang="ko-KR" sz="27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28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우리가 왜 모였는가?</a:t>
            </a:r>
            <a:r>
              <a:rPr lang="en-US" altLang="ko-KR" sz="28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 </a:t>
            </a:r>
            <a:endParaRPr lang="en-US" altLang="ko-KR" sz="2800">
              <a:solidFill>
                <a:prstClr val="black">
                  <a:lumMod val="50000"/>
                  <a:lumOff val="50000"/>
                </a:prstClr>
              </a:solidFill>
              <a:latin typeface="한컴 윤고딕 250"/>
              <a:ea typeface="한컴 윤고딕 250"/>
              <a:cs typeface="Arial"/>
            </a:endParaRPr>
          </a:p>
          <a:p>
            <a:pPr>
              <a:lnSpc>
                <a:spcPct val="200000"/>
              </a:lnSpc>
              <a:buFont typeface="Wingdings"/>
              <a:buChar char="§"/>
              <a:defRPr lang="ko-KR"/>
            </a:pPr>
            <a:r>
              <a:rPr lang="en-US" altLang="ko-KR" sz="27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28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민선6기 이후 비리근절을 위한 노력과 성과  </a:t>
            </a:r>
            <a:endParaRPr lang="ko-KR" altLang="en-US" sz="2800">
              <a:solidFill>
                <a:prstClr val="black">
                  <a:lumMod val="50000"/>
                  <a:lumOff val="50000"/>
                </a:prst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817091"/>
            <a:ext cx="9144000" cy="45719"/>
          </a:xfrm>
          <a:prstGeom prst="rect">
            <a:avLst/>
          </a:prstGeom>
          <a:solidFill>
            <a:srgbClr val="146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 rot="0">
            <a:off x="1092200" y="0"/>
            <a:ext cx="1723491" cy="2674620"/>
            <a:chOff x="1092200" y="0"/>
            <a:chExt cx="1723491" cy="2674620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2"/>
            <a:srcRect l="64030" t="62410" r="19580"/>
            <a:stretch>
              <a:fillRect/>
            </a:stretch>
          </p:blipFill>
          <p:spPr>
            <a:xfrm>
              <a:off x="1092200" y="0"/>
              <a:ext cx="1498600" cy="2578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1115229" y="1124744"/>
              <a:ext cx="1700462" cy="15498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9600" spc="-292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lang="en-US" altLang="ko-KR" sz="7000" spc="-214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1</a:t>
              </a:r>
              <a:endParaRPr lang="en-US" altLang="ko-KR" sz="7000" spc="-214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</p:grpSp>
      <p:pic>
        <p:nvPicPr>
          <p:cNvPr id="24" name="그림 22" descr="Untitled-17.png"/>
          <p:cNvPicPr>
            <a:picLocks noChangeAspect="1"/>
          </p:cNvPicPr>
          <p:nvPr/>
        </p:nvPicPr>
        <p:blipFill rotWithShape="1">
          <a:blip r:embed="rId3"/>
          <a:srcRect t="-5330"/>
          <a:stretch>
            <a:fillRect/>
          </a:stretch>
        </p:blipFill>
        <p:spPr>
          <a:xfrm>
            <a:off x="7054884" y="3243255"/>
            <a:ext cx="1597559" cy="20479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200" b="0" i="0" spc="-133">
                <a:solidFill>
                  <a:schemeClr val="bg1"/>
                </a:solidFill>
                <a:latin typeface="한컴 윤고딕 250"/>
                <a:ea typeface="한컴 윤고딕 250"/>
              </a:rPr>
              <a:t>각양각색의 낯 뜨거운 공무원 비리 잇따라 발생</a:t>
            </a:r>
            <a:endParaRPr lang="ko-KR" altLang="en-US" sz="3200" b="0" i="0" spc="-133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sp>
        <p:nvSpPr>
          <p:cNvPr id="157" name="직사각형 12"/>
          <p:cNvSpPr txBox="1"/>
          <p:nvPr/>
        </p:nvSpPr>
        <p:spPr>
          <a:xfrm>
            <a:off x="7643962" y="6535066"/>
            <a:ext cx="1504800" cy="289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40"/>
                <a:ea typeface="한컴 윤고딕 24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  <a:endParaRPr lang="ko-KR" altLang="en-US" sz="1300">
              <a:solidFill>
                <a:schemeClr val="bg1"/>
              </a:solidFill>
              <a:latin typeface="한컴 윤고딕 230"/>
              <a:ea typeface="한컴 윤고딕 230"/>
              <a:cs typeface="굴림"/>
            </a:endParaRPr>
          </a:p>
        </p:txBody>
      </p:sp>
      <p:pic>
        <p:nvPicPr>
          <p:cNvPr id="158" name="그림 20" descr="Untitled-1 copy.png"/>
          <p:cNvPicPr>
            <a:picLocks noChangeAspect="1"/>
          </p:cNvPicPr>
          <p:nvPr/>
        </p:nvPicPr>
        <p:blipFill rotWithShape="1">
          <a:blip r:embed="rId2"/>
          <a:srcRect l="35040" t="8000"/>
          <a:stretch>
            <a:fillRect/>
          </a:stretch>
        </p:blipFill>
        <p:spPr>
          <a:xfrm>
            <a:off x="2713136" y="1162421"/>
            <a:ext cx="5804563" cy="6165304"/>
          </a:xfrm>
          <a:prstGeom prst="rect">
            <a:avLst/>
          </a:prstGeom>
        </p:spPr>
      </p:pic>
      <p:pic>
        <p:nvPicPr>
          <p:cNvPr id="162" name="그림 37008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244518" y="1592796"/>
            <a:ext cx="4179909" cy="2174000"/>
          </a:xfrm>
          <a:prstGeom prst="rect">
            <a:avLst/>
          </a:prstGeom>
        </p:spPr>
      </p:pic>
      <p:grpSp>
        <p:nvGrpSpPr>
          <p:cNvPr id="164" name="그룹 43"/>
          <p:cNvGrpSpPr/>
          <p:nvPr/>
        </p:nvGrpSpPr>
        <p:grpSpPr>
          <a:xfrm rot="0">
            <a:off x="-57566" y="1864662"/>
            <a:ext cx="4540248" cy="1432917"/>
            <a:chOff x="552109" y="2412817"/>
            <a:chExt cx="6874944" cy="1432917"/>
          </a:xfrm>
        </p:grpSpPr>
        <p:sp>
          <p:nvSpPr>
            <p:cNvPr id="165" name="직사각형 44"/>
            <p:cNvSpPr/>
            <p:nvPr/>
          </p:nvSpPr>
          <p:spPr>
            <a:xfrm>
              <a:off x="552109" y="2664634"/>
              <a:ext cx="6874944" cy="1181100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indent="-182563" algn="ctr" latinLnBrk="0">
                <a:lnSpc>
                  <a:spcPct val="130000"/>
                </a:lnSpc>
                <a:spcAft>
                  <a:spcPct val="0"/>
                </a:spcAft>
                <a:defRPr lang="ko-KR" altLang="en-US"/>
              </a:pPr>
              <a:r>
                <a:rPr lang="ko-KR" altLang="en-US" sz="2500" spc="-80">
                  <a:solidFill>
                    <a:schemeClr val="bg1">
                      <a:lumMod val="30000"/>
                    </a:schemeClr>
                  </a:solidFill>
                  <a:latin typeface="한컴 윤고딕 240"/>
                  <a:ea typeface="한컴 윤고딕 240"/>
                  <a:cs typeface="+mj-cs"/>
                </a:rPr>
                <a:t>서울시 공무원 3명,</a:t>
              </a:r>
              <a:endParaRPr lang="ko-KR" altLang="en-US" sz="2500" spc="-80">
                <a:solidFill>
                  <a:schemeClr val="bg1">
                    <a:lumMod val="30000"/>
                  </a:schemeClr>
                </a:solidFill>
                <a:latin typeface="한컴 윤고딕 240"/>
                <a:ea typeface="한컴 윤고딕 240"/>
                <a:cs typeface="+mj-cs"/>
              </a:endParaRPr>
            </a:p>
            <a:p>
              <a:pPr indent="-182563" algn="ctr" latinLnBrk="0">
                <a:lnSpc>
                  <a:spcPct val="150000"/>
                </a:lnSpc>
                <a:spcAft>
                  <a:spcPct val="0"/>
                </a:spcAft>
                <a:defRPr lang="ko-KR" altLang="en-US"/>
              </a:pPr>
              <a:r>
                <a:rPr lang="ko-KR" altLang="en-US" sz="2500" spc="-80">
                  <a:solidFill>
                    <a:schemeClr val="bg1">
                      <a:lumMod val="30000"/>
                    </a:schemeClr>
                  </a:solidFill>
                  <a:latin typeface="한컴 윤고딕 240"/>
                  <a:ea typeface="한컴 윤고딕 240"/>
                  <a:cs typeface="+mj-cs"/>
                </a:rPr>
                <a:t>버스업체</a:t>
              </a:r>
              <a:r>
                <a:rPr lang="ko-KR" altLang="en-US" sz="2300" spc="-74">
                  <a:solidFill>
                    <a:schemeClr val="accent2">
                      <a:lumMod val="90000"/>
                    </a:schemeClr>
                  </a:solidFill>
                  <a:latin typeface="한컴 윤고딕 240"/>
                  <a:ea typeface="한컴 윤고딕 240"/>
                  <a:cs typeface="+mj-cs"/>
                </a:rPr>
                <a:t> </a:t>
              </a:r>
              <a:r>
                <a:rPr lang="ko-KR" altLang="en-US" sz="3000" b="1" spc="-95">
                  <a:solidFill>
                    <a:schemeClr val="accent2">
                      <a:lumMod val="90000"/>
                    </a:schemeClr>
                  </a:solidFill>
                  <a:latin typeface="한컴 윤고딕 230"/>
                  <a:ea typeface="한컴 윤고딕 230"/>
                  <a:cs typeface="+mj-cs"/>
                </a:rPr>
                <a:t>뇌물</a:t>
              </a:r>
              <a:r>
                <a:rPr lang="ko-KR" altLang="en-US" sz="2300" spc="-74">
                  <a:solidFill>
                    <a:srgbClr val="584c2e"/>
                  </a:solidFill>
                  <a:latin typeface="한컴 윤고딕 230"/>
                  <a:ea typeface="한컴 윤고딕 230"/>
                  <a:cs typeface="+mj-cs"/>
                </a:rPr>
                <a:t> </a:t>
              </a:r>
              <a:r>
                <a:rPr lang="ko-KR" altLang="en-US" sz="2500" spc="-80">
                  <a:solidFill>
                    <a:schemeClr val="bg1">
                      <a:lumMod val="30000"/>
                    </a:schemeClr>
                  </a:solidFill>
                  <a:latin typeface="한컴 윤고딕 240"/>
                  <a:ea typeface="한컴 윤고딕 240"/>
                  <a:cs typeface="+mj-cs"/>
                </a:rPr>
                <a:t>받아</a:t>
              </a:r>
              <a:r>
                <a:rPr lang="ko-KR" altLang="en-US" sz="2300" spc="-74">
                  <a:solidFill>
                    <a:schemeClr val="bg1">
                      <a:lumMod val="30000"/>
                    </a:schemeClr>
                  </a:solidFill>
                  <a:latin typeface="한컴 윤고딕 240"/>
                  <a:ea typeface="한컴 윤고딕 240"/>
                  <a:cs typeface="+mj-cs"/>
                </a:rPr>
                <a:t> </a:t>
              </a:r>
              <a:endParaRPr lang="ko-KR" altLang="en-US" sz="2300" spc="-74">
                <a:solidFill>
                  <a:schemeClr val="bg1">
                    <a:lumMod val="30000"/>
                  </a:schemeClr>
                </a:solidFill>
                <a:latin typeface="한컴 윤고딕 240"/>
                <a:ea typeface="한컴 윤고딕 240"/>
                <a:cs typeface="+mj-cs"/>
              </a:endParaRPr>
            </a:p>
          </p:txBody>
        </p:sp>
        <p:pic>
          <p:nvPicPr>
            <p:cNvPr id="166" name="그림 45" descr="오른.png"/>
            <p:cNvPicPr>
              <a:picLocks noChangeAspect="1"/>
            </p:cNvPicPr>
            <p:nvPr/>
          </p:nvPicPr>
          <p:blipFill rotWithShape="1">
            <a:blip r:embed="rId4"/>
            <a:srcRect l="53330" t="17120" r="40630" b="74000"/>
            <a:stretch>
              <a:fillRect/>
            </a:stretch>
          </p:blipFill>
          <p:spPr>
            <a:xfrm>
              <a:off x="1361764" y="2412817"/>
              <a:ext cx="661563" cy="511965"/>
            </a:xfrm>
            <a:prstGeom prst="rect">
              <a:avLst/>
            </a:prstGeom>
          </p:spPr>
        </p:pic>
      </p:grpSp>
      <p:pic>
        <p:nvPicPr>
          <p:cNvPr id="170" name="그림 37017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4248150" y="1452562"/>
            <a:ext cx="480425" cy="211952"/>
          </a:xfrm>
          <a:prstGeom prst="rect">
            <a:avLst/>
          </a:prstGeom>
        </p:spPr>
      </p:pic>
      <p:pic>
        <p:nvPicPr>
          <p:cNvPr id="171" name="그림 37018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6041068" y="3683761"/>
            <a:ext cx="323850" cy="142875"/>
          </a:xfrm>
          <a:prstGeom prst="rect">
            <a:avLst/>
          </a:prstGeom>
        </p:spPr>
      </p:pic>
      <p:pic>
        <p:nvPicPr>
          <p:cNvPr id="172" name="그림 3701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4078527" y="1558538"/>
            <a:ext cx="650048" cy="286786"/>
          </a:xfrm>
          <a:prstGeom prst="rect">
            <a:avLst/>
          </a:prstGeom>
        </p:spPr>
      </p:pic>
      <p:pic>
        <p:nvPicPr>
          <p:cNvPr id="173" name="그림 37020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5679248" y="3979688"/>
            <a:ext cx="493472" cy="217708"/>
          </a:xfrm>
          <a:prstGeom prst="rect">
            <a:avLst/>
          </a:prstGeom>
        </p:spPr>
      </p:pic>
      <p:grpSp>
        <p:nvGrpSpPr>
          <p:cNvPr id="174" name="그룹 43"/>
          <p:cNvGrpSpPr/>
          <p:nvPr/>
        </p:nvGrpSpPr>
        <p:grpSpPr>
          <a:xfrm rot="0">
            <a:off x="359532" y="4257092"/>
            <a:ext cx="4540250" cy="1294791"/>
            <a:chOff x="552105" y="1616039"/>
            <a:chExt cx="6874946" cy="1294791"/>
          </a:xfrm>
        </p:grpSpPr>
        <p:sp>
          <p:nvSpPr>
            <p:cNvPr id="175" name="직사각형 44"/>
            <p:cNvSpPr/>
            <p:nvPr/>
          </p:nvSpPr>
          <p:spPr>
            <a:xfrm>
              <a:off x="552104" y="1748780"/>
              <a:ext cx="6874946" cy="1162050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indent="-182563" latinLnBrk="0">
                <a:lnSpc>
                  <a:spcPct val="130000"/>
                </a:lnSpc>
                <a:spcAft>
                  <a:spcPct val="0"/>
                </a:spcAft>
                <a:defRPr lang="ko-KR" altLang="en-US"/>
              </a:pPr>
              <a:r>
                <a:rPr lang="ko-KR" altLang="en-US" sz="2300" spc="-74">
                  <a:solidFill>
                    <a:schemeClr val="tx1"/>
                  </a:solidFill>
                  <a:latin typeface="한컴 윤고딕 230"/>
                  <a:ea typeface="한컴 윤고딕 230"/>
                  <a:cs typeface="+mj-cs"/>
                </a:rPr>
                <a:t>          </a:t>
              </a:r>
              <a:r>
                <a:rPr lang="ko-KR" altLang="en-US" sz="2500" spc="-80">
                  <a:solidFill>
                    <a:schemeClr val="tx1"/>
                  </a:solidFill>
                  <a:latin typeface="한컴 윤고딕 240"/>
                  <a:ea typeface="한컴 윤고딕 240"/>
                  <a:cs typeface="+mj-cs"/>
                </a:rPr>
                <a:t>간부공무원, </a:t>
              </a:r>
              <a:endParaRPr lang="ko-KR" altLang="en-US" sz="2500" spc="-80">
                <a:solidFill>
                  <a:schemeClr val="tx1"/>
                </a:solidFill>
                <a:latin typeface="한컴 윤고딕 240"/>
                <a:ea typeface="한컴 윤고딕 240"/>
                <a:cs typeface="+mj-cs"/>
              </a:endParaRPr>
            </a:p>
            <a:p>
              <a:pPr indent="-182563" algn="ctr" latinLnBrk="0">
                <a:lnSpc>
                  <a:spcPct val="150000"/>
                </a:lnSpc>
                <a:spcAft>
                  <a:spcPct val="0"/>
                </a:spcAft>
                <a:defRPr lang="ko-KR" altLang="en-US"/>
              </a:pPr>
              <a:r>
                <a:rPr lang="ko-KR" altLang="en-US" sz="2500" spc="-80">
                  <a:solidFill>
                    <a:schemeClr val="tx1"/>
                  </a:solidFill>
                  <a:latin typeface="한컴 윤고딕 240"/>
                  <a:ea typeface="한컴 윤고딕 240"/>
                  <a:cs typeface="+mj-cs"/>
                </a:rPr>
                <a:t>여직원</a:t>
              </a:r>
              <a:r>
                <a:rPr lang="ko-KR" altLang="en-US" sz="2500" spc="-80">
                  <a:solidFill>
                    <a:srgbClr val="ff0000"/>
                  </a:solidFill>
                </a:rPr>
                <a:t> </a:t>
              </a:r>
              <a:r>
                <a:rPr lang="ko-KR" altLang="en-US" sz="2900" b="1" spc="-92">
                  <a:solidFill>
                    <a:schemeClr val="accent2">
                      <a:lumMod val="90000"/>
                    </a:schemeClr>
                  </a:solidFill>
                  <a:latin typeface="한컴 윤고딕 230"/>
                  <a:ea typeface="한컴 윤고딕 230"/>
                  <a:cs typeface="+mj-cs"/>
                </a:rPr>
                <a:t>성희롱</a:t>
              </a:r>
              <a:r>
                <a:rPr lang="ko-KR" altLang="en-US" sz="2500" b="1" spc="-80">
                  <a:solidFill>
                    <a:schemeClr val="accent2">
                      <a:lumMod val="90000"/>
                    </a:schemeClr>
                  </a:solidFill>
                  <a:latin typeface="한컴 윤고딕 230"/>
                  <a:ea typeface="한컴 윤고딕 230"/>
                  <a:cs typeface="+mj-cs"/>
                </a:rPr>
                <a:t> </a:t>
              </a:r>
              <a:r>
                <a:rPr lang="ko-KR" altLang="en-US" sz="2500" spc="-80">
                  <a:solidFill>
                    <a:schemeClr val="tx1"/>
                  </a:solidFill>
                  <a:latin typeface="한컴 윤고딕 240"/>
                  <a:ea typeface="한컴 윤고딕 240"/>
                  <a:cs typeface="+mj-cs"/>
                </a:rPr>
                <a:t>의혹으로 대기발령</a:t>
              </a:r>
              <a:r>
                <a:rPr lang="ko-KR" altLang="en-US" sz="2500" spc="-80">
                  <a:solidFill>
                    <a:srgbClr val="584c2e"/>
                  </a:solidFill>
                  <a:latin typeface="한컴 윤고딕 240"/>
                  <a:ea typeface="한컴 윤고딕 240"/>
                  <a:cs typeface="+mj-cs"/>
                </a:rPr>
                <a:t> </a:t>
              </a:r>
              <a:endParaRPr lang="ko-KR" altLang="en-US" sz="2500" spc="-80">
                <a:solidFill>
                  <a:srgbClr val="584c2e"/>
                </a:solidFill>
                <a:latin typeface="한컴 윤고딕 240"/>
                <a:ea typeface="한컴 윤고딕 240"/>
                <a:cs typeface="+mj-cs"/>
              </a:endParaRPr>
            </a:p>
          </p:txBody>
        </p:sp>
        <p:pic>
          <p:nvPicPr>
            <p:cNvPr id="176" name="그림 45" descr="오른.png"/>
            <p:cNvPicPr>
              <a:picLocks noChangeAspect="1"/>
            </p:cNvPicPr>
            <p:nvPr/>
          </p:nvPicPr>
          <p:blipFill rotWithShape="1">
            <a:blip r:embed="rId4"/>
            <a:srcRect l="53330" t="17120" r="40630" b="74000"/>
            <a:stretch>
              <a:fillRect/>
            </a:stretch>
          </p:blipFill>
          <p:spPr>
            <a:xfrm>
              <a:off x="1141268" y="1616039"/>
              <a:ext cx="661564" cy="511965"/>
            </a:xfrm>
            <a:prstGeom prst="rect">
              <a:avLst/>
            </a:prstGeom>
          </p:spPr>
        </p:pic>
      </p:grpSp>
      <p:pic>
        <p:nvPicPr>
          <p:cNvPr id="177" name="그림 37009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5808647" y="4257092"/>
            <a:ext cx="2867808" cy="12858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우리가 왜 모였는가?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sp>
        <p:nvSpPr>
          <p:cNvPr id="157" name="직사각형 12"/>
          <p:cNvSpPr txBox="1"/>
          <p:nvPr/>
        </p:nvSpPr>
        <p:spPr>
          <a:xfrm>
            <a:off x="7418990" y="4092643"/>
            <a:ext cx="1504800" cy="290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40"/>
                <a:ea typeface="한컴 윤고딕 24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  <a:endParaRPr lang="ko-KR" altLang="en-US" sz="1300">
              <a:solidFill>
                <a:schemeClr val="bg1"/>
              </a:solidFill>
              <a:latin typeface="한컴 윤고딕 230"/>
              <a:ea typeface="한컴 윤고딕 230"/>
              <a:cs typeface="굴림"/>
            </a:endParaRPr>
          </a:p>
        </p:txBody>
      </p:sp>
      <p:sp>
        <p:nvSpPr>
          <p:cNvPr id="181" name="TextBox 6"/>
          <p:cNvSpPr txBox="1"/>
          <p:nvPr/>
        </p:nvSpPr>
        <p:spPr>
          <a:xfrm>
            <a:off x="539552" y="1644459"/>
            <a:ext cx="7027598" cy="452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2400">
                <a:solidFill>
                  <a:schemeClr val="bg1">
                    <a:alpha val="99000"/>
                  </a:schemeClr>
                </a:solidFill>
                <a:latin typeface="Arial"/>
                <a:ea typeface="굴림"/>
                <a:cs typeface="Arial"/>
              </a:rPr>
              <a:t>CLICK TO HERE INSERT TITLE YOUR TEXT</a:t>
            </a:r>
            <a:endParaRPr lang="ko-KR" altLang="en-US" sz="2400">
              <a:solidFill>
                <a:schemeClr val="bg1">
                  <a:alpha val="99000"/>
                </a:schemeClr>
              </a:solidFill>
              <a:latin typeface="Arial"/>
              <a:ea typeface="굴림"/>
              <a:cs typeface="Arial"/>
            </a:endParaRPr>
          </a:p>
        </p:txBody>
      </p:sp>
      <p:sp>
        <p:nvSpPr>
          <p:cNvPr id="182" name="직사각형 7"/>
          <p:cNvSpPr/>
          <p:nvPr/>
        </p:nvSpPr>
        <p:spPr>
          <a:xfrm>
            <a:off x="224972" y="1909361"/>
            <a:ext cx="8694057" cy="37878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183" name="그룹 8"/>
          <p:cNvGrpSpPr/>
          <p:nvPr/>
        </p:nvGrpSpPr>
        <p:grpSpPr>
          <a:xfrm rot="0">
            <a:off x="503548" y="2262802"/>
            <a:ext cx="8424936" cy="3435005"/>
            <a:chOff x="728519" y="4357089"/>
            <a:chExt cx="8424936" cy="2288341"/>
          </a:xfrm>
        </p:grpSpPr>
        <p:sp>
          <p:nvSpPr>
            <p:cNvPr id="185" name="모서리가 둥근 직사각형 20"/>
            <p:cNvSpPr/>
            <p:nvPr/>
          </p:nvSpPr>
          <p:spPr>
            <a:xfrm>
              <a:off x="764523" y="4390818"/>
              <a:ext cx="8383593" cy="788543"/>
            </a:xfrm>
            <a:custGeom>
              <a:avLst/>
              <a:gdLst/>
              <a:rect l="l" t="t" r="r" b="b"/>
              <a:pathLst>
                <a:path w="7972754" h="432048">
                  <a:moveTo>
                    <a:pt x="216024" y="0"/>
                  </a:moveTo>
                  <a:lnTo>
                    <a:pt x="7972754" y="0"/>
                  </a:lnTo>
                  <a:lnTo>
                    <a:pt x="7972754" y="432048"/>
                  </a:lnTo>
                  <a:lnTo>
                    <a:pt x="216024" y="432048"/>
                  </a:ln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7" name="모서리가 둥근 직사각형 22"/>
            <p:cNvSpPr/>
            <p:nvPr/>
          </p:nvSpPr>
          <p:spPr>
            <a:xfrm>
              <a:off x="728519" y="5494139"/>
              <a:ext cx="8424936" cy="827013"/>
            </a:xfrm>
            <a:custGeom>
              <a:avLst/>
              <a:gdLst/>
              <a:rect l="l" t="t" r="r" b="b"/>
              <a:pathLst>
                <a:path w="7972754" h="432048">
                  <a:moveTo>
                    <a:pt x="216024" y="0"/>
                  </a:moveTo>
                  <a:lnTo>
                    <a:pt x="7972754" y="0"/>
                  </a:lnTo>
                  <a:lnTo>
                    <a:pt x="7972754" y="432048"/>
                  </a:lnTo>
                  <a:lnTo>
                    <a:pt x="216024" y="432048"/>
                  </a:ln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cxnSp>
          <p:nvCxnSpPr>
            <p:cNvPr id="189" name="직선 연결선 14"/>
            <p:cNvCxnSpPr/>
            <p:nvPr/>
          </p:nvCxnSpPr>
          <p:spPr>
            <a:xfrm>
              <a:off x="852984" y="5173617"/>
              <a:ext cx="504056" cy="0"/>
            </a:xfrm>
            <a:prstGeom prst="line">
              <a:avLst/>
            </a:pr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직선 연결선 16"/>
            <p:cNvCxnSpPr/>
            <p:nvPr/>
          </p:nvCxnSpPr>
          <p:spPr>
            <a:xfrm>
              <a:off x="852984" y="6310267"/>
              <a:ext cx="504056" cy="0"/>
            </a:xfrm>
            <a:prstGeom prst="line">
              <a:avLst/>
            </a:pr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TextBox 17"/>
            <p:cNvSpPr txBox="1"/>
            <p:nvPr/>
          </p:nvSpPr>
          <p:spPr>
            <a:xfrm>
              <a:off x="787675" y="4357089"/>
              <a:ext cx="59930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endParaRPr lang="en-US" altLang="ko-KR" sz="1600">
                <a:solidFill>
                  <a:schemeClr val="bg1">
                    <a:alpha val="99000"/>
                  </a:schemeClr>
                </a:solidFill>
                <a:latin typeface="Arial"/>
                <a:ea typeface="굴림"/>
                <a:cs typeface="Arial"/>
              </a:endParaRPr>
            </a:p>
          </p:txBody>
        </p:sp>
        <p:sp>
          <p:nvSpPr>
            <p:cNvPr id="193" name="TextBox 18"/>
            <p:cNvSpPr txBox="1"/>
            <p:nvPr/>
          </p:nvSpPr>
          <p:spPr>
            <a:xfrm>
              <a:off x="787675" y="4931644"/>
              <a:ext cx="59930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endParaRPr lang="en-US" altLang="ko-KR" sz="1600">
                <a:solidFill>
                  <a:schemeClr val="bg1">
                    <a:alpha val="99000"/>
                  </a:schemeClr>
                </a:solidFill>
                <a:latin typeface="Arial"/>
                <a:ea typeface="굴림"/>
                <a:cs typeface="Arial"/>
              </a:endParaRPr>
            </a:p>
          </p:txBody>
        </p:sp>
        <p:sp>
          <p:nvSpPr>
            <p:cNvPr id="195" name="TextBox 20"/>
            <p:cNvSpPr txBox="1"/>
            <p:nvPr/>
          </p:nvSpPr>
          <p:spPr>
            <a:xfrm>
              <a:off x="787675" y="6067024"/>
              <a:ext cx="59930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endParaRPr lang="en-US" altLang="ko-KR" sz="1600">
                <a:solidFill>
                  <a:schemeClr val="bg1">
                    <a:alpha val="99000"/>
                  </a:schemeClr>
                </a:solidFill>
                <a:latin typeface="Arial"/>
                <a:ea typeface="굴림"/>
                <a:cs typeface="Arial"/>
              </a:endParaRPr>
            </a:p>
          </p:txBody>
        </p:sp>
        <p:sp>
          <p:nvSpPr>
            <p:cNvPr id="197" name="한쪽 모서리가 잘린 사각형 37"/>
            <p:cNvSpPr/>
            <p:nvPr/>
          </p:nvSpPr>
          <p:spPr>
            <a:xfrm rot="16200000">
              <a:off x="8601073" y="4951573"/>
              <a:ext cx="239852" cy="863282"/>
            </a:xfrm>
            <a:custGeom>
              <a:avLst/>
              <a:gdLst>
                <a:gd name="connsiteX0" fmla="*/ 0 w 436533"/>
                <a:gd name="connsiteY0" fmla="*/ 0 h 1479302"/>
                <a:gd name="connsiteX1" fmla="*/ 218267 w 436533"/>
                <a:gd name="connsiteY1" fmla="*/ 0 h 1479302"/>
                <a:gd name="connsiteX2" fmla="*/ 436533 w 436533"/>
                <a:gd name="connsiteY2" fmla="*/ 218267 h 1479302"/>
                <a:gd name="connsiteX3" fmla="*/ 436533 w 436533"/>
                <a:gd name="connsiteY3" fmla="*/ 1479302 h 1479302"/>
                <a:gd name="connsiteX4" fmla="*/ 0 w 436533"/>
                <a:gd name="connsiteY4" fmla="*/ 1479302 h 1479302"/>
                <a:gd name="connsiteX5" fmla="*/ 0 w 436533"/>
                <a:gd name="connsiteY5" fmla="*/ 0 h 1479302"/>
                <a:gd name="connsiteX0" fmla="*/ 0 w 436533"/>
                <a:gd name="connsiteY0" fmla="*/ 0 h 1479302"/>
                <a:gd name="connsiteX1" fmla="*/ 436533 w 436533"/>
                <a:gd name="connsiteY1" fmla="*/ 218267 h 1479302"/>
                <a:gd name="connsiteX2" fmla="*/ 436533 w 436533"/>
                <a:gd name="connsiteY2" fmla="*/ 1479302 h 1479302"/>
                <a:gd name="connsiteX3" fmla="*/ 0 w 436533"/>
                <a:gd name="connsiteY3" fmla="*/ 1479302 h 1479302"/>
                <a:gd name="connsiteX4" fmla="*/ 0 w 436533"/>
                <a:gd name="connsiteY4" fmla="*/ 0 h 1479302"/>
                <a:gd name="connsiteX0" fmla="*/ 0 w 444154"/>
                <a:gd name="connsiteY0" fmla="*/ 0 h 1509780"/>
                <a:gd name="connsiteX1" fmla="*/ 444154 w 444154"/>
                <a:gd name="connsiteY1" fmla="*/ 248745 h 1509780"/>
                <a:gd name="connsiteX2" fmla="*/ 444154 w 444154"/>
                <a:gd name="connsiteY2" fmla="*/ 1509780 h 1509780"/>
                <a:gd name="connsiteX3" fmla="*/ 7621 w 444154"/>
                <a:gd name="connsiteY3" fmla="*/ 1509780 h 1509780"/>
                <a:gd name="connsiteX4" fmla="*/ 0 w 444154"/>
                <a:gd name="connsiteY4" fmla="*/ 0 h 150978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54" h="1509780">
                  <a:moveTo>
                    <a:pt x="0" y="0"/>
                  </a:moveTo>
                  <a:lnTo>
                    <a:pt x="444154" y="248745"/>
                  </a:lnTo>
                  <a:lnTo>
                    <a:pt x="444154" y="1509780"/>
                  </a:lnTo>
                  <a:lnTo>
                    <a:pt x="7621" y="1509780"/>
                  </a:lnTo>
                  <a:cubicBezTo>
                    <a:pt x="5081" y="1006520"/>
                    <a:pt x="2540" y="503260"/>
                    <a:pt x="0" y="0"/>
                  </a:cubicBezTo>
                  <a:close/>
                </a:path>
              </a:pathLst>
            </a:custGeom>
            <a:solidFill>
              <a:srgbClr val="178c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99" name="한쪽 모서리가 잘린 사각형 37"/>
            <p:cNvSpPr/>
            <p:nvPr/>
          </p:nvSpPr>
          <p:spPr>
            <a:xfrm rot="16200000">
              <a:off x="8577428" y="6078857"/>
              <a:ext cx="239852" cy="893293"/>
            </a:xfrm>
            <a:custGeom>
              <a:avLst/>
              <a:gdLst>
                <a:gd name="connsiteX0" fmla="*/ 0 w 436533"/>
                <a:gd name="connsiteY0" fmla="*/ 0 h 1479302"/>
                <a:gd name="connsiteX1" fmla="*/ 218267 w 436533"/>
                <a:gd name="connsiteY1" fmla="*/ 0 h 1479302"/>
                <a:gd name="connsiteX2" fmla="*/ 436533 w 436533"/>
                <a:gd name="connsiteY2" fmla="*/ 218267 h 1479302"/>
                <a:gd name="connsiteX3" fmla="*/ 436533 w 436533"/>
                <a:gd name="connsiteY3" fmla="*/ 1479302 h 1479302"/>
                <a:gd name="connsiteX4" fmla="*/ 0 w 436533"/>
                <a:gd name="connsiteY4" fmla="*/ 1479302 h 1479302"/>
                <a:gd name="connsiteX5" fmla="*/ 0 w 436533"/>
                <a:gd name="connsiteY5" fmla="*/ 0 h 1479302"/>
                <a:gd name="connsiteX0" fmla="*/ 0 w 436533"/>
                <a:gd name="connsiteY0" fmla="*/ 0 h 1479302"/>
                <a:gd name="connsiteX1" fmla="*/ 436533 w 436533"/>
                <a:gd name="connsiteY1" fmla="*/ 218267 h 1479302"/>
                <a:gd name="connsiteX2" fmla="*/ 436533 w 436533"/>
                <a:gd name="connsiteY2" fmla="*/ 1479302 h 1479302"/>
                <a:gd name="connsiteX3" fmla="*/ 0 w 436533"/>
                <a:gd name="connsiteY3" fmla="*/ 1479302 h 1479302"/>
                <a:gd name="connsiteX4" fmla="*/ 0 w 436533"/>
                <a:gd name="connsiteY4" fmla="*/ 0 h 1479302"/>
                <a:gd name="connsiteX0" fmla="*/ 0 w 444154"/>
                <a:gd name="connsiteY0" fmla="*/ 0 h 1509780"/>
                <a:gd name="connsiteX1" fmla="*/ 444154 w 444154"/>
                <a:gd name="connsiteY1" fmla="*/ 248745 h 1509780"/>
                <a:gd name="connsiteX2" fmla="*/ 444154 w 444154"/>
                <a:gd name="connsiteY2" fmla="*/ 1509780 h 1509780"/>
                <a:gd name="connsiteX3" fmla="*/ 7621 w 444154"/>
                <a:gd name="connsiteY3" fmla="*/ 1509780 h 1509780"/>
                <a:gd name="connsiteX4" fmla="*/ 0 w 444154"/>
                <a:gd name="connsiteY4" fmla="*/ 0 h 150978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54" h="1509780">
                  <a:moveTo>
                    <a:pt x="0" y="0"/>
                  </a:moveTo>
                  <a:lnTo>
                    <a:pt x="444154" y="248745"/>
                  </a:lnTo>
                  <a:lnTo>
                    <a:pt x="444154" y="1509780"/>
                  </a:lnTo>
                  <a:lnTo>
                    <a:pt x="7621" y="1509780"/>
                  </a:lnTo>
                  <a:cubicBezTo>
                    <a:pt x="5081" y="1006520"/>
                    <a:pt x="2540" y="50326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01" name="TextBox 26"/>
            <p:cNvSpPr txBox="1"/>
            <p:nvPr/>
          </p:nvSpPr>
          <p:spPr>
            <a:xfrm>
              <a:off x="944541" y="4410557"/>
              <a:ext cx="7992892" cy="7158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defRPr lang="ko-KR" altLang="en-US"/>
              </a:pPr>
              <a:r>
                <a:rPr lang="ko-KR" altLang="en-US" sz="2600">
                  <a:solidFill>
                    <a:schemeClr val="tx1">
                      <a:lumMod val="85000"/>
                      <a:lumOff val="15000"/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비리예방을 위한 </a:t>
              </a:r>
              <a:endParaRPr lang="ko-KR" altLang="en-US" sz="2600">
                <a:solidFill>
                  <a:schemeClr val="tx1">
                    <a:lumMod val="85000"/>
                    <a:lumOff val="15000"/>
                    <a:alpha val="99000"/>
                  </a:schemeClr>
                </a:solidFill>
                <a:latin typeface="한컴 윤고딕 250"/>
                <a:ea typeface="한컴 윤고딕 250"/>
                <a:cs typeface="Arial"/>
              </a:endParaRPr>
            </a:p>
            <a:p>
              <a:pPr lvl="0">
                <a:lnSpc>
                  <a:spcPct val="130000"/>
                </a:lnSpc>
                <a:defRPr lang="ko-KR" altLang="en-US"/>
              </a:pPr>
              <a:r>
                <a:rPr lang="ko-KR" altLang="en-US" sz="2400">
                  <a:solidFill>
                    <a:schemeClr val="tx1">
                      <a:lumMod val="75000"/>
                      <a:lumOff val="25000"/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그 동안의 노력들이 모조리 무너지는 참담한 심정</a:t>
              </a:r>
              <a:endParaRPr lang="ko-KR" altLang="en-US" sz="2400">
                <a:solidFill>
                  <a:schemeClr val="tx1">
                    <a:lumMod val="75000"/>
                    <a:lumOff val="25000"/>
                    <a:alpha val="99000"/>
                  </a:schemeClr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  <p:cxnSp>
          <p:nvCxnSpPr>
            <p:cNvPr id="209" name="직선 연결선 34"/>
            <p:cNvCxnSpPr/>
            <p:nvPr/>
          </p:nvCxnSpPr>
          <p:spPr>
            <a:xfrm>
              <a:off x="7425262" y="5479155"/>
              <a:ext cx="936104" cy="0"/>
            </a:xfrm>
            <a:prstGeom prst="line">
              <a:avLst/>
            </a:prstGeom>
            <a:ln w="19050">
              <a:solidFill>
                <a:srgbClr val="1490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직선 연결선 36"/>
            <p:cNvCxnSpPr/>
            <p:nvPr/>
          </p:nvCxnSpPr>
          <p:spPr>
            <a:xfrm>
              <a:off x="7370523" y="6630446"/>
              <a:ext cx="882831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3" name="TextBox 26"/>
          <p:cNvSpPr txBox="1"/>
          <p:nvPr/>
        </p:nvSpPr>
        <p:spPr>
          <a:xfrm>
            <a:off x="719570" y="4083186"/>
            <a:ext cx="8551132" cy="1077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 lang="ko-KR" altLang="en-US"/>
            </a:pPr>
            <a:r>
              <a:rPr lang="ko-KR" altLang="en-US" sz="2600">
                <a:solidFill>
                  <a:schemeClr val="tx1">
                    <a:lumMod val="85000"/>
                    <a:lumOff val="15000"/>
                    <a:alpha val="99000"/>
                  </a:schemeClr>
                </a:solidFill>
                <a:latin typeface="한컴 윤고딕 250"/>
                <a:ea typeface="한컴 윤고딕 250"/>
                <a:cs typeface="Arial"/>
              </a:rPr>
              <a:t>오늘, 이 자리는</a:t>
            </a:r>
            <a:r>
              <a:rPr lang="ko-KR" altLang="en-US" sz="2400">
                <a:solidFill>
                  <a:schemeClr val="tx1">
                    <a:lumMod val="75000"/>
                    <a:lumOff val="25000"/>
                    <a:alpha val="99000"/>
                  </a:schemeClr>
                </a:solidFill>
                <a:latin typeface="한컴 윤고딕 250"/>
                <a:ea typeface="한컴 윤고딕 250"/>
                <a:cs typeface="Arial"/>
              </a:rPr>
              <a:t> 어떤 대책, 어떤 마음가짐으로 훼손된 이미지를 회복해야 할지 간부 여러분들과 통렬하게 반성하기 위해 모였음</a:t>
            </a:r>
            <a:endParaRPr lang="ko-KR" altLang="en-US" sz="2400">
              <a:solidFill>
                <a:schemeClr val="tx1">
                  <a:lumMod val="75000"/>
                  <a:lumOff val="25000"/>
                  <a:alpha val="99000"/>
                </a:schemeClr>
              </a:solidFill>
              <a:latin typeface="한컴 윤고딕 250"/>
              <a:ea typeface="한컴 윤고딕 250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8604956" cy="1016732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200" b="0" i="0" spc="-133">
                <a:solidFill>
                  <a:schemeClr val="bg1"/>
                </a:solidFill>
                <a:latin typeface="한컴 윤고딕 250"/>
                <a:ea typeface="한컴 윤고딕 250"/>
              </a:rPr>
              <a:t>민선6기 이후 비리근절을 위해 부단히 노력</a:t>
            </a:r>
            <a:endParaRPr lang="ko-KR" altLang="en-US" sz="3200" b="0" i="0" spc="-133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grpSp>
        <p:nvGrpSpPr>
          <p:cNvPr id="225" name="그룹 84"/>
          <p:cNvGrpSpPr/>
          <p:nvPr/>
        </p:nvGrpSpPr>
        <p:grpSpPr>
          <a:xfrm rot="0">
            <a:off x="413538" y="1772816"/>
            <a:ext cx="8550950" cy="2178242"/>
            <a:chOff x="1816743" y="4603700"/>
            <a:chExt cx="8550950" cy="2178242"/>
          </a:xfrm>
        </p:grpSpPr>
        <p:grpSp>
          <p:nvGrpSpPr>
            <p:cNvPr id="226" name="그룹 40"/>
            <p:cNvGrpSpPr/>
            <p:nvPr/>
          </p:nvGrpSpPr>
          <p:grpSpPr>
            <a:xfrm rot="0">
              <a:off x="1816743" y="4603700"/>
              <a:ext cx="8136904" cy="2178242"/>
              <a:chOff x="713058" y="1520788"/>
              <a:chExt cx="9547085" cy="2178242"/>
            </a:xfrm>
          </p:grpSpPr>
          <p:sp>
            <p:nvSpPr>
              <p:cNvPr id="227" name="모서리가 둥근 직사각형 92"/>
              <p:cNvSpPr/>
              <p:nvPr/>
            </p:nvSpPr>
            <p:spPr>
              <a:xfrm>
                <a:off x="713058" y="1520788"/>
                <a:ext cx="9547085" cy="2178242"/>
              </a:xfrm>
              <a:prstGeom prst="roundRect">
                <a:avLst>
                  <a:gd name="adj" fmla="val 6077"/>
                </a:avLst>
              </a:prstGeom>
              <a:solidFill>
                <a:schemeClr val="tx1">
                  <a:lumMod val="50000"/>
                  <a:lumOff val="50000"/>
                  <a:alpha val="1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28" name="모서리가 둥근 직사각형 93"/>
              <p:cNvSpPr/>
              <p:nvPr/>
            </p:nvSpPr>
            <p:spPr>
              <a:xfrm>
                <a:off x="871868" y="1586266"/>
                <a:ext cx="4720341" cy="690605"/>
              </a:xfrm>
              <a:prstGeom prst="roundRect">
                <a:avLst>
                  <a:gd name="adj" fmla="val 16667"/>
                </a:avLst>
              </a:prstGeom>
              <a:gradFill flip="none" rotWithShape="1">
                <a:gsLst>
                  <a:gs pos="0">
                    <a:srgbClr val="aeaeae"/>
                  </a:gs>
                  <a:gs pos="47000">
                    <a:srgbClr val="6f6f6f"/>
                  </a:gs>
                </a:gsLst>
                <a:lin ang="5400000" scaled="1"/>
                <a:tileRect/>
              </a:gra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pic>
            <p:nvPicPr>
              <p:cNvPr id="229" name="그림 94"/>
              <p:cNvPicPr>
                <a:picLocks noChangeAspect="1"/>
              </p:cNvPicPr>
              <p:nvPr/>
            </p:nvPicPr>
            <p:blipFill rotWithShape="1">
              <a:blip r:embed="rId2"/>
              <a:stretch>
                <a:fillRect/>
              </a:stretch>
            </p:blipFill>
            <p:spPr>
              <a:xfrm>
                <a:off x="871870" y="1616122"/>
                <a:ext cx="7357729" cy="23791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0" name="타원 95"/>
              <p:cNvSpPr/>
              <p:nvPr/>
            </p:nvSpPr>
            <p:spPr>
              <a:xfrm>
                <a:off x="817779" y="1596129"/>
                <a:ext cx="7452000" cy="432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31" name="TextBox 96"/>
              <p:cNvSpPr txBox="1">
                <a:spLocks noChangeArrowheads="1"/>
              </p:cNvSpPr>
              <p:nvPr/>
            </p:nvSpPr>
            <p:spPr>
              <a:xfrm>
                <a:off x="1114373" y="1772816"/>
                <a:ext cx="4266617" cy="338230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anchor="ctr"/>
              <a:lstStyle/>
              <a:p>
                <a:pPr algn="r">
                  <a:defRPr lang="ko-KR" altLang="en-US"/>
                </a:pPr>
                <a:r>
                  <a:rPr lang="ko-KR" altLang="en-US" sz="2500">
                    <a:solidFill>
                      <a:schemeClr val="bg1"/>
                    </a:solidFill>
                    <a:latin typeface="한컴 윤고딕 250"/>
                    <a:ea typeface="한컴 윤고딕 250"/>
                    <a:cs typeface="Arial"/>
                  </a:rPr>
                  <a:t>박원순법 시행</a:t>
                </a:r>
                <a:r>
                  <a:rPr lang="ko-KR" altLang="en-US" sz="2200">
                    <a:solidFill>
                      <a:schemeClr val="bg1"/>
                    </a:solidFill>
                    <a:latin typeface="한컴 윤고딕 250"/>
                    <a:ea typeface="한컴 윤고딕 250"/>
                    <a:cs typeface="Arial"/>
                  </a:rPr>
                  <a:t>(`14.10월)</a:t>
                </a:r>
                <a:endParaRPr lang="ko-KR" altLang="en-US" sz="2200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endParaRPr>
              </a:p>
            </p:txBody>
          </p:sp>
        </p:grpSp>
        <p:sp>
          <p:nvSpPr>
            <p:cNvPr id="232" name="TextBox 86"/>
            <p:cNvSpPr txBox="1"/>
            <p:nvPr/>
          </p:nvSpPr>
          <p:spPr>
            <a:xfrm>
              <a:off x="1976477" y="5652581"/>
              <a:ext cx="8391216" cy="9768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r>
                <a:rPr lang="ko-KR" altLang="en-US" sz="2100" b="0" i="0" spc="5">
                  <a:solidFill>
                    <a:sysClr val="window" lastClr="ffffff">
                      <a:lumMod val="50000"/>
                    </a:sysClr>
                  </a:solidFill>
                  <a:latin typeface="한컴 윤고딕 250"/>
                  <a:ea typeface="한컴 윤고딕 250"/>
                  <a:cs typeface="Arial"/>
                </a:rPr>
                <a:t>단돈 </a:t>
              </a:r>
              <a:r>
                <a:rPr lang="ko-KR" altLang="en-US" sz="2500" b="0" i="0" spc="5">
                  <a:solidFill>
                    <a:schemeClr val="accent2">
                      <a:lumMod val="9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천원</a:t>
              </a:r>
              <a:r>
                <a:rPr lang="ko-KR" altLang="en-US" sz="2100" b="0" i="0" spc="5">
                  <a:solidFill>
                    <a:sysClr val="window" lastClr="ffffff">
                      <a:lumMod val="50000"/>
                    </a:sysClr>
                  </a:solidFill>
                  <a:latin typeface="한컴 윤고딕 250"/>
                  <a:ea typeface="한컴 윤고딕 250"/>
                  <a:cs typeface="Arial"/>
                </a:rPr>
                <a:t> 만 받아도 </a:t>
              </a:r>
              <a:r>
                <a:rPr lang="en-US" altLang="ko-KR" sz="2300" b="0" i="0" spc="5">
                  <a:solidFill>
                    <a:schemeClr val="accent5">
                      <a:lumMod val="5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One-strike out</a:t>
              </a:r>
              <a:r>
                <a:rPr lang="en-US" altLang="ko-KR" sz="2100" b="0" i="0" spc="5">
                  <a:solidFill>
                    <a:sysClr val="window" lastClr="ffffff">
                      <a:lumMod val="50000"/>
                    </a:sysClr>
                  </a:solidFill>
                  <a:latin typeface="한컴 윤고딕 250"/>
                  <a:ea typeface="한컴 윤고딕 250"/>
                  <a:cs typeface="Arial"/>
                </a:rPr>
                <a:t> </a:t>
              </a:r>
              <a:r>
                <a:rPr lang="ko-KR" altLang="en-US" sz="2100" b="0" i="0" spc="5">
                  <a:solidFill>
                    <a:sysClr val="window" lastClr="ffffff">
                      <a:lumMod val="50000"/>
                    </a:sysClr>
                  </a:solidFill>
                  <a:latin typeface="한컴 윤고딕 250"/>
                  <a:ea typeface="한컴 윤고딕 250"/>
                  <a:cs typeface="Arial"/>
                </a:rPr>
                <a:t>제도 전국 최초 도입</a:t>
              </a:r>
              <a:endParaRPr lang="ko-KR" altLang="en-US" sz="2100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endParaRPr>
            </a:p>
            <a:p>
              <a:pPr marL="0" lvl="0" indent="0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endParaRPr lang="ko-KR" altLang="en-US" sz="1000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endParaRPr>
            </a:p>
            <a:p>
              <a:pPr marL="0" lvl="0" indent="0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r>
                <a:rPr lang="ko-KR" altLang="en-US" sz="2300" b="0" i="0" spc="5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직무 관련 여부 불문</a:t>
              </a:r>
              <a:r>
                <a:rPr lang="ko-KR" altLang="en-US" sz="2100" b="0" i="0" spc="5">
                  <a:solidFill>
                    <a:sysClr val="window" lastClr="ffffff">
                      <a:lumMod val="50000"/>
                    </a:sysClr>
                  </a:solidFill>
                  <a:latin typeface="한컴 윤고딕 250"/>
                  <a:ea typeface="한컴 윤고딕 250"/>
                  <a:cs typeface="Arial"/>
                </a:rPr>
                <a:t>하고 금품수수 행위 강력 처벌토록 징계규정 강화</a:t>
              </a:r>
              <a:endParaRPr lang="ko-KR" altLang="en-US" sz="2100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  <p:grpSp>
          <p:nvGrpSpPr>
            <p:cNvPr id="233" name="그룹 111"/>
            <p:cNvGrpSpPr/>
            <p:nvPr/>
          </p:nvGrpSpPr>
          <p:grpSpPr>
            <a:xfrm rot="0">
              <a:off x="2200608" y="5279999"/>
              <a:ext cx="87392" cy="84237"/>
              <a:chOff x="575747" y="3601768"/>
              <a:chExt cx="1540958" cy="1560853"/>
            </a:xfrm>
            <a:effectLst>
              <a:outerShdw blurRad="12700" dist="12700" dir="2700000" algn="tl" rotWithShape="0">
                <a:prstClr val="black">
                  <a:alpha val="29000"/>
                </a:prstClr>
              </a:outerShdw>
            </a:effectLst>
          </p:grpSpPr>
          <p:sp>
            <p:nvSpPr>
              <p:cNvPr id="234" name="Oval 3"/>
              <p:cNvSpPr>
                <a:spLocks noChangeArrowheads="1"/>
              </p:cNvSpPr>
              <p:nvPr/>
            </p:nvSpPr>
            <p:spPr>
              <a:xfrm>
                <a:off x="575747" y="3601768"/>
                <a:ext cx="1540958" cy="156085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 b="1">
                  <a:solidFill>
                    <a:srgbClr val="000000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236" name="Oval 4"/>
              <p:cNvSpPr>
                <a:spLocks noChangeArrowheads="1"/>
              </p:cNvSpPr>
              <p:nvPr/>
            </p:nvSpPr>
            <p:spPr>
              <a:xfrm flipV="1">
                <a:off x="720608" y="4403220"/>
                <a:ext cx="1306273" cy="36419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3000"/>
                    </a:schemeClr>
                  </a:gs>
                  <a:gs pos="100000">
                    <a:schemeClr val="bg1">
                      <a:gamma/>
                      <a:tint val="0"/>
                      <a:invGamma/>
                      <a:alpha val="6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b="1">
                  <a:solidFill>
                    <a:srgbClr val="000000"/>
                  </a:solidFill>
                  <a:latin typeface="맑은 고딕"/>
                  <a:ea typeface="맑은 고딕"/>
                </a:endParaRPr>
              </a:p>
            </p:txBody>
          </p:sp>
        </p:grpSp>
      </p:grpSp>
      <p:sp>
        <p:nvSpPr>
          <p:cNvPr id="244" name="모서리가 둥근 직사각형 32"/>
          <p:cNvSpPr/>
          <p:nvPr/>
        </p:nvSpPr>
        <p:spPr>
          <a:xfrm>
            <a:off x="2213963" y="4509120"/>
            <a:ext cx="6311762" cy="828092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5" name="제목 1"/>
          <p:cNvSpPr txBox="1"/>
          <p:nvPr/>
        </p:nvSpPr>
        <p:spPr>
          <a:xfrm>
            <a:off x="2333038" y="4541587"/>
            <a:ext cx="6810961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lvl="0" indent="-342900">
              <a:lnSpc>
                <a:spcPct val="120000"/>
              </a:lnSpc>
              <a:spcBef>
                <a:spcPct val="0"/>
              </a:spcBef>
              <a:buAutoNum type="circleNumDbPlain"/>
              <a:defRPr lang="ko-KR"/>
            </a:pPr>
            <a:r>
              <a:rPr lang="en-US" altLang="ko-KR" sz="1700" spc="-141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40"/>
                <a:ea typeface="한컴 윤고딕 240"/>
              </a:rPr>
              <a:t>100</a:t>
            </a:r>
            <a:r>
              <a:rPr lang="ko-KR" altLang="en-US" sz="1700" spc="-141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40"/>
                <a:ea typeface="한컴 윤고딕 240"/>
              </a:rPr>
              <a:t>만 원 이상 금품 수수 시</a:t>
            </a:r>
            <a:endParaRPr lang="ko-KR" altLang="en-US" sz="1700" spc="-141">
              <a:solidFill>
                <a:schemeClr val="tx1">
                  <a:lumMod val="85000"/>
                  <a:lumOff val="15000"/>
                </a:schemeClr>
              </a:solidFill>
              <a:latin typeface="한컴 윤고딕 240"/>
              <a:ea typeface="한컴 윤고딕 240"/>
            </a:endParaRPr>
          </a:p>
          <a:p>
            <a:pPr marL="342900" lvl="0" indent="-342900">
              <a:lnSpc>
                <a:spcPct val="120000"/>
              </a:lnSpc>
              <a:spcBef>
                <a:spcPct val="0"/>
              </a:spcBef>
              <a:buAutoNum type="circleNumDbPlain"/>
              <a:defRPr lang="ko-KR"/>
            </a:pPr>
            <a:r>
              <a:rPr lang="en-US" altLang="ko-KR" sz="1700" spc="-141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40"/>
                <a:ea typeface="한컴 윤고딕 240"/>
              </a:rPr>
              <a:t>100</a:t>
            </a:r>
            <a:r>
              <a:rPr lang="ko-KR" altLang="en-US" sz="1700" spc="-141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40"/>
                <a:ea typeface="한컴 윤고딕 240"/>
              </a:rPr>
              <a:t>만 원 미만 금품 수수 시 </a:t>
            </a:r>
            <a:r>
              <a:rPr lang="en-US" altLang="ko-KR" sz="1700" spc="-141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40"/>
                <a:ea typeface="한컴 윤고딕 240"/>
              </a:rPr>
              <a:t>(</a:t>
            </a:r>
            <a:r>
              <a:rPr lang="ko-KR" altLang="en-US" sz="1700" spc="-141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40"/>
                <a:ea typeface="한컴 윤고딕 240"/>
              </a:rPr>
              <a:t>능동적이거나 직무 관련성이 있는 경우</a:t>
            </a:r>
            <a:r>
              <a:rPr lang="en-US" altLang="ko-KR" sz="1900" spc="-157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en-US" altLang="ko-KR" sz="1900" spc="-157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6" name="모서리가 둥근 직사각형 3"/>
          <p:cNvSpPr/>
          <p:nvPr/>
        </p:nvSpPr>
        <p:spPr>
          <a:xfrm>
            <a:off x="694331" y="4653136"/>
            <a:ext cx="1278667" cy="497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/>
            </a:pPr>
            <a:r>
              <a:rPr lang="ko-KR" altLang="en-US">
                <a:solidFill>
                  <a:schemeClr val="tx1"/>
                </a:solidFill>
                <a:latin typeface="한컴 윤고딕 250"/>
                <a:ea typeface="한컴 윤고딕 250"/>
              </a:rPr>
              <a:t>해임</a:t>
            </a:r>
            <a:r>
              <a:rPr lang="en-US" altLang="ko-KR">
                <a:solidFill>
                  <a:schemeClr val="tx1"/>
                </a:solidFill>
                <a:latin typeface="한컴 윤고딕 250"/>
                <a:ea typeface="한컴 윤고딕 250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한컴 윤고딕 250"/>
                <a:ea typeface="한컴 윤고딕 250"/>
              </a:rPr>
              <a:t>파면</a:t>
            </a:r>
            <a:endParaRPr lang="ko-KR" altLang="en-US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247" name="모서리가 둥근 직사각형 3"/>
          <p:cNvSpPr/>
          <p:nvPr/>
        </p:nvSpPr>
        <p:spPr>
          <a:xfrm>
            <a:off x="698354" y="5452280"/>
            <a:ext cx="1293170" cy="43204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/>
            </a:pPr>
            <a:r>
              <a:rPr lang="ko-KR" altLang="en-US">
                <a:solidFill>
                  <a:schemeClr val="tx1"/>
                </a:solidFill>
                <a:latin typeface="한컴 윤고딕 250"/>
                <a:ea typeface="한컴 윤고딕 250"/>
              </a:rPr>
              <a:t>감봉 이상</a:t>
            </a:r>
            <a:endParaRPr lang="ko-KR" altLang="en-US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248" name="모서리가 둥근 직사각형 34"/>
          <p:cNvSpPr/>
          <p:nvPr/>
        </p:nvSpPr>
        <p:spPr>
          <a:xfrm>
            <a:off x="2243553" y="5459336"/>
            <a:ext cx="6246168" cy="561952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9" name="제목 1"/>
          <p:cNvSpPr txBox="1"/>
          <p:nvPr/>
        </p:nvSpPr>
        <p:spPr>
          <a:xfrm>
            <a:off x="2298586" y="5324733"/>
            <a:ext cx="662267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lvl="0" indent="-342900">
              <a:lnSpc>
                <a:spcPct val="150000"/>
              </a:lnSpc>
              <a:spcBef>
                <a:spcPct val="0"/>
              </a:spcBef>
              <a:defRPr lang="ko-KR"/>
            </a:pPr>
            <a:r>
              <a:rPr lang="ko-KR" altLang="en-US" sz="1600" spc="-133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</a:rPr>
              <a:t> </a:t>
            </a:r>
            <a:r>
              <a:rPr lang="en-US" altLang="ko-KR" sz="1600" spc="-133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50"/>
                <a:ea typeface="한컴 윤고딕 250"/>
              </a:rPr>
              <a:t>③  </a:t>
            </a:r>
            <a:r>
              <a:rPr lang="en-US" altLang="ko-KR" sz="1700" spc="-141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50"/>
                <a:ea typeface="한컴 윤고딕 250"/>
              </a:rPr>
              <a:t>100</a:t>
            </a:r>
            <a:r>
              <a:rPr lang="ko-KR" altLang="en-US" sz="1700" spc="-141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50"/>
                <a:ea typeface="한컴 윤고딕 250"/>
              </a:rPr>
              <a:t>만원 미만 금품 수수 시 </a:t>
            </a:r>
            <a:r>
              <a:rPr lang="en-US" altLang="ko-KR" sz="1700" spc="-141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50"/>
                <a:ea typeface="한컴 윤고딕 250"/>
              </a:rPr>
              <a:t>(</a:t>
            </a:r>
            <a:r>
              <a:rPr lang="ko-KR" altLang="en-US" sz="1700" spc="-141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50"/>
                <a:ea typeface="한컴 윤고딕 250"/>
              </a:rPr>
              <a:t>수동적이고 직무 관련성이 없는 경우</a:t>
            </a:r>
            <a:r>
              <a:rPr lang="en-US" altLang="ko-KR" sz="1700" spc="-141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50"/>
                <a:ea typeface="한컴 윤고딕 250"/>
              </a:rPr>
              <a:t>)</a:t>
            </a:r>
            <a:endParaRPr lang="en-US" altLang="ko-KR" sz="1700" spc="-141">
              <a:solidFill>
                <a:schemeClr val="tx1">
                  <a:lumMod val="85000"/>
                  <a:lumOff val="15000"/>
                </a:schemeClr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직사각형 138"/>
          <p:cNvSpPr>
            <a:spLocks noGrp="1"/>
          </p:cNvSpPr>
          <p:nvPr/>
        </p:nvSpPr>
        <p:spPr>
          <a:xfrm>
            <a:off x="179766" y="0"/>
            <a:ext cx="878446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박원순법 시행 이후 표면적인 성과</a:t>
            </a:r>
            <a:endParaRPr lang="ko-KR" altLang="en-US" sz="340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sp>
        <p:nvSpPr>
          <p:cNvPr id="250" name="한쪽 모서리가 잘린 사각형 4"/>
          <p:cNvSpPr/>
          <p:nvPr/>
        </p:nvSpPr>
        <p:spPr>
          <a:xfrm>
            <a:off x="501452" y="1860868"/>
            <a:ext cx="8136904" cy="4997132"/>
          </a:xfrm>
          <a:prstGeom prst="snip1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1397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251" name="그룹 5"/>
          <p:cNvGrpSpPr/>
          <p:nvPr/>
        </p:nvGrpSpPr>
        <p:grpSpPr>
          <a:xfrm rot="0">
            <a:off x="431540" y="2204864"/>
            <a:ext cx="462940" cy="845134"/>
            <a:chOff x="2205038" y="2890838"/>
            <a:chExt cx="273050" cy="498475"/>
          </a:xfrm>
        </p:grpSpPr>
        <p:sp>
          <p:nvSpPr>
            <p:cNvPr id="252" name="Freeform 5"/>
            <p:cNvSpPr/>
            <p:nvPr/>
          </p:nvSpPr>
          <p:spPr>
            <a:xfrm>
              <a:off x="2208213" y="3297238"/>
              <a:ext cx="50800" cy="92075"/>
            </a:xfrm>
            <a:custGeom>
              <a:avLst/>
              <a:gdLst>
                <a:gd name="T0" fmla="*/ 32 w 32"/>
                <a:gd name="T1" fmla="*/ 58 h 58"/>
                <a:gd name="T2" fmla="*/ 32 w 32"/>
                <a:gd name="T3" fmla="*/ 58 h 58"/>
                <a:gd name="T4" fmla="*/ 26 w 32"/>
                <a:gd name="T5" fmla="*/ 58 h 58"/>
                <a:gd name="T6" fmla="*/ 16 w 32"/>
                <a:gd name="T7" fmla="*/ 54 h 58"/>
                <a:gd name="T8" fmla="*/ 10 w 32"/>
                <a:gd name="T9" fmla="*/ 52 h 58"/>
                <a:gd name="T10" fmla="*/ 6 w 32"/>
                <a:gd name="T11" fmla="*/ 48 h 58"/>
                <a:gd name="T12" fmla="*/ 2 w 32"/>
                <a:gd name="T13" fmla="*/ 42 h 58"/>
                <a:gd name="T14" fmla="*/ 0 w 32"/>
                <a:gd name="T15" fmla="*/ 36 h 58"/>
                <a:gd name="T16" fmla="*/ 0 w 32"/>
                <a:gd name="T17" fmla="*/ 36 h 58"/>
                <a:gd name="T18" fmla="*/ 0 w 32"/>
                <a:gd name="T19" fmla="*/ 30 h 58"/>
                <a:gd name="T20" fmla="*/ 4 w 32"/>
                <a:gd name="T21" fmla="*/ 16 h 58"/>
                <a:gd name="T22" fmla="*/ 8 w 32"/>
                <a:gd name="T23" fmla="*/ 10 h 58"/>
                <a:gd name="T24" fmla="*/ 12 w 32"/>
                <a:gd name="T25" fmla="*/ 4 h 58"/>
                <a:gd name="T26" fmla="*/ 20 w 32"/>
                <a:gd name="T27" fmla="*/ 0 h 58"/>
                <a:gd name="T28" fmla="*/ 32 w 32"/>
                <a:gd name="T29" fmla="*/ 0 h 58"/>
                <a:gd name="T30" fmla="*/ 32 w 32"/>
                <a:gd name="T31" fmla="*/ 58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58">
                  <a:moveTo>
                    <a:pt x="32" y="58"/>
                  </a:moveTo>
                  <a:lnTo>
                    <a:pt x="32" y="58"/>
                  </a:lnTo>
                  <a:lnTo>
                    <a:pt x="26" y="58"/>
                  </a:lnTo>
                  <a:lnTo>
                    <a:pt x="16" y="54"/>
                  </a:lnTo>
                  <a:lnTo>
                    <a:pt x="10" y="52"/>
                  </a:lnTo>
                  <a:lnTo>
                    <a:pt x="6" y="48"/>
                  </a:lnTo>
                  <a:lnTo>
                    <a:pt x="2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4" y="16"/>
                  </a:lnTo>
                  <a:lnTo>
                    <a:pt x="8" y="10"/>
                  </a:lnTo>
                  <a:lnTo>
                    <a:pt x="12" y="4"/>
                  </a:lnTo>
                  <a:lnTo>
                    <a:pt x="20" y="0"/>
                  </a:lnTo>
                  <a:lnTo>
                    <a:pt x="32" y="0"/>
                  </a:lnTo>
                  <a:lnTo>
                    <a:pt x="32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253" name="Freeform 6"/>
            <p:cNvSpPr/>
            <p:nvPr/>
          </p:nvSpPr>
          <p:spPr>
            <a:xfrm>
              <a:off x="2208213" y="3297238"/>
              <a:ext cx="50800" cy="92075"/>
            </a:xfrm>
            <a:custGeom>
              <a:avLst/>
              <a:gdLst>
                <a:gd name="T0" fmla="*/ 32 w 32"/>
                <a:gd name="T1" fmla="*/ 58 h 58"/>
                <a:gd name="T2" fmla="*/ 32 w 32"/>
                <a:gd name="T3" fmla="*/ 58 h 58"/>
                <a:gd name="T4" fmla="*/ 26 w 32"/>
                <a:gd name="T5" fmla="*/ 58 h 58"/>
                <a:gd name="T6" fmla="*/ 16 w 32"/>
                <a:gd name="T7" fmla="*/ 54 h 58"/>
                <a:gd name="T8" fmla="*/ 10 w 32"/>
                <a:gd name="T9" fmla="*/ 52 h 58"/>
                <a:gd name="T10" fmla="*/ 6 w 32"/>
                <a:gd name="T11" fmla="*/ 48 h 58"/>
                <a:gd name="T12" fmla="*/ 2 w 32"/>
                <a:gd name="T13" fmla="*/ 42 h 58"/>
                <a:gd name="T14" fmla="*/ 0 w 32"/>
                <a:gd name="T15" fmla="*/ 36 h 58"/>
                <a:gd name="T16" fmla="*/ 0 w 32"/>
                <a:gd name="T17" fmla="*/ 36 h 58"/>
                <a:gd name="T18" fmla="*/ 0 w 32"/>
                <a:gd name="T19" fmla="*/ 30 h 58"/>
                <a:gd name="T20" fmla="*/ 4 w 32"/>
                <a:gd name="T21" fmla="*/ 16 h 58"/>
                <a:gd name="T22" fmla="*/ 8 w 32"/>
                <a:gd name="T23" fmla="*/ 10 h 58"/>
                <a:gd name="T24" fmla="*/ 12 w 32"/>
                <a:gd name="T25" fmla="*/ 4 h 58"/>
                <a:gd name="T26" fmla="*/ 20 w 32"/>
                <a:gd name="T27" fmla="*/ 0 h 58"/>
                <a:gd name="T28" fmla="*/ 32 w 32"/>
                <a:gd name="T29" fmla="*/ 0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58">
                  <a:moveTo>
                    <a:pt x="32" y="58"/>
                  </a:moveTo>
                  <a:lnTo>
                    <a:pt x="32" y="58"/>
                  </a:lnTo>
                  <a:lnTo>
                    <a:pt x="26" y="58"/>
                  </a:lnTo>
                  <a:lnTo>
                    <a:pt x="16" y="54"/>
                  </a:lnTo>
                  <a:lnTo>
                    <a:pt x="10" y="52"/>
                  </a:lnTo>
                  <a:lnTo>
                    <a:pt x="6" y="48"/>
                  </a:lnTo>
                  <a:lnTo>
                    <a:pt x="2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4" y="16"/>
                  </a:lnTo>
                  <a:lnTo>
                    <a:pt x="8" y="10"/>
                  </a:lnTo>
                  <a:lnTo>
                    <a:pt x="12" y="4"/>
                  </a:lnTo>
                  <a:lnTo>
                    <a:pt x="20" y="0"/>
                  </a:lnTo>
                  <a:lnTo>
                    <a:pt x="32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254" name="Freeform 7"/>
            <p:cNvSpPr/>
            <p:nvPr/>
          </p:nvSpPr>
          <p:spPr>
            <a:xfrm>
              <a:off x="2208213" y="3125788"/>
              <a:ext cx="269875" cy="231775"/>
            </a:xfrm>
            <a:custGeom>
              <a:avLst/>
              <a:gdLst>
                <a:gd name="T0" fmla="*/ 0 w 170"/>
                <a:gd name="T1" fmla="*/ 86 h 146"/>
                <a:gd name="T2" fmla="*/ 0 w 170"/>
                <a:gd name="T3" fmla="*/ 146 h 146"/>
                <a:gd name="T4" fmla="*/ 0 w 170"/>
                <a:gd name="T5" fmla="*/ 146 h 146"/>
                <a:gd name="T6" fmla="*/ 20 w 170"/>
                <a:gd name="T7" fmla="*/ 132 h 146"/>
                <a:gd name="T8" fmla="*/ 40 w 170"/>
                <a:gd name="T9" fmla="*/ 118 h 146"/>
                <a:gd name="T10" fmla="*/ 66 w 170"/>
                <a:gd name="T11" fmla="*/ 104 h 146"/>
                <a:gd name="T12" fmla="*/ 66 w 170"/>
                <a:gd name="T13" fmla="*/ 104 h 146"/>
                <a:gd name="T14" fmla="*/ 98 w 170"/>
                <a:gd name="T15" fmla="*/ 88 h 146"/>
                <a:gd name="T16" fmla="*/ 132 w 170"/>
                <a:gd name="T17" fmla="*/ 68 h 146"/>
                <a:gd name="T18" fmla="*/ 160 w 170"/>
                <a:gd name="T19" fmla="*/ 50 h 146"/>
                <a:gd name="T20" fmla="*/ 168 w 170"/>
                <a:gd name="T21" fmla="*/ 42 h 146"/>
                <a:gd name="T22" fmla="*/ 170 w 170"/>
                <a:gd name="T23" fmla="*/ 36 h 146"/>
                <a:gd name="T24" fmla="*/ 170 w 170"/>
                <a:gd name="T25" fmla="*/ 36 h 146"/>
                <a:gd name="T26" fmla="*/ 168 w 170"/>
                <a:gd name="T27" fmla="*/ 32 h 146"/>
                <a:gd name="T28" fmla="*/ 166 w 170"/>
                <a:gd name="T29" fmla="*/ 24 h 146"/>
                <a:gd name="T30" fmla="*/ 156 w 170"/>
                <a:gd name="T31" fmla="*/ 10 h 146"/>
                <a:gd name="T32" fmla="*/ 150 w 170"/>
                <a:gd name="T33" fmla="*/ 4 h 146"/>
                <a:gd name="T34" fmla="*/ 144 w 170"/>
                <a:gd name="T35" fmla="*/ 0 h 146"/>
                <a:gd name="T36" fmla="*/ 138 w 170"/>
                <a:gd name="T37" fmla="*/ 0 h 146"/>
                <a:gd name="T38" fmla="*/ 132 w 170"/>
                <a:gd name="T39" fmla="*/ 2 h 146"/>
                <a:gd name="T40" fmla="*/ 132 w 170"/>
                <a:gd name="T41" fmla="*/ 2 h 146"/>
                <a:gd name="T42" fmla="*/ 120 w 170"/>
                <a:gd name="T43" fmla="*/ 14 h 146"/>
                <a:gd name="T44" fmla="*/ 104 w 170"/>
                <a:gd name="T45" fmla="*/ 26 h 146"/>
                <a:gd name="T46" fmla="*/ 64 w 170"/>
                <a:gd name="T47" fmla="*/ 48 h 146"/>
                <a:gd name="T48" fmla="*/ 28 w 170"/>
                <a:gd name="T49" fmla="*/ 68 h 146"/>
                <a:gd name="T50" fmla="*/ 12 w 170"/>
                <a:gd name="T51" fmla="*/ 76 h 146"/>
                <a:gd name="T52" fmla="*/ 0 w 170"/>
                <a:gd name="T53" fmla="*/ 86 h 146"/>
                <a:gd name="T54" fmla="*/ 0 w 170"/>
                <a:gd name="T55" fmla="*/ 86 h 1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0" h="146">
                  <a:moveTo>
                    <a:pt x="0" y="86"/>
                  </a:moveTo>
                  <a:lnTo>
                    <a:pt x="0" y="146"/>
                  </a:lnTo>
                  <a:lnTo>
                    <a:pt x="0" y="146"/>
                  </a:lnTo>
                  <a:lnTo>
                    <a:pt x="20" y="132"/>
                  </a:lnTo>
                  <a:lnTo>
                    <a:pt x="40" y="118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98" y="88"/>
                  </a:lnTo>
                  <a:lnTo>
                    <a:pt x="132" y="68"/>
                  </a:lnTo>
                  <a:lnTo>
                    <a:pt x="160" y="50"/>
                  </a:lnTo>
                  <a:lnTo>
                    <a:pt x="168" y="42"/>
                  </a:lnTo>
                  <a:lnTo>
                    <a:pt x="170" y="36"/>
                  </a:lnTo>
                  <a:lnTo>
                    <a:pt x="170" y="36"/>
                  </a:lnTo>
                  <a:lnTo>
                    <a:pt x="168" y="32"/>
                  </a:lnTo>
                  <a:lnTo>
                    <a:pt x="166" y="24"/>
                  </a:lnTo>
                  <a:lnTo>
                    <a:pt x="156" y="10"/>
                  </a:lnTo>
                  <a:lnTo>
                    <a:pt x="150" y="4"/>
                  </a:lnTo>
                  <a:lnTo>
                    <a:pt x="144" y="0"/>
                  </a:lnTo>
                  <a:lnTo>
                    <a:pt x="138" y="0"/>
                  </a:lnTo>
                  <a:lnTo>
                    <a:pt x="132" y="2"/>
                  </a:lnTo>
                  <a:lnTo>
                    <a:pt x="132" y="2"/>
                  </a:lnTo>
                  <a:lnTo>
                    <a:pt x="120" y="14"/>
                  </a:lnTo>
                  <a:lnTo>
                    <a:pt x="104" y="26"/>
                  </a:lnTo>
                  <a:lnTo>
                    <a:pt x="64" y="48"/>
                  </a:lnTo>
                  <a:lnTo>
                    <a:pt x="28" y="68"/>
                  </a:lnTo>
                  <a:lnTo>
                    <a:pt x="12" y="76"/>
                  </a:lnTo>
                  <a:lnTo>
                    <a:pt x="0" y="86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255" name="Freeform 8"/>
            <p:cNvSpPr/>
            <p:nvPr/>
          </p:nvSpPr>
          <p:spPr>
            <a:xfrm>
              <a:off x="2205038" y="2890838"/>
              <a:ext cx="53975" cy="95250"/>
            </a:xfrm>
            <a:custGeom>
              <a:avLst/>
              <a:gdLst>
                <a:gd name="T0" fmla="*/ 0 w 34"/>
                <a:gd name="T1" fmla="*/ 24 h 60"/>
                <a:gd name="T2" fmla="*/ 0 w 34"/>
                <a:gd name="T3" fmla="*/ 24 h 60"/>
                <a:gd name="T4" fmla="*/ 2 w 34"/>
                <a:gd name="T5" fmla="*/ 22 h 60"/>
                <a:gd name="T6" fmla="*/ 6 w 34"/>
                <a:gd name="T7" fmla="*/ 14 h 60"/>
                <a:gd name="T8" fmla="*/ 10 w 34"/>
                <a:gd name="T9" fmla="*/ 12 h 60"/>
                <a:gd name="T10" fmla="*/ 16 w 34"/>
                <a:gd name="T11" fmla="*/ 8 h 60"/>
                <a:gd name="T12" fmla="*/ 22 w 34"/>
                <a:gd name="T13" fmla="*/ 4 h 60"/>
                <a:gd name="T14" fmla="*/ 34 w 34"/>
                <a:gd name="T15" fmla="*/ 0 h 60"/>
                <a:gd name="T16" fmla="*/ 34 w 34"/>
                <a:gd name="T17" fmla="*/ 60 h 60"/>
                <a:gd name="T18" fmla="*/ 34 w 34"/>
                <a:gd name="T19" fmla="*/ 60 h 60"/>
                <a:gd name="T20" fmla="*/ 28 w 34"/>
                <a:gd name="T21" fmla="*/ 58 h 60"/>
                <a:gd name="T22" fmla="*/ 16 w 34"/>
                <a:gd name="T23" fmla="*/ 54 h 60"/>
                <a:gd name="T24" fmla="*/ 10 w 34"/>
                <a:gd name="T25" fmla="*/ 48 h 60"/>
                <a:gd name="T26" fmla="*/ 6 w 34"/>
                <a:gd name="T27" fmla="*/ 42 h 60"/>
                <a:gd name="T28" fmla="*/ 2 w 34"/>
                <a:gd name="T29" fmla="*/ 34 h 60"/>
                <a:gd name="T30" fmla="*/ 0 w 34"/>
                <a:gd name="T31" fmla="*/ 24 h 60"/>
                <a:gd name="T32" fmla="*/ 0 w 34"/>
                <a:gd name="T33" fmla="*/ 24 h 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60">
                  <a:moveTo>
                    <a:pt x="0" y="24"/>
                  </a:moveTo>
                  <a:lnTo>
                    <a:pt x="0" y="24"/>
                  </a:lnTo>
                  <a:lnTo>
                    <a:pt x="2" y="22"/>
                  </a:lnTo>
                  <a:lnTo>
                    <a:pt x="6" y="14"/>
                  </a:lnTo>
                  <a:lnTo>
                    <a:pt x="10" y="12"/>
                  </a:lnTo>
                  <a:lnTo>
                    <a:pt x="16" y="8"/>
                  </a:lnTo>
                  <a:lnTo>
                    <a:pt x="22" y="4"/>
                  </a:lnTo>
                  <a:lnTo>
                    <a:pt x="34" y="0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28" y="58"/>
                  </a:lnTo>
                  <a:lnTo>
                    <a:pt x="16" y="54"/>
                  </a:lnTo>
                  <a:lnTo>
                    <a:pt x="10" y="48"/>
                  </a:lnTo>
                  <a:lnTo>
                    <a:pt x="6" y="42"/>
                  </a:lnTo>
                  <a:lnTo>
                    <a:pt x="2" y="34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256" name="Freeform 9"/>
            <p:cNvSpPr/>
            <p:nvPr/>
          </p:nvSpPr>
          <p:spPr>
            <a:xfrm>
              <a:off x="2205038" y="2928938"/>
              <a:ext cx="273050" cy="254000"/>
            </a:xfrm>
            <a:custGeom>
              <a:avLst/>
              <a:gdLst>
                <a:gd name="T0" fmla="*/ 0 w 172"/>
                <a:gd name="T1" fmla="*/ 0 h 160"/>
                <a:gd name="T2" fmla="*/ 0 w 172"/>
                <a:gd name="T3" fmla="*/ 58 h 160"/>
                <a:gd name="T4" fmla="*/ 0 w 172"/>
                <a:gd name="T5" fmla="*/ 58 h 160"/>
                <a:gd name="T6" fmla="*/ 12 w 172"/>
                <a:gd name="T7" fmla="*/ 66 h 160"/>
                <a:gd name="T8" fmla="*/ 34 w 172"/>
                <a:gd name="T9" fmla="*/ 80 h 160"/>
                <a:gd name="T10" fmla="*/ 76 w 172"/>
                <a:gd name="T11" fmla="*/ 100 h 160"/>
                <a:gd name="T12" fmla="*/ 76 w 172"/>
                <a:gd name="T13" fmla="*/ 100 h 160"/>
                <a:gd name="T14" fmla="*/ 118 w 172"/>
                <a:gd name="T15" fmla="*/ 124 h 160"/>
                <a:gd name="T16" fmla="*/ 148 w 172"/>
                <a:gd name="T17" fmla="*/ 142 h 160"/>
                <a:gd name="T18" fmla="*/ 166 w 172"/>
                <a:gd name="T19" fmla="*/ 154 h 160"/>
                <a:gd name="T20" fmla="*/ 170 w 172"/>
                <a:gd name="T21" fmla="*/ 158 h 160"/>
                <a:gd name="T22" fmla="*/ 172 w 172"/>
                <a:gd name="T23" fmla="*/ 160 h 160"/>
                <a:gd name="T24" fmla="*/ 172 w 172"/>
                <a:gd name="T25" fmla="*/ 102 h 160"/>
                <a:gd name="T26" fmla="*/ 172 w 172"/>
                <a:gd name="T27" fmla="*/ 102 h 160"/>
                <a:gd name="T28" fmla="*/ 140 w 172"/>
                <a:gd name="T29" fmla="*/ 84 h 160"/>
                <a:gd name="T30" fmla="*/ 110 w 172"/>
                <a:gd name="T31" fmla="*/ 66 h 160"/>
                <a:gd name="T32" fmla="*/ 80 w 172"/>
                <a:gd name="T33" fmla="*/ 52 h 160"/>
                <a:gd name="T34" fmla="*/ 80 w 172"/>
                <a:gd name="T35" fmla="*/ 52 h 160"/>
                <a:gd name="T36" fmla="*/ 52 w 172"/>
                <a:gd name="T37" fmla="*/ 36 h 160"/>
                <a:gd name="T38" fmla="*/ 28 w 172"/>
                <a:gd name="T39" fmla="*/ 20 h 160"/>
                <a:gd name="T40" fmla="*/ 0 w 172"/>
                <a:gd name="T41" fmla="*/ 0 h 160"/>
                <a:gd name="T42" fmla="*/ 0 w 172"/>
                <a:gd name="T43" fmla="*/ 0 h 1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2" h="160">
                  <a:moveTo>
                    <a:pt x="0" y="0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2" y="66"/>
                  </a:lnTo>
                  <a:lnTo>
                    <a:pt x="34" y="80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118" y="124"/>
                  </a:lnTo>
                  <a:lnTo>
                    <a:pt x="148" y="142"/>
                  </a:lnTo>
                  <a:lnTo>
                    <a:pt x="166" y="154"/>
                  </a:lnTo>
                  <a:lnTo>
                    <a:pt x="170" y="158"/>
                  </a:lnTo>
                  <a:lnTo>
                    <a:pt x="172" y="160"/>
                  </a:lnTo>
                  <a:lnTo>
                    <a:pt x="172" y="102"/>
                  </a:lnTo>
                  <a:lnTo>
                    <a:pt x="172" y="102"/>
                  </a:lnTo>
                  <a:lnTo>
                    <a:pt x="140" y="84"/>
                  </a:lnTo>
                  <a:lnTo>
                    <a:pt x="110" y="66"/>
                  </a:lnTo>
                  <a:lnTo>
                    <a:pt x="80" y="52"/>
                  </a:lnTo>
                  <a:lnTo>
                    <a:pt x="80" y="52"/>
                  </a:lnTo>
                  <a:lnTo>
                    <a:pt x="52" y="36"/>
                  </a:lnTo>
                  <a:lnTo>
                    <a:pt x="28" y="2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92cf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</p:grpSp>
      <p:pic>
        <p:nvPicPr>
          <p:cNvPr id="287" name="그림 104" descr="받침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490712" y="5841268"/>
            <a:ext cx="3888432" cy="529581"/>
          </a:xfrm>
          <a:prstGeom prst="rect">
            <a:avLst/>
          </a:prstGeom>
          <a:effectLst>
            <a:outerShdw blurRad="76200" dist="12700" dir="5400000" algn="t" rotWithShape="0">
              <a:prstClr val="black">
                <a:alpha val="38000"/>
              </a:prstClr>
            </a:outerShdw>
          </a:effectLst>
        </p:spPr>
      </p:pic>
      <p:sp>
        <p:nvSpPr>
          <p:cNvPr id="289" name="원통 79"/>
          <p:cNvSpPr/>
          <p:nvPr/>
        </p:nvSpPr>
        <p:spPr>
          <a:xfrm>
            <a:off x="3462820" y="4481964"/>
            <a:ext cx="470760" cy="1564848"/>
          </a:xfrm>
          <a:prstGeom prst="can">
            <a:avLst>
              <a:gd name="adj" fmla="val 36765"/>
            </a:avLst>
          </a:prstGeom>
          <a:gradFill flip="none" rotWithShape="1">
            <a:gsLst>
              <a:gs pos="23000">
                <a:schemeClr val="tx1">
                  <a:lumMod val="50000"/>
                  <a:lumOff val="50000"/>
                </a:schemeClr>
              </a:gs>
              <a:gs pos="5100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</a:gsLst>
            <a:lin ang="114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sz="1600">
              <a:solidFill>
                <a:prstClr val="white"/>
              </a:solidFill>
            </a:endParaRPr>
          </a:p>
        </p:txBody>
      </p:sp>
      <p:sp>
        <p:nvSpPr>
          <p:cNvPr id="292" name="원통 107"/>
          <p:cNvSpPr/>
          <p:nvPr/>
        </p:nvSpPr>
        <p:spPr>
          <a:xfrm>
            <a:off x="4938985" y="5202044"/>
            <a:ext cx="470760" cy="797856"/>
          </a:xfrm>
          <a:prstGeom prst="can">
            <a:avLst>
              <a:gd name="adj" fmla="val 36765"/>
            </a:avLst>
          </a:prstGeom>
          <a:gradFill>
            <a:gsLst>
              <a:gs pos="39000">
                <a:srgbClr val="3b72ab"/>
              </a:gs>
              <a:gs pos="93000">
                <a:srgbClr val="22548b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sz="1600">
              <a:solidFill>
                <a:prstClr val="white"/>
              </a:solidFill>
            </a:endParaRPr>
          </a:p>
        </p:txBody>
      </p:sp>
      <p:cxnSp>
        <p:nvCxnSpPr>
          <p:cNvPr id="293" name="직선 연결선 24"/>
          <p:cNvCxnSpPr>
            <a:endCxn id="292" idx="1"/>
          </p:cNvCxnSpPr>
          <p:nvPr/>
        </p:nvCxnSpPr>
        <p:spPr>
          <a:xfrm>
            <a:off x="3969635" y="4589976"/>
            <a:ext cx="1204730" cy="61206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TextBox 94"/>
          <p:cNvSpPr txBox="1"/>
          <p:nvPr/>
        </p:nvSpPr>
        <p:spPr>
          <a:xfrm>
            <a:off x="1367644" y="6381328"/>
            <a:ext cx="3204356" cy="293792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400">
                <a:solidFill>
                  <a:schemeClr val="tx1">
                    <a:lumMod val="70000"/>
                    <a:lumOff val="30000"/>
                  </a:schemeClr>
                </a:solidFill>
                <a:latin typeface="한컴 윤고딕 240"/>
                <a:ea typeface="한컴 윤고딕 240"/>
              </a:rPr>
              <a:t>(`</a:t>
            </a:r>
            <a:r>
              <a:rPr lang="en-US" altLang="ko-KR" sz="1400">
                <a:solidFill>
                  <a:schemeClr val="tx1">
                    <a:lumMod val="70000"/>
                    <a:lumOff val="30000"/>
                  </a:schemeClr>
                </a:solidFill>
                <a:latin typeface="한컴 윤고딕 240"/>
                <a:ea typeface="한컴 윤고딕 240"/>
              </a:rPr>
              <a:t>1</a:t>
            </a:r>
            <a:r>
              <a:rPr lang="ko-KR" altLang="en-US" sz="1400">
                <a:solidFill>
                  <a:schemeClr val="tx1">
                    <a:lumMod val="70000"/>
                    <a:lumOff val="30000"/>
                  </a:schemeClr>
                </a:solidFill>
                <a:latin typeface="한컴 윤고딕 240"/>
                <a:ea typeface="한컴 윤고딕 240"/>
              </a:rPr>
              <a:t>2.11.01.~`14.10.31)</a:t>
            </a:r>
            <a:endParaRPr lang="ko-KR" altLang="en-US" sz="1400">
              <a:solidFill>
                <a:schemeClr val="tx1">
                  <a:lumMod val="70000"/>
                  <a:lumOff val="30000"/>
                </a:schemeClr>
              </a:solidFill>
              <a:latin typeface="한컴 윤고딕 240"/>
              <a:ea typeface="한컴 윤고딕 240"/>
            </a:endParaRPr>
          </a:p>
        </p:txBody>
      </p:sp>
      <p:sp>
        <p:nvSpPr>
          <p:cNvPr id="296" name="TextBox 98"/>
          <p:cNvSpPr txBox="1"/>
          <p:nvPr/>
        </p:nvSpPr>
        <p:spPr>
          <a:xfrm>
            <a:off x="3173431" y="4050182"/>
            <a:ext cx="1109158" cy="377038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900" spc="-62">
                <a:solidFill>
                  <a:schemeClr val="tx2"/>
                </a:solidFill>
                <a:latin typeface="한컴 윤고딕 250"/>
                <a:ea typeface="한컴 윤고딕 250"/>
              </a:rPr>
              <a:t>146건</a:t>
            </a:r>
            <a:endParaRPr lang="ko-KR" altLang="en-US" sz="1900" spc="-62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297" name="TextBox 98"/>
          <p:cNvSpPr txBox="1"/>
          <p:nvPr/>
        </p:nvSpPr>
        <p:spPr>
          <a:xfrm>
            <a:off x="4829617" y="4697988"/>
            <a:ext cx="1109156" cy="376932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900" spc="-62">
                <a:solidFill>
                  <a:schemeClr val="tx2"/>
                </a:solidFill>
                <a:latin typeface="한컴 윤고딕 250"/>
                <a:ea typeface="한컴 윤고딕 250"/>
              </a:rPr>
              <a:t>90건</a:t>
            </a:r>
            <a:endParaRPr lang="ko-KR" altLang="en-US" sz="1900" spc="-62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298" name="직사각형 297"/>
          <p:cNvSpPr txBox="1"/>
          <p:nvPr/>
        </p:nvSpPr>
        <p:spPr>
          <a:xfrm>
            <a:off x="1519959" y="3530595"/>
            <a:ext cx="7308812" cy="519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2200" b="0" i="0" spc="5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시행 전</a:t>
            </a:r>
            <a:r>
              <a:rPr lang="en-US" altLang="ko-KR" sz="2200" b="0" i="0" spc="5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·</a:t>
            </a:r>
            <a:r>
              <a:rPr lang="ko-KR" altLang="en-US" sz="2200" b="0" i="0" spc="5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후 2년간 비리발생 건수 </a:t>
            </a:r>
            <a:r>
              <a:rPr lang="ko-KR" altLang="en-US" sz="2800" b="0" i="0" spc="5">
                <a:solidFill>
                  <a:schemeClr val="accent2">
                    <a:lumMod val="80000"/>
                    <a:lumOff val="20000"/>
                  </a:schemeClr>
                </a:solidFill>
                <a:latin typeface="한컴 윤고딕 250"/>
                <a:ea typeface="한컴 윤고딕 250"/>
                <a:cs typeface="Arial"/>
              </a:rPr>
              <a:t>38% 감소</a:t>
            </a:r>
            <a:endParaRPr lang="ko-KR" altLang="en-US" sz="2800" b="0" i="0" spc="5">
              <a:solidFill>
                <a:schemeClr val="accent2">
                  <a:lumMod val="80000"/>
                  <a:lumOff val="20000"/>
                </a:scheme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299" name="TextBox 94"/>
          <p:cNvSpPr txBox="1"/>
          <p:nvPr/>
        </p:nvSpPr>
        <p:spPr>
          <a:xfrm>
            <a:off x="4896036" y="6352688"/>
            <a:ext cx="3204356" cy="293857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400">
                <a:solidFill>
                  <a:schemeClr val="tx1">
                    <a:lumMod val="70000"/>
                    <a:lumOff val="30000"/>
                  </a:schemeClr>
                </a:solidFill>
                <a:latin typeface="한컴 윤고딕 240"/>
                <a:ea typeface="한컴 윤고딕 240"/>
              </a:rPr>
              <a:t>(`</a:t>
            </a:r>
            <a:r>
              <a:rPr lang="en-US" altLang="ko-KR" sz="1400">
                <a:solidFill>
                  <a:schemeClr val="tx1">
                    <a:lumMod val="70000"/>
                    <a:lumOff val="30000"/>
                  </a:schemeClr>
                </a:solidFill>
                <a:latin typeface="한컴 윤고딕 240"/>
                <a:ea typeface="한컴 윤고딕 240"/>
              </a:rPr>
              <a:t>1</a:t>
            </a:r>
            <a:r>
              <a:rPr lang="ko-KR" altLang="en-US" sz="1400">
                <a:solidFill>
                  <a:schemeClr val="tx1">
                    <a:lumMod val="70000"/>
                    <a:lumOff val="30000"/>
                  </a:schemeClr>
                </a:solidFill>
                <a:latin typeface="한컴 윤고딕 240"/>
                <a:ea typeface="한컴 윤고딕 240"/>
              </a:rPr>
              <a:t>4.11.01.~`16.10.31)</a:t>
            </a:r>
            <a:endParaRPr lang="ko-KR" altLang="en-US" sz="1400">
              <a:solidFill>
                <a:schemeClr val="tx1">
                  <a:lumMod val="70000"/>
                  <a:lumOff val="30000"/>
                </a:schemeClr>
              </a:solidFill>
              <a:latin typeface="한컴 윤고딕 240"/>
              <a:ea typeface="한컴 윤고딕 240"/>
            </a:endParaRPr>
          </a:p>
        </p:txBody>
      </p:sp>
      <p:sp>
        <p:nvSpPr>
          <p:cNvPr id="300" name="모서리가 둥근 직사각형 81"/>
          <p:cNvSpPr/>
          <p:nvPr/>
        </p:nvSpPr>
        <p:spPr>
          <a:xfrm>
            <a:off x="1007604" y="2132856"/>
            <a:ext cx="6912768" cy="1296144"/>
          </a:xfrm>
          <a:prstGeom prst="roundRect">
            <a:avLst>
              <a:gd name="adj" fmla="val 8763"/>
            </a:avLst>
          </a:prstGeom>
          <a:gradFill>
            <a:gsLst>
              <a:gs pos="99000">
                <a:schemeClr val="bg1">
                  <a:lumMod val="85000"/>
                </a:schemeClr>
              </a:gs>
              <a:gs pos="1000">
                <a:schemeClr val="bg1">
                  <a:lumMod val="95000"/>
                </a:schemeClr>
              </a:gs>
            </a:gsLst>
            <a:lin ang="162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1900" b="0" i="0" spc="5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40"/>
                <a:ea typeface="한컴 윤고딕 240"/>
                <a:cs typeface="Arial"/>
              </a:rPr>
              <a:t>`14.8월</a:t>
            </a:r>
            <a:r>
              <a:rPr lang="ko-KR" altLang="en-US" sz="1900" b="0" i="0" spc="5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rPr>
              <a:t> </a:t>
            </a:r>
            <a:r>
              <a:rPr lang="ko-KR" altLang="en-US" sz="2100" b="0" i="0" spc="5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rPr>
              <a:t>서울시 공직사회 혁신대책(박원순법)</a:t>
            </a:r>
            <a:r>
              <a:rPr lang="ko-KR" altLang="en-US" sz="1900" b="0" i="0" spc="5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40"/>
                <a:ea typeface="한컴 윤고딕 240"/>
                <a:cs typeface="Arial"/>
              </a:rPr>
              <a:t>을 발표하고, </a:t>
            </a:r>
            <a:endParaRPr lang="ko-KR" altLang="en-US" sz="1900" b="0" i="0" spc="5">
              <a:solidFill>
                <a:schemeClr val="tx1">
                  <a:lumMod val="60000"/>
                  <a:lumOff val="40000"/>
                </a:schemeClr>
              </a:solidFill>
              <a:latin typeface="한컴 윤고딕 240"/>
              <a:ea typeface="한컴 윤고딕 240"/>
              <a:cs typeface="Arial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900" b="0" i="0" spc="5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40"/>
                <a:ea typeface="한컴 윤고딕 240"/>
                <a:cs typeface="Arial"/>
              </a:rPr>
              <a:t>같은 해 10월</a:t>
            </a:r>
            <a:r>
              <a:rPr lang="ko-KR" altLang="en-US" sz="2100" b="0" i="0" spc="5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rPr>
              <a:t> '서울시 공무원 행동강령'</a:t>
            </a:r>
            <a:r>
              <a:rPr lang="ko-KR" altLang="en-US" sz="1900" b="0" i="0" spc="5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40"/>
                <a:ea typeface="한컴 윤고딕 240"/>
                <a:cs typeface="Arial"/>
              </a:rPr>
              <a:t>과</a:t>
            </a:r>
            <a:r>
              <a:rPr lang="ko-KR" altLang="en-US" sz="2100" b="0" i="0" spc="5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rPr>
              <a:t> '서울시 징계규칙'</a:t>
            </a:r>
            <a:r>
              <a:rPr lang="ko-KR" altLang="en-US" sz="1900" b="0" i="0" spc="5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40"/>
                <a:ea typeface="한컴 윤고딕 240"/>
                <a:cs typeface="Arial"/>
              </a:rPr>
              <a:t>을 개정하면서 본격 추진 </a:t>
            </a:r>
            <a:endParaRPr lang="ko-KR" altLang="en-US" sz="1900" b="0" i="0" spc="5">
              <a:solidFill>
                <a:schemeClr val="tx1">
                  <a:lumMod val="60000"/>
                  <a:lumOff val="40000"/>
                </a:schemeClr>
              </a:solidFill>
              <a:latin typeface="한컴 윤고딕 240"/>
              <a:ea typeface="한컴 윤고딕 240"/>
              <a:cs typeface="Arial"/>
            </a:endParaRPr>
          </a:p>
        </p:txBody>
      </p:sp>
      <p:sp>
        <p:nvSpPr>
          <p:cNvPr id="301" name="직사각형 300"/>
          <p:cNvSpPr txBox="1"/>
          <p:nvPr/>
        </p:nvSpPr>
        <p:spPr>
          <a:xfrm>
            <a:off x="1304977" y="1336477"/>
            <a:ext cx="233928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ko-KR" altLang="en-US"/>
            </a:pPr>
            <a:r>
              <a:rPr lang="ko-KR" altLang="en-US" sz="2600" b="0" i="0" spc="5">
                <a:solidFill>
                  <a:schemeClr val="tx2"/>
                </a:solidFill>
                <a:latin typeface="한컴 윤고딕 250"/>
                <a:ea typeface="한컴 윤고딕 250"/>
                <a:cs typeface="Arial"/>
              </a:rPr>
              <a:t>박원순법이란? </a:t>
            </a:r>
            <a:endParaRPr lang="ko-KR" altLang="en-US" sz="2600" b="0" i="0" spc="5">
              <a:solidFill>
                <a:schemeClr val="tx2"/>
              </a:solidFill>
              <a:latin typeface="한컴 윤고딕 250"/>
              <a:ea typeface="한컴 윤고딕 250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직사각형 138"/>
          <p:cNvSpPr>
            <a:spLocks noGrp="1"/>
          </p:cNvSpPr>
          <p:nvPr/>
        </p:nvSpPr>
        <p:spPr>
          <a:xfrm>
            <a:off x="359532" y="0"/>
            <a:ext cx="8604956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거꾸로 가는 청렴도 …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232" name="그림 16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501667" y="2259026"/>
            <a:ext cx="1496698" cy="19001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233" name="그룹 17"/>
          <p:cNvGrpSpPr/>
          <p:nvPr/>
        </p:nvGrpSpPr>
        <p:grpSpPr>
          <a:xfrm rot="420000">
            <a:off x="492847" y="1719860"/>
            <a:ext cx="339337" cy="436007"/>
            <a:chOff x="827476" y="1249924"/>
            <a:chExt cx="1045009" cy="1199114"/>
          </a:xfrm>
        </p:grpSpPr>
        <p:sp>
          <p:nvSpPr>
            <p:cNvPr id="234" name="자유형 18"/>
            <p:cNvSpPr/>
            <p:nvPr/>
          </p:nvSpPr>
          <p:spPr>
            <a:xfrm>
              <a:off x="827476" y="1249924"/>
              <a:ext cx="1045009" cy="1199114"/>
            </a:xfrm>
            <a:custGeom>
              <a:avLst/>
              <a:gd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1ab4e4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35" name="자유형 19"/>
            <p:cNvSpPr/>
            <p:nvPr/>
          </p:nvSpPr>
          <p:spPr>
            <a:xfrm>
              <a:off x="827476" y="1626364"/>
              <a:ext cx="875103" cy="822674"/>
            </a:xfrm>
            <a:custGeom>
              <a:avLst/>
              <a:gd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488ac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36" name="직사각형 20"/>
          <p:cNvSpPr/>
          <p:nvPr/>
        </p:nvSpPr>
        <p:spPr>
          <a:xfrm>
            <a:off x="1201621" y="1611911"/>
            <a:ext cx="7024798" cy="67012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700" spc="5">
                <a:solidFill>
                  <a:srgbClr val="1488ac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그러나 외부평가는 냉정</a:t>
            </a:r>
            <a:endParaRPr lang="ko-KR" altLang="en-US" sz="2700" spc="5">
              <a:solidFill>
                <a:srgbClr val="1488ac">
                  <a:alpha val="100000"/>
                </a:srgbClr>
              </a:solidFill>
              <a:latin typeface="한컴 윤고딕 250"/>
              <a:ea typeface="한컴 윤고딕 250"/>
              <a:sym typeface="Wingdings"/>
            </a:endParaRPr>
          </a:p>
        </p:txBody>
      </p:sp>
      <p:cxnSp>
        <p:nvCxnSpPr>
          <p:cNvPr id="241" name="직선 연결선 25"/>
          <p:cNvCxnSpPr/>
          <p:nvPr/>
        </p:nvCxnSpPr>
        <p:spPr>
          <a:xfrm>
            <a:off x="1223482" y="2176214"/>
            <a:ext cx="7074944" cy="0"/>
          </a:xfrm>
          <a:prstGeom prst="line">
            <a:avLst/>
          </a:prstGeom>
          <a:ln w="9523" cap="rnd" cmpd="sng" algn="ctr">
            <a:solidFill>
              <a:srgbClr val="1488ac"/>
            </a:solidFill>
            <a:prstDash val="dash"/>
            <a:round/>
          </a:ln>
        </p:spPr>
      </p:cxnSp>
      <p:sp>
        <p:nvSpPr>
          <p:cNvPr id="244" name="제목 1"/>
          <p:cNvSpPr txBox="1"/>
          <p:nvPr/>
        </p:nvSpPr>
        <p:spPr>
          <a:xfrm>
            <a:off x="86821" y="2393826"/>
            <a:ext cx="9360532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>
                <a:cs typeface="+mj-cs"/>
              </a:rPr>
              <a:t>  </a:t>
            </a:r>
            <a:r>
              <a:rPr lang="ko-KR" altLang="en-US" sz="2100">
                <a:latin typeface="한컴 윤고딕 240"/>
                <a:ea typeface="한컴 윤고딕 240"/>
                <a:cs typeface="+mj-cs"/>
              </a:rPr>
              <a:t>국민권익위 평가에서 `13년 1위 이후 매년</a:t>
            </a:r>
            <a:r>
              <a:rPr lang="ko-KR" altLang="en-US" sz="2300">
                <a:latin typeface="한컴 윤고딕 240"/>
                <a:ea typeface="한컴 윤고딕 240"/>
                <a:cs typeface="+mj-cs"/>
              </a:rPr>
              <a:t> </a:t>
            </a:r>
            <a:r>
              <a:rPr lang="ko-KR" altLang="en-US" sz="2300">
                <a:latin typeface="한컴 윤고딕 250"/>
                <a:ea typeface="한컴 윤고딕 250"/>
                <a:cs typeface="+mj-cs"/>
              </a:rPr>
              <a:t>13~15위로 바닥권</a:t>
            </a:r>
            <a:r>
              <a:rPr lang="ko-KR" altLang="en-US" sz="2100">
                <a:latin typeface="한컴 윤고딕 240"/>
                <a:ea typeface="한컴 윤고딕 240"/>
                <a:cs typeface="+mj-cs"/>
              </a:rPr>
              <a:t>을 헤매고 있음</a:t>
            </a:r>
            <a:endParaRPr lang="ko-KR" altLang="en-US" sz="2100"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255" name="직사각형 11"/>
          <p:cNvSpPr/>
          <p:nvPr/>
        </p:nvSpPr>
        <p:spPr>
          <a:xfrm>
            <a:off x="539552" y="3429000"/>
            <a:ext cx="8064896" cy="2700300"/>
          </a:xfrm>
          <a:prstGeom prst="rect">
            <a:avLst/>
          </a:prstGeom>
          <a:solidFill>
            <a:schemeClr val="accent3">
              <a:lumMod val="40000"/>
              <a:lumOff val="60000"/>
              <a:alpha val="50000"/>
            </a:schemeClr>
          </a:solidFill>
          <a:ln w="12700" cap="sq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56" name="TextBox 48"/>
          <p:cNvSpPr txBox="1">
            <a:spLocks noChangeArrowheads="1"/>
          </p:cNvSpPr>
          <p:nvPr/>
        </p:nvSpPr>
        <p:spPr>
          <a:xfrm>
            <a:off x="1325852" y="5562786"/>
            <a:ext cx="1167431" cy="33566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600">
                <a:solidFill>
                  <a:schemeClr val="tx2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600">
                <a:solidFill>
                  <a:schemeClr val="tx2"/>
                </a:solidFill>
                <a:latin typeface="한컴 윤고딕 250"/>
                <a:ea typeface="한컴 윤고딕 250"/>
              </a:rPr>
              <a:t>12</a:t>
            </a:r>
            <a:r>
              <a:rPr lang="ko-KR" altLang="en-US" sz="1600">
                <a:solidFill>
                  <a:schemeClr val="tx2"/>
                </a:solidFill>
                <a:latin typeface="한컴 윤고딕 250"/>
                <a:ea typeface="한컴 윤고딕 250"/>
              </a:rPr>
              <a:t>년</a:t>
            </a:r>
            <a:endParaRPr lang="ko-KR" altLang="en-US" sz="1600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257" name="TextBox 48"/>
          <p:cNvSpPr txBox="1">
            <a:spLocks noChangeArrowheads="1"/>
          </p:cNvSpPr>
          <p:nvPr/>
        </p:nvSpPr>
        <p:spPr>
          <a:xfrm>
            <a:off x="2740612" y="5571622"/>
            <a:ext cx="1167431" cy="33635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600">
                <a:solidFill>
                  <a:schemeClr val="tx2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600">
                <a:solidFill>
                  <a:schemeClr val="tx2"/>
                </a:solidFill>
                <a:latin typeface="한컴 윤고딕 250"/>
                <a:ea typeface="한컴 윤고딕 250"/>
              </a:rPr>
              <a:t>13</a:t>
            </a:r>
            <a:r>
              <a:rPr lang="ko-KR" altLang="en-US" sz="1600">
                <a:solidFill>
                  <a:schemeClr val="tx2"/>
                </a:solidFill>
                <a:latin typeface="한컴 윤고딕 250"/>
                <a:ea typeface="한컴 윤고딕 250"/>
              </a:rPr>
              <a:t>년</a:t>
            </a:r>
            <a:endParaRPr lang="ko-KR" altLang="en-US" sz="1600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258" name="TextBox 43"/>
          <p:cNvSpPr txBox="1">
            <a:spLocks noChangeArrowheads="1"/>
          </p:cNvSpPr>
          <p:nvPr/>
        </p:nvSpPr>
        <p:spPr>
          <a:xfrm>
            <a:off x="1043608" y="4581128"/>
            <a:ext cx="1071563" cy="69381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2000">
                <a:solidFill>
                  <a:schemeClr val="tx2"/>
                </a:solidFill>
                <a:latin typeface="한컴 윤고딕 240"/>
                <a:ea typeface="한컴 윤고딕 240"/>
              </a:rPr>
              <a:t>12</a:t>
            </a:r>
            <a:r>
              <a:rPr lang="ko-KR" altLang="en-US" sz="2000">
                <a:solidFill>
                  <a:schemeClr val="tx2"/>
                </a:solidFill>
                <a:latin typeface="한컴 윤고딕 240"/>
                <a:ea typeface="한컴 윤고딕 240"/>
              </a:rPr>
              <a:t>위</a:t>
            </a:r>
            <a:endParaRPr lang="ko-KR" altLang="en-US" sz="2000">
              <a:solidFill>
                <a:schemeClr val="tx2"/>
              </a:solidFill>
              <a:latin typeface="한컴 윤고딕 240"/>
              <a:ea typeface="한컴 윤고딕 240"/>
            </a:endParaRPr>
          </a:p>
          <a:p>
            <a:pPr algn="ctr">
              <a:defRPr lang="ko-KR" altLang="en-US"/>
            </a:pPr>
            <a:endParaRPr lang="en-US" altLang="ko-KR" sz="2000">
              <a:solidFill>
                <a:schemeClr val="tx2"/>
              </a:solidFill>
              <a:latin typeface="한컴 윤고딕 240"/>
              <a:ea typeface="한컴 윤고딕 240"/>
            </a:endParaRPr>
          </a:p>
        </p:txBody>
      </p:sp>
      <p:sp>
        <p:nvSpPr>
          <p:cNvPr id="259" name="TextBox 30"/>
          <p:cNvSpPr txBox="1">
            <a:spLocks noChangeArrowheads="1"/>
          </p:cNvSpPr>
          <p:nvPr/>
        </p:nvSpPr>
        <p:spPr>
          <a:xfrm>
            <a:off x="2459106" y="3562717"/>
            <a:ext cx="1320806" cy="694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2000">
                <a:latin typeface="한컴 윤고딕 240"/>
                <a:ea typeface="한컴 윤고딕 240"/>
              </a:rPr>
              <a:t>1</a:t>
            </a:r>
            <a:r>
              <a:rPr lang="ko-KR" altLang="en-US" sz="2000">
                <a:latin typeface="한컴 윤고딕 240"/>
                <a:ea typeface="한컴 윤고딕 240"/>
              </a:rPr>
              <a:t>위</a:t>
            </a:r>
            <a:endParaRPr lang="ko-KR" altLang="en-US" sz="2000">
              <a:latin typeface="한컴 윤고딕 240"/>
              <a:ea typeface="한컴 윤고딕 240"/>
            </a:endParaRPr>
          </a:p>
          <a:p>
            <a:pPr algn="ctr">
              <a:defRPr lang="ko-KR" altLang="en-US"/>
            </a:pPr>
            <a:endParaRPr lang="en-US" altLang="ko-KR" sz="2000">
              <a:latin typeface="한컴 윤고딕 240"/>
              <a:ea typeface="한컴 윤고딕 240"/>
            </a:endParaRPr>
          </a:p>
        </p:txBody>
      </p:sp>
      <p:sp>
        <p:nvSpPr>
          <p:cNvPr id="260" name="TextBox 33"/>
          <p:cNvSpPr txBox="1">
            <a:spLocks noChangeArrowheads="1"/>
          </p:cNvSpPr>
          <p:nvPr/>
        </p:nvSpPr>
        <p:spPr>
          <a:xfrm>
            <a:off x="6552220" y="4818001"/>
            <a:ext cx="1824862" cy="69923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000">
                <a:solidFill>
                  <a:schemeClr val="accent2"/>
                </a:solidFill>
                <a:latin typeface="한컴 윤고딕 240"/>
                <a:ea typeface="한컴 윤고딕 240"/>
              </a:rPr>
              <a:t>15위</a:t>
            </a:r>
            <a:endParaRPr lang="ko-KR" altLang="en-US" sz="2000">
              <a:solidFill>
                <a:schemeClr val="accent2"/>
              </a:solidFill>
              <a:latin typeface="한컴 윤고딕 240"/>
              <a:ea typeface="한컴 윤고딕 240"/>
            </a:endParaRPr>
          </a:p>
          <a:p>
            <a:pPr algn="ctr">
              <a:defRPr lang="ko-KR" altLang="en-US"/>
            </a:pPr>
            <a:endParaRPr lang="en-US" altLang="ko-KR" sz="2000">
              <a:solidFill>
                <a:schemeClr val="accent2"/>
              </a:solidFill>
              <a:latin typeface="한컴 윤고딕 240"/>
              <a:ea typeface="한컴 윤고딕 240"/>
            </a:endParaRPr>
          </a:p>
        </p:txBody>
      </p:sp>
      <p:cxnSp>
        <p:nvCxnSpPr>
          <p:cNvPr id="261" name="직선 연결선 36"/>
          <p:cNvCxnSpPr/>
          <p:nvPr/>
        </p:nvCxnSpPr>
        <p:spPr>
          <a:xfrm flipV="1">
            <a:off x="824983" y="5505821"/>
            <a:ext cx="7424148" cy="636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" name="TextBox 48"/>
          <p:cNvSpPr txBox="1">
            <a:spLocks noChangeArrowheads="1"/>
          </p:cNvSpPr>
          <p:nvPr/>
        </p:nvSpPr>
        <p:spPr>
          <a:xfrm>
            <a:off x="4183372" y="5562786"/>
            <a:ext cx="1167431" cy="33566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600">
                <a:solidFill>
                  <a:schemeClr val="tx2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600">
                <a:solidFill>
                  <a:schemeClr val="tx2"/>
                </a:solidFill>
                <a:latin typeface="한컴 윤고딕 250"/>
                <a:ea typeface="한컴 윤고딕 250"/>
              </a:rPr>
              <a:t>14</a:t>
            </a:r>
            <a:r>
              <a:rPr lang="ko-KR" altLang="en-US" sz="1600">
                <a:solidFill>
                  <a:schemeClr val="tx2"/>
                </a:solidFill>
                <a:latin typeface="한컴 윤고딕 250"/>
                <a:ea typeface="한컴 윤고딕 250"/>
              </a:rPr>
              <a:t>년</a:t>
            </a:r>
            <a:endParaRPr lang="ko-KR" altLang="en-US" sz="1600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263" name="직사각형 37"/>
          <p:cNvSpPr/>
          <p:nvPr/>
        </p:nvSpPr>
        <p:spPr>
          <a:xfrm>
            <a:off x="7006532" y="5564312"/>
            <a:ext cx="914900" cy="3327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64" name="TextBox 45"/>
          <p:cNvSpPr txBox="1">
            <a:spLocks noChangeArrowheads="1"/>
          </p:cNvSpPr>
          <p:nvPr/>
        </p:nvSpPr>
        <p:spPr>
          <a:xfrm>
            <a:off x="5400092" y="4595589"/>
            <a:ext cx="1428760" cy="37455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900">
                <a:solidFill>
                  <a:schemeClr val="tx2"/>
                </a:solidFill>
                <a:latin typeface="한컴 윤고딕 240"/>
                <a:ea typeface="한컴 윤고딕 240"/>
              </a:rPr>
              <a:t>13</a:t>
            </a:r>
            <a:r>
              <a:rPr lang="ko-KR" altLang="en-US" sz="1900">
                <a:solidFill>
                  <a:schemeClr val="tx2"/>
                </a:solidFill>
                <a:latin typeface="한컴 윤고딕 240"/>
                <a:ea typeface="한컴 윤고딕 240"/>
              </a:rPr>
              <a:t>위</a:t>
            </a:r>
            <a:endParaRPr lang="en-US" altLang="ko-KR" sz="1900">
              <a:solidFill>
                <a:schemeClr val="tx2"/>
              </a:solidFill>
              <a:latin typeface="한컴 윤고딕 240"/>
              <a:ea typeface="한컴 윤고딕 240"/>
            </a:endParaRPr>
          </a:p>
        </p:txBody>
      </p:sp>
      <p:sp>
        <p:nvSpPr>
          <p:cNvPr id="265" name="TextBox 46"/>
          <p:cNvSpPr txBox="1">
            <a:spLocks noChangeArrowheads="1"/>
          </p:cNvSpPr>
          <p:nvPr/>
        </p:nvSpPr>
        <p:spPr>
          <a:xfrm>
            <a:off x="5683571" y="5562786"/>
            <a:ext cx="1167431" cy="33566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600">
                <a:solidFill>
                  <a:schemeClr val="tx2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600">
                <a:solidFill>
                  <a:schemeClr val="tx2"/>
                </a:solidFill>
                <a:latin typeface="한컴 윤고딕 250"/>
                <a:ea typeface="한컴 윤고딕 250"/>
              </a:rPr>
              <a:t>15</a:t>
            </a:r>
            <a:r>
              <a:rPr lang="ko-KR" altLang="en-US" sz="1600">
                <a:solidFill>
                  <a:schemeClr val="tx2"/>
                </a:solidFill>
                <a:latin typeface="한컴 윤고딕 250"/>
                <a:ea typeface="한컴 윤고딕 250"/>
              </a:rPr>
              <a:t>년</a:t>
            </a:r>
            <a:endParaRPr lang="ko-KR" altLang="en-US" sz="1600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266" name="TextBox 54"/>
          <p:cNvSpPr txBox="1">
            <a:spLocks noChangeArrowheads="1"/>
          </p:cNvSpPr>
          <p:nvPr/>
        </p:nvSpPr>
        <p:spPr>
          <a:xfrm>
            <a:off x="6898017" y="5562786"/>
            <a:ext cx="1167431" cy="33566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600">
                <a:solidFill>
                  <a:schemeClr val="tx2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600">
                <a:solidFill>
                  <a:schemeClr val="tx2"/>
                </a:solidFill>
                <a:latin typeface="한컴 윤고딕 250"/>
                <a:ea typeface="한컴 윤고딕 250"/>
              </a:rPr>
              <a:t>16</a:t>
            </a:r>
            <a:r>
              <a:rPr lang="ko-KR" altLang="en-US" sz="1600">
                <a:solidFill>
                  <a:schemeClr val="tx2"/>
                </a:solidFill>
                <a:latin typeface="한컴 윤고딕 250"/>
                <a:ea typeface="한컴 윤고딕 250"/>
              </a:rPr>
              <a:t>년</a:t>
            </a:r>
            <a:endParaRPr lang="ko-KR" altLang="en-US" sz="1600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267" name="TextBox 45"/>
          <p:cNvSpPr txBox="1">
            <a:spLocks noChangeArrowheads="1"/>
          </p:cNvSpPr>
          <p:nvPr/>
        </p:nvSpPr>
        <p:spPr>
          <a:xfrm>
            <a:off x="3995936" y="4789610"/>
            <a:ext cx="1428760" cy="6663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900">
                <a:solidFill>
                  <a:schemeClr val="tx2"/>
                </a:solidFill>
                <a:latin typeface="한컴 윤고딕 240"/>
                <a:ea typeface="한컴 윤고딕 240"/>
              </a:rPr>
              <a:t>1</a:t>
            </a:r>
            <a:r>
              <a:rPr lang="ko-KR" altLang="en-US" sz="1900">
                <a:solidFill>
                  <a:schemeClr val="tx2"/>
                </a:solidFill>
                <a:latin typeface="한컴 윤고딕 240"/>
                <a:ea typeface="한컴 윤고딕 240"/>
              </a:rPr>
              <a:t>4위</a:t>
            </a:r>
            <a:endParaRPr lang="ko-KR" altLang="en-US" sz="1900">
              <a:solidFill>
                <a:schemeClr val="tx2"/>
              </a:solidFill>
              <a:latin typeface="한컴 윤고딕 240"/>
              <a:ea typeface="한컴 윤고딕 240"/>
            </a:endParaRPr>
          </a:p>
          <a:p>
            <a:pPr algn="ctr">
              <a:defRPr lang="ko-KR" altLang="en-US"/>
            </a:pPr>
            <a:endParaRPr lang="en-US" altLang="ko-KR" sz="1900">
              <a:solidFill>
                <a:schemeClr val="tx2"/>
              </a:solidFill>
              <a:latin typeface="한컴 윤고딕 240"/>
              <a:ea typeface="한컴 윤고딕 240"/>
            </a:endParaRPr>
          </a:p>
        </p:txBody>
      </p:sp>
      <p:cxnSp>
        <p:nvCxnSpPr>
          <p:cNvPr id="268" name="직선 연결선 43"/>
          <p:cNvCxnSpPr/>
          <p:nvPr/>
        </p:nvCxnSpPr>
        <p:spPr>
          <a:xfrm rot="16200000" flipH="1">
            <a:off x="7254298" y="5434396"/>
            <a:ext cx="10801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꺽인 연결선 125"/>
          <p:cNvCxnSpPr/>
          <p:nvPr/>
        </p:nvCxnSpPr>
        <p:spPr>
          <a:xfrm>
            <a:off x="1835696" y="4516294"/>
            <a:ext cx="914400" cy="9144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</p:cxnSp>
      <p:cxnSp>
        <p:nvCxnSpPr>
          <p:cNvPr id="270" name="직선 연결선 126"/>
          <p:cNvCxnSpPr/>
          <p:nvPr/>
        </p:nvCxnSpPr>
        <p:spPr>
          <a:xfrm flipV="1">
            <a:off x="1619672" y="3976234"/>
            <a:ext cx="1476164" cy="1188132"/>
          </a:xfrm>
          <a:prstGeom prst="line">
            <a:avLst/>
          </a:prstGeom>
          <a:ln w="2540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</p:spPr>
      </p:cxnSp>
      <p:cxnSp>
        <p:nvCxnSpPr>
          <p:cNvPr id="271" name="직선 연결선 127"/>
          <p:cNvCxnSpPr/>
          <p:nvPr/>
        </p:nvCxnSpPr>
        <p:spPr>
          <a:xfrm>
            <a:off x="3095836" y="3976234"/>
            <a:ext cx="1512168" cy="1332148"/>
          </a:xfrm>
          <a:prstGeom prst="line">
            <a:avLst/>
          </a:prstGeom>
          <a:ln w="25400" cap="flat" cmpd="sng">
            <a:solidFill>
              <a:schemeClr val="bg1">
                <a:lumMod val="50000"/>
              </a:schemeClr>
            </a:solidFill>
            <a:prstDash val="solid"/>
            <a:round/>
            <a:headEnd type="stealth" w="sm" len="sm"/>
            <a:tailEnd type="oval" w="sm" len="sm"/>
          </a:ln>
        </p:spPr>
      </p:cxnSp>
      <p:cxnSp>
        <p:nvCxnSpPr>
          <p:cNvPr id="272" name="직선 연결선 129"/>
          <p:cNvCxnSpPr/>
          <p:nvPr/>
        </p:nvCxnSpPr>
        <p:spPr>
          <a:xfrm flipV="1">
            <a:off x="4608004" y="5236374"/>
            <a:ext cx="1440160" cy="72008"/>
          </a:xfrm>
          <a:prstGeom prst="line">
            <a:avLst/>
          </a:prstGeom>
          <a:ln w="2540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</p:spPr>
      </p:cxnSp>
      <p:cxnSp>
        <p:nvCxnSpPr>
          <p:cNvPr id="273" name="직선 연결선 130"/>
          <p:cNvCxnSpPr/>
          <p:nvPr/>
        </p:nvCxnSpPr>
        <p:spPr>
          <a:xfrm>
            <a:off x="6048164" y="5236374"/>
            <a:ext cx="1260140" cy="180020"/>
          </a:xfrm>
          <a:prstGeom prst="line">
            <a:avLst/>
          </a:prstGeom>
          <a:ln w="25400" cap="flat" cmpd="sng">
            <a:solidFill>
              <a:schemeClr val="bg1">
                <a:lumMod val="50000"/>
              </a:schemeClr>
            </a:solidFill>
            <a:prstDash val="solid"/>
            <a:round/>
          </a:ln>
        </p:spPr>
      </p:cxnSp>
      <p:sp>
        <p:nvSpPr>
          <p:cNvPr id="274" name="타원 2"/>
          <p:cNvSpPr/>
          <p:nvPr/>
        </p:nvSpPr>
        <p:spPr>
          <a:xfrm>
            <a:off x="3059832" y="3940230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en-US" altLang="ko-KR"/>
          </a:p>
        </p:txBody>
      </p:sp>
      <p:sp>
        <p:nvSpPr>
          <p:cNvPr id="275" name="타원 2"/>
          <p:cNvSpPr/>
          <p:nvPr/>
        </p:nvSpPr>
        <p:spPr>
          <a:xfrm>
            <a:off x="1583680" y="5092370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en-US" altLang="ko-KR"/>
          </a:p>
        </p:txBody>
      </p:sp>
      <p:sp>
        <p:nvSpPr>
          <p:cNvPr id="276" name="타원 2"/>
          <p:cNvSpPr/>
          <p:nvPr/>
        </p:nvSpPr>
        <p:spPr>
          <a:xfrm>
            <a:off x="4572000" y="5272378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en-US" altLang="ko-KR"/>
          </a:p>
        </p:txBody>
      </p:sp>
      <p:sp>
        <p:nvSpPr>
          <p:cNvPr id="277" name="타원 2"/>
          <p:cNvSpPr/>
          <p:nvPr/>
        </p:nvSpPr>
        <p:spPr>
          <a:xfrm>
            <a:off x="6012160" y="5200382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en-US" altLang="ko-KR"/>
          </a:p>
        </p:txBody>
      </p:sp>
      <p:sp>
        <p:nvSpPr>
          <p:cNvPr id="278" name="타원 2"/>
          <p:cNvSpPr/>
          <p:nvPr/>
        </p:nvSpPr>
        <p:spPr>
          <a:xfrm>
            <a:off x="7236296" y="5380402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en-US" altLang="ko-KR"/>
          </a:p>
        </p:txBody>
      </p:sp>
    </p:spTree>
  </p:cSld>
  <p:clrMapOvr>
    <a:masterClrMapping/>
  </p:clrMapOvr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직사각형 138"/>
          <p:cNvSpPr>
            <a:spLocks noGrp="1"/>
          </p:cNvSpPr>
          <p:nvPr/>
        </p:nvSpPr>
        <p:spPr>
          <a:xfrm>
            <a:off x="359532" y="0"/>
            <a:ext cx="8604956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거꾸로 가는 청렴도 …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grpSp>
        <p:nvGrpSpPr>
          <p:cNvPr id="279" name="그룹 21"/>
          <p:cNvGrpSpPr/>
          <p:nvPr/>
        </p:nvGrpSpPr>
        <p:grpSpPr>
          <a:xfrm rot="420000">
            <a:off x="586034" y="1882189"/>
            <a:ext cx="307028" cy="418771"/>
            <a:chOff x="827476" y="3116101"/>
            <a:chExt cx="1045009" cy="1199114"/>
          </a:xfrm>
        </p:grpSpPr>
        <p:sp>
          <p:nvSpPr>
            <p:cNvPr id="280" name="자유형 22"/>
            <p:cNvSpPr/>
            <p:nvPr/>
          </p:nvSpPr>
          <p:spPr>
            <a:xfrm>
              <a:off x="827476" y="3116101"/>
              <a:ext cx="1045009" cy="1199114"/>
            </a:xfrm>
            <a:custGeom>
              <a:avLst/>
              <a:gd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305080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81" name="자유형 23"/>
            <p:cNvSpPr/>
            <p:nvPr/>
          </p:nvSpPr>
          <p:spPr>
            <a:xfrm>
              <a:off x="827476" y="3492485"/>
              <a:ext cx="875103" cy="822730"/>
            </a:xfrm>
            <a:custGeom>
              <a:avLst/>
              <a:gd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f3351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82" name="직사각형 24"/>
          <p:cNvSpPr/>
          <p:nvPr/>
        </p:nvSpPr>
        <p:spPr>
          <a:xfrm>
            <a:off x="1205468" y="1579616"/>
            <a:ext cx="7074944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700" i="0" spc="5">
                <a:solidFill>
                  <a:srgbClr val="305080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감사위원회 자체평가(외부위탁)도 하락</a:t>
            </a:r>
            <a:endParaRPr lang="ko-KR" altLang="en-US" sz="2700" i="0" spc="5">
              <a:solidFill>
                <a:srgbClr val="305080">
                  <a:alpha val="100000"/>
                </a:srgbClr>
              </a:solidFill>
              <a:latin typeface="한컴 윤고딕 250"/>
              <a:ea typeface="한컴 윤고딕 250"/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en-US" altLang="ko-KR" sz="2600" b="1" i="0" spc="5">
                <a:solidFill>
                  <a:srgbClr val="305080">
                    <a:alpha val="100000"/>
                  </a:srgbClr>
                </a:solidFill>
                <a:latin typeface="HY울릉도M"/>
                <a:ea typeface="HY견고딕"/>
                <a:sym typeface="Wingdings"/>
              </a:rPr>
              <a:t> </a:t>
            </a:r>
            <a:endParaRPr lang="ko-KR" altLang="en-US" sz="2600" b="1" i="0" spc="5">
              <a:solidFill>
                <a:srgbClr val="305080">
                  <a:alpha val="100000"/>
                </a:srgbClr>
              </a:solidFill>
              <a:latin typeface="HY울릉도M"/>
              <a:ea typeface="HY견고딕"/>
              <a:sym typeface="Wingdings"/>
            </a:endParaRPr>
          </a:p>
        </p:txBody>
      </p:sp>
      <p:cxnSp>
        <p:nvCxnSpPr>
          <p:cNvPr id="283" name="직선 연결선 26"/>
          <p:cNvCxnSpPr/>
          <p:nvPr/>
        </p:nvCxnSpPr>
        <p:spPr>
          <a:xfrm>
            <a:off x="1190490" y="2400420"/>
            <a:ext cx="7074944" cy="0"/>
          </a:xfrm>
          <a:prstGeom prst="line">
            <a:avLst/>
          </a:prstGeom>
          <a:ln w="9523" cap="rnd" cmpd="sng" algn="ctr">
            <a:solidFill>
              <a:srgbClr val="305080"/>
            </a:solidFill>
            <a:prstDash val="dash"/>
            <a:round/>
          </a:ln>
        </p:spPr>
      </p:cxnSp>
      <p:pic>
        <p:nvPicPr>
          <p:cNvPr id="284" name="그림 104" descr="받침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67544" y="5112375"/>
            <a:ext cx="3888432" cy="529581"/>
          </a:xfrm>
          <a:prstGeom prst="rect">
            <a:avLst/>
          </a:prstGeom>
          <a:effectLst>
            <a:outerShdw blurRad="76200" dist="12700" dir="5400000" algn="t" rotWithShape="0">
              <a:prstClr val="black">
                <a:alpha val="38000"/>
              </a:prstClr>
            </a:outerShdw>
          </a:effectLst>
        </p:spPr>
      </p:pic>
      <p:sp>
        <p:nvSpPr>
          <p:cNvPr id="285" name="원통 79"/>
          <p:cNvSpPr/>
          <p:nvPr/>
        </p:nvSpPr>
        <p:spPr>
          <a:xfrm>
            <a:off x="1439652" y="3573015"/>
            <a:ext cx="470760" cy="1744904"/>
          </a:xfrm>
          <a:prstGeom prst="can">
            <a:avLst>
              <a:gd name="adj" fmla="val 36765"/>
            </a:avLst>
          </a:prstGeom>
          <a:gradFill flip="none" rotWithShape="1">
            <a:gsLst>
              <a:gs pos="23000">
                <a:schemeClr val="tx1">
                  <a:lumMod val="50000"/>
                  <a:lumOff val="50000"/>
                </a:schemeClr>
              </a:gs>
              <a:gs pos="5100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</a:gsLst>
            <a:lin ang="114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sz="1600">
              <a:solidFill>
                <a:prstClr val="white"/>
              </a:solidFill>
            </a:endParaRPr>
          </a:p>
        </p:txBody>
      </p:sp>
      <p:sp>
        <p:nvSpPr>
          <p:cNvPr id="286" name="원통 107"/>
          <p:cNvSpPr/>
          <p:nvPr/>
        </p:nvSpPr>
        <p:spPr>
          <a:xfrm>
            <a:off x="2915816" y="3933056"/>
            <a:ext cx="470760" cy="1337952"/>
          </a:xfrm>
          <a:prstGeom prst="can">
            <a:avLst>
              <a:gd name="adj" fmla="val 36765"/>
            </a:avLst>
          </a:prstGeom>
          <a:gradFill>
            <a:gsLst>
              <a:gs pos="39000">
                <a:srgbClr val="3b72ab"/>
              </a:gs>
              <a:gs pos="93000">
                <a:srgbClr val="22548b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sz="1600">
              <a:solidFill>
                <a:prstClr val="white"/>
              </a:solidFill>
            </a:endParaRPr>
          </a:p>
        </p:txBody>
      </p:sp>
      <p:cxnSp>
        <p:nvCxnSpPr>
          <p:cNvPr id="287" name="직선 연결선 24"/>
          <p:cNvCxnSpPr/>
          <p:nvPr/>
        </p:nvCxnSpPr>
        <p:spPr>
          <a:xfrm>
            <a:off x="1907704" y="3681028"/>
            <a:ext cx="1188132" cy="25202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TextBox 94"/>
          <p:cNvSpPr txBox="1"/>
          <p:nvPr/>
        </p:nvSpPr>
        <p:spPr>
          <a:xfrm>
            <a:off x="1296629" y="5761931"/>
            <a:ext cx="854779" cy="389314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0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20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2000">
                <a:solidFill>
                  <a:schemeClr val="tx1"/>
                </a:solidFill>
                <a:latin typeface="한컴 윤고딕 250"/>
                <a:ea typeface="한컴 윤고딕 250"/>
              </a:rPr>
              <a:t>5년</a:t>
            </a:r>
            <a:endParaRPr lang="ko-KR" altLang="en-US" sz="20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289" name="TextBox 96"/>
          <p:cNvSpPr txBox="1"/>
          <p:nvPr/>
        </p:nvSpPr>
        <p:spPr>
          <a:xfrm>
            <a:off x="2835484" y="5761529"/>
            <a:ext cx="854779" cy="389716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0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2000">
                <a:solidFill>
                  <a:schemeClr val="tx1"/>
                </a:solidFill>
                <a:latin typeface="한컴 윤고딕 250"/>
                <a:ea typeface="한컴 윤고딕 250"/>
              </a:rPr>
              <a:t>16</a:t>
            </a:r>
            <a:r>
              <a:rPr lang="ko-KR" altLang="en-US" sz="2000">
                <a:solidFill>
                  <a:schemeClr val="tx1"/>
                </a:solidFill>
                <a:latin typeface="한컴 윤고딕 250"/>
                <a:ea typeface="한컴 윤고딕 250"/>
              </a:rPr>
              <a:t>년</a:t>
            </a:r>
            <a:endParaRPr lang="ko-KR" altLang="en-US" sz="20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290" name="TextBox 98"/>
          <p:cNvSpPr txBox="1"/>
          <p:nvPr/>
        </p:nvSpPr>
        <p:spPr>
          <a:xfrm>
            <a:off x="1186265" y="3032991"/>
            <a:ext cx="1109159" cy="396009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000" spc="-65">
                <a:solidFill>
                  <a:schemeClr val="tx2"/>
                </a:solidFill>
                <a:latin typeface="한컴 윤고딕 250"/>
                <a:ea typeface="한컴 윤고딕 250"/>
              </a:rPr>
              <a:t>9.51</a:t>
            </a:r>
            <a:endParaRPr lang="ko-KR" altLang="en-US" sz="2000" spc="-65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291" name="TextBox 98"/>
          <p:cNvSpPr txBox="1"/>
          <p:nvPr/>
        </p:nvSpPr>
        <p:spPr>
          <a:xfrm>
            <a:off x="2742764" y="3429000"/>
            <a:ext cx="1109156" cy="395863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000" spc="-65">
                <a:solidFill>
                  <a:schemeClr val="tx2"/>
                </a:solidFill>
                <a:latin typeface="한컴 윤고딕 250"/>
                <a:ea typeface="한컴 윤고딕 250"/>
              </a:rPr>
              <a:t>9.49</a:t>
            </a:r>
            <a:endParaRPr lang="ko-KR" altLang="en-US" sz="2000" spc="-65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300" name="그림 104" descr="받침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913677" y="5112202"/>
            <a:ext cx="3888432" cy="529581"/>
          </a:xfrm>
          <a:prstGeom prst="rect">
            <a:avLst/>
          </a:prstGeom>
          <a:effectLst>
            <a:outerShdw blurRad="76200" dist="12700" dir="5400000" algn="t" rotWithShape="0">
              <a:prstClr val="black">
                <a:alpha val="38000"/>
              </a:prstClr>
            </a:outerShdw>
          </a:effectLst>
        </p:spPr>
      </p:pic>
      <p:sp>
        <p:nvSpPr>
          <p:cNvPr id="301" name="원통 79"/>
          <p:cNvSpPr/>
          <p:nvPr/>
        </p:nvSpPr>
        <p:spPr>
          <a:xfrm>
            <a:off x="5885785" y="3464865"/>
            <a:ext cx="470760" cy="1852881"/>
          </a:xfrm>
          <a:prstGeom prst="can">
            <a:avLst>
              <a:gd name="adj" fmla="val 36765"/>
            </a:avLst>
          </a:prstGeom>
          <a:gradFill flip="none" rotWithShape="1">
            <a:gsLst>
              <a:gs pos="23000">
                <a:schemeClr val="tx1">
                  <a:lumMod val="50000"/>
                  <a:lumOff val="50000"/>
                </a:schemeClr>
              </a:gs>
              <a:gs pos="5100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</a:gsLst>
            <a:lin ang="114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sz="1600">
              <a:solidFill>
                <a:prstClr val="white"/>
              </a:solidFill>
            </a:endParaRPr>
          </a:p>
        </p:txBody>
      </p:sp>
      <p:sp>
        <p:nvSpPr>
          <p:cNvPr id="302" name="원통 107"/>
          <p:cNvSpPr/>
          <p:nvPr/>
        </p:nvSpPr>
        <p:spPr>
          <a:xfrm>
            <a:off x="7362000" y="4113076"/>
            <a:ext cx="471599" cy="1157324"/>
          </a:xfrm>
          <a:prstGeom prst="can">
            <a:avLst>
              <a:gd name="adj" fmla="val 36765"/>
            </a:avLst>
          </a:prstGeom>
          <a:gradFill>
            <a:gsLst>
              <a:gs pos="39000">
                <a:schemeClr val="accent2">
                  <a:alpha val="100000"/>
                </a:schemeClr>
              </a:gs>
              <a:gs pos="92000">
                <a:schemeClr val="accent2">
                  <a:lumMod val="60000"/>
                  <a:lumOff val="40000"/>
                  <a:alpha val="10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 sz="1600">
              <a:solidFill>
                <a:prstClr val="white"/>
              </a:solidFill>
            </a:endParaRPr>
          </a:p>
        </p:txBody>
      </p:sp>
      <p:cxnSp>
        <p:nvCxnSpPr>
          <p:cNvPr id="303" name="직선 연결선 24"/>
          <p:cNvCxnSpPr/>
          <p:nvPr/>
        </p:nvCxnSpPr>
        <p:spPr>
          <a:xfrm>
            <a:off x="6389841" y="3589554"/>
            <a:ext cx="1134487" cy="52352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4" name="TextBox 94"/>
          <p:cNvSpPr txBox="1"/>
          <p:nvPr/>
        </p:nvSpPr>
        <p:spPr>
          <a:xfrm>
            <a:off x="5742762" y="5761758"/>
            <a:ext cx="854779" cy="389487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0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20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2000">
                <a:solidFill>
                  <a:schemeClr val="tx1"/>
                </a:solidFill>
                <a:latin typeface="한컴 윤고딕 250"/>
                <a:ea typeface="한컴 윤고딕 250"/>
              </a:rPr>
              <a:t>5년</a:t>
            </a:r>
            <a:endParaRPr lang="ko-KR" altLang="en-US" sz="20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305" name="TextBox 96"/>
          <p:cNvSpPr txBox="1"/>
          <p:nvPr/>
        </p:nvSpPr>
        <p:spPr>
          <a:xfrm>
            <a:off x="7281617" y="5761356"/>
            <a:ext cx="854779" cy="389889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0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2000">
                <a:solidFill>
                  <a:schemeClr val="tx1"/>
                </a:solidFill>
                <a:latin typeface="한컴 윤고딕 250"/>
                <a:ea typeface="한컴 윤고딕 250"/>
              </a:rPr>
              <a:t>16</a:t>
            </a:r>
            <a:r>
              <a:rPr lang="ko-KR" altLang="en-US" sz="2000">
                <a:solidFill>
                  <a:schemeClr val="tx1"/>
                </a:solidFill>
                <a:latin typeface="한컴 윤고딕 250"/>
                <a:ea typeface="한컴 윤고딕 250"/>
              </a:rPr>
              <a:t>년</a:t>
            </a:r>
            <a:endParaRPr lang="ko-KR" altLang="en-US" sz="20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306" name="TextBox 98"/>
          <p:cNvSpPr txBox="1"/>
          <p:nvPr/>
        </p:nvSpPr>
        <p:spPr>
          <a:xfrm>
            <a:off x="5632398" y="3032817"/>
            <a:ext cx="1109159" cy="396183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000" spc="-65">
                <a:solidFill>
                  <a:schemeClr val="tx2"/>
                </a:solidFill>
                <a:latin typeface="한컴 윤고딕 250"/>
                <a:ea typeface="한컴 윤고딕 250"/>
              </a:rPr>
              <a:t>9.29</a:t>
            </a:r>
            <a:endParaRPr lang="ko-KR" altLang="en-US" sz="2000" spc="-65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307" name="TextBox 98"/>
          <p:cNvSpPr txBox="1"/>
          <p:nvPr/>
        </p:nvSpPr>
        <p:spPr>
          <a:xfrm>
            <a:off x="7173605" y="3753079"/>
            <a:ext cx="1109156" cy="395863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000" spc="-65">
                <a:solidFill>
                  <a:schemeClr val="tx2"/>
                </a:solidFill>
                <a:latin typeface="한컴 윤고딕 250"/>
                <a:ea typeface="한컴 윤고딕 250"/>
              </a:rPr>
              <a:t>9.23</a:t>
            </a:r>
            <a:endParaRPr lang="ko-KR" altLang="en-US" sz="2000" spc="-65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308" name="직사각형 297"/>
          <p:cNvSpPr txBox="1"/>
          <p:nvPr/>
        </p:nvSpPr>
        <p:spPr>
          <a:xfrm>
            <a:off x="2627784" y="2854665"/>
            <a:ext cx="2448272" cy="39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2000" b="0" i="0" spc="5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간부공무원 개인평가</a:t>
            </a:r>
            <a:endParaRPr lang="ko-KR" altLang="en-US" sz="2000" b="0" i="0" spc="5">
              <a:solidFill>
                <a:schemeClr val="tx1"/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309" name="직사각형 297"/>
          <p:cNvSpPr txBox="1"/>
          <p:nvPr/>
        </p:nvSpPr>
        <p:spPr>
          <a:xfrm>
            <a:off x="7092279" y="2888940"/>
            <a:ext cx="1872209" cy="414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2100" b="0" i="0" spc="5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부서 자체평가</a:t>
            </a:r>
            <a:endParaRPr lang="ko-KR" altLang="en-US" sz="2100" b="0" i="0" spc="5">
              <a:solidFill>
                <a:schemeClr val="tx1"/>
              </a:solidFill>
              <a:latin typeface="한컴 윤고딕 250"/>
              <a:ea typeface="한컴 윤고딕 250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"/>
          <a:srcRect t="88150" b="5560"/>
          <a:stretch>
            <a:fillRect/>
          </a:stretch>
        </p:blipFill>
        <p:spPr>
          <a:xfrm>
            <a:off x="0" y="6426200"/>
            <a:ext cx="9144000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2699792" y="1628800"/>
            <a:ext cx="6444208" cy="11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defRPr lang="ko-KR" altLang="en-US"/>
            </a:pPr>
            <a:r>
              <a:rPr lang="ko-KR" altLang="en-US" sz="3600" spc="-112">
                <a:solidFill>
                  <a:prstClr val="black">
                    <a:lumMod val="65000"/>
                    <a:lumOff val="35000"/>
                  </a:prstClr>
                </a:solidFill>
                <a:latin typeface="한컴 윤고딕 250"/>
                <a:ea typeface="한컴 윤고딕 250"/>
                <a:cs typeface="Arial"/>
              </a:rPr>
              <a:t>비위유형별 징계 현황 및 주요사례</a:t>
            </a:r>
            <a:endParaRPr lang="ko-KR" altLang="en-US" sz="3600" spc="-112">
              <a:solidFill>
                <a:prstClr val="black">
                  <a:lumMod val="65000"/>
                  <a:lumOff val="35000"/>
                </a:prstClr>
              </a:solidFill>
              <a:latin typeface="한컴 윤고딕 250"/>
              <a:ea typeface="한컴 윤고딕 250"/>
              <a:cs typeface="Arial"/>
            </a:endParaRPr>
          </a:p>
          <a:p>
            <a:pPr>
              <a:lnSpc>
                <a:spcPct val="100000"/>
              </a:lnSpc>
              <a:defRPr lang="ko-KR" altLang="en-US"/>
            </a:pPr>
            <a:endParaRPr lang="ko-KR" altLang="en-US" sz="700" spc="-26">
              <a:solidFill>
                <a:prstClr val="black">
                  <a:lumMod val="65000"/>
                  <a:lumOff val="35000"/>
                </a:prstClr>
              </a:solidFill>
              <a:latin typeface="한컴 윤고딕 250"/>
              <a:ea typeface="한컴 윤고딕 250"/>
              <a:cs typeface="Arial"/>
            </a:endParaRPr>
          </a:p>
          <a:p>
            <a:pPr>
              <a:lnSpc>
                <a:spcPct val="100000"/>
              </a:lnSpc>
              <a:defRPr lang="ko-KR" altLang="en-US"/>
            </a:pPr>
            <a:r>
              <a:rPr lang="ko-KR" altLang="en-US" sz="2500" spc="-80">
                <a:solidFill>
                  <a:prstClr val="black">
                    <a:lumMod val="65000"/>
                    <a:lumOff val="35000"/>
                  </a:prstClr>
                </a:solidFill>
                <a:latin typeface="한컴 윤고딕 250"/>
                <a:ea typeface="한컴 윤고딕 250"/>
                <a:cs typeface="Arial"/>
              </a:rPr>
              <a:t>             (`12~`17.6월)</a:t>
            </a:r>
            <a:endParaRPr lang="ko-KR" altLang="en-US" sz="2500" spc="-80">
              <a:solidFill>
                <a:prstClr val="black">
                  <a:lumMod val="65000"/>
                  <a:lumOff val="35000"/>
                </a:prst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79612" y="3258475"/>
            <a:ext cx="7704856" cy="1790705"/>
          </a:xfrm>
          <a:prstGeom prst="rect">
            <a:avLst/>
          </a:prstGeom>
          <a:noFill/>
          <a:effectLst/>
        </p:spPr>
        <p:txBody>
          <a:bodyPr wrap="square" anchor="t">
            <a:spAutoFit/>
          </a:bodyPr>
          <a:lstStyle/>
          <a:p>
            <a:pPr>
              <a:lnSpc>
                <a:spcPct val="200000"/>
              </a:lnSpc>
              <a:buFont typeface="Wingdings"/>
              <a:buChar char="§"/>
              <a:defRPr lang="ko-KR"/>
            </a:pPr>
            <a:r>
              <a:rPr lang="en-US" altLang="ko-KR" sz="27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28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비위행위가 백화점식으로 모든 분야에 걸쳐 발생</a:t>
            </a:r>
            <a:endParaRPr lang="ko-KR" altLang="en-US" sz="2800">
              <a:solidFill>
                <a:prstClr val="black">
                  <a:lumMod val="50000"/>
                  <a:lumOff val="50000"/>
                </a:prstClr>
              </a:solidFill>
              <a:latin typeface="한컴 윤고딕 250"/>
              <a:ea typeface="한컴 윤고딕 250"/>
              <a:cs typeface="Arial"/>
            </a:endParaRPr>
          </a:p>
          <a:p>
            <a:pPr>
              <a:lnSpc>
                <a:spcPct val="200000"/>
              </a:lnSpc>
              <a:buFont typeface="Wingdings"/>
              <a:buChar char="§"/>
              <a:defRPr lang="ko-KR"/>
            </a:pPr>
            <a:r>
              <a:rPr lang="en-US" altLang="ko-KR" sz="27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28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유형별 발생원인 분석과 근절방안 필요</a:t>
            </a:r>
            <a:r>
              <a:rPr lang="en-US" altLang="ko-KR" sz="28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 </a:t>
            </a:r>
            <a:endParaRPr lang="en-US" altLang="ko-KR" sz="2800">
              <a:solidFill>
                <a:prstClr val="black">
                  <a:lumMod val="50000"/>
                  <a:lumOff val="50000"/>
                </a:prst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817091"/>
            <a:ext cx="9144000" cy="45719"/>
          </a:xfrm>
          <a:prstGeom prst="rect">
            <a:avLst/>
          </a:prstGeom>
          <a:solidFill>
            <a:srgbClr val="146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 rot="0">
            <a:off x="1092200" y="0"/>
            <a:ext cx="1723491" cy="2674620"/>
            <a:chOff x="1092200" y="0"/>
            <a:chExt cx="1723491" cy="2674620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2"/>
            <a:srcRect l="64030" t="62410" r="19580"/>
            <a:stretch>
              <a:fillRect/>
            </a:stretch>
          </p:blipFill>
          <p:spPr>
            <a:xfrm>
              <a:off x="1092200" y="0"/>
              <a:ext cx="1498600" cy="2578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1115229" y="1124744"/>
              <a:ext cx="1700462" cy="15498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9600" spc="-292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lang="ko-KR" altLang="en-US" sz="7000" spc="-214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2</a:t>
              </a:r>
              <a:endParaRPr lang="ko-KR" altLang="en-US" sz="7000" spc="-214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</p:grpSp>
      <p:pic>
        <p:nvPicPr>
          <p:cNvPr id="23" name="그림 22" descr="Untitled-17.png"/>
          <p:cNvPicPr>
            <a:picLocks noChangeAspect="1"/>
          </p:cNvPicPr>
          <p:nvPr/>
        </p:nvPicPr>
        <p:blipFill rotWithShape="1">
          <a:blip r:embed="rId3"/>
          <a:srcRect t="-5330"/>
          <a:stretch>
            <a:fillRect/>
          </a:stretch>
        </p:blipFill>
        <p:spPr>
          <a:xfrm>
            <a:off x="7056276" y="3429000"/>
            <a:ext cx="1597559" cy="204790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sz="3400">
                <a:latin typeface="한컴 윤고딕 250"/>
                <a:ea typeface="한컴 윤고딕 250"/>
              </a:rPr>
              <a:t>징계 현황</a:t>
            </a:r>
            <a:endParaRPr lang="ko-KR" altLang="en-US" sz="3400">
              <a:latin typeface="한컴 윤고딕 250"/>
              <a:ea typeface="한컴 윤고딕 250"/>
            </a:endParaRPr>
          </a:p>
        </p:txBody>
      </p:sp>
      <p:grpSp>
        <p:nvGrpSpPr>
          <p:cNvPr id="18" name="그룹 69"/>
          <p:cNvGrpSpPr/>
          <p:nvPr/>
        </p:nvGrpSpPr>
        <p:grpSpPr>
          <a:xfrm rot="420000">
            <a:off x="439740" y="1609331"/>
            <a:ext cx="298882" cy="409878"/>
            <a:chOff x="827476" y="3116101"/>
            <a:chExt cx="1045009" cy="1199114"/>
          </a:xfr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19" name="자유형 76"/>
            <p:cNvSpPr/>
            <p:nvPr/>
          </p:nvSpPr>
          <p:spPr>
            <a:xfrm>
              <a:off x="827476" y="3116101"/>
              <a:ext cx="1045009" cy="1199114"/>
            </a:xfrm>
            <a:custGeom>
              <a:avLst/>
              <a:gd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0" name="자유형 77"/>
            <p:cNvSpPr/>
            <p:nvPr/>
          </p:nvSpPr>
          <p:spPr>
            <a:xfrm>
              <a:off x="827476" y="3492485"/>
              <a:ext cx="875103" cy="822730"/>
            </a:xfrm>
            <a:custGeom>
              <a:avLst/>
              <a:gd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1" name="직사각형 78"/>
          <p:cNvSpPr/>
          <p:nvPr/>
        </p:nvSpPr>
        <p:spPr>
          <a:xfrm>
            <a:off x="1187624" y="1520788"/>
            <a:ext cx="7074944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700" i="0" spc="5">
                <a:solidFill>
                  <a:schemeClr val="bg2">
                    <a:lumMod val="25000"/>
                  </a:schemeClr>
                </a:solidFill>
                <a:latin typeface="한컴 윤고딕 250"/>
                <a:ea typeface="한컴 윤고딕 250"/>
                <a:sym typeface="Wingdings"/>
              </a:rPr>
              <a:t>`12~`17.6월까지 징계현황을 분석한 결과</a:t>
            </a:r>
            <a:endParaRPr lang="ko-KR" altLang="en-US" sz="2700" i="0" spc="5">
              <a:solidFill>
                <a:schemeClr val="bg2">
                  <a:lumMod val="25000"/>
                </a:schemeClr>
              </a:solidFill>
              <a:latin typeface="한컴 윤고딕 250"/>
              <a:ea typeface="한컴 윤고딕 250"/>
              <a:sym typeface="Wingdings"/>
            </a:endParaRPr>
          </a:p>
        </p:txBody>
      </p:sp>
      <p:cxnSp>
        <p:nvCxnSpPr>
          <p:cNvPr id="22" name="직선 연결선 79"/>
          <p:cNvCxnSpPr/>
          <p:nvPr/>
        </p:nvCxnSpPr>
        <p:spPr>
          <a:xfrm>
            <a:off x="1308221" y="2125034"/>
            <a:ext cx="7074944" cy="0"/>
          </a:xfrm>
          <a:prstGeom prst="line">
            <a:avLst/>
          </a:prstGeom>
          <a:ln w="9523" cap="rnd" cmpd="sng" algn="ctr">
            <a:solidFill>
              <a:srgbClr val="305080"/>
            </a:solidFill>
            <a:prstDash val="dash"/>
            <a:round/>
          </a:ln>
        </p:spPr>
      </p:cxnSp>
      <p:sp>
        <p:nvSpPr>
          <p:cNvPr id="23" name="제목 1"/>
          <p:cNvSpPr txBox="1"/>
          <p:nvPr/>
        </p:nvSpPr>
        <p:spPr>
          <a:xfrm>
            <a:off x="1120825" y="2286309"/>
            <a:ext cx="6902350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  </a:t>
            </a:r>
            <a:r>
              <a:rPr lang="ko-KR" altLang="en-US" sz="2200" i="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월평균 4~5건의 비리행위가 발생</a:t>
            </a:r>
            <a:endParaRPr lang="ko-KR" altLang="en-US" sz="2200" i="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24" name="제목 1"/>
          <p:cNvSpPr txBox="1"/>
          <p:nvPr/>
        </p:nvSpPr>
        <p:spPr>
          <a:xfrm>
            <a:off x="1210181" y="2852936"/>
            <a:ext cx="7344816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 </a:t>
            </a: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강력한 징계수준에도 매년 10건 이상씩 중징계자가 발생</a:t>
            </a:r>
            <a:endParaRPr lang="ko-KR" altLang="en-US" sz="22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25" name="Freeform 5"/>
          <p:cNvSpPr/>
          <p:nvPr/>
        </p:nvSpPr>
        <p:spPr>
          <a:xfrm>
            <a:off x="1020920" y="2602582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26" name="Freeform 5"/>
          <p:cNvSpPr/>
          <p:nvPr/>
        </p:nvSpPr>
        <p:spPr>
          <a:xfrm>
            <a:off x="1019231" y="3142642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27" name="제목 1"/>
          <p:cNvSpPr txBox="1"/>
          <p:nvPr/>
        </p:nvSpPr>
        <p:spPr>
          <a:xfrm>
            <a:off x="1210181" y="3429000"/>
            <a:ext cx="825836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 </a:t>
            </a: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특히, 금년도에는 중징계자 10명 발생하고 자살사건까지 발생 </a:t>
            </a:r>
            <a:endParaRPr lang="ko-KR" altLang="en-US" sz="22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28" name="Freeform 5"/>
          <p:cNvSpPr/>
          <p:nvPr/>
        </p:nvSpPr>
        <p:spPr>
          <a:xfrm>
            <a:off x="1019231" y="3753036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graphicFrame>
        <p:nvGraphicFramePr>
          <p:cNvPr id="29" name="표 709"/>
          <p:cNvGraphicFramePr>
            <a:graphicFrameLocks noGrp="1"/>
          </p:cNvGraphicFramePr>
          <p:nvPr/>
        </p:nvGraphicFramePr>
        <p:xfrm>
          <a:off x="909710" y="4453057"/>
          <a:ext cx="7621124" cy="21082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714"/>
                <a:gridCol w="878205"/>
                <a:gridCol w="994410"/>
                <a:gridCol w="994410"/>
                <a:gridCol w="994410"/>
                <a:gridCol w="994410"/>
                <a:gridCol w="994410"/>
                <a:gridCol w="986155"/>
              </a:tblGrid>
              <a:tr h="411572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 b="0">
                          <a:latin typeface="한컴 윤고딕 240"/>
                          <a:ea typeface="한컴 윤고딕 240"/>
                          <a:cs typeface="Arial"/>
                        </a:rPr>
                        <a:t>구 분</a:t>
                      </a:r>
                      <a:endParaRPr lang="ko-KR" altLang="en-US" sz="1600" b="0">
                        <a:latin typeface="한컴 윤고딕 240"/>
                        <a:ea typeface="한컴 윤고딕 24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 b="0">
                          <a:latin typeface="한컴 윤고딕 240"/>
                          <a:ea typeface="한컴 윤고딕 240"/>
                          <a:cs typeface="Arial"/>
                        </a:rPr>
                        <a:t>계</a:t>
                      </a:r>
                      <a:endParaRPr lang="ko-KR" altLang="en-US" sz="1600" b="0">
                        <a:latin typeface="한컴 윤고딕 240"/>
                        <a:ea typeface="한컴 윤고딕 24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 b="0">
                          <a:solidFill>
                            <a:schemeClr val="bg1"/>
                          </a:solidFill>
                          <a:latin typeface="한컴 윤고딕 240"/>
                          <a:ea typeface="한컴 윤고딕 240"/>
                          <a:cs typeface="Arial"/>
                        </a:rPr>
                        <a:t>`12년</a:t>
                      </a:r>
                      <a:endParaRPr lang="ko-KR" altLang="en-US" sz="1600" b="0">
                        <a:solidFill>
                          <a:schemeClr val="bg1"/>
                        </a:solidFill>
                        <a:latin typeface="한컴 윤고딕 240"/>
                        <a:ea typeface="한컴 윤고딕 24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7c1e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 b="0">
                          <a:latin typeface="한컴 윤고딕 240"/>
                          <a:ea typeface="한컴 윤고딕 240"/>
                        </a:rPr>
                        <a:t>`13년</a:t>
                      </a:r>
                      <a:endParaRPr lang="ko-KR" altLang="en-US" sz="1600" b="0">
                        <a:latin typeface="한컴 윤고딕 240"/>
                        <a:ea typeface="한컴 윤고딕 24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7c1e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 b="0">
                          <a:latin typeface="한컴 윤고딕 240"/>
                          <a:ea typeface="한컴 윤고딕 240"/>
                        </a:rPr>
                        <a:t>`14년</a:t>
                      </a:r>
                      <a:endParaRPr lang="ko-KR" altLang="en-US" sz="1600" b="0">
                        <a:latin typeface="한컴 윤고딕 240"/>
                        <a:ea typeface="한컴 윤고딕 24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7c1e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 b="0">
                          <a:latin typeface="한컴 윤고딕 240"/>
                          <a:ea typeface="한컴 윤고딕 240"/>
                        </a:rPr>
                        <a:t>`15년</a:t>
                      </a:r>
                      <a:endParaRPr lang="ko-KR" altLang="en-US" sz="1600" b="0">
                        <a:latin typeface="한컴 윤고딕 240"/>
                        <a:ea typeface="한컴 윤고딕 24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7c1e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 b="0">
                          <a:latin typeface="한컴 윤고딕 240"/>
                          <a:ea typeface="한컴 윤고딕 240"/>
                        </a:rPr>
                        <a:t>`16년</a:t>
                      </a:r>
                      <a:endParaRPr lang="ko-KR" altLang="en-US" sz="1600" b="0">
                        <a:latin typeface="한컴 윤고딕 240"/>
                        <a:ea typeface="한컴 윤고딕 24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7c1e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 b="0">
                          <a:latin typeface="한컴 윤고딕 240"/>
                          <a:ea typeface="한컴 윤고딕 240"/>
                        </a:rPr>
                        <a:t>`17.6월</a:t>
                      </a:r>
                      <a:endParaRPr lang="ko-KR" altLang="en-US" sz="1600" b="0">
                        <a:latin typeface="한컴 윤고딕 240"/>
                        <a:ea typeface="한컴 윤고딕 24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7c1e"/>
                    </a:solidFill>
                  </a:tcPr>
                </a:tc>
              </a:tr>
              <a:tr h="548640">
                <a:tc>
                  <a:txBody>
                    <a:bodyPr vert="horz" lIns="91440" tIns="45720" rIns="91440" bIns="45720" anchor="ctr" anchorCtr="0"/>
                    <a:p>
                      <a:pPr marL="0" indent="0" algn="ctr" defTabSz="91425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계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298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>
                        <a:alpha val="2392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marL="0" indent="0" algn="ctr" defTabSz="914257" eaLnBrk="1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23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32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72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81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54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36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</a:tr>
              <a:tr h="548640">
                <a:tc>
                  <a:txBody>
                    <a:bodyPr vert="horz" lIns="91440" tIns="45720" rIns="91440" bIns="45720" anchor="ctr" anchorCtr="0"/>
                    <a:p>
                      <a:pPr marL="0" indent="0" algn="ctr" defTabSz="91425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경징계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235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(78.9%)</a:t>
                      </a:r>
                      <a:endParaRPr lang="ko-KR" altLang="en-US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>
                        <a:alpha val="2392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marL="0" indent="0" algn="ctr" defTabSz="914257" eaLnBrk="1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18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  <a:p>
                      <a:pPr marL="0" indent="0" algn="ctr" defTabSz="914257" eaLnBrk="1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(78.3%)</a:t>
                      </a:r>
                      <a:endParaRPr lang="ko-KR" altLang="en-US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22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(68.8%)</a:t>
                      </a:r>
                      <a:endParaRPr lang="ko-KR" altLang="en-US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58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(80.6%)</a:t>
                      </a:r>
                      <a:endParaRPr lang="ko-KR" altLang="en-US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69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(85.2%)</a:t>
                      </a:r>
                      <a:endParaRPr lang="ko-KR" altLang="en-US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4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(77.8%)</a:t>
                      </a:r>
                      <a:endParaRPr lang="ko-KR" altLang="en-US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26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(72.2%)</a:t>
                      </a:r>
                      <a:endParaRPr lang="ko-KR" altLang="en-US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</a:tr>
              <a:tr h="599439">
                <a:tc>
                  <a:txBody>
                    <a:bodyPr vert="horz" lIns="91440" tIns="45720" rIns="91440" bIns="45720" anchor="ctr" anchorCtr="0"/>
                    <a:p>
                      <a:pPr marL="0" indent="0" algn="ctr" defTabSz="91425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중징계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marL="0" indent="0" algn="ctr" defTabSz="91425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63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  <a:p>
                      <a:pPr marL="0" indent="0" algn="ctr" defTabSz="91425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(21.1%)</a:t>
                      </a:r>
                      <a:endParaRPr lang="ko-KR" altLang="en-US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>
                        <a:alpha val="2392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marL="0" indent="0" algn="ctr" defTabSz="914257" eaLnBrk="1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5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  <a:p>
                      <a:pPr marL="0" indent="0" algn="ctr" defTabSz="914257" eaLnBrk="1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(21.7%)</a:t>
                      </a:r>
                      <a:endParaRPr lang="ko-KR" altLang="en-US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10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(31.2%)</a:t>
                      </a:r>
                      <a:endParaRPr lang="ko-KR" altLang="en-US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14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(19.4%)</a:t>
                      </a:r>
                      <a:endParaRPr lang="ko-KR" altLang="en-US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12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(14.8%)</a:t>
                      </a:r>
                      <a:endParaRPr lang="ko-KR" altLang="en-US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12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(22.2%)</a:t>
                      </a:r>
                      <a:endParaRPr lang="ko-KR" altLang="en-US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10</a:t>
                      </a:r>
                      <a:endParaRPr lang="ko-KR" alt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(27.8%)</a:t>
                      </a:r>
                      <a:endParaRPr lang="ko-KR" altLang="en-US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sz="3400">
                <a:latin typeface="한컴 윤고딕 250"/>
                <a:ea typeface="한컴 윤고딕 250"/>
              </a:rPr>
              <a:t>비위 유형별 징계 현황</a:t>
            </a:r>
            <a:endParaRPr lang="ko-KR" altLang="en-US" sz="3400">
              <a:latin typeface="한컴 윤고딕 250"/>
              <a:ea typeface="한컴 윤고딕 250"/>
            </a:endParaRPr>
          </a:p>
        </p:txBody>
      </p:sp>
      <p:graphicFrame>
        <p:nvGraphicFramePr>
          <p:cNvPr id="15" name="표 709"/>
          <p:cNvGraphicFramePr>
            <a:graphicFrameLocks noGrp="1"/>
          </p:cNvGraphicFramePr>
          <p:nvPr/>
        </p:nvGraphicFramePr>
        <p:xfrm>
          <a:off x="424253" y="3933056"/>
          <a:ext cx="8287385" cy="2712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7387"/>
                <a:gridCol w="645823"/>
                <a:gridCol w="842010"/>
                <a:gridCol w="840105"/>
                <a:gridCol w="842010"/>
                <a:gridCol w="842010"/>
                <a:gridCol w="842010"/>
                <a:gridCol w="842010"/>
                <a:gridCol w="842010"/>
                <a:gridCol w="842010"/>
              </a:tblGrid>
              <a:tr h="360772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400" b="0">
                          <a:latin typeface="한컴 윤고딕 240"/>
                          <a:ea typeface="한컴 윤고딕 240"/>
                          <a:cs typeface="Arial"/>
                        </a:rPr>
                        <a:t>구 분</a:t>
                      </a:r>
                      <a:endParaRPr lang="ko-KR" altLang="en-US" sz="1400" b="0">
                        <a:latin typeface="한컴 윤고딕 240"/>
                        <a:ea typeface="한컴 윤고딕 24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400" b="0">
                          <a:latin typeface="한컴 윤고딕 240"/>
                          <a:ea typeface="한컴 윤고딕 240"/>
                          <a:cs typeface="Arial"/>
                        </a:rPr>
                        <a:t>계</a:t>
                      </a:r>
                      <a:endParaRPr lang="ko-KR" altLang="en-US" sz="1400" b="0">
                        <a:latin typeface="한컴 윤고딕 240"/>
                        <a:ea typeface="한컴 윤고딕 24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500" b="0">
                          <a:solidFill>
                            <a:schemeClr val="bg1"/>
                          </a:solidFill>
                          <a:latin typeface="한컴 윤고딕 240"/>
                          <a:ea typeface="한컴 윤고딕 240"/>
                          <a:cs typeface="Arial"/>
                        </a:rPr>
                        <a:t>음주</a:t>
                      </a:r>
                      <a:endParaRPr lang="ko-KR" altLang="en-US" sz="1500" b="0">
                        <a:solidFill>
                          <a:schemeClr val="bg1"/>
                        </a:solidFill>
                        <a:latin typeface="한컴 윤고딕 240"/>
                        <a:ea typeface="한컴 윤고딕 24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7c1e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 b="0">
                          <a:latin typeface="한컴 윤고딕 240"/>
                          <a:ea typeface="한컴 윤고딕 240"/>
                        </a:rPr>
                        <a:t>품위손상</a:t>
                      </a:r>
                      <a:endParaRPr lang="ko-KR" altLang="en-US" sz="1400" b="0">
                        <a:latin typeface="한컴 윤고딕 240"/>
                        <a:ea typeface="한컴 윤고딕 24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7c1e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 b="0">
                          <a:latin typeface="한컴 윤고딕 240"/>
                          <a:ea typeface="한컴 윤고딕 240"/>
                        </a:rPr>
                        <a:t>직무태만</a:t>
                      </a:r>
                      <a:endParaRPr lang="ko-KR" altLang="en-US" sz="1400" b="0">
                        <a:latin typeface="한컴 윤고딕 240"/>
                        <a:ea typeface="한컴 윤고딕 24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7c1e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 b="0">
                          <a:latin typeface="한컴 윤고딕 240"/>
                          <a:ea typeface="한컴 윤고딕 240"/>
                        </a:rPr>
                        <a:t>금품수수</a:t>
                      </a:r>
                      <a:endParaRPr lang="ko-KR" altLang="en-US" sz="1400" b="0">
                        <a:latin typeface="한컴 윤고딕 240"/>
                        <a:ea typeface="한컴 윤고딕 24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7c1e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 b="0">
                          <a:latin typeface="한컴 윤고딕 240"/>
                          <a:ea typeface="한컴 윤고딕 240"/>
                        </a:rPr>
                        <a:t>폭행</a:t>
                      </a:r>
                      <a:endParaRPr lang="ko-KR" altLang="en-US" sz="1400" b="0">
                        <a:latin typeface="한컴 윤고딕 240"/>
                        <a:ea typeface="한컴 윤고딕 24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7c1e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 b="0">
                          <a:latin typeface="한컴 윤고딕 240"/>
                          <a:ea typeface="한컴 윤고딕 240"/>
                        </a:rPr>
                        <a:t>성범죄</a:t>
                      </a:r>
                      <a:endParaRPr lang="ko-KR" altLang="en-US" sz="1400" b="0">
                        <a:latin typeface="한컴 윤고딕 240"/>
                        <a:ea typeface="한컴 윤고딕 24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7c1e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 b="0">
                          <a:latin typeface="한컴 윤고딕 240"/>
                          <a:ea typeface="한컴 윤고딕 240"/>
                        </a:rPr>
                        <a:t>위법처리</a:t>
                      </a:r>
                      <a:endParaRPr lang="ko-KR" altLang="en-US" sz="1400" b="0">
                        <a:latin typeface="한컴 윤고딕 240"/>
                        <a:ea typeface="한컴 윤고딕 24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7c1e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 b="0">
                          <a:latin typeface="한컴 윤고딕 240"/>
                          <a:ea typeface="한컴 윤고딕 240"/>
                        </a:rPr>
                        <a:t>기타</a:t>
                      </a:r>
                      <a:endParaRPr lang="ko-KR" altLang="en-US" sz="1400" b="0">
                        <a:latin typeface="한컴 윤고딕 240"/>
                        <a:ea typeface="한컴 윤고딕 24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7c1e"/>
                    </a:solidFill>
                  </a:tcPr>
                </a:tc>
              </a:tr>
              <a:tr h="294640">
                <a:tc>
                  <a:txBody>
                    <a:bodyPr vert="horz" lIns="91440" tIns="45720" rIns="91440" bIns="45720" anchor="ctr" anchorCtr="0"/>
                    <a:p>
                      <a:pPr marL="0" indent="0" algn="ctr" defTabSz="91425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계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298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>
                        <a:alpha val="2392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marL="0" indent="0" algn="ctr" defTabSz="914257" eaLnBrk="1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95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58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41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30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29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18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13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14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</a:tr>
              <a:tr h="294640">
                <a:tc>
                  <a:txBody>
                    <a:bodyPr vert="horz" lIns="91440" tIns="45720" rIns="91440" bIns="45720" anchor="ctr" anchorCtr="0"/>
                    <a:p>
                      <a:pPr marL="0" indent="0" algn="ctr" defTabSz="91425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`12년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23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>
                        <a:alpha val="2392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marL="0" indent="0" algn="ctr" defTabSz="914257" eaLnBrk="1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12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2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4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4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-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-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-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</a:tr>
              <a:tr h="345439">
                <a:tc>
                  <a:txBody>
                    <a:bodyPr vert="horz" lIns="91440" tIns="45720" rIns="91440" bIns="45720" anchor="ctr" anchorCtr="0"/>
                    <a:p>
                      <a:pPr marL="0" indent="0" algn="ctr" defTabSz="91425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`13년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marL="0" indent="0" algn="ctr" defTabSz="91425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32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>
                        <a:alpha val="2392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marL="0" indent="0" algn="ctr" defTabSz="914257" eaLnBrk="1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  <a:cs typeface="Arial"/>
                        </a:rPr>
                        <a:t>3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  <a:cs typeface="Arial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5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8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4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3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5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3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</a:tr>
              <a:tr h="345439"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`14년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72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>
                        <a:alpha val="2392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21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14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15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3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4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8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6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</a:tr>
              <a:tr h="345439"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`15년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81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>
                        <a:alpha val="2392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31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18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10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3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10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4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2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3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</a:tr>
              <a:tr h="345439"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`16년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54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>
                        <a:alpha val="2392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20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12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2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5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7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3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4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</a:tr>
              <a:tr h="367666"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`17.6월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36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>
                        <a:alpha val="2392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8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8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4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11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2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한컴 윤고딕 250"/>
                          <a:ea typeface="한컴 윤고딕 250"/>
                        </a:rPr>
                        <a:t>1</a:t>
                      </a:r>
                      <a:endParaRPr lang="ko-KR" alt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한컴 윤고딕 250"/>
                        <a:ea typeface="한컴 윤고딕 250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d03c">
                        <a:alpha val="2314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9" name="직사각형 78"/>
          <p:cNvSpPr/>
          <p:nvPr/>
        </p:nvSpPr>
        <p:spPr>
          <a:xfrm>
            <a:off x="1187624" y="1327588"/>
            <a:ext cx="7074944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700" i="0" spc="5">
                <a:solidFill>
                  <a:schemeClr val="bg2">
                    <a:lumMod val="25000"/>
                  </a:schemeClr>
                </a:solidFill>
                <a:latin typeface="한컴 윤고딕 250"/>
                <a:ea typeface="한컴 윤고딕 250"/>
                <a:sym typeface="Wingdings"/>
              </a:rPr>
              <a:t>비위행위가 백화점식으로 모든 분야에 걸쳐 발생</a:t>
            </a:r>
            <a:endParaRPr lang="ko-KR" altLang="en-US" sz="2700" i="0" spc="5">
              <a:solidFill>
                <a:schemeClr val="bg2">
                  <a:lumMod val="25000"/>
                </a:schemeClr>
              </a:solidFill>
              <a:latin typeface="한컴 윤고딕 250"/>
              <a:ea typeface="한컴 윤고딕 250"/>
              <a:sym typeface="Wingdings"/>
            </a:endParaRPr>
          </a:p>
        </p:txBody>
      </p:sp>
      <p:cxnSp>
        <p:nvCxnSpPr>
          <p:cNvPr id="20" name="직선 연결선 79"/>
          <p:cNvCxnSpPr/>
          <p:nvPr/>
        </p:nvCxnSpPr>
        <p:spPr>
          <a:xfrm>
            <a:off x="1308221" y="1931834"/>
            <a:ext cx="7074944" cy="0"/>
          </a:xfrm>
          <a:prstGeom prst="line">
            <a:avLst/>
          </a:prstGeom>
          <a:ln w="9523" cap="rnd" cmpd="sng" algn="ctr">
            <a:solidFill>
              <a:srgbClr val="305080"/>
            </a:solidFill>
            <a:prstDash val="dash"/>
            <a:round/>
          </a:ln>
        </p:spPr>
      </p:cxnSp>
      <p:sp>
        <p:nvSpPr>
          <p:cNvPr id="21" name="제목 1"/>
          <p:cNvSpPr txBox="1"/>
          <p:nvPr/>
        </p:nvSpPr>
        <p:spPr>
          <a:xfrm>
            <a:off x="1120825" y="1906216"/>
            <a:ext cx="6902350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  </a:t>
            </a: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음주관련 비위행위가 95건(32%)으로 가장 많고</a:t>
            </a:r>
            <a:endParaRPr lang="ko-KR" altLang="en-US" sz="22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22" name="제목 1"/>
          <p:cNvSpPr txBox="1"/>
          <p:nvPr/>
        </p:nvSpPr>
        <p:spPr>
          <a:xfrm>
            <a:off x="1223628" y="2491222"/>
            <a:ext cx="7344816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 </a:t>
            </a: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금품 </a:t>
            </a:r>
            <a:r>
              <a:rPr lang="en-US" altLang="ko-KR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· </a:t>
            </a: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향응수수도 30건(10%)이나 발생</a:t>
            </a:r>
            <a:endParaRPr lang="ko-KR" altLang="en-US" sz="22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23" name="Freeform 5"/>
          <p:cNvSpPr/>
          <p:nvPr/>
        </p:nvSpPr>
        <p:spPr>
          <a:xfrm>
            <a:off x="1020920" y="2222489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24" name="Freeform 5"/>
          <p:cNvSpPr/>
          <p:nvPr/>
        </p:nvSpPr>
        <p:spPr>
          <a:xfrm>
            <a:off x="1032678" y="2780928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25" name="제목 1"/>
          <p:cNvSpPr txBox="1"/>
          <p:nvPr/>
        </p:nvSpPr>
        <p:spPr>
          <a:xfrm>
            <a:off x="1210181" y="3033793"/>
            <a:ext cx="825836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 </a:t>
            </a: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금년도에는 상반기임에도 금품수수 비위 11건이나 발생</a:t>
            </a:r>
            <a:endParaRPr lang="ko-KR" altLang="en-US" sz="22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26" name="Freeform 5"/>
          <p:cNvSpPr/>
          <p:nvPr/>
        </p:nvSpPr>
        <p:spPr>
          <a:xfrm>
            <a:off x="1019231" y="3357829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grpSp>
        <p:nvGrpSpPr>
          <p:cNvPr id="27" name="그룹 17"/>
          <p:cNvGrpSpPr/>
          <p:nvPr/>
        </p:nvGrpSpPr>
        <p:grpSpPr>
          <a:xfrm rot="420000">
            <a:off x="565015" y="1415207"/>
            <a:ext cx="296352" cy="436007"/>
            <a:chOff x="827476" y="1249924"/>
            <a:chExt cx="1045009" cy="1199114"/>
          </a:xfrm>
        </p:grpSpPr>
        <p:sp>
          <p:nvSpPr>
            <p:cNvPr id="28" name="자유형 18"/>
            <p:cNvSpPr/>
            <p:nvPr/>
          </p:nvSpPr>
          <p:spPr>
            <a:xfrm>
              <a:off x="827476" y="1249924"/>
              <a:ext cx="1045009" cy="1199114"/>
            </a:xfrm>
            <a:custGeom>
              <a:avLst/>
              <a:gd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1ab4e4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9" name="자유형 19"/>
            <p:cNvSpPr/>
            <p:nvPr/>
          </p:nvSpPr>
          <p:spPr>
            <a:xfrm>
              <a:off x="827476" y="1626364"/>
              <a:ext cx="875103" cy="822674"/>
            </a:xfrm>
            <a:custGeom>
              <a:avLst/>
              <a:gd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488ac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 rot="0">
            <a:off x="-1" y="1628800"/>
            <a:ext cx="9145657" cy="4061564"/>
            <a:chOff x="-2540" y="0"/>
            <a:chExt cx="12195301" cy="5415904"/>
          </a:xfrm>
        </p:grpSpPr>
        <p:sp>
          <p:nvSpPr>
            <p:cNvPr id="6" name="직사각형 5"/>
            <p:cNvSpPr/>
            <p:nvPr/>
          </p:nvSpPr>
          <p:spPr>
            <a:xfrm>
              <a:off x="767337" y="0"/>
              <a:ext cx="10657326" cy="4736302"/>
            </a:xfrm>
            <a:prstGeom prst="rect">
              <a:avLst/>
            </a:prstGeom>
            <a:gradFill>
              <a:gsLst>
                <a:gs pos="0">
                  <a:schemeClr val="tx1">
                    <a:lumMod val="12000"/>
                    <a:lumOff val="88000"/>
                  </a:schemeClr>
                </a:gs>
                <a:gs pos="100000">
                  <a:schemeClr val="tx1">
                    <a:lumMod val="0"/>
                    <a:lumOff val="10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7" name="그룹 6"/>
            <p:cNvGrpSpPr/>
            <p:nvPr/>
          </p:nvGrpSpPr>
          <p:grpSpPr>
            <a:xfrm rot="0">
              <a:off x="0" y="4736303"/>
              <a:ext cx="12192000" cy="679601"/>
              <a:chOff x="0" y="4664295"/>
              <a:chExt cx="12192000" cy="679601"/>
            </a:xfrm>
          </p:grpSpPr>
          <p:sp>
            <p:nvSpPr>
              <p:cNvPr id="10" name="직사각형 9"/>
              <p:cNvSpPr/>
              <p:nvPr/>
            </p:nvSpPr>
            <p:spPr>
              <a:xfrm>
                <a:off x="0" y="5229200"/>
                <a:ext cx="12192000" cy="114696"/>
              </a:xfrm>
              <a:prstGeom prst="rect">
                <a:avLst/>
              </a:prstGeom>
              <a:gradFill>
                <a:gsLst>
                  <a:gs pos="50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1" name="직사각형 18"/>
              <p:cNvSpPr/>
              <p:nvPr/>
            </p:nvSpPr>
            <p:spPr>
              <a:xfrm>
                <a:off x="0" y="4664295"/>
                <a:ext cx="12192000" cy="564905"/>
              </a:xfrm>
              <a:custGeom>
                <a:avLst/>
                <a:gdLst>
                  <a:gd name="connsiteX0" fmla="*/ 0 w 12192000"/>
                  <a:gd name="connsiteY0" fmla="*/ 0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0 w 12192000"/>
                  <a:gd name="connsiteY4" fmla="*/ 0 h 936104"/>
                  <a:gd name="connsiteX0" fmla="*/ 668511 w 12192000"/>
                  <a:gd name="connsiteY0" fmla="*/ 7684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668511 w 12192000"/>
                  <a:gd name="connsiteY4" fmla="*/ 7684 h 936104"/>
                  <a:gd name="connsiteX0" fmla="*/ 668511 w 12192000"/>
                  <a:gd name="connsiteY0" fmla="*/ 10350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668511 w 12192000"/>
                  <a:gd name="connsiteY4" fmla="*/ 10350 h 938770"/>
                  <a:gd name="connsiteX0" fmla="*/ 760950 w 12192000"/>
                  <a:gd name="connsiteY0" fmla="*/ 7021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760950 w 12192000"/>
                  <a:gd name="connsiteY4" fmla="*/ 7021 h 938770"/>
                  <a:gd name="connsiteX0" fmla="*/ 760950 w 12192000"/>
                  <a:gd name="connsiteY0" fmla="*/ 3797 h 935546"/>
                  <a:gd name="connsiteX1" fmla="*/ 11435775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  <a:gd name="connsiteX0" fmla="*/ 760950 w 12192000"/>
                  <a:gd name="connsiteY0" fmla="*/ 3797 h 935546"/>
                  <a:gd name="connsiteX1" fmla="*/ 11428518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0" h="935546">
                    <a:moveTo>
                      <a:pt x="760950" y="3797"/>
                    </a:moveTo>
                    <a:lnTo>
                      <a:pt x="11428518" y="0"/>
                    </a:lnTo>
                    <a:lnTo>
                      <a:pt x="12192000" y="935546"/>
                    </a:lnTo>
                    <a:lnTo>
                      <a:pt x="0" y="935546"/>
                    </a:lnTo>
                    <a:lnTo>
                      <a:pt x="760950" y="3797"/>
                    </a:lnTo>
                    <a:close/>
                  </a:path>
                </a:pathLst>
              </a:custGeom>
              <a:gradFill>
                <a:gsLst>
                  <a:gs pos="50000">
                    <a:srgbClr val="696969"/>
                  </a:gs>
                  <a:gs pos="100000">
                    <a:schemeClr val="tx1"/>
                  </a:gs>
                  <a:gs pos="0">
                    <a:schemeClr val="tx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2" name="직사각형 18"/>
              <p:cNvSpPr/>
              <p:nvPr/>
            </p:nvSpPr>
            <p:spPr>
              <a:xfrm>
                <a:off x="0" y="4664295"/>
                <a:ext cx="12192000" cy="564905"/>
              </a:xfrm>
              <a:custGeom>
                <a:avLst/>
                <a:gdLst>
                  <a:gd name="connsiteX0" fmla="*/ 0 w 12192000"/>
                  <a:gd name="connsiteY0" fmla="*/ 0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0 w 12192000"/>
                  <a:gd name="connsiteY4" fmla="*/ 0 h 936104"/>
                  <a:gd name="connsiteX0" fmla="*/ 668511 w 12192000"/>
                  <a:gd name="connsiteY0" fmla="*/ 7684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668511 w 12192000"/>
                  <a:gd name="connsiteY4" fmla="*/ 7684 h 936104"/>
                  <a:gd name="connsiteX0" fmla="*/ 668511 w 12192000"/>
                  <a:gd name="connsiteY0" fmla="*/ 10350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668511 w 12192000"/>
                  <a:gd name="connsiteY4" fmla="*/ 10350 h 938770"/>
                  <a:gd name="connsiteX0" fmla="*/ 760950 w 12192000"/>
                  <a:gd name="connsiteY0" fmla="*/ 7021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760950 w 12192000"/>
                  <a:gd name="connsiteY4" fmla="*/ 7021 h 938770"/>
                  <a:gd name="connsiteX0" fmla="*/ 760950 w 12192000"/>
                  <a:gd name="connsiteY0" fmla="*/ 3797 h 935546"/>
                  <a:gd name="connsiteX1" fmla="*/ 11435775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  <a:gd name="connsiteX0" fmla="*/ 760950 w 12192000"/>
                  <a:gd name="connsiteY0" fmla="*/ 3797 h 935546"/>
                  <a:gd name="connsiteX1" fmla="*/ 11428518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0" h="935546">
                    <a:moveTo>
                      <a:pt x="760950" y="3797"/>
                    </a:moveTo>
                    <a:lnTo>
                      <a:pt x="11428518" y="0"/>
                    </a:lnTo>
                    <a:lnTo>
                      <a:pt x="12192000" y="935546"/>
                    </a:lnTo>
                    <a:lnTo>
                      <a:pt x="0" y="935546"/>
                    </a:lnTo>
                    <a:lnTo>
                      <a:pt x="760950" y="3797"/>
                    </a:lnTo>
                    <a:close/>
                  </a:path>
                </a:pathLst>
              </a:custGeom>
              <a:gradFill>
                <a:gsLst>
                  <a:gs pos="100000">
                    <a:schemeClr val="tx1">
                      <a:lumMod val="85000"/>
                      <a:lumOff val="15000"/>
                      <a:alpha val="0"/>
                    </a:schemeClr>
                  </a:gs>
                  <a:gs pos="0">
                    <a:schemeClr val="tx1">
                      <a:lumMod val="85000"/>
                      <a:lumOff val="15000"/>
                      <a:alpha val="2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3" name="직사각형 18"/>
              <p:cNvSpPr/>
              <p:nvPr/>
            </p:nvSpPr>
            <p:spPr>
              <a:xfrm>
                <a:off x="0" y="4664295"/>
                <a:ext cx="12192000" cy="564905"/>
              </a:xfrm>
              <a:custGeom>
                <a:avLst/>
                <a:gdLst>
                  <a:gd name="connsiteX0" fmla="*/ 0 w 12192000"/>
                  <a:gd name="connsiteY0" fmla="*/ 0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0 w 12192000"/>
                  <a:gd name="connsiteY4" fmla="*/ 0 h 936104"/>
                  <a:gd name="connsiteX0" fmla="*/ 668511 w 12192000"/>
                  <a:gd name="connsiteY0" fmla="*/ 7684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668511 w 12192000"/>
                  <a:gd name="connsiteY4" fmla="*/ 7684 h 936104"/>
                  <a:gd name="connsiteX0" fmla="*/ 668511 w 12192000"/>
                  <a:gd name="connsiteY0" fmla="*/ 10350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668511 w 12192000"/>
                  <a:gd name="connsiteY4" fmla="*/ 10350 h 938770"/>
                  <a:gd name="connsiteX0" fmla="*/ 760950 w 12192000"/>
                  <a:gd name="connsiteY0" fmla="*/ 7021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760950 w 12192000"/>
                  <a:gd name="connsiteY4" fmla="*/ 7021 h 938770"/>
                  <a:gd name="connsiteX0" fmla="*/ 760950 w 12192000"/>
                  <a:gd name="connsiteY0" fmla="*/ 3797 h 935546"/>
                  <a:gd name="connsiteX1" fmla="*/ 11435775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  <a:gd name="connsiteX0" fmla="*/ 760950 w 12192000"/>
                  <a:gd name="connsiteY0" fmla="*/ 3797 h 935546"/>
                  <a:gd name="connsiteX1" fmla="*/ 11428518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0" h="935546">
                    <a:moveTo>
                      <a:pt x="760950" y="3797"/>
                    </a:moveTo>
                    <a:lnTo>
                      <a:pt x="11428518" y="0"/>
                    </a:lnTo>
                    <a:lnTo>
                      <a:pt x="12192000" y="935546"/>
                    </a:lnTo>
                    <a:lnTo>
                      <a:pt x="0" y="935546"/>
                    </a:lnTo>
                    <a:lnTo>
                      <a:pt x="760950" y="3797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  <a:alpha val="7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cxnSp>
            <p:nvCxnSpPr>
              <p:cNvPr id="14" name="직선 연결선 13"/>
              <p:cNvCxnSpPr>
                <a:stCxn id="13" idx="3"/>
                <a:endCxn id="13" idx="2"/>
              </p:cNvCxnSpPr>
              <p:nvPr/>
            </p:nvCxnSpPr>
            <p:spPr>
              <a:xfrm>
                <a:off x="0" y="5229200"/>
                <a:ext cx="12192000" cy="0"/>
              </a:xfrm>
              <a:prstGeom prst="line">
                <a:avLst/>
              </a:prstGeom>
              <a:ln>
                <a:gradFill>
                  <a:gsLst>
                    <a:gs pos="0">
                      <a:schemeClr val="tx1">
                        <a:lumMod val="85000"/>
                        <a:lumOff val="15000"/>
                        <a:alpha val="0"/>
                      </a:scheme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직사각형 104"/>
            <p:cNvSpPr/>
            <p:nvPr/>
          </p:nvSpPr>
          <p:spPr>
            <a:xfrm>
              <a:off x="-2540" y="0"/>
              <a:ext cx="770914" cy="5303520"/>
            </a:xfrm>
            <a:custGeom>
              <a:avLst/>
              <a:gdLst>
                <a:gd name="connsiteX0" fmla="*/ 0 w 764888"/>
                <a:gd name="connsiteY0" fmla="*/ 0 h 4734560"/>
                <a:gd name="connsiteX1" fmla="*/ 764888 w 764888"/>
                <a:gd name="connsiteY1" fmla="*/ 0 h 4734560"/>
                <a:gd name="connsiteX2" fmla="*/ 764888 w 764888"/>
                <a:gd name="connsiteY2" fmla="*/ 4734560 h 4734560"/>
                <a:gd name="connsiteX3" fmla="*/ 0 w 764888"/>
                <a:gd name="connsiteY3" fmla="*/ 4734560 h 4734560"/>
                <a:gd name="connsiteX4" fmla="*/ 0 w 764888"/>
                <a:gd name="connsiteY4" fmla="*/ 0 h 4734560"/>
                <a:gd name="connsiteX0" fmla="*/ 0 w 764888"/>
                <a:gd name="connsiteY0" fmla="*/ 0 h 5303520"/>
                <a:gd name="connsiteX1" fmla="*/ 764888 w 764888"/>
                <a:gd name="connsiteY1" fmla="*/ 0 h 5303520"/>
                <a:gd name="connsiteX2" fmla="*/ 764888 w 764888"/>
                <a:gd name="connsiteY2" fmla="*/ 4734560 h 5303520"/>
                <a:gd name="connsiteX3" fmla="*/ 5080 w 764888"/>
                <a:gd name="connsiteY3" fmla="*/ 5303520 h 5303520"/>
                <a:gd name="connsiteX4" fmla="*/ 0 w 764888"/>
                <a:gd name="connsiteY4" fmla="*/ 0 h 530352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4888" h="5303520">
                  <a:moveTo>
                    <a:pt x="0" y="0"/>
                  </a:moveTo>
                  <a:lnTo>
                    <a:pt x="764888" y="0"/>
                  </a:lnTo>
                  <a:lnTo>
                    <a:pt x="764888" y="4734560"/>
                  </a:lnTo>
                  <a:lnTo>
                    <a:pt x="5080" y="5303520"/>
                  </a:lnTo>
                  <a:cubicBezTo>
                    <a:pt x="3387" y="3535680"/>
                    <a:pt x="1693" y="176784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7000"/>
                  </a:schemeClr>
                </a:gs>
                <a:gs pos="100000">
                  <a:schemeClr val="bg1">
                    <a:lumMod val="77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" name="직사각형 104"/>
            <p:cNvSpPr/>
            <p:nvPr/>
          </p:nvSpPr>
          <p:spPr>
            <a:xfrm flipH="1">
              <a:off x="11427873" y="0"/>
              <a:ext cx="764888" cy="5303520"/>
            </a:xfrm>
            <a:custGeom>
              <a:avLst/>
              <a:gdLst>
                <a:gd name="connsiteX0" fmla="*/ 0 w 764888"/>
                <a:gd name="connsiteY0" fmla="*/ 0 h 4734560"/>
                <a:gd name="connsiteX1" fmla="*/ 764888 w 764888"/>
                <a:gd name="connsiteY1" fmla="*/ 0 h 4734560"/>
                <a:gd name="connsiteX2" fmla="*/ 764888 w 764888"/>
                <a:gd name="connsiteY2" fmla="*/ 4734560 h 4734560"/>
                <a:gd name="connsiteX3" fmla="*/ 0 w 764888"/>
                <a:gd name="connsiteY3" fmla="*/ 4734560 h 4734560"/>
                <a:gd name="connsiteX4" fmla="*/ 0 w 764888"/>
                <a:gd name="connsiteY4" fmla="*/ 0 h 4734560"/>
                <a:gd name="connsiteX0" fmla="*/ 0 w 764888"/>
                <a:gd name="connsiteY0" fmla="*/ 0 h 5303520"/>
                <a:gd name="connsiteX1" fmla="*/ 764888 w 764888"/>
                <a:gd name="connsiteY1" fmla="*/ 0 h 5303520"/>
                <a:gd name="connsiteX2" fmla="*/ 764888 w 764888"/>
                <a:gd name="connsiteY2" fmla="*/ 4734560 h 5303520"/>
                <a:gd name="connsiteX3" fmla="*/ 5080 w 764888"/>
                <a:gd name="connsiteY3" fmla="*/ 5303520 h 5303520"/>
                <a:gd name="connsiteX4" fmla="*/ 0 w 764888"/>
                <a:gd name="connsiteY4" fmla="*/ 0 h 530352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4888" h="5303520">
                  <a:moveTo>
                    <a:pt x="0" y="0"/>
                  </a:moveTo>
                  <a:lnTo>
                    <a:pt x="764888" y="0"/>
                  </a:lnTo>
                  <a:lnTo>
                    <a:pt x="764888" y="4734560"/>
                  </a:lnTo>
                  <a:lnTo>
                    <a:pt x="5080" y="5303520"/>
                  </a:lnTo>
                  <a:cubicBezTo>
                    <a:pt x="3387" y="3535680"/>
                    <a:pt x="1693" y="176784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7000"/>
                  </a:schemeClr>
                </a:gs>
                <a:gs pos="100000">
                  <a:schemeClr val="bg1">
                    <a:lumMod val="77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5" name="그룹 14"/>
          <p:cNvGrpSpPr/>
          <p:nvPr/>
        </p:nvGrpSpPr>
        <p:grpSpPr>
          <a:xfrm rot="0">
            <a:off x="1331640" y="1869948"/>
            <a:ext cx="6480720" cy="3189295"/>
            <a:chOff x="1331640" y="954179"/>
            <a:chExt cx="6480720" cy="3588213"/>
          </a:xfrm>
        </p:grpSpPr>
        <p:cxnSp>
          <p:nvCxnSpPr>
            <p:cNvPr id="16" name="직선 연결선 15"/>
            <p:cNvCxnSpPr/>
            <p:nvPr/>
          </p:nvCxnSpPr>
          <p:spPr>
            <a:xfrm>
              <a:off x="1331640" y="1768624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1331640" y="2179788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1331640" y="2076997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1331640" y="1974206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1331640" y="1871415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1331640" y="2590952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1331640" y="2488161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1331640" y="2385370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1331640" y="2282579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331640" y="3002116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1331640" y="2899325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1331640" y="2796534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1331640" y="2693743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1331640" y="3413280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1331640" y="3310489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1331640" y="3207698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1331640" y="3104907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1331640" y="3824444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1331640" y="3721653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>
              <a:off x="1331640" y="3618862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1331640" y="3516071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1331640" y="4235599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331640" y="4132817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1331640" y="4030026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1331640" y="3927235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1331640" y="4542392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1331640" y="4439601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1331640" y="4336810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1331640" y="954179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1331640" y="1365343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1331640" y="1262551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1331640" y="1159759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1331640" y="1056970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>
              <a:off x="1331640" y="1673715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>
              <a:off x="1331640" y="1570923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1331640" y="1468134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그룹 56"/>
          <p:cNvGrpSpPr/>
          <p:nvPr/>
        </p:nvGrpSpPr>
        <p:grpSpPr>
          <a:xfrm rot="0">
            <a:off x="1367644" y="3753036"/>
            <a:ext cx="540060" cy="1314338"/>
            <a:chOff x="2456706" y="1737360"/>
            <a:chExt cx="709613" cy="2646153"/>
          </a:xfrm>
        </p:grpSpPr>
        <p:sp>
          <p:nvSpPr>
            <p:cNvPr id="58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59" name="Freeform 9"/>
            <p:cNvSpPr/>
            <p:nvPr/>
          </p:nvSpPr>
          <p:spPr>
            <a:xfrm>
              <a:off x="2456706" y="1737360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rgbClr val="0e56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 rot="0">
            <a:off x="2411759" y="3698837"/>
            <a:ext cx="538856" cy="1350343"/>
            <a:chOff x="2456706" y="1737360"/>
            <a:chExt cx="709613" cy="2646153"/>
          </a:xfrm>
        </p:grpSpPr>
        <p:sp>
          <p:nvSpPr>
            <p:cNvPr id="64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rgbClr val="178c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65" name="Freeform 9"/>
            <p:cNvSpPr/>
            <p:nvPr/>
          </p:nvSpPr>
          <p:spPr>
            <a:xfrm>
              <a:off x="2456706" y="1737360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rgbClr val="39b2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69" name="그룹 68"/>
          <p:cNvGrpSpPr/>
          <p:nvPr/>
        </p:nvGrpSpPr>
        <p:grpSpPr>
          <a:xfrm rot="0">
            <a:off x="3419871" y="4058877"/>
            <a:ext cx="538856" cy="990302"/>
            <a:chOff x="2456705" y="1737359"/>
            <a:chExt cx="709613" cy="2646153"/>
          </a:xfrm>
        </p:grpSpPr>
        <p:sp>
          <p:nvSpPr>
            <p:cNvPr id="70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rgbClr val="5aa4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1" name="Freeform 9"/>
            <p:cNvSpPr/>
            <p:nvPr/>
          </p:nvSpPr>
          <p:spPr>
            <a:xfrm>
              <a:off x="2456705" y="1737359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rgbClr val="8abf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75" name="그룹 74"/>
          <p:cNvGrpSpPr/>
          <p:nvPr/>
        </p:nvGrpSpPr>
        <p:grpSpPr>
          <a:xfrm rot="0" flipH="1">
            <a:off x="6769447" y="1304764"/>
            <a:ext cx="502853" cy="3740732"/>
            <a:chOff x="2456706" y="1737360"/>
            <a:chExt cx="709613" cy="2646153"/>
          </a:xfrm>
        </p:grpSpPr>
        <p:sp>
          <p:nvSpPr>
            <p:cNvPr id="76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77" name="Freeform 9"/>
            <p:cNvSpPr/>
            <p:nvPr/>
          </p:nvSpPr>
          <p:spPr>
            <a:xfrm>
              <a:off x="2456706" y="1737360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rgbClr val="0e56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81" name="그룹 80"/>
          <p:cNvGrpSpPr/>
          <p:nvPr/>
        </p:nvGrpSpPr>
        <p:grpSpPr>
          <a:xfrm rot="0" flipH="1">
            <a:off x="5717269" y="3284984"/>
            <a:ext cx="510915" cy="1760513"/>
            <a:chOff x="2456706" y="1737360"/>
            <a:chExt cx="709613" cy="2646153"/>
          </a:xfrm>
        </p:grpSpPr>
        <p:sp>
          <p:nvSpPr>
            <p:cNvPr id="82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rgbClr val="178c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83" name="Freeform 9"/>
            <p:cNvSpPr/>
            <p:nvPr/>
          </p:nvSpPr>
          <p:spPr>
            <a:xfrm>
              <a:off x="2456706" y="1737360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rgbClr val="39b2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87" name="그룹 86"/>
          <p:cNvGrpSpPr/>
          <p:nvPr/>
        </p:nvGrpSpPr>
        <p:grpSpPr>
          <a:xfrm rot="0" flipH="1">
            <a:off x="4707179" y="4077072"/>
            <a:ext cx="512893" cy="968425"/>
            <a:chOff x="2456706" y="1737360"/>
            <a:chExt cx="709613" cy="2646153"/>
          </a:xfrm>
        </p:grpSpPr>
        <p:sp>
          <p:nvSpPr>
            <p:cNvPr id="88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89" name="Freeform 9"/>
            <p:cNvSpPr/>
            <p:nvPr/>
          </p:nvSpPr>
          <p:spPr>
            <a:xfrm>
              <a:off x="2456706" y="1737360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90" name="직사각형 2064"/>
          <p:cNvSpPr/>
          <p:nvPr/>
        </p:nvSpPr>
        <p:spPr>
          <a:xfrm>
            <a:off x="213370" y="5180708"/>
            <a:ext cx="8738004" cy="282172"/>
          </a:xfrm>
          <a:custGeom>
            <a:avLst/>
            <a:gdLst>
              <a:gd name="connsiteX0" fmla="*/ 0 w 7992279"/>
              <a:gd name="connsiteY0" fmla="*/ 0 h 282172"/>
              <a:gd name="connsiteX1" fmla="*/ 7992279 w 7992279"/>
              <a:gd name="connsiteY1" fmla="*/ 0 h 282172"/>
              <a:gd name="connsiteX2" fmla="*/ 7992279 w 7992279"/>
              <a:gd name="connsiteY2" fmla="*/ 282172 h 282172"/>
              <a:gd name="connsiteX3" fmla="*/ 0 w 7992279"/>
              <a:gd name="connsiteY3" fmla="*/ 282172 h 282172"/>
              <a:gd name="connsiteX4" fmla="*/ 0 w 7992279"/>
              <a:gd name="connsiteY4" fmla="*/ 0 h 282172"/>
              <a:gd name="connsiteX0" fmla="*/ 363985 w 8356264"/>
              <a:gd name="connsiteY0" fmla="*/ 0 h 282172"/>
              <a:gd name="connsiteX1" fmla="*/ 8356264 w 8356264"/>
              <a:gd name="connsiteY1" fmla="*/ 0 h 282172"/>
              <a:gd name="connsiteX2" fmla="*/ 8356264 w 8356264"/>
              <a:gd name="connsiteY2" fmla="*/ 282172 h 282172"/>
              <a:gd name="connsiteX3" fmla="*/ 0 w 8356264"/>
              <a:gd name="connsiteY3" fmla="*/ 282172 h 282172"/>
              <a:gd name="connsiteX4" fmla="*/ 363985 w 8356264"/>
              <a:gd name="connsiteY4" fmla="*/ 0 h 282172"/>
              <a:gd name="connsiteX0" fmla="*/ 363985 w 8738004"/>
              <a:gd name="connsiteY0" fmla="*/ 0 h 282172"/>
              <a:gd name="connsiteX1" fmla="*/ 8356264 w 8738004"/>
              <a:gd name="connsiteY1" fmla="*/ 0 h 282172"/>
              <a:gd name="connsiteX2" fmla="*/ 8738004 w 8738004"/>
              <a:gd name="connsiteY2" fmla="*/ 273294 h 282172"/>
              <a:gd name="connsiteX3" fmla="*/ 0 w 8738004"/>
              <a:gd name="connsiteY3" fmla="*/ 282172 h 282172"/>
              <a:gd name="connsiteX4" fmla="*/ 363985 w 8738004"/>
              <a:gd name="connsiteY4" fmla="*/ 0 h 2821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8004" h="282172">
                <a:moveTo>
                  <a:pt x="363985" y="0"/>
                </a:moveTo>
                <a:lnTo>
                  <a:pt x="8356264" y="0"/>
                </a:lnTo>
                <a:lnTo>
                  <a:pt x="8738004" y="273294"/>
                </a:lnTo>
                <a:lnTo>
                  <a:pt x="0" y="282172"/>
                </a:lnTo>
                <a:lnTo>
                  <a:pt x="363985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49000"/>
                </a:schemeClr>
              </a:gs>
              <a:gs pos="100000">
                <a:schemeClr val="tx1">
                  <a:lumMod val="0"/>
                  <a:lumOff val="10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1" name="직사각형 2064"/>
          <p:cNvSpPr/>
          <p:nvPr/>
        </p:nvSpPr>
        <p:spPr>
          <a:xfrm flipV="1">
            <a:off x="577355" y="4896622"/>
            <a:ext cx="7811069" cy="260570"/>
          </a:xfrm>
          <a:custGeom>
            <a:avLst/>
            <a:gdLst>
              <a:gd name="connsiteX0" fmla="*/ 0 w 7992279"/>
              <a:gd name="connsiteY0" fmla="*/ 0 h 282172"/>
              <a:gd name="connsiteX1" fmla="*/ 7992279 w 7992279"/>
              <a:gd name="connsiteY1" fmla="*/ 0 h 282172"/>
              <a:gd name="connsiteX2" fmla="*/ 7992279 w 7992279"/>
              <a:gd name="connsiteY2" fmla="*/ 282172 h 282172"/>
              <a:gd name="connsiteX3" fmla="*/ 0 w 7992279"/>
              <a:gd name="connsiteY3" fmla="*/ 282172 h 282172"/>
              <a:gd name="connsiteX4" fmla="*/ 0 w 7992279"/>
              <a:gd name="connsiteY4" fmla="*/ 0 h 282172"/>
              <a:gd name="connsiteX0" fmla="*/ 363985 w 8356264"/>
              <a:gd name="connsiteY0" fmla="*/ 0 h 282172"/>
              <a:gd name="connsiteX1" fmla="*/ 8356264 w 8356264"/>
              <a:gd name="connsiteY1" fmla="*/ 0 h 282172"/>
              <a:gd name="connsiteX2" fmla="*/ 8356264 w 8356264"/>
              <a:gd name="connsiteY2" fmla="*/ 282172 h 282172"/>
              <a:gd name="connsiteX3" fmla="*/ 0 w 8356264"/>
              <a:gd name="connsiteY3" fmla="*/ 282172 h 282172"/>
              <a:gd name="connsiteX4" fmla="*/ 363985 w 8356264"/>
              <a:gd name="connsiteY4" fmla="*/ 0 h 282172"/>
              <a:gd name="connsiteX0" fmla="*/ 363985 w 8738004"/>
              <a:gd name="connsiteY0" fmla="*/ 0 h 282172"/>
              <a:gd name="connsiteX1" fmla="*/ 8356264 w 8738004"/>
              <a:gd name="connsiteY1" fmla="*/ 0 h 282172"/>
              <a:gd name="connsiteX2" fmla="*/ 8738004 w 8738004"/>
              <a:gd name="connsiteY2" fmla="*/ 273294 h 282172"/>
              <a:gd name="connsiteX3" fmla="*/ 0 w 8738004"/>
              <a:gd name="connsiteY3" fmla="*/ 282172 h 282172"/>
              <a:gd name="connsiteX4" fmla="*/ 363985 w 8738004"/>
              <a:gd name="connsiteY4" fmla="*/ 0 h 282172"/>
              <a:gd name="connsiteX0" fmla="*/ 0 w 8374019"/>
              <a:gd name="connsiteY0" fmla="*/ 0 h 282172"/>
              <a:gd name="connsiteX1" fmla="*/ 7992279 w 8374019"/>
              <a:gd name="connsiteY1" fmla="*/ 0 h 282172"/>
              <a:gd name="connsiteX2" fmla="*/ 8374019 w 8374019"/>
              <a:gd name="connsiteY2" fmla="*/ 273294 h 282172"/>
              <a:gd name="connsiteX3" fmla="*/ 0 w 8374019"/>
              <a:gd name="connsiteY3" fmla="*/ 282172 h 282172"/>
              <a:gd name="connsiteX4" fmla="*/ 0 w 8374019"/>
              <a:gd name="connsiteY4" fmla="*/ 0 h 282172"/>
              <a:gd name="connsiteX0" fmla="*/ 0 w 8027790"/>
              <a:gd name="connsiteY0" fmla="*/ 0 h 282172"/>
              <a:gd name="connsiteX1" fmla="*/ 7992279 w 8027790"/>
              <a:gd name="connsiteY1" fmla="*/ 0 h 282172"/>
              <a:gd name="connsiteX2" fmla="*/ 8027790 w 8027790"/>
              <a:gd name="connsiteY2" fmla="*/ 273294 h 282172"/>
              <a:gd name="connsiteX3" fmla="*/ 0 w 8027790"/>
              <a:gd name="connsiteY3" fmla="*/ 282172 h 282172"/>
              <a:gd name="connsiteX4" fmla="*/ 0 w 8027790"/>
              <a:gd name="connsiteY4" fmla="*/ 0 h 2821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7790" h="282172">
                <a:moveTo>
                  <a:pt x="0" y="0"/>
                </a:moveTo>
                <a:lnTo>
                  <a:pt x="7992279" y="0"/>
                </a:lnTo>
                <a:lnTo>
                  <a:pt x="8027790" y="273294"/>
                </a:lnTo>
                <a:lnTo>
                  <a:pt x="0" y="28217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49000"/>
                </a:schemeClr>
              </a:gs>
              <a:gs pos="100000">
                <a:schemeClr val="tx1">
                  <a:lumMod val="0"/>
                  <a:lumOff val="10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2" name="직사각형 2064"/>
          <p:cNvSpPr/>
          <p:nvPr/>
        </p:nvSpPr>
        <p:spPr>
          <a:xfrm>
            <a:off x="1904" y="5496672"/>
            <a:ext cx="9144000" cy="28217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1000">
                <a:schemeClr val="bg1">
                  <a:alpha val="49000"/>
                </a:schemeClr>
              </a:gs>
              <a:gs pos="100000">
                <a:schemeClr val="tx1">
                  <a:lumMod val="0"/>
                  <a:lumOff val="10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3" name="TextBox 92"/>
          <p:cNvSpPr txBox="1"/>
          <p:nvPr/>
        </p:nvSpPr>
        <p:spPr>
          <a:xfrm>
            <a:off x="1183990" y="5277167"/>
            <a:ext cx="854779" cy="340678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2년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231740" y="5277167"/>
            <a:ext cx="854779" cy="340678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3년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250915" y="5277167"/>
            <a:ext cx="854779" cy="340678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4년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572000" y="5265204"/>
            <a:ext cx="854779" cy="343116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5년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559334" y="5265204"/>
            <a:ext cx="854779" cy="343116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16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년</a:t>
            </a:r>
            <a:endParaRPr lang="en-US" altLang="ko-KR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588224" y="5277966"/>
            <a:ext cx="1044116" cy="339879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7.6월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259632" y="3847630"/>
            <a:ext cx="677108" cy="436715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bg1">
                    <a:alpha val="99000"/>
                  </a:schemeClr>
                </a:solidFill>
                <a:latin typeface="한컴 윤고딕 250"/>
                <a:ea typeface="한컴 윤고딕 250"/>
              </a:rPr>
              <a:t>4</a:t>
            </a:r>
            <a:endParaRPr lang="ko-KR" altLang="en-US" sz="2300" spc="-74">
              <a:solidFill>
                <a:schemeClr val="bg1">
                  <a:alpha val="99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310716" y="3844760"/>
            <a:ext cx="677108" cy="439585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bg1">
                    <a:alpha val="99000"/>
                  </a:schemeClr>
                </a:solidFill>
                <a:latin typeface="한컴 윤고딕 250"/>
                <a:ea typeface="한컴 윤고딕 250"/>
              </a:rPr>
              <a:t>4</a:t>
            </a:r>
            <a:endParaRPr lang="ko-KR" altLang="en-US" sz="2300" spc="-74">
              <a:solidFill>
                <a:schemeClr val="bg1">
                  <a:alpha val="99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318827" y="4171332"/>
            <a:ext cx="677109" cy="436863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bg1">
                    <a:alpha val="99000"/>
                  </a:schemeClr>
                </a:solidFill>
                <a:latin typeface="한컴 윤고딕 250"/>
                <a:ea typeface="한컴 윤고딕 250"/>
              </a:rPr>
              <a:t>3</a:t>
            </a:r>
            <a:endParaRPr lang="ko-KR" altLang="en-US" sz="2300" spc="-74">
              <a:solidFill>
                <a:schemeClr val="bg1">
                  <a:alpha val="99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752020" y="4180304"/>
            <a:ext cx="497087" cy="437416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bg1">
                    <a:alpha val="99000"/>
                  </a:schemeClr>
                </a:solidFill>
                <a:latin typeface="한컴 윤고딕 250"/>
                <a:ea typeface="한컴 윤고딕 250"/>
              </a:rPr>
              <a:t>3</a:t>
            </a:r>
            <a:endParaRPr lang="ko-KR" altLang="en-US" sz="2300" spc="-74">
              <a:solidFill>
                <a:schemeClr val="bg1">
                  <a:alpha val="99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652120" y="3573016"/>
            <a:ext cx="677108" cy="435104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bg1">
                    <a:alpha val="99000"/>
                  </a:schemeClr>
                </a:solidFill>
                <a:latin typeface="한컴 윤고딕 250"/>
                <a:ea typeface="한컴 윤고딕 250"/>
              </a:rPr>
              <a:t>5</a:t>
            </a:r>
            <a:endParaRPr lang="ko-KR" altLang="en-US" sz="2300" spc="-74">
              <a:solidFill>
                <a:schemeClr val="bg1">
                  <a:alpha val="99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480212" y="1736812"/>
            <a:ext cx="1026389" cy="442508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bg1">
                    <a:alpha val="99000"/>
                  </a:schemeClr>
                </a:solidFill>
                <a:latin typeface="한컴 윤고딕 250"/>
                <a:ea typeface="한컴 윤고딕 250"/>
              </a:rPr>
              <a:t>11</a:t>
            </a:r>
            <a:endParaRPr lang="ko-KR" altLang="en-US" sz="2300" spc="-74">
              <a:solidFill>
                <a:schemeClr val="bg1">
                  <a:alpha val="99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117" name="양쪽 모서리가 잘린 사각형 116"/>
          <p:cNvSpPr/>
          <p:nvPr/>
        </p:nvSpPr>
        <p:spPr>
          <a:xfrm flipV="1">
            <a:off x="260994" y="1590700"/>
            <a:ext cx="2330786" cy="758180"/>
          </a:xfrm>
          <a:prstGeom prst="snip2SameRect">
            <a:avLst>
              <a:gd name="adj1" fmla="val 21614"/>
              <a:gd name="adj2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8" name="직사각형 2064"/>
          <p:cNvSpPr/>
          <p:nvPr/>
        </p:nvSpPr>
        <p:spPr>
          <a:xfrm>
            <a:off x="285750" y="1627883"/>
            <a:ext cx="1853520" cy="282172"/>
          </a:xfrm>
          <a:prstGeom prst="rect">
            <a:avLst/>
          </a:prstGeom>
          <a:gradFill>
            <a:gsLst>
              <a:gs pos="0">
                <a:schemeClr val="bg1">
                  <a:alpha val="49000"/>
                </a:schemeClr>
              </a:gs>
              <a:gs pos="100000">
                <a:schemeClr val="tx1">
                  <a:lumMod val="0"/>
                  <a:lumOff val="10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9" name="TextBox 80"/>
          <p:cNvSpPr txBox="1"/>
          <p:nvPr/>
        </p:nvSpPr>
        <p:spPr>
          <a:xfrm rot="2695">
            <a:off x="229719" y="1699068"/>
            <a:ext cx="236206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2600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rPr>
              <a:t>금품 </a:t>
            </a:r>
            <a:r>
              <a:rPr lang="en-US" altLang="ko-KR" sz="2600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rPr>
              <a:t>·</a:t>
            </a:r>
            <a:r>
              <a:rPr lang="ko-KR" altLang="en-US" sz="2600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rPr>
              <a:t> 향응수수</a:t>
            </a:r>
            <a:endParaRPr lang="ko-KR" altLang="en-US" sz="2600">
              <a:solidFill>
                <a:schemeClr val="bg1"/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금품 </a:t>
            </a:r>
            <a:r>
              <a:rPr lang="en-US" altLang="ko-KR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·</a:t>
            </a: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 향응수수 현황을 살펴보면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sp>
        <p:nvSpPr>
          <p:cNvPr id="124" name="직사각형 138"/>
          <p:cNvSpPr>
            <a:spLocks noGrp="1"/>
          </p:cNvSpPr>
          <p:nvPr/>
        </p:nvSpPr>
        <p:spPr>
          <a:xfrm>
            <a:off x="1303761" y="5841268"/>
            <a:ext cx="6580606" cy="82809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000" b="0" i="0" spc="-124">
                <a:solidFill>
                  <a:schemeClr val="accent1"/>
                </a:solidFill>
                <a:latin typeface="한컴 백제 B"/>
                <a:ea typeface="한컴 백제 B"/>
              </a:rPr>
              <a:t>매년 3~5건 발생하다 금년도에 큰폭 증가</a:t>
            </a:r>
            <a:endParaRPr lang="ko-KR" altLang="en-US" sz="3000" b="0" i="0" spc="-124">
              <a:solidFill>
                <a:schemeClr val="accent1"/>
              </a:solidFill>
              <a:latin typeface="한컴 백제 B"/>
              <a:ea typeface="한컴 백제 B"/>
            </a:endParaRPr>
          </a:p>
        </p:txBody>
      </p:sp>
    </p:spTree>
  </p:cSld>
  <p:clrMapOvr>
    <a:masterClrMapping/>
  </p:clrMapOvr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금품 </a:t>
            </a:r>
            <a:r>
              <a:rPr lang="en-US" altLang="ko-KR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· </a:t>
            </a: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향응수수 사례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sp>
        <p:nvSpPr>
          <p:cNvPr id="147" name="타원 20"/>
          <p:cNvSpPr/>
          <p:nvPr/>
        </p:nvSpPr>
        <p:spPr>
          <a:xfrm>
            <a:off x="636758" y="4980907"/>
            <a:ext cx="187986" cy="1879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49" name="직사각형 138"/>
          <p:cNvSpPr>
            <a:spLocks noGrp="1"/>
          </p:cNvSpPr>
          <p:nvPr/>
        </p:nvSpPr>
        <p:spPr>
          <a:xfrm>
            <a:off x="1026830" y="4872895"/>
            <a:ext cx="7934818" cy="828092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(00구청) 00구 도로과 </a:t>
            </a:r>
            <a:r>
              <a:rPr lang="ko-KR" altLang="en-US" sz="2400" b="0" i="0" spc="-101">
                <a:solidFill>
                  <a:schemeClr val="tx1"/>
                </a:solidFill>
                <a:latin typeface="한컴 윤고딕 250"/>
                <a:ea typeface="한컴 윤고딕 250"/>
              </a:rPr>
              <a:t>직원이 하청업체로부터 수십여 차례에 </a:t>
            </a:r>
            <a:endParaRPr lang="ko-KR" altLang="en-US" sz="2400" b="0" i="0" spc="-101">
              <a:solidFill>
                <a:schemeClr val="tx1"/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400" b="0" i="0" spc="-101">
                <a:solidFill>
                  <a:schemeClr val="tx1"/>
                </a:solidFill>
                <a:latin typeface="한컴 윤고딕 250"/>
                <a:ea typeface="한컴 윤고딕 250"/>
              </a:rPr>
              <a:t>걸쳐 4천3백만원 상당 금품수수 혐의</a:t>
            </a:r>
            <a:r>
              <a:rPr lang="ko-KR" altLang="en-US" sz="2000" b="0" i="0" spc="-85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(`17.6월, 서울중앙지검)</a:t>
            </a:r>
            <a:endParaRPr lang="ko-KR" altLang="en-US" sz="2000" b="0" i="0" spc="-85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</p:txBody>
      </p:sp>
      <p:grpSp>
        <p:nvGrpSpPr>
          <p:cNvPr id="156" name="그룹 11"/>
          <p:cNvGrpSpPr/>
          <p:nvPr/>
        </p:nvGrpSpPr>
        <p:grpSpPr>
          <a:xfrm rot="0">
            <a:off x="503549" y="1664804"/>
            <a:ext cx="7704855" cy="792087"/>
            <a:chOff x="1369740" y="2980064"/>
            <a:chExt cx="6408712" cy="1035316"/>
          </a:xfrm>
        </p:grpSpPr>
        <p:grpSp>
          <p:nvGrpSpPr>
            <p:cNvPr id="157" name="그룹 12"/>
            <p:cNvGrpSpPr/>
            <p:nvPr/>
          </p:nvGrpSpPr>
          <p:grpSpPr>
            <a:xfrm rot="0">
              <a:off x="1369740" y="2980064"/>
              <a:ext cx="6408712" cy="1035316"/>
              <a:chOff x="1369740" y="2980064"/>
              <a:chExt cx="6408712" cy="1035316"/>
            </a:xfrm>
          </p:grpSpPr>
          <p:sp>
            <p:nvSpPr>
              <p:cNvPr id="158" name="직사각형 3"/>
              <p:cNvSpPr/>
              <p:nvPr/>
            </p:nvSpPr>
            <p:spPr>
              <a:xfrm flipV="1">
                <a:off x="1369740" y="3017922"/>
                <a:ext cx="6408712" cy="958312"/>
              </a:xfrm>
              <a:custGeom>
                <a:avLst/>
                <a:gdLst/>
                <a:rect l="l" t="t" r="r" b="b"/>
                <a:pathLst>
                  <a:path w="6408712" h="958312">
                    <a:moveTo>
                      <a:pt x="155915" y="89723"/>
                    </a:moveTo>
                    <a:cubicBezTo>
                      <a:pt x="121884" y="89723"/>
                      <a:pt x="94297" y="117310"/>
                      <a:pt x="94297" y="151341"/>
                    </a:cubicBezTo>
                    <a:cubicBezTo>
                      <a:pt x="94297" y="185372"/>
                      <a:pt x="121884" y="212959"/>
                      <a:pt x="155915" y="212959"/>
                    </a:cubicBezTo>
                    <a:cubicBezTo>
                      <a:pt x="189946" y="212959"/>
                      <a:pt x="217533" y="185372"/>
                      <a:pt x="217533" y="151341"/>
                    </a:cubicBezTo>
                    <a:cubicBezTo>
                      <a:pt x="217533" y="117310"/>
                      <a:pt x="189946" y="89723"/>
                      <a:pt x="155915" y="89723"/>
                    </a:cubicBezTo>
                    <a:close/>
                    <a:moveTo>
                      <a:pt x="0" y="0"/>
                    </a:moveTo>
                    <a:lnTo>
                      <a:pt x="6408712" y="0"/>
                    </a:lnTo>
                    <a:lnTo>
                      <a:pt x="6408712" y="958312"/>
                    </a:lnTo>
                    <a:lnTo>
                      <a:pt x="0" y="95831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59" name="평행 사변형 15"/>
              <p:cNvSpPr/>
              <p:nvPr/>
            </p:nvSpPr>
            <p:spPr>
              <a:xfrm flipH="1">
                <a:off x="1609317" y="2980064"/>
                <a:ext cx="808576" cy="1035316"/>
              </a:xfrm>
              <a:prstGeom prst="parallelogram">
                <a:avLst>
                  <a:gd name="adj" fmla="val 41167"/>
                </a:avLst>
              </a:prstGeom>
              <a:solidFill>
                <a:srgbClr val="178c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60" name="TextBox 182"/>
              <p:cNvSpPr txBox="1"/>
              <p:nvPr/>
            </p:nvSpPr>
            <p:spPr>
              <a:xfrm>
                <a:off x="1613157" y="3234553"/>
                <a:ext cx="804734" cy="592585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/>
            </p:spPr>
            <p:txBody>
              <a:bodyPr wrap="square" lIns="91424" tIns="45712" rIns="91424" bIns="45712" anchor="ctr">
                <a:spAutoFit/>
              </a:bodyPr>
              <a:lstStyle/>
              <a:p>
                <a:pPr marL="0" lvl="1" indent="4762"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2400">
                  <a:solidFill>
                    <a:schemeClr val="bg1"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endParaRPr>
              </a:p>
            </p:txBody>
          </p:sp>
        </p:grpSp>
        <p:sp>
          <p:nvSpPr>
            <p:cNvPr id="162" name="직사각형 13"/>
            <p:cNvSpPr/>
            <p:nvPr/>
          </p:nvSpPr>
          <p:spPr>
            <a:xfrm>
              <a:off x="7596336" y="3014405"/>
              <a:ext cx="36000" cy="756000"/>
            </a:xfrm>
            <a:prstGeom prst="rect">
              <a:avLst/>
            </a:prstGeom>
            <a:solidFill>
              <a:srgbClr val="178c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46" name="TextBox 80"/>
          <p:cNvSpPr txBox="1"/>
          <p:nvPr/>
        </p:nvSpPr>
        <p:spPr>
          <a:xfrm rot="2695">
            <a:off x="1331845" y="1785783"/>
            <a:ext cx="6912786" cy="52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900">
                <a:solidFill>
                  <a:schemeClr val="tx2"/>
                </a:solidFill>
                <a:latin typeface="한컴 백제 B"/>
                <a:ea typeface="한컴 백제 B"/>
                <a:cs typeface="Arial"/>
              </a:rPr>
              <a:t>최근 서울시 공무원 뇌물비리 사건</a:t>
            </a:r>
            <a:endParaRPr lang="ko-KR" altLang="en-US" sz="2900">
              <a:solidFill>
                <a:schemeClr val="tx2"/>
              </a:solidFill>
              <a:latin typeface="한컴 백제 B"/>
              <a:ea typeface="한컴 백제 B"/>
              <a:cs typeface="Arial"/>
            </a:endParaRPr>
          </a:p>
        </p:txBody>
      </p:sp>
      <p:sp>
        <p:nvSpPr>
          <p:cNvPr id="165" name="타원 20"/>
          <p:cNvSpPr/>
          <p:nvPr/>
        </p:nvSpPr>
        <p:spPr>
          <a:xfrm>
            <a:off x="608720" y="2966616"/>
            <a:ext cx="187986" cy="18798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66" name="직사각형 138"/>
          <p:cNvSpPr>
            <a:spLocks noGrp="1"/>
          </p:cNvSpPr>
          <p:nvPr/>
        </p:nvSpPr>
        <p:spPr>
          <a:xfrm>
            <a:off x="990826" y="3126701"/>
            <a:ext cx="7862810" cy="828092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(도시교통본부) </a:t>
            </a:r>
            <a:r>
              <a:rPr lang="ko-KR" altLang="ko-KR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버스 인허가, 노선조정 </a:t>
            </a: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담당 </a:t>
            </a:r>
            <a:r>
              <a:rPr lang="ko-KR" altLang="ko-KR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팀장이 업체 대표에게 </a:t>
            </a:r>
            <a:endParaRPr lang="ko-KR" altLang="ko-KR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ko-KR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청탁을 받고 </a:t>
            </a:r>
            <a:r>
              <a:rPr lang="ko-KR" altLang="ko-KR" sz="2400" b="0" i="0" spc="-101">
                <a:solidFill>
                  <a:schemeClr val="tx1"/>
                </a:solidFill>
                <a:latin typeface="한컴 윤고딕 250"/>
                <a:ea typeface="한컴 윤고딕 250"/>
              </a:rPr>
              <a:t>사례금 명목으로 1억 1천만원의 뇌물수수 혐의</a:t>
            </a:r>
            <a:r>
              <a:rPr lang="ko-KR" altLang="ko-KR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로 </a:t>
            </a:r>
            <a:endParaRPr lang="ko-KR" altLang="ko-KR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ko-KR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수사기관의 수사 중 자살</a:t>
            </a: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 </a:t>
            </a:r>
            <a:endParaRPr lang="ko-KR" altLang="en-US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금품 </a:t>
            </a:r>
            <a:r>
              <a:rPr lang="en-US" altLang="ko-KR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·</a:t>
            </a: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 향응수수는 왜 발생하는가?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grpSp>
        <p:nvGrpSpPr>
          <p:cNvPr id="167" name="그룹 69"/>
          <p:cNvGrpSpPr/>
          <p:nvPr/>
        </p:nvGrpSpPr>
        <p:grpSpPr>
          <a:xfrm rot="420000">
            <a:off x="288816" y="2030329"/>
            <a:ext cx="298882" cy="409878"/>
            <a:chOff x="827476" y="3116101"/>
            <a:chExt cx="1045009" cy="1199114"/>
          </a:xfr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168" name="자유형 76"/>
            <p:cNvSpPr/>
            <p:nvPr/>
          </p:nvSpPr>
          <p:spPr>
            <a:xfrm>
              <a:off x="827476" y="3116101"/>
              <a:ext cx="1045009" cy="1199114"/>
            </a:xfrm>
            <a:custGeom>
              <a:avLst/>
              <a:gd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69" name="자유형 77"/>
            <p:cNvSpPr/>
            <p:nvPr/>
          </p:nvSpPr>
          <p:spPr>
            <a:xfrm>
              <a:off x="827476" y="3492485"/>
              <a:ext cx="875103" cy="822730"/>
            </a:xfrm>
            <a:custGeom>
              <a:avLst/>
              <a:gd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70" name="직사각형 78"/>
          <p:cNvSpPr/>
          <p:nvPr/>
        </p:nvSpPr>
        <p:spPr>
          <a:xfrm>
            <a:off x="913931" y="1916832"/>
            <a:ext cx="7074944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700" i="0" spc="5">
                <a:solidFill>
                  <a:schemeClr val="bg2">
                    <a:lumMod val="25000"/>
                  </a:schemeClr>
                </a:solidFill>
                <a:latin typeface="한컴 윤고딕 250"/>
                <a:ea typeface="한컴 윤고딕 250"/>
                <a:sym typeface="Wingdings"/>
              </a:rPr>
              <a:t>업무구조적 원인</a:t>
            </a:r>
            <a:endParaRPr lang="ko-KR" altLang="en-US" sz="2700" i="0" spc="5">
              <a:solidFill>
                <a:schemeClr val="bg2">
                  <a:lumMod val="25000"/>
                </a:schemeClr>
              </a:solidFill>
              <a:latin typeface="한컴 윤고딕 250"/>
              <a:ea typeface="한컴 윤고딕 250"/>
              <a:sym typeface="Wingdings"/>
            </a:endParaRPr>
          </a:p>
        </p:txBody>
      </p:sp>
      <p:cxnSp>
        <p:nvCxnSpPr>
          <p:cNvPr id="171" name="직선 연결선 79"/>
          <p:cNvCxnSpPr/>
          <p:nvPr/>
        </p:nvCxnSpPr>
        <p:spPr>
          <a:xfrm>
            <a:off x="1034528" y="2521078"/>
            <a:ext cx="7074944" cy="0"/>
          </a:xfrm>
          <a:prstGeom prst="line">
            <a:avLst/>
          </a:prstGeom>
          <a:ln w="9523" cap="rnd" cmpd="sng" algn="ctr">
            <a:solidFill>
              <a:srgbClr val="305080"/>
            </a:solidFill>
            <a:prstDash val="dash"/>
            <a:round/>
          </a:ln>
        </p:spPr>
      </p:cxnSp>
      <p:sp>
        <p:nvSpPr>
          <p:cNvPr id="172" name="제목 1"/>
          <p:cNvSpPr txBox="1"/>
          <p:nvPr/>
        </p:nvSpPr>
        <p:spPr>
          <a:xfrm>
            <a:off x="676642" y="3073431"/>
            <a:ext cx="8683890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  </a:t>
            </a:r>
            <a:r>
              <a:rPr lang="ko-KR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인</a:t>
            </a:r>
            <a:r>
              <a:rPr lang="en-US" altLang="ko-KR" sz="23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·</a:t>
            </a:r>
            <a:r>
              <a:rPr lang="ko-KR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허가 등 결정적 영향을 미치는 담당자 재량에 대한 통제 미비</a:t>
            </a:r>
            <a:endParaRPr lang="ko-KR" altLang="en-US" sz="23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173" name="제목 1"/>
          <p:cNvSpPr txBox="1"/>
          <p:nvPr/>
        </p:nvSpPr>
        <p:spPr>
          <a:xfrm>
            <a:off x="766505" y="2573846"/>
            <a:ext cx="828907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 </a:t>
            </a:r>
            <a:r>
              <a:rPr lang="ko-KR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상급자가 업무에 대해 무관심하거나 무지한 경우</a:t>
            </a:r>
            <a:endParaRPr lang="ko-KR" altLang="en-US" sz="23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174" name="Freeform 5"/>
          <p:cNvSpPr/>
          <p:nvPr/>
        </p:nvSpPr>
        <p:spPr>
          <a:xfrm>
            <a:off x="575048" y="2858244"/>
            <a:ext cx="138317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175" name="Freeform 5"/>
          <p:cNvSpPr/>
          <p:nvPr/>
        </p:nvSpPr>
        <p:spPr>
          <a:xfrm>
            <a:off x="575556" y="3357829"/>
            <a:ext cx="138317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178" name="직사각형 78"/>
          <p:cNvSpPr/>
          <p:nvPr/>
        </p:nvSpPr>
        <p:spPr>
          <a:xfrm>
            <a:off x="1034528" y="4401108"/>
            <a:ext cx="7074944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700" i="0" spc="5">
                <a:solidFill>
                  <a:schemeClr val="bg2">
                    <a:lumMod val="25000"/>
                  </a:schemeClr>
                </a:solidFill>
                <a:latin typeface="한컴 윤고딕 250"/>
                <a:ea typeface="한컴 윤고딕 250"/>
                <a:sym typeface="Wingdings"/>
              </a:rPr>
              <a:t>인적 요인</a:t>
            </a:r>
            <a:endParaRPr lang="ko-KR" altLang="en-US" sz="2700" i="0" spc="5">
              <a:solidFill>
                <a:schemeClr val="bg2">
                  <a:lumMod val="25000"/>
                </a:schemeClr>
              </a:solidFill>
              <a:latin typeface="한컴 윤고딕 250"/>
              <a:ea typeface="한컴 윤고딕 250"/>
              <a:sym typeface="Wingdings"/>
            </a:endParaRPr>
          </a:p>
        </p:txBody>
      </p:sp>
      <p:cxnSp>
        <p:nvCxnSpPr>
          <p:cNvPr id="179" name="직선 연결선 79"/>
          <p:cNvCxnSpPr/>
          <p:nvPr/>
        </p:nvCxnSpPr>
        <p:spPr>
          <a:xfrm>
            <a:off x="1052688" y="5026356"/>
            <a:ext cx="7074944" cy="0"/>
          </a:xfrm>
          <a:prstGeom prst="line">
            <a:avLst/>
          </a:prstGeom>
          <a:ln w="9523" cap="rnd" cmpd="sng" algn="ctr">
            <a:solidFill>
              <a:srgbClr val="305080"/>
            </a:solidFill>
            <a:prstDash val="dash"/>
            <a:round/>
          </a:ln>
        </p:spPr>
      </p:cxnSp>
      <p:sp>
        <p:nvSpPr>
          <p:cNvPr id="180" name="제목 1"/>
          <p:cNvSpPr txBox="1"/>
          <p:nvPr/>
        </p:nvSpPr>
        <p:spPr>
          <a:xfrm>
            <a:off x="639325" y="5002560"/>
            <a:ext cx="886085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  </a:t>
            </a:r>
            <a:r>
              <a:rPr lang="ko-KR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특정 공무원이 그 분야에 장기간 근무하며 업체와의 유착관계 형성</a:t>
            </a:r>
            <a:endParaRPr lang="ko-KR" altLang="en-US" sz="23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181" name="제목 1"/>
          <p:cNvSpPr txBox="1"/>
          <p:nvPr/>
        </p:nvSpPr>
        <p:spPr>
          <a:xfrm>
            <a:off x="742129" y="5587566"/>
            <a:ext cx="8253996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 </a:t>
            </a:r>
            <a:r>
              <a:rPr lang="ko-KR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담당자의 개인적인 도덕성 결여로 인해 금전적 수단으로 인식  </a:t>
            </a:r>
            <a:endParaRPr lang="ko-KR" altLang="en-US" sz="23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182" name="Freeform 5"/>
          <p:cNvSpPr/>
          <p:nvPr/>
        </p:nvSpPr>
        <p:spPr>
          <a:xfrm>
            <a:off x="539420" y="5318833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183" name="Freeform 5"/>
          <p:cNvSpPr/>
          <p:nvPr/>
        </p:nvSpPr>
        <p:spPr>
          <a:xfrm>
            <a:off x="551179" y="5877272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grpSp>
        <p:nvGrpSpPr>
          <p:cNvPr id="186" name="그룹 17"/>
          <p:cNvGrpSpPr/>
          <p:nvPr/>
        </p:nvGrpSpPr>
        <p:grpSpPr>
          <a:xfrm rot="420000">
            <a:off x="361752" y="4524731"/>
            <a:ext cx="296352" cy="436007"/>
            <a:chOff x="827476" y="1249924"/>
            <a:chExt cx="1045009" cy="1199114"/>
          </a:xfrm>
        </p:grpSpPr>
        <p:sp>
          <p:nvSpPr>
            <p:cNvPr id="187" name="자유형 18"/>
            <p:cNvSpPr/>
            <p:nvPr/>
          </p:nvSpPr>
          <p:spPr>
            <a:xfrm>
              <a:off x="827476" y="1249924"/>
              <a:ext cx="1045009" cy="1199114"/>
            </a:xfrm>
            <a:custGeom>
              <a:avLst/>
              <a:gd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1ab4e4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8" name="자유형 19"/>
            <p:cNvSpPr/>
            <p:nvPr/>
          </p:nvSpPr>
          <p:spPr>
            <a:xfrm>
              <a:off x="827476" y="1626364"/>
              <a:ext cx="875103" cy="822674"/>
            </a:xfrm>
            <a:custGeom>
              <a:avLst/>
              <a:gd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488ac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금품 </a:t>
            </a:r>
            <a:r>
              <a:rPr lang="en-US" altLang="ko-KR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·</a:t>
            </a: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 향응수수 근절방안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grpSp>
        <p:nvGrpSpPr>
          <p:cNvPr id="189" name="그룹 58"/>
          <p:cNvGrpSpPr/>
          <p:nvPr/>
        </p:nvGrpSpPr>
        <p:grpSpPr>
          <a:xfrm rot="0">
            <a:off x="476769" y="1847737"/>
            <a:ext cx="8100901" cy="1235591"/>
            <a:chOff x="720432" y="1847737"/>
            <a:chExt cx="7703996" cy="1235591"/>
          </a:xfrm>
        </p:grpSpPr>
        <p:sp>
          <p:nvSpPr>
            <p:cNvPr id="190" name="모서리가 둥근 직사각형 59"/>
            <p:cNvSpPr/>
            <p:nvPr/>
          </p:nvSpPr>
          <p:spPr>
            <a:xfrm flipH="1">
              <a:off x="852580" y="2458293"/>
              <a:ext cx="420796" cy="423018"/>
            </a:xfrm>
            <a:prstGeom prst="roundRect">
              <a:avLst>
                <a:gd name="adj" fmla="val 16667"/>
              </a:avLst>
            </a:prstGeom>
            <a:solidFill>
              <a:srgbClr val="2038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91" name="모서리가 둥근 직사각형 60"/>
            <p:cNvSpPr/>
            <p:nvPr/>
          </p:nvSpPr>
          <p:spPr>
            <a:xfrm flipH="1">
              <a:off x="1462366" y="1916802"/>
              <a:ext cx="420796" cy="423018"/>
            </a:xfrm>
            <a:prstGeom prst="roundRect">
              <a:avLst>
                <a:gd name="adj" fmla="val 16667"/>
              </a:avLst>
            </a:prstGeom>
            <a:solidFill>
              <a:srgbClr val="2038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92" name="모서리가 둥근 직사각형 61"/>
            <p:cNvSpPr/>
            <p:nvPr/>
          </p:nvSpPr>
          <p:spPr>
            <a:xfrm flipH="1">
              <a:off x="893715" y="1945979"/>
              <a:ext cx="7530713" cy="1137349"/>
            </a:xfrm>
            <a:prstGeom prst="roundRect">
              <a:avLst>
                <a:gd name="adj" fmla="val 8024"/>
              </a:avLst>
            </a:prstGeom>
            <a:gradFill flip="none" rotWithShape="1">
              <a:gsLst>
                <a:gs pos="100000">
                  <a:srgbClr val="f5f5f5"/>
                </a:gs>
                <a:gs pos="71000">
                  <a:srgbClr val="f9f9f9"/>
                </a:gs>
              </a:gsLst>
              <a:lin ang="2700000" scaled="1"/>
              <a:tileRect/>
            </a:gradFill>
            <a:ln w="25400">
              <a:solidFill>
                <a:srgbClr val="3c73a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93" name="모서리가 둥근 직사각형 34"/>
            <p:cNvSpPr/>
            <p:nvPr/>
          </p:nvSpPr>
          <p:spPr>
            <a:xfrm flipH="1">
              <a:off x="849210" y="1912307"/>
              <a:ext cx="968786" cy="907379"/>
            </a:xfrm>
            <a:custGeom>
              <a:avLst/>
              <a:gdLst>
                <a:gd name="connsiteX0" fmla="*/ 0 w 1790558"/>
                <a:gd name="connsiteY0" fmla="*/ 143674 h 2136437"/>
                <a:gd name="connsiteX1" fmla="*/ 143674 w 1790558"/>
                <a:gd name="connsiteY1" fmla="*/ 0 h 2136437"/>
                <a:gd name="connsiteX2" fmla="*/ 1646884 w 1790558"/>
                <a:gd name="connsiteY2" fmla="*/ 0 h 2136437"/>
                <a:gd name="connsiteX3" fmla="*/ 1790558 w 1790558"/>
                <a:gd name="connsiteY3" fmla="*/ 143674 h 2136437"/>
                <a:gd name="connsiteX4" fmla="*/ 1790558 w 1790558"/>
                <a:gd name="connsiteY4" fmla="*/ 1992763 h 2136437"/>
                <a:gd name="connsiteX5" fmla="*/ 1646884 w 1790558"/>
                <a:gd name="connsiteY5" fmla="*/ 2136437 h 2136437"/>
                <a:gd name="connsiteX6" fmla="*/ 143674 w 1790558"/>
                <a:gd name="connsiteY6" fmla="*/ 2136437 h 2136437"/>
                <a:gd name="connsiteX7" fmla="*/ 0 w 1790558"/>
                <a:gd name="connsiteY7" fmla="*/ 1992763 h 2136437"/>
                <a:gd name="connsiteX8" fmla="*/ 0 w 1790558"/>
                <a:gd name="connsiteY8" fmla="*/ 143674 h 2136437"/>
                <a:gd name="connsiteX0" fmla="*/ 0 w 1790558"/>
                <a:gd name="connsiteY0" fmla="*/ 143674 h 2136437"/>
                <a:gd name="connsiteX1" fmla="*/ 143674 w 1790558"/>
                <a:gd name="connsiteY1" fmla="*/ 0 h 2136437"/>
                <a:gd name="connsiteX2" fmla="*/ 407339 w 1790558"/>
                <a:gd name="connsiteY2" fmla="*/ 4904 h 2136437"/>
                <a:gd name="connsiteX3" fmla="*/ 1646884 w 1790558"/>
                <a:gd name="connsiteY3" fmla="*/ 0 h 2136437"/>
                <a:gd name="connsiteX4" fmla="*/ 1790558 w 1790558"/>
                <a:gd name="connsiteY4" fmla="*/ 143674 h 2136437"/>
                <a:gd name="connsiteX5" fmla="*/ 1790558 w 1790558"/>
                <a:gd name="connsiteY5" fmla="*/ 1992763 h 2136437"/>
                <a:gd name="connsiteX6" fmla="*/ 1646884 w 1790558"/>
                <a:gd name="connsiteY6" fmla="*/ 2136437 h 2136437"/>
                <a:gd name="connsiteX7" fmla="*/ 143674 w 1790558"/>
                <a:gd name="connsiteY7" fmla="*/ 2136437 h 2136437"/>
                <a:gd name="connsiteX8" fmla="*/ 0 w 1790558"/>
                <a:gd name="connsiteY8" fmla="*/ 1992763 h 2136437"/>
                <a:gd name="connsiteX9" fmla="*/ 0 w 1790558"/>
                <a:gd name="connsiteY9" fmla="*/ 143674 h 2136437"/>
                <a:gd name="connsiteX0" fmla="*/ 0 w 1790558"/>
                <a:gd name="connsiteY0" fmla="*/ 143674 h 2136437"/>
                <a:gd name="connsiteX1" fmla="*/ 143674 w 1790558"/>
                <a:gd name="connsiteY1" fmla="*/ 0 h 2136437"/>
                <a:gd name="connsiteX2" fmla="*/ 407339 w 1790558"/>
                <a:gd name="connsiteY2" fmla="*/ 4904 h 2136437"/>
                <a:gd name="connsiteX3" fmla="*/ 1646884 w 1790558"/>
                <a:gd name="connsiteY3" fmla="*/ 0 h 2136437"/>
                <a:gd name="connsiteX4" fmla="*/ 1790558 w 1790558"/>
                <a:gd name="connsiteY4" fmla="*/ 143674 h 2136437"/>
                <a:gd name="connsiteX5" fmla="*/ 1786196 w 1790558"/>
                <a:gd name="connsiteY5" fmla="*/ 1282161 h 2136437"/>
                <a:gd name="connsiteX6" fmla="*/ 1790558 w 1790558"/>
                <a:gd name="connsiteY6" fmla="*/ 1992763 h 2136437"/>
                <a:gd name="connsiteX7" fmla="*/ 1646884 w 1790558"/>
                <a:gd name="connsiteY7" fmla="*/ 2136437 h 2136437"/>
                <a:gd name="connsiteX8" fmla="*/ 143674 w 1790558"/>
                <a:gd name="connsiteY8" fmla="*/ 2136437 h 2136437"/>
                <a:gd name="connsiteX9" fmla="*/ 0 w 1790558"/>
                <a:gd name="connsiteY9" fmla="*/ 1992763 h 2136437"/>
                <a:gd name="connsiteX10" fmla="*/ 0 w 1790558"/>
                <a:gd name="connsiteY10" fmla="*/ 143674 h 2136437"/>
                <a:gd name="connsiteX0" fmla="*/ 0 w 1790558"/>
                <a:gd name="connsiteY0" fmla="*/ 186326 h 2179089"/>
                <a:gd name="connsiteX1" fmla="*/ 407339 w 1790558"/>
                <a:gd name="connsiteY1" fmla="*/ 47556 h 2179089"/>
                <a:gd name="connsiteX2" fmla="*/ 1646884 w 1790558"/>
                <a:gd name="connsiteY2" fmla="*/ 42652 h 2179089"/>
                <a:gd name="connsiteX3" fmla="*/ 1790558 w 1790558"/>
                <a:gd name="connsiteY3" fmla="*/ 186326 h 2179089"/>
                <a:gd name="connsiteX4" fmla="*/ 1786196 w 1790558"/>
                <a:gd name="connsiteY4" fmla="*/ 1324813 h 2179089"/>
                <a:gd name="connsiteX5" fmla="*/ 1790558 w 1790558"/>
                <a:gd name="connsiteY5" fmla="*/ 2035415 h 2179089"/>
                <a:gd name="connsiteX6" fmla="*/ 1646884 w 1790558"/>
                <a:gd name="connsiteY6" fmla="*/ 2179089 h 2179089"/>
                <a:gd name="connsiteX7" fmla="*/ 143674 w 1790558"/>
                <a:gd name="connsiteY7" fmla="*/ 2179089 h 2179089"/>
                <a:gd name="connsiteX8" fmla="*/ 0 w 1790558"/>
                <a:gd name="connsiteY8" fmla="*/ 2035415 h 2179089"/>
                <a:gd name="connsiteX9" fmla="*/ 0 w 1790558"/>
                <a:gd name="connsiteY9" fmla="*/ 186326 h 2179089"/>
                <a:gd name="connsiteX0" fmla="*/ 0 w 1790558"/>
                <a:gd name="connsiteY0" fmla="*/ 1992763 h 2136437"/>
                <a:gd name="connsiteX1" fmla="*/ 407339 w 1790558"/>
                <a:gd name="connsiteY1" fmla="*/ 4904 h 2136437"/>
                <a:gd name="connsiteX2" fmla="*/ 1646884 w 1790558"/>
                <a:gd name="connsiteY2" fmla="*/ 0 h 2136437"/>
                <a:gd name="connsiteX3" fmla="*/ 1790558 w 1790558"/>
                <a:gd name="connsiteY3" fmla="*/ 143674 h 2136437"/>
                <a:gd name="connsiteX4" fmla="*/ 1786196 w 1790558"/>
                <a:gd name="connsiteY4" fmla="*/ 1282161 h 2136437"/>
                <a:gd name="connsiteX5" fmla="*/ 1790558 w 1790558"/>
                <a:gd name="connsiteY5" fmla="*/ 1992763 h 2136437"/>
                <a:gd name="connsiteX6" fmla="*/ 1646884 w 1790558"/>
                <a:gd name="connsiteY6" fmla="*/ 2136437 h 2136437"/>
                <a:gd name="connsiteX7" fmla="*/ 143674 w 1790558"/>
                <a:gd name="connsiteY7" fmla="*/ 2136437 h 2136437"/>
                <a:gd name="connsiteX8" fmla="*/ 0 w 1790558"/>
                <a:gd name="connsiteY8" fmla="*/ 1992763 h 2136437"/>
                <a:gd name="connsiteX0" fmla="*/ 81953 w 1728837"/>
                <a:gd name="connsiteY0" fmla="*/ 2136437 h 2136437"/>
                <a:gd name="connsiteX1" fmla="*/ 345618 w 1728837"/>
                <a:gd name="connsiteY1" fmla="*/ 4904 h 2136437"/>
                <a:gd name="connsiteX2" fmla="*/ 1585163 w 1728837"/>
                <a:gd name="connsiteY2" fmla="*/ 0 h 2136437"/>
                <a:gd name="connsiteX3" fmla="*/ 1728837 w 1728837"/>
                <a:gd name="connsiteY3" fmla="*/ 143674 h 2136437"/>
                <a:gd name="connsiteX4" fmla="*/ 1724475 w 1728837"/>
                <a:gd name="connsiteY4" fmla="*/ 1282161 h 2136437"/>
                <a:gd name="connsiteX5" fmla="*/ 1728837 w 1728837"/>
                <a:gd name="connsiteY5" fmla="*/ 1992763 h 2136437"/>
                <a:gd name="connsiteX6" fmla="*/ 1585163 w 1728837"/>
                <a:gd name="connsiteY6" fmla="*/ 2136437 h 2136437"/>
                <a:gd name="connsiteX7" fmla="*/ 81953 w 1728837"/>
                <a:gd name="connsiteY7" fmla="*/ 2136437 h 2136437"/>
                <a:gd name="connsiteX0" fmla="*/ 1239545 w 1383219"/>
                <a:gd name="connsiteY0" fmla="*/ 2136437 h 2136437"/>
                <a:gd name="connsiteX1" fmla="*/ 0 w 1383219"/>
                <a:gd name="connsiteY1" fmla="*/ 4904 h 2136437"/>
                <a:gd name="connsiteX2" fmla="*/ 1239545 w 1383219"/>
                <a:gd name="connsiteY2" fmla="*/ 0 h 2136437"/>
                <a:gd name="connsiteX3" fmla="*/ 1383219 w 1383219"/>
                <a:gd name="connsiteY3" fmla="*/ 143674 h 2136437"/>
                <a:gd name="connsiteX4" fmla="*/ 1378857 w 1383219"/>
                <a:gd name="connsiteY4" fmla="*/ 1282161 h 2136437"/>
                <a:gd name="connsiteX5" fmla="*/ 1383219 w 1383219"/>
                <a:gd name="connsiteY5" fmla="*/ 1992763 h 2136437"/>
                <a:gd name="connsiteX6" fmla="*/ 1239545 w 1383219"/>
                <a:gd name="connsiteY6" fmla="*/ 2136437 h 2136437"/>
                <a:gd name="connsiteX0" fmla="*/ 1383219 w 1383219"/>
                <a:gd name="connsiteY0" fmla="*/ 1992763 h 1992763"/>
                <a:gd name="connsiteX1" fmla="*/ 0 w 1383219"/>
                <a:gd name="connsiteY1" fmla="*/ 4904 h 1992763"/>
                <a:gd name="connsiteX2" fmla="*/ 1239545 w 1383219"/>
                <a:gd name="connsiteY2" fmla="*/ 0 h 1992763"/>
                <a:gd name="connsiteX3" fmla="*/ 1383219 w 1383219"/>
                <a:gd name="connsiteY3" fmla="*/ 143674 h 1992763"/>
                <a:gd name="connsiteX4" fmla="*/ 1378857 w 1383219"/>
                <a:gd name="connsiteY4" fmla="*/ 1282161 h 1992763"/>
                <a:gd name="connsiteX5" fmla="*/ 1383219 w 1383219"/>
                <a:gd name="connsiteY5" fmla="*/ 1992763 h 1992763"/>
                <a:gd name="connsiteX0" fmla="*/ 1378857 w 1383219"/>
                <a:gd name="connsiteY0" fmla="*/ 1282161 h 1282161"/>
                <a:gd name="connsiteX1" fmla="*/ 0 w 1383219"/>
                <a:gd name="connsiteY1" fmla="*/ 4904 h 1282161"/>
                <a:gd name="connsiteX2" fmla="*/ 1239545 w 1383219"/>
                <a:gd name="connsiteY2" fmla="*/ 0 h 1282161"/>
                <a:gd name="connsiteX3" fmla="*/ 1383219 w 1383219"/>
                <a:gd name="connsiteY3" fmla="*/ 143674 h 1282161"/>
                <a:gd name="connsiteX4" fmla="*/ 1378857 w 1383219"/>
                <a:gd name="connsiteY4" fmla="*/ 1282161 h 1282161"/>
                <a:gd name="connsiteX0" fmla="*/ 1364569 w 1368931"/>
                <a:gd name="connsiteY0" fmla="*/ 1282161 h 1282161"/>
                <a:gd name="connsiteX1" fmla="*/ 0 w 1368931"/>
                <a:gd name="connsiteY1" fmla="*/ 141 h 1282161"/>
                <a:gd name="connsiteX2" fmla="*/ 1225257 w 1368931"/>
                <a:gd name="connsiteY2" fmla="*/ 0 h 1282161"/>
                <a:gd name="connsiteX3" fmla="*/ 1368931 w 1368931"/>
                <a:gd name="connsiteY3" fmla="*/ 143674 h 1282161"/>
                <a:gd name="connsiteX4" fmla="*/ 1364569 w 1368931"/>
                <a:gd name="connsiteY4" fmla="*/ 1282161 h 128216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8931" h="1282161">
                  <a:moveTo>
                    <a:pt x="1364569" y="1282161"/>
                  </a:moveTo>
                  <a:lnTo>
                    <a:pt x="0" y="141"/>
                  </a:lnTo>
                  <a:lnTo>
                    <a:pt x="1225257" y="0"/>
                  </a:lnTo>
                  <a:cubicBezTo>
                    <a:pt x="1304606" y="0"/>
                    <a:pt x="1368931" y="64325"/>
                    <a:pt x="1368931" y="143674"/>
                  </a:cubicBezTo>
                  <a:lnTo>
                    <a:pt x="1364569" y="1282161"/>
                  </a:lnTo>
                  <a:close/>
                </a:path>
              </a:pathLst>
            </a:custGeom>
            <a:gradFill flip="none" rotWithShape="1">
              <a:gsLst>
                <a:gs pos="24000">
                  <a:srgbClr val="3b72ab"/>
                </a:gs>
                <a:gs pos="83000">
                  <a:srgbClr val="22548b"/>
                </a:gs>
              </a:gsLst>
              <a:lin ang="5400000" scaled="1"/>
              <a:tileRect/>
            </a:gradFill>
            <a:ln w="38100">
              <a:noFill/>
            </a:ln>
            <a:effectLst>
              <a:outerShdw blurRad="25400" dist="254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94" name="타원 63"/>
            <p:cNvSpPr/>
            <p:nvPr/>
          </p:nvSpPr>
          <p:spPr>
            <a:xfrm rot="10800000" flipH="1" flipV="1">
              <a:off x="816603" y="1922260"/>
              <a:ext cx="702422" cy="4291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95" name="TextBox 64"/>
            <p:cNvSpPr txBox="1">
              <a:spLocks noChangeArrowheads="1"/>
            </p:cNvSpPr>
            <p:nvPr/>
          </p:nvSpPr>
          <p:spPr>
            <a:xfrm>
              <a:off x="737123" y="1847737"/>
              <a:ext cx="861382" cy="62950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r>
                <a:rPr lang="en-US" altLang="ko-KR" sz="3200" spc="-133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1</a:t>
              </a:r>
              <a:endParaRPr lang="en-US" altLang="ko-KR" sz="3200" spc="-133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  <p:sp>
          <p:nvSpPr>
            <p:cNvPr id="196" name="TextBox 65"/>
            <p:cNvSpPr txBox="1">
              <a:spLocks noChangeArrowheads="1"/>
            </p:cNvSpPr>
            <p:nvPr/>
          </p:nvSpPr>
          <p:spPr>
            <a:xfrm>
              <a:off x="720432" y="2204864"/>
              <a:ext cx="7293116" cy="55316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  <a:defRPr lang="ko-KR" altLang="en-US"/>
              </a:pPr>
              <a:r>
                <a:rPr lang="ko-KR" altLang="en-US" sz="24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상급자가 업무에 대해 명확히 파악하고 챙겨라!</a:t>
              </a:r>
              <a:endParaRPr lang="ko-KR" altLang="en-US" sz="24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  <p:sp>
          <p:nvSpPr>
            <p:cNvPr id="199" name="타원 12"/>
            <p:cNvSpPr/>
            <p:nvPr/>
          </p:nvSpPr>
          <p:spPr>
            <a:xfrm rot="5400000">
              <a:off x="8104082" y="2240868"/>
              <a:ext cx="140326" cy="14032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03" name="타원 71"/>
            <p:cNvSpPr/>
            <p:nvPr/>
          </p:nvSpPr>
          <p:spPr>
            <a:xfrm rot="5400000">
              <a:off x="8104082" y="2653269"/>
              <a:ext cx="140326" cy="14032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208" name="그룹 77"/>
          <p:cNvGrpSpPr/>
          <p:nvPr/>
        </p:nvGrpSpPr>
        <p:grpSpPr>
          <a:xfrm rot="0">
            <a:off x="530324" y="3429000"/>
            <a:ext cx="8119353" cy="1235591"/>
            <a:chOff x="737123" y="3176807"/>
            <a:chExt cx="7826119" cy="1235591"/>
          </a:xfrm>
        </p:grpSpPr>
        <p:sp>
          <p:nvSpPr>
            <p:cNvPr id="209" name="모서리가 둥근 직사각형 78"/>
            <p:cNvSpPr/>
            <p:nvPr/>
          </p:nvSpPr>
          <p:spPr>
            <a:xfrm flipH="1">
              <a:off x="852580" y="3787363"/>
              <a:ext cx="420796" cy="423018"/>
            </a:xfrm>
            <a:prstGeom prst="roundRect">
              <a:avLst>
                <a:gd name="adj" fmla="val 16667"/>
              </a:avLst>
            </a:prstGeom>
            <a:solidFill>
              <a:srgbClr val="2038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10" name="모서리가 둥근 직사각형 79"/>
            <p:cNvSpPr/>
            <p:nvPr/>
          </p:nvSpPr>
          <p:spPr>
            <a:xfrm flipH="1">
              <a:off x="1462366" y="3245872"/>
              <a:ext cx="420796" cy="423018"/>
            </a:xfrm>
            <a:prstGeom prst="roundRect">
              <a:avLst>
                <a:gd name="adj" fmla="val 16667"/>
              </a:avLst>
            </a:prstGeom>
            <a:solidFill>
              <a:srgbClr val="2038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11" name="모서리가 둥근 직사각형 80"/>
            <p:cNvSpPr/>
            <p:nvPr/>
          </p:nvSpPr>
          <p:spPr>
            <a:xfrm flipH="1">
              <a:off x="893715" y="3275049"/>
              <a:ext cx="7669527" cy="1137349"/>
            </a:xfrm>
            <a:prstGeom prst="roundRect">
              <a:avLst>
                <a:gd name="adj" fmla="val 8024"/>
              </a:avLst>
            </a:prstGeom>
            <a:gradFill flip="none" rotWithShape="1">
              <a:gsLst>
                <a:gs pos="100000">
                  <a:srgbClr val="f5f5f5"/>
                </a:gs>
                <a:gs pos="71000">
                  <a:srgbClr val="f9f9f9"/>
                </a:gs>
              </a:gsLst>
              <a:lin ang="2700000" scaled="1"/>
              <a:tileRect/>
            </a:gradFill>
            <a:ln w="25400">
              <a:solidFill>
                <a:srgbClr val="1db2d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12" name="모서리가 둥근 직사각형 34"/>
            <p:cNvSpPr/>
            <p:nvPr/>
          </p:nvSpPr>
          <p:spPr>
            <a:xfrm flipH="1">
              <a:off x="849210" y="3241377"/>
              <a:ext cx="968786" cy="907379"/>
            </a:xfrm>
            <a:custGeom>
              <a:avLst/>
              <a:gdLst>
                <a:gd name="connsiteX0" fmla="*/ 0 w 1790558"/>
                <a:gd name="connsiteY0" fmla="*/ 143674 h 2136437"/>
                <a:gd name="connsiteX1" fmla="*/ 143674 w 1790558"/>
                <a:gd name="connsiteY1" fmla="*/ 0 h 2136437"/>
                <a:gd name="connsiteX2" fmla="*/ 1646884 w 1790558"/>
                <a:gd name="connsiteY2" fmla="*/ 0 h 2136437"/>
                <a:gd name="connsiteX3" fmla="*/ 1790558 w 1790558"/>
                <a:gd name="connsiteY3" fmla="*/ 143674 h 2136437"/>
                <a:gd name="connsiteX4" fmla="*/ 1790558 w 1790558"/>
                <a:gd name="connsiteY4" fmla="*/ 1992763 h 2136437"/>
                <a:gd name="connsiteX5" fmla="*/ 1646884 w 1790558"/>
                <a:gd name="connsiteY5" fmla="*/ 2136437 h 2136437"/>
                <a:gd name="connsiteX6" fmla="*/ 143674 w 1790558"/>
                <a:gd name="connsiteY6" fmla="*/ 2136437 h 2136437"/>
                <a:gd name="connsiteX7" fmla="*/ 0 w 1790558"/>
                <a:gd name="connsiteY7" fmla="*/ 1992763 h 2136437"/>
                <a:gd name="connsiteX8" fmla="*/ 0 w 1790558"/>
                <a:gd name="connsiteY8" fmla="*/ 143674 h 2136437"/>
                <a:gd name="connsiteX0" fmla="*/ 0 w 1790558"/>
                <a:gd name="connsiteY0" fmla="*/ 143674 h 2136437"/>
                <a:gd name="connsiteX1" fmla="*/ 143674 w 1790558"/>
                <a:gd name="connsiteY1" fmla="*/ 0 h 2136437"/>
                <a:gd name="connsiteX2" fmla="*/ 407339 w 1790558"/>
                <a:gd name="connsiteY2" fmla="*/ 4904 h 2136437"/>
                <a:gd name="connsiteX3" fmla="*/ 1646884 w 1790558"/>
                <a:gd name="connsiteY3" fmla="*/ 0 h 2136437"/>
                <a:gd name="connsiteX4" fmla="*/ 1790558 w 1790558"/>
                <a:gd name="connsiteY4" fmla="*/ 143674 h 2136437"/>
                <a:gd name="connsiteX5" fmla="*/ 1790558 w 1790558"/>
                <a:gd name="connsiteY5" fmla="*/ 1992763 h 2136437"/>
                <a:gd name="connsiteX6" fmla="*/ 1646884 w 1790558"/>
                <a:gd name="connsiteY6" fmla="*/ 2136437 h 2136437"/>
                <a:gd name="connsiteX7" fmla="*/ 143674 w 1790558"/>
                <a:gd name="connsiteY7" fmla="*/ 2136437 h 2136437"/>
                <a:gd name="connsiteX8" fmla="*/ 0 w 1790558"/>
                <a:gd name="connsiteY8" fmla="*/ 1992763 h 2136437"/>
                <a:gd name="connsiteX9" fmla="*/ 0 w 1790558"/>
                <a:gd name="connsiteY9" fmla="*/ 143674 h 2136437"/>
                <a:gd name="connsiteX0" fmla="*/ 0 w 1790558"/>
                <a:gd name="connsiteY0" fmla="*/ 143674 h 2136437"/>
                <a:gd name="connsiteX1" fmla="*/ 143674 w 1790558"/>
                <a:gd name="connsiteY1" fmla="*/ 0 h 2136437"/>
                <a:gd name="connsiteX2" fmla="*/ 407339 w 1790558"/>
                <a:gd name="connsiteY2" fmla="*/ 4904 h 2136437"/>
                <a:gd name="connsiteX3" fmla="*/ 1646884 w 1790558"/>
                <a:gd name="connsiteY3" fmla="*/ 0 h 2136437"/>
                <a:gd name="connsiteX4" fmla="*/ 1790558 w 1790558"/>
                <a:gd name="connsiteY4" fmla="*/ 143674 h 2136437"/>
                <a:gd name="connsiteX5" fmla="*/ 1786196 w 1790558"/>
                <a:gd name="connsiteY5" fmla="*/ 1282161 h 2136437"/>
                <a:gd name="connsiteX6" fmla="*/ 1790558 w 1790558"/>
                <a:gd name="connsiteY6" fmla="*/ 1992763 h 2136437"/>
                <a:gd name="connsiteX7" fmla="*/ 1646884 w 1790558"/>
                <a:gd name="connsiteY7" fmla="*/ 2136437 h 2136437"/>
                <a:gd name="connsiteX8" fmla="*/ 143674 w 1790558"/>
                <a:gd name="connsiteY8" fmla="*/ 2136437 h 2136437"/>
                <a:gd name="connsiteX9" fmla="*/ 0 w 1790558"/>
                <a:gd name="connsiteY9" fmla="*/ 1992763 h 2136437"/>
                <a:gd name="connsiteX10" fmla="*/ 0 w 1790558"/>
                <a:gd name="connsiteY10" fmla="*/ 143674 h 2136437"/>
                <a:gd name="connsiteX0" fmla="*/ 0 w 1790558"/>
                <a:gd name="connsiteY0" fmla="*/ 186326 h 2179089"/>
                <a:gd name="connsiteX1" fmla="*/ 407339 w 1790558"/>
                <a:gd name="connsiteY1" fmla="*/ 47556 h 2179089"/>
                <a:gd name="connsiteX2" fmla="*/ 1646884 w 1790558"/>
                <a:gd name="connsiteY2" fmla="*/ 42652 h 2179089"/>
                <a:gd name="connsiteX3" fmla="*/ 1790558 w 1790558"/>
                <a:gd name="connsiteY3" fmla="*/ 186326 h 2179089"/>
                <a:gd name="connsiteX4" fmla="*/ 1786196 w 1790558"/>
                <a:gd name="connsiteY4" fmla="*/ 1324813 h 2179089"/>
                <a:gd name="connsiteX5" fmla="*/ 1790558 w 1790558"/>
                <a:gd name="connsiteY5" fmla="*/ 2035415 h 2179089"/>
                <a:gd name="connsiteX6" fmla="*/ 1646884 w 1790558"/>
                <a:gd name="connsiteY6" fmla="*/ 2179089 h 2179089"/>
                <a:gd name="connsiteX7" fmla="*/ 143674 w 1790558"/>
                <a:gd name="connsiteY7" fmla="*/ 2179089 h 2179089"/>
                <a:gd name="connsiteX8" fmla="*/ 0 w 1790558"/>
                <a:gd name="connsiteY8" fmla="*/ 2035415 h 2179089"/>
                <a:gd name="connsiteX9" fmla="*/ 0 w 1790558"/>
                <a:gd name="connsiteY9" fmla="*/ 186326 h 2179089"/>
                <a:gd name="connsiteX0" fmla="*/ 0 w 1790558"/>
                <a:gd name="connsiteY0" fmla="*/ 1992763 h 2136437"/>
                <a:gd name="connsiteX1" fmla="*/ 407339 w 1790558"/>
                <a:gd name="connsiteY1" fmla="*/ 4904 h 2136437"/>
                <a:gd name="connsiteX2" fmla="*/ 1646884 w 1790558"/>
                <a:gd name="connsiteY2" fmla="*/ 0 h 2136437"/>
                <a:gd name="connsiteX3" fmla="*/ 1790558 w 1790558"/>
                <a:gd name="connsiteY3" fmla="*/ 143674 h 2136437"/>
                <a:gd name="connsiteX4" fmla="*/ 1786196 w 1790558"/>
                <a:gd name="connsiteY4" fmla="*/ 1282161 h 2136437"/>
                <a:gd name="connsiteX5" fmla="*/ 1790558 w 1790558"/>
                <a:gd name="connsiteY5" fmla="*/ 1992763 h 2136437"/>
                <a:gd name="connsiteX6" fmla="*/ 1646884 w 1790558"/>
                <a:gd name="connsiteY6" fmla="*/ 2136437 h 2136437"/>
                <a:gd name="connsiteX7" fmla="*/ 143674 w 1790558"/>
                <a:gd name="connsiteY7" fmla="*/ 2136437 h 2136437"/>
                <a:gd name="connsiteX8" fmla="*/ 0 w 1790558"/>
                <a:gd name="connsiteY8" fmla="*/ 1992763 h 2136437"/>
                <a:gd name="connsiteX0" fmla="*/ 81953 w 1728837"/>
                <a:gd name="connsiteY0" fmla="*/ 2136437 h 2136437"/>
                <a:gd name="connsiteX1" fmla="*/ 345618 w 1728837"/>
                <a:gd name="connsiteY1" fmla="*/ 4904 h 2136437"/>
                <a:gd name="connsiteX2" fmla="*/ 1585163 w 1728837"/>
                <a:gd name="connsiteY2" fmla="*/ 0 h 2136437"/>
                <a:gd name="connsiteX3" fmla="*/ 1728837 w 1728837"/>
                <a:gd name="connsiteY3" fmla="*/ 143674 h 2136437"/>
                <a:gd name="connsiteX4" fmla="*/ 1724475 w 1728837"/>
                <a:gd name="connsiteY4" fmla="*/ 1282161 h 2136437"/>
                <a:gd name="connsiteX5" fmla="*/ 1728837 w 1728837"/>
                <a:gd name="connsiteY5" fmla="*/ 1992763 h 2136437"/>
                <a:gd name="connsiteX6" fmla="*/ 1585163 w 1728837"/>
                <a:gd name="connsiteY6" fmla="*/ 2136437 h 2136437"/>
                <a:gd name="connsiteX7" fmla="*/ 81953 w 1728837"/>
                <a:gd name="connsiteY7" fmla="*/ 2136437 h 2136437"/>
                <a:gd name="connsiteX0" fmla="*/ 1239545 w 1383219"/>
                <a:gd name="connsiteY0" fmla="*/ 2136437 h 2136437"/>
                <a:gd name="connsiteX1" fmla="*/ 0 w 1383219"/>
                <a:gd name="connsiteY1" fmla="*/ 4904 h 2136437"/>
                <a:gd name="connsiteX2" fmla="*/ 1239545 w 1383219"/>
                <a:gd name="connsiteY2" fmla="*/ 0 h 2136437"/>
                <a:gd name="connsiteX3" fmla="*/ 1383219 w 1383219"/>
                <a:gd name="connsiteY3" fmla="*/ 143674 h 2136437"/>
                <a:gd name="connsiteX4" fmla="*/ 1378857 w 1383219"/>
                <a:gd name="connsiteY4" fmla="*/ 1282161 h 2136437"/>
                <a:gd name="connsiteX5" fmla="*/ 1383219 w 1383219"/>
                <a:gd name="connsiteY5" fmla="*/ 1992763 h 2136437"/>
                <a:gd name="connsiteX6" fmla="*/ 1239545 w 1383219"/>
                <a:gd name="connsiteY6" fmla="*/ 2136437 h 2136437"/>
                <a:gd name="connsiteX0" fmla="*/ 1383219 w 1383219"/>
                <a:gd name="connsiteY0" fmla="*/ 1992763 h 1992763"/>
                <a:gd name="connsiteX1" fmla="*/ 0 w 1383219"/>
                <a:gd name="connsiteY1" fmla="*/ 4904 h 1992763"/>
                <a:gd name="connsiteX2" fmla="*/ 1239545 w 1383219"/>
                <a:gd name="connsiteY2" fmla="*/ 0 h 1992763"/>
                <a:gd name="connsiteX3" fmla="*/ 1383219 w 1383219"/>
                <a:gd name="connsiteY3" fmla="*/ 143674 h 1992763"/>
                <a:gd name="connsiteX4" fmla="*/ 1378857 w 1383219"/>
                <a:gd name="connsiteY4" fmla="*/ 1282161 h 1992763"/>
                <a:gd name="connsiteX5" fmla="*/ 1383219 w 1383219"/>
                <a:gd name="connsiteY5" fmla="*/ 1992763 h 1992763"/>
                <a:gd name="connsiteX0" fmla="*/ 1378857 w 1383219"/>
                <a:gd name="connsiteY0" fmla="*/ 1282161 h 1282161"/>
                <a:gd name="connsiteX1" fmla="*/ 0 w 1383219"/>
                <a:gd name="connsiteY1" fmla="*/ 4904 h 1282161"/>
                <a:gd name="connsiteX2" fmla="*/ 1239545 w 1383219"/>
                <a:gd name="connsiteY2" fmla="*/ 0 h 1282161"/>
                <a:gd name="connsiteX3" fmla="*/ 1383219 w 1383219"/>
                <a:gd name="connsiteY3" fmla="*/ 143674 h 1282161"/>
                <a:gd name="connsiteX4" fmla="*/ 1378857 w 1383219"/>
                <a:gd name="connsiteY4" fmla="*/ 1282161 h 1282161"/>
                <a:gd name="connsiteX0" fmla="*/ 1364569 w 1368931"/>
                <a:gd name="connsiteY0" fmla="*/ 1282161 h 1282161"/>
                <a:gd name="connsiteX1" fmla="*/ 0 w 1368931"/>
                <a:gd name="connsiteY1" fmla="*/ 141 h 1282161"/>
                <a:gd name="connsiteX2" fmla="*/ 1225257 w 1368931"/>
                <a:gd name="connsiteY2" fmla="*/ 0 h 1282161"/>
                <a:gd name="connsiteX3" fmla="*/ 1368931 w 1368931"/>
                <a:gd name="connsiteY3" fmla="*/ 143674 h 1282161"/>
                <a:gd name="connsiteX4" fmla="*/ 1364569 w 1368931"/>
                <a:gd name="connsiteY4" fmla="*/ 1282161 h 128216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8931" h="1282161">
                  <a:moveTo>
                    <a:pt x="1364569" y="1282161"/>
                  </a:moveTo>
                  <a:lnTo>
                    <a:pt x="0" y="141"/>
                  </a:lnTo>
                  <a:lnTo>
                    <a:pt x="1225257" y="0"/>
                  </a:lnTo>
                  <a:cubicBezTo>
                    <a:pt x="1304606" y="0"/>
                    <a:pt x="1368931" y="64325"/>
                    <a:pt x="1368931" y="143674"/>
                  </a:cubicBezTo>
                  <a:lnTo>
                    <a:pt x="1364569" y="1282161"/>
                  </a:lnTo>
                  <a:close/>
                </a:path>
              </a:pathLst>
            </a:custGeom>
            <a:gradFill>
              <a:gsLst>
                <a:gs pos="0">
                  <a:srgbClr val="8ad7f2"/>
                </a:gs>
                <a:gs pos="35000">
                  <a:srgbClr val="1db2d5"/>
                </a:gs>
              </a:gsLst>
              <a:lin ang="5400000" scaled="0"/>
            </a:gra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13" name="타원 82"/>
            <p:cNvSpPr/>
            <p:nvPr/>
          </p:nvSpPr>
          <p:spPr>
            <a:xfrm rot="10800000" flipH="1" flipV="1">
              <a:off x="816603" y="3251330"/>
              <a:ext cx="702422" cy="4291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14" name="TextBox 83"/>
            <p:cNvSpPr txBox="1">
              <a:spLocks noChangeArrowheads="1"/>
            </p:cNvSpPr>
            <p:nvPr/>
          </p:nvSpPr>
          <p:spPr>
            <a:xfrm>
              <a:off x="737123" y="3176807"/>
              <a:ext cx="861382" cy="62950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r>
                <a:rPr lang="en-US" altLang="ko-KR" sz="3200" spc="-133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2</a:t>
              </a:r>
              <a:endParaRPr lang="en-US" altLang="ko-KR" sz="3200" spc="-133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  <p:sp>
          <p:nvSpPr>
            <p:cNvPr id="215" name="TextBox 84"/>
            <p:cNvSpPr txBox="1">
              <a:spLocks noChangeArrowheads="1"/>
            </p:cNvSpPr>
            <p:nvPr/>
          </p:nvSpPr>
          <p:spPr>
            <a:xfrm>
              <a:off x="1865429" y="3572851"/>
              <a:ext cx="5934954" cy="55316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 algn="ctr">
                <a:lnSpc>
                  <a:spcPct val="120000"/>
                </a:lnSpc>
                <a:defRPr lang="ko-KR" altLang="en-US"/>
              </a:pPr>
              <a:r>
                <a:rPr lang="ko-KR" altLang="en-US" sz="24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인</a:t>
              </a:r>
              <a:r>
                <a:rPr lang="en-US" altLang="ko-KR" sz="24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·</a:t>
              </a:r>
              <a:r>
                <a:rPr lang="ko-KR" altLang="en-US" sz="24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허가 분야 장기(5년 이상) 근무 시 보직변경 조치!</a:t>
              </a:r>
              <a:endParaRPr lang="ko-KR" altLang="en-US" sz="24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endParaRPr>
            </a:p>
            <a:p>
              <a:pPr algn="ctr">
                <a:lnSpc>
                  <a:spcPct val="120000"/>
                </a:lnSpc>
                <a:defRPr lang="ko-KR" altLang="en-US"/>
              </a:pPr>
              <a:r>
                <a:rPr lang="ko-KR" altLang="en-US" sz="2200">
                  <a:solidFill>
                    <a:schemeClr val="bg1">
                      <a:lumMod val="5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(2017년 상반기 인사부터 반영)</a:t>
              </a:r>
              <a:endParaRPr lang="ko-KR" altLang="en-US" sz="2200">
                <a:solidFill>
                  <a:schemeClr val="bg1">
                    <a:lumMod val="50000"/>
                  </a:schemeClr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  <p:sp>
          <p:nvSpPr>
            <p:cNvPr id="218" name="타원 93"/>
            <p:cNvSpPr/>
            <p:nvPr/>
          </p:nvSpPr>
          <p:spPr>
            <a:xfrm rot="5400000">
              <a:off x="8214694" y="3592663"/>
              <a:ext cx="140326" cy="14032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22" name="타원 90"/>
            <p:cNvSpPr/>
            <p:nvPr/>
          </p:nvSpPr>
          <p:spPr>
            <a:xfrm rot="5400000">
              <a:off x="8214694" y="4005064"/>
              <a:ext cx="140326" cy="14032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227" name="그룹 96"/>
          <p:cNvGrpSpPr/>
          <p:nvPr/>
        </p:nvGrpSpPr>
        <p:grpSpPr>
          <a:xfrm rot="0">
            <a:off x="530326" y="4977172"/>
            <a:ext cx="8083349" cy="1235591"/>
            <a:chOff x="737123" y="4569673"/>
            <a:chExt cx="7791416" cy="1235591"/>
          </a:xfrm>
        </p:grpSpPr>
        <p:sp>
          <p:nvSpPr>
            <p:cNvPr id="228" name="모서리가 둥근 직사각형 97"/>
            <p:cNvSpPr/>
            <p:nvPr/>
          </p:nvSpPr>
          <p:spPr>
            <a:xfrm flipH="1">
              <a:off x="852580" y="5180229"/>
              <a:ext cx="420796" cy="423018"/>
            </a:xfrm>
            <a:prstGeom prst="roundRect">
              <a:avLst>
                <a:gd name="adj" fmla="val 16667"/>
              </a:avLst>
            </a:prstGeom>
            <a:solidFill>
              <a:srgbClr val="2038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29" name="모서리가 둥근 직사각형 98"/>
            <p:cNvSpPr/>
            <p:nvPr/>
          </p:nvSpPr>
          <p:spPr>
            <a:xfrm flipH="1">
              <a:off x="1462366" y="4638738"/>
              <a:ext cx="420796" cy="423018"/>
            </a:xfrm>
            <a:prstGeom prst="roundRect">
              <a:avLst>
                <a:gd name="adj" fmla="val 16667"/>
              </a:avLst>
            </a:prstGeom>
            <a:solidFill>
              <a:srgbClr val="2038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30" name="모서리가 둥근 직사각형 99"/>
            <p:cNvSpPr/>
            <p:nvPr/>
          </p:nvSpPr>
          <p:spPr>
            <a:xfrm flipH="1">
              <a:off x="893715" y="4667915"/>
              <a:ext cx="7634824" cy="1137349"/>
            </a:xfrm>
            <a:prstGeom prst="roundRect">
              <a:avLst>
                <a:gd name="adj" fmla="val 8024"/>
              </a:avLst>
            </a:prstGeom>
            <a:gradFill flip="none" rotWithShape="1">
              <a:gsLst>
                <a:gs pos="100000">
                  <a:srgbClr val="f5f5f5"/>
                </a:gs>
                <a:gs pos="71000">
                  <a:srgbClr val="f9f9f9"/>
                </a:gs>
              </a:gsLst>
              <a:lin ang="2700000" scaled="1"/>
              <a:tileRect/>
            </a:gradFill>
            <a:ln w="25400">
              <a:solidFill>
                <a:srgbClr val="3c73a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31" name="모서리가 둥근 직사각형 34"/>
            <p:cNvSpPr/>
            <p:nvPr/>
          </p:nvSpPr>
          <p:spPr>
            <a:xfrm flipH="1">
              <a:off x="849210" y="4634243"/>
              <a:ext cx="968786" cy="907379"/>
            </a:xfrm>
            <a:custGeom>
              <a:avLst/>
              <a:gdLst>
                <a:gd name="connsiteX0" fmla="*/ 0 w 1790558"/>
                <a:gd name="connsiteY0" fmla="*/ 143674 h 2136437"/>
                <a:gd name="connsiteX1" fmla="*/ 143674 w 1790558"/>
                <a:gd name="connsiteY1" fmla="*/ 0 h 2136437"/>
                <a:gd name="connsiteX2" fmla="*/ 1646884 w 1790558"/>
                <a:gd name="connsiteY2" fmla="*/ 0 h 2136437"/>
                <a:gd name="connsiteX3" fmla="*/ 1790558 w 1790558"/>
                <a:gd name="connsiteY3" fmla="*/ 143674 h 2136437"/>
                <a:gd name="connsiteX4" fmla="*/ 1790558 w 1790558"/>
                <a:gd name="connsiteY4" fmla="*/ 1992763 h 2136437"/>
                <a:gd name="connsiteX5" fmla="*/ 1646884 w 1790558"/>
                <a:gd name="connsiteY5" fmla="*/ 2136437 h 2136437"/>
                <a:gd name="connsiteX6" fmla="*/ 143674 w 1790558"/>
                <a:gd name="connsiteY6" fmla="*/ 2136437 h 2136437"/>
                <a:gd name="connsiteX7" fmla="*/ 0 w 1790558"/>
                <a:gd name="connsiteY7" fmla="*/ 1992763 h 2136437"/>
                <a:gd name="connsiteX8" fmla="*/ 0 w 1790558"/>
                <a:gd name="connsiteY8" fmla="*/ 143674 h 2136437"/>
                <a:gd name="connsiteX0" fmla="*/ 0 w 1790558"/>
                <a:gd name="connsiteY0" fmla="*/ 143674 h 2136437"/>
                <a:gd name="connsiteX1" fmla="*/ 143674 w 1790558"/>
                <a:gd name="connsiteY1" fmla="*/ 0 h 2136437"/>
                <a:gd name="connsiteX2" fmla="*/ 407339 w 1790558"/>
                <a:gd name="connsiteY2" fmla="*/ 4904 h 2136437"/>
                <a:gd name="connsiteX3" fmla="*/ 1646884 w 1790558"/>
                <a:gd name="connsiteY3" fmla="*/ 0 h 2136437"/>
                <a:gd name="connsiteX4" fmla="*/ 1790558 w 1790558"/>
                <a:gd name="connsiteY4" fmla="*/ 143674 h 2136437"/>
                <a:gd name="connsiteX5" fmla="*/ 1790558 w 1790558"/>
                <a:gd name="connsiteY5" fmla="*/ 1992763 h 2136437"/>
                <a:gd name="connsiteX6" fmla="*/ 1646884 w 1790558"/>
                <a:gd name="connsiteY6" fmla="*/ 2136437 h 2136437"/>
                <a:gd name="connsiteX7" fmla="*/ 143674 w 1790558"/>
                <a:gd name="connsiteY7" fmla="*/ 2136437 h 2136437"/>
                <a:gd name="connsiteX8" fmla="*/ 0 w 1790558"/>
                <a:gd name="connsiteY8" fmla="*/ 1992763 h 2136437"/>
                <a:gd name="connsiteX9" fmla="*/ 0 w 1790558"/>
                <a:gd name="connsiteY9" fmla="*/ 143674 h 2136437"/>
                <a:gd name="connsiteX0" fmla="*/ 0 w 1790558"/>
                <a:gd name="connsiteY0" fmla="*/ 143674 h 2136437"/>
                <a:gd name="connsiteX1" fmla="*/ 143674 w 1790558"/>
                <a:gd name="connsiteY1" fmla="*/ 0 h 2136437"/>
                <a:gd name="connsiteX2" fmla="*/ 407339 w 1790558"/>
                <a:gd name="connsiteY2" fmla="*/ 4904 h 2136437"/>
                <a:gd name="connsiteX3" fmla="*/ 1646884 w 1790558"/>
                <a:gd name="connsiteY3" fmla="*/ 0 h 2136437"/>
                <a:gd name="connsiteX4" fmla="*/ 1790558 w 1790558"/>
                <a:gd name="connsiteY4" fmla="*/ 143674 h 2136437"/>
                <a:gd name="connsiteX5" fmla="*/ 1786196 w 1790558"/>
                <a:gd name="connsiteY5" fmla="*/ 1282161 h 2136437"/>
                <a:gd name="connsiteX6" fmla="*/ 1790558 w 1790558"/>
                <a:gd name="connsiteY6" fmla="*/ 1992763 h 2136437"/>
                <a:gd name="connsiteX7" fmla="*/ 1646884 w 1790558"/>
                <a:gd name="connsiteY7" fmla="*/ 2136437 h 2136437"/>
                <a:gd name="connsiteX8" fmla="*/ 143674 w 1790558"/>
                <a:gd name="connsiteY8" fmla="*/ 2136437 h 2136437"/>
                <a:gd name="connsiteX9" fmla="*/ 0 w 1790558"/>
                <a:gd name="connsiteY9" fmla="*/ 1992763 h 2136437"/>
                <a:gd name="connsiteX10" fmla="*/ 0 w 1790558"/>
                <a:gd name="connsiteY10" fmla="*/ 143674 h 2136437"/>
                <a:gd name="connsiteX0" fmla="*/ 0 w 1790558"/>
                <a:gd name="connsiteY0" fmla="*/ 186326 h 2179089"/>
                <a:gd name="connsiteX1" fmla="*/ 407339 w 1790558"/>
                <a:gd name="connsiteY1" fmla="*/ 47556 h 2179089"/>
                <a:gd name="connsiteX2" fmla="*/ 1646884 w 1790558"/>
                <a:gd name="connsiteY2" fmla="*/ 42652 h 2179089"/>
                <a:gd name="connsiteX3" fmla="*/ 1790558 w 1790558"/>
                <a:gd name="connsiteY3" fmla="*/ 186326 h 2179089"/>
                <a:gd name="connsiteX4" fmla="*/ 1786196 w 1790558"/>
                <a:gd name="connsiteY4" fmla="*/ 1324813 h 2179089"/>
                <a:gd name="connsiteX5" fmla="*/ 1790558 w 1790558"/>
                <a:gd name="connsiteY5" fmla="*/ 2035415 h 2179089"/>
                <a:gd name="connsiteX6" fmla="*/ 1646884 w 1790558"/>
                <a:gd name="connsiteY6" fmla="*/ 2179089 h 2179089"/>
                <a:gd name="connsiteX7" fmla="*/ 143674 w 1790558"/>
                <a:gd name="connsiteY7" fmla="*/ 2179089 h 2179089"/>
                <a:gd name="connsiteX8" fmla="*/ 0 w 1790558"/>
                <a:gd name="connsiteY8" fmla="*/ 2035415 h 2179089"/>
                <a:gd name="connsiteX9" fmla="*/ 0 w 1790558"/>
                <a:gd name="connsiteY9" fmla="*/ 186326 h 2179089"/>
                <a:gd name="connsiteX0" fmla="*/ 0 w 1790558"/>
                <a:gd name="connsiteY0" fmla="*/ 1992763 h 2136437"/>
                <a:gd name="connsiteX1" fmla="*/ 407339 w 1790558"/>
                <a:gd name="connsiteY1" fmla="*/ 4904 h 2136437"/>
                <a:gd name="connsiteX2" fmla="*/ 1646884 w 1790558"/>
                <a:gd name="connsiteY2" fmla="*/ 0 h 2136437"/>
                <a:gd name="connsiteX3" fmla="*/ 1790558 w 1790558"/>
                <a:gd name="connsiteY3" fmla="*/ 143674 h 2136437"/>
                <a:gd name="connsiteX4" fmla="*/ 1786196 w 1790558"/>
                <a:gd name="connsiteY4" fmla="*/ 1282161 h 2136437"/>
                <a:gd name="connsiteX5" fmla="*/ 1790558 w 1790558"/>
                <a:gd name="connsiteY5" fmla="*/ 1992763 h 2136437"/>
                <a:gd name="connsiteX6" fmla="*/ 1646884 w 1790558"/>
                <a:gd name="connsiteY6" fmla="*/ 2136437 h 2136437"/>
                <a:gd name="connsiteX7" fmla="*/ 143674 w 1790558"/>
                <a:gd name="connsiteY7" fmla="*/ 2136437 h 2136437"/>
                <a:gd name="connsiteX8" fmla="*/ 0 w 1790558"/>
                <a:gd name="connsiteY8" fmla="*/ 1992763 h 2136437"/>
                <a:gd name="connsiteX0" fmla="*/ 81953 w 1728837"/>
                <a:gd name="connsiteY0" fmla="*/ 2136437 h 2136437"/>
                <a:gd name="connsiteX1" fmla="*/ 345618 w 1728837"/>
                <a:gd name="connsiteY1" fmla="*/ 4904 h 2136437"/>
                <a:gd name="connsiteX2" fmla="*/ 1585163 w 1728837"/>
                <a:gd name="connsiteY2" fmla="*/ 0 h 2136437"/>
                <a:gd name="connsiteX3" fmla="*/ 1728837 w 1728837"/>
                <a:gd name="connsiteY3" fmla="*/ 143674 h 2136437"/>
                <a:gd name="connsiteX4" fmla="*/ 1724475 w 1728837"/>
                <a:gd name="connsiteY4" fmla="*/ 1282161 h 2136437"/>
                <a:gd name="connsiteX5" fmla="*/ 1728837 w 1728837"/>
                <a:gd name="connsiteY5" fmla="*/ 1992763 h 2136437"/>
                <a:gd name="connsiteX6" fmla="*/ 1585163 w 1728837"/>
                <a:gd name="connsiteY6" fmla="*/ 2136437 h 2136437"/>
                <a:gd name="connsiteX7" fmla="*/ 81953 w 1728837"/>
                <a:gd name="connsiteY7" fmla="*/ 2136437 h 2136437"/>
                <a:gd name="connsiteX0" fmla="*/ 1239545 w 1383219"/>
                <a:gd name="connsiteY0" fmla="*/ 2136437 h 2136437"/>
                <a:gd name="connsiteX1" fmla="*/ 0 w 1383219"/>
                <a:gd name="connsiteY1" fmla="*/ 4904 h 2136437"/>
                <a:gd name="connsiteX2" fmla="*/ 1239545 w 1383219"/>
                <a:gd name="connsiteY2" fmla="*/ 0 h 2136437"/>
                <a:gd name="connsiteX3" fmla="*/ 1383219 w 1383219"/>
                <a:gd name="connsiteY3" fmla="*/ 143674 h 2136437"/>
                <a:gd name="connsiteX4" fmla="*/ 1378857 w 1383219"/>
                <a:gd name="connsiteY4" fmla="*/ 1282161 h 2136437"/>
                <a:gd name="connsiteX5" fmla="*/ 1383219 w 1383219"/>
                <a:gd name="connsiteY5" fmla="*/ 1992763 h 2136437"/>
                <a:gd name="connsiteX6" fmla="*/ 1239545 w 1383219"/>
                <a:gd name="connsiteY6" fmla="*/ 2136437 h 2136437"/>
                <a:gd name="connsiteX0" fmla="*/ 1383219 w 1383219"/>
                <a:gd name="connsiteY0" fmla="*/ 1992763 h 1992763"/>
                <a:gd name="connsiteX1" fmla="*/ 0 w 1383219"/>
                <a:gd name="connsiteY1" fmla="*/ 4904 h 1992763"/>
                <a:gd name="connsiteX2" fmla="*/ 1239545 w 1383219"/>
                <a:gd name="connsiteY2" fmla="*/ 0 h 1992763"/>
                <a:gd name="connsiteX3" fmla="*/ 1383219 w 1383219"/>
                <a:gd name="connsiteY3" fmla="*/ 143674 h 1992763"/>
                <a:gd name="connsiteX4" fmla="*/ 1378857 w 1383219"/>
                <a:gd name="connsiteY4" fmla="*/ 1282161 h 1992763"/>
                <a:gd name="connsiteX5" fmla="*/ 1383219 w 1383219"/>
                <a:gd name="connsiteY5" fmla="*/ 1992763 h 1992763"/>
                <a:gd name="connsiteX0" fmla="*/ 1378857 w 1383219"/>
                <a:gd name="connsiteY0" fmla="*/ 1282161 h 1282161"/>
                <a:gd name="connsiteX1" fmla="*/ 0 w 1383219"/>
                <a:gd name="connsiteY1" fmla="*/ 4904 h 1282161"/>
                <a:gd name="connsiteX2" fmla="*/ 1239545 w 1383219"/>
                <a:gd name="connsiteY2" fmla="*/ 0 h 1282161"/>
                <a:gd name="connsiteX3" fmla="*/ 1383219 w 1383219"/>
                <a:gd name="connsiteY3" fmla="*/ 143674 h 1282161"/>
                <a:gd name="connsiteX4" fmla="*/ 1378857 w 1383219"/>
                <a:gd name="connsiteY4" fmla="*/ 1282161 h 1282161"/>
                <a:gd name="connsiteX0" fmla="*/ 1364569 w 1368931"/>
                <a:gd name="connsiteY0" fmla="*/ 1282161 h 1282161"/>
                <a:gd name="connsiteX1" fmla="*/ 0 w 1368931"/>
                <a:gd name="connsiteY1" fmla="*/ 141 h 1282161"/>
                <a:gd name="connsiteX2" fmla="*/ 1225257 w 1368931"/>
                <a:gd name="connsiteY2" fmla="*/ 0 h 1282161"/>
                <a:gd name="connsiteX3" fmla="*/ 1368931 w 1368931"/>
                <a:gd name="connsiteY3" fmla="*/ 143674 h 1282161"/>
                <a:gd name="connsiteX4" fmla="*/ 1364569 w 1368931"/>
                <a:gd name="connsiteY4" fmla="*/ 1282161 h 128216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8931" h="1282161">
                  <a:moveTo>
                    <a:pt x="1364569" y="1282161"/>
                  </a:moveTo>
                  <a:lnTo>
                    <a:pt x="0" y="141"/>
                  </a:lnTo>
                  <a:lnTo>
                    <a:pt x="1225257" y="0"/>
                  </a:lnTo>
                  <a:cubicBezTo>
                    <a:pt x="1304606" y="0"/>
                    <a:pt x="1368931" y="64325"/>
                    <a:pt x="1368931" y="143674"/>
                  </a:cubicBezTo>
                  <a:lnTo>
                    <a:pt x="1364569" y="1282161"/>
                  </a:lnTo>
                  <a:close/>
                </a:path>
              </a:pathLst>
            </a:custGeom>
            <a:gradFill flip="none" rotWithShape="1">
              <a:gsLst>
                <a:gs pos="24000">
                  <a:srgbClr val="3b72ab"/>
                </a:gs>
                <a:gs pos="83000">
                  <a:srgbClr val="22548b"/>
                </a:gs>
              </a:gsLst>
              <a:lin ang="5400000" scaled="1"/>
              <a:tileRect/>
            </a:gradFill>
            <a:ln w="38100">
              <a:noFill/>
            </a:ln>
            <a:effectLst>
              <a:outerShdw blurRad="25400" dist="254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32" name="타원 101"/>
            <p:cNvSpPr/>
            <p:nvPr/>
          </p:nvSpPr>
          <p:spPr>
            <a:xfrm rot="10800000" flipH="1" flipV="1">
              <a:off x="816603" y="4644196"/>
              <a:ext cx="702422" cy="4291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33" name="TextBox 102"/>
            <p:cNvSpPr txBox="1">
              <a:spLocks noChangeArrowheads="1"/>
            </p:cNvSpPr>
            <p:nvPr/>
          </p:nvSpPr>
          <p:spPr>
            <a:xfrm>
              <a:off x="737123" y="4569673"/>
              <a:ext cx="861382" cy="62950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none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r>
                <a:rPr lang="en-US" altLang="ko-KR" sz="3200" spc="-133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3</a:t>
              </a:r>
              <a:endParaRPr lang="en-US" altLang="ko-KR" sz="3200" spc="-133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  <p:sp>
          <p:nvSpPr>
            <p:cNvPr id="237" name="타원 113"/>
            <p:cNvSpPr/>
            <p:nvPr/>
          </p:nvSpPr>
          <p:spPr>
            <a:xfrm rot="5400000">
              <a:off x="8216206" y="4980862"/>
              <a:ext cx="140326" cy="14032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41" name="타원 49"/>
            <p:cNvSpPr/>
            <p:nvPr/>
          </p:nvSpPr>
          <p:spPr>
            <a:xfrm rot="5400000">
              <a:off x="8216206" y="5393263"/>
              <a:ext cx="140326" cy="14032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46" name="TextBox 84"/>
          <p:cNvSpPr txBox="1">
            <a:spLocks noChangeArrowheads="1"/>
          </p:cNvSpPr>
          <p:nvPr/>
        </p:nvSpPr>
        <p:spPr>
          <a:xfrm>
            <a:off x="1412229" y="5337212"/>
            <a:ext cx="6157329" cy="5531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ctr"/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24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상급자가 업무담당자의 개인적 애로사항 등을 </a:t>
            </a:r>
            <a:endParaRPr lang="ko-KR" altLang="en-US" sz="2400">
              <a:solidFill>
                <a:schemeClr val="bg1">
                  <a:lumMod val="30000"/>
                </a:schemeClr>
              </a:solidFill>
              <a:latin typeface="한컴 윤고딕 250"/>
              <a:ea typeface="한컴 윤고딕 250"/>
              <a:cs typeface="Arial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4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파악하여 금전적 유혹에 빠지지 않도록 조치!</a:t>
            </a:r>
            <a:endParaRPr lang="ko-KR" altLang="en-US" sz="2400">
              <a:solidFill>
                <a:schemeClr val="bg1">
                  <a:lumMod val="30000"/>
                </a:schemeClr>
              </a:solidFill>
              <a:latin typeface="한컴 윤고딕 250"/>
              <a:ea typeface="한컴 윤고딕 250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음주운전 현황을 살펴보면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sp>
        <p:nvSpPr>
          <p:cNvPr id="124" name="직사각형 138"/>
          <p:cNvSpPr>
            <a:spLocks noGrp="1"/>
          </p:cNvSpPr>
          <p:nvPr/>
        </p:nvSpPr>
        <p:spPr>
          <a:xfrm>
            <a:off x="416630" y="5805264"/>
            <a:ext cx="8856476" cy="828092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500" b="0" i="0" spc="-104">
                <a:solidFill>
                  <a:schemeClr val="accent6">
                    <a:lumMod val="70000"/>
                  </a:schemeClr>
                </a:solidFill>
                <a:latin typeface="한컴 백제 B"/>
                <a:ea typeface="한컴 백제 B"/>
              </a:rPr>
              <a:t>`14~`15년 행정자치부 음주운전 은폐 공무원 일괄통보로 일시적 증가</a:t>
            </a:r>
            <a:endParaRPr lang="ko-KR" altLang="en-US" sz="2500" b="0" i="0" spc="-104">
              <a:solidFill>
                <a:schemeClr val="accent6">
                  <a:lumMod val="70000"/>
                </a:schemeClr>
              </a:solidFill>
              <a:latin typeface="한컴 백제 B"/>
              <a:ea typeface="한컴 백제 B"/>
            </a:endParaRPr>
          </a:p>
        </p:txBody>
      </p:sp>
      <p:grpSp>
        <p:nvGrpSpPr>
          <p:cNvPr id="125" name="그룹 4"/>
          <p:cNvGrpSpPr/>
          <p:nvPr/>
        </p:nvGrpSpPr>
        <p:grpSpPr>
          <a:xfrm rot="0">
            <a:off x="-1" y="1628800"/>
            <a:ext cx="9145657" cy="4061563"/>
            <a:chOff x="-2540" y="0"/>
            <a:chExt cx="12195301" cy="5415904"/>
          </a:xfrm>
        </p:grpSpPr>
        <p:sp>
          <p:nvSpPr>
            <p:cNvPr id="126" name="직사각형 5"/>
            <p:cNvSpPr/>
            <p:nvPr/>
          </p:nvSpPr>
          <p:spPr>
            <a:xfrm>
              <a:off x="767337" y="0"/>
              <a:ext cx="10657326" cy="4736302"/>
            </a:xfrm>
            <a:prstGeom prst="rect">
              <a:avLst/>
            </a:prstGeom>
            <a:gradFill>
              <a:gsLst>
                <a:gs pos="0">
                  <a:schemeClr val="tx1">
                    <a:lumMod val="12000"/>
                    <a:lumOff val="88000"/>
                  </a:schemeClr>
                </a:gs>
                <a:gs pos="100000">
                  <a:schemeClr val="tx1">
                    <a:lumMod val="0"/>
                    <a:lumOff val="10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127" name="그룹 6"/>
            <p:cNvGrpSpPr/>
            <p:nvPr/>
          </p:nvGrpSpPr>
          <p:grpSpPr>
            <a:xfrm rot="0">
              <a:off x="0" y="4736303"/>
              <a:ext cx="12192000" cy="679601"/>
              <a:chOff x="0" y="4664295"/>
              <a:chExt cx="12192000" cy="679601"/>
            </a:xfrm>
          </p:grpSpPr>
          <p:sp>
            <p:nvSpPr>
              <p:cNvPr id="128" name="직사각형 9"/>
              <p:cNvSpPr/>
              <p:nvPr/>
            </p:nvSpPr>
            <p:spPr>
              <a:xfrm>
                <a:off x="0" y="5229200"/>
                <a:ext cx="12192000" cy="114696"/>
              </a:xfrm>
              <a:prstGeom prst="rect">
                <a:avLst/>
              </a:prstGeom>
              <a:gradFill>
                <a:gsLst>
                  <a:gs pos="50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29" name="직사각형 18"/>
              <p:cNvSpPr/>
              <p:nvPr/>
            </p:nvSpPr>
            <p:spPr>
              <a:xfrm>
                <a:off x="0" y="4664295"/>
                <a:ext cx="12192000" cy="564905"/>
              </a:xfrm>
              <a:custGeom>
                <a:avLst/>
                <a:gdLst>
                  <a:gd name="connsiteX0" fmla="*/ 0 w 12192000"/>
                  <a:gd name="connsiteY0" fmla="*/ 0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0 w 12192000"/>
                  <a:gd name="connsiteY4" fmla="*/ 0 h 936104"/>
                  <a:gd name="connsiteX0" fmla="*/ 668511 w 12192000"/>
                  <a:gd name="connsiteY0" fmla="*/ 7684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668511 w 12192000"/>
                  <a:gd name="connsiteY4" fmla="*/ 7684 h 936104"/>
                  <a:gd name="connsiteX0" fmla="*/ 668511 w 12192000"/>
                  <a:gd name="connsiteY0" fmla="*/ 10350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668511 w 12192000"/>
                  <a:gd name="connsiteY4" fmla="*/ 10350 h 938770"/>
                  <a:gd name="connsiteX0" fmla="*/ 760950 w 12192000"/>
                  <a:gd name="connsiteY0" fmla="*/ 7021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760950 w 12192000"/>
                  <a:gd name="connsiteY4" fmla="*/ 7021 h 938770"/>
                  <a:gd name="connsiteX0" fmla="*/ 760950 w 12192000"/>
                  <a:gd name="connsiteY0" fmla="*/ 3797 h 935546"/>
                  <a:gd name="connsiteX1" fmla="*/ 11435775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  <a:gd name="connsiteX0" fmla="*/ 760950 w 12192000"/>
                  <a:gd name="connsiteY0" fmla="*/ 3797 h 935546"/>
                  <a:gd name="connsiteX1" fmla="*/ 11428518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0" h="935546">
                    <a:moveTo>
                      <a:pt x="760950" y="3797"/>
                    </a:moveTo>
                    <a:lnTo>
                      <a:pt x="11428518" y="0"/>
                    </a:lnTo>
                    <a:lnTo>
                      <a:pt x="12192000" y="935546"/>
                    </a:lnTo>
                    <a:lnTo>
                      <a:pt x="0" y="935546"/>
                    </a:lnTo>
                    <a:lnTo>
                      <a:pt x="760950" y="3797"/>
                    </a:lnTo>
                    <a:close/>
                  </a:path>
                </a:pathLst>
              </a:custGeom>
              <a:gradFill>
                <a:gsLst>
                  <a:gs pos="50000">
                    <a:srgbClr val="696969"/>
                  </a:gs>
                  <a:gs pos="100000">
                    <a:schemeClr val="tx1"/>
                  </a:gs>
                  <a:gs pos="0">
                    <a:schemeClr val="tx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30" name="직사각형 18"/>
              <p:cNvSpPr/>
              <p:nvPr/>
            </p:nvSpPr>
            <p:spPr>
              <a:xfrm>
                <a:off x="0" y="4664295"/>
                <a:ext cx="12192000" cy="564905"/>
              </a:xfrm>
              <a:custGeom>
                <a:avLst/>
                <a:gdLst>
                  <a:gd name="connsiteX0" fmla="*/ 0 w 12192000"/>
                  <a:gd name="connsiteY0" fmla="*/ 0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0 w 12192000"/>
                  <a:gd name="connsiteY4" fmla="*/ 0 h 936104"/>
                  <a:gd name="connsiteX0" fmla="*/ 668511 w 12192000"/>
                  <a:gd name="connsiteY0" fmla="*/ 7684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668511 w 12192000"/>
                  <a:gd name="connsiteY4" fmla="*/ 7684 h 936104"/>
                  <a:gd name="connsiteX0" fmla="*/ 668511 w 12192000"/>
                  <a:gd name="connsiteY0" fmla="*/ 10350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668511 w 12192000"/>
                  <a:gd name="connsiteY4" fmla="*/ 10350 h 938770"/>
                  <a:gd name="connsiteX0" fmla="*/ 760950 w 12192000"/>
                  <a:gd name="connsiteY0" fmla="*/ 7021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760950 w 12192000"/>
                  <a:gd name="connsiteY4" fmla="*/ 7021 h 938770"/>
                  <a:gd name="connsiteX0" fmla="*/ 760950 w 12192000"/>
                  <a:gd name="connsiteY0" fmla="*/ 3797 h 935546"/>
                  <a:gd name="connsiteX1" fmla="*/ 11435775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  <a:gd name="connsiteX0" fmla="*/ 760950 w 12192000"/>
                  <a:gd name="connsiteY0" fmla="*/ 3797 h 935546"/>
                  <a:gd name="connsiteX1" fmla="*/ 11428518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0" h="935546">
                    <a:moveTo>
                      <a:pt x="760950" y="3797"/>
                    </a:moveTo>
                    <a:lnTo>
                      <a:pt x="11428518" y="0"/>
                    </a:lnTo>
                    <a:lnTo>
                      <a:pt x="12192000" y="935546"/>
                    </a:lnTo>
                    <a:lnTo>
                      <a:pt x="0" y="935546"/>
                    </a:lnTo>
                    <a:lnTo>
                      <a:pt x="760950" y="3797"/>
                    </a:lnTo>
                    <a:close/>
                  </a:path>
                </a:pathLst>
              </a:custGeom>
              <a:gradFill>
                <a:gsLst>
                  <a:gs pos="100000">
                    <a:schemeClr val="tx1">
                      <a:lumMod val="85000"/>
                      <a:lumOff val="15000"/>
                      <a:alpha val="0"/>
                    </a:schemeClr>
                  </a:gs>
                  <a:gs pos="0">
                    <a:schemeClr val="tx1">
                      <a:lumMod val="85000"/>
                      <a:lumOff val="15000"/>
                      <a:alpha val="2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31" name="직사각형 18"/>
              <p:cNvSpPr/>
              <p:nvPr/>
            </p:nvSpPr>
            <p:spPr>
              <a:xfrm>
                <a:off x="0" y="4664295"/>
                <a:ext cx="12192000" cy="564905"/>
              </a:xfrm>
              <a:custGeom>
                <a:avLst/>
                <a:gdLst>
                  <a:gd name="connsiteX0" fmla="*/ 0 w 12192000"/>
                  <a:gd name="connsiteY0" fmla="*/ 0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0 w 12192000"/>
                  <a:gd name="connsiteY4" fmla="*/ 0 h 936104"/>
                  <a:gd name="connsiteX0" fmla="*/ 668511 w 12192000"/>
                  <a:gd name="connsiteY0" fmla="*/ 7684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668511 w 12192000"/>
                  <a:gd name="connsiteY4" fmla="*/ 7684 h 936104"/>
                  <a:gd name="connsiteX0" fmla="*/ 668511 w 12192000"/>
                  <a:gd name="connsiteY0" fmla="*/ 10350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668511 w 12192000"/>
                  <a:gd name="connsiteY4" fmla="*/ 10350 h 938770"/>
                  <a:gd name="connsiteX0" fmla="*/ 760950 w 12192000"/>
                  <a:gd name="connsiteY0" fmla="*/ 7021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760950 w 12192000"/>
                  <a:gd name="connsiteY4" fmla="*/ 7021 h 938770"/>
                  <a:gd name="connsiteX0" fmla="*/ 760950 w 12192000"/>
                  <a:gd name="connsiteY0" fmla="*/ 3797 h 935546"/>
                  <a:gd name="connsiteX1" fmla="*/ 11435775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  <a:gd name="connsiteX0" fmla="*/ 760950 w 12192000"/>
                  <a:gd name="connsiteY0" fmla="*/ 3797 h 935546"/>
                  <a:gd name="connsiteX1" fmla="*/ 11428518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0" h="935546">
                    <a:moveTo>
                      <a:pt x="760950" y="3797"/>
                    </a:moveTo>
                    <a:lnTo>
                      <a:pt x="11428518" y="0"/>
                    </a:lnTo>
                    <a:lnTo>
                      <a:pt x="12192000" y="935546"/>
                    </a:lnTo>
                    <a:lnTo>
                      <a:pt x="0" y="935546"/>
                    </a:lnTo>
                    <a:lnTo>
                      <a:pt x="760950" y="3797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  <a:alpha val="7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cxnSp>
            <p:nvCxnSpPr>
              <p:cNvPr id="132" name="직선 연결선 13"/>
              <p:cNvCxnSpPr>
                <a:stCxn id="131" idx="3"/>
                <a:endCxn id="131" idx="2"/>
              </p:cNvCxnSpPr>
              <p:nvPr/>
            </p:nvCxnSpPr>
            <p:spPr>
              <a:xfrm>
                <a:off x="0" y="5229200"/>
                <a:ext cx="12192000" cy="0"/>
              </a:xfrm>
              <a:prstGeom prst="line">
                <a:avLst/>
              </a:prstGeom>
              <a:ln>
                <a:gradFill>
                  <a:gsLst>
                    <a:gs pos="0">
                      <a:schemeClr val="tx1">
                        <a:lumMod val="85000"/>
                        <a:lumOff val="15000"/>
                        <a:alpha val="0"/>
                      </a:scheme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3" name="직사각형 104"/>
            <p:cNvSpPr/>
            <p:nvPr/>
          </p:nvSpPr>
          <p:spPr>
            <a:xfrm>
              <a:off x="-2540" y="0"/>
              <a:ext cx="770914" cy="5303520"/>
            </a:xfrm>
            <a:custGeom>
              <a:avLst/>
              <a:gdLst>
                <a:gd name="connsiteX0" fmla="*/ 0 w 764888"/>
                <a:gd name="connsiteY0" fmla="*/ 0 h 4734560"/>
                <a:gd name="connsiteX1" fmla="*/ 764888 w 764888"/>
                <a:gd name="connsiteY1" fmla="*/ 0 h 4734560"/>
                <a:gd name="connsiteX2" fmla="*/ 764888 w 764888"/>
                <a:gd name="connsiteY2" fmla="*/ 4734560 h 4734560"/>
                <a:gd name="connsiteX3" fmla="*/ 0 w 764888"/>
                <a:gd name="connsiteY3" fmla="*/ 4734560 h 4734560"/>
                <a:gd name="connsiteX4" fmla="*/ 0 w 764888"/>
                <a:gd name="connsiteY4" fmla="*/ 0 h 4734560"/>
                <a:gd name="connsiteX0" fmla="*/ 0 w 764888"/>
                <a:gd name="connsiteY0" fmla="*/ 0 h 5303520"/>
                <a:gd name="connsiteX1" fmla="*/ 764888 w 764888"/>
                <a:gd name="connsiteY1" fmla="*/ 0 h 5303520"/>
                <a:gd name="connsiteX2" fmla="*/ 764888 w 764888"/>
                <a:gd name="connsiteY2" fmla="*/ 4734560 h 5303520"/>
                <a:gd name="connsiteX3" fmla="*/ 5080 w 764888"/>
                <a:gd name="connsiteY3" fmla="*/ 5303520 h 5303520"/>
                <a:gd name="connsiteX4" fmla="*/ 0 w 764888"/>
                <a:gd name="connsiteY4" fmla="*/ 0 h 530352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4888" h="5303520">
                  <a:moveTo>
                    <a:pt x="0" y="0"/>
                  </a:moveTo>
                  <a:lnTo>
                    <a:pt x="764888" y="0"/>
                  </a:lnTo>
                  <a:lnTo>
                    <a:pt x="764888" y="4734560"/>
                  </a:lnTo>
                  <a:lnTo>
                    <a:pt x="5080" y="5303520"/>
                  </a:lnTo>
                  <a:cubicBezTo>
                    <a:pt x="3387" y="3535680"/>
                    <a:pt x="1693" y="176784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7000"/>
                  </a:schemeClr>
                </a:gs>
                <a:gs pos="100000">
                  <a:schemeClr val="bg1">
                    <a:lumMod val="77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34" name="직사각형 104"/>
            <p:cNvSpPr/>
            <p:nvPr/>
          </p:nvSpPr>
          <p:spPr>
            <a:xfrm flipH="1">
              <a:off x="11427873" y="0"/>
              <a:ext cx="764888" cy="5303520"/>
            </a:xfrm>
            <a:custGeom>
              <a:avLst/>
              <a:gdLst>
                <a:gd name="connsiteX0" fmla="*/ 0 w 764888"/>
                <a:gd name="connsiteY0" fmla="*/ 0 h 4734560"/>
                <a:gd name="connsiteX1" fmla="*/ 764888 w 764888"/>
                <a:gd name="connsiteY1" fmla="*/ 0 h 4734560"/>
                <a:gd name="connsiteX2" fmla="*/ 764888 w 764888"/>
                <a:gd name="connsiteY2" fmla="*/ 4734560 h 4734560"/>
                <a:gd name="connsiteX3" fmla="*/ 0 w 764888"/>
                <a:gd name="connsiteY3" fmla="*/ 4734560 h 4734560"/>
                <a:gd name="connsiteX4" fmla="*/ 0 w 764888"/>
                <a:gd name="connsiteY4" fmla="*/ 0 h 4734560"/>
                <a:gd name="connsiteX0" fmla="*/ 0 w 764888"/>
                <a:gd name="connsiteY0" fmla="*/ 0 h 5303520"/>
                <a:gd name="connsiteX1" fmla="*/ 764888 w 764888"/>
                <a:gd name="connsiteY1" fmla="*/ 0 h 5303520"/>
                <a:gd name="connsiteX2" fmla="*/ 764888 w 764888"/>
                <a:gd name="connsiteY2" fmla="*/ 4734560 h 5303520"/>
                <a:gd name="connsiteX3" fmla="*/ 5080 w 764888"/>
                <a:gd name="connsiteY3" fmla="*/ 5303520 h 5303520"/>
                <a:gd name="connsiteX4" fmla="*/ 0 w 764888"/>
                <a:gd name="connsiteY4" fmla="*/ 0 h 530352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4888" h="5303520">
                  <a:moveTo>
                    <a:pt x="0" y="0"/>
                  </a:moveTo>
                  <a:lnTo>
                    <a:pt x="764888" y="0"/>
                  </a:lnTo>
                  <a:lnTo>
                    <a:pt x="764888" y="4734560"/>
                  </a:lnTo>
                  <a:lnTo>
                    <a:pt x="5080" y="5303520"/>
                  </a:lnTo>
                  <a:cubicBezTo>
                    <a:pt x="3387" y="3535680"/>
                    <a:pt x="1693" y="176784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7000"/>
                  </a:schemeClr>
                </a:gs>
                <a:gs pos="100000">
                  <a:schemeClr val="bg1">
                    <a:lumMod val="77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35" name="그룹 14"/>
          <p:cNvGrpSpPr/>
          <p:nvPr/>
        </p:nvGrpSpPr>
        <p:grpSpPr>
          <a:xfrm rot="0">
            <a:off x="1331640" y="1869948"/>
            <a:ext cx="6480720" cy="3189295"/>
            <a:chOff x="1331640" y="954179"/>
            <a:chExt cx="6480720" cy="3588213"/>
          </a:xfrm>
        </p:grpSpPr>
        <p:cxnSp>
          <p:nvCxnSpPr>
            <p:cNvPr id="136" name="직선 연결선 15"/>
            <p:cNvCxnSpPr/>
            <p:nvPr/>
          </p:nvCxnSpPr>
          <p:spPr>
            <a:xfrm>
              <a:off x="1331640" y="1768624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직선 연결선 16"/>
            <p:cNvCxnSpPr/>
            <p:nvPr/>
          </p:nvCxnSpPr>
          <p:spPr>
            <a:xfrm>
              <a:off x="1331640" y="2179788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직선 연결선 17"/>
            <p:cNvCxnSpPr/>
            <p:nvPr/>
          </p:nvCxnSpPr>
          <p:spPr>
            <a:xfrm>
              <a:off x="1331640" y="2076997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직선 연결선 18"/>
            <p:cNvCxnSpPr/>
            <p:nvPr/>
          </p:nvCxnSpPr>
          <p:spPr>
            <a:xfrm>
              <a:off x="1331640" y="1974206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직선 연결선 19"/>
            <p:cNvCxnSpPr/>
            <p:nvPr/>
          </p:nvCxnSpPr>
          <p:spPr>
            <a:xfrm>
              <a:off x="1331640" y="1871415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직선 연결선 20"/>
            <p:cNvCxnSpPr/>
            <p:nvPr/>
          </p:nvCxnSpPr>
          <p:spPr>
            <a:xfrm>
              <a:off x="1331640" y="2590952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직선 연결선 21"/>
            <p:cNvCxnSpPr/>
            <p:nvPr/>
          </p:nvCxnSpPr>
          <p:spPr>
            <a:xfrm>
              <a:off x="1331640" y="2488161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직선 연결선 22"/>
            <p:cNvCxnSpPr/>
            <p:nvPr/>
          </p:nvCxnSpPr>
          <p:spPr>
            <a:xfrm>
              <a:off x="1331640" y="2385370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직선 연결선 23"/>
            <p:cNvCxnSpPr/>
            <p:nvPr/>
          </p:nvCxnSpPr>
          <p:spPr>
            <a:xfrm>
              <a:off x="1331640" y="2282579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직선 연결선 24"/>
            <p:cNvCxnSpPr/>
            <p:nvPr/>
          </p:nvCxnSpPr>
          <p:spPr>
            <a:xfrm>
              <a:off x="1331640" y="3002116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25"/>
            <p:cNvCxnSpPr/>
            <p:nvPr/>
          </p:nvCxnSpPr>
          <p:spPr>
            <a:xfrm>
              <a:off x="1331640" y="2899325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직선 연결선 26"/>
            <p:cNvCxnSpPr/>
            <p:nvPr/>
          </p:nvCxnSpPr>
          <p:spPr>
            <a:xfrm>
              <a:off x="1331640" y="2796534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직선 연결선 27"/>
            <p:cNvCxnSpPr/>
            <p:nvPr/>
          </p:nvCxnSpPr>
          <p:spPr>
            <a:xfrm>
              <a:off x="1331640" y="2693743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직선 연결선 28"/>
            <p:cNvCxnSpPr/>
            <p:nvPr/>
          </p:nvCxnSpPr>
          <p:spPr>
            <a:xfrm>
              <a:off x="1331640" y="3413280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직선 연결선 29"/>
            <p:cNvCxnSpPr/>
            <p:nvPr/>
          </p:nvCxnSpPr>
          <p:spPr>
            <a:xfrm>
              <a:off x="1331640" y="3310489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직선 연결선 30"/>
            <p:cNvCxnSpPr/>
            <p:nvPr/>
          </p:nvCxnSpPr>
          <p:spPr>
            <a:xfrm>
              <a:off x="1331640" y="3207698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직선 연결선 31"/>
            <p:cNvCxnSpPr/>
            <p:nvPr/>
          </p:nvCxnSpPr>
          <p:spPr>
            <a:xfrm>
              <a:off x="1331640" y="3104907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직선 연결선 32"/>
            <p:cNvCxnSpPr/>
            <p:nvPr/>
          </p:nvCxnSpPr>
          <p:spPr>
            <a:xfrm>
              <a:off x="1331640" y="3824444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직선 연결선 33"/>
            <p:cNvCxnSpPr/>
            <p:nvPr/>
          </p:nvCxnSpPr>
          <p:spPr>
            <a:xfrm>
              <a:off x="1331640" y="3721653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34"/>
            <p:cNvCxnSpPr/>
            <p:nvPr/>
          </p:nvCxnSpPr>
          <p:spPr>
            <a:xfrm>
              <a:off x="1331640" y="3618862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직선 연결선 35"/>
            <p:cNvCxnSpPr/>
            <p:nvPr/>
          </p:nvCxnSpPr>
          <p:spPr>
            <a:xfrm>
              <a:off x="1331640" y="3516071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직선 연결선 36"/>
            <p:cNvCxnSpPr/>
            <p:nvPr/>
          </p:nvCxnSpPr>
          <p:spPr>
            <a:xfrm>
              <a:off x="1331640" y="4235599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37"/>
            <p:cNvCxnSpPr/>
            <p:nvPr/>
          </p:nvCxnSpPr>
          <p:spPr>
            <a:xfrm>
              <a:off x="1331640" y="4132817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직선 연결선 38"/>
            <p:cNvCxnSpPr/>
            <p:nvPr/>
          </p:nvCxnSpPr>
          <p:spPr>
            <a:xfrm>
              <a:off x="1331640" y="4030026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직선 연결선 39"/>
            <p:cNvCxnSpPr/>
            <p:nvPr/>
          </p:nvCxnSpPr>
          <p:spPr>
            <a:xfrm>
              <a:off x="1331640" y="3927235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직선 연결선 40"/>
            <p:cNvCxnSpPr/>
            <p:nvPr/>
          </p:nvCxnSpPr>
          <p:spPr>
            <a:xfrm>
              <a:off x="1331640" y="4542392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직선 연결선 41"/>
            <p:cNvCxnSpPr/>
            <p:nvPr/>
          </p:nvCxnSpPr>
          <p:spPr>
            <a:xfrm>
              <a:off x="1331640" y="4439601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직선 연결선 42"/>
            <p:cNvCxnSpPr/>
            <p:nvPr/>
          </p:nvCxnSpPr>
          <p:spPr>
            <a:xfrm>
              <a:off x="1331640" y="4336810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직선 연결선 43"/>
            <p:cNvCxnSpPr/>
            <p:nvPr/>
          </p:nvCxnSpPr>
          <p:spPr>
            <a:xfrm>
              <a:off x="1331640" y="954179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직선 연결선 44"/>
            <p:cNvCxnSpPr/>
            <p:nvPr/>
          </p:nvCxnSpPr>
          <p:spPr>
            <a:xfrm>
              <a:off x="1331640" y="1365343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직선 연결선 45"/>
            <p:cNvCxnSpPr/>
            <p:nvPr/>
          </p:nvCxnSpPr>
          <p:spPr>
            <a:xfrm>
              <a:off x="1331640" y="1262551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직선 연결선 46"/>
            <p:cNvCxnSpPr/>
            <p:nvPr/>
          </p:nvCxnSpPr>
          <p:spPr>
            <a:xfrm>
              <a:off x="1331640" y="1159759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직선 연결선 47"/>
            <p:cNvCxnSpPr/>
            <p:nvPr/>
          </p:nvCxnSpPr>
          <p:spPr>
            <a:xfrm>
              <a:off x="1331640" y="1056970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직선 연결선 48"/>
            <p:cNvCxnSpPr/>
            <p:nvPr/>
          </p:nvCxnSpPr>
          <p:spPr>
            <a:xfrm>
              <a:off x="1331640" y="1673715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직선 연결선 49"/>
            <p:cNvCxnSpPr/>
            <p:nvPr/>
          </p:nvCxnSpPr>
          <p:spPr>
            <a:xfrm>
              <a:off x="1331640" y="1570923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직선 연결선 52"/>
            <p:cNvCxnSpPr/>
            <p:nvPr/>
          </p:nvCxnSpPr>
          <p:spPr>
            <a:xfrm>
              <a:off x="1331640" y="1468134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" name="그룹 56"/>
          <p:cNvGrpSpPr/>
          <p:nvPr/>
        </p:nvGrpSpPr>
        <p:grpSpPr>
          <a:xfrm rot="0">
            <a:off x="1367644" y="4257092"/>
            <a:ext cx="540060" cy="810281"/>
            <a:chOff x="2456706" y="1737360"/>
            <a:chExt cx="709613" cy="2646153"/>
          </a:xfrm>
        </p:grpSpPr>
        <p:sp>
          <p:nvSpPr>
            <p:cNvPr id="173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174" name="Freeform 9"/>
            <p:cNvSpPr/>
            <p:nvPr/>
          </p:nvSpPr>
          <p:spPr>
            <a:xfrm>
              <a:off x="2456706" y="1737360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rgbClr val="0e56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175" name="그룹 62"/>
          <p:cNvGrpSpPr/>
          <p:nvPr/>
        </p:nvGrpSpPr>
        <p:grpSpPr>
          <a:xfrm rot="0">
            <a:off x="2411759" y="4905164"/>
            <a:ext cx="538856" cy="144015"/>
            <a:chOff x="2456706" y="1737360"/>
            <a:chExt cx="709613" cy="2646153"/>
          </a:xfrm>
        </p:grpSpPr>
        <p:sp>
          <p:nvSpPr>
            <p:cNvPr id="176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rgbClr val="178c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177" name="Freeform 9"/>
            <p:cNvSpPr/>
            <p:nvPr/>
          </p:nvSpPr>
          <p:spPr>
            <a:xfrm>
              <a:off x="2456706" y="1737360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rgbClr val="39b2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78" name="그룹 68"/>
          <p:cNvGrpSpPr/>
          <p:nvPr/>
        </p:nvGrpSpPr>
        <p:grpSpPr>
          <a:xfrm rot="0">
            <a:off x="3419871" y="3681028"/>
            <a:ext cx="538856" cy="1368151"/>
            <a:chOff x="2456705" y="1737359"/>
            <a:chExt cx="709614" cy="2646153"/>
          </a:xfrm>
        </p:grpSpPr>
        <p:sp>
          <p:nvSpPr>
            <p:cNvPr id="179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rgbClr val="5aa4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0" name="Freeform 9"/>
            <p:cNvSpPr/>
            <p:nvPr/>
          </p:nvSpPr>
          <p:spPr>
            <a:xfrm>
              <a:off x="2456705" y="1737359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rgbClr val="8abf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81" name="그룹 74"/>
          <p:cNvGrpSpPr/>
          <p:nvPr/>
        </p:nvGrpSpPr>
        <p:grpSpPr>
          <a:xfrm rot="0" flipH="1">
            <a:off x="6769447" y="4545124"/>
            <a:ext cx="502853" cy="500372"/>
            <a:chOff x="2456706" y="1737360"/>
            <a:chExt cx="709613" cy="2646153"/>
          </a:xfrm>
        </p:grpSpPr>
        <p:sp>
          <p:nvSpPr>
            <p:cNvPr id="182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183" name="Freeform 9"/>
            <p:cNvSpPr/>
            <p:nvPr/>
          </p:nvSpPr>
          <p:spPr>
            <a:xfrm>
              <a:off x="2456706" y="1737360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rgbClr val="0e56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184" name="그룹 80"/>
          <p:cNvGrpSpPr/>
          <p:nvPr/>
        </p:nvGrpSpPr>
        <p:grpSpPr>
          <a:xfrm rot="0" flipH="1">
            <a:off x="5717269" y="3284984"/>
            <a:ext cx="510915" cy="1760513"/>
            <a:chOff x="2456706" y="1737360"/>
            <a:chExt cx="709613" cy="2646153"/>
          </a:xfrm>
        </p:grpSpPr>
        <p:sp>
          <p:nvSpPr>
            <p:cNvPr id="185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rgbClr val="178c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186" name="Freeform 9"/>
            <p:cNvSpPr/>
            <p:nvPr/>
          </p:nvSpPr>
          <p:spPr>
            <a:xfrm>
              <a:off x="2456706" y="1737360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rgbClr val="39b2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87" name="그룹 86"/>
          <p:cNvGrpSpPr/>
          <p:nvPr/>
        </p:nvGrpSpPr>
        <p:grpSpPr>
          <a:xfrm rot="0" flipH="1">
            <a:off x="4707179" y="2924944"/>
            <a:ext cx="512893" cy="2120553"/>
            <a:chOff x="2456706" y="1737360"/>
            <a:chExt cx="709613" cy="2646153"/>
          </a:xfrm>
        </p:grpSpPr>
        <p:sp>
          <p:nvSpPr>
            <p:cNvPr id="188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189" name="Freeform 9"/>
            <p:cNvSpPr/>
            <p:nvPr/>
          </p:nvSpPr>
          <p:spPr>
            <a:xfrm>
              <a:off x="2456706" y="1737360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90" name="직사각형 2064"/>
          <p:cNvSpPr/>
          <p:nvPr/>
        </p:nvSpPr>
        <p:spPr>
          <a:xfrm>
            <a:off x="213370" y="5180708"/>
            <a:ext cx="8738004" cy="282172"/>
          </a:xfrm>
          <a:custGeom>
            <a:avLst/>
            <a:gdLst>
              <a:gd name="connsiteX0" fmla="*/ 0 w 7992279"/>
              <a:gd name="connsiteY0" fmla="*/ 0 h 282172"/>
              <a:gd name="connsiteX1" fmla="*/ 7992279 w 7992279"/>
              <a:gd name="connsiteY1" fmla="*/ 0 h 282172"/>
              <a:gd name="connsiteX2" fmla="*/ 7992279 w 7992279"/>
              <a:gd name="connsiteY2" fmla="*/ 282172 h 282172"/>
              <a:gd name="connsiteX3" fmla="*/ 0 w 7992279"/>
              <a:gd name="connsiteY3" fmla="*/ 282172 h 282172"/>
              <a:gd name="connsiteX4" fmla="*/ 0 w 7992279"/>
              <a:gd name="connsiteY4" fmla="*/ 0 h 282172"/>
              <a:gd name="connsiteX0" fmla="*/ 363985 w 8356264"/>
              <a:gd name="connsiteY0" fmla="*/ 0 h 282172"/>
              <a:gd name="connsiteX1" fmla="*/ 8356264 w 8356264"/>
              <a:gd name="connsiteY1" fmla="*/ 0 h 282172"/>
              <a:gd name="connsiteX2" fmla="*/ 8356264 w 8356264"/>
              <a:gd name="connsiteY2" fmla="*/ 282172 h 282172"/>
              <a:gd name="connsiteX3" fmla="*/ 0 w 8356264"/>
              <a:gd name="connsiteY3" fmla="*/ 282172 h 282172"/>
              <a:gd name="connsiteX4" fmla="*/ 363985 w 8356264"/>
              <a:gd name="connsiteY4" fmla="*/ 0 h 282172"/>
              <a:gd name="connsiteX0" fmla="*/ 363985 w 8738004"/>
              <a:gd name="connsiteY0" fmla="*/ 0 h 282172"/>
              <a:gd name="connsiteX1" fmla="*/ 8356264 w 8738004"/>
              <a:gd name="connsiteY1" fmla="*/ 0 h 282172"/>
              <a:gd name="connsiteX2" fmla="*/ 8738004 w 8738004"/>
              <a:gd name="connsiteY2" fmla="*/ 273294 h 282172"/>
              <a:gd name="connsiteX3" fmla="*/ 0 w 8738004"/>
              <a:gd name="connsiteY3" fmla="*/ 282172 h 282172"/>
              <a:gd name="connsiteX4" fmla="*/ 363985 w 8738004"/>
              <a:gd name="connsiteY4" fmla="*/ 0 h 2821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8004" h="282172">
                <a:moveTo>
                  <a:pt x="363985" y="0"/>
                </a:moveTo>
                <a:lnTo>
                  <a:pt x="8356264" y="0"/>
                </a:lnTo>
                <a:lnTo>
                  <a:pt x="8738004" y="273294"/>
                </a:lnTo>
                <a:lnTo>
                  <a:pt x="0" y="282172"/>
                </a:lnTo>
                <a:lnTo>
                  <a:pt x="363985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49000"/>
                </a:schemeClr>
              </a:gs>
              <a:gs pos="100000">
                <a:schemeClr val="tx1">
                  <a:lumMod val="0"/>
                  <a:lumOff val="10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1" name="직사각형 2064"/>
          <p:cNvSpPr/>
          <p:nvPr/>
        </p:nvSpPr>
        <p:spPr>
          <a:xfrm flipV="1">
            <a:off x="577355" y="4896622"/>
            <a:ext cx="7811069" cy="260570"/>
          </a:xfrm>
          <a:custGeom>
            <a:avLst/>
            <a:gdLst>
              <a:gd name="connsiteX0" fmla="*/ 0 w 7992279"/>
              <a:gd name="connsiteY0" fmla="*/ 0 h 282172"/>
              <a:gd name="connsiteX1" fmla="*/ 7992279 w 7992279"/>
              <a:gd name="connsiteY1" fmla="*/ 0 h 282172"/>
              <a:gd name="connsiteX2" fmla="*/ 7992279 w 7992279"/>
              <a:gd name="connsiteY2" fmla="*/ 282172 h 282172"/>
              <a:gd name="connsiteX3" fmla="*/ 0 w 7992279"/>
              <a:gd name="connsiteY3" fmla="*/ 282172 h 282172"/>
              <a:gd name="connsiteX4" fmla="*/ 0 w 7992279"/>
              <a:gd name="connsiteY4" fmla="*/ 0 h 282172"/>
              <a:gd name="connsiteX0" fmla="*/ 363985 w 8356264"/>
              <a:gd name="connsiteY0" fmla="*/ 0 h 282172"/>
              <a:gd name="connsiteX1" fmla="*/ 8356264 w 8356264"/>
              <a:gd name="connsiteY1" fmla="*/ 0 h 282172"/>
              <a:gd name="connsiteX2" fmla="*/ 8356264 w 8356264"/>
              <a:gd name="connsiteY2" fmla="*/ 282172 h 282172"/>
              <a:gd name="connsiteX3" fmla="*/ 0 w 8356264"/>
              <a:gd name="connsiteY3" fmla="*/ 282172 h 282172"/>
              <a:gd name="connsiteX4" fmla="*/ 363985 w 8356264"/>
              <a:gd name="connsiteY4" fmla="*/ 0 h 282172"/>
              <a:gd name="connsiteX0" fmla="*/ 363985 w 8738004"/>
              <a:gd name="connsiteY0" fmla="*/ 0 h 282172"/>
              <a:gd name="connsiteX1" fmla="*/ 8356264 w 8738004"/>
              <a:gd name="connsiteY1" fmla="*/ 0 h 282172"/>
              <a:gd name="connsiteX2" fmla="*/ 8738004 w 8738004"/>
              <a:gd name="connsiteY2" fmla="*/ 273294 h 282172"/>
              <a:gd name="connsiteX3" fmla="*/ 0 w 8738004"/>
              <a:gd name="connsiteY3" fmla="*/ 282172 h 282172"/>
              <a:gd name="connsiteX4" fmla="*/ 363985 w 8738004"/>
              <a:gd name="connsiteY4" fmla="*/ 0 h 282172"/>
              <a:gd name="connsiteX0" fmla="*/ 0 w 8374019"/>
              <a:gd name="connsiteY0" fmla="*/ 0 h 282172"/>
              <a:gd name="connsiteX1" fmla="*/ 7992279 w 8374019"/>
              <a:gd name="connsiteY1" fmla="*/ 0 h 282172"/>
              <a:gd name="connsiteX2" fmla="*/ 8374019 w 8374019"/>
              <a:gd name="connsiteY2" fmla="*/ 273294 h 282172"/>
              <a:gd name="connsiteX3" fmla="*/ 0 w 8374019"/>
              <a:gd name="connsiteY3" fmla="*/ 282172 h 282172"/>
              <a:gd name="connsiteX4" fmla="*/ 0 w 8374019"/>
              <a:gd name="connsiteY4" fmla="*/ 0 h 282172"/>
              <a:gd name="connsiteX0" fmla="*/ 0 w 8027790"/>
              <a:gd name="connsiteY0" fmla="*/ 0 h 282172"/>
              <a:gd name="connsiteX1" fmla="*/ 7992279 w 8027790"/>
              <a:gd name="connsiteY1" fmla="*/ 0 h 282172"/>
              <a:gd name="connsiteX2" fmla="*/ 8027790 w 8027790"/>
              <a:gd name="connsiteY2" fmla="*/ 273294 h 282172"/>
              <a:gd name="connsiteX3" fmla="*/ 0 w 8027790"/>
              <a:gd name="connsiteY3" fmla="*/ 282172 h 282172"/>
              <a:gd name="connsiteX4" fmla="*/ 0 w 8027790"/>
              <a:gd name="connsiteY4" fmla="*/ 0 h 2821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7790" h="282172">
                <a:moveTo>
                  <a:pt x="0" y="0"/>
                </a:moveTo>
                <a:lnTo>
                  <a:pt x="7992279" y="0"/>
                </a:lnTo>
                <a:lnTo>
                  <a:pt x="8027790" y="273294"/>
                </a:lnTo>
                <a:lnTo>
                  <a:pt x="0" y="28217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49000"/>
                </a:schemeClr>
              </a:gs>
              <a:gs pos="100000">
                <a:schemeClr val="tx1">
                  <a:lumMod val="0"/>
                  <a:lumOff val="10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2" name="직사각형 2064"/>
          <p:cNvSpPr/>
          <p:nvPr/>
        </p:nvSpPr>
        <p:spPr>
          <a:xfrm>
            <a:off x="1904" y="5496672"/>
            <a:ext cx="9144000" cy="28217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1000">
                <a:schemeClr val="bg1">
                  <a:alpha val="49000"/>
                </a:schemeClr>
              </a:gs>
              <a:gs pos="100000">
                <a:schemeClr val="tx1">
                  <a:lumMod val="0"/>
                  <a:lumOff val="10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3" name="TextBox 92"/>
          <p:cNvSpPr txBox="1"/>
          <p:nvPr/>
        </p:nvSpPr>
        <p:spPr>
          <a:xfrm>
            <a:off x="1183990" y="5277167"/>
            <a:ext cx="854779" cy="340678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2년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194" name="TextBox 93"/>
          <p:cNvSpPr txBox="1"/>
          <p:nvPr/>
        </p:nvSpPr>
        <p:spPr>
          <a:xfrm>
            <a:off x="2231740" y="5277167"/>
            <a:ext cx="854779" cy="340678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3년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195" name="TextBox 94"/>
          <p:cNvSpPr txBox="1"/>
          <p:nvPr/>
        </p:nvSpPr>
        <p:spPr>
          <a:xfrm>
            <a:off x="3250915" y="5277167"/>
            <a:ext cx="854779" cy="340678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4년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196" name="TextBox 95"/>
          <p:cNvSpPr txBox="1"/>
          <p:nvPr/>
        </p:nvSpPr>
        <p:spPr>
          <a:xfrm>
            <a:off x="4572000" y="5265204"/>
            <a:ext cx="854779" cy="343116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5년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197" name="TextBox 96"/>
          <p:cNvSpPr txBox="1"/>
          <p:nvPr/>
        </p:nvSpPr>
        <p:spPr>
          <a:xfrm>
            <a:off x="5559334" y="5265204"/>
            <a:ext cx="854779" cy="343116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16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년</a:t>
            </a:r>
            <a:endParaRPr lang="en-US" altLang="ko-KR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198" name="TextBox 97"/>
          <p:cNvSpPr txBox="1"/>
          <p:nvPr/>
        </p:nvSpPr>
        <p:spPr>
          <a:xfrm>
            <a:off x="6588224" y="5277966"/>
            <a:ext cx="1116124" cy="339879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7.6월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199" name="TextBox 98"/>
          <p:cNvSpPr txBox="1"/>
          <p:nvPr/>
        </p:nvSpPr>
        <p:spPr>
          <a:xfrm>
            <a:off x="1302604" y="4329100"/>
            <a:ext cx="677108" cy="44102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bg1">
                    <a:alpha val="99000"/>
                  </a:schemeClr>
                </a:solidFill>
                <a:latin typeface="한컴 윤고딕 250"/>
                <a:ea typeface="한컴 윤고딕 250"/>
              </a:rPr>
              <a:t>12</a:t>
            </a:r>
            <a:endParaRPr lang="ko-KR" altLang="en-US" sz="2300" spc="-74">
              <a:solidFill>
                <a:schemeClr val="bg1">
                  <a:alpha val="99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200" name="TextBox 99"/>
          <p:cNvSpPr txBox="1"/>
          <p:nvPr/>
        </p:nvSpPr>
        <p:spPr>
          <a:xfrm>
            <a:off x="2310716" y="4149080"/>
            <a:ext cx="677108" cy="440065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accent1"/>
                </a:solidFill>
                <a:latin typeface="한컴 윤고딕 250"/>
                <a:ea typeface="한컴 윤고딕 250"/>
              </a:rPr>
              <a:t>3</a:t>
            </a:r>
            <a:endParaRPr lang="ko-KR" altLang="en-US" sz="2300" spc="-74">
              <a:solidFill>
                <a:schemeClr val="accent1"/>
              </a:solidFill>
              <a:latin typeface="한컴 윤고딕 250"/>
              <a:ea typeface="한컴 윤고딕 250"/>
            </a:endParaRPr>
          </a:p>
        </p:txBody>
      </p:sp>
      <p:sp>
        <p:nvSpPr>
          <p:cNvPr id="201" name="TextBox 100"/>
          <p:cNvSpPr txBox="1"/>
          <p:nvPr/>
        </p:nvSpPr>
        <p:spPr>
          <a:xfrm>
            <a:off x="3311860" y="3892824"/>
            <a:ext cx="677109" cy="439146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bg1">
                    <a:alpha val="99000"/>
                  </a:schemeClr>
                </a:solidFill>
                <a:latin typeface="한컴 윤고딕 250"/>
                <a:ea typeface="한컴 윤고딕 250"/>
              </a:rPr>
              <a:t>21</a:t>
            </a:r>
            <a:endParaRPr lang="ko-KR" altLang="en-US" sz="2300" spc="-74">
              <a:solidFill>
                <a:schemeClr val="bg1">
                  <a:alpha val="99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202" name="TextBox 107"/>
          <p:cNvSpPr txBox="1"/>
          <p:nvPr/>
        </p:nvSpPr>
        <p:spPr>
          <a:xfrm>
            <a:off x="4572000" y="3284984"/>
            <a:ext cx="792088" cy="437386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bg1">
                    <a:alpha val="99000"/>
                  </a:schemeClr>
                </a:solidFill>
                <a:latin typeface="한컴 윤고딕 250"/>
                <a:ea typeface="한컴 윤고딕 250"/>
              </a:rPr>
              <a:t>31</a:t>
            </a:r>
            <a:endParaRPr lang="ko-KR" altLang="en-US" sz="2300" spc="-74">
              <a:solidFill>
                <a:schemeClr val="bg1">
                  <a:alpha val="99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203" name="TextBox 108"/>
          <p:cNvSpPr txBox="1"/>
          <p:nvPr/>
        </p:nvSpPr>
        <p:spPr>
          <a:xfrm>
            <a:off x="5544108" y="3609020"/>
            <a:ext cx="900100" cy="43720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bg1">
                    <a:alpha val="99000"/>
                  </a:schemeClr>
                </a:solidFill>
                <a:latin typeface="한컴 윤고딕 250"/>
                <a:ea typeface="한컴 윤고딕 250"/>
              </a:rPr>
              <a:t>20</a:t>
            </a:r>
            <a:endParaRPr lang="ko-KR" altLang="en-US" sz="2300" spc="-74">
              <a:solidFill>
                <a:schemeClr val="bg1">
                  <a:alpha val="99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204" name="TextBox 109"/>
          <p:cNvSpPr txBox="1"/>
          <p:nvPr/>
        </p:nvSpPr>
        <p:spPr>
          <a:xfrm>
            <a:off x="6497939" y="3789040"/>
            <a:ext cx="1026389" cy="438155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tx2"/>
                </a:solidFill>
                <a:latin typeface="한컴 윤고딕 250"/>
                <a:ea typeface="한컴 윤고딕 250"/>
              </a:rPr>
              <a:t>8</a:t>
            </a:r>
            <a:endParaRPr lang="ko-KR" altLang="en-US" sz="2300" spc="-74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205" name="양쪽 모서리가 잘린 사각형 116"/>
          <p:cNvSpPr/>
          <p:nvPr/>
        </p:nvSpPr>
        <p:spPr>
          <a:xfrm flipV="1">
            <a:off x="260994" y="1590700"/>
            <a:ext cx="2330786" cy="758180"/>
          </a:xfrm>
          <a:prstGeom prst="snip2SameRect">
            <a:avLst>
              <a:gd name="adj1" fmla="val 21614"/>
              <a:gd name="adj2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6" name="직사각형 2064"/>
          <p:cNvSpPr/>
          <p:nvPr/>
        </p:nvSpPr>
        <p:spPr>
          <a:xfrm>
            <a:off x="285750" y="1627883"/>
            <a:ext cx="1853520" cy="282172"/>
          </a:xfrm>
          <a:prstGeom prst="rect">
            <a:avLst/>
          </a:prstGeom>
          <a:gradFill>
            <a:gsLst>
              <a:gs pos="0">
                <a:schemeClr val="bg1">
                  <a:alpha val="49000"/>
                </a:schemeClr>
              </a:gs>
              <a:gs pos="100000">
                <a:schemeClr val="tx1">
                  <a:lumMod val="0"/>
                  <a:lumOff val="10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7" name="TextBox 80"/>
          <p:cNvSpPr txBox="1"/>
          <p:nvPr/>
        </p:nvSpPr>
        <p:spPr>
          <a:xfrm rot="2695">
            <a:off x="229719" y="1701733"/>
            <a:ext cx="2362061" cy="487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600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rPr>
              <a:t>음주운전</a:t>
            </a:r>
            <a:endParaRPr lang="ko-KR" altLang="en-US" sz="2600">
              <a:solidFill>
                <a:schemeClr val="bg1"/>
              </a:solidFill>
              <a:latin typeface="한컴 윤고딕 250"/>
              <a:ea typeface="한컴 윤고딕 250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음주운전 사례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sp>
        <p:nvSpPr>
          <p:cNvPr id="180" name="직사각형 26"/>
          <p:cNvSpPr/>
          <p:nvPr/>
        </p:nvSpPr>
        <p:spPr>
          <a:xfrm>
            <a:off x="6773947" y="4555810"/>
            <a:ext cx="45719" cy="707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86" name="타원 20"/>
          <p:cNvSpPr/>
          <p:nvPr/>
        </p:nvSpPr>
        <p:spPr>
          <a:xfrm>
            <a:off x="611560" y="3241013"/>
            <a:ext cx="187986" cy="1879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88" name="직사각형 138"/>
          <p:cNvSpPr>
            <a:spLocks noGrp="1"/>
          </p:cNvSpPr>
          <p:nvPr/>
        </p:nvSpPr>
        <p:spPr>
          <a:xfrm>
            <a:off x="1079612" y="3140968"/>
            <a:ext cx="7646787" cy="828092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휴가철 가족들과 함께 유원지에서 술을 마시고 5</a:t>
            </a:r>
            <a:r>
              <a:rPr lang="en-US" altLang="ko-KR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km</a:t>
            </a: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 떨어진</a:t>
            </a:r>
            <a:endParaRPr lang="ko-KR" altLang="en-US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숙소로 돌아오던 중 다리 난간을 들이박고 차량이 전도하였는 바,</a:t>
            </a:r>
            <a:endParaRPr lang="ko-KR" altLang="en-US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197" name="직사각형 138"/>
          <p:cNvSpPr>
            <a:spLocks noGrp="1"/>
          </p:cNvSpPr>
          <p:nvPr/>
        </p:nvSpPr>
        <p:spPr>
          <a:xfrm>
            <a:off x="1151620" y="4599006"/>
            <a:ext cx="7677487" cy="828092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사고 직후 차량에서 빠져나와 인근 벤치에 앉아 있던 중 지나가던</a:t>
            </a:r>
            <a:endParaRPr lang="ko-KR" altLang="en-US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택시기사가 신고하여 병원이송 후 경찰 음주측정 적발</a:t>
            </a:r>
            <a:endParaRPr lang="ko-KR" altLang="en-US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</p:txBody>
      </p:sp>
      <p:grpSp>
        <p:nvGrpSpPr>
          <p:cNvPr id="207" name="그룹 18"/>
          <p:cNvGrpSpPr/>
          <p:nvPr/>
        </p:nvGrpSpPr>
        <p:grpSpPr>
          <a:xfrm rot="0">
            <a:off x="539551" y="1529588"/>
            <a:ext cx="7884875" cy="855296"/>
            <a:chOff x="1369740" y="4100848"/>
            <a:chExt cx="6408712" cy="1035316"/>
          </a:xfrm>
        </p:grpSpPr>
        <p:grpSp>
          <p:nvGrpSpPr>
            <p:cNvPr id="208" name="그룹 19"/>
            <p:cNvGrpSpPr/>
            <p:nvPr/>
          </p:nvGrpSpPr>
          <p:grpSpPr>
            <a:xfrm rot="0">
              <a:off x="1369740" y="4100848"/>
              <a:ext cx="6408712" cy="1035316"/>
              <a:chOff x="1369740" y="4100848"/>
              <a:chExt cx="6408712" cy="1035316"/>
            </a:xfrm>
          </p:grpSpPr>
          <p:sp>
            <p:nvSpPr>
              <p:cNvPr id="209" name="직사각형 3"/>
              <p:cNvSpPr/>
              <p:nvPr/>
            </p:nvSpPr>
            <p:spPr>
              <a:xfrm>
                <a:off x="1369740" y="4131028"/>
                <a:ext cx="6408712" cy="958312"/>
              </a:xfrm>
              <a:custGeom>
                <a:avLst/>
                <a:gdLst/>
                <a:rect l="l" t="t" r="r" b="b"/>
                <a:pathLst>
                  <a:path w="6408712" h="958312">
                    <a:moveTo>
                      <a:pt x="155915" y="89723"/>
                    </a:moveTo>
                    <a:cubicBezTo>
                      <a:pt x="121884" y="89723"/>
                      <a:pt x="94297" y="117310"/>
                      <a:pt x="94297" y="151341"/>
                    </a:cubicBezTo>
                    <a:cubicBezTo>
                      <a:pt x="94297" y="185372"/>
                      <a:pt x="121884" y="212959"/>
                      <a:pt x="155915" y="212959"/>
                    </a:cubicBezTo>
                    <a:cubicBezTo>
                      <a:pt x="189946" y="212959"/>
                      <a:pt x="217533" y="185372"/>
                      <a:pt x="217533" y="151341"/>
                    </a:cubicBezTo>
                    <a:cubicBezTo>
                      <a:pt x="217533" y="117310"/>
                      <a:pt x="189946" y="89723"/>
                      <a:pt x="155915" y="89723"/>
                    </a:cubicBezTo>
                    <a:close/>
                    <a:moveTo>
                      <a:pt x="0" y="0"/>
                    </a:moveTo>
                    <a:lnTo>
                      <a:pt x="6408712" y="0"/>
                    </a:lnTo>
                    <a:lnTo>
                      <a:pt x="6408712" y="958312"/>
                    </a:lnTo>
                    <a:lnTo>
                      <a:pt x="0" y="95831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10" name="평행 사변형 22"/>
              <p:cNvSpPr/>
              <p:nvPr/>
            </p:nvSpPr>
            <p:spPr>
              <a:xfrm>
                <a:off x="1609317" y="4100848"/>
                <a:ext cx="784646" cy="1035316"/>
              </a:xfrm>
              <a:prstGeom prst="parallelogram">
                <a:avLst>
                  <a:gd name="adj" fmla="val 41167"/>
                </a:avLst>
              </a:prstGeom>
              <a:solidFill>
                <a:srgbClr val="39b2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11" name="TextBox 182"/>
              <p:cNvSpPr txBox="1"/>
              <p:nvPr/>
            </p:nvSpPr>
            <p:spPr>
              <a:xfrm>
                <a:off x="1603842" y="4369458"/>
                <a:ext cx="804734" cy="548796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/>
            </p:spPr>
            <p:txBody>
              <a:bodyPr wrap="square" lIns="91424" tIns="45712" rIns="91424" bIns="45712" anchor="ctr">
                <a:spAutoFit/>
              </a:bodyPr>
              <a:lstStyle/>
              <a:p>
                <a:pPr marL="0" lvl="1" indent="4762"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2400">
                  <a:solidFill>
                    <a:schemeClr val="bg1"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endParaRPr>
              </a:p>
            </p:txBody>
          </p:sp>
        </p:grpSp>
        <p:sp>
          <p:nvSpPr>
            <p:cNvPr id="212" name="직사각형 20"/>
            <p:cNvSpPr/>
            <p:nvPr/>
          </p:nvSpPr>
          <p:spPr>
            <a:xfrm>
              <a:off x="7596336" y="4131028"/>
              <a:ext cx="36000" cy="756000"/>
            </a:xfrm>
            <a:prstGeom prst="rect">
              <a:avLst/>
            </a:prstGeom>
            <a:solidFill>
              <a:srgbClr val="39b2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13" name="직사각형 169"/>
          <p:cNvSpPr txBox="1"/>
          <p:nvPr/>
        </p:nvSpPr>
        <p:spPr>
          <a:xfrm>
            <a:off x="2123728" y="1711494"/>
            <a:ext cx="6120680" cy="529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2900">
                <a:solidFill>
                  <a:schemeClr val="tx2"/>
                </a:solidFill>
                <a:latin typeface="한컴 백제 B"/>
                <a:ea typeface="한컴 백제 B"/>
                <a:cs typeface="Arial"/>
              </a:rPr>
              <a:t>신고에 의한 적발</a:t>
            </a:r>
            <a:endParaRPr lang="ko-KR" altLang="en-US" sz="2900">
              <a:solidFill>
                <a:schemeClr val="tx2"/>
              </a:solidFill>
              <a:latin typeface="한컴 백제 B"/>
              <a:ea typeface="한컴 백제 B"/>
              <a:cs typeface="Arial"/>
            </a:endParaRPr>
          </a:p>
        </p:txBody>
      </p:sp>
      <p:sp>
        <p:nvSpPr>
          <p:cNvPr id="214" name="타원 20"/>
          <p:cNvSpPr/>
          <p:nvPr/>
        </p:nvSpPr>
        <p:spPr>
          <a:xfrm>
            <a:off x="625499" y="4725144"/>
            <a:ext cx="187986" cy="1879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모서리가 둥근 직사각형 79"/>
          <p:cNvSpPr/>
          <p:nvPr/>
        </p:nvSpPr>
        <p:spPr>
          <a:xfrm rot="16200000">
            <a:off x="4355976" y="1844824"/>
            <a:ext cx="1224136" cy="7920880"/>
          </a:xfrm>
          <a:prstGeom prst="roundRect">
            <a:avLst>
              <a:gd name="adj" fmla="val 1713"/>
            </a:avLst>
          </a:prstGeom>
          <a:gradFill flip="none" rotWithShape="1">
            <a:gsLst>
              <a:gs pos="0">
                <a:srgbClr val="e8e8e8"/>
              </a:gs>
              <a:gs pos="39000">
                <a:schemeClr val="bg1"/>
              </a:gs>
            </a:gsLst>
            <a:lin ang="2400000" scaled="0"/>
            <a:tileRect/>
          </a:gradFill>
          <a:ln w="63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89" name="모서리가 둥근 직사각형 79"/>
          <p:cNvSpPr/>
          <p:nvPr/>
        </p:nvSpPr>
        <p:spPr>
          <a:xfrm rot="16200000">
            <a:off x="4121950" y="-837474"/>
            <a:ext cx="1620180" cy="7848872"/>
          </a:xfrm>
          <a:prstGeom prst="roundRect">
            <a:avLst>
              <a:gd name="adj" fmla="val 1713"/>
            </a:avLst>
          </a:prstGeom>
          <a:gradFill flip="none" rotWithShape="1">
            <a:gsLst>
              <a:gs pos="0">
                <a:srgbClr val="e8e8e8"/>
              </a:gs>
              <a:gs pos="39000">
                <a:schemeClr val="bg1"/>
              </a:gs>
            </a:gsLst>
            <a:lin ang="2400000" scaled="0"/>
            <a:tileRect/>
          </a:gradFill>
          <a:ln w="63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음주는 귀가해서 해야 …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grpSp>
        <p:nvGrpSpPr>
          <p:cNvPr id="167" name="그룹 69"/>
          <p:cNvGrpSpPr/>
          <p:nvPr/>
        </p:nvGrpSpPr>
        <p:grpSpPr>
          <a:xfrm rot="420000">
            <a:off x="439740" y="1609331"/>
            <a:ext cx="298882" cy="409878"/>
            <a:chOff x="827476" y="3116101"/>
            <a:chExt cx="1045009" cy="1199114"/>
          </a:xfr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168" name="자유형 76"/>
            <p:cNvSpPr/>
            <p:nvPr/>
          </p:nvSpPr>
          <p:spPr>
            <a:xfrm>
              <a:off x="827476" y="3116101"/>
              <a:ext cx="1045009" cy="1199114"/>
            </a:xfrm>
            <a:custGeom>
              <a:avLst/>
              <a:gd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69" name="자유형 77"/>
            <p:cNvSpPr/>
            <p:nvPr/>
          </p:nvSpPr>
          <p:spPr>
            <a:xfrm>
              <a:off x="827476" y="3492485"/>
              <a:ext cx="875103" cy="822730"/>
            </a:xfrm>
            <a:custGeom>
              <a:avLst/>
              <a:gd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70" name="직사각형 78"/>
          <p:cNvSpPr/>
          <p:nvPr/>
        </p:nvSpPr>
        <p:spPr>
          <a:xfrm>
            <a:off x="899592" y="1507608"/>
            <a:ext cx="7074944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500" i="0" spc="5">
                <a:solidFill>
                  <a:schemeClr val="bg2">
                    <a:lumMod val="25000"/>
                  </a:schemeClr>
                </a:solidFill>
                <a:latin typeface="한컴 윤고딕 250"/>
                <a:ea typeface="한컴 윤고딕 250"/>
                <a:sym typeface="Wingdings"/>
              </a:rPr>
              <a:t>직장인 10명 중 6명은 회식 때문에 스트레스</a:t>
            </a:r>
            <a:r>
              <a:rPr lang="ko-KR" altLang="en-US" i="0" spc="5">
                <a:solidFill>
                  <a:schemeClr val="bg2">
                    <a:lumMod val="25000"/>
                  </a:schemeClr>
                </a:solidFill>
                <a:latin typeface="한컴 윤고딕 250"/>
                <a:ea typeface="한컴 윤고딕 250"/>
                <a:sym typeface="Wingdings"/>
              </a:rPr>
              <a:t>(잡코리아, `17.7월)</a:t>
            </a:r>
            <a:endParaRPr lang="ko-KR" altLang="en-US" i="0" spc="5">
              <a:solidFill>
                <a:schemeClr val="bg2">
                  <a:lumMod val="25000"/>
                </a:schemeClr>
              </a:solidFill>
              <a:latin typeface="한컴 윤고딕 250"/>
              <a:ea typeface="한컴 윤고딕 250"/>
              <a:sym typeface="Wingdings"/>
            </a:endParaRPr>
          </a:p>
        </p:txBody>
      </p:sp>
      <p:cxnSp>
        <p:nvCxnSpPr>
          <p:cNvPr id="171" name="직선 연결선 79"/>
          <p:cNvCxnSpPr/>
          <p:nvPr/>
        </p:nvCxnSpPr>
        <p:spPr>
          <a:xfrm>
            <a:off x="1155125" y="2125034"/>
            <a:ext cx="7074944" cy="0"/>
          </a:xfrm>
          <a:prstGeom prst="line">
            <a:avLst/>
          </a:prstGeom>
          <a:ln w="9523" cap="rnd" cmpd="sng" algn="ctr">
            <a:solidFill>
              <a:srgbClr val="305080"/>
            </a:solidFill>
            <a:prstDash val="dash"/>
            <a:round/>
          </a:ln>
        </p:spPr>
      </p:cxnSp>
      <p:sp>
        <p:nvSpPr>
          <p:cNvPr id="172" name="제목 1"/>
          <p:cNvSpPr txBox="1"/>
          <p:nvPr/>
        </p:nvSpPr>
        <p:spPr>
          <a:xfrm>
            <a:off x="1367643" y="2132856"/>
            <a:ext cx="7776356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 </a:t>
            </a:r>
            <a:r>
              <a:rPr lang="ko-KR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개인일정은 무시하고 예고 없이 진행(42%)</a:t>
            </a:r>
            <a:endParaRPr lang="ko-KR" altLang="en-US" sz="23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173" name="제목 1"/>
          <p:cNvSpPr txBox="1"/>
          <p:nvPr/>
        </p:nvSpPr>
        <p:spPr>
          <a:xfrm>
            <a:off x="1461700" y="2717862"/>
            <a:ext cx="793381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</a:t>
            </a:r>
            <a:r>
              <a:rPr lang="ko-KR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술을 강요하는 분위기(34%)</a:t>
            </a:r>
            <a:endParaRPr lang="ko-KR" altLang="en-US" sz="23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174" name="Freeform 5"/>
          <p:cNvSpPr/>
          <p:nvPr/>
        </p:nvSpPr>
        <p:spPr>
          <a:xfrm>
            <a:off x="1295636" y="2458566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175" name="Freeform 5"/>
          <p:cNvSpPr/>
          <p:nvPr/>
        </p:nvSpPr>
        <p:spPr>
          <a:xfrm>
            <a:off x="1270750" y="3007568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176" name="제목 1"/>
          <p:cNvSpPr txBox="1"/>
          <p:nvPr/>
        </p:nvSpPr>
        <p:spPr>
          <a:xfrm>
            <a:off x="1461701" y="3257922"/>
            <a:ext cx="825836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</a:t>
            </a:r>
            <a:r>
              <a:rPr lang="ko-KR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상사들의 기분을 맞춰야하는 불편(24%</a:t>
            </a:r>
            <a:r>
              <a:rPr lang="en-US" altLang="ko-KR" sz="23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)</a:t>
            </a:r>
            <a:endParaRPr lang="en-US" altLang="ko-KR" sz="23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177" name="Freeform 5"/>
          <p:cNvSpPr/>
          <p:nvPr/>
        </p:nvSpPr>
        <p:spPr>
          <a:xfrm>
            <a:off x="1270751" y="3581958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178" name="직사각형 78"/>
          <p:cNvSpPr/>
          <p:nvPr/>
        </p:nvSpPr>
        <p:spPr>
          <a:xfrm>
            <a:off x="1034527" y="4408930"/>
            <a:ext cx="7074944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500" i="0" spc="5">
                <a:solidFill>
                  <a:schemeClr val="bg2">
                    <a:lumMod val="25000"/>
                  </a:schemeClr>
                </a:solidFill>
                <a:latin typeface="한컴 윤고딕 250"/>
                <a:ea typeface="한컴 윤고딕 250"/>
                <a:sym typeface="Wingdings"/>
              </a:rPr>
              <a:t>성추행 </a:t>
            </a:r>
            <a:r>
              <a:rPr lang="en-US" altLang="ko-KR" sz="2500" i="0" spc="5">
                <a:solidFill>
                  <a:schemeClr val="bg2">
                    <a:lumMod val="25000"/>
                  </a:schemeClr>
                </a:solidFill>
                <a:latin typeface="한컴 윤고딕 250"/>
                <a:ea typeface="한컴 윤고딕 250"/>
                <a:sym typeface="Wingdings"/>
              </a:rPr>
              <a:t>·</a:t>
            </a:r>
            <a:r>
              <a:rPr lang="ko-KR" altLang="en-US" sz="2500" i="0" spc="5">
                <a:solidFill>
                  <a:schemeClr val="bg2">
                    <a:lumMod val="25000"/>
                  </a:schemeClr>
                </a:solidFill>
                <a:latin typeface="한컴 윤고딕 250"/>
                <a:ea typeface="한컴 윤고딕 250"/>
                <a:sym typeface="Wingdings"/>
              </a:rPr>
              <a:t> 성희롱 사건의 발단은 음주</a:t>
            </a:r>
            <a:endParaRPr lang="ko-KR" altLang="en-US" sz="2500" i="0" spc="5">
              <a:solidFill>
                <a:schemeClr val="bg2">
                  <a:lumMod val="25000"/>
                </a:schemeClr>
              </a:solidFill>
              <a:latin typeface="한컴 윤고딕 250"/>
              <a:ea typeface="한컴 윤고딕 250"/>
              <a:sym typeface="Wingdings"/>
            </a:endParaRPr>
          </a:p>
        </p:txBody>
      </p:sp>
      <p:cxnSp>
        <p:nvCxnSpPr>
          <p:cNvPr id="179" name="직선 연결선 79"/>
          <p:cNvCxnSpPr/>
          <p:nvPr/>
        </p:nvCxnSpPr>
        <p:spPr>
          <a:xfrm>
            <a:off x="1155124" y="5013176"/>
            <a:ext cx="7074944" cy="0"/>
          </a:xfrm>
          <a:prstGeom prst="line">
            <a:avLst/>
          </a:prstGeom>
          <a:ln w="9523" cap="rnd" cmpd="sng" algn="ctr">
            <a:solidFill>
              <a:srgbClr val="305080"/>
            </a:solidFill>
            <a:prstDash val="dash"/>
            <a:round/>
          </a:ln>
        </p:spPr>
      </p:cxnSp>
      <p:sp>
        <p:nvSpPr>
          <p:cNvPr id="180" name="제목 1"/>
          <p:cNvSpPr txBox="1"/>
          <p:nvPr/>
        </p:nvSpPr>
        <p:spPr>
          <a:xfrm>
            <a:off x="1323533" y="5418162"/>
            <a:ext cx="886085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 </a:t>
            </a:r>
            <a:r>
              <a:rPr lang="ko-KR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감사위원회에서 직원들의 성범죄를 분석해 본 결과 음주와 </a:t>
            </a:r>
            <a:endParaRPr lang="ko-KR" altLang="en-US" sz="23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  <a:p>
            <a:pPr marL="0" lvl="0" indent="0" algn="l" defTabSz="914400" eaLnBrk="1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23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  </a:t>
            </a:r>
            <a:r>
              <a:rPr lang="ko-KR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연관성</a:t>
            </a:r>
            <a:r>
              <a:rPr lang="ko-KR" altLang="en-US" sz="19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(최근 5년간 18건 중 9건, 50%)</a:t>
            </a:r>
            <a:r>
              <a:rPr lang="ko-KR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+mj-cs"/>
              </a:rPr>
              <a:t>이 높으므로 주의해야  </a:t>
            </a:r>
            <a:endParaRPr lang="ko-KR" altLang="en-US" sz="23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sp>
        <p:nvSpPr>
          <p:cNvPr id="182" name="Freeform 5"/>
          <p:cNvSpPr/>
          <p:nvPr/>
        </p:nvSpPr>
        <p:spPr>
          <a:xfrm>
            <a:off x="1223628" y="5517232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grpSp>
        <p:nvGrpSpPr>
          <p:cNvPr id="186" name="그룹 17"/>
          <p:cNvGrpSpPr/>
          <p:nvPr/>
        </p:nvGrpSpPr>
        <p:grpSpPr>
          <a:xfrm rot="420000">
            <a:off x="411919" y="4496549"/>
            <a:ext cx="296352" cy="436007"/>
            <a:chOff x="827476" y="1249924"/>
            <a:chExt cx="1045009" cy="1199114"/>
          </a:xfrm>
        </p:grpSpPr>
        <p:sp>
          <p:nvSpPr>
            <p:cNvPr id="187" name="자유형 18"/>
            <p:cNvSpPr/>
            <p:nvPr/>
          </p:nvSpPr>
          <p:spPr>
            <a:xfrm>
              <a:off x="827476" y="1249924"/>
              <a:ext cx="1045009" cy="1199114"/>
            </a:xfrm>
            <a:custGeom>
              <a:avLst/>
              <a:gd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1ab4e4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8" name="자유형 19"/>
            <p:cNvSpPr/>
            <p:nvPr/>
          </p:nvSpPr>
          <p:spPr>
            <a:xfrm>
              <a:off x="827476" y="1626364"/>
              <a:ext cx="875103" cy="822674"/>
            </a:xfrm>
            <a:custGeom>
              <a:avLst/>
              <a:gd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488ac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 rot="0">
            <a:off x="-1" y="1628800"/>
            <a:ext cx="9145657" cy="4061564"/>
            <a:chOff x="-2540" y="0"/>
            <a:chExt cx="12195301" cy="5415904"/>
          </a:xfrm>
        </p:grpSpPr>
        <p:sp>
          <p:nvSpPr>
            <p:cNvPr id="6" name="직사각형 5"/>
            <p:cNvSpPr/>
            <p:nvPr/>
          </p:nvSpPr>
          <p:spPr>
            <a:xfrm>
              <a:off x="767337" y="0"/>
              <a:ext cx="10657326" cy="4736302"/>
            </a:xfrm>
            <a:prstGeom prst="rect">
              <a:avLst/>
            </a:prstGeom>
            <a:gradFill>
              <a:gsLst>
                <a:gs pos="0">
                  <a:schemeClr val="tx1">
                    <a:lumMod val="12000"/>
                    <a:lumOff val="88000"/>
                  </a:schemeClr>
                </a:gs>
                <a:gs pos="100000">
                  <a:schemeClr val="tx1">
                    <a:lumMod val="0"/>
                    <a:lumOff val="10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7" name="그룹 6"/>
            <p:cNvGrpSpPr/>
            <p:nvPr/>
          </p:nvGrpSpPr>
          <p:grpSpPr>
            <a:xfrm rot="0">
              <a:off x="0" y="4736303"/>
              <a:ext cx="12192000" cy="679601"/>
              <a:chOff x="0" y="4664295"/>
              <a:chExt cx="12192000" cy="679601"/>
            </a:xfrm>
          </p:grpSpPr>
          <p:sp>
            <p:nvSpPr>
              <p:cNvPr id="10" name="직사각형 9"/>
              <p:cNvSpPr/>
              <p:nvPr/>
            </p:nvSpPr>
            <p:spPr>
              <a:xfrm>
                <a:off x="0" y="5229200"/>
                <a:ext cx="12192000" cy="114696"/>
              </a:xfrm>
              <a:prstGeom prst="rect">
                <a:avLst/>
              </a:prstGeom>
              <a:gradFill>
                <a:gsLst>
                  <a:gs pos="50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1" name="직사각형 18"/>
              <p:cNvSpPr/>
              <p:nvPr/>
            </p:nvSpPr>
            <p:spPr>
              <a:xfrm>
                <a:off x="0" y="4664295"/>
                <a:ext cx="12192000" cy="564905"/>
              </a:xfrm>
              <a:custGeom>
                <a:avLst/>
                <a:gdLst>
                  <a:gd name="connsiteX0" fmla="*/ 0 w 12192000"/>
                  <a:gd name="connsiteY0" fmla="*/ 0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0 w 12192000"/>
                  <a:gd name="connsiteY4" fmla="*/ 0 h 936104"/>
                  <a:gd name="connsiteX0" fmla="*/ 668511 w 12192000"/>
                  <a:gd name="connsiteY0" fmla="*/ 7684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668511 w 12192000"/>
                  <a:gd name="connsiteY4" fmla="*/ 7684 h 936104"/>
                  <a:gd name="connsiteX0" fmla="*/ 668511 w 12192000"/>
                  <a:gd name="connsiteY0" fmla="*/ 10350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668511 w 12192000"/>
                  <a:gd name="connsiteY4" fmla="*/ 10350 h 938770"/>
                  <a:gd name="connsiteX0" fmla="*/ 760950 w 12192000"/>
                  <a:gd name="connsiteY0" fmla="*/ 7021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760950 w 12192000"/>
                  <a:gd name="connsiteY4" fmla="*/ 7021 h 938770"/>
                  <a:gd name="connsiteX0" fmla="*/ 760950 w 12192000"/>
                  <a:gd name="connsiteY0" fmla="*/ 3797 h 935546"/>
                  <a:gd name="connsiteX1" fmla="*/ 11435775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  <a:gd name="connsiteX0" fmla="*/ 760950 w 12192000"/>
                  <a:gd name="connsiteY0" fmla="*/ 3797 h 935546"/>
                  <a:gd name="connsiteX1" fmla="*/ 11428518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0" h="935546">
                    <a:moveTo>
                      <a:pt x="760950" y="3797"/>
                    </a:moveTo>
                    <a:lnTo>
                      <a:pt x="11428518" y="0"/>
                    </a:lnTo>
                    <a:lnTo>
                      <a:pt x="12192000" y="935546"/>
                    </a:lnTo>
                    <a:lnTo>
                      <a:pt x="0" y="935546"/>
                    </a:lnTo>
                    <a:lnTo>
                      <a:pt x="760950" y="3797"/>
                    </a:lnTo>
                    <a:close/>
                  </a:path>
                </a:pathLst>
              </a:custGeom>
              <a:gradFill>
                <a:gsLst>
                  <a:gs pos="50000">
                    <a:srgbClr val="696969"/>
                  </a:gs>
                  <a:gs pos="100000">
                    <a:schemeClr val="tx1"/>
                  </a:gs>
                  <a:gs pos="0">
                    <a:schemeClr val="tx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2" name="직사각형 18"/>
              <p:cNvSpPr/>
              <p:nvPr/>
            </p:nvSpPr>
            <p:spPr>
              <a:xfrm>
                <a:off x="0" y="4664295"/>
                <a:ext cx="12192000" cy="564905"/>
              </a:xfrm>
              <a:custGeom>
                <a:avLst/>
                <a:gdLst>
                  <a:gd name="connsiteX0" fmla="*/ 0 w 12192000"/>
                  <a:gd name="connsiteY0" fmla="*/ 0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0 w 12192000"/>
                  <a:gd name="connsiteY4" fmla="*/ 0 h 936104"/>
                  <a:gd name="connsiteX0" fmla="*/ 668511 w 12192000"/>
                  <a:gd name="connsiteY0" fmla="*/ 7684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668511 w 12192000"/>
                  <a:gd name="connsiteY4" fmla="*/ 7684 h 936104"/>
                  <a:gd name="connsiteX0" fmla="*/ 668511 w 12192000"/>
                  <a:gd name="connsiteY0" fmla="*/ 10350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668511 w 12192000"/>
                  <a:gd name="connsiteY4" fmla="*/ 10350 h 938770"/>
                  <a:gd name="connsiteX0" fmla="*/ 760950 w 12192000"/>
                  <a:gd name="connsiteY0" fmla="*/ 7021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760950 w 12192000"/>
                  <a:gd name="connsiteY4" fmla="*/ 7021 h 938770"/>
                  <a:gd name="connsiteX0" fmla="*/ 760950 w 12192000"/>
                  <a:gd name="connsiteY0" fmla="*/ 3797 h 935546"/>
                  <a:gd name="connsiteX1" fmla="*/ 11435775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  <a:gd name="connsiteX0" fmla="*/ 760950 w 12192000"/>
                  <a:gd name="connsiteY0" fmla="*/ 3797 h 935546"/>
                  <a:gd name="connsiteX1" fmla="*/ 11428518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0" h="935546">
                    <a:moveTo>
                      <a:pt x="760950" y="3797"/>
                    </a:moveTo>
                    <a:lnTo>
                      <a:pt x="11428518" y="0"/>
                    </a:lnTo>
                    <a:lnTo>
                      <a:pt x="12192000" y="935546"/>
                    </a:lnTo>
                    <a:lnTo>
                      <a:pt x="0" y="935546"/>
                    </a:lnTo>
                    <a:lnTo>
                      <a:pt x="760950" y="3797"/>
                    </a:lnTo>
                    <a:close/>
                  </a:path>
                </a:pathLst>
              </a:custGeom>
              <a:gradFill>
                <a:gsLst>
                  <a:gs pos="100000">
                    <a:schemeClr val="tx1">
                      <a:lumMod val="85000"/>
                      <a:lumOff val="15000"/>
                      <a:alpha val="0"/>
                    </a:schemeClr>
                  </a:gs>
                  <a:gs pos="0">
                    <a:schemeClr val="tx1">
                      <a:lumMod val="85000"/>
                      <a:lumOff val="15000"/>
                      <a:alpha val="2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3" name="직사각형 18"/>
              <p:cNvSpPr/>
              <p:nvPr/>
            </p:nvSpPr>
            <p:spPr>
              <a:xfrm>
                <a:off x="0" y="4664295"/>
                <a:ext cx="12192000" cy="564905"/>
              </a:xfrm>
              <a:custGeom>
                <a:avLst/>
                <a:gdLst>
                  <a:gd name="connsiteX0" fmla="*/ 0 w 12192000"/>
                  <a:gd name="connsiteY0" fmla="*/ 0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0 w 12192000"/>
                  <a:gd name="connsiteY4" fmla="*/ 0 h 936104"/>
                  <a:gd name="connsiteX0" fmla="*/ 668511 w 12192000"/>
                  <a:gd name="connsiteY0" fmla="*/ 7684 h 936104"/>
                  <a:gd name="connsiteX1" fmla="*/ 12192000 w 12192000"/>
                  <a:gd name="connsiteY1" fmla="*/ 0 h 936104"/>
                  <a:gd name="connsiteX2" fmla="*/ 12192000 w 12192000"/>
                  <a:gd name="connsiteY2" fmla="*/ 936104 h 936104"/>
                  <a:gd name="connsiteX3" fmla="*/ 0 w 12192000"/>
                  <a:gd name="connsiteY3" fmla="*/ 936104 h 936104"/>
                  <a:gd name="connsiteX4" fmla="*/ 668511 w 12192000"/>
                  <a:gd name="connsiteY4" fmla="*/ 7684 h 936104"/>
                  <a:gd name="connsiteX0" fmla="*/ 668511 w 12192000"/>
                  <a:gd name="connsiteY0" fmla="*/ 10350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668511 w 12192000"/>
                  <a:gd name="connsiteY4" fmla="*/ 10350 h 938770"/>
                  <a:gd name="connsiteX0" fmla="*/ 760950 w 12192000"/>
                  <a:gd name="connsiteY0" fmla="*/ 7021 h 938770"/>
                  <a:gd name="connsiteX1" fmla="*/ 11522861 w 12192000"/>
                  <a:gd name="connsiteY1" fmla="*/ 0 h 938770"/>
                  <a:gd name="connsiteX2" fmla="*/ 12192000 w 12192000"/>
                  <a:gd name="connsiteY2" fmla="*/ 938770 h 938770"/>
                  <a:gd name="connsiteX3" fmla="*/ 0 w 12192000"/>
                  <a:gd name="connsiteY3" fmla="*/ 938770 h 938770"/>
                  <a:gd name="connsiteX4" fmla="*/ 760950 w 12192000"/>
                  <a:gd name="connsiteY4" fmla="*/ 7021 h 938770"/>
                  <a:gd name="connsiteX0" fmla="*/ 760950 w 12192000"/>
                  <a:gd name="connsiteY0" fmla="*/ 3797 h 935546"/>
                  <a:gd name="connsiteX1" fmla="*/ 11435775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  <a:gd name="connsiteX0" fmla="*/ 760950 w 12192000"/>
                  <a:gd name="connsiteY0" fmla="*/ 3797 h 935546"/>
                  <a:gd name="connsiteX1" fmla="*/ 11428518 w 12192000"/>
                  <a:gd name="connsiteY1" fmla="*/ 0 h 935546"/>
                  <a:gd name="connsiteX2" fmla="*/ 12192000 w 12192000"/>
                  <a:gd name="connsiteY2" fmla="*/ 935546 h 935546"/>
                  <a:gd name="connsiteX3" fmla="*/ 0 w 12192000"/>
                  <a:gd name="connsiteY3" fmla="*/ 935546 h 935546"/>
                  <a:gd name="connsiteX4" fmla="*/ 760950 w 12192000"/>
                  <a:gd name="connsiteY4" fmla="*/ 3797 h 9355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0" h="935546">
                    <a:moveTo>
                      <a:pt x="760950" y="3797"/>
                    </a:moveTo>
                    <a:lnTo>
                      <a:pt x="11428518" y="0"/>
                    </a:lnTo>
                    <a:lnTo>
                      <a:pt x="12192000" y="935546"/>
                    </a:lnTo>
                    <a:lnTo>
                      <a:pt x="0" y="935546"/>
                    </a:lnTo>
                    <a:lnTo>
                      <a:pt x="760950" y="3797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  <a:alpha val="7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cxnSp>
            <p:nvCxnSpPr>
              <p:cNvPr id="14" name="직선 연결선 13"/>
              <p:cNvCxnSpPr>
                <a:stCxn id="13" idx="3"/>
                <a:endCxn id="13" idx="2"/>
              </p:cNvCxnSpPr>
              <p:nvPr/>
            </p:nvCxnSpPr>
            <p:spPr>
              <a:xfrm>
                <a:off x="0" y="5229200"/>
                <a:ext cx="12192000" cy="0"/>
              </a:xfrm>
              <a:prstGeom prst="line">
                <a:avLst/>
              </a:prstGeom>
              <a:ln>
                <a:gradFill>
                  <a:gsLst>
                    <a:gs pos="0">
                      <a:schemeClr val="tx1">
                        <a:lumMod val="85000"/>
                        <a:lumOff val="15000"/>
                        <a:alpha val="0"/>
                      </a:scheme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직사각형 104"/>
            <p:cNvSpPr/>
            <p:nvPr/>
          </p:nvSpPr>
          <p:spPr>
            <a:xfrm>
              <a:off x="-2540" y="0"/>
              <a:ext cx="770914" cy="5303520"/>
            </a:xfrm>
            <a:custGeom>
              <a:avLst/>
              <a:gdLst>
                <a:gd name="connsiteX0" fmla="*/ 0 w 764888"/>
                <a:gd name="connsiteY0" fmla="*/ 0 h 4734560"/>
                <a:gd name="connsiteX1" fmla="*/ 764888 w 764888"/>
                <a:gd name="connsiteY1" fmla="*/ 0 h 4734560"/>
                <a:gd name="connsiteX2" fmla="*/ 764888 w 764888"/>
                <a:gd name="connsiteY2" fmla="*/ 4734560 h 4734560"/>
                <a:gd name="connsiteX3" fmla="*/ 0 w 764888"/>
                <a:gd name="connsiteY3" fmla="*/ 4734560 h 4734560"/>
                <a:gd name="connsiteX4" fmla="*/ 0 w 764888"/>
                <a:gd name="connsiteY4" fmla="*/ 0 h 4734560"/>
                <a:gd name="connsiteX0" fmla="*/ 0 w 764888"/>
                <a:gd name="connsiteY0" fmla="*/ 0 h 5303520"/>
                <a:gd name="connsiteX1" fmla="*/ 764888 w 764888"/>
                <a:gd name="connsiteY1" fmla="*/ 0 h 5303520"/>
                <a:gd name="connsiteX2" fmla="*/ 764888 w 764888"/>
                <a:gd name="connsiteY2" fmla="*/ 4734560 h 5303520"/>
                <a:gd name="connsiteX3" fmla="*/ 5080 w 764888"/>
                <a:gd name="connsiteY3" fmla="*/ 5303520 h 5303520"/>
                <a:gd name="connsiteX4" fmla="*/ 0 w 764888"/>
                <a:gd name="connsiteY4" fmla="*/ 0 h 530352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4888" h="5303520">
                  <a:moveTo>
                    <a:pt x="0" y="0"/>
                  </a:moveTo>
                  <a:lnTo>
                    <a:pt x="764888" y="0"/>
                  </a:lnTo>
                  <a:lnTo>
                    <a:pt x="764888" y="4734560"/>
                  </a:lnTo>
                  <a:lnTo>
                    <a:pt x="5080" y="5303520"/>
                  </a:lnTo>
                  <a:cubicBezTo>
                    <a:pt x="3387" y="3535680"/>
                    <a:pt x="1693" y="176784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7000"/>
                  </a:schemeClr>
                </a:gs>
                <a:gs pos="100000">
                  <a:schemeClr val="bg1">
                    <a:lumMod val="77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" name="직사각형 104"/>
            <p:cNvSpPr/>
            <p:nvPr/>
          </p:nvSpPr>
          <p:spPr>
            <a:xfrm flipH="1">
              <a:off x="11427873" y="0"/>
              <a:ext cx="764888" cy="5303520"/>
            </a:xfrm>
            <a:custGeom>
              <a:avLst/>
              <a:gdLst>
                <a:gd name="connsiteX0" fmla="*/ 0 w 764888"/>
                <a:gd name="connsiteY0" fmla="*/ 0 h 4734560"/>
                <a:gd name="connsiteX1" fmla="*/ 764888 w 764888"/>
                <a:gd name="connsiteY1" fmla="*/ 0 h 4734560"/>
                <a:gd name="connsiteX2" fmla="*/ 764888 w 764888"/>
                <a:gd name="connsiteY2" fmla="*/ 4734560 h 4734560"/>
                <a:gd name="connsiteX3" fmla="*/ 0 w 764888"/>
                <a:gd name="connsiteY3" fmla="*/ 4734560 h 4734560"/>
                <a:gd name="connsiteX4" fmla="*/ 0 w 764888"/>
                <a:gd name="connsiteY4" fmla="*/ 0 h 4734560"/>
                <a:gd name="connsiteX0" fmla="*/ 0 w 764888"/>
                <a:gd name="connsiteY0" fmla="*/ 0 h 5303520"/>
                <a:gd name="connsiteX1" fmla="*/ 764888 w 764888"/>
                <a:gd name="connsiteY1" fmla="*/ 0 h 5303520"/>
                <a:gd name="connsiteX2" fmla="*/ 764888 w 764888"/>
                <a:gd name="connsiteY2" fmla="*/ 4734560 h 5303520"/>
                <a:gd name="connsiteX3" fmla="*/ 5080 w 764888"/>
                <a:gd name="connsiteY3" fmla="*/ 5303520 h 5303520"/>
                <a:gd name="connsiteX4" fmla="*/ 0 w 764888"/>
                <a:gd name="connsiteY4" fmla="*/ 0 h 530352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4888" h="5303520">
                  <a:moveTo>
                    <a:pt x="0" y="0"/>
                  </a:moveTo>
                  <a:lnTo>
                    <a:pt x="764888" y="0"/>
                  </a:lnTo>
                  <a:lnTo>
                    <a:pt x="764888" y="4734560"/>
                  </a:lnTo>
                  <a:lnTo>
                    <a:pt x="5080" y="5303520"/>
                  </a:lnTo>
                  <a:cubicBezTo>
                    <a:pt x="3387" y="3535680"/>
                    <a:pt x="1693" y="176784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7000"/>
                  </a:schemeClr>
                </a:gs>
                <a:gs pos="100000">
                  <a:schemeClr val="bg1">
                    <a:lumMod val="77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5" name="그룹 14"/>
          <p:cNvGrpSpPr/>
          <p:nvPr/>
        </p:nvGrpSpPr>
        <p:grpSpPr>
          <a:xfrm rot="0">
            <a:off x="1331640" y="1869948"/>
            <a:ext cx="6480720" cy="3189295"/>
            <a:chOff x="1331640" y="954179"/>
            <a:chExt cx="6480720" cy="3588213"/>
          </a:xfrm>
        </p:grpSpPr>
        <p:cxnSp>
          <p:nvCxnSpPr>
            <p:cNvPr id="16" name="직선 연결선 15"/>
            <p:cNvCxnSpPr/>
            <p:nvPr/>
          </p:nvCxnSpPr>
          <p:spPr>
            <a:xfrm>
              <a:off x="1331640" y="1768624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1331640" y="2179788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1331640" y="2076997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1331640" y="1974206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1331640" y="1871415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1331640" y="2590952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1331640" y="2488161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1331640" y="2385370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1331640" y="2282579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331640" y="3002116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1331640" y="2899325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1331640" y="2796534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1331640" y="2693743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1331640" y="3413280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1331640" y="3310489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1331640" y="3207698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1331640" y="3104907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1331640" y="3824444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1331640" y="3721653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>
              <a:off x="1331640" y="3618862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1331640" y="3516071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1331640" y="4235599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331640" y="4132817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1331640" y="4030026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1331640" y="3927235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1331640" y="4542392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1331640" y="4439601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1331640" y="4336810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1331640" y="954179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1331640" y="1365343"/>
              <a:ext cx="64807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1331640" y="1262551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1331640" y="1159759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1331640" y="1056970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>
              <a:off x="1331640" y="1673715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>
              <a:off x="1331640" y="1570923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1331640" y="1468134"/>
              <a:ext cx="6120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그룹 62"/>
          <p:cNvGrpSpPr/>
          <p:nvPr/>
        </p:nvGrpSpPr>
        <p:grpSpPr>
          <a:xfrm rot="0">
            <a:off x="2411759" y="4833156"/>
            <a:ext cx="538856" cy="216024"/>
            <a:chOff x="2456706" y="1737360"/>
            <a:chExt cx="709613" cy="2646153"/>
          </a:xfrm>
        </p:grpSpPr>
        <p:sp>
          <p:nvSpPr>
            <p:cNvPr id="64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rgbClr val="178c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65" name="Freeform 9"/>
            <p:cNvSpPr/>
            <p:nvPr/>
          </p:nvSpPr>
          <p:spPr>
            <a:xfrm>
              <a:off x="2456706" y="1737360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rgbClr val="39b2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69" name="그룹 68"/>
          <p:cNvGrpSpPr/>
          <p:nvPr/>
        </p:nvGrpSpPr>
        <p:grpSpPr>
          <a:xfrm rot="0">
            <a:off x="3419871" y="2240867"/>
            <a:ext cx="538856" cy="2808311"/>
            <a:chOff x="2456705" y="1737359"/>
            <a:chExt cx="709613" cy="2646153"/>
          </a:xfrm>
        </p:grpSpPr>
        <p:sp>
          <p:nvSpPr>
            <p:cNvPr id="70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rgbClr val="5aa4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1" name="Freeform 9"/>
            <p:cNvSpPr/>
            <p:nvPr/>
          </p:nvSpPr>
          <p:spPr>
            <a:xfrm>
              <a:off x="2456705" y="1737359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rgbClr val="8abf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75" name="그룹 74"/>
          <p:cNvGrpSpPr/>
          <p:nvPr/>
        </p:nvGrpSpPr>
        <p:grpSpPr>
          <a:xfrm rot="0" flipH="1">
            <a:off x="6769447" y="4437112"/>
            <a:ext cx="502853" cy="608384"/>
            <a:chOff x="2456706" y="1737360"/>
            <a:chExt cx="709613" cy="2646153"/>
          </a:xfrm>
        </p:grpSpPr>
        <p:sp>
          <p:nvSpPr>
            <p:cNvPr id="76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77" name="Freeform 9"/>
            <p:cNvSpPr/>
            <p:nvPr/>
          </p:nvSpPr>
          <p:spPr>
            <a:xfrm>
              <a:off x="2456706" y="1737360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rgbClr val="0e56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81" name="그룹 80"/>
          <p:cNvGrpSpPr/>
          <p:nvPr/>
        </p:nvGrpSpPr>
        <p:grpSpPr>
          <a:xfrm rot="0" flipH="1">
            <a:off x="5717269" y="4041068"/>
            <a:ext cx="510915" cy="1004429"/>
            <a:chOff x="2456706" y="1737360"/>
            <a:chExt cx="709613" cy="2646153"/>
          </a:xfrm>
        </p:grpSpPr>
        <p:sp>
          <p:nvSpPr>
            <p:cNvPr id="82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rgbClr val="178c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83" name="Freeform 9"/>
            <p:cNvSpPr/>
            <p:nvPr/>
          </p:nvSpPr>
          <p:spPr>
            <a:xfrm>
              <a:off x="2456706" y="1737360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rgbClr val="39b2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87" name="그룹 86"/>
          <p:cNvGrpSpPr/>
          <p:nvPr/>
        </p:nvGrpSpPr>
        <p:grpSpPr>
          <a:xfrm rot="0" flipH="1">
            <a:off x="4707179" y="3717032"/>
            <a:ext cx="512893" cy="1328465"/>
            <a:chOff x="2456706" y="1737360"/>
            <a:chExt cx="709613" cy="2646153"/>
          </a:xfrm>
        </p:grpSpPr>
        <p:sp>
          <p:nvSpPr>
            <p:cNvPr id="88" name="Freeform 10"/>
            <p:cNvSpPr/>
            <p:nvPr/>
          </p:nvSpPr>
          <p:spPr>
            <a:xfrm>
              <a:off x="2785319" y="1743024"/>
              <a:ext cx="381000" cy="2620963"/>
            </a:xfrm>
            <a:custGeom>
              <a:avLst/>
              <a:gdLst>
                <a:gd name="T0" fmla="*/ 216 w 240"/>
                <a:gd name="T1" fmla="*/ 1651 h 1651"/>
                <a:gd name="T2" fmla="*/ 240 w 240"/>
                <a:gd name="T3" fmla="*/ 1651 h 1651"/>
                <a:gd name="T4" fmla="*/ 240 w 240"/>
                <a:gd name="T5" fmla="*/ 204 h 1651"/>
                <a:gd name="T6" fmla="*/ 240 w 240"/>
                <a:gd name="T7" fmla="*/ 204 h 1651"/>
                <a:gd name="T8" fmla="*/ 240 w 240"/>
                <a:gd name="T9" fmla="*/ 188 h 1651"/>
                <a:gd name="T10" fmla="*/ 238 w 240"/>
                <a:gd name="T11" fmla="*/ 176 h 1651"/>
                <a:gd name="T12" fmla="*/ 236 w 240"/>
                <a:gd name="T13" fmla="*/ 168 h 1651"/>
                <a:gd name="T14" fmla="*/ 232 w 240"/>
                <a:gd name="T15" fmla="*/ 162 h 1651"/>
                <a:gd name="T16" fmla="*/ 232 w 240"/>
                <a:gd name="T17" fmla="*/ 162 h 1651"/>
                <a:gd name="T18" fmla="*/ 198 w 240"/>
                <a:gd name="T19" fmla="*/ 134 h 1651"/>
                <a:gd name="T20" fmla="*/ 140 w 240"/>
                <a:gd name="T21" fmla="*/ 82 h 1651"/>
                <a:gd name="T22" fmla="*/ 60 w 240"/>
                <a:gd name="T23" fmla="*/ 12 h 1651"/>
                <a:gd name="T24" fmla="*/ 60 w 240"/>
                <a:gd name="T25" fmla="*/ 12 h 1651"/>
                <a:gd name="T26" fmla="*/ 54 w 240"/>
                <a:gd name="T27" fmla="*/ 8 h 1651"/>
                <a:gd name="T28" fmla="*/ 42 w 240"/>
                <a:gd name="T29" fmla="*/ 2 h 1651"/>
                <a:gd name="T30" fmla="*/ 32 w 240"/>
                <a:gd name="T31" fmla="*/ 0 h 1651"/>
                <a:gd name="T32" fmla="*/ 22 w 240"/>
                <a:gd name="T33" fmla="*/ 0 h 1651"/>
                <a:gd name="T34" fmla="*/ 12 w 240"/>
                <a:gd name="T35" fmla="*/ 0 h 1651"/>
                <a:gd name="T36" fmla="*/ 0 w 240"/>
                <a:gd name="T37" fmla="*/ 6 h 1651"/>
                <a:gd name="T38" fmla="*/ 0 w 240"/>
                <a:gd name="T39" fmla="*/ 6 h 1651"/>
                <a:gd name="T40" fmla="*/ 4 w 240"/>
                <a:gd name="T41" fmla="*/ 4 h 1651"/>
                <a:gd name="T42" fmla="*/ 12 w 240"/>
                <a:gd name="T43" fmla="*/ 4 h 1651"/>
                <a:gd name="T44" fmla="*/ 24 w 240"/>
                <a:gd name="T45" fmla="*/ 8 h 1651"/>
                <a:gd name="T46" fmla="*/ 30 w 240"/>
                <a:gd name="T47" fmla="*/ 12 h 1651"/>
                <a:gd name="T48" fmla="*/ 38 w 240"/>
                <a:gd name="T49" fmla="*/ 20 h 1651"/>
                <a:gd name="T50" fmla="*/ 38 w 240"/>
                <a:gd name="T51" fmla="*/ 20 h 1651"/>
                <a:gd name="T52" fmla="*/ 198 w 240"/>
                <a:gd name="T53" fmla="*/ 156 h 1651"/>
                <a:gd name="T54" fmla="*/ 198 w 240"/>
                <a:gd name="T55" fmla="*/ 156 h 1651"/>
                <a:gd name="T56" fmla="*/ 200 w 240"/>
                <a:gd name="T57" fmla="*/ 158 h 1651"/>
                <a:gd name="T58" fmla="*/ 208 w 240"/>
                <a:gd name="T59" fmla="*/ 168 h 1651"/>
                <a:gd name="T60" fmla="*/ 210 w 240"/>
                <a:gd name="T61" fmla="*/ 174 h 1651"/>
                <a:gd name="T62" fmla="*/ 214 w 240"/>
                <a:gd name="T63" fmla="*/ 184 h 1651"/>
                <a:gd name="T64" fmla="*/ 216 w 240"/>
                <a:gd name="T65" fmla="*/ 196 h 1651"/>
                <a:gd name="T66" fmla="*/ 216 w 240"/>
                <a:gd name="T67" fmla="*/ 210 h 1651"/>
                <a:gd name="T68" fmla="*/ 216 w 240"/>
                <a:gd name="T69" fmla="*/ 210 h 1651"/>
                <a:gd name="T70" fmla="*/ 216 w 240"/>
                <a:gd name="T71" fmla="*/ 1651 h 16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651">
                  <a:moveTo>
                    <a:pt x="216" y="1651"/>
                  </a:moveTo>
                  <a:lnTo>
                    <a:pt x="240" y="1651"/>
                  </a:lnTo>
                  <a:lnTo>
                    <a:pt x="240" y="204"/>
                  </a:lnTo>
                  <a:lnTo>
                    <a:pt x="240" y="204"/>
                  </a:lnTo>
                  <a:lnTo>
                    <a:pt x="240" y="188"/>
                  </a:lnTo>
                  <a:lnTo>
                    <a:pt x="238" y="176"/>
                  </a:lnTo>
                  <a:lnTo>
                    <a:pt x="236" y="168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198" y="134"/>
                  </a:lnTo>
                  <a:lnTo>
                    <a:pt x="140" y="8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8"/>
                  </a:lnTo>
                  <a:lnTo>
                    <a:pt x="42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4"/>
                  </a:lnTo>
                  <a:lnTo>
                    <a:pt x="24" y="8"/>
                  </a:lnTo>
                  <a:lnTo>
                    <a:pt x="30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198" y="156"/>
                  </a:lnTo>
                  <a:lnTo>
                    <a:pt x="198" y="156"/>
                  </a:lnTo>
                  <a:lnTo>
                    <a:pt x="200" y="158"/>
                  </a:lnTo>
                  <a:lnTo>
                    <a:pt x="208" y="168"/>
                  </a:lnTo>
                  <a:lnTo>
                    <a:pt x="210" y="174"/>
                  </a:lnTo>
                  <a:lnTo>
                    <a:pt x="214" y="184"/>
                  </a:lnTo>
                  <a:lnTo>
                    <a:pt x="216" y="196"/>
                  </a:lnTo>
                  <a:lnTo>
                    <a:pt x="216" y="210"/>
                  </a:lnTo>
                  <a:lnTo>
                    <a:pt x="216" y="210"/>
                  </a:lnTo>
                  <a:lnTo>
                    <a:pt x="216" y="165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89" name="Freeform 9"/>
            <p:cNvSpPr/>
            <p:nvPr/>
          </p:nvSpPr>
          <p:spPr>
            <a:xfrm>
              <a:off x="2456706" y="1737360"/>
              <a:ext cx="671513" cy="2646153"/>
            </a:xfrm>
            <a:custGeom>
              <a:avLst/>
              <a:gdLst>
                <a:gd name="T0" fmla="*/ 0 w 423"/>
                <a:gd name="T1" fmla="*/ 1653 h 1653"/>
                <a:gd name="T2" fmla="*/ 423 w 423"/>
                <a:gd name="T3" fmla="*/ 1653 h 1653"/>
                <a:gd name="T4" fmla="*/ 423 w 423"/>
                <a:gd name="T5" fmla="*/ 781 h 1653"/>
                <a:gd name="T6" fmla="*/ 423 w 423"/>
                <a:gd name="T7" fmla="*/ 198 h 1653"/>
                <a:gd name="T8" fmla="*/ 423 w 423"/>
                <a:gd name="T9" fmla="*/ 198 h 1653"/>
                <a:gd name="T10" fmla="*/ 423 w 423"/>
                <a:gd name="T11" fmla="*/ 194 h 1653"/>
                <a:gd name="T12" fmla="*/ 423 w 423"/>
                <a:gd name="T13" fmla="*/ 182 h 1653"/>
                <a:gd name="T14" fmla="*/ 421 w 423"/>
                <a:gd name="T15" fmla="*/ 174 h 1653"/>
                <a:gd name="T16" fmla="*/ 417 w 423"/>
                <a:gd name="T17" fmla="*/ 166 h 1653"/>
                <a:gd name="T18" fmla="*/ 413 w 423"/>
                <a:gd name="T19" fmla="*/ 158 h 1653"/>
                <a:gd name="T20" fmla="*/ 405 w 423"/>
                <a:gd name="T21" fmla="*/ 150 h 1653"/>
                <a:gd name="T22" fmla="*/ 405 w 423"/>
                <a:gd name="T23" fmla="*/ 150 h 1653"/>
                <a:gd name="T24" fmla="*/ 245 w 423"/>
                <a:gd name="T25" fmla="*/ 14 h 1653"/>
                <a:gd name="T26" fmla="*/ 245 w 423"/>
                <a:gd name="T27" fmla="*/ 14 h 1653"/>
                <a:gd name="T28" fmla="*/ 241 w 423"/>
                <a:gd name="T29" fmla="*/ 10 h 1653"/>
                <a:gd name="T30" fmla="*/ 235 w 423"/>
                <a:gd name="T31" fmla="*/ 6 h 1653"/>
                <a:gd name="T32" fmla="*/ 229 w 423"/>
                <a:gd name="T33" fmla="*/ 2 h 1653"/>
                <a:gd name="T34" fmla="*/ 219 w 423"/>
                <a:gd name="T35" fmla="*/ 0 h 1653"/>
                <a:gd name="T36" fmla="*/ 209 w 423"/>
                <a:gd name="T37" fmla="*/ 2 h 1653"/>
                <a:gd name="T38" fmla="*/ 197 w 423"/>
                <a:gd name="T39" fmla="*/ 6 h 1653"/>
                <a:gd name="T40" fmla="*/ 185 w 423"/>
                <a:gd name="T41" fmla="*/ 14 h 1653"/>
                <a:gd name="T42" fmla="*/ 185 w 423"/>
                <a:gd name="T43" fmla="*/ 14 h 1653"/>
                <a:gd name="T44" fmla="*/ 143 w 423"/>
                <a:gd name="T45" fmla="*/ 50 h 1653"/>
                <a:gd name="T46" fmla="*/ 87 w 423"/>
                <a:gd name="T47" fmla="*/ 96 h 1653"/>
                <a:gd name="T48" fmla="*/ 18 w 423"/>
                <a:gd name="T49" fmla="*/ 150 h 1653"/>
                <a:gd name="T50" fmla="*/ 18 w 423"/>
                <a:gd name="T51" fmla="*/ 150 h 1653"/>
                <a:gd name="T52" fmla="*/ 14 w 423"/>
                <a:gd name="T53" fmla="*/ 154 h 1653"/>
                <a:gd name="T54" fmla="*/ 8 w 423"/>
                <a:gd name="T55" fmla="*/ 162 h 1653"/>
                <a:gd name="T56" fmla="*/ 2 w 423"/>
                <a:gd name="T57" fmla="*/ 176 h 1653"/>
                <a:gd name="T58" fmla="*/ 0 w 423"/>
                <a:gd name="T59" fmla="*/ 184 h 1653"/>
                <a:gd name="T60" fmla="*/ 0 w 423"/>
                <a:gd name="T61" fmla="*/ 194 h 1653"/>
                <a:gd name="T62" fmla="*/ 0 w 423"/>
                <a:gd name="T63" fmla="*/ 194 h 1653"/>
                <a:gd name="T64" fmla="*/ 0 w 423"/>
                <a:gd name="T65" fmla="*/ 1653 h 1653"/>
                <a:gd name="T66" fmla="*/ 0 w 423"/>
                <a:gd name="T67" fmla="*/ 1653 h 16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1653">
                  <a:moveTo>
                    <a:pt x="0" y="1653"/>
                  </a:moveTo>
                  <a:lnTo>
                    <a:pt x="423" y="1653"/>
                  </a:lnTo>
                  <a:lnTo>
                    <a:pt x="423" y="781"/>
                  </a:lnTo>
                  <a:lnTo>
                    <a:pt x="423" y="198"/>
                  </a:lnTo>
                  <a:lnTo>
                    <a:pt x="423" y="198"/>
                  </a:lnTo>
                  <a:lnTo>
                    <a:pt x="423" y="194"/>
                  </a:lnTo>
                  <a:lnTo>
                    <a:pt x="423" y="182"/>
                  </a:lnTo>
                  <a:lnTo>
                    <a:pt x="421" y="174"/>
                  </a:lnTo>
                  <a:lnTo>
                    <a:pt x="417" y="166"/>
                  </a:lnTo>
                  <a:lnTo>
                    <a:pt x="413" y="158"/>
                  </a:lnTo>
                  <a:lnTo>
                    <a:pt x="405" y="150"/>
                  </a:lnTo>
                  <a:lnTo>
                    <a:pt x="405" y="150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1" y="10"/>
                  </a:lnTo>
                  <a:lnTo>
                    <a:pt x="235" y="6"/>
                  </a:lnTo>
                  <a:lnTo>
                    <a:pt x="229" y="2"/>
                  </a:lnTo>
                  <a:lnTo>
                    <a:pt x="219" y="0"/>
                  </a:lnTo>
                  <a:lnTo>
                    <a:pt x="209" y="2"/>
                  </a:lnTo>
                  <a:lnTo>
                    <a:pt x="197" y="6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43" y="50"/>
                  </a:lnTo>
                  <a:lnTo>
                    <a:pt x="87" y="96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8" y="162"/>
                  </a:lnTo>
                  <a:lnTo>
                    <a:pt x="2" y="176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653"/>
                  </a:lnTo>
                  <a:lnTo>
                    <a:pt x="0" y="16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90" name="직사각형 2064"/>
          <p:cNvSpPr/>
          <p:nvPr/>
        </p:nvSpPr>
        <p:spPr>
          <a:xfrm>
            <a:off x="213370" y="5180708"/>
            <a:ext cx="8738004" cy="282172"/>
          </a:xfrm>
          <a:custGeom>
            <a:avLst/>
            <a:gdLst>
              <a:gd name="connsiteX0" fmla="*/ 0 w 7992279"/>
              <a:gd name="connsiteY0" fmla="*/ 0 h 282172"/>
              <a:gd name="connsiteX1" fmla="*/ 7992279 w 7992279"/>
              <a:gd name="connsiteY1" fmla="*/ 0 h 282172"/>
              <a:gd name="connsiteX2" fmla="*/ 7992279 w 7992279"/>
              <a:gd name="connsiteY2" fmla="*/ 282172 h 282172"/>
              <a:gd name="connsiteX3" fmla="*/ 0 w 7992279"/>
              <a:gd name="connsiteY3" fmla="*/ 282172 h 282172"/>
              <a:gd name="connsiteX4" fmla="*/ 0 w 7992279"/>
              <a:gd name="connsiteY4" fmla="*/ 0 h 282172"/>
              <a:gd name="connsiteX0" fmla="*/ 363985 w 8356264"/>
              <a:gd name="connsiteY0" fmla="*/ 0 h 282172"/>
              <a:gd name="connsiteX1" fmla="*/ 8356264 w 8356264"/>
              <a:gd name="connsiteY1" fmla="*/ 0 h 282172"/>
              <a:gd name="connsiteX2" fmla="*/ 8356264 w 8356264"/>
              <a:gd name="connsiteY2" fmla="*/ 282172 h 282172"/>
              <a:gd name="connsiteX3" fmla="*/ 0 w 8356264"/>
              <a:gd name="connsiteY3" fmla="*/ 282172 h 282172"/>
              <a:gd name="connsiteX4" fmla="*/ 363985 w 8356264"/>
              <a:gd name="connsiteY4" fmla="*/ 0 h 282172"/>
              <a:gd name="connsiteX0" fmla="*/ 363985 w 8738004"/>
              <a:gd name="connsiteY0" fmla="*/ 0 h 282172"/>
              <a:gd name="connsiteX1" fmla="*/ 8356264 w 8738004"/>
              <a:gd name="connsiteY1" fmla="*/ 0 h 282172"/>
              <a:gd name="connsiteX2" fmla="*/ 8738004 w 8738004"/>
              <a:gd name="connsiteY2" fmla="*/ 273294 h 282172"/>
              <a:gd name="connsiteX3" fmla="*/ 0 w 8738004"/>
              <a:gd name="connsiteY3" fmla="*/ 282172 h 282172"/>
              <a:gd name="connsiteX4" fmla="*/ 363985 w 8738004"/>
              <a:gd name="connsiteY4" fmla="*/ 0 h 2821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8004" h="282172">
                <a:moveTo>
                  <a:pt x="363985" y="0"/>
                </a:moveTo>
                <a:lnTo>
                  <a:pt x="8356264" y="0"/>
                </a:lnTo>
                <a:lnTo>
                  <a:pt x="8738004" y="273294"/>
                </a:lnTo>
                <a:lnTo>
                  <a:pt x="0" y="282172"/>
                </a:lnTo>
                <a:lnTo>
                  <a:pt x="363985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49000"/>
                </a:schemeClr>
              </a:gs>
              <a:gs pos="100000">
                <a:schemeClr val="tx1">
                  <a:lumMod val="0"/>
                  <a:lumOff val="10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1" name="직사각형 2064"/>
          <p:cNvSpPr/>
          <p:nvPr/>
        </p:nvSpPr>
        <p:spPr>
          <a:xfrm flipV="1">
            <a:off x="577355" y="4896622"/>
            <a:ext cx="7811069" cy="260570"/>
          </a:xfrm>
          <a:custGeom>
            <a:avLst/>
            <a:gdLst>
              <a:gd name="connsiteX0" fmla="*/ 0 w 7992279"/>
              <a:gd name="connsiteY0" fmla="*/ 0 h 282172"/>
              <a:gd name="connsiteX1" fmla="*/ 7992279 w 7992279"/>
              <a:gd name="connsiteY1" fmla="*/ 0 h 282172"/>
              <a:gd name="connsiteX2" fmla="*/ 7992279 w 7992279"/>
              <a:gd name="connsiteY2" fmla="*/ 282172 h 282172"/>
              <a:gd name="connsiteX3" fmla="*/ 0 w 7992279"/>
              <a:gd name="connsiteY3" fmla="*/ 282172 h 282172"/>
              <a:gd name="connsiteX4" fmla="*/ 0 w 7992279"/>
              <a:gd name="connsiteY4" fmla="*/ 0 h 282172"/>
              <a:gd name="connsiteX0" fmla="*/ 363985 w 8356264"/>
              <a:gd name="connsiteY0" fmla="*/ 0 h 282172"/>
              <a:gd name="connsiteX1" fmla="*/ 8356264 w 8356264"/>
              <a:gd name="connsiteY1" fmla="*/ 0 h 282172"/>
              <a:gd name="connsiteX2" fmla="*/ 8356264 w 8356264"/>
              <a:gd name="connsiteY2" fmla="*/ 282172 h 282172"/>
              <a:gd name="connsiteX3" fmla="*/ 0 w 8356264"/>
              <a:gd name="connsiteY3" fmla="*/ 282172 h 282172"/>
              <a:gd name="connsiteX4" fmla="*/ 363985 w 8356264"/>
              <a:gd name="connsiteY4" fmla="*/ 0 h 282172"/>
              <a:gd name="connsiteX0" fmla="*/ 363985 w 8738004"/>
              <a:gd name="connsiteY0" fmla="*/ 0 h 282172"/>
              <a:gd name="connsiteX1" fmla="*/ 8356264 w 8738004"/>
              <a:gd name="connsiteY1" fmla="*/ 0 h 282172"/>
              <a:gd name="connsiteX2" fmla="*/ 8738004 w 8738004"/>
              <a:gd name="connsiteY2" fmla="*/ 273294 h 282172"/>
              <a:gd name="connsiteX3" fmla="*/ 0 w 8738004"/>
              <a:gd name="connsiteY3" fmla="*/ 282172 h 282172"/>
              <a:gd name="connsiteX4" fmla="*/ 363985 w 8738004"/>
              <a:gd name="connsiteY4" fmla="*/ 0 h 282172"/>
              <a:gd name="connsiteX0" fmla="*/ 0 w 8374019"/>
              <a:gd name="connsiteY0" fmla="*/ 0 h 282172"/>
              <a:gd name="connsiteX1" fmla="*/ 7992279 w 8374019"/>
              <a:gd name="connsiteY1" fmla="*/ 0 h 282172"/>
              <a:gd name="connsiteX2" fmla="*/ 8374019 w 8374019"/>
              <a:gd name="connsiteY2" fmla="*/ 273294 h 282172"/>
              <a:gd name="connsiteX3" fmla="*/ 0 w 8374019"/>
              <a:gd name="connsiteY3" fmla="*/ 282172 h 282172"/>
              <a:gd name="connsiteX4" fmla="*/ 0 w 8374019"/>
              <a:gd name="connsiteY4" fmla="*/ 0 h 282172"/>
              <a:gd name="connsiteX0" fmla="*/ 0 w 8027790"/>
              <a:gd name="connsiteY0" fmla="*/ 0 h 282172"/>
              <a:gd name="connsiteX1" fmla="*/ 7992279 w 8027790"/>
              <a:gd name="connsiteY1" fmla="*/ 0 h 282172"/>
              <a:gd name="connsiteX2" fmla="*/ 8027790 w 8027790"/>
              <a:gd name="connsiteY2" fmla="*/ 273294 h 282172"/>
              <a:gd name="connsiteX3" fmla="*/ 0 w 8027790"/>
              <a:gd name="connsiteY3" fmla="*/ 282172 h 282172"/>
              <a:gd name="connsiteX4" fmla="*/ 0 w 8027790"/>
              <a:gd name="connsiteY4" fmla="*/ 0 h 2821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7790" h="282172">
                <a:moveTo>
                  <a:pt x="0" y="0"/>
                </a:moveTo>
                <a:lnTo>
                  <a:pt x="7992279" y="0"/>
                </a:lnTo>
                <a:lnTo>
                  <a:pt x="8027790" y="273294"/>
                </a:lnTo>
                <a:lnTo>
                  <a:pt x="0" y="28217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49000"/>
                </a:schemeClr>
              </a:gs>
              <a:gs pos="100000">
                <a:schemeClr val="tx1">
                  <a:lumMod val="0"/>
                  <a:lumOff val="10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2" name="직사각형 2064"/>
          <p:cNvSpPr/>
          <p:nvPr/>
        </p:nvSpPr>
        <p:spPr>
          <a:xfrm>
            <a:off x="1904" y="5496672"/>
            <a:ext cx="9144000" cy="28217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1000">
                <a:schemeClr val="bg1">
                  <a:alpha val="49000"/>
                </a:schemeClr>
              </a:gs>
              <a:gs pos="100000">
                <a:schemeClr val="tx1">
                  <a:lumMod val="0"/>
                  <a:lumOff val="10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3" name="TextBox 92"/>
          <p:cNvSpPr txBox="1"/>
          <p:nvPr/>
        </p:nvSpPr>
        <p:spPr>
          <a:xfrm>
            <a:off x="1183990" y="5277167"/>
            <a:ext cx="854779" cy="340678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2년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231740" y="5277167"/>
            <a:ext cx="854779" cy="340678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3년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250915" y="5277167"/>
            <a:ext cx="854779" cy="340678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4년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572000" y="5265204"/>
            <a:ext cx="854779" cy="343116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5년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559334" y="5265204"/>
            <a:ext cx="854779" cy="343116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16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년</a:t>
            </a:r>
            <a:endParaRPr lang="en-US" altLang="ko-KR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588224" y="5277966"/>
            <a:ext cx="1044116" cy="339879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`</a:t>
            </a:r>
            <a:r>
              <a:rPr lang="en-US" altLang="ko-KR" sz="1700">
                <a:solidFill>
                  <a:schemeClr val="tx1"/>
                </a:solidFill>
                <a:latin typeface="한컴 윤고딕 250"/>
                <a:ea typeface="한컴 윤고딕 250"/>
              </a:rPr>
              <a:t>1</a:t>
            </a:r>
            <a:r>
              <a:rPr lang="ko-KR" altLang="en-US" sz="1700">
                <a:solidFill>
                  <a:schemeClr val="tx1"/>
                </a:solidFill>
                <a:latin typeface="한컴 윤고딕 250"/>
                <a:ea typeface="한컴 윤고딕 250"/>
              </a:rPr>
              <a:t>7.6월</a:t>
            </a:r>
            <a:endParaRPr lang="ko-KR" altLang="en-US" sz="1700">
              <a:solidFill>
                <a:schemeClr val="tx1"/>
              </a:solidFill>
              <a:latin typeface="한컴 윤고딕 250"/>
              <a:ea typeface="한컴 윤고딕 25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338608" y="4581128"/>
            <a:ext cx="677108" cy="436642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tx2"/>
                </a:solidFill>
                <a:latin typeface="한컴 윤고딕 250"/>
                <a:ea typeface="한컴 윤고딕 250"/>
              </a:rPr>
              <a:t>0</a:t>
            </a:r>
            <a:endParaRPr lang="ko-KR" altLang="en-US" sz="2300" spc="-74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346720" y="4221088"/>
            <a:ext cx="677108" cy="434732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tx2"/>
                </a:solidFill>
                <a:latin typeface="한컴 윤고딕 250"/>
                <a:ea typeface="한컴 윤고딕 250"/>
              </a:rPr>
              <a:t>1</a:t>
            </a:r>
            <a:endParaRPr lang="ko-KR" altLang="en-US" sz="2300" spc="-74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347864" y="2596681"/>
            <a:ext cx="677109" cy="439889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bg1">
                    <a:alpha val="99000"/>
                  </a:schemeClr>
                </a:solidFill>
                <a:latin typeface="한컴 윤고딕 250"/>
                <a:ea typeface="한컴 윤고딕 250"/>
              </a:rPr>
              <a:t>8</a:t>
            </a:r>
            <a:endParaRPr lang="ko-KR" altLang="en-US" sz="2300" spc="-74">
              <a:solidFill>
                <a:schemeClr val="bg1">
                  <a:alpha val="99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716016" y="3890543"/>
            <a:ext cx="497087" cy="441427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bg1">
                    <a:alpha val="99000"/>
                  </a:schemeClr>
                </a:solidFill>
                <a:latin typeface="한컴 윤고딕 250"/>
                <a:ea typeface="한컴 윤고딕 250"/>
              </a:rPr>
              <a:t>4</a:t>
            </a:r>
            <a:endParaRPr lang="ko-KR" altLang="en-US" sz="2300" spc="-74">
              <a:solidFill>
                <a:schemeClr val="bg1">
                  <a:alpha val="99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652120" y="4221088"/>
            <a:ext cx="677108" cy="434732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bg1">
                    <a:alpha val="99000"/>
                  </a:schemeClr>
                </a:solidFill>
                <a:latin typeface="한컴 윤고딕 250"/>
                <a:ea typeface="한컴 윤고딕 250"/>
              </a:rPr>
              <a:t>3</a:t>
            </a:r>
            <a:endParaRPr lang="ko-KR" altLang="en-US" sz="2300" spc="-74">
              <a:solidFill>
                <a:schemeClr val="bg1">
                  <a:alpha val="99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533943" y="4537901"/>
            <a:ext cx="1026389" cy="441769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2300" spc="-74">
                <a:solidFill>
                  <a:schemeClr val="bg1">
                    <a:alpha val="99000"/>
                  </a:schemeClr>
                </a:solidFill>
                <a:latin typeface="한컴 윤고딕 250"/>
                <a:ea typeface="한컴 윤고딕 250"/>
              </a:rPr>
              <a:t>2</a:t>
            </a:r>
            <a:endParaRPr lang="ko-KR" altLang="en-US" sz="2300" spc="-74">
              <a:solidFill>
                <a:schemeClr val="bg1">
                  <a:alpha val="99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117" name="양쪽 모서리가 잘린 사각형 116"/>
          <p:cNvSpPr/>
          <p:nvPr/>
        </p:nvSpPr>
        <p:spPr>
          <a:xfrm flipV="1">
            <a:off x="260994" y="1590700"/>
            <a:ext cx="2330786" cy="758180"/>
          </a:xfrm>
          <a:prstGeom prst="snip2SameRect">
            <a:avLst>
              <a:gd name="adj1" fmla="val 21614"/>
              <a:gd name="adj2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8" name="직사각형 2064"/>
          <p:cNvSpPr/>
          <p:nvPr/>
        </p:nvSpPr>
        <p:spPr>
          <a:xfrm>
            <a:off x="285750" y="1627883"/>
            <a:ext cx="1853520" cy="282172"/>
          </a:xfrm>
          <a:prstGeom prst="rect">
            <a:avLst/>
          </a:prstGeom>
          <a:gradFill>
            <a:gsLst>
              <a:gs pos="0">
                <a:schemeClr val="bg1">
                  <a:alpha val="49000"/>
                </a:schemeClr>
              </a:gs>
              <a:gs pos="100000">
                <a:schemeClr val="tx1">
                  <a:lumMod val="0"/>
                  <a:lumOff val="10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9" name="TextBox 80"/>
          <p:cNvSpPr txBox="1"/>
          <p:nvPr/>
        </p:nvSpPr>
        <p:spPr>
          <a:xfrm rot="2695">
            <a:off x="229719" y="1701733"/>
            <a:ext cx="2362061" cy="4871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2600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rPr>
              <a:t>성범죄</a:t>
            </a:r>
            <a:endParaRPr lang="ko-KR" altLang="en-US" sz="2600">
              <a:solidFill>
                <a:schemeClr val="bg1"/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성범죄 현황을 살펴보면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sp>
        <p:nvSpPr>
          <p:cNvPr id="124" name="직사각형 138"/>
          <p:cNvSpPr>
            <a:spLocks noGrp="1"/>
          </p:cNvSpPr>
          <p:nvPr/>
        </p:nvSpPr>
        <p:spPr>
          <a:xfrm>
            <a:off x="1785753" y="5877272"/>
            <a:ext cx="5572494" cy="82809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000" b="0" i="0" spc="-124">
                <a:solidFill>
                  <a:schemeClr val="accent5">
                    <a:lumMod val="70000"/>
                  </a:schemeClr>
                </a:solidFill>
                <a:latin typeface="한컴 백제 B"/>
                <a:ea typeface="한컴 백제 B"/>
              </a:rPr>
              <a:t>반복된 교육에도 성범죄 지속적 발생</a:t>
            </a:r>
            <a:endParaRPr lang="ko-KR" altLang="en-US" sz="3000" b="0" i="0" spc="-124">
              <a:solidFill>
                <a:schemeClr val="accent5">
                  <a:lumMod val="70000"/>
                </a:schemeClr>
              </a:solidFill>
              <a:latin typeface="한컴 백제 B"/>
              <a:ea typeface="한컴 백제 B"/>
            </a:endParaRPr>
          </a:p>
        </p:txBody>
      </p:sp>
    </p:spTree>
  </p:cSld>
  <p:clrMapOvr>
    <a:masterClrMapping/>
  </p:clrMapOvr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성희롱 사례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grpSp>
        <p:nvGrpSpPr>
          <p:cNvPr id="217" name="그룹 25"/>
          <p:cNvGrpSpPr/>
          <p:nvPr/>
        </p:nvGrpSpPr>
        <p:grpSpPr>
          <a:xfrm rot="0">
            <a:off x="395535" y="1448779"/>
            <a:ext cx="8028892" cy="792088"/>
            <a:chOff x="1369740" y="5221633"/>
            <a:chExt cx="6408712" cy="1035316"/>
          </a:xfrm>
        </p:grpSpPr>
        <p:grpSp>
          <p:nvGrpSpPr>
            <p:cNvPr id="218" name="그룹 26"/>
            <p:cNvGrpSpPr/>
            <p:nvPr/>
          </p:nvGrpSpPr>
          <p:grpSpPr>
            <a:xfrm rot="0">
              <a:off x="1369740" y="5221633"/>
              <a:ext cx="6408712" cy="1035316"/>
              <a:chOff x="1369740" y="5221633"/>
              <a:chExt cx="6408712" cy="1035316"/>
            </a:xfrm>
          </p:grpSpPr>
          <p:sp>
            <p:nvSpPr>
              <p:cNvPr id="219" name="직사각형 3"/>
              <p:cNvSpPr/>
              <p:nvPr/>
            </p:nvSpPr>
            <p:spPr>
              <a:xfrm flipV="1">
                <a:off x="1369740" y="5259960"/>
                <a:ext cx="6408712" cy="958312"/>
              </a:xfrm>
              <a:custGeom>
                <a:avLst/>
                <a:gdLst/>
                <a:rect l="l" t="t" r="r" b="b"/>
                <a:pathLst>
                  <a:path w="6408712" h="958312">
                    <a:moveTo>
                      <a:pt x="155915" y="89723"/>
                    </a:moveTo>
                    <a:cubicBezTo>
                      <a:pt x="121884" y="89723"/>
                      <a:pt x="94297" y="117310"/>
                      <a:pt x="94297" y="151341"/>
                    </a:cubicBezTo>
                    <a:cubicBezTo>
                      <a:pt x="94297" y="185372"/>
                      <a:pt x="121884" y="212959"/>
                      <a:pt x="155915" y="212959"/>
                    </a:cubicBezTo>
                    <a:cubicBezTo>
                      <a:pt x="189946" y="212959"/>
                      <a:pt x="217533" y="185372"/>
                      <a:pt x="217533" y="151341"/>
                    </a:cubicBezTo>
                    <a:cubicBezTo>
                      <a:pt x="217533" y="117310"/>
                      <a:pt x="189946" y="89723"/>
                      <a:pt x="155915" y="89723"/>
                    </a:cubicBezTo>
                    <a:close/>
                    <a:moveTo>
                      <a:pt x="0" y="0"/>
                    </a:moveTo>
                    <a:lnTo>
                      <a:pt x="6408712" y="0"/>
                    </a:lnTo>
                    <a:lnTo>
                      <a:pt x="6408712" y="958312"/>
                    </a:lnTo>
                    <a:lnTo>
                      <a:pt x="0" y="95831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20" name="평행 사변형 29"/>
              <p:cNvSpPr/>
              <p:nvPr/>
            </p:nvSpPr>
            <p:spPr>
              <a:xfrm flipH="1">
                <a:off x="1609317" y="5221633"/>
                <a:ext cx="737535" cy="1035316"/>
              </a:xfrm>
              <a:prstGeom prst="parallelogram">
                <a:avLst>
                  <a:gd name="adj" fmla="val 41167"/>
                </a:avLst>
              </a:prstGeom>
              <a:solidFill>
                <a:srgbClr val="9bbb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21" name="TextBox 182"/>
              <p:cNvSpPr txBox="1"/>
              <p:nvPr/>
            </p:nvSpPr>
            <p:spPr>
              <a:xfrm>
                <a:off x="1599586" y="5429058"/>
                <a:ext cx="804734" cy="592592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/>
            </p:spPr>
            <p:txBody>
              <a:bodyPr wrap="square" lIns="91424" tIns="45712" rIns="91424" bIns="45712" anchor="ctr">
                <a:spAutoFit/>
              </a:bodyPr>
              <a:lstStyle/>
              <a:p>
                <a:pPr marL="0" lvl="1" indent="4762"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2400">
                  <a:solidFill>
                    <a:schemeClr val="bg1"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endParaRPr>
              </a:p>
            </p:txBody>
          </p:sp>
        </p:grpSp>
        <p:sp>
          <p:nvSpPr>
            <p:cNvPr id="222" name="직사각형 27"/>
            <p:cNvSpPr/>
            <p:nvPr/>
          </p:nvSpPr>
          <p:spPr>
            <a:xfrm>
              <a:off x="7596336" y="5256443"/>
              <a:ext cx="36000" cy="756000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23" name="직사각형 169"/>
          <p:cNvSpPr txBox="1"/>
          <p:nvPr/>
        </p:nvSpPr>
        <p:spPr>
          <a:xfrm>
            <a:off x="1871700" y="1592796"/>
            <a:ext cx="6120680" cy="529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2900">
                <a:solidFill>
                  <a:schemeClr val="tx2"/>
                </a:solidFill>
                <a:latin typeface="한컴 백제 B"/>
                <a:ea typeface="한컴 백제 B"/>
                <a:cs typeface="Arial"/>
              </a:rPr>
              <a:t>간부공무원 성희롱</a:t>
            </a:r>
            <a:endParaRPr lang="ko-KR" altLang="en-US" sz="2900">
              <a:solidFill>
                <a:schemeClr val="tx2"/>
              </a:solidFill>
              <a:latin typeface="한컴 백제 B"/>
              <a:ea typeface="한컴 백제 B"/>
              <a:cs typeface="Arial"/>
            </a:endParaRPr>
          </a:p>
        </p:txBody>
      </p:sp>
      <p:sp>
        <p:nvSpPr>
          <p:cNvPr id="224" name="타원 20"/>
          <p:cNvSpPr/>
          <p:nvPr/>
        </p:nvSpPr>
        <p:spPr>
          <a:xfrm>
            <a:off x="831529" y="3044396"/>
            <a:ext cx="187986" cy="1879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5" name="직사각형 138"/>
          <p:cNvSpPr>
            <a:spLocks noGrp="1"/>
          </p:cNvSpPr>
          <p:nvPr/>
        </p:nvSpPr>
        <p:spPr>
          <a:xfrm>
            <a:off x="1245692" y="3933056"/>
            <a:ext cx="7646787" cy="828092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00원장, 업무관련 비상근무 중이던 여직원에게</a:t>
            </a:r>
            <a:endParaRPr lang="ko-KR" altLang="en-US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en-US" sz="300" b="0" i="0" spc="-56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chemeClr val="accent2">
                    <a:lumMod val="80000"/>
                    <a:lumOff val="20000"/>
                  </a:schemeClr>
                </a:solidFill>
                <a:latin typeface="한컴 윤고딕 250"/>
                <a:ea typeface="한컴 윤고딕 250"/>
              </a:rPr>
              <a:t>  </a:t>
            </a:r>
            <a:r>
              <a:rPr lang="ko-KR" altLang="en-US" sz="2400" b="0" i="0" spc="-101">
                <a:solidFill>
                  <a:schemeClr val="bg1">
                    <a:lumMod val="50000"/>
                  </a:schemeClr>
                </a:solidFill>
                <a:latin typeface="한컴 윤고딕 250"/>
                <a:ea typeface="한컴 윤고딕 250"/>
              </a:rPr>
              <a:t>직원 :</a:t>
            </a:r>
            <a:r>
              <a:rPr lang="ko-KR" altLang="en-US" sz="2400" b="0" i="0" spc="-101">
                <a:solidFill>
                  <a:schemeClr val="accent2">
                    <a:lumMod val="80000"/>
                    <a:lumOff val="20000"/>
                  </a:schemeClr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2400" b="0" i="0" spc="-101">
                <a:solidFill>
                  <a:schemeClr val="accent2">
                    <a:lumMod val="80000"/>
                    <a:lumOff val="20000"/>
                  </a:schemeClr>
                </a:solidFill>
                <a:latin typeface="한컴 윤고딕 240"/>
                <a:ea typeface="한컴 윤고딕 240"/>
              </a:rPr>
              <a:t>"밤 늦게까지 연장 비상근무를 할 수 있다"</a:t>
            </a:r>
            <a:endParaRPr lang="ko-KR" altLang="en-US" sz="2400" b="0" i="0" spc="-101">
              <a:solidFill>
                <a:schemeClr val="accent2">
                  <a:lumMod val="80000"/>
                  <a:lumOff val="20000"/>
                </a:schemeClr>
              </a:solidFill>
              <a:latin typeface="한컴 윤고딕 240"/>
              <a:ea typeface="한컴 윤고딕 24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400" b="0" i="0" spc="-101">
                <a:solidFill>
                  <a:schemeClr val="accent2">
                    <a:lumMod val="80000"/>
                    <a:lumOff val="20000"/>
                  </a:schemeClr>
                </a:solidFill>
                <a:latin typeface="한컴 윤고딕 240"/>
                <a:ea typeface="한컴 윤고딕 240"/>
              </a:rPr>
              <a:t>  </a:t>
            </a:r>
            <a:r>
              <a:rPr lang="ko-KR" altLang="en-US" sz="2400" b="0" i="0" spc="-101">
                <a:solidFill>
                  <a:schemeClr val="bg1">
                    <a:lumMod val="50000"/>
                  </a:schemeClr>
                </a:solidFill>
                <a:latin typeface="한컴 윤고딕 240"/>
                <a:ea typeface="한컴 윤고딕 240"/>
              </a:rPr>
              <a:t>간부 :</a:t>
            </a:r>
            <a:r>
              <a:rPr lang="ko-KR" altLang="en-US" sz="2400" b="0" i="0" spc="-101">
                <a:solidFill>
                  <a:schemeClr val="accent2">
                    <a:lumMod val="80000"/>
                    <a:lumOff val="20000"/>
                  </a:schemeClr>
                </a:solidFill>
                <a:latin typeface="한컴 윤고딕 240"/>
                <a:ea typeface="한컴 윤고딕 240"/>
              </a:rPr>
              <a:t> "그럼 나랑 같이 자자, 여기 내방 있잖아"</a:t>
            </a:r>
            <a:endParaRPr lang="ko-KR" altLang="en-US" sz="2400" b="0" i="0" spc="-101">
              <a:solidFill>
                <a:schemeClr val="accent2">
                  <a:lumMod val="80000"/>
                  <a:lumOff val="20000"/>
                </a:schemeClr>
              </a:solidFill>
              <a:latin typeface="한컴 윤고딕 240"/>
              <a:ea typeface="한컴 윤고딕 24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en-US" sz="300" b="0" i="0" spc="-56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en-US" sz="1200" b="0" i="0" spc="-41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라고 말하고 평소에도 직원식당에서 여직원들에게 어깨동무 </a:t>
            </a:r>
            <a:endParaRPr lang="ko-KR" altLang="en-US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등을 하고 여직원들의 손을 잡는 등 빈번한 신체접촉</a:t>
            </a:r>
            <a:endParaRPr lang="ko-KR" altLang="en-US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</p:sld>
</file>

<file path=ppt/slides/slide2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직장 내 성희롱이란?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sp>
        <p:nvSpPr>
          <p:cNvPr id="226" name="모서리가 둥근 직사각형 81"/>
          <p:cNvSpPr/>
          <p:nvPr/>
        </p:nvSpPr>
        <p:spPr>
          <a:xfrm>
            <a:off x="407672" y="1440160"/>
            <a:ext cx="8556816" cy="1988840"/>
          </a:xfrm>
          <a:prstGeom prst="roundRect">
            <a:avLst>
              <a:gd name="adj" fmla="val 8763"/>
            </a:avLst>
          </a:prstGeom>
          <a:gradFill>
            <a:gsLst>
              <a:gs pos="99000">
                <a:schemeClr val="bg1">
                  <a:lumMod val="85000"/>
                </a:schemeClr>
              </a:gs>
              <a:gs pos="1000">
                <a:schemeClr val="bg1">
                  <a:lumMod val="95000"/>
                </a:schemeClr>
              </a:gs>
            </a:gsLst>
            <a:lin ang="162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7" name="직사각형 138"/>
          <p:cNvSpPr>
            <a:spLocks noGrp="1"/>
          </p:cNvSpPr>
          <p:nvPr/>
        </p:nvSpPr>
        <p:spPr>
          <a:xfrm>
            <a:off x="520446" y="2060848"/>
            <a:ext cx="8623553" cy="828092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en-US" sz="2100" i="0" spc="-89">
              <a:solidFill>
                <a:schemeClr val="tx1"/>
              </a:solidFill>
              <a:latin typeface="한컴 윤고딕 250"/>
              <a:ea typeface="한컴 윤고딕 250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100" b="0" i="0" spc="-89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사업주 · 상급자 또는 근로자가 직장 내의 지위를 이용하거나 업무와 관련하여 </a:t>
            </a:r>
            <a:endParaRPr lang="ko-KR" altLang="en-US" sz="2100" b="0" i="0" spc="-89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100" b="0" i="0" spc="-89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다른 근로자에게 </a:t>
            </a:r>
            <a:r>
              <a:rPr lang="ko-KR" altLang="en-US" sz="2200" b="0" i="0" spc="-93">
                <a:solidFill>
                  <a:schemeClr val="accent2">
                    <a:lumMod val="80000"/>
                    <a:lumOff val="20000"/>
                  </a:schemeClr>
                </a:solidFill>
                <a:latin typeface="한컴 윤고딕 250"/>
                <a:ea typeface="한컴 윤고딕 250"/>
              </a:rPr>
              <a:t>성적 언동 등으로 성적 굴욕감 또는 혐오감</a:t>
            </a:r>
            <a:r>
              <a:rPr lang="ko-KR" altLang="en-US" sz="2100" b="0" i="0" spc="-89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을 느끼게 하거나 </a:t>
            </a:r>
            <a:endParaRPr lang="ko-KR" altLang="en-US" sz="2100" b="0" i="0" spc="-89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100" b="0" i="0" spc="-89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성적 언동 또는 그 밖의 요구 등에 따르지 아니하였다는 이유로 고용에서 </a:t>
            </a:r>
            <a:endParaRPr lang="ko-KR" altLang="en-US" sz="2100" b="0" i="0" spc="-89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100" b="0" i="0" spc="-89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불이익을 주는 것을 말한다.</a:t>
            </a:r>
            <a:r>
              <a:rPr lang="ko-KR" altLang="en-US" b="0" i="0" spc="-77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1700" b="0" i="0" spc="-7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(남녀고용평등과 일</a:t>
            </a:r>
            <a:r>
              <a:rPr lang="en-US" altLang="ko-KR" sz="1700" b="0" i="0" spc="-7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·</a:t>
            </a:r>
            <a:r>
              <a:rPr lang="ko-KR" altLang="en-US" sz="1700" b="0" i="0" spc="-7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가정 양립 지원에 관한 법률 제2조)</a:t>
            </a:r>
            <a:endParaRPr lang="ko-KR" altLang="en-US" sz="1700" b="0" i="0" spc="-7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en-US" sz="1600" b="0" i="0" spc="-69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>
              <a:lnSpc>
                <a:spcPct val="130000"/>
              </a:lnSpc>
              <a:defRPr lang="ko-KR" altLang="en-US"/>
            </a:pPr>
            <a:endParaRPr lang="ko-KR" altLang="en-US" sz="2000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228" name="직사각형 227"/>
          <p:cNvSpPr/>
          <p:nvPr/>
        </p:nvSpPr>
        <p:spPr>
          <a:xfrm>
            <a:off x="827586" y="4567753"/>
            <a:ext cx="9000998" cy="178351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 lang="ko-KR" altLang="en-US"/>
            </a:pPr>
            <a:r>
              <a:rPr lang="ko-KR" altLang="en-US" sz="2300">
                <a:latin typeface="한컴 윤고딕 250"/>
                <a:ea typeface="한컴 윤고딕 250"/>
              </a:rPr>
              <a:t>피해자의 주관적 사정을 고려</a:t>
            </a:r>
            <a:r>
              <a:rPr lang="ko-KR" altLang="en-US" sz="21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</a:rPr>
              <a:t>하되, 사회 통념상 합리적인 사람이 </a:t>
            </a:r>
            <a:endParaRPr lang="ko-KR" altLang="en-US" sz="2100">
              <a:solidFill>
                <a:schemeClr val="tx1">
                  <a:lumMod val="75000"/>
                  <a:lumOff val="25000"/>
                </a:schemeClr>
              </a:solidFill>
              <a:latin typeface="한컴 윤고딕 250"/>
              <a:ea typeface="한컴 윤고딕 250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en-US" sz="21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</a:rPr>
              <a:t>피해자의 입장이라면 문제가 되는 행동에 대해 어떻게 판단하고 </a:t>
            </a:r>
            <a:endParaRPr lang="ko-KR" altLang="en-US" sz="2100">
              <a:solidFill>
                <a:schemeClr val="tx1">
                  <a:lumMod val="75000"/>
                  <a:lumOff val="25000"/>
                </a:schemeClr>
              </a:solidFill>
              <a:latin typeface="한컴 윤고딕 250"/>
              <a:ea typeface="한컴 윤고딕 250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1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</a:rPr>
              <a:t>대응했을 것인지를 함께 고려</a:t>
            </a:r>
            <a:endParaRPr lang="ko-KR" altLang="en-US" sz="2100">
              <a:solidFill>
                <a:schemeClr val="tx1">
                  <a:lumMod val="75000"/>
                  <a:lumOff val="25000"/>
                </a:schemeClr>
              </a:solidFill>
              <a:latin typeface="한컴 윤고딕 250"/>
              <a:ea typeface="한컴 윤고딕 250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1700" b="0" i="0" spc="-7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(남녀고용평등과 일</a:t>
            </a:r>
            <a:r>
              <a:rPr lang="en-US" altLang="ko-KR" sz="1700" b="0" i="0" spc="-7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·</a:t>
            </a:r>
            <a:r>
              <a:rPr lang="ko-KR" altLang="en-US" sz="1700" b="0" i="0" spc="-7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가정 양립 지원에 관한 법률 시행규칙 별표1)</a:t>
            </a:r>
            <a:endParaRPr lang="ko-KR" altLang="en-US" sz="1700" b="0" i="0" spc="-7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230" name="직사각형 229"/>
          <p:cNvSpPr/>
          <p:nvPr/>
        </p:nvSpPr>
        <p:spPr>
          <a:xfrm>
            <a:off x="593557" y="3861048"/>
            <a:ext cx="7956884" cy="5724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ko-KR" altLang="en-US" sz="2400">
                <a:solidFill>
                  <a:schemeClr val="tx2"/>
                </a:solidFill>
                <a:latin typeface="한컴 윤고딕 250"/>
                <a:ea typeface="한컴 윤고딕 250"/>
              </a:rPr>
              <a:t>  성희롱 여부를</a:t>
            </a:r>
            <a:r>
              <a:rPr lang="en-US" altLang="ko-KR" sz="2400">
                <a:solidFill>
                  <a:schemeClr val="tx2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2400">
                <a:solidFill>
                  <a:schemeClr val="tx2"/>
                </a:solidFill>
                <a:latin typeface="한컴 윤고딕 250"/>
                <a:ea typeface="한컴 윤고딕 250"/>
              </a:rPr>
              <a:t>판단하는 기준은...</a:t>
            </a:r>
            <a:endParaRPr lang="ko-KR" altLang="en-US" sz="2400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320421" y="3990695"/>
            <a:ext cx="400050" cy="40005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238 h 10238"/>
              <a:gd name="connsiteX1" fmla="*/ 10000 w 10000"/>
              <a:gd name="connsiteY1" fmla="*/ 238 h 10238"/>
              <a:gd name="connsiteX2" fmla="*/ 5000 w 10000"/>
              <a:gd name="connsiteY2" fmla="*/ 10238 h 10238"/>
              <a:gd name="connsiteX3" fmla="*/ 0 w 10000"/>
              <a:gd name="connsiteY3" fmla="*/ 238 h 10238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5099" y="1996"/>
                  <a:pt x="5662" y="1633"/>
                  <a:pt x="10000" y="0"/>
                </a:cubicBezTo>
                <a:lnTo>
                  <a:pt x="5000" y="10000"/>
                </a:lnTo>
                <a:lnTo>
                  <a:pt x="0" y="0"/>
                </a:lnTo>
                <a:close/>
              </a:path>
            </a:pathLst>
          </a:custGeom>
          <a:solidFill>
            <a:srgbClr val="ea3426"/>
          </a:solidFill>
          <a:ln w="9525" algn="ctr">
            <a:noFill/>
            <a:rou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en-US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모서리가 둥근 직사각형 81"/>
          <p:cNvSpPr/>
          <p:nvPr/>
        </p:nvSpPr>
        <p:spPr>
          <a:xfrm>
            <a:off x="1439144" y="3140968"/>
            <a:ext cx="6985284" cy="2844316"/>
          </a:xfrm>
          <a:prstGeom prst="roundRect">
            <a:avLst>
              <a:gd name="adj" fmla="val 8763"/>
            </a:avLst>
          </a:prstGeom>
          <a:gradFill>
            <a:gsLst>
              <a:gs pos="99000">
                <a:schemeClr val="bg1">
                  <a:lumMod val="85000"/>
                </a:schemeClr>
              </a:gs>
              <a:gs pos="1000">
                <a:schemeClr val="bg1">
                  <a:lumMod val="95000"/>
                </a:schemeClr>
              </a:gs>
            </a:gsLst>
            <a:lin ang="162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언어폭력 사례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sp>
        <p:nvSpPr>
          <p:cNvPr id="199" name="직사각형 12"/>
          <p:cNvSpPr txBox="1"/>
          <p:nvPr/>
        </p:nvSpPr>
        <p:spPr>
          <a:xfrm>
            <a:off x="7643962" y="6535066"/>
            <a:ext cx="1504800" cy="289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40"/>
                <a:ea typeface="한컴 윤고딕 24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 서울!</a:t>
            </a:r>
            <a:endParaRPr lang="ko-KR" altLang="en-US" sz="1300">
              <a:solidFill>
                <a:schemeClr val="bg1"/>
              </a:solidFill>
              <a:latin typeface="한컴 윤고딕 230"/>
              <a:ea typeface="한컴 윤고딕 230"/>
              <a:cs typeface="굴림"/>
            </a:endParaRPr>
          </a:p>
        </p:txBody>
      </p:sp>
      <p:sp>
        <p:nvSpPr>
          <p:cNvPr id="240" name="타원 20"/>
          <p:cNvSpPr/>
          <p:nvPr/>
        </p:nvSpPr>
        <p:spPr>
          <a:xfrm>
            <a:off x="855622" y="1654118"/>
            <a:ext cx="187986" cy="1879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41" name="직사각형 138"/>
          <p:cNvSpPr>
            <a:spLocks noGrp="1"/>
          </p:cNvSpPr>
          <p:nvPr/>
        </p:nvSpPr>
        <p:spPr>
          <a:xfrm>
            <a:off x="1497214" y="4077072"/>
            <a:ext cx="7646787" cy="828092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000기관 간부가 소속직원에게</a:t>
            </a:r>
            <a:endParaRPr lang="ko-KR" altLang="en-US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en-US" sz="500" b="0" i="0" spc="-80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en-US" sz="300" b="0" i="0" spc="-56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400" b="0" i="0" spc="-101">
                <a:solidFill>
                  <a:srgbClr val="000000"/>
                </a:solidFill>
                <a:latin typeface="한컴 윤고딕 240"/>
                <a:ea typeface="한컴 윤고딕 240"/>
              </a:rPr>
              <a:t> </a:t>
            </a:r>
            <a:r>
              <a:rPr lang="ko-KR" altLang="en-US" sz="2300" b="0" i="0" spc="-97">
                <a:solidFill>
                  <a:srgbClr val="000000"/>
                </a:solidFill>
                <a:latin typeface="한컴 윤고딕 240"/>
                <a:ea typeface="한컴 윤고딕 240"/>
              </a:rPr>
              <a:t> </a:t>
            </a:r>
            <a:r>
              <a:rPr lang="ko-KR" altLang="en-US" sz="2200" b="0" i="0" spc="-93">
                <a:solidFill>
                  <a:srgbClr val="000000"/>
                </a:solidFill>
                <a:latin typeface="한컴 윤고딕 240"/>
                <a:ea typeface="한컴 윤고딕 240"/>
              </a:rPr>
              <a:t>"이 ×× 새끼 인사를 똑바로 해야지 하기 싫으면 하지마."</a:t>
            </a:r>
            <a:endParaRPr lang="ko-KR" altLang="en-US" sz="2200" b="0" i="0" spc="-93">
              <a:solidFill>
                <a:srgbClr val="000000"/>
              </a:solidFill>
              <a:latin typeface="한컴 윤고딕 240"/>
              <a:ea typeface="한컴 윤고딕 24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rgbClr val="000000"/>
                </a:solidFill>
                <a:latin typeface="한컴 윤고딕 240"/>
                <a:ea typeface="한컴 윤고딕 240"/>
              </a:rPr>
              <a:t>  "네 옆에 있던 6급 인사 그렇게 해서 쫓겨 났어</a:t>
            </a:r>
            <a:r>
              <a:rPr lang="en-US" altLang="ko-KR" sz="2200" b="0" i="0" spc="-93">
                <a:solidFill>
                  <a:srgbClr val="000000"/>
                </a:solidFill>
                <a:latin typeface="한컴 윤고딕 240"/>
                <a:ea typeface="한컴 윤고딕 240"/>
              </a:rPr>
              <a:t>.</a:t>
            </a:r>
            <a:r>
              <a:rPr lang="ko-KR" altLang="en-US" sz="2200" b="0" i="0" spc="-93">
                <a:solidFill>
                  <a:srgbClr val="000000"/>
                </a:solidFill>
                <a:latin typeface="한컴 윤고딕 240"/>
                <a:ea typeface="한컴 윤고딕 240"/>
              </a:rPr>
              <a:t>"</a:t>
            </a:r>
            <a:endParaRPr lang="ko-KR" altLang="en-US" sz="2200" b="0" i="0" spc="-93">
              <a:solidFill>
                <a:srgbClr val="000000"/>
              </a:solidFill>
              <a:latin typeface="한컴 윤고딕 240"/>
              <a:ea typeface="한컴 윤고딕 24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rgbClr val="000000"/>
                </a:solidFill>
                <a:latin typeface="한컴 윤고딕 240"/>
                <a:ea typeface="한컴 윤고딕 240"/>
              </a:rPr>
              <a:t>  "이 ×× 새끼 모가지를 비틀어 버려 가만 안 둘거야</a:t>
            </a:r>
            <a:r>
              <a:rPr lang="en-US" altLang="ko-KR" sz="2200" b="0" i="0" spc="-93">
                <a:solidFill>
                  <a:srgbClr val="000000"/>
                </a:solidFill>
                <a:latin typeface="한컴 윤고딕 240"/>
                <a:ea typeface="한컴 윤고딕 240"/>
              </a:rPr>
              <a:t>.</a:t>
            </a:r>
            <a:r>
              <a:rPr lang="ko-KR" altLang="en-US" sz="2200" b="0" i="0" spc="-93">
                <a:solidFill>
                  <a:srgbClr val="000000"/>
                </a:solidFill>
                <a:latin typeface="한컴 윤고딕 240"/>
                <a:ea typeface="한컴 윤고딕 240"/>
              </a:rPr>
              <a:t>"</a:t>
            </a:r>
            <a:endParaRPr lang="ko-KR" altLang="en-US" sz="2200" b="0" i="0" spc="-93">
              <a:solidFill>
                <a:srgbClr val="000000"/>
              </a:solidFill>
              <a:latin typeface="한컴 윤고딕 240"/>
              <a:ea typeface="한컴 윤고딕 24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rgbClr val="000000"/>
                </a:solidFill>
                <a:latin typeface="한컴 윤고딕 240"/>
                <a:ea typeface="한컴 윤고딕 240"/>
              </a:rPr>
              <a:t>  "어떤 ×× 새끼가 월요일 화요일 휴가 쓴다고 했어?"</a:t>
            </a:r>
            <a:endParaRPr lang="ko-KR" altLang="en-US" sz="2200" b="0" i="0" spc="-93">
              <a:solidFill>
                <a:srgbClr val="000000"/>
              </a:solidFill>
              <a:latin typeface="한컴 윤고딕 240"/>
              <a:ea typeface="한컴 윤고딕 24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rgbClr val="000000"/>
                </a:solidFill>
                <a:latin typeface="한컴 윤고딕 240"/>
                <a:ea typeface="한컴 윤고딕 240"/>
              </a:rPr>
              <a:t>  "키도 작은놈이 똥배도 나오고 확 배를 갈라버려</a:t>
            </a:r>
            <a:r>
              <a:rPr lang="en-US" altLang="ko-KR" sz="2200" b="0" i="0" spc="-93">
                <a:solidFill>
                  <a:srgbClr val="000000"/>
                </a:solidFill>
                <a:latin typeface="한컴 윤고딕 240"/>
                <a:ea typeface="한컴 윤고딕 240"/>
              </a:rPr>
              <a:t>.</a:t>
            </a:r>
            <a:r>
              <a:rPr lang="ko-KR" altLang="en-US" sz="2200" b="0" i="0" spc="-93">
                <a:solidFill>
                  <a:srgbClr val="000000"/>
                </a:solidFill>
                <a:latin typeface="한컴 윤고딕 240"/>
                <a:ea typeface="한컴 윤고딕 240"/>
              </a:rPr>
              <a:t>"</a:t>
            </a:r>
            <a:r>
              <a:rPr lang="ko-KR" altLang="en-US" sz="2200" b="0" i="0" spc="-93">
                <a:solidFill>
                  <a:srgbClr val="000000"/>
                </a:solidFill>
                <a:latin typeface="한컴 윤고딕 250"/>
                <a:ea typeface="한컴 윤고딕 250"/>
              </a:rPr>
              <a:t> </a:t>
            </a:r>
            <a:endParaRPr lang="ko-KR" altLang="en-US" sz="2200" b="0" i="0" spc="-93">
              <a:solidFill>
                <a:srgbClr val="000000"/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en-US" sz="300" b="0" i="0" spc="-56">
              <a:solidFill>
                <a:srgbClr val="000000"/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en-US" sz="700" b="0" i="0" spc="-3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 algn="l" eaLnBrk="0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                    라며 모든 직원</a:t>
            </a:r>
            <a:r>
              <a:rPr lang="en-US" altLang="ko-KR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앞에서</a:t>
            </a:r>
            <a:r>
              <a:rPr lang="en-US" altLang="ko-KR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거친 욕설을 퍼부음 </a:t>
            </a:r>
            <a:endParaRPr lang="ko-KR" altLang="en-US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</p:txBody>
      </p:sp>
      <p:grpSp>
        <p:nvGrpSpPr>
          <p:cNvPr id="244" name="그룹 18"/>
          <p:cNvGrpSpPr/>
          <p:nvPr/>
        </p:nvGrpSpPr>
        <p:grpSpPr>
          <a:xfrm rot="0">
            <a:off x="477580" y="1518902"/>
            <a:ext cx="7884875" cy="855296"/>
            <a:chOff x="1369740" y="4100848"/>
            <a:chExt cx="6408712" cy="1035316"/>
          </a:xfrm>
        </p:grpSpPr>
        <p:grpSp>
          <p:nvGrpSpPr>
            <p:cNvPr id="245" name="그룹 19"/>
            <p:cNvGrpSpPr/>
            <p:nvPr/>
          </p:nvGrpSpPr>
          <p:grpSpPr>
            <a:xfrm rot="0">
              <a:off x="1369740" y="4100848"/>
              <a:ext cx="6408712" cy="1035316"/>
              <a:chOff x="1369740" y="4100848"/>
              <a:chExt cx="6408712" cy="1035316"/>
            </a:xfrm>
          </p:grpSpPr>
          <p:sp>
            <p:nvSpPr>
              <p:cNvPr id="246" name="직사각형 3"/>
              <p:cNvSpPr/>
              <p:nvPr/>
            </p:nvSpPr>
            <p:spPr>
              <a:xfrm>
                <a:off x="1369740" y="4131028"/>
                <a:ext cx="6408712" cy="958312"/>
              </a:xfrm>
              <a:custGeom>
                <a:avLst/>
                <a:gdLst/>
                <a:rect l="l" t="t" r="r" b="b"/>
                <a:pathLst>
                  <a:path w="6408712" h="958312">
                    <a:moveTo>
                      <a:pt x="155915" y="89723"/>
                    </a:moveTo>
                    <a:cubicBezTo>
                      <a:pt x="121884" y="89723"/>
                      <a:pt x="94297" y="117310"/>
                      <a:pt x="94297" y="151341"/>
                    </a:cubicBezTo>
                    <a:cubicBezTo>
                      <a:pt x="94297" y="185372"/>
                      <a:pt x="121884" y="212959"/>
                      <a:pt x="155915" y="212959"/>
                    </a:cubicBezTo>
                    <a:cubicBezTo>
                      <a:pt x="189946" y="212959"/>
                      <a:pt x="217533" y="185372"/>
                      <a:pt x="217533" y="151341"/>
                    </a:cubicBezTo>
                    <a:cubicBezTo>
                      <a:pt x="217533" y="117310"/>
                      <a:pt x="189946" y="89723"/>
                      <a:pt x="155915" y="89723"/>
                    </a:cubicBezTo>
                    <a:close/>
                    <a:moveTo>
                      <a:pt x="0" y="0"/>
                    </a:moveTo>
                    <a:lnTo>
                      <a:pt x="6408712" y="0"/>
                    </a:lnTo>
                    <a:lnTo>
                      <a:pt x="6408712" y="958312"/>
                    </a:lnTo>
                    <a:lnTo>
                      <a:pt x="0" y="95831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47" name="평행 사변형 22"/>
              <p:cNvSpPr/>
              <p:nvPr/>
            </p:nvSpPr>
            <p:spPr>
              <a:xfrm>
                <a:off x="1609317" y="4100848"/>
                <a:ext cx="784646" cy="1035316"/>
              </a:xfrm>
              <a:prstGeom prst="parallelogram">
                <a:avLst>
                  <a:gd name="adj" fmla="val 41167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anchor="ctr">
                <a:noAutofit/>
              </a:bodyPr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48" name="TextBox 182"/>
              <p:cNvSpPr txBox="1"/>
              <p:nvPr/>
            </p:nvSpPr>
            <p:spPr>
              <a:xfrm>
                <a:off x="1603841" y="4369458"/>
                <a:ext cx="804734" cy="548796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/>
            </p:spPr>
            <p:txBody>
              <a:bodyPr wrap="square" lIns="91424" tIns="45712" rIns="91424" bIns="45712" anchor="ctr">
                <a:spAutoFit/>
              </a:bodyPr>
              <a:lstStyle/>
              <a:p>
                <a:pPr marL="0" lvl="1" indent="4762"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2400">
                  <a:solidFill>
                    <a:schemeClr val="bg1">
                      <a:alpha val="99000"/>
                    </a:schemeClr>
                  </a:solidFill>
                  <a:latin typeface="한컴 윤고딕 250"/>
                  <a:ea typeface="한컴 윤고딕 250"/>
                  <a:cs typeface="Arial"/>
                </a:endParaRPr>
              </a:p>
            </p:txBody>
          </p:sp>
        </p:grpSp>
        <p:sp>
          <p:nvSpPr>
            <p:cNvPr id="249" name="직사각형 20"/>
            <p:cNvSpPr/>
            <p:nvPr/>
          </p:nvSpPr>
          <p:spPr>
            <a:xfrm>
              <a:off x="7596336" y="4131028"/>
              <a:ext cx="36000" cy="756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50" name="직사각형 169"/>
          <p:cNvSpPr txBox="1"/>
          <p:nvPr/>
        </p:nvSpPr>
        <p:spPr>
          <a:xfrm>
            <a:off x="1871700" y="1675490"/>
            <a:ext cx="3168352" cy="529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2900">
                <a:solidFill>
                  <a:schemeClr val="tx2"/>
                </a:solidFill>
                <a:latin typeface="한컴 백제 B"/>
                <a:ea typeface="한컴 백제 B"/>
                <a:cs typeface="Arial"/>
              </a:rPr>
              <a:t>간부직원 막말</a:t>
            </a:r>
            <a:endParaRPr lang="ko-KR" altLang="en-US" sz="2900">
              <a:solidFill>
                <a:schemeClr val="tx2"/>
              </a:solidFill>
              <a:latin typeface="한컴 백제 B"/>
              <a:ea typeface="한컴 백제 B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9"/>
          <p:cNvSpPr/>
          <p:nvPr/>
        </p:nvSpPr>
        <p:spPr>
          <a:xfrm rot="16200000">
            <a:off x="3995936" y="1335897"/>
            <a:ext cx="1332148" cy="7956884"/>
          </a:xfrm>
          <a:prstGeom prst="roundRect">
            <a:avLst>
              <a:gd name="adj" fmla="val 1713"/>
            </a:avLst>
          </a:prstGeom>
          <a:gradFill flip="none" rotWithShape="1">
            <a:gsLst>
              <a:gs pos="0">
                <a:srgbClr val="e8e8e8"/>
              </a:gs>
              <a:gs pos="39000">
                <a:schemeClr val="bg1"/>
              </a:gs>
            </a:gsLst>
            <a:lin ang="2400000" scaled="0"/>
            <a:tileRect/>
          </a:gradFill>
          <a:ln w="63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모서리가 둥근 직사각형 79"/>
          <p:cNvSpPr/>
          <p:nvPr/>
        </p:nvSpPr>
        <p:spPr>
          <a:xfrm rot="16200000">
            <a:off x="3740088" y="-1575556"/>
            <a:ext cx="1836204" cy="8100900"/>
          </a:xfrm>
          <a:prstGeom prst="roundRect">
            <a:avLst>
              <a:gd name="adj" fmla="val 1713"/>
            </a:avLst>
          </a:prstGeom>
          <a:gradFill flip="none" rotWithShape="1">
            <a:gsLst>
              <a:gs pos="0">
                <a:srgbClr val="e8e8e8"/>
              </a:gs>
              <a:gs pos="39000">
                <a:schemeClr val="bg1"/>
              </a:gs>
            </a:gsLst>
            <a:lin ang="2400000" scaled="0"/>
            <a:tileRect/>
          </a:gradFill>
          <a:ln w="63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직사각형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sz="3400">
                <a:latin typeface="한컴 윤고딕 250"/>
                <a:ea typeface="한컴 윤고딕 250"/>
              </a:rPr>
              <a:t>언어 폭력은 업무수행에 방해</a:t>
            </a:r>
            <a:endParaRPr lang="ko-KR" altLang="en-US" sz="3400">
              <a:latin typeface="한컴 윤고딕 250"/>
              <a:ea typeface="한컴 윤고딕 250"/>
            </a:endParaRPr>
          </a:p>
        </p:txBody>
      </p:sp>
      <p:sp>
        <p:nvSpPr>
          <p:cNvPr id="3" name="직사각형 2"/>
          <p:cNvSpPr txBox="1"/>
          <p:nvPr/>
        </p:nvSpPr>
        <p:spPr>
          <a:xfrm>
            <a:off x="694544" y="1695065"/>
            <a:ext cx="8028892" cy="1598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한국경영자총협회 `16년 신입사원 채용실태 조사</a:t>
            </a:r>
            <a:r>
              <a:rPr lang="ko-KR" altLang="en-US" b="0" i="0" spc="-77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(출처: 한국경영자총협회, `17.7월)</a:t>
            </a: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를 보면 언어폭력 </a:t>
            </a:r>
            <a:r>
              <a:rPr lang="en-US" altLang="ko-KR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·</a:t>
            </a: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 성희롱에 신입사원 신음하고 있으며, 대졸 </a:t>
            </a:r>
            <a:endParaRPr lang="ko-KR" altLang="en-US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신입 4명 중 1명 1년 내 퇴사를 고려하고 있다고 답변</a:t>
            </a:r>
            <a:endParaRPr lang="ko-KR" altLang="en-US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직사각형 2"/>
          <p:cNvSpPr txBox="1"/>
          <p:nvPr/>
        </p:nvSpPr>
        <p:spPr>
          <a:xfrm>
            <a:off x="899592" y="4725144"/>
            <a:ext cx="7920882" cy="95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앞의 사례의 경우 000 직원 해임 처분 취소 청구 소송에 대하여</a:t>
            </a:r>
            <a:endParaRPr lang="ko-KR" altLang="en-US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200" b="0" i="0" spc="-93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법원은 해임이 재량권 남용으로 볼 수 없다고 판시</a:t>
            </a:r>
            <a:endParaRPr lang="ko-KR" altLang="en-US" sz="2200" b="0" i="0" spc="-93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9" name="직사각형 8"/>
          <p:cNvSpPr txBox="1"/>
          <p:nvPr/>
        </p:nvSpPr>
        <p:spPr>
          <a:xfrm>
            <a:off x="899592" y="3869804"/>
            <a:ext cx="7920930" cy="471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2500" b="0" i="0" spc="-104">
                <a:solidFill>
                  <a:schemeClr val="tx2"/>
                </a:solidFill>
                <a:latin typeface="한컴 윤고딕 250"/>
                <a:ea typeface="한컴 윤고딕 250"/>
              </a:rPr>
              <a:t>언어폭력은 해임 될 만큼 심각한 범죄 행위</a:t>
            </a:r>
            <a:endParaRPr lang="ko-KR" altLang="en-US" sz="2500" b="0" i="0" spc="-104">
              <a:solidFill>
                <a:schemeClr val="tx2"/>
              </a:solidFill>
              <a:latin typeface="한컴 윤고딕 250"/>
              <a:ea typeface="한컴 윤고딕 250"/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320421" y="3945396"/>
            <a:ext cx="400050" cy="40005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238 h 10238"/>
              <a:gd name="connsiteX1" fmla="*/ 10000 w 10000"/>
              <a:gd name="connsiteY1" fmla="*/ 238 h 10238"/>
              <a:gd name="connsiteX2" fmla="*/ 5000 w 10000"/>
              <a:gd name="connsiteY2" fmla="*/ 10238 h 10238"/>
              <a:gd name="connsiteX3" fmla="*/ 0 w 10000"/>
              <a:gd name="connsiteY3" fmla="*/ 238 h 10238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5099" y="1996"/>
                  <a:pt x="5662" y="1633"/>
                  <a:pt x="10000" y="0"/>
                </a:cubicBezTo>
                <a:lnTo>
                  <a:pt x="5000" y="10000"/>
                </a:lnTo>
                <a:lnTo>
                  <a:pt x="0" y="0"/>
                </a:lnTo>
                <a:close/>
              </a:path>
            </a:pathLst>
          </a:custGeom>
          <a:solidFill>
            <a:srgbClr val="ea3426"/>
          </a:solidFill>
          <a:ln w="9525" algn="ctr">
            <a:noFill/>
            <a:rou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en-US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"/>
          <a:srcRect t="88150" b="5560"/>
          <a:stretch>
            <a:fillRect/>
          </a:stretch>
        </p:blipFill>
        <p:spPr>
          <a:xfrm>
            <a:off x="0" y="6426200"/>
            <a:ext cx="9144000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2663788" y="1785784"/>
            <a:ext cx="6480212" cy="671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defRPr lang="ko-KR" altLang="en-US"/>
            </a:pPr>
            <a:r>
              <a:rPr lang="ko-KR" altLang="en-US" sz="3800" spc="-118">
                <a:solidFill>
                  <a:prstClr val="black">
                    <a:lumMod val="65000"/>
                    <a:lumOff val="35000"/>
                  </a:prstClr>
                </a:solidFill>
                <a:latin typeface="한컴 윤고딕 250"/>
                <a:ea typeface="한컴 윤고딕 250"/>
                <a:cs typeface="Arial"/>
              </a:rPr>
              <a:t>비리근절 및 공직기강 확립 방안</a:t>
            </a:r>
            <a:endParaRPr lang="ko-KR" altLang="en-US" sz="3800" spc="-118">
              <a:solidFill>
                <a:prstClr val="black">
                  <a:lumMod val="65000"/>
                  <a:lumOff val="35000"/>
                </a:prst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51617" y="3190101"/>
            <a:ext cx="8280922" cy="2018169"/>
          </a:xfrm>
          <a:prstGeom prst="rect">
            <a:avLst/>
          </a:prstGeom>
          <a:noFill/>
          <a:effectLst/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Font typeface="Wingdings"/>
              <a:buNone/>
              <a:defRPr lang="ko-KR"/>
            </a:pPr>
            <a:endParaRPr lang="en-US" altLang="ko-KR" sz="1000">
              <a:solidFill>
                <a:prstClr val="black">
                  <a:lumMod val="50000"/>
                  <a:lumOff val="50000"/>
                </a:prstClr>
              </a:solidFill>
              <a:latin typeface="한컴 윤고딕 250"/>
              <a:ea typeface="한컴 윤고딕 250"/>
              <a:cs typeface="Arial"/>
            </a:endParaRPr>
          </a:p>
          <a:p>
            <a:pPr>
              <a:lnSpc>
                <a:spcPct val="200000"/>
              </a:lnSpc>
              <a:buFont typeface="Wingdings"/>
              <a:buChar char="§"/>
              <a:defRPr lang="ko-KR"/>
            </a:pPr>
            <a:r>
              <a:rPr lang="ko-KR" altLang="en-US" sz="27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28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부정비리 차단을 위한 근본적인 종합대책 수립</a:t>
            </a:r>
            <a:r>
              <a:rPr lang="en-US" altLang="ko-KR" sz="28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  </a:t>
            </a:r>
            <a:endParaRPr lang="en-US" altLang="ko-KR" sz="2800">
              <a:solidFill>
                <a:prstClr val="black">
                  <a:lumMod val="50000"/>
                  <a:lumOff val="50000"/>
                </a:prstClr>
              </a:solidFill>
              <a:latin typeface="한컴 윤고딕 250"/>
              <a:ea typeface="한컴 윤고딕 250"/>
              <a:cs typeface="Arial"/>
            </a:endParaRPr>
          </a:p>
          <a:p>
            <a:pPr>
              <a:lnSpc>
                <a:spcPct val="200000"/>
              </a:lnSpc>
              <a:buFont typeface="Wingdings"/>
              <a:buChar char="§"/>
              <a:defRPr lang="ko-KR"/>
            </a:pPr>
            <a:r>
              <a:rPr lang="ko-KR" altLang="en-US" sz="27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28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부정비리 예방을 위한 특단의 후속 조치 마련 </a:t>
            </a:r>
            <a:endParaRPr lang="ko-KR" altLang="en-US" sz="2800">
              <a:solidFill>
                <a:prstClr val="black">
                  <a:lumMod val="50000"/>
                  <a:lumOff val="50000"/>
                </a:prst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817091"/>
            <a:ext cx="9144000" cy="45719"/>
          </a:xfrm>
          <a:prstGeom prst="rect">
            <a:avLst/>
          </a:prstGeom>
          <a:solidFill>
            <a:srgbClr val="146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 rot="0">
            <a:off x="1092200" y="0"/>
            <a:ext cx="1723491" cy="2674620"/>
            <a:chOff x="1092200" y="0"/>
            <a:chExt cx="1723491" cy="2674620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2"/>
            <a:srcRect l="64030" t="62410" r="19580"/>
            <a:stretch>
              <a:fillRect/>
            </a:stretch>
          </p:blipFill>
          <p:spPr>
            <a:xfrm>
              <a:off x="1092200" y="0"/>
              <a:ext cx="1498600" cy="2578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1115229" y="1124744"/>
              <a:ext cx="1700462" cy="15498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9600" spc="-292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lang="ko-KR" altLang="en-US" sz="7000" spc="-214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3</a:t>
              </a:r>
              <a:endParaRPr lang="ko-KR" altLang="en-US" sz="7000" spc="-214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</p:grpSp>
      <p:pic>
        <p:nvPicPr>
          <p:cNvPr id="23" name="그림 22" descr="Untitled-17.png"/>
          <p:cNvPicPr>
            <a:picLocks noChangeAspect="1"/>
          </p:cNvPicPr>
          <p:nvPr/>
        </p:nvPicPr>
        <p:blipFill rotWithShape="1">
          <a:blip r:embed="rId3"/>
          <a:srcRect t="-5330"/>
          <a:stretch>
            <a:fillRect/>
          </a:stretch>
        </p:blipFill>
        <p:spPr>
          <a:xfrm>
            <a:off x="7054884" y="3243255"/>
            <a:ext cx="1597559" cy="204790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직사각형 29"/>
          <p:cNvSpPr/>
          <p:nvPr/>
        </p:nvSpPr>
        <p:spPr>
          <a:xfrm>
            <a:off x="0" y="5431046"/>
            <a:ext cx="10049370" cy="734258"/>
          </a:xfrm>
          <a:custGeom>
            <a:avLst/>
            <a:gdLst>
              <a:gd name="connsiteX0" fmla="*/ 0 w 8033113"/>
              <a:gd name="connsiteY0" fmla="*/ 0 h 910800"/>
              <a:gd name="connsiteX1" fmla="*/ 8033113 w 8033113"/>
              <a:gd name="connsiteY1" fmla="*/ 0 h 910800"/>
              <a:gd name="connsiteX2" fmla="*/ 8033113 w 8033113"/>
              <a:gd name="connsiteY2" fmla="*/ 910800 h 910800"/>
              <a:gd name="connsiteX3" fmla="*/ 0 w 8033113"/>
              <a:gd name="connsiteY3" fmla="*/ 910800 h 910800"/>
              <a:gd name="connsiteX4" fmla="*/ 0 w 8033113"/>
              <a:gd name="connsiteY4" fmla="*/ 0 h 910800"/>
              <a:gd name="connsiteX0" fmla="*/ 0 w 8033113"/>
              <a:gd name="connsiteY0" fmla="*/ 7350 h 918150"/>
              <a:gd name="connsiteX1" fmla="*/ 550273 w 8033113"/>
              <a:gd name="connsiteY1" fmla="*/ 0 h 918150"/>
              <a:gd name="connsiteX2" fmla="*/ 8033113 w 8033113"/>
              <a:gd name="connsiteY2" fmla="*/ 7350 h 918150"/>
              <a:gd name="connsiteX3" fmla="*/ 8033113 w 8033113"/>
              <a:gd name="connsiteY3" fmla="*/ 918150 h 918150"/>
              <a:gd name="connsiteX4" fmla="*/ 0 w 8033113"/>
              <a:gd name="connsiteY4" fmla="*/ 918150 h 918150"/>
              <a:gd name="connsiteX5" fmla="*/ 0 w 8033113"/>
              <a:gd name="connsiteY5" fmla="*/ 7350 h 918150"/>
              <a:gd name="connsiteX0" fmla="*/ 334713 w 8033113"/>
              <a:gd name="connsiteY0" fmla="*/ 228330 h 918150"/>
              <a:gd name="connsiteX1" fmla="*/ 550273 w 8033113"/>
              <a:gd name="connsiteY1" fmla="*/ 0 h 918150"/>
              <a:gd name="connsiteX2" fmla="*/ 8033113 w 8033113"/>
              <a:gd name="connsiteY2" fmla="*/ 7350 h 918150"/>
              <a:gd name="connsiteX3" fmla="*/ 8033113 w 8033113"/>
              <a:gd name="connsiteY3" fmla="*/ 918150 h 918150"/>
              <a:gd name="connsiteX4" fmla="*/ 0 w 8033113"/>
              <a:gd name="connsiteY4" fmla="*/ 918150 h 918150"/>
              <a:gd name="connsiteX5" fmla="*/ 334713 w 8033113"/>
              <a:gd name="connsiteY5" fmla="*/ 228330 h 918150"/>
              <a:gd name="connsiteX0" fmla="*/ 984056 w 8033113"/>
              <a:gd name="connsiteY0" fmla="*/ 7350 h 918150"/>
              <a:gd name="connsiteX1" fmla="*/ 550273 w 8033113"/>
              <a:gd name="connsiteY1" fmla="*/ 0 h 918150"/>
              <a:gd name="connsiteX2" fmla="*/ 8033113 w 8033113"/>
              <a:gd name="connsiteY2" fmla="*/ 7350 h 918150"/>
              <a:gd name="connsiteX3" fmla="*/ 8033113 w 8033113"/>
              <a:gd name="connsiteY3" fmla="*/ 918150 h 918150"/>
              <a:gd name="connsiteX4" fmla="*/ 0 w 8033113"/>
              <a:gd name="connsiteY4" fmla="*/ 918150 h 918150"/>
              <a:gd name="connsiteX5" fmla="*/ 984056 w 8033113"/>
              <a:gd name="connsiteY5" fmla="*/ 7350 h 918150"/>
              <a:gd name="connsiteX0" fmla="*/ 984056 w 8033113"/>
              <a:gd name="connsiteY0" fmla="*/ 0 h 910800"/>
              <a:gd name="connsiteX1" fmla="*/ 8033113 w 8033113"/>
              <a:gd name="connsiteY1" fmla="*/ 0 h 910800"/>
              <a:gd name="connsiteX2" fmla="*/ 8033113 w 8033113"/>
              <a:gd name="connsiteY2" fmla="*/ 910800 h 910800"/>
              <a:gd name="connsiteX3" fmla="*/ 0 w 8033113"/>
              <a:gd name="connsiteY3" fmla="*/ 910800 h 910800"/>
              <a:gd name="connsiteX4" fmla="*/ 984056 w 8033113"/>
              <a:gd name="connsiteY4" fmla="*/ 0 h 9108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3113" h="910800">
                <a:moveTo>
                  <a:pt x="984056" y="0"/>
                </a:moveTo>
                <a:lnTo>
                  <a:pt x="8033113" y="0"/>
                </a:lnTo>
                <a:lnTo>
                  <a:pt x="8033113" y="910800"/>
                </a:lnTo>
                <a:lnTo>
                  <a:pt x="0" y="910800"/>
                </a:lnTo>
                <a:lnTo>
                  <a:pt x="984056" y="0"/>
                </a:lnTo>
                <a:close/>
              </a:path>
            </a:pathLst>
          </a:custGeom>
          <a:gradFill flip="none" rotWithShape="1">
            <a:gsLst>
              <a:gs pos="88000">
                <a:schemeClr val="bg1">
                  <a:lumMod val="95000"/>
                  <a:alpha val="0"/>
                </a:schemeClr>
              </a:gs>
              <a:gs pos="1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5" name="직사각형 138"/>
          <p:cNvSpPr>
            <a:spLocks noGrp="1"/>
          </p:cNvSpPr>
          <p:nvPr>
            <p:ph type="title" idx="0"/>
          </p:nvPr>
        </p:nvSpPr>
        <p:spPr>
          <a:xfrm>
            <a:off x="179512" y="0"/>
            <a:ext cx="9433048" cy="1016732"/>
          </a:xfrm>
        </p:spPr>
        <p:txBody>
          <a:bodyPr vert="horz" lIns="91440" tIns="45720" rIns="91440" bIns="45720" anchor="ctr">
            <a:normAutofit lnSpcReduction="0"/>
          </a:bodyPr>
          <a:lstStyle/>
          <a:p>
            <a:pPr>
              <a:defRPr lang="ko-KR" altLang="en-US"/>
            </a:pPr>
            <a:r>
              <a:rPr lang="ko-KR" altLang="en-US" sz="3400">
                <a:latin typeface="한컴 윤고딕 250"/>
                <a:ea typeface="한컴 윤고딕 250"/>
              </a:rPr>
              <a:t>부정비리 차단 종합대책 시행</a:t>
            </a:r>
            <a:r>
              <a:rPr lang="ko-KR" altLang="en-US" sz="2700">
                <a:latin typeface="한컴 윤고딕 250"/>
                <a:ea typeface="한컴 윤고딕 250"/>
              </a:rPr>
              <a:t>(</a:t>
            </a:r>
            <a:r>
              <a:rPr lang="en-US" altLang="ko-KR" sz="2700">
                <a:latin typeface="한컴 윤고딕 250"/>
                <a:ea typeface="한컴 윤고딕 250"/>
              </a:rPr>
              <a:t>`</a:t>
            </a:r>
            <a:r>
              <a:rPr lang="ko-KR" altLang="en-US" sz="2700">
                <a:latin typeface="한컴 윤고딕 250"/>
                <a:ea typeface="한컴 윤고딕 250"/>
              </a:rPr>
              <a:t>17.7.19.)</a:t>
            </a:r>
            <a:endParaRPr lang="ko-KR" altLang="en-US" sz="2700">
              <a:latin typeface="한컴 윤고딕 250"/>
              <a:ea typeface="한컴 윤고딕 250"/>
            </a:endParaRPr>
          </a:p>
        </p:txBody>
      </p:sp>
      <p:sp>
        <p:nvSpPr>
          <p:cNvPr id="214" name="직사각형 29"/>
          <p:cNvSpPr/>
          <p:nvPr/>
        </p:nvSpPr>
        <p:spPr>
          <a:xfrm>
            <a:off x="0" y="1750286"/>
            <a:ext cx="10301397" cy="742610"/>
          </a:xfrm>
          <a:custGeom>
            <a:avLst/>
            <a:gdLst>
              <a:gd name="connsiteX0" fmla="*/ 0 w 8033113"/>
              <a:gd name="connsiteY0" fmla="*/ 0 h 910800"/>
              <a:gd name="connsiteX1" fmla="*/ 8033113 w 8033113"/>
              <a:gd name="connsiteY1" fmla="*/ 0 h 910800"/>
              <a:gd name="connsiteX2" fmla="*/ 8033113 w 8033113"/>
              <a:gd name="connsiteY2" fmla="*/ 910800 h 910800"/>
              <a:gd name="connsiteX3" fmla="*/ 0 w 8033113"/>
              <a:gd name="connsiteY3" fmla="*/ 910800 h 910800"/>
              <a:gd name="connsiteX4" fmla="*/ 0 w 8033113"/>
              <a:gd name="connsiteY4" fmla="*/ 0 h 910800"/>
              <a:gd name="connsiteX0" fmla="*/ 0 w 8033113"/>
              <a:gd name="connsiteY0" fmla="*/ 7350 h 918150"/>
              <a:gd name="connsiteX1" fmla="*/ 550273 w 8033113"/>
              <a:gd name="connsiteY1" fmla="*/ 0 h 918150"/>
              <a:gd name="connsiteX2" fmla="*/ 8033113 w 8033113"/>
              <a:gd name="connsiteY2" fmla="*/ 7350 h 918150"/>
              <a:gd name="connsiteX3" fmla="*/ 8033113 w 8033113"/>
              <a:gd name="connsiteY3" fmla="*/ 918150 h 918150"/>
              <a:gd name="connsiteX4" fmla="*/ 0 w 8033113"/>
              <a:gd name="connsiteY4" fmla="*/ 918150 h 918150"/>
              <a:gd name="connsiteX5" fmla="*/ 0 w 8033113"/>
              <a:gd name="connsiteY5" fmla="*/ 7350 h 918150"/>
              <a:gd name="connsiteX0" fmla="*/ 334713 w 8033113"/>
              <a:gd name="connsiteY0" fmla="*/ 228330 h 918150"/>
              <a:gd name="connsiteX1" fmla="*/ 550273 w 8033113"/>
              <a:gd name="connsiteY1" fmla="*/ 0 h 918150"/>
              <a:gd name="connsiteX2" fmla="*/ 8033113 w 8033113"/>
              <a:gd name="connsiteY2" fmla="*/ 7350 h 918150"/>
              <a:gd name="connsiteX3" fmla="*/ 8033113 w 8033113"/>
              <a:gd name="connsiteY3" fmla="*/ 918150 h 918150"/>
              <a:gd name="connsiteX4" fmla="*/ 0 w 8033113"/>
              <a:gd name="connsiteY4" fmla="*/ 918150 h 918150"/>
              <a:gd name="connsiteX5" fmla="*/ 334713 w 8033113"/>
              <a:gd name="connsiteY5" fmla="*/ 228330 h 918150"/>
              <a:gd name="connsiteX0" fmla="*/ 984056 w 8033113"/>
              <a:gd name="connsiteY0" fmla="*/ 7350 h 918150"/>
              <a:gd name="connsiteX1" fmla="*/ 550273 w 8033113"/>
              <a:gd name="connsiteY1" fmla="*/ 0 h 918150"/>
              <a:gd name="connsiteX2" fmla="*/ 8033113 w 8033113"/>
              <a:gd name="connsiteY2" fmla="*/ 7350 h 918150"/>
              <a:gd name="connsiteX3" fmla="*/ 8033113 w 8033113"/>
              <a:gd name="connsiteY3" fmla="*/ 918150 h 918150"/>
              <a:gd name="connsiteX4" fmla="*/ 0 w 8033113"/>
              <a:gd name="connsiteY4" fmla="*/ 918150 h 918150"/>
              <a:gd name="connsiteX5" fmla="*/ 984056 w 8033113"/>
              <a:gd name="connsiteY5" fmla="*/ 7350 h 918150"/>
              <a:gd name="connsiteX0" fmla="*/ 984056 w 8033113"/>
              <a:gd name="connsiteY0" fmla="*/ 0 h 910800"/>
              <a:gd name="connsiteX1" fmla="*/ 8033113 w 8033113"/>
              <a:gd name="connsiteY1" fmla="*/ 0 h 910800"/>
              <a:gd name="connsiteX2" fmla="*/ 8033113 w 8033113"/>
              <a:gd name="connsiteY2" fmla="*/ 910800 h 910800"/>
              <a:gd name="connsiteX3" fmla="*/ 0 w 8033113"/>
              <a:gd name="connsiteY3" fmla="*/ 910800 h 910800"/>
              <a:gd name="connsiteX4" fmla="*/ 984056 w 8033113"/>
              <a:gd name="connsiteY4" fmla="*/ 0 h 9108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3113" h="910800">
                <a:moveTo>
                  <a:pt x="984056" y="0"/>
                </a:moveTo>
                <a:lnTo>
                  <a:pt x="8033113" y="0"/>
                </a:lnTo>
                <a:lnTo>
                  <a:pt x="8033113" y="910800"/>
                </a:lnTo>
                <a:lnTo>
                  <a:pt x="0" y="910800"/>
                </a:lnTo>
                <a:lnTo>
                  <a:pt x="984056" y="0"/>
                </a:lnTo>
                <a:close/>
              </a:path>
            </a:pathLst>
          </a:custGeom>
          <a:gradFill flip="none" rotWithShape="1">
            <a:gsLst>
              <a:gs pos="88000">
                <a:schemeClr val="bg1">
                  <a:lumMod val="95000"/>
                  <a:alpha val="0"/>
                </a:schemeClr>
              </a:gs>
              <a:gs pos="1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15" name="직사각형 29"/>
          <p:cNvSpPr/>
          <p:nvPr/>
        </p:nvSpPr>
        <p:spPr>
          <a:xfrm>
            <a:off x="0" y="3609020"/>
            <a:ext cx="10049370" cy="734258"/>
          </a:xfrm>
          <a:custGeom>
            <a:avLst/>
            <a:gdLst>
              <a:gd name="connsiteX0" fmla="*/ 0 w 8033113"/>
              <a:gd name="connsiteY0" fmla="*/ 0 h 910800"/>
              <a:gd name="connsiteX1" fmla="*/ 8033113 w 8033113"/>
              <a:gd name="connsiteY1" fmla="*/ 0 h 910800"/>
              <a:gd name="connsiteX2" fmla="*/ 8033113 w 8033113"/>
              <a:gd name="connsiteY2" fmla="*/ 910800 h 910800"/>
              <a:gd name="connsiteX3" fmla="*/ 0 w 8033113"/>
              <a:gd name="connsiteY3" fmla="*/ 910800 h 910800"/>
              <a:gd name="connsiteX4" fmla="*/ 0 w 8033113"/>
              <a:gd name="connsiteY4" fmla="*/ 0 h 910800"/>
              <a:gd name="connsiteX0" fmla="*/ 0 w 8033113"/>
              <a:gd name="connsiteY0" fmla="*/ 7350 h 918150"/>
              <a:gd name="connsiteX1" fmla="*/ 550273 w 8033113"/>
              <a:gd name="connsiteY1" fmla="*/ 0 h 918150"/>
              <a:gd name="connsiteX2" fmla="*/ 8033113 w 8033113"/>
              <a:gd name="connsiteY2" fmla="*/ 7350 h 918150"/>
              <a:gd name="connsiteX3" fmla="*/ 8033113 w 8033113"/>
              <a:gd name="connsiteY3" fmla="*/ 918150 h 918150"/>
              <a:gd name="connsiteX4" fmla="*/ 0 w 8033113"/>
              <a:gd name="connsiteY4" fmla="*/ 918150 h 918150"/>
              <a:gd name="connsiteX5" fmla="*/ 0 w 8033113"/>
              <a:gd name="connsiteY5" fmla="*/ 7350 h 918150"/>
              <a:gd name="connsiteX0" fmla="*/ 334713 w 8033113"/>
              <a:gd name="connsiteY0" fmla="*/ 228330 h 918150"/>
              <a:gd name="connsiteX1" fmla="*/ 550273 w 8033113"/>
              <a:gd name="connsiteY1" fmla="*/ 0 h 918150"/>
              <a:gd name="connsiteX2" fmla="*/ 8033113 w 8033113"/>
              <a:gd name="connsiteY2" fmla="*/ 7350 h 918150"/>
              <a:gd name="connsiteX3" fmla="*/ 8033113 w 8033113"/>
              <a:gd name="connsiteY3" fmla="*/ 918150 h 918150"/>
              <a:gd name="connsiteX4" fmla="*/ 0 w 8033113"/>
              <a:gd name="connsiteY4" fmla="*/ 918150 h 918150"/>
              <a:gd name="connsiteX5" fmla="*/ 334713 w 8033113"/>
              <a:gd name="connsiteY5" fmla="*/ 228330 h 918150"/>
              <a:gd name="connsiteX0" fmla="*/ 984056 w 8033113"/>
              <a:gd name="connsiteY0" fmla="*/ 7350 h 918150"/>
              <a:gd name="connsiteX1" fmla="*/ 550273 w 8033113"/>
              <a:gd name="connsiteY1" fmla="*/ 0 h 918150"/>
              <a:gd name="connsiteX2" fmla="*/ 8033113 w 8033113"/>
              <a:gd name="connsiteY2" fmla="*/ 7350 h 918150"/>
              <a:gd name="connsiteX3" fmla="*/ 8033113 w 8033113"/>
              <a:gd name="connsiteY3" fmla="*/ 918150 h 918150"/>
              <a:gd name="connsiteX4" fmla="*/ 0 w 8033113"/>
              <a:gd name="connsiteY4" fmla="*/ 918150 h 918150"/>
              <a:gd name="connsiteX5" fmla="*/ 984056 w 8033113"/>
              <a:gd name="connsiteY5" fmla="*/ 7350 h 918150"/>
              <a:gd name="connsiteX0" fmla="*/ 984056 w 8033113"/>
              <a:gd name="connsiteY0" fmla="*/ 0 h 910800"/>
              <a:gd name="connsiteX1" fmla="*/ 8033113 w 8033113"/>
              <a:gd name="connsiteY1" fmla="*/ 0 h 910800"/>
              <a:gd name="connsiteX2" fmla="*/ 8033113 w 8033113"/>
              <a:gd name="connsiteY2" fmla="*/ 910800 h 910800"/>
              <a:gd name="connsiteX3" fmla="*/ 0 w 8033113"/>
              <a:gd name="connsiteY3" fmla="*/ 910800 h 910800"/>
              <a:gd name="connsiteX4" fmla="*/ 984056 w 8033113"/>
              <a:gd name="connsiteY4" fmla="*/ 0 h 9108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3113" h="910800">
                <a:moveTo>
                  <a:pt x="984056" y="0"/>
                </a:moveTo>
                <a:lnTo>
                  <a:pt x="8033113" y="0"/>
                </a:lnTo>
                <a:lnTo>
                  <a:pt x="8033113" y="910800"/>
                </a:lnTo>
                <a:lnTo>
                  <a:pt x="0" y="910800"/>
                </a:lnTo>
                <a:lnTo>
                  <a:pt x="984056" y="0"/>
                </a:lnTo>
                <a:close/>
              </a:path>
            </a:pathLst>
          </a:custGeom>
          <a:gradFill flip="none" rotWithShape="1">
            <a:gsLst>
              <a:gs pos="88000">
                <a:schemeClr val="bg1">
                  <a:lumMod val="95000"/>
                  <a:alpha val="0"/>
                </a:schemeClr>
              </a:gs>
              <a:gs pos="1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216" name="그룹 71"/>
          <p:cNvGrpSpPr/>
          <p:nvPr/>
        </p:nvGrpSpPr>
        <p:grpSpPr>
          <a:xfrm rot="0">
            <a:off x="211143" y="5577304"/>
            <a:ext cx="549196" cy="576064"/>
            <a:chOff x="1042555" y="1472806"/>
            <a:chExt cx="734695" cy="691163"/>
          </a:xfrm>
        </p:grpSpPr>
        <p:sp>
          <p:nvSpPr>
            <p:cNvPr id="217" name="직사각형 26"/>
            <p:cNvSpPr/>
            <p:nvPr/>
          </p:nvSpPr>
          <p:spPr>
            <a:xfrm>
              <a:off x="1146498" y="1494134"/>
              <a:ext cx="500154" cy="652994"/>
            </a:xfrm>
            <a:custGeom>
              <a:avLst/>
              <a:gdLst>
                <a:gd name="connsiteX0" fmla="*/ 0 w 1185542"/>
                <a:gd name="connsiteY0" fmla="*/ 0 h 1547827"/>
                <a:gd name="connsiteX1" fmla="*/ 1185542 w 1185542"/>
                <a:gd name="connsiteY1" fmla="*/ 0 h 1547827"/>
                <a:gd name="connsiteX2" fmla="*/ 1185542 w 1185542"/>
                <a:gd name="connsiteY2" fmla="*/ 1547827 h 1547827"/>
                <a:gd name="connsiteX3" fmla="*/ 0 w 1185542"/>
                <a:gd name="connsiteY3" fmla="*/ 1547827 h 1547827"/>
                <a:gd name="connsiteX4" fmla="*/ 0 w 1185542"/>
                <a:gd name="connsiteY4" fmla="*/ 0 h 1547827"/>
                <a:gd name="connsiteX0" fmla="*/ 0 w 1185542"/>
                <a:gd name="connsiteY0" fmla="*/ 0 h 1547827"/>
                <a:gd name="connsiteX1" fmla="*/ 1185542 w 1185542"/>
                <a:gd name="connsiteY1" fmla="*/ 0 h 1547827"/>
                <a:gd name="connsiteX2" fmla="*/ 1147442 w 1185542"/>
                <a:gd name="connsiteY2" fmla="*/ 1519252 h 1547827"/>
                <a:gd name="connsiteX3" fmla="*/ 0 w 1185542"/>
                <a:gd name="connsiteY3" fmla="*/ 1547827 h 1547827"/>
                <a:gd name="connsiteX4" fmla="*/ 0 w 1185542"/>
                <a:gd name="connsiteY4" fmla="*/ 0 h 154782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5542" h="1547827">
                  <a:moveTo>
                    <a:pt x="0" y="0"/>
                  </a:moveTo>
                  <a:lnTo>
                    <a:pt x="1185542" y="0"/>
                  </a:lnTo>
                  <a:lnTo>
                    <a:pt x="1147442" y="1519252"/>
                  </a:lnTo>
                  <a:lnTo>
                    <a:pt x="0" y="15478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4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lvl="0" indent="0" algn="ctr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endParaRPr lang="ko-KR" altLang="en-US" sz="1800" b="0" i="0" spc="5">
                <a:solidFill>
                  <a:sysClr val="windowText" lastClr="000000"/>
                </a:solidFill>
              </a:endParaRPr>
            </a:p>
          </p:txBody>
        </p:sp>
        <p:sp>
          <p:nvSpPr>
            <p:cNvPr id="218" name="Freeform 5"/>
            <p:cNvSpPr>
              <a:spLocks noEditPoints="1"/>
            </p:cNvSpPr>
            <p:nvPr/>
          </p:nvSpPr>
          <p:spPr>
            <a:xfrm>
              <a:off x="1042555" y="1472806"/>
              <a:ext cx="734695" cy="691163"/>
            </a:xfrm>
            <a:custGeom>
              <a:avLst/>
              <a:gdLst>
                <a:gd name="T0" fmla="*/ 1714 w 1714"/>
                <a:gd name="T1" fmla="*/ 290 h 1613"/>
                <a:gd name="T2" fmla="*/ 1540 w 1714"/>
                <a:gd name="T3" fmla="*/ 0 h 1613"/>
                <a:gd name="T4" fmla="*/ 354 w 1714"/>
                <a:gd name="T5" fmla="*/ 0 h 1613"/>
                <a:gd name="T6" fmla="*/ 174 w 1714"/>
                <a:gd name="T7" fmla="*/ 180 h 1613"/>
                <a:gd name="T8" fmla="*/ 174 w 1714"/>
                <a:gd name="T9" fmla="*/ 1310 h 1613"/>
                <a:gd name="T10" fmla="*/ 174 w 1714"/>
                <a:gd name="T11" fmla="*/ 1310 h 1613"/>
                <a:gd name="T12" fmla="*/ 0 w 1714"/>
                <a:gd name="T13" fmla="*/ 1310 h 1613"/>
                <a:gd name="T14" fmla="*/ 217 w 1714"/>
                <a:gd name="T15" fmla="*/ 1613 h 1613"/>
                <a:gd name="T16" fmla="*/ 354 w 1714"/>
                <a:gd name="T17" fmla="*/ 1613 h 1613"/>
                <a:gd name="T18" fmla="*/ 1118 w 1714"/>
                <a:gd name="T19" fmla="*/ 1613 h 1613"/>
                <a:gd name="T20" fmla="*/ 1257 w 1714"/>
                <a:gd name="T21" fmla="*/ 1613 h 1613"/>
                <a:gd name="T22" fmla="*/ 1437 w 1714"/>
                <a:gd name="T23" fmla="*/ 1434 h 1613"/>
                <a:gd name="T24" fmla="*/ 1437 w 1714"/>
                <a:gd name="T25" fmla="*/ 290 h 1613"/>
                <a:gd name="T26" fmla="*/ 1714 w 1714"/>
                <a:gd name="T27" fmla="*/ 290 h 1613"/>
                <a:gd name="T28" fmla="*/ 1365 w 1714"/>
                <a:gd name="T29" fmla="*/ 1434 h 1613"/>
                <a:gd name="T30" fmla="*/ 1257 w 1714"/>
                <a:gd name="T31" fmla="*/ 1541 h 1613"/>
                <a:gd name="T32" fmla="*/ 1112 w 1714"/>
                <a:gd name="T33" fmla="*/ 1310 h 1613"/>
                <a:gd name="T34" fmla="*/ 861 w 1714"/>
                <a:gd name="T35" fmla="*/ 1310 h 1613"/>
                <a:gd name="T36" fmla="*/ 246 w 1714"/>
                <a:gd name="T37" fmla="*/ 1310 h 1613"/>
                <a:gd name="T38" fmla="*/ 246 w 1714"/>
                <a:gd name="T39" fmla="*/ 180 h 1613"/>
                <a:gd name="T40" fmla="*/ 354 w 1714"/>
                <a:gd name="T41" fmla="*/ 72 h 1613"/>
                <a:gd name="T42" fmla="*/ 1413 w 1714"/>
                <a:gd name="T43" fmla="*/ 72 h 1613"/>
                <a:gd name="T44" fmla="*/ 1366 w 1714"/>
                <a:gd name="T45" fmla="*/ 283 h 1613"/>
                <a:gd name="T46" fmla="*/ 1365 w 1714"/>
                <a:gd name="T47" fmla="*/ 290 h 1613"/>
                <a:gd name="T48" fmla="*/ 1365 w 1714"/>
                <a:gd name="T49" fmla="*/ 1434 h 16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14" h="1613">
                  <a:moveTo>
                    <a:pt x="1714" y="290"/>
                  </a:moveTo>
                  <a:cubicBezTo>
                    <a:pt x="1714" y="78"/>
                    <a:pt x="1636" y="0"/>
                    <a:pt x="1540" y="0"/>
                  </a:cubicBezTo>
                  <a:quadBezTo>
                    <a:pt x="354" y="0"/>
                    <a:pt x="354" y="0"/>
                  </a:quadBezTo>
                  <a:cubicBezTo>
                    <a:pt x="255" y="0"/>
                    <a:pt x="174" y="81"/>
                    <a:pt x="174" y="180"/>
                  </a:cubicBezTo>
                  <a:quadBezTo>
                    <a:pt x="174" y="1310"/>
                    <a:pt x="174" y="1310"/>
                  </a:quadBezTo>
                  <a:quadBezTo>
                    <a:pt x="174" y="1310"/>
                    <a:pt x="174" y="1310"/>
                  </a:quadBezTo>
                  <a:quadBezTo>
                    <a:pt x="0" y="1310"/>
                    <a:pt x="0" y="1310"/>
                  </a:quadBezTo>
                  <a:cubicBezTo>
                    <a:pt x="0" y="1573"/>
                    <a:pt x="97" y="1613"/>
                    <a:pt x="217" y="1613"/>
                  </a:cubicBezTo>
                  <a:quadBezTo>
                    <a:pt x="354" y="1613"/>
                    <a:pt x="354" y="1613"/>
                  </a:quadBezTo>
                  <a:quadBezTo>
                    <a:pt x="1118" y="1613"/>
                    <a:pt x="1118" y="1613"/>
                  </a:quadBezTo>
                  <a:quadBezTo>
                    <a:pt x="1257" y="1613"/>
                    <a:pt x="1257" y="1613"/>
                  </a:quadBezTo>
                  <a:cubicBezTo>
                    <a:pt x="1357" y="1613"/>
                    <a:pt x="1437" y="1533"/>
                    <a:pt x="1437" y="1434"/>
                  </a:cubicBezTo>
                  <a:quadBezTo>
                    <a:pt x="1437" y="290"/>
                    <a:pt x="1437" y="290"/>
                  </a:quadBezTo>
                  <a:lnTo>
                    <a:pt x="1714" y="290"/>
                  </a:lnTo>
                  <a:close/>
                  <a:moveTo>
                    <a:pt x="1365" y="1434"/>
                  </a:moveTo>
                  <a:cubicBezTo>
                    <a:pt x="1365" y="1493"/>
                    <a:pt x="1317" y="1541"/>
                    <a:pt x="1257" y="1541"/>
                  </a:cubicBezTo>
                  <a:cubicBezTo>
                    <a:pt x="1161" y="1541"/>
                    <a:pt x="1112" y="1521"/>
                    <a:pt x="1112" y="1310"/>
                  </a:cubicBezTo>
                  <a:quadBezTo>
                    <a:pt x="861" y="1310"/>
                    <a:pt x="861" y="1310"/>
                  </a:quadBezTo>
                  <a:quadBezTo>
                    <a:pt x="246" y="1310"/>
                    <a:pt x="246" y="1310"/>
                  </a:quadBezTo>
                  <a:quadBezTo>
                    <a:pt x="246" y="180"/>
                    <a:pt x="246" y="180"/>
                  </a:quadBezTo>
                  <a:cubicBezTo>
                    <a:pt x="246" y="121"/>
                    <a:pt x="295" y="72"/>
                    <a:pt x="354" y="72"/>
                  </a:cubicBezTo>
                  <a:quadBezTo>
                    <a:pt x="1413" y="72"/>
                    <a:pt x="1413" y="72"/>
                  </a:quadBezTo>
                  <a:cubicBezTo>
                    <a:pt x="1384" y="117"/>
                    <a:pt x="1366" y="186"/>
                    <a:pt x="1366" y="283"/>
                  </a:cubicBezTo>
                  <a:cubicBezTo>
                    <a:pt x="1365" y="286"/>
                    <a:pt x="1365" y="288"/>
                    <a:pt x="1365" y="290"/>
                  </a:cubicBezTo>
                  <a:quadBezTo>
                    <a:pt x="1365" y="1434"/>
                    <a:pt x="1365" y="1434"/>
                  </a:quadBezTo>
                  <a:close/>
                </a:path>
              </a:pathLst>
            </a:custGeom>
            <a:solidFill>
              <a:srgbClr val="0f9abb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marL="0" lvl="0" indent="0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endParaRPr lang="ko-KR" altLang="en-US" sz="1800" b="0" i="0" spc="5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19" name="그룹 68"/>
          <p:cNvGrpSpPr/>
          <p:nvPr/>
        </p:nvGrpSpPr>
        <p:grpSpPr>
          <a:xfrm rot="0">
            <a:off x="215516" y="4617132"/>
            <a:ext cx="540060" cy="548393"/>
            <a:chOff x="1042555" y="1472806"/>
            <a:chExt cx="734695" cy="69116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20" name="직사각형 26"/>
            <p:cNvSpPr/>
            <p:nvPr/>
          </p:nvSpPr>
          <p:spPr>
            <a:xfrm>
              <a:off x="1146498" y="1494134"/>
              <a:ext cx="500154" cy="652994"/>
            </a:xfrm>
            <a:custGeom>
              <a:avLst/>
              <a:gdLst>
                <a:gd name="connsiteX0" fmla="*/ 0 w 1185542"/>
                <a:gd name="connsiteY0" fmla="*/ 0 h 1547827"/>
                <a:gd name="connsiteX1" fmla="*/ 1185542 w 1185542"/>
                <a:gd name="connsiteY1" fmla="*/ 0 h 1547827"/>
                <a:gd name="connsiteX2" fmla="*/ 1185542 w 1185542"/>
                <a:gd name="connsiteY2" fmla="*/ 1547827 h 1547827"/>
                <a:gd name="connsiteX3" fmla="*/ 0 w 1185542"/>
                <a:gd name="connsiteY3" fmla="*/ 1547827 h 1547827"/>
                <a:gd name="connsiteX4" fmla="*/ 0 w 1185542"/>
                <a:gd name="connsiteY4" fmla="*/ 0 h 1547827"/>
                <a:gd name="connsiteX0" fmla="*/ 0 w 1185542"/>
                <a:gd name="connsiteY0" fmla="*/ 0 h 1547827"/>
                <a:gd name="connsiteX1" fmla="*/ 1185542 w 1185542"/>
                <a:gd name="connsiteY1" fmla="*/ 0 h 1547827"/>
                <a:gd name="connsiteX2" fmla="*/ 1147442 w 1185542"/>
                <a:gd name="connsiteY2" fmla="*/ 1519252 h 1547827"/>
                <a:gd name="connsiteX3" fmla="*/ 0 w 1185542"/>
                <a:gd name="connsiteY3" fmla="*/ 1547827 h 1547827"/>
                <a:gd name="connsiteX4" fmla="*/ 0 w 1185542"/>
                <a:gd name="connsiteY4" fmla="*/ 0 h 154782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5542" h="1547827">
                  <a:moveTo>
                    <a:pt x="0" y="0"/>
                  </a:moveTo>
                  <a:lnTo>
                    <a:pt x="1185542" y="0"/>
                  </a:lnTo>
                  <a:lnTo>
                    <a:pt x="1147442" y="1519252"/>
                  </a:lnTo>
                  <a:lnTo>
                    <a:pt x="0" y="15478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lvl="0" indent="0" algn="ctr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endParaRPr lang="ko-KR" altLang="en-US" sz="1800" b="0" i="0" spc="5">
                <a:solidFill>
                  <a:sysClr val="windowText" lastClr="000000"/>
                </a:solidFill>
              </a:endParaRPr>
            </a:p>
          </p:txBody>
        </p:sp>
        <p:sp>
          <p:nvSpPr>
            <p:cNvPr id="221" name="Freeform 5"/>
            <p:cNvSpPr>
              <a:spLocks noEditPoints="1"/>
            </p:cNvSpPr>
            <p:nvPr/>
          </p:nvSpPr>
          <p:spPr>
            <a:xfrm>
              <a:off x="1042555" y="1472806"/>
              <a:ext cx="734695" cy="691163"/>
            </a:xfrm>
            <a:custGeom>
              <a:avLst/>
              <a:gdLst>
                <a:gd name="T0" fmla="*/ 1714 w 1714"/>
                <a:gd name="T1" fmla="*/ 290 h 1613"/>
                <a:gd name="T2" fmla="*/ 1540 w 1714"/>
                <a:gd name="T3" fmla="*/ 0 h 1613"/>
                <a:gd name="T4" fmla="*/ 354 w 1714"/>
                <a:gd name="T5" fmla="*/ 0 h 1613"/>
                <a:gd name="T6" fmla="*/ 174 w 1714"/>
                <a:gd name="T7" fmla="*/ 180 h 1613"/>
                <a:gd name="T8" fmla="*/ 174 w 1714"/>
                <a:gd name="T9" fmla="*/ 1310 h 1613"/>
                <a:gd name="T10" fmla="*/ 174 w 1714"/>
                <a:gd name="T11" fmla="*/ 1310 h 1613"/>
                <a:gd name="T12" fmla="*/ 0 w 1714"/>
                <a:gd name="T13" fmla="*/ 1310 h 1613"/>
                <a:gd name="T14" fmla="*/ 217 w 1714"/>
                <a:gd name="T15" fmla="*/ 1613 h 1613"/>
                <a:gd name="T16" fmla="*/ 354 w 1714"/>
                <a:gd name="T17" fmla="*/ 1613 h 1613"/>
                <a:gd name="T18" fmla="*/ 1118 w 1714"/>
                <a:gd name="T19" fmla="*/ 1613 h 1613"/>
                <a:gd name="T20" fmla="*/ 1257 w 1714"/>
                <a:gd name="T21" fmla="*/ 1613 h 1613"/>
                <a:gd name="T22" fmla="*/ 1437 w 1714"/>
                <a:gd name="T23" fmla="*/ 1434 h 1613"/>
                <a:gd name="T24" fmla="*/ 1437 w 1714"/>
                <a:gd name="T25" fmla="*/ 290 h 1613"/>
                <a:gd name="T26" fmla="*/ 1714 w 1714"/>
                <a:gd name="T27" fmla="*/ 290 h 1613"/>
                <a:gd name="T28" fmla="*/ 1365 w 1714"/>
                <a:gd name="T29" fmla="*/ 1434 h 1613"/>
                <a:gd name="T30" fmla="*/ 1257 w 1714"/>
                <a:gd name="T31" fmla="*/ 1541 h 1613"/>
                <a:gd name="T32" fmla="*/ 1112 w 1714"/>
                <a:gd name="T33" fmla="*/ 1310 h 1613"/>
                <a:gd name="T34" fmla="*/ 861 w 1714"/>
                <a:gd name="T35" fmla="*/ 1310 h 1613"/>
                <a:gd name="T36" fmla="*/ 246 w 1714"/>
                <a:gd name="T37" fmla="*/ 1310 h 1613"/>
                <a:gd name="T38" fmla="*/ 246 w 1714"/>
                <a:gd name="T39" fmla="*/ 180 h 1613"/>
                <a:gd name="T40" fmla="*/ 354 w 1714"/>
                <a:gd name="T41" fmla="*/ 72 h 1613"/>
                <a:gd name="T42" fmla="*/ 1413 w 1714"/>
                <a:gd name="T43" fmla="*/ 72 h 1613"/>
                <a:gd name="T44" fmla="*/ 1366 w 1714"/>
                <a:gd name="T45" fmla="*/ 283 h 1613"/>
                <a:gd name="T46" fmla="*/ 1365 w 1714"/>
                <a:gd name="T47" fmla="*/ 290 h 1613"/>
                <a:gd name="T48" fmla="*/ 1365 w 1714"/>
                <a:gd name="T49" fmla="*/ 1434 h 16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14" h="1613">
                  <a:moveTo>
                    <a:pt x="1714" y="290"/>
                  </a:moveTo>
                  <a:cubicBezTo>
                    <a:pt x="1714" y="78"/>
                    <a:pt x="1636" y="0"/>
                    <a:pt x="1540" y="0"/>
                  </a:cubicBezTo>
                  <a:quadBezTo>
                    <a:pt x="354" y="0"/>
                    <a:pt x="354" y="0"/>
                  </a:quadBezTo>
                  <a:cubicBezTo>
                    <a:pt x="255" y="0"/>
                    <a:pt x="174" y="81"/>
                    <a:pt x="174" y="180"/>
                  </a:cubicBezTo>
                  <a:quadBezTo>
                    <a:pt x="174" y="1310"/>
                    <a:pt x="174" y="1310"/>
                  </a:quadBezTo>
                  <a:quadBezTo>
                    <a:pt x="174" y="1310"/>
                    <a:pt x="174" y="1310"/>
                  </a:quadBezTo>
                  <a:quadBezTo>
                    <a:pt x="0" y="1310"/>
                    <a:pt x="0" y="1310"/>
                  </a:quadBezTo>
                  <a:cubicBezTo>
                    <a:pt x="0" y="1573"/>
                    <a:pt x="97" y="1613"/>
                    <a:pt x="217" y="1613"/>
                  </a:cubicBezTo>
                  <a:quadBezTo>
                    <a:pt x="354" y="1613"/>
                    <a:pt x="354" y="1613"/>
                  </a:quadBezTo>
                  <a:quadBezTo>
                    <a:pt x="1118" y="1613"/>
                    <a:pt x="1118" y="1613"/>
                  </a:quadBezTo>
                  <a:quadBezTo>
                    <a:pt x="1257" y="1613"/>
                    <a:pt x="1257" y="1613"/>
                  </a:quadBezTo>
                  <a:cubicBezTo>
                    <a:pt x="1357" y="1613"/>
                    <a:pt x="1437" y="1533"/>
                    <a:pt x="1437" y="1434"/>
                  </a:cubicBezTo>
                  <a:quadBezTo>
                    <a:pt x="1437" y="290"/>
                    <a:pt x="1437" y="290"/>
                  </a:quadBezTo>
                  <a:lnTo>
                    <a:pt x="1714" y="290"/>
                  </a:lnTo>
                  <a:close/>
                  <a:moveTo>
                    <a:pt x="1365" y="1434"/>
                  </a:moveTo>
                  <a:cubicBezTo>
                    <a:pt x="1365" y="1493"/>
                    <a:pt x="1317" y="1541"/>
                    <a:pt x="1257" y="1541"/>
                  </a:cubicBezTo>
                  <a:cubicBezTo>
                    <a:pt x="1161" y="1541"/>
                    <a:pt x="1112" y="1521"/>
                    <a:pt x="1112" y="1310"/>
                  </a:cubicBezTo>
                  <a:quadBezTo>
                    <a:pt x="861" y="1310"/>
                    <a:pt x="861" y="1310"/>
                  </a:quadBezTo>
                  <a:quadBezTo>
                    <a:pt x="246" y="1310"/>
                    <a:pt x="246" y="1310"/>
                  </a:quadBezTo>
                  <a:quadBezTo>
                    <a:pt x="246" y="180"/>
                    <a:pt x="246" y="180"/>
                  </a:quadBezTo>
                  <a:cubicBezTo>
                    <a:pt x="246" y="121"/>
                    <a:pt x="295" y="72"/>
                    <a:pt x="354" y="72"/>
                  </a:cubicBezTo>
                  <a:quadBezTo>
                    <a:pt x="1413" y="72"/>
                    <a:pt x="1413" y="72"/>
                  </a:quadBezTo>
                  <a:cubicBezTo>
                    <a:pt x="1384" y="117"/>
                    <a:pt x="1366" y="186"/>
                    <a:pt x="1366" y="283"/>
                  </a:cubicBezTo>
                  <a:cubicBezTo>
                    <a:pt x="1365" y="286"/>
                    <a:pt x="1365" y="288"/>
                    <a:pt x="1365" y="290"/>
                  </a:cubicBezTo>
                  <a:quadBezTo>
                    <a:pt x="1365" y="1434"/>
                    <a:pt x="1365" y="1434"/>
                  </a:quad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>
              <a:noAutofit/>
            </a:bodyPr>
            <a:lstStyle/>
            <a:p>
              <a:pPr marL="0" lvl="0" indent="0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endParaRPr lang="ko-KR" altLang="en-US" sz="1800" b="0" i="0" spc="5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2" name="그룹 65"/>
          <p:cNvGrpSpPr/>
          <p:nvPr/>
        </p:nvGrpSpPr>
        <p:grpSpPr>
          <a:xfrm rot="0">
            <a:off x="220278" y="3788898"/>
            <a:ext cx="540060" cy="548393"/>
            <a:chOff x="1042555" y="1472806"/>
            <a:chExt cx="734695" cy="691163"/>
          </a:xfrm>
        </p:grpSpPr>
        <p:sp>
          <p:nvSpPr>
            <p:cNvPr id="223" name="직사각형 26"/>
            <p:cNvSpPr/>
            <p:nvPr/>
          </p:nvSpPr>
          <p:spPr>
            <a:xfrm>
              <a:off x="1146498" y="1494134"/>
              <a:ext cx="500154" cy="652994"/>
            </a:xfrm>
            <a:custGeom>
              <a:avLst/>
              <a:gdLst>
                <a:gd name="connsiteX0" fmla="*/ 0 w 1185542"/>
                <a:gd name="connsiteY0" fmla="*/ 0 h 1547827"/>
                <a:gd name="connsiteX1" fmla="*/ 1185542 w 1185542"/>
                <a:gd name="connsiteY1" fmla="*/ 0 h 1547827"/>
                <a:gd name="connsiteX2" fmla="*/ 1185542 w 1185542"/>
                <a:gd name="connsiteY2" fmla="*/ 1547827 h 1547827"/>
                <a:gd name="connsiteX3" fmla="*/ 0 w 1185542"/>
                <a:gd name="connsiteY3" fmla="*/ 1547827 h 1547827"/>
                <a:gd name="connsiteX4" fmla="*/ 0 w 1185542"/>
                <a:gd name="connsiteY4" fmla="*/ 0 h 1547827"/>
                <a:gd name="connsiteX0" fmla="*/ 0 w 1185542"/>
                <a:gd name="connsiteY0" fmla="*/ 0 h 1547827"/>
                <a:gd name="connsiteX1" fmla="*/ 1185542 w 1185542"/>
                <a:gd name="connsiteY1" fmla="*/ 0 h 1547827"/>
                <a:gd name="connsiteX2" fmla="*/ 1147442 w 1185542"/>
                <a:gd name="connsiteY2" fmla="*/ 1519252 h 1547827"/>
                <a:gd name="connsiteX3" fmla="*/ 0 w 1185542"/>
                <a:gd name="connsiteY3" fmla="*/ 1547827 h 1547827"/>
                <a:gd name="connsiteX4" fmla="*/ 0 w 1185542"/>
                <a:gd name="connsiteY4" fmla="*/ 0 h 154782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5542" h="1547827">
                  <a:moveTo>
                    <a:pt x="0" y="0"/>
                  </a:moveTo>
                  <a:lnTo>
                    <a:pt x="1185542" y="0"/>
                  </a:lnTo>
                  <a:lnTo>
                    <a:pt x="1147442" y="1519252"/>
                  </a:lnTo>
                  <a:lnTo>
                    <a:pt x="0" y="15478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4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lvl="0" indent="0" algn="ctr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endParaRPr lang="ko-KR" altLang="en-US" sz="1800" b="0" i="0" spc="5">
                <a:solidFill>
                  <a:sysClr val="windowText" lastClr="000000"/>
                </a:solidFill>
              </a:endParaRPr>
            </a:p>
          </p:txBody>
        </p:sp>
        <p:sp>
          <p:nvSpPr>
            <p:cNvPr id="224" name="Freeform 5"/>
            <p:cNvSpPr>
              <a:spLocks noEditPoints="1"/>
            </p:cNvSpPr>
            <p:nvPr/>
          </p:nvSpPr>
          <p:spPr>
            <a:xfrm>
              <a:off x="1042555" y="1472806"/>
              <a:ext cx="734695" cy="691163"/>
            </a:xfrm>
            <a:custGeom>
              <a:avLst/>
              <a:gdLst>
                <a:gd name="T0" fmla="*/ 1714 w 1714"/>
                <a:gd name="T1" fmla="*/ 290 h 1613"/>
                <a:gd name="T2" fmla="*/ 1540 w 1714"/>
                <a:gd name="T3" fmla="*/ 0 h 1613"/>
                <a:gd name="T4" fmla="*/ 354 w 1714"/>
                <a:gd name="T5" fmla="*/ 0 h 1613"/>
                <a:gd name="T6" fmla="*/ 174 w 1714"/>
                <a:gd name="T7" fmla="*/ 180 h 1613"/>
                <a:gd name="T8" fmla="*/ 174 w 1714"/>
                <a:gd name="T9" fmla="*/ 1310 h 1613"/>
                <a:gd name="T10" fmla="*/ 174 w 1714"/>
                <a:gd name="T11" fmla="*/ 1310 h 1613"/>
                <a:gd name="T12" fmla="*/ 0 w 1714"/>
                <a:gd name="T13" fmla="*/ 1310 h 1613"/>
                <a:gd name="T14" fmla="*/ 217 w 1714"/>
                <a:gd name="T15" fmla="*/ 1613 h 1613"/>
                <a:gd name="T16" fmla="*/ 354 w 1714"/>
                <a:gd name="T17" fmla="*/ 1613 h 1613"/>
                <a:gd name="T18" fmla="*/ 1118 w 1714"/>
                <a:gd name="T19" fmla="*/ 1613 h 1613"/>
                <a:gd name="T20" fmla="*/ 1257 w 1714"/>
                <a:gd name="T21" fmla="*/ 1613 h 1613"/>
                <a:gd name="T22" fmla="*/ 1437 w 1714"/>
                <a:gd name="T23" fmla="*/ 1434 h 1613"/>
                <a:gd name="T24" fmla="*/ 1437 w 1714"/>
                <a:gd name="T25" fmla="*/ 290 h 1613"/>
                <a:gd name="T26" fmla="*/ 1714 w 1714"/>
                <a:gd name="T27" fmla="*/ 290 h 1613"/>
                <a:gd name="T28" fmla="*/ 1365 w 1714"/>
                <a:gd name="T29" fmla="*/ 1434 h 1613"/>
                <a:gd name="T30" fmla="*/ 1257 w 1714"/>
                <a:gd name="T31" fmla="*/ 1541 h 1613"/>
                <a:gd name="T32" fmla="*/ 1112 w 1714"/>
                <a:gd name="T33" fmla="*/ 1310 h 1613"/>
                <a:gd name="T34" fmla="*/ 861 w 1714"/>
                <a:gd name="T35" fmla="*/ 1310 h 1613"/>
                <a:gd name="T36" fmla="*/ 246 w 1714"/>
                <a:gd name="T37" fmla="*/ 1310 h 1613"/>
                <a:gd name="T38" fmla="*/ 246 w 1714"/>
                <a:gd name="T39" fmla="*/ 180 h 1613"/>
                <a:gd name="T40" fmla="*/ 354 w 1714"/>
                <a:gd name="T41" fmla="*/ 72 h 1613"/>
                <a:gd name="T42" fmla="*/ 1413 w 1714"/>
                <a:gd name="T43" fmla="*/ 72 h 1613"/>
                <a:gd name="T44" fmla="*/ 1366 w 1714"/>
                <a:gd name="T45" fmla="*/ 283 h 1613"/>
                <a:gd name="T46" fmla="*/ 1365 w 1714"/>
                <a:gd name="T47" fmla="*/ 290 h 1613"/>
                <a:gd name="T48" fmla="*/ 1365 w 1714"/>
                <a:gd name="T49" fmla="*/ 1434 h 16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14" h="1613">
                  <a:moveTo>
                    <a:pt x="1714" y="290"/>
                  </a:moveTo>
                  <a:cubicBezTo>
                    <a:pt x="1714" y="78"/>
                    <a:pt x="1636" y="0"/>
                    <a:pt x="1540" y="0"/>
                  </a:cubicBezTo>
                  <a:quadBezTo>
                    <a:pt x="354" y="0"/>
                    <a:pt x="354" y="0"/>
                  </a:quadBezTo>
                  <a:cubicBezTo>
                    <a:pt x="255" y="0"/>
                    <a:pt x="174" y="81"/>
                    <a:pt x="174" y="180"/>
                  </a:cubicBezTo>
                  <a:quadBezTo>
                    <a:pt x="174" y="1310"/>
                    <a:pt x="174" y="1310"/>
                  </a:quadBezTo>
                  <a:quadBezTo>
                    <a:pt x="174" y="1310"/>
                    <a:pt x="174" y="1310"/>
                  </a:quadBezTo>
                  <a:quadBezTo>
                    <a:pt x="0" y="1310"/>
                    <a:pt x="0" y="1310"/>
                  </a:quadBezTo>
                  <a:cubicBezTo>
                    <a:pt x="0" y="1573"/>
                    <a:pt x="97" y="1613"/>
                    <a:pt x="217" y="1613"/>
                  </a:cubicBezTo>
                  <a:quadBezTo>
                    <a:pt x="354" y="1613"/>
                    <a:pt x="354" y="1613"/>
                  </a:quadBezTo>
                  <a:quadBezTo>
                    <a:pt x="1118" y="1613"/>
                    <a:pt x="1118" y="1613"/>
                  </a:quadBezTo>
                  <a:quadBezTo>
                    <a:pt x="1257" y="1613"/>
                    <a:pt x="1257" y="1613"/>
                  </a:quadBezTo>
                  <a:cubicBezTo>
                    <a:pt x="1357" y="1613"/>
                    <a:pt x="1437" y="1533"/>
                    <a:pt x="1437" y="1434"/>
                  </a:cubicBezTo>
                  <a:quadBezTo>
                    <a:pt x="1437" y="290"/>
                    <a:pt x="1437" y="290"/>
                  </a:quadBezTo>
                  <a:lnTo>
                    <a:pt x="1714" y="290"/>
                  </a:lnTo>
                  <a:close/>
                  <a:moveTo>
                    <a:pt x="1365" y="1434"/>
                  </a:moveTo>
                  <a:cubicBezTo>
                    <a:pt x="1365" y="1493"/>
                    <a:pt x="1317" y="1541"/>
                    <a:pt x="1257" y="1541"/>
                  </a:cubicBezTo>
                  <a:cubicBezTo>
                    <a:pt x="1161" y="1541"/>
                    <a:pt x="1112" y="1521"/>
                    <a:pt x="1112" y="1310"/>
                  </a:cubicBezTo>
                  <a:quadBezTo>
                    <a:pt x="861" y="1310"/>
                    <a:pt x="861" y="1310"/>
                  </a:quadBezTo>
                  <a:quadBezTo>
                    <a:pt x="246" y="1310"/>
                    <a:pt x="246" y="1310"/>
                  </a:quadBezTo>
                  <a:quadBezTo>
                    <a:pt x="246" y="180"/>
                    <a:pt x="246" y="180"/>
                  </a:quadBezTo>
                  <a:cubicBezTo>
                    <a:pt x="246" y="121"/>
                    <a:pt x="295" y="72"/>
                    <a:pt x="354" y="72"/>
                  </a:cubicBezTo>
                  <a:quadBezTo>
                    <a:pt x="1413" y="72"/>
                    <a:pt x="1413" y="72"/>
                  </a:quadBezTo>
                  <a:cubicBezTo>
                    <a:pt x="1384" y="117"/>
                    <a:pt x="1366" y="186"/>
                    <a:pt x="1366" y="283"/>
                  </a:cubicBezTo>
                  <a:cubicBezTo>
                    <a:pt x="1365" y="286"/>
                    <a:pt x="1365" y="288"/>
                    <a:pt x="1365" y="290"/>
                  </a:cubicBezTo>
                  <a:quadBezTo>
                    <a:pt x="1365" y="1434"/>
                    <a:pt x="1365" y="1434"/>
                  </a:quadBezTo>
                  <a:close/>
                </a:path>
              </a:pathLst>
            </a:custGeom>
            <a:solidFill>
              <a:srgbClr val="0f9abb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marL="0" lvl="0" indent="0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endParaRPr lang="ko-KR" altLang="en-US" sz="1800" b="0" i="0" spc="5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5" name="그룹 62"/>
          <p:cNvGrpSpPr/>
          <p:nvPr/>
        </p:nvGrpSpPr>
        <p:grpSpPr>
          <a:xfrm rot="0">
            <a:off x="180000" y="2806455"/>
            <a:ext cx="575576" cy="577780"/>
            <a:chOff x="1042555" y="1472806"/>
            <a:chExt cx="734695" cy="69116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26" name="직사각형 26"/>
            <p:cNvSpPr/>
            <p:nvPr/>
          </p:nvSpPr>
          <p:spPr>
            <a:xfrm>
              <a:off x="1146498" y="1494134"/>
              <a:ext cx="500154" cy="652994"/>
            </a:xfrm>
            <a:custGeom>
              <a:avLst/>
              <a:gdLst>
                <a:gd name="connsiteX0" fmla="*/ 0 w 1185542"/>
                <a:gd name="connsiteY0" fmla="*/ 0 h 1547827"/>
                <a:gd name="connsiteX1" fmla="*/ 1185542 w 1185542"/>
                <a:gd name="connsiteY1" fmla="*/ 0 h 1547827"/>
                <a:gd name="connsiteX2" fmla="*/ 1185542 w 1185542"/>
                <a:gd name="connsiteY2" fmla="*/ 1547827 h 1547827"/>
                <a:gd name="connsiteX3" fmla="*/ 0 w 1185542"/>
                <a:gd name="connsiteY3" fmla="*/ 1547827 h 1547827"/>
                <a:gd name="connsiteX4" fmla="*/ 0 w 1185542"/>
                <a:gd name="connsiteY4" fmla="*/ 0 h 1547827"/>
                <a:gd name="connsiteX0" fmla="*/ 0 w 1185542"/>
                <a:gd name="connsiteY0" fmla="*/ 0 h 1547827"/>
                <a:gd name="connsiteX1" fmla="*/ 1185542 w 1185542"/>
                <a:gd name="connsiteY1" fmla="*/ 0 h 1547827"/>
                <a:gd name="connsiteX2" fmla="*/ 1147442 w 1185542"/>
                <a:gd name="connsiteY2" fmla="*/ 1519252 h 1547827"/>
                <a:gd name="connsiteX3" fmla="*/ 0 w 1185542"/>
                <a:gd name="connsiteY3" fmla="*/ 1547827 h 1547827"/>
                <a:gd name="connsiteX4" fmla="*/ 0 w 1185542"/>
                <a:gd name="connsiteY4" fmla="*/ 0 h 154782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5542" h="1547827">
                  <a:moveTo>
                    <a:pt x="0" y="0"/>
                  </a:moveTo>
                  <a:lnTo>
                    <a:pt x="1185542" y="0"/>
                  </a:lnTo>
                  <a:lnTo>
                    <a:pt x="1147442" y="1519252"/>
                  </a:lnTo>
                  <a:lnTo>
                    <a:pt x="0" y="15478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lvl="0" indent="0" algn="ctr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endParaRPr lang="ko-KR" altLang="en-US" sz="1800" b="0" i="0" spc="5">
                <a:solidFill>
                  <a:sysClr val="windowText" lastClr="000000"/>
                </a:solidFill>
              </a:endParaRPr>
            </a:p>
          </p:txBody>
        </p:sp>
        <p:sp>
          <p:nvSpPr>
            <p:cNvPr id="227" name="Freeform 5"/>
            <p:cNvSpPr>
              <a:spLocks noEditPoints="1"/>
            </p:cNvSpPr>
            <p:nvPr/>
          </p:nvSpPr>
          <p:spPr>
            <a:xfrm>
              <a:off x="1042555" y="1472806"/>
              <a:ext cx="734695" cy="691163"/>
            </a:xfrm>
            <a:custGeom>
              <a:avLst/>
              <a:gdLst>
                <a:gd name="T0" fmla="*/ 1714 w 1714"/>
                <a:gd name="T1" fmla="*/ 290 h 1613"/>
                <a:gd name="T2" fmla="*/ 1540 w 1714"/>
                <a:gd name="T3" fmla="*/ 0 h 1613"/>
                <a:gd name="T4" fmla="*/ 354 w 1714"/>
                <a:gd name="T5" fmla="*/ 0 h 1613"/>
                <a:gd name="T6" fmla="*/ 174 w 1714"/>
                <a:gd name="T7" fmla="*/ 180 h 1613"/>
                <a:gd name="T8" fmla="*/ 174 w 1714"/>
                <a:gd name="T9" fmla="*/ 1310 h 1613"/>
                <a:gd name="T10" fmla="*/ 174 w 1714"/>
                <a:gd name="T11" fmla="*/ 1310 h 1613"/>
                <a:gd name="T12" fmla="*/ 0 w 1714"/>
                <a:gd name="T13" fmla="*/ 1310 h 1613"/>
                <a:gd name="T14" fmla="*/ 217 w 1714"/>
                <a:gd name="T15" fmla="*/ 1613 h 1613"/>
                <a:gd name="T16" fmla="*/ 354 w 1714"/>
                <a:gd name="T17" fmla="*/ 1613 h 1613"/>
                <a:gd name="T18" fmla="*/ 1118 w 1714"/>
                <a:gd name="T19" fmla="*/ 1613 h 1613"/>
                <a:gd name="T20" fmla="*/ 1257 w 1714"/>
                <a:gd name="T21" fmla="*/ 1613 h 1613"/>
                <a:gd name="T22" fmla="*/ 1437 w 1714"/>
                <a:gd name="T23" fmla="*/ 1434 h 1613"/>
                <a:gd name="T24" fmla="*/ 1437 w 1714"/>
                <a:gd name="T25" fmla="*/ 290 h 1613"/>
                <a:gd name="T26" fmla="*/ 1714 w 1714"/>
                <a:gd name="T27" fmla="*/ 290 h 1613"/>
                <a:gd name="T28" fmla="*/ 1365 w 1714"/>
                <a:gd name="T29" fmla="*/ 1434 h 1613"/>
                <a:gd name="T30" fmla="*/ 1257 w 1714"/>
                <a:gd name="T31" fmla="*/ 1541 h 1613"/>
                <a:gd name="T32" fmla="*/ 1112 w 1714"/>
                <a:gd name="T33" fmla="*/ 1310 h 1613"/>
                <a:gd name="T34" fmla="*/ 861 w 1714"/>
                <a:gd name="T35" fmla="*/ 1310 h 1613"/>
                <a:gd name="T36" fmla="*/ 246 w 1714"/>
                <a:gd name="T37" fmla="*/ 1310 h 1613"/>
                <a:gd name="T38" fmla="*/ 246 w 1714"/>
                <a:gd name="T39" fmla="*/ 180 h 1613"/>
                <a:gd name="T40" fmla="*/ 354 w 1714"/>
                <a:gd name="T41" fmla="*/ 72 h 1613"/>
                <a:gd name="T42" fmla="*/ 1413 w 1714"/>
                <a:gd name="T43" fmla="*/ 72 h 1613"/>
                <a:gd name="T44" fmla="*/ 1366 w 1714"/>
                <a:gd name="T45" fmla="*/ 283 h 1613"/>
                <a:gd name="T46" fmla="*/ 1365 w 1714"/>
                <a:gd name="T47" fmla="*/ 290 h 1613"/>
                <a:gd name="T48" fmla="*/ 1365 w 1714"/>
                <a:gd name="T49" fmla="*/ 1434 h 16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14" h="1613">
                  <a:moveTo>
                    <a:pt x="1714" y="290"/>
                  </a:moveTo>
                  <a:cubicBezTo>
                    <a:pt x="1714" y="78"/>
                    <a:pt x="1636" y="0"/>
                    <a:pt x="1540" y="0"/>
                  </a:cubicBezTo>
                  <a:quadBezTo>
                    <a:pt x="354" y="0"/>
                    <a:pt x="354" y="0"/>
                  </a:quadBezTo>
                  <a:cubicBezTo>
                    <a:pt x="255" y="0"/>
                    <a:pt x="174" y="81"/>
                    <a:pt x="174" y="180"/>
                  </a:cubicBezTo>
                  <a:quadBezTo>
                    <a:pt x="174" y="1310"/>
                    <a:pt x="174" y="1310"/>
                  </a:quadBezTo>
                  <a:quadBezTo>
                    <a:pt x="174" y="1310"/>
                    <a:pt x="174" y="1310"/>
                  </a:quadBezTo>
                  <a:quadBezTo>
                    <a:pt x="0" y="1310"/>
                    <a:pt x="0" y="1310"/>
                  </a:quadBezTo>
                  <a:cubicBezTo>
                    <a:pt x="0" y="1573"/>
                    <a:pt x="97" y="1613"/>
                    <a:pt x="217" y="1613"/>
                  </a:cubicBezTo>
                  <a:quadBezTo>
                    <a:pt x="354" y="1613"/>
                    <a:pt x="354" y="1613"/>
                  </a:quadBezTo>
                  <a:quadBezTo>
                    <a:pt x="1118" y="1613"/>
                    <a:pt x="1118" y="1613"/>
                  </a:quadBezTo>
                  <a:quadBezTo>
                    <a:pt x="1257" y="1613"/>
                    <a:pt x="1257" y="1613"/>
                  </a:quadBezTo>
                  <a:cubicBezTo>
                    <a:pt x="1357" y="1613"/>
                    <a:pt x="1437" y="1533"/>
                    <a:pt x="1437" y="1434"/>
                  </a:cubicBezTo>
                  <a:quadBezTo>
                    <a:pt x="1437" y="290"/>
                    <a:pt x="1437" y="290"/>
                  </a:quadBezTo>
                  <a:lnTo>
                    <a:pt x="1714" y="290"/>
                  </a:lnTo>
                  <a:close/>
                  <a:moveTo>
                    <a:pt x="1365" y="1434"/>
                  </a:moveTo>
                  <a:cubicBezTo>
                    <a:pt x="1365" y="1493"/>
                    <a:pt x="1317" y="1541"/>
                    <a:pt x="1257" y="1541"/>
                  </a:cubicBezTo>
                  <a:cubicBezTo>
                    <a:pt x="1161" y="1541"/>
                    <a:pt x="1112" y="1521"/>
                    <a:pt x="1112" y="1310"/>
                  </a:cubicBezTo>
                  <a:quadBezTo>
                    <a:pt x="861" y="1310"/>
                    <a:pt x="861" y="1310"/>
                  </a:quadBezTo>
                  <a:quadBezTo>
                    <a:pt x="246" y="1310"/>
                    <a:pt x="246" y="1310"/>
                  </a:quadBezTo>
                  <a:quadBezTo>
                    <a:pt x="246" y="180"/>
                    <a:pt x="246" y="180"/>
                  </a:quadBezTo>
                  <a:cubicBezTo>
                    <a:pt x="246" y="121"/>
                    <a:pt x="295" y="72"/>
                    <a:pt x="354" y="72"/>
                  </a:cubicBezTo>
                  <a:quadBezTo>
                    <a:pt x="1413" y="72"/>
                    <a:pt x="1413" y="72"/>
                  </a:quadBezTo>
                  <a:cubicBezTo>
                    <a:pt x="1384" y="117"/>
                    <a:pt x="1366" y="186"/>
                    <a:pt x="1366" y="283"/>
                  </a:cubicBezTo>
                  <a:cubicBezTo>
                    <a:pt x="1365" y="286"/>
                    <a:pt x="1365" y="288"/>
                    <a:pt x="1365" y="290"/>
                  </a:cubicBezTo>
                  <a:quadBezTo>
                    <a:pt x="1365" y="1434"/>
                    <a:pt x="1365" y="1434"/>
                  </a:quad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>
              <a:noAutofit/>
            </a:bodyPr>
            <a:lstStyle/>
            <a:p>
              <a:pPr marL="0" lvl="0" indent="0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endParaRPr lang="ko-KR" altLang="en-US" sz="1800" b="0" i="0" spc="5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8" name="그룹 2"/>
          <p:cNvGrpSpPr/>
          <p:nvPr/>
        </p:nvGrpSpPr>
        <p:grpSpPr>
          <a:xfrm rot="0">
            <a:off x="170376" y="1952836"/>
            <a:ext cx="549196" cy="548393"/>
            <a:chOff x="1042555" y="1472806"/>
            <a:chExt cx="734695" cy="691163"/>
          </a:xfrm>
        </p:grpSpPr>
        <p:sp>
          <p:nvSpPr>
            <p:cNvPr id="229" name="직사각형 26"/>
            <p:cNvSpPr/>
            <p:nvPr/>
          </p:nvSpPr>
          <p:spPr>
            <a:xfrm>
              <a:off x="1146498" y="1494134"/>
              <a:ext cx="500154" cy="652994"/>
            </a:xfrm>
            <a:custGeom>
              <a:avLst/>
              <a:gdLst>
                <a:gd name="connsiteX0" fmla="*/ 0 w 1185542"/>
                <a:gd name="connsiteY0" fmla="*/ 0 h 1547827"/>
                <a:gd name="connsiteX1" fmla="*/ 1185542 w 1185542"/>
                <a:gd name="connsiteY1" fmla="*/ 0 h 1547827"/>
                <a:gd name="connsiteX2" fmla="*/ 1185542 w 1185542"/>
                <a:gd name="connsiteY2" fmla="*/ 1547827 h 1547827"/>
                <a:gd name="connsiteX3" fmla="*/ 0 w 1185542"/>
                <a:gd name="connsiteY3" fmla="*/ 1547827 h 1547827"/>
                <a:gd name="connsiteX4" fmla="*/ 0 w 1185542"/>
                <a:gd name="connsiteY4" fmla="*/ 0 h 1547827"/>
                <a:gd name="connsiteX0" fmla="*/ 0 w 1185542"/>
                <a:gd name="connsiteY0" fmla="*/ 0 h 1547827"/>
                <a:gd name="connsiteX1" fmla="*/ 1185542 w 1185542"/>
                <a:gd name="connsiteY1" fmla="*/ 0 h 1547827"/>
                <a:gd name="connsiteX2" fmla="*/ 1147442 w 1185542"/>
                <a:gd name="connsiteY2" fmla="*/ 1519252 h 1547827"/>
                <a:gd name="connsiteX3" fmla="*/ 0 w 1185542"/>
                <a:gd name="connsiteY3" fmla="*/ 1547827 h 1547827"/>
                <a:gd name="connsiteX4" fmla="*/ 0 w 1185542"/>
                <a:gd name="connsiteY4" fmla="*/ 0 h 154782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5542" h="1547827">
                  <a:moveTo>
                    <a:pt x="0" y="0"/>
                  </a:moveTo>
                  <a:lnTo>
                    <a:pt x="1185542" y="0"/>
                  </a:lnTo>
                  <a:lnTo>
                    <a:pt x="1147442" y="1519252"/>
                  </a:lnTo>
                  <a:lnTo>
                    <a:pt x="0" y="15478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4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lvl="0" indent="0" algn="ctr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endParaRPr lang="ko-KR" altLang="en-US" sz="1800" b="0" i="0" spc="5">
                <a:solidFill>
                  <a:sysClr val="windowText" lastClr="000000"/>
                </a:solidFill>
              </a:endParaRPr>
            </a:p>
          </p:txBody>
        </p:sp>
        <p:sp>
          <p:nvSpPr>
            <p:cNvPr id="230" name="Freeform 5"/>
            <p:cNvSpPr>
              <a:spLocks noEditPoints="1"/>
            </p:cNvSpPr>
            <p:nvPr/>
          </p:nvSpPr>
          <p:spPr>
            <a:xfrm>
              <a:off x="1042555" y="1472806"/>
              <a:ext cx="734695" cy="691163"/>
            </a:xfrm>
            <a:custGeom>
              <a:avLst/>
              <a:gdLst>
                <a:gd name="T0" fmla="*/ 1714 w 1714"/>
                <a:gd name="T1" fmla="*/ 290 h 1613"/>
                <a:gd name="T2" fmla="*/ 1540 w 1714"/>
                <a:gd name="T3" fmla="*/ 0 h 1613"/>
                <a:gd name="T4" fmla="*/ 354 w 1714"/>
                <a:gd name="T5" fmla="*/ 0 h 1613"/>
                <a:gd name="T6" fmla="*/ 174 w 1714"/>
                <a:gd name="T7" fmla="*/ 180 h 1613"/>
                <a:gd name="T8" fmla="*/ 174 w 1714"/>
                <a:gd name="T9" fmla="*/ 1310 h 1613"/>
                <a:gd name="T10" fmla="*/ 174 w 1714"/>
                <a:gd name="T11" fmla="*/ 1310 h 1613"/>
                <a:gd name="T12" fmla="*/ 0 w 1714"/>
                <a:gd name="T13" fmla="*/ 1310 h 1613"/>
                <a:gd name="T14" fmla="*/ 217 w 1714"/>
                <a:gd name="T15" fmla="*/ 1613 h 1613"/>
                <a:gd name="T16" fmla="*/ 354 w 1714"/>
                <a:gd name="T17" fmla="*/ 1613 h 1613"/>
                <a:gd name="T18" fmla="*/ 1118 w 1714"/>
                <a:gd name="T19" fmla="*/ 1613 h 1613"/>
                <a:gd name="T20" fmla="*/ 1257 w 1714"/>
                <a:gd name="T21" fmla="*/ 1613 h 1613"/>
                <a:gd name="T22" fmla="*/ 1437 w 1714"/>
                <a:gd name="T23" fmla="*/ 1434 h 1613"/>
                <a:gd name="T24" fmla="*/ 1437 w 1714"/>
                <a:gd name="T25" fmla="*/ 290 h 1613"/>
                <a:gd name="T26" fmla="*/ 1714 w 1714"/>
                <a:gd name="T27" fmla="*/ 290 h 1613"/>
                <a:gd name="T28" fmla="*/ 1365 w 1714"/>
                <a:gd name="T29" fmla="*/ 1434 h 1613"/>
                <a:gd name="T30" fmla="*/ 1257 w 1714"/>
                <a:gd name="T31" fmla="*/ 1541 h 1613"/>
                <a:gd name="T32" fmla="*/ 1112 w 1714"/>
                <a:gd name="T33" fmla="*/ 1310 h 1613"/>
                <a:gd name="T34" fmla="*/ 861 w 1714"/>
                <a:gd name="T35" fmla="*/ 1310 h 1613"/>
                <a:gd name="T36" fmla="*/ 246 w 1714"/>
                <a:gd name="T37" fmla="*/ 1310 h 1613"/>
                <a:gd name="T38" fmla="*/ 246 w 1714"/>
                <a:gd name="T39" fmla="*/ 180 h 1613"/>
                <a:gd name="T40" fmla="*/ 354 w 1714"/>
                <a:gd name="T41" fmla="*/ 72 h 1613"/>
                <a:gd name="T42" fmla="*/ 1413 w 1714"/>
                <a:gd name="T43" fmla="*/ 72 h 1613"/>
                <a:gd name="T44" fmla="*/ 1366 w 1714"/>
                <a:gd name="T45" fmla="*/ 283 h 1613"/>
                <a:gd name="T46" fmla="*/ 1365 w 1714"/>
                <a:gd name="T47" fmla="*/ 290 h 1613"/>
                <a:gd name="T48" fmla="*/ 1365 w 1714"/>
                <a:gd name="T49" fmla="*/ 1434 h 16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14" h="1613">
                  <a:moveTo>
                    <a:pt x="1714" y="290"/>
                  </a:moveTo>
                  <a:cubicBezTo>
                    <a:pt x="1714" y="78"/>
                    <a:pt x="1636" y="0"/>
                    <a:pt x="1540" y="0"/>
                  </a:cubicBezTo>
                  <a:quadBezTo>
                    <a:pt x="354" y="0"/>
                    <a:pt x="354" y="0"/>
                  </a:quadBezTo>
                  <a:cubicBezTo>
                    <a:pt x="255" y="0"/>
                    <a:pt x="174" y="81"/>
                    <a:pt x="174" y="180"/>
                  </a:cubicBezTo>
                  <a:quadBezTo>
                    <a:pt x="174" y="1310"/>
                    <a:pt x="174" y="1310"/>
                  </a:quadBezTo>
                  <a:quadBezTo>
                    <a:pt x="174" y="1310"/>
                    <a:pt x="174" y="1310"/>
                  </a:quadBezTo>
                  <a:quadBezTo>
                    <a:pt x="0" y="1310"/>
                    <a:pt x="0" y="1310"/>
                  </a:quadBezTo>
                  <a:cubicBezTo>
                    <a:pt x="0" y="1573"/>
                    <a:pt x="97" y="1613"/>
                    <a:pt x="217" y="1613"/>
                  </a:cubicBezTo>
                  <a:quadBezTo>
                    <a:pt x="354" y="1613"/>
                    <a:pt x="354" y="1613"/>
                  </a:quadBezTo>
                  <a:quadBezTo>
                    <a:pt x="1118" y="1613"/>
                    <a:pt x="1118" y="1613"/>
                  </a:quadBezTo>
                  <a:quadBezTo>
                    <a:pt x="1257" y="1613"/>
                    <a:pt x="1257" y="1613"/>
                  </a:quadBezTo>
                  <a:cubicBezTo>
                    <a:pt x="1357" y="1613"/>
                    <a:pt x="1437" y="1533"/>
                    <a:pt x="1437" y="1434"/>
                  </a:cubicBezTo>
                  <a:quadBezTo>
                    <a:pt x="1437" y="290"/>
                    <a:pt x="1437" y="290"/>
                  </a:quadBezTo>
                  <a:lnTo>
                    <a:pt x="1714" y="290"/>
                  </a:lnTo>
                  <a:close/>
                  <a:moveTo>
                    <a:pt x="1365" y="1434"/>
                  </a:moveTo>
                  <a:cubicBezTo>
                    <a:pt x="1365" y="1493"/>
                    <a:pt x="1317" y="1541"/>
                    <a:pt x="1257" y="1541"/>
                  </a:cubicBezTo>
                  <a:cubicBezTo>
                    <a:pt x="1161" y="1541"/>
                    <a:pt x="1112" y="1521"/>
                    <a:pt x="1112" y="1310"/>
                  </a:cubicBezTo>
                  <a:quadBezTo>
                    <a:pt x="861" y="1310"/>
                    <a:pt x="861" y="1310"/>
                  </a:quadBezTo>
                  <a:quadBezTo>
                    <a:pt x="246" y="1310"/>
                    <a:pt x="246" y="1310"/>
                  </a:quadBezTo>
                  <a:quadBezTo>
                    <a:pt x="246" y="180"/>
                    <a:pt x="246" y="180"/>
                  </a:quadBezTo>
                  <a:cubicBezTo>
                    <a:pt x="246" y="121"/>
                    <a:pt x="295" y="72"/>
                    <a:pt x="354" y="72"/>
                  </a:cubicBezTo>
                  <a:quadBezTo>
                    <a:pt x="1413" y="72"/>
                    <a:pt x="1413" y="72"/>
                  </a:quadBezTo>
                  <a:cubicBezTo>
                    <a:pt x="1384" y="117"/>
                    <a:pt x="1366" y="186"/>
                    <a:pt x="1366" y="283"/>
                  </a:cubicBezTo>
                  <a:cubicBezTo>
                    <a:pt x="1365" y="286"/>
                    <a:pt x="1365" y="288"/>
                    <a:pt x="1365" y="290"/>
                  </a:cubicBezTo>
                  <a:quadBezTo>
                    <a:pt x="1365" y="1434"/>
                    <a:pt x="1365" y="1434"/>
                  </a:quadBezTo>
                  <a:close/>
                </a:path>
              </a:pathLst>
            </a:custGeom>
            <a:solidFill>
              <a:srgbClr val="0f9abb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marL="0" lvl="0" indent="0" defTabSz="91440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/>
              </a:pPr>
              <a:endParaRPr lang="ko-KR" altLang="en-US" sz="1800" b="0" i="0" spc="5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33" name="TextBox 38"/>
          <p:cNvSpPr txBox="1"/>
          <p:nvPr/>
        </p:nvSpPr>
        <p:spPr>
          <a:xfrm>
            <a:off x="256282" y="5577304"/>
            <a:ext cx="430471" cy="5008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2700" spc="-58">
                <a:solidFill>
                  <a:schemeClr val="bg1"/>
                </a:solidFill>
                <a:latin typeface="한컴 윤고딕 250"/>
                <a:ea typeface="한컴 윤고딕 250"/>
              </a:rPr>
              <a:t>5</a:t>
            </a:r>
            <a:endParaRPr lang="ko-KR" altLang="en-US" sz="2700" spc="-58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grpSp>
        <p:nvGrpSpPr>
          <p:cNvPr id="236" name="그룹 3"/>
          <p:cNvGrpSpPr/>
          <p:nvPr/>
        </p:nvGrpSpPr>
        <p:grpSpPr>
          <a:xfrm rot="0">
            <a:off x="232688" y="1794016"/>
            <a:ext cx="10501304" cy="698880"/>
            <a:chOff x="248493" y="1259608"/>
            <a:chExt cx="10501304" cy="698880"/>
          </a:xfrm>
        </p:grpSpPr>
        <p:grpSp>
          <p:nvGrpSpPr>
            <p:cNvPr id="237" name="그룹 1"/>
            <p:cNvGrpSpPr/>
            <p:nvPr/>
          </p:nvGrpSpPr>
          <p:grpSpPr>
            <a:xfrm rot="0">
              <a:off x="248493" y="1418428"/>
              <a:ext cx="4074201" cy="499957"/>
              <a:chOff x="248493" y="1418428"/>
              <a:chExt cx="4074201" cy="499957"/>
            </a:xfrm>
          </p:grpSpPr>
          <p:sp>
            <p:nvSpPr>
              <p:cNvPr id="238" name="TextBox 18"/>
              <p:cNvSpPr txBox="1"/>
              <p:nvPr/>
            </p:nvSpPr>
            <p:spPr>
              <a:xfrm>
                <a:off x="248493" y="1418428"/>
                <a:ext cx="378872" cy="4999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 lang="ko-KR" altLang="en-US"/>
                </a:pPr>
                <a:r>
                  <a:rPr lang="ko-KR" altLang="en-US" sz="2700" spc="-58">
                    <a:solidFill>
                      <a:schemeClr val="bg1"/>
                    </a:solidFill>
                    <a:latin typeface="한컴 윤고딕 250"/>
                    <a:ea typeface="한컴 윤고딕 250"/>
                  </a:rPr>
                  <a:t>1</a:t>
                </a:r>
                <a:endParaRPr lang="ko-KR" altLang="en-US" sz="2700" spc="-58">
                  <a:solidFill>
                    <a:schemeClr val="bg1"/>
                  </a:solidFill>
                  <a:latin typeface="한컴 윤고딕 250"/>
                  <a:ea typeface="한컴 윤고딕 250"/>
                </a:endParaRPr>
              </a:p>
            </p:txBody>
          </p:sp>
          <p:sp>
            <p:nvSpPr>
              <p:cNvPr id="239" name="직사각형 22"/>
              <p:cNvSpPr/>
              <p:nvPr/>
            </p:nvSpPr>
            <p:spPr>
              <a:xfrm>
                <a:off x="940358" y="1463154"/>
                <a:ext cx="3415037" cy="4198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 lang="ko-KR" altLang="en-US"/>
                </a:pPr>
                <a:r>
                  <a:rPr lang="ko-KR" altLang="en-US" sz="2200" spc="-115">
                    <a:solidFill>
                      <a:schemeClr val="accent1">
                        <a:lumMod val="90000"/>
                      </a:schemeClr>
                    </a:solidFill>
                    <a:latin typeface="한컴 윤고딕 250"/>
                    <a:ea typeface="한컴 윤고딕 250"/>
                  </a:rPr>
                  <a:t>장기 인</a:t>
                </a:r>
                <a:r>
                  <a:rPr lang="en-US" altLang="ko-KR" sz="2200" spc="-115">
                    <a:solidFill>
                      <a:schemeClr val="accent1">
                        <a:lumMod val="90000"/>
                      </a:schemeClr>
                    </a:solidFill>
                    <a:latin typeface="한컴 윤고딕 250"/>
                    <a:ea typeface="한컴 윤고딕 250"/>
                  </a:rPr>
                  <a:t>·</a:t>
                </a:r>
                <a:r>
                  <a:rPr lang="ko-KR" altLang="en-US" sz="2200" spc="-115">
                    <a:solidFill>
                      <a:schemeClr val="accent1">
                        <a:lumMod val="90000"/>
                      </a:schemeClr>
                    </a:solidFill>
                    <a:latin typeface="한컴 윤고딕 250"/>
                    <a:ea typeface="한컴 윤고딕 250"/>
                  </a:rPr>
                  <a:t>허가 담당 의무전보제</a:t>
                </a:r>
                <a:endParaRPr lang="ko-KR" altLang="en-US" sz="2200" spc="-115">
                  <a:solidFill>
                    <a:schemeClr val="accent1">
                      <a:lumMod val="90000"/>
                    </a:schemeClr>
                  </a:solidFill>
                  <a:latin typeface="한컴 윤고딕 250"/>
                  <a:ea typeface="한컴 윤고딕 250"/>
                </a:endParaRPr>
              </a:p>
            </p:txBody>
          </p:sp>
        </p:grpSp>
        <p:sp>
          <p:nvSpPr>
            <p:cNvPr id="240" name="직사각형 24"/>
            <p:cNvSpPr/>
            <p:nvPr/>
          </p:nvSpPr>
          <p:spPr>
            <a:xfrm>
              <a:off x="5019853" y="1259608"/>
              <a:ext cx="5729944" cy="6996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defTabSz="914400">
                <a:spcAft>
                  <a:spcPct val="21000"/>
                </a:spcAft>
                <a:buFont typeface="Arial"/>
                <a:buChar char="•"/>
                <a:defRPr lang="ko-KR"/>
              </a:pPr>
              <a:r>
                <a:rPr lang="ko-KR" altLang="en-US" spc="-148">
                  <a:solidFill>
                    <a:schemeClr val="tx1">
                      <a:lumMod val="75000"/>
                      <a:lumOff val="25000"/>
                    </a:schemeClr>
                  </a:solidFill>
                  <a:latin typeface="한컴 윤고딕 250"/>
                  <a:ea typeface="한컴 윤고딕 250"/>
                </a:rPr>
                <a:t>인</a:t>
              </a:r>
              <a:r>
                <a:rPr lang="en-US" altLang="ko-KR" spc="-148">
                  <a:solidFill>
                    <a:schemeClr val="tx1">
                      <a:lumMod val="75000"/>
                      <a:lumOff val="25000"/>
                    </a:schemeClr>
                  </a:solidFill>
                  <a:latin typeface="한컴 윤고딕 250"/>
                  <a:ea typeface="한컴 윤고딕 250"/>
                </a:rPr>
                <a:t>·</a:t>
              </a:r>
              <a:r>
                <a:rPr lang="ko-KR" altLang="en-US" spc="-148">
                  <a:solidFill>
                    <a:schemeClr val="tx1">
                      <a:lumMod val="75000"/>
                      <a:lumOff val="25000"/>
                    </a:schemeClr>
                  </a:solidFill>
                  <a:latin typeface="한컴 윤고딕 250"/>
                  <a:ea typeface="한컴 윤고딕 250"/>
                </a:rPr>
                <a:t>허가 담당자 의무전보 실시</a:t>
              </a:r>
              <a:endParaRPr lang="ko-KR" altLang="en-US" spc="-148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</a:endParaRPr>
            </a:p>
            <a:p>
              <a:pPr marL="171450" indent="-171450" defTabSz="914400">
                <a:spcAft>
                  <a:spcPct val="21000"/>
                </a:spcAft>
                <a:buFont typeface="Arial"/>
                <a:buChar char="•"/>
                <a:defRPr lang="ko-KR"/>
              </a:pPr>
              <a:r>
                <a:rPr lang="ko-KR" altLang="en-US" spc="-148">
                  <a:solidFill>
                    <a:schemeClr val="tx1">
                      <a:lumMod val="75000"/>
                      <a:lumOff val="25000"/>
                    </a:schemeClr>
                  </a:solidFill>
                  <a:latin typeface="한컴 윤고딕 250"/>
                  <a:ea typeface="한컴 윤고딕 250"/>
                </a:rPr>
                <a:t>징계처분자 인</a:t>
              </a:r>
              <a:r>
                <a:rPr lang="en-US" altLang="ko-KR" spc="-148">
                  <a:solidFill>
                    <a:schemeClr val="tx1">
                      <a:lumMod val="75000"/>
                      <a:lumOff val="25000"/>
                    </a:schemeClr>
                  </a:solidFill>
                  <a:latin typeface="한컴 윤고딕 250"/>
                  <a:ea typeface="한컴 윤고딕 250"/>
                </a:rPr>
                <a:t>·</a:t>
              </a:r>
              <a:r>
                <a:rPr lang="ko-KR" altLang="en-US" spc="-148">
                  <a:solidFill>
                    <a:schemeClr val="tx1">
                      <a:lumMod val="75000"/>
                      <a:lumOff val="25000"/>
                    </a:schemeClr>
                  </a:solidFill>
                  <a:latin typeface="한컴 윤고딕 250"/>
                  <a:ea typeface="한컴 윤고딕 250"/>
                </a:rPr>
                <a:t>허가 업무 제한</a:t>
              </a:r>
              <a:endParaRPr lang="ko-KR" altLang="en-US" spc="-148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</a:endParaRPr>
            </a:p>
          </p:txBody>
        </p:sp>
      </p:grpSp>
      <p:sp>
        <p:nvSpPr>
          <p:cNvPr id="243" name="TextBox 26"/>
          <p:cNvSpPr txBox="1"/>
          <p:nvPr/>
        </p:nvSpPr>
        <p:spPr>
          <a:xfrm>
            <a:off x="215516" y="2808171"/>
            <a:ext cx="478427" cy="497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700" spc="-58">
                <a:solidFill>
                  <a:schemeClr val="bg1"/>
                </a:solidFill>
                <a:latin typeface="한컴 윤고딕 250"/>
                <a:ea typeface="한컴 윤고딕 250"/>
              </a:rPr>
              <a:t>2</a:t>
            </a:r>
            <a:endParaRPr lang="ko-KR" altLang="en-US" sz="2700" spc="-58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sp>
        <p:nvSpPr>
          <p:cNvPr id="248" name="TextBox 30"/>
          <p:cNvSpPr txBox="1"/>
          <p:nvPr/>
        </p:nvSpPr>
        <p:spPr>
          <a:xfrm>
            <a:off x="260818" y="3786023"/>
            <a:ext cx="421172" cy="4983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2700" spc="-58">
                <a:solidFill>
                  <a:schemeClr val="bg1"/>
                </a:solidFill>
                <a:latin typeface="한컴 윤고딕 250"/>
                <a:ea typeface="한컴 윤고딕 250"/>
              </a:rPr>
              <a:t>3</a:t>
            </a:r>
            <a:endParaRPr lang="ko-KR" altLang="en-US" sz="2700" spc="-58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sp>
        <p:nvSpPr>
          <p:cNvPr id="253" name="TextBox 34"/>
          <p:cNvSpPr txBox="1"/>
          <p:nvPr/>
        </p:nvSpPr>
        <p:spPr>
          <a:xfrm>
            <a:off x="215515" y="4669065"/>
            <a:ext cx="602770" cy="496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700" spc="-58">
                <a:solidFill>
                  <a:schemeClr val="bg1"/>
                </a:solidFill>
                <a:latin typeface="한컴 윤고딕 250"/>
                <a:ea typeface="한컴 윤고딕 250"/>
              </a:rPr>
              <a:t>4</a:t>
            </a:r>
            <a:endParaRPr lang="ko-KR" altLang="en-US" sz="2700" spc="-58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sp>
        <p:nvSpPr>
          <p:cNvPr id="256" name="직사각형 22"/>
          <p:cNvSpPr/>
          <p:nvPr/>
        </p:nvSpPr>
        <p:spPr>
          <a:xfrm>
            <a:off x="935594" y="2844175"/>
            <a:ext cx="3409088" cy="422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200" spc="-115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퇴직공무원과 유착 근절</a:t>
            </a:r>
            <a:endParaRPr lang="ko-KR" altLang="en-US" sz="2200" spc="-115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257" name="직사각형 22"/>
          <p:cNvSpPr/>
          <p:nvPr/>
        </p:nvSpPr>
        <p:spPr>
          <a:xfrm>
            <a:off x="955074" y="3797231"/>
            <a:ext cx="3333654" cy="420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2200" spc="-115">
                <a:solidFill>
                  <a:schemeClr val="accent1">
                    <a:lumMod val="90000"/>
                  </a:schemeClr>
                </a:solidFill>
                <a:latin typeface="한컴 윤고딕 250"/>
                <a:ea typeface="한컴 윤고딕 250"/>
              </a:rPr>
              <a:t>재산등록 대상자 합리적 조정</a:t>
            </a:r>
            <a:endParaRPr lang="ko-KR" altLang="en-US" sz="2200" spc="-115">
              <a:solidFill>
                <a:schemeClr val="accent1">
                  <a:lumMod val="90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258" name="직사각형 22"/>
          <p:cNvSpPr/>
          <p:nvPr/>
        </p:nvSpPr>
        <p:spPr>
          <a:xfrm>
            <a:off x="935596" y="4661666"/>
            <a:ext cx="3409089" cy="423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200" spc="-115">
                <a:solidFill>
                  <a:schemeClr val="tx1">
                    <a:lumMod val="60000"/>
                    <a:lumOff val="40000"/>
                  </a:schemeClr>
                </a:solidFill>
                <a:latin typeface="한컴 윤고딕 250"/>
                <a:ea typeface="한컴 윤고딕 250"/>
              </a:rPr>
              <a:t>계약분야 비리 원천적 차단</a:t>
            </a:r>
            <a:endParaRPr lang="ko-KR" altLang="en-US" sz="2200" spc="-115">
              <a:solidFill>
                <a:schemeClr val="tx1">
                  <a:lumMod val="60000"/>
                  <a:lumOff val="40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259" name="직사각형 22"/>
          <p:cNvSpPr/>
          <p:nvPr/>
        </p:nvSpPr>
        <p:spPr>
          <a:xfrm>
            <a:off x="1012367" y="5589240"/>
            <a:ext cx="1953912" cy="4222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2200" spc="-115">
                <a:solidFill>
                  <a:schemeClr val="accent1">
                    <a:lumMod val="90000"/>
                  </a:schemeClr>
                </a:solidFill>
                <a:latin typeface="한컴 윤고딕 250"/>
                <a:ea typeface="한컴 윤고딕 250"/>
              </a:rPr>
              <a:t>공익제보 활성화</a:t>
            </a:r>
            <a:endParaRPr lang="ko-KR" altLang="en-US" sz="2200" spc="-115">
              <a:solidFill>
                <a:schemeClr val="accent1">
                  <a:lumMod val="90000"/>
                </a:schemeClr>
              </a:solidFill>
              <a:latin typeface="한컴 윤고딕 250"/>
              <a:ea typeface="한컴 윤고딕 250"/>
            </a:endParaRPr>
          </a:p>
        </p:txBody>
      </p:sp>
      <p:pic>
        <p:nvPicPr>
          <p:cNvPr id="267" name="Picture 3"/>
          <p:cNvPicPr>
            <a:picLocks noChangeAspect="1" noChangeArrowheads="1"/>
          </p:cNvPicPr>
          <p:nvPr/>
        </p:nvPicPr>
        <p:blipFill rotWithShape="1">
          <a:blip r:embed="rId2"/>
          <a:srcRect t="59930"/>
          <a:stretch>
            <a:fillRect/>
          </a:stretch>
        </p:blipFill>
        <p:spPr>
          <a:xfrm rot="16200000">
            <a:off x="1395062" y="4157666"/>
            <a:ext cx="6552728" cy="19885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68" name="직사각형 24"/>
          <p:cNvSpPr/>
          <p:nvPr/>
        </p:nvSpPr>
        <p:spPr>
          <a:xfrm>
            <a:off x="5004048" y="2736163"/>
            <a:ext cx="5807687" cy="700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914400">
              <a:spcAft>
                <a:spcPct val="21000"/>
              </a:spcAft>
              <a:buFont typeface="Arial"/>
              <a:buChar char="•"/>
              <a:defRPr lang="ko-KR"/>
            </a:pPr>
            <a:r>
              <a:rPr lang="ko-KR" altLang="en-US" spc="-148">
                <a:solidFill>
                  <a:schemeClr val="tx2">
                    <a:lumMod val="80000"/>
                    <a:lumOff val="20000"/>
                  </a:schemeClr>
                </a:solidFill>
                <a:latin typeface="한컴 윤고딕 250"/>
                <a:ea typeface="한컴 윤고딕 250"/>
              </a:rPr>
              <a:t>퇴직공무원 사적접촉 제한</a:t>
            </a:r>
            <a:endParaRPr lang="ko-KR" altLang="en-US" spc="-148">
              <a:solidFill>
                <a:schemeClr val="tx2">
                  <a:lumMod val="80000"/>
                  <a:lumOff val="20000"/>
                </a:schemeClr>
              </a:solidFill>
              <a:latin typeface="한컴 윤고딕 250"/>
              <a:ea typeface="한컴 윤고딕 250"/>
            </a:endParaRPr>
          </a:p>
          <a:p>
            <a:pPr marL="171450" indent="-171450" defTabSz="914400">
              <a:spcAft>
                <a:spcPct val="21000"/>
              </a:spcAft>
              <a:buFont typeface="Arial"/>
              <a:buChar char="•"/>
              <a:defRPr lang="ko-KR"/>
            </a:pPr>
            <a:r>
              <a:rPr lang="ko-KR" altLang="en-US" spc="-148">
                <a:solidFill>
                  <a:schemeClr val="tx2">
                    <a:lumMod val="80000"/>
                    <a:lumOff val="20000"/>
                  </a:schemeClr>
                </a:solidFill>
                <a:latin typeface="한컴 윤고딕 250"/>
                <a:ea typeface="한컴 윤고딕 250"/>
              </a:rPr>
              <a:t>퇴직공무원 취업제한제도 강화</a:t>
            </a:r>
            <a:endParaRPr lang="ko-KR" altLang="en-US" spc="-148">
              <a:solidFill>
                <a:schemeClr val="tx2">
                  <a:lumMod val="80000"/>
                  <a:lumOff val="20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269" name="직사각형 24"/>
          <p:cNvSpPr/>
          <p:nvPr/>
        </p:nvSpPr>
        <p:spPr>
          <a:xfrm>
            <a:off x="5029008" y="3596246"/>
            <a:ext cx="5807688" cy="697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914400">
              <a:spcAft>
                <a:spcPct val="21000"/>
              </a:spcAft>
              <a:buFont typeface="Arial"/>
              <a:buChar char="•"/>
              <a:defRPr lang="ko-KR"/>
            </a:pPr>
            <a:r>
              <a:rPr lang="ko-KR" altLang="en-US" spc="-148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</a:rPr>
              <a:t>재산등록 의무자 범위 확대</a:t>
            </a:r>
            <a:endParaRPr lang="ko-KR" altLang="en-US" spc="-148">
              <a:solidFill>
                <a:schemeClr val="tx1">
                  <a:lumMod val="75000"/>
                  <a:lumOff val="25000"/>
                </a:schemeClr>
              </a:solidFill>
              <a:latin typeface="한컴 윤고딕 250"/>
              <a:ea typeface="한컴 윤고딕 250"/>
            </a:endParaRPr>
          </a:p>
          <a:p>
            <a:pPr marL="171450" indent="-171450" defTabSz="914400">
              <a:spcAft>
                <a:spcPct val="21000"/>
              </a:spcAft>
              <a:buFont typeface="Arial"/>
              <a:buChar char="•"/>
              <a:defRPr lang="ko-KR"/>
            </a:pPr>
            <a:r>
              <a:rPr lang="ko-KR" altLang="en-US" spc="-148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</a:rPr>
              <a:t>현장근무 소방직 재산등록 범위 축소</a:t>
            </a:r>
            <a:endParaRPr lang="ko-KR" altLang="en-US" spc="-148">
              <a:solidFill>
                <a:schemeClr val="tx1">
                  <a:lumMod val="75000"/>
                  <a:lumOff val="25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270" name="직사각형 24"/>
          <p:cNvSpPr/>
          <p:nvPr/>
        </p:nvSpPr>
        <p:spPr>
          <a:xfrm>
            <a:off x="5029008" y="4589658"/>
            <a:ext cx="5782727" cy="700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914400">
              <a:spcAft>
                <a:spcPct val="21000"/>
              </a:spcAft>
              <a:buFont typeface="Arial"/>
              <a:buChar char="•"/>
              <a:defRPr lang="ko-KR"/>
            </a:pPr>
            <a:r>
              <a:rPr lang="ko-KR" altLang="en-US" spc="-148">
                <a:solidFill>
                  <a:schemeClr val="tx2">
                    <a:lumMod val="80000"/>
                    <a:lumOff val="20000"/>
                  </a:schemeClr>
                </a:solidFill>
                <a:latin typeface="한컴 윤고딕 250"/>
                <a:ea typeface="한컴 윤고딕 250"/>
              </a:rPr>
              <a:t>퇴직공무원 고용업체 수의계약 제한</a:t>
            </a:r>
            <a:endParaRPr lang="ko-KR" altLang="en-US" spc="-148">
              <a:solidFill>
                <a:schemeClr val="tx2">
                  <a:lumMod val="80000"/>
                  <a:lumOff val="20000"/>
                </a:schemeClr>
              </a:solidFill>
              <a:latin typeface="한컴 윤고딕 250"/>
              <a:ea typeface="한컴 윤고딕 250"/>
            </a:endParaRPr>
          </a:p>
          <a:p>
            <a:pPr marL="171450" indent="-171450" defTabSz="914400">
              <a:spcAft>
                <a:spcPct val="21000"/>
              </a:spcAft>
              <a:buFont typeface="Arial"/>
              <a:buChar char="•"/>
              <a:defRPr lang="ko-KR"/>
            </a:pPr>
            <a:r>
              <a:rPr lang="ko-KR" altLang="en-US" spc="-148">
                <a:solidFill>
                  <a:schemeClr val="tx2">
                    <a:lumMod val="80000"/>
                    <a:lumOff val="20000"/>
                  </a:schemeClr>
                </a:solidFill>
                <a:latin typeface="한컴 윤고딕 250"/>
                <a:ea typeface="한컴 윤고딕 250"/>
              </a:rPr>
              <a:t>수의계약 이행실태 정기점검 강화</a:t>
            </a:r>
            <a:endParaRPr lang="ko-KR" altLang="en-US" spc="-148">
              <a:solidFill>
                <a:schemeClr val="tx2">
                  <a:lumMod val="80000"/>
                  <a:lumOff val="20000"/>
                </a:schemeClr>
              </a:solidFill>
              <a:latin typeface="한컴 윤고딕 250"/>
              <a:ea typeface="한컴 윤고딕 250"/>
            </a:endParaRPr>
          </a:p>
        </p:txBody>
      </p:sp>
      <p:sp>
        <p:nvSpPr>
          <p:cNvPr id="271" name="직사각형 24"/>
          <p:cNvSpPr/>
          <p:nvPr/>
        </p:nvSpPr>
        <p:spPr>
          <a:xfrm>
            <a:off x="5029008" y="5465982"/>
            <a:ext cx="5782727" cy="699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914400">
              <a:spcAft>
                <a:spcPct val="21000"/>
              </a:spcAft>
              <a:buFont typeface="Arial"/>
              <a:buChar char="•"/>
              <a:defRPr lang="ko-KR"/>
            </a:pPr>
            <a:r>
              <a:rPr lang="ko-KR" altLang="en-US" spc="-148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</a:rPr>
              <a:t>시장직속 </a:t>
            </a:r>
            <a:r>
              <a:rPr lang="en-US" altLang="ko-KR" spc="-148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</a:rPr>
              <a:t>e-mail </a:t>
            </a:r>
            <a:r>
              <a:rPr lang="ko-KR" altLang="en-US" spc="-148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</a:rPr>
              <a:t>신설</a:t>
            </a:r>
            <a:endParaRPr lang="ko-KR" altLang="en-US" spc="-148">
              <a:solidFill>
                <a:schemeClr val="tx1">
                  <a:lumMod val="75000"/>
                  <a:lumOff val="25000"/>
                </a:schemeClr>
              </a:solidFill>
              <a:latin typeface="한컴 윤고딕 250"/>
              <a:ea typeface="한컴 윤고딕 250"/>
            </a:endParaRPr>
          </a:p>
          <a:p>
            <a:pPr marL="171450" indent="-171450" defTabSz="914400">
              <a:spcAft>
                <a:spcPct val="21000"/>
              </a:spcAft>
              <a:buFont typeface="Arial"/>
              <a:buChar char="•"/>
              <a:defRPr lang="ko-KR"/>
            </a:pPr>
            <a:r>
              <a:rPr lang="ko-KR" altLang="en-US" spc="-148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</a:rPr>
              <a:t>안심변호사 상담 활성화</a:t>
            </a:r>
            <a:endParaRPr lang="ko-KR" altLang="en-US" spc="-148">
              <a:solidFill>
                <a:schemeClr val="tx1">
                  <a:lumMod val="75000"/>
                  <a:lumOff val="25000"/>
                </a:schemeClr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</p:sld>
</file>

<file path=ppt/slides/slide2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부정비리 차단 후속 조치</a:t>
            </a:r>
            <a:r>
              <a:rPr lang="ko-KR" altLang="en-US" sz="2700" b="0" i="0" spc="-112">
                <a:solidFill>
                  <a:schemeClr val="bg1"/>
                </a:solidFill>
                <a:latin typeface="한컴 윤고딕 250"/>
                <a:ea typeface="한컴 윤고딕 250"/>
              </a:rPr>
              <a:t>(</a:t>
            </a:r>
            <a:r>
              <a:rPr lang="en-US" altLang="ko-KR" sz="2700" spc="-112">
                <a:solidFill>
                  <a:schemeClr val="bg1"/>
                </a:solidFill>
                <a:latin typeface="한컴 윤고딕 250"/>
                <a:ea typeface="한컴 윤고딕 250"/>
              </a:rPr>
              <a:t>`</a:t>
            </a:r>
            <a:r>
              <a:rPr lang="ko-KR" altLang="en-US" sz="2700" b="0" i="0" spc="-112">
                <a:solidFill>
                  <a:schemeClr val="bg1"/>
                </a:solidFill>
                <a:latin typeface="한컴 윤고딕 250"/>
                <a:ea typeface="한컴 윤고딕 250"/>
              </a:rPr>
              <a:t>17.8월)</a:t>
            </a:r>
            <a:endParaRPr lang="ko-KR" altLang="en-US" sz="2700" b="0" i="0" spc="-112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grpSp>
        <p:nvGrpSpPr>
          <p:cNvPr id="305" name="그룹 69"/>
          <p:cNvGrpSpPr/>
          <p:nvPr/>
        </p:nvGrpSpPr>
        <p:grpSpPr>
          <a:xfrm rot="420000">
            <a:off x="347774" y="1646119"/>
            <a:ext cx="300583" cy="267260"/>
            <a:chOff x="827476" y="3116101"/>
            <a:chExt cx="1045009" cy="1199114"/>
          </a:xfr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306" name="자유형 76"/>
            <p:cNvSpPr/>
            <p:nvPr/>
          </p:nvSpPr>
          <p:spPr>
            <a:xfrm>
              <a:off x="827476" y="3116101"/>
              <a:ext cx="1045009" cy="1199114"/>
            </a:xfrm>
            <a:custGeom>
              <a:avLst/>
              <a:gd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07" name="자유형 77"/>
            <p:cNvSpPr/>
            <p:nvPr/>
          </p:nvSpPr>
          <p:spPr>
            <a:xfrm>
              <a:off x="827476" y="3492485"/>
              <a:ext cx="875103" cy="822730"/>
            </a:xfrm>
            <a:custGeom>
              <a:avLst/>
              <a:gd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08" name="직사각형 78"/>
          <p:cNvSpPr/>
          <p:nvPr/>
        </p:nvSpPr>
        <p:spPr>
          <a:xfrm>
            <a:off x="964622" y="1571943"/>
            <a:ext cx="7074944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700" i="0" spc="5">
                <a:solidFill>
                  <a:schemeClr val="bg2">
                    <a:lumMod val="25000"/>
                  </a:schemeClr>
                </a:solidFill>
                <a:latin typeface="한컴 윤고딕 250"/>
                <a:ea typeface="한컴 윤고딕 250"/>
                <a:sym typeface="Wingdings"/>
              </a:rPr>
              <a:t>비리발생 분야 특정감사(조사) 8월부터 전방위적 실시</a:t>
            </a:r>
            <a:endParaRPr lang="ko-KR" altLang="en-US" sz="2700" i="0" spc="5">
              <a:solidFill>
                <a:schemeClr val="bg2">
                  <a:lumMod val="25000"/>
                </a:schemeClr>
              </a:solidFill>
              <a:latin typeface="한컴 윤고딕 250"/>
              <a:ea typeface="한컴 윤고딕 250"/>
              <a:sym typeface="Wingdings"/>
            </a:endParaRPr>
          </a:p>
        </p:txBody>
      </p:sp>
      <p:grpSp>
        <p:nvGrpSpPr>
          <p:cNvPr id="309" name="그룹 17"/>
          <p:cNvGrpSpPr/>
          <p:nvPr/>
        </p:nvGrpSpPr>
        <p:grpSpPr>
          <a:xfrm rot="420000">
            <a:off x="379638" y="3020918"/>
            <a:ext cx="278301" cy="284298"/>
            <a:chOff x="827476" y="1249924"/>
            <a:chExt cx="1045009" cy="1199114"/>
          </a:xfrm>
        </p:grpSpPr>
        <p:sp>
          <p:nvSpPr>
            <p:cNvPr id="310" name="자유형 18"/>
            <p:cNvSpPr/>
            <p:nvPr/>
          </p:nvSpPr>
          <p:spPr>
            <a:xfrm>
              <a:off x="827476" y="1249924"/>
              <a:ext cx="1045009" cy="1199114"/>
            </a:xfrm>
            <a:custGeom>
              <a:avLst/>
              <a:gd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1ab4e4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11" name="자유형 19"/>
            <p:cNvSpPr/>
            <p:nvPr/>
          </p:nvSpPr>
          <p:spPr>
            <a:xfrm>
              <a:off x="827476" y="1626364"/>
              <a:ext cx="875103" cy="822674"/>
            </a:xfrm>
            <a:custGeom>
              <a:avLst/>
              <a:gd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488ac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12" name="직사각형 20"/>
          <p:cNvSpPr/>
          <p:nvPr/>
        </p:nvSpPr>
        <p:spPr>
          <a:xfrm>
            <a:off x="996699" y="2908492"/>
            <a:ext cx="7024798" cy="67012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700" spc="5">
                <a:solidFill>
                  <a:srgbClr val="1488ac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징계양정 강화</a:t>
            </a:r>
            <a:endParaRPr lang="ko-KR" altLang="en-US" sz="2700" spc="5">
              <a:solidFill>
                <a:srgbClr val="1488ac">
                  <a:alpha val="100000"/>
                </a:srgbClr>
              </a:solidFill>
              <a:latin typeface="한컴 윤고딕 250"/>
              <a:ea typeface="한컴 윤고딕 250"/>
              <a:sym typeface="Wingdings"/>
            </a:endParaRPr>
          </a:p>
        </p:txBody>
      </p:sp>
      <p:grpSp>
        <p:nvGrpSpPr>
          <p:cNvPr id="313" name="그룹 21"/>
          <p:cNvGrpSpPr/>
          <p:nvPr/>
        </p:nvGrpSpPr>
        <p:grpSpPr>
          <a:xfrm rot="420000">
            <a:off x="411775" y="4883821"/>
            <a:ext cx="257875" cy="282276"/>
            <a:chOff x="827476" y="3116101"/>
            <a:chExt cx="1045009" cy="1199114"/>
          </a:xfrm>
        </p:grpSpPr>
        <p:sp>
          <p:nvSpPr>
            <p:cNvPr id="314" name="자유형 22"/>
            <p:cNvSpPr/>
            <p:nvPr/>
          </p:nvSpPr>
          <p:spPr>
            <a:xfrm>
              <a:off x="827476" y="3116101"/>
              <a:ext cx="1045009" cy="1199114"/>
            </a:xfrm>
            <a:custGeom>
              <a:avLst/>
              <a:gd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305080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15" name="자유형 23"/>
            <p:cNvSpPr/>
            <p:nvPr/>
          </p:nvSpPr>
          <p:spPr>
            <a:xfrm>
              <a:off x="827476" y="3492485"/>
              <a:ext cx="875103" cy="822730"/>
            </a:xfrm>
            <a:custGeom>
              <a:avLst/>
              <a:gd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f3351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16" name="직사각형 24"/>
          <p:cNvSpPr/>
          <p:nvPr/>
        </p:nvSpPr>
        <p:spPr>
          <a:xfrm>
            <a:off x="1007604" y="4567948"/>
            <a:ext cx="7101868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700" i="0" spc="5">
                <a:solidFill>
                  <a:srgbClr val="305080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시책, 인</a:t>
            </a:r>
            <a:r>
              <a:rPr lang="en-US" altLang="ko-KR" sz="2700" i="0" spc="5">
                <a:solidFill>
                  <a:srgbClr val="305080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·</a:t>
            </a:r>
            <a:r>
              <a:rPr lang="ko-KR" altLang="en-US" sz="2700" i="0" spc="5">
                <a:solidFill>
                  <a:srgbClr val="305080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허가 사업 상시 모니터링 실시</a:t>
            </a:r>
            <a:r>
              <a:rPr lang="ko-KR" altLang="en-US" sz="2500" i="0" spc="5">
                <a:solidFill>
                  <a:srgbClr val="305080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(감사위원회)</a:t>
            </a:r>
            <a:endParaRPr lang="ko-KR" altLang="en-US" sz="2500" i="0" spc="5">
              <a:solidFill>
                <a:srgbClr val="305080">
                  <a:alpha val="100000"/>
                </a:srgbClr>
              </a:solidFill>
              <a:latin typeface="한컴 윤고딕 250"/>
              <a:ea typeface="한컴 윤고딕 250"/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en-US" altLang="ko-KR" sz="2600" b="1" i="0" spc="5">
                <a:solidFill>
                  <a:srgbClr val="305080">
                    <a:alpha val="100000"/>
                  </a:srgbClr>
                </a:solidFill>
                <a:latin typeface="HY울릉도M"/>
                <a:ea typeface="HY견고딕"/>
                <a:sym typeface="Wingdings"/>
              </a:rPr>
              <a:t> </a:t>
            </a:r>
            <a:endParaRPr lang="ko-KR" altLang="en-US" sz="2600" b="1" i="0" spc="5">
              <a:solidFill>
                <a:srgbClr val="305080">
                  <a:alpha val="100000"/>
                </a:srgbClr>
              </a:solidFill>
              <a:latin typeface="HY울릉도M"/>
              <a:ea typeface="HY견고딕"/>
              <a:sym typeface="Wingdings"/>
            </a:endParaRPr>
          </a:p>
        </p:txBody>
      </p:sp>
      <p:sp>
        <p:nvSpPr>
          <p:cNvPr id="321" name="직사각형 320"/>
          <p:cNvSpPr txBox="1"/>
          <p:nvPr/>
        </p:nvSpPr>
        <p:spPr>
          <a:xfrm>
            <a:off x="1044194" y="5303731"/>
            <a:ext cx="6977303" cy="900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Arial"/>
              </a:rPr>
              <a:t>‣ 사업추진 단계별 모니터링 실시하여 사업달성에 차질이</a:t>
            </a:r>
            <a:endParaRPr lang="ko-KR" altLang="en-US" sz="22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Arial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Arial"/>
              </a:rPr>
              <a:t>  </a:t>
            </a:r>
            <a:r>
              <a: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Arial"/>
              </a:rPr>
              <a:t> </a:t>
            </a: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cs typeface="Arial"/>
              </a:rPr>
              <a:t>없도록 지원하고 필요 시 감사 실시 검토</a:t>
            </a:r>
            <a:endParaRPr lang="ko-KR" altLang="en-US" sz="2200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cs typeface="Arial"/>
            </a:endParaRPr>
          </a:p>
        </p:txBody>
      </p:sp>
      <p:sp>
        <p:nvSpPr>
          <p:cNvPr id="324" name="직사각형 78"/>
          <p:cNvSpPr/>
          <p:nvPr/>
        </p:nvSpPr>
        <p:spPr>
          <a:xfrm>
            <a:off x="1034528" y="2096852"/>
            <a:ext cx="7074944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200" i="0" spc="5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sym typeface="Wingdings"/>
              </a:rPr>
              <a:t>‣ 보도블럭, 도로포장 등 비리발생 및 부패 개연성 높은 분야 중심</a:t>
            </a:r>
            <a:endParaRPr lang="ko-KR" altLang="en-US" sz="2200" i="0" spc="5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sym typeface="Wingdings"/>
            </a:endParaRPr>
          </a:p>
        </p:txBody>
      </p:sp>
      <p:sp>
        <p:nvSpPr>
          <p:cNvPr id="325" name="직사각형 78"/>
          <p:cNvSpPr/>
          <p:nvPr/>
        </p:nvSpPr>
        <p:spPr>
          <a:xfrm>
            <a:off x="1036171" y="3505720"/>
            <a:ext cx="7074944" cy="67266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200" i="0" spc="5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sym typeface="Wingdings"/>
              </a:rPr>
              <a:t>‣ 금품수수의 경우 직무와 무관할 시에도 중징계 처분</a:t>
            </a:r>
            <a:r>
              <a:rPr lang="ko-KR" altLang="en-US" i="0" spc="5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sym typeface="Wingdings"/>
              </a:rPr>
              <a:t>(감봉 → 정직 이상)</a:t>
            </a:r>
            <a:endParaRPr lang="ko-KR" altLang="en-US" i="0" spc="5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sym typeface="Wingdings"/>
            </a:endParaRPr>
          </a:p>
        </p:txBody>
      </p:sp>
      <p:sp>
        <p:nvSpPr>
          <p:cNvPr id="326" name="직사각형 78"/>
          <p:cNvSpPr/>
          <p:nvPr/>
        </p:nvSpPr>
        <p:spPr>
          <a:xfrm>
            <a:off x="1036171" y="3949180"/>
            <a:ext cx="7074944" cy="67266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200" i="0" spc="5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40"/>
                <a:ea typeface="한컴 윤고딕 240"/>
                <a:sym typeface="Wingdings"/>
              </a:rPr>
              <a:t>‣ 징계요구 시 파면, 해임 등 처분요구 내용 구체화</a:t>
            </a:r>
            <a:endParaRPr lang="ko-KR" altLang="en-US" sz="2200" i="0" spc="5">
              <a:solidFill>
                <a:schemeClr val="tx1">
                  <a:lumMod val="75000"/>
                  <a:lumOff val="25000"/>
                </a:schemeClr>
              </a:solidFill>
              <a:latin typeface="한컴 윤고딕 240"/>
              <a:ea typeface="한컴 윤고딕 240"/>
              <a:sym typeface="Wingdings"/>
            </a:endParaRPr>
          </a:p>
        </p:txBody>
      </p:sp>
      <p:sp>
        <p:nvSpPr>
          <p:cNvPr id="327" name="직사각형 326"/>
          <p:cNvSpPr txBox="1"/>
          <p:nvPr/>
        </p:nvSpPr>
        <p:spPr>
          <a:xfrm>
            <a:off x="1181031" y="5426597"/>
            <a:ext cx="279425" cy="41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ko-KR" altLang="en-US"/>
            </a:pPr>
            <a:endParaRPr lang="ko-KR" altLang="en-US" sz="2200" i="0" spc="5">
              <a:solidFill>
                <a:schemeClr val="bg2">
                  <a:lumMod val="25000"/>
                </a:schemeClr>
              </a:solidFill>
              <a:latin typeface="한컴 윤고딕 240"/>
              <a:ea typeface="한컴 윤고딕 240"/>
              <a:sym typeface="Wingdings"/>
            </a:endParaRPr>
          </a:p>
        </p:txBody>
      </p:sp>
    </p:spTree>
  </p:cSld>
  <p:clrMapOvr>
    <a:masterClrMapping/>
  </p:clrMapOvr>
</p:sld>
</file>

<file path=ppt/slides/slide2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"/>
          <a:srcRect t="88150" b="5560"/>
          <a:stretch>
            <a:fillRect/>
          </a:stretch>
        </p:blipFill>
        <p:spPr>
          <a:xfrm>
            <a:off x="0" y="6426200"/>
            <a:ext cx="9144000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3131840" y="1640813"/>
            <a:ext cx="5307326" cy="852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defRPr lang="ko-KR" altLang="en-US"/>
            </a:pPr>
            <a:r>
              <a:rPr lang="ko-KR" altLang="en-US" sz="5000" spc="-155">
                <a:solidFill>
                  <a:prstClr val="black">
                    <a:lumMod val="65000"/>
                    <a:lumOff val="35000"/>
                  </a:prstClr>
                </a:solidFill>
                <a:latin typeface="한컴 윤고딕 250"/>
                <a:ea typeface="한컴 윤고딕 250"/>
                <a:cs typeface="Arial"/>
              </a:rPr>
              <a:t>당부사항</a:t>
            </a:r>
            <a:endParaRPr lang="ko-KR" altLang="en-US" sz="5000" spc="-155">
              <a:solidFill>
                <a:prstClr val="black">
                  <a:lumMod val="65000"/>
                  <a:lumOff val="35000"/>
                </a:prst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15616" y="3284984"/>
            <a:ext cx="7848872" cy="1794325"/>
          </a:xfrm>
          <a:prstGeom prst="rect">
            <a:avLst/>
          </a:prstGeom>
          <a:noFill/>
          <a:effectLst/>
        </p:spPr>
        <p:txBody>
          <a:bodyPr wrap="square" anchor="t">
            <a:spAutoFit/>
          </a:bodyPr>
          <a:lstStyle/>
          <a:p>
            <a:pPr>
              <a:lnSpc>
                <a:spcPct val="200000"/>
              </a:lnSpc>
              <a:buFont typeface="Wingdings"/>
              <a:buChar char="§"/>
              <a:defRPr lang="ko-KR"/>
            </a:pPr>
            <a:r>
              <a:rPr lang="en-US" altLang="ko-KR" sz="27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28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부정비리 근절을 위한 간부 공무원으로서의 자세 </a:t>
            </a:r>
            <a:endParaRPr lang="ko-KR" altLang="en-US" sz="2800">
              <a:solidFill>
                <a:prstClr val="black">
                  <a:lumMod val="50000"/>
                  <a:lumOff val="50000"/>
                </a:prstClr>
              </a:solidFill>
              <a:latin typeface="한컴 윤고딕 250"/>
              <a:ea typeface="한컴 윤고딕 250"/>
              <a:cs typeface="Arial"/>
            </a:endParaRPr>
          </a:p>
          <a:p>
            <a:pPr>
              <a:lnSpc>
                <a:spcPct val="200000"/>
              </a:lnSpc>
              <a:buFont typeface="Wingdings"/>
              <a:buChar char="§"/>
              <a:defRPr lang="ko-KR"/>
            </a:pPr>
            <a:r>
              <a:rPr lang="en-US" altLang="ko-KR" sz="27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2800">
                <a:solidFill>
                  <a:prstClr val="black">
                    <a:lumMod val="50000"/>
                    <a:lumOff val="50000"/>
                  </a:prstClr>
                </a:solidFill>
                <a:latin typeface="한컴 윤고딕 250"/>
                <a:ea typeface="한컴 윤고딕 250"/>
                <a:cs typeface="Arial"/>
              </a:rPr>
              <a:t>비리 발생 시 책임소재 엄중 문책 </a:t>
            </a:r>
            <a:endParaRPr lang="ko-KR" altLang="en-US" sz="2800">
              <a:solidFill>
                <a:prstClr val="black">
                  <a:lumMod val="50000"/>
                  <a:lumOff val="50000"/>
                </a:prst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817091"/>
            <a:ext cx="9144000" cy="45719"/>
          </a:xfrm>
          <a:prstGeom prst="rect">
            <a:avLst/>
          </a:prstGeom>
          <a:solidFill>
            <a:srgbClr val="146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 rot="0">
            <a:off x="1092200" y="0"/>
            <a:ext cx="1723491" cy="2674620"/>
            <a:chOff x="1092200" y="0"/>
            <a:chExt cx="1723491" cy="2674620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2"/>
            <a:srcRect l="64030" t="62410" r="19580"/>
            <a:stretch>
              <a:fillRect/>
            </a:stretch>
          </p:blipFill>
          <p:spPr>
            <a:xfrm>
              <a:off x="1092200" y="0"/>
              <a:ext cx="1498600" cy="2578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1115229" y="1124744"/>
              <a:ext cx="1700462" cy="15498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9600" spc="-292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lang="ko-KR" altLang="en-US" sz="7000" spc="-214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4</a:t>
              </a:r>
              <a:endParaRPr lang="ko-KR" altLang="en-US" sz="7000" spc="-214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endParaRPr>
            </a:p>
          </p:txBody>
        </p:sp>
      </p:grpSp>
      <p:pic>
        <p:nvPicPr>
          <p:cNvPr id="23" name="그림 22" descr="Untitled-17.png"/>
          <p:cNvPicPr>
            <a:picLocks noChangeAspect="1"/>
          </p:cNvPicPr>
          <p:nvPr/>
        </p:nvPicPr>
        <p:blipFill rotWithShape="1">
          <a:blip r:embed="rId3"/>
          <a:srcRect t="-5330"/>
          <a:stretch>
            <a:fillRect/>
          </a:stretch>
        </p:blipFill>
        <p:spPr>
          <a:xfrm>
            <a:off x="7054884" y="3243255"/>
            <a:ext cx="1597559" cy="204790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직사각형 138"/>
          <p:cNvSpPr>
            <a:spLocks noGrp="1"/>
          </p:cNvSpPr>
          <p:nvPr/>
        </p:nvSpPr>
        <p:spPr>
          <a:xfrm>
            <a:off x="359532" y="0"/>
            <a:ext cx="8604956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간부 공무원의 자세는 …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grpSp>
        <p:nvGrpSpPr>
          <p:cNvPr id="258" name="그룹 17"/>
          <p:cNvGrpSpPr/>
          <p:nvPr/>
        </p:nvGrpSpPr>
        <p:grpSpPr>
          <a:xfrm rot="420000">
            <a:off x="552754" y="1902656"/>
            <a:ext cx="283483" cy="358277"/>
            <a:chOff x="827476" y="1249924"/>
            <a:chExt cx="1045009" cy="1199114"/>
          </a:xfrm>
        </p:grpSpPr>
        <p:sp>
          <p:nvSpPr>
            <p:cNvPr id="259" name="자유형 18"/>
            <p:cNvSpPr/>
            <p:nvPr/>
          </p:nvSpPr>
          <p:spPr>
            <a:xfrm>
              <a:off x="827476" y="1249924"/>
              <a:ext cx="1045009" cy="1199114"/>
            </a:xfrm>
            <a:custGeom>
              <a:avLst/>
              <a:gd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1ab4e4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60" name="자유형 19"/>
            <p:cNvSpPr/>
            <p:nvPr/>
          </p:nvSpPr>
          <p:spPr>
            <a:xfrm>
              <a:off x="827476" y="1626364"/>
              <a:ext cx="875103" cy="822674"/>
            </a:xfrm>
            <a:custGeom>
              <a:avLst/>
              <a:gd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488ac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61" name="직사각형 20"/>
          <p:cNvSpPr/>
          <p:nvPr/>
        </p:nvSpPr>
        <p:spPr>
          <a:xfrm>
            <a:off x="1044610" y="1746229"/>
            <a:ext cx="7024798" cy="67012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900" i="0" spc="5">
                <a:solidFill>
                  <a:srgbClr val="1488ac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자율적으로 간부의 책임과 의무 성실히 수행해야</a:t>
            </a:r>
            <a:endParaRPr lang="ko-KR" altLang="en-US" sz="2900" i="0" spc="5">
              <a:solidFill>
                <a:srgbClr val="1488ac">
                  <a:alpha val="100000"/>
                </a:srgbClr>
              </a:solidFill>
              <a:latin typeface="한컴 윤고딕 250"/>
              <a:ea typeface="한컴 윤고딕 250"/>
              <a:sym typeface="Wingdings"/>
            </a:endParaRPr>
          </a:p>
        </p:txBody>
      </p:sp>
      <p:cxnSp>
        <p:nvCxnSpPr>
          <p:cNvPr id="262" name="직선 연결선 25"/>
          <p:cNvCxnSpPr/>
          <p:nvPr/>
        </p:nvCxnSpPr>
        <p:spPr>
          <a:xfrm>
            <a:off x="1166728" y="2416349"/>
            <a:ext cx="7382223" cy="0"/>
          </a:xfrm>
          <a:prstGeom prst="line">
            <a:avLst/>
          </a:prstGeom>
          <a:ln w="9523" cap="rnd" cmpd="sng" algn="ctr">
            <a:solidFill>
              <a:srgbClr val="1488ac"/>
            </a:solidFill>
            <a:prstDash val="dash"/>
            <a:round/>
          </a:ln>
        </p:spPr>
      </p:cxnSp>
      <p:sp>
        <p:nvSpPr>
          <p:cNvPr id="264" name="Freeform 5"/>
          <p:cNvSpPr/>
          <p:nvPr/>
        </p:nvSpPr>
        <p:spPr>
          <a:xfrm>
            <a:off x="467780" y="3429000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265" name="제목 1"/>
          <p:cNvSpPr txBox="1"/>
          <p:nvPr/>
        </p:nvSpPr>
        <p:spPr>
          <a:xfrm>
            <a:off x="800439" y="4336368"/>
            <a:ext cx="8620474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+mj-cs"/>
              </a:rPr>
              <a:t>소관 업무는 철저하고 명확하게 파악하여 관리자로서의 자세 확립</a:t>
            </a:r>
            <a:endParaRPr lang="ko-KR" altLang="en-US" sz="2400">
              <a:solidFill>
                <a:schemeClr val="tx1">
                  <a:lumMod val="65000"/>
                  <a:lumOff val="35000"/>
                </a:schemeClr>
              </a:solidFill>
              <a:latin typeface="한컴 윤고딕 250"/>
              <a:ea typeface="한컴 윤고딕 250"/>
              <a:cs typeface="+mj-cs"/>
            </a:endParaRPr>
          </a:p>
        </p:txBody>
      </p:sp>
      <p:sp>
        <p:nvSpPr>
          <p:cNvPr id="266" name="Freeform 5"/>
          <p:cNvSpPr/>
          <p:nvPr/>
        </p:nvSpPr>
        <p:spPr>
          <a:xfrm>
            <a:off x="503548" y="4653136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267" name="직사각형 266"/>
          <p:cNvSpPr txBox="1"/>
          <p:nvPr/>
        </p:nvSpPr>
        <p:spPr>
          <a:xfrm>
            <a:off x="677228" y="3217376"/>
            <a:ext cx="8466772" cy="566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ko-KR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+mj-cs"/>
              </a:rPr>
              <a:t>조직관리는 구성원 모두에 대한 관심과 애정으로 이끌어 나가고</a:t>
            </a:r>
            <a:endParaRPr lang="ko-KR" altLang="en-US" sz="2400">
              <a:solidFill>
                <a:schemeClr val="tx1">
                  <a:lumMod val="65000"/>
                  <a:lumOff val="35000"/>
                </a:schemeClr>
              </a:solidFill>
              <a:latin typeface="한컴 윤고딕 250"/>
              <a:ea typeface="한컴 윤고딕 250"/>
              <a:cs typeface="+mj-cs"/>
            </a:endParaRPr>
          </a:p>
        </p:txBody>
      </p:sp>
      <p:sp>
        <p:nvSpPr>
          <p:cNvPr id="268" name="타원 71"/>
          <p:cNvSpPr/>
          <p:nvPr/>
        </p:nvSpPr>
        <p:spPr>
          <a:xfrm>
            <a:off x="287524" y="5625244"/>
            <a:ext cx="9144000" cy="1232756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slides/slide3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직사각형 138"/>
          <p:cNvSpPr>
            <a:spLocks noGrp="1"/>
          </p:cNvSpPr>
          <p:nvPr/>
        </p:nvSpPr>
        <p:spPr>
          <a:xfrm>
            <a:off x="359532" y="0"/>
            <a:ext cx="8604956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간부 공무원의 자세는 …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grpSp>
        <p:nvGrpSpPr>
          <p:cNvPr id="258" name="그룹 17"/>
          <p:cNvGrpSpPr/>
          <p:nvPr/>
        </p:nvGrpSpPr>
        <p:grpSpPr>
          <a:xfrm rot="420000">
            <a:off x="550459" y="1735475"/>
            <a:ext cx="283483" cy="358277"/>
            <a:chOff x="827476" y="1249924"/>
            <a:chExt cx="1045009" cy="1199114"/>
          </a:xfrm>
        </p:grpSpPr>
        <p:sp>
          <p:nvSpPr>
            <p:cNvPr id="259" name="자유형 18"/>
            <p:cNvSpPr/>
            <p:nvPr/>
          </p:nvSpPr>
          <p:spPr>
            <a:xfrm>
              <a:off x="827476" y="1249924"/>
              <a:ext cx="1045009" cy="1199114"/>
            </a:xfrm>
            <a:custGeom>
              <a:avLst/>
              <a:gd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1ab4e4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60" name="자유형 19"/>
            <p:cNvSpPr/>
            <p:nvPr/>
          </p:nvSpPr>
          <p:spPr>
            <a:xfrm>
              <a:off x="827476" y="1626364"/>
              <a:ext cx="875103" cy="822674"/>
            </a:xfrm>
            <a:custGeom>
              <a:avLst/>
              <a:gd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488ac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61" name="직사각형 20"/>
          <p:cNvSpPr/>
          <p:nvPr/>
        </p:nvSpPr>
        <p:spPr>
          <a:xfrm>
            <a:off x="931578" y="1678760"/>
            <a:ext cx="7024798" cy="67012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900" i="0" spc="5">
                <a:solidFill>
                  <a:srgbClr val="1488ac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조직 내 공직자 윤리교육을 지속적으로 실시</a:t>
            </a:r>
            <a:endParaRPr lang="ko-KR" altLang="en-US" sz="2900" i="0" spc="5">
              <a:solidFill>
                <a:srgbClr val="1488ac">
                  <a:alpha val="100000"/>
                </a:srgbClr>
              </a:solidFill>
              <a:latin typeface="한컴 윤고딕 250"/>
              <a:ea typeface="한컴 윤고딕 250"/>
              <a:sym typeface="Wingdings"/>
            </a:endParaRPr>
          </a:p>
        </p:txBody>
      </p:sp>
      <p:cxnSp>
        <p:nvCxnSpPr>
          <p:cNvPr id="262" name="직선 연결선 25"/>
          <p:cNvCxnSpPr/>
          <p:nvPr/>
        </p:nvCxnSpPr>
        <p:spPr>
          <a:xfrm>
            <a:off x="1034528" y="2271936"/>
            <a:ext cx="7461908" cy="0"/>
          </a:xfrm>
          <a:prstGeom prst="line">
            <a:avLst/>
          </a:prstGeom>
          <a:ln w="9523" cap="rnd" cmpd="sng" algn="ctr">
            <a:solidFill>
              <a:srgbClr val="1488ac"/>
            </a:solidFill>
            <a:prstDash val="dash"/>
            <a:round/>
          </a:ln>
        </p:spPr>
      </p:cxnSp>
      <p:sp>
        <p:nvSpPr>
          <p:cNvPr id="263" name="제목 1"/>
          <p:cNvSpPr txBox="1"/>
          <p:nvPr/>
        </p:nvSpPr>
        <p:spPr>
          <a:xfrm>
            <a:off x="1043608" y="2816932"/>
            <a:ext cx="7956376" cy="967637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+mj-cs"/>
              </a:rPr>
              <a:t>최근 공무원 뇌물비리가 반복되는 이유는 과거의 잘못된 관행을 바꾸려는 의지와 노력이 부족하기 때문</a:t>
            </a:r>
            <a:endParaRPr lang="ko-KR" altLang="en-US" sz="2400">
              <a:solidFill>
                <a:schemeClr val="tx1">
                  <a:lumMod val="65000"/>
                  <a:lumOff val="35000"/>
                </a:schemeClr>
              </a:solidFill>
              <a:latin typeface="한컴 윤고딕 250"/>
              <a:ea typeface="한컴 윤고딕 250"/>
              <a:cs typeface="+mj-cs"/>
            </a:endParaRPr>
          </a:p>
        </p:txBody>
      </p:sp>
      <p:sp>
        <p:nvSpPr>
          <p:cNvPr id="265" name="제목 1"/>
          <p:cNvSpPr txBox="1"/>
          <p:nvPr/>
        </p:nvSpPr>
        <p:spPr>
          <a:xfrm>
            <a:off x="1043099" y="4725144"/>
            <a:ext cx="8100900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+mj-cs"/>
              </a:rPr>
              <a:t>따라서 부서장 주관 자율적인 자체 교육을 주기적으로 실시하여 경각심 고취 및 비리 사전 예방</a:t>
            </a:r>
            <a:endParaRPr lang="ko-KR" altLang="en-US" sz="2400">
              <a:solidFill>
                <a:schemeClr val="tx1">
                  <a:lumMod val="65000"/>
                  <a:lumOff val="35000"/>
                </a:schemeClr>
              </a:solidFill>
              <a:latin typeface="한컴 윤고딕 250"/>
              <a:ea typeface="한컴 윤고딕 250"/>
              <a:cs typeface="+mj-cs"/>
            </a:endParaRPr>
          </a:p>
        </p:txBody>
      </p:sp>
      <p:sp>
        <p:nvSpPr>
          <p:cNvPr id="267" name="타원 20"/>
          <p:cNvSpPr/>
          <p:nvPr/>
        </p:nvSpPr>
        <p:spPr>
          <a:xfrm>
            <a:off x="647564" y="3032956"/>
            <a:ext cx="144016" cy="11597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69" name="타원 20"/>
          <p:cNvSpPr/>
          <p:nvPr/>
        </p:nvSpPr>
        <p:spPr>
          <a:xfrm>
            <a:off x="647056" y="4825190"/>
            <a:ext cx="144016" cy="11597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70" name="타원 71"/>
          <p:cNvSpPr/>
          <p:nvPr/>
        </p:nvSpPr>
        <p:spPr>
          <a:xfrm>
            <a:off x="287524" y="5625244"/>
            <a:ext cx="9144000" cy="1232756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slides/slide3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직사각형 138"/>
          <p:cNvSpPr>
            <a:spLocks noGrp="1"/>
          </p:cNvSpPr>
          <p:nvPr/>
        </p:nvSpPr>
        <p:spPr>
          <a:xfrm>
            <a:off x="359532" y="0"/>
            <a:ext cx="7840238" cy="101673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algn="l" eaLnBrk="0" latinLnBrk="1" hangingPunct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3400" b="0" i="0" spc="-141">
                <a:solidFill>
                  <a:schemeClr val="bg1"/>
                </a:solidFill>
                <a:latin typeface="한컴 윤고딕 250"/>
                <a:ea typeface="한컴 윤고딕 250"/>
              </a:rPr>
              <a:t>시장님 당부사항</a:t>
            </a:r>
            <a:endParaRPr lang="ko-KR" altLang="en-US" sz="3400" b="0" i="0" spc="-141">
              <a:solidFill>
                <a:schemeClr val="bg1"/>
              </a:solidFill>
              <a:latin typeface="한컴 윤고딕 250"/>
              <a:ea typeface="한컴 윤고딕 250"/>
            </a:endParaRPr>
          </a:p>
        </p:txBody>
      </p:sp>
      <p:grpSp>
        <p:nvGrpSpPr>
          <p:cNvPr id="257" name="그룹 19"/>
          <p:cNvGrpSpPr/>
          <p:nvPr/>
        </p:nvGrpSpPr>
        <p:grpSpPr>
          <a:xfrm rot="0">
            <a:off x="0" y="3001688"/>
            <a:ext cx="574496" cy="427312"/>
            <a:chOff x="782817" y="2526978"/>
            <a:chExt cx="574496" cy="427312"/>
          </a:xfrm>
        </p:grpSpPr>
        <p:sp>
          <p:nvSpPr>
            <p:cNvPr id="258" name="직각 삼각형 20"/>
            <p:cNvSpPr/>
            <p:nvPr/>
          </p:nvSpPr>
          <p:spPr>
            <a:xfrm rot="10800000">
              <a:off x="899592" y="2526978"/>
              <a:ext cx="400349" cy="120279"/>
            </a:xfrm>
            <a:prstGeom prst="rtTriangle">
              <a:avLst/>
            </a:prstGeom>
            <a:solidFill>
              <a:srgbClr val="6ca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pic>
          <p:nvPicPr>
            <p:cNvPr id="259" name="그림 21" descr="그림자.png"/>
            <p:cNvPicPr>
              <a:picLocks noChangeAspect="1"/>
            </p:cNvPicPr>
            <p:nvPr/>
          </p:nvPicPr>
          <p:blipFill rotWithShape="1">
            <a:blip r:embed="rId2"/>
            <a:srcRect l="47920"/>
            <a:stretch>
              <a:fillRect/>
            </a:stretch>
          </p:blipFill>
          <p:spPr>
            <a:xfrm flipH="1">
              <a:off x="782817" y="2529582"/>
              <a:ext cx="574496" cy="424708"/>
            </a:xfrm>
            <a:prstGeom prst="rect">
              <a:avLst/>
            </a:prstGeom>
          </p:spPr>
        </p:pic>
      </p:grpSp>
      <p:grpSp>
        <p:nvGrpSpPr>
          <p:cNvPr id="260" name="그룹 22"/>
          <p:cNvGrpSpPr/>
          <p:nvPr/>
        </p:nvGrpSpPr>
        <p:grpSpPr>
          <a:xfrm rot="0">
            <a:off x="0" y="4979540"/>
            <a:ext cx="574496" cy="427312"/>
            <a:chOff x="782817" y="3943735"/>
            <a:chExt cx="574496" cy="427312"/>
          </a:xfrm>
        </p:grpSpPr>
        <p:sp>
          <p:nvSpPr>
            <p:cNvPr id="261" name="직각 삼각형 23"/>
            <p:cNvSpPr/>
            <p:nvPr/>
          </p:nvSpPr>
          <p:spPr>
            <a:xfrm rot="10800000">
              <a:off x="899592" y="3943735"/>
              <a:ext cx="400349" cy="1202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pic>
          <p:nvPicPr>
            <p:cNvPr id="262" name="그림 24" descr="그림자.png"/>
            <p:cNvPicPr>
              <a:picLocks noChangeAspect="1"/>
            </p:cNvPicPr>
            <p:nvPr/>
          </p:nvPicPr>
          <p:blipFill rotWithShape="1">
            <a:blip r:embed="rId2"/>
            <a:srcRect l="47920"/>
            <a:stretch>
              <a:fillRect/>
            </a:stretch>
          </p:blipFill>
          <p:spPr>
            <a:xfrm flipH="1">
              <a:off x="782817" y="3946339"/>
              <a:ext cx="574496" cy="424708"/>
            </a:xfrm>
            <a:prstGeom prst="rect">
              <a:avLst/>
            </a:prstGeom>
          </p:spPr>
        </p:pic>
      </p:grpSp>
      <p:sp>
        <p:nvSpPr>
          <p:cNvPr id="263" name="모서리가 둥근 직사각형 42"/>
          <p:cNvSpPr/>
          <p:nvPr/>
        </p:nvSpPr>
        <p:spPr>
          <a:xfrm>
            <a:off x="565729" y="4161262"/>
            <a:ext cx="8323459" cy="1145952"/>
          </a:xfrm>
          <a:prstGeom prst="roundRect">
            <a:avLst>
              <a:gd name="adj" fmla="val 8915"/>
            </a:avLst>
          </a:prstGeom>
          <a:solidFill>
            <a:schemeClr val="bg1"/>
          </a:solidFill>
          <a:ln w="635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264" name="그룹 44"/>
          <p:cNvGrpSpPr/>
          <p:nvPr/>
        </p:nvGrpSpPr>
        <p:grpSpPr>
          <a:xfrm rot="0">
            <a:off x="134451" y="4454953"/>
            <a:ext cx="560270" cy="535781"/>
            <a:chOff x="889137" y="3411479"/>
            <a:chExt cx="758146" cy="535781"/>
          </a:xfrm>
        </p:grpSpPr>
        <p:sp>
          <p:nvSpPr>
            <p:cNvPr id="265" name="양쪽 모서리가 둥근 사각형 46"/>
            <p:cNvSpPr/>
            <p:nvPr/>
          </p:nvSpPr>
          <p:spPr>
            <a:xfrm rot="5400000">
              <a:off x="1000319" y="3300297"/>
              <a:ext cx="535781" cy="758146"/>
            </a:xfrm>
            <a:prstGeom prst="round2SameRect">
              <a:avLst>
                <a:gd name="adj1" fmla="val 10000"/>
                <a:gd name="adj2" fmla="val 0"/>
              </a:avLst>
            </a:prstGeom>
            <a:gradFill flip="none" rotWithShape="1">
              <a:gsLst>
                <a:gs pos="22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pic>
          <p:nvPicPr>
            <p:cNvPr id="266" name="그림 50" descr="738-6.png"/>
            <p:cNvPicPr>
              <a:picLocks noChangeAspect="1"/>
            </p:cNvPicPr>
            <p:nvPr/>
          </p:nvPicPr>
          <p:blipFill rotWithShape="1">
            <a:blip r:embed="rId3">
              <a:lum bright="100000"/>
            </a:blip>
            <a:srcRect l="74510" b="71320"/>
            <a:stretch>
              <a:fillRect/>
            </a:stretch>
          </p:blipFill>
          <p:spPr>
            <a:xfrm flipH="1">
              <a:off x="891983" y="3415097"/>
              <a:ext cx="543254" cy="458341"/>
            </a:xfrm>
            <a:prstGeom prst="rect">
              <a:avLst/>
            </a:prstGeom>
          </p:spPr>
        </p:pic>
      </p:grpSp>
      <p:grpSp>
        <p:nvGrpSpPr>
          <p:cNvPr id="267" name="그룹 57"/>
          <p:cNvGrpSpPr/>
          <p:nvPr/>
        </p:nvGrpSpPr>
        <p:grpSpPr>
          <a:xfrm rot="0">
            <a:off x="537598" y="2175741"/>
            <a:ext cx="8323460" cy="1508662"/>
            <a:chOff x="1320416" y="1701031"/>
            <a:chExt cx="6840760" cy="1508662"/>
          </a:xfrm>
        </p:grpSpPr>
        <p:sp>
          <p:nvSpPr>
            <p:cNvPr id="268" name="모서리가 둥근 직사각형 58"/>
            <p:cNvSpPr/>
            <p:nvPr/>
          </p:nvSpPr>
          <p:spPr>
            <a:xfrm>
              <a:off x="1320416" y="1701031"/>
              <a:ext cx="6840760" cy="1145952"/>
            </a:xfrm>
            <a:prstGeom prst="roundRect">
              <a:avLst>
                <a:gd name="adj" fmla="val 8915"/>
              </a:avLst>
            </a:prstGeom>
            <a:solidFill>
              <a:schemeClr val="bg1"/>
            </a:solidFill>
            <a:ln w="63500">
              <a:solidFill>
                <a:srgbClr val="d4ed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69" name="이등변 삼각형 59"/>
            <p:cNvSpPr/>
            <p:nvPr/>
          </p:nvSpPr>
          <p:spPr>
            <a:xfrm rot="10800000">
              <a:off x="7459985" y="2771547"/>
              <a:ext cx="512440" cy="43814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rgbClr val="d4ed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70" name="TextBox 60"/>
          <p:cNvSpPr txBox="1"/>
          <p:nvPr/>
        </p:nvSpPr>
        <p:spPr>
          <a:xfrm>
            <a:off x="1086763" y="2488919"/>
            <a:ext cx="8057237" cy="500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비리 발생시 당사자에게는 최고 수준의 처벌 조치</a:t>
            </a:r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  <a:latin typeface="한컴 윤고딕 250"/>
              <a:ea typeface="한컴 윤고딕 250"/>
              <a:cs typeface="Arial"/>
            </a:endParaRPr>
          </a:p>
        </p:txBody>
      </p:sp>
      <p:grpSp>
        <p:nvGrpSpPr>
          <p:cNvPr id="271" name="그룹 61"/>
          <p:cNvGrpSpPr/>
          <p:nvPr/>
        </p:nvGrpSpPr>
        <p:grpSpPr>
          <a:xfrm rot="0">
            <a:off x="106320" y="2469432"/>
            <a:ext cx="560270" cy="535781"/>
            <a:chOff x="889137" y="1994722"/>
            <a:chExt cx="758146" cy="535781"/>
          </a:xfrm>
        </p:grpSpPr>
        <p:sp>
          <p:nvSpPr>
            <p:cNvPr id="272" name="양쪽 모서리가 둥근 사각형 62"/>
            <p:cNvSpPr/>
            <p:nvPr/>
          </p:nvSpPr>
          <p:spPr>
            <a:xfrm rot="5400000">
              <a:off x="1000319" y="1883540"/>
              <a:ext cx="535781" cy="758146"/>
            </a:xfrm>
            <a:prstGeom prst="round2SameRect">
              <a:avLst>
                <a:gd name="adj1" fmla="val 10000"/>
                <a:gd name="adj2" fmla="val 0"/>
              </a:avLst>
            </a:prstGeom>
            <a:solidFill>
              <a:srgbClr val="8dd03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pic>
          <p:nvPicPr>
            <p:cNvPr id="273" name="그림 63" descr="738-6.png"/>
            <p:cNvPicPr>
              <a:picLocks noChangeAspect="1"/>
            </p:cNvPicPr>
            <p:nvPr/>
          </p:nvPicPr>
          <p:blipFill rotWithShape="1">
            <a:blip r:embed="rId3">
              <a:lum bright="100000"/>
            </a:blip>
            <a:srcRect l="74510" b="71320"/>
            <a:stretch>
              <a:fillRect/>
            </a:stretch>
          </p:blipFill>
          <p:spPr>
            <a:xfrm flipH="1">
              <a:off x="891983" y="1998340"/>
              <a:ext cx="543254" cy="458341"/>
            </a:xfrm>
            <a:prstGeom prst="rect">
              <a:avLst/>
            </a:prstGeom>
          </p:spPr>
        </p:pic>
      </p:grpSp>
      <p:sp>
        <p:nvSpPr>
          <p:cNvPr id="275" name="TextBox 67"/>
          <p:cNvSpPr txBox="1"/>
          <p:nvPr/>
        </p:nvSpPr>
        <p:spPr>
          <a:xfrm>
            <a:off x="1086754" y="4473116"/>
            <a:ext cx="8057236" cy="500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관리자에게도 반드시 연대책임을 물을 것임</a:t>
            </a:r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277" name="이등변 삼각형 59"/>
          <p:cNvSpPr/>
          <p:nvPr/>
        </p:nvSpPr>
        <p:spPr>
          <a:xfrm rot="10800000">
            <a:off x="8016944" y="5259106"/>
            <a:ext cx="623508" cy="438146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63500"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78" name="타원 71"/>
          <p:cNvSpPr/>
          <p:nvPr/>
        </p:nvSpPr>
        <p:spPr>
          <a:xfrm>
            <a:off x="287524" y="5625244"/>
            <a:ext cx="9144000" cy="1232756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1125</ep:Words>
  <ep:PresentationFormat>화면 슬라이드 쇼(4:3)</ep:PresentationFormat>
  <ep:Paragraphs>222</ep:Paragraphs>
  <ep:Slides>31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ep:HeadingPairs>
  <ep:TitlesOfParts>
    <vt:vector size="32" baseType="lpstr">
      <vt:lpstr>Office 테마</vt:lpstr>
      <vt:lpstr>슬라이드 1</vt:lpstr>
      <vt:lpstr>목   차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징계 현황</vt:lpstr>
      <vt:lpstr>비위 유형별 징계 현황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언어 폭력은 업무수행에 방해</vt:lpstr>
      <vt:lpstr>슬라이드 25</vt:lpstr>
      <vt:lpstr>부정비리 차단 종합대책 시행(`17.7.19.)</vt:lpstr>
      <vt:lpstr>슬라이드 27</vt:lpstr>
      <vt:lpstr>슬라이드 28</vt:lpstr>
      <vt:lpstr>슬라이드 29</vt:lpstr>
      <vt:lpstr>슬라이드 30</vt:lpstr>
      <vt:lpstr>슬라이드 31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2012-12-28T02:22:59.000</dcterms:created>
  <dc:creator>eugene</dc:creator>
  <dc:description/>
  <cp:keywords/>
  <cp:lastModifiedBy>User</cp:lastModifiedBy>
  <dcterms:modified xsi:type="dcterms:W3CDTF">2017-08-29T08:21:42.731</dcterms:modified>
  <cp:revision>1105</cp:revision>
  <dc:subject/>
  <dc:title>ADD A TITLE SLIDE</dc:title>
</cp:coreProperties>
</file>