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Default Extension="xlsx" ContentType="application/vnd.openxmlformats-officedocument.spreadsheetml.sheet"/>
  <Override PartName="/ppt/diagrams/layout1.xml" ContentType="application/vnd.openxmlformats-officedocument.drawingml.diagram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6" r:id="rId2"/>
    <p:sldId id="342" r:id="rId3"/>
    <p:sldId id="410" r:id="rId4"/>
    <p:sldId id="411" r:id="rId5"/>
    <p:sldId id="414" r:id="rId6"/>
    <p:sldId id="415" r:id="rId7"/>
    <p:sldId id="416" r:id="rId8"/>
    <p:sldId id="409" r:id="rId9"/>
    <p:sldId id="413" r:id="rId10"/>
    <p:sldId id="412" r:id="rId11"/>
    <p:sldId id="417" r:id="rId12"/>
    <p:sldId id="389" r:id="rId13"/>
  </p:sldIdLst>
  <p:sldSz cx="9144000" cy="6858000" type="screen4x3"/>
  <p:notesSz cx="6805613" cy="99393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  <a:srgbClr val="AE78D6"/>
    <a:srgbClr val="FF6D6D"/>
    <a:srgbClr val="6699FF"/>
    <a:srgbClr val="FB5B5B"/>
    <a:srgbClr val="3EA6C2"/>
    <a:srgbClr val="61B6CD"/>
    <a:srgbClr val="F09570"/>
    <a:srgbClr val="FFD961"/>
    <a:srgbClr val="26E2B5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565" autoAdjust="0"/>
    <p:restoredTop sz="78630" autoAdjust="0"/>
  </p:normalViewPr>
  <p:slideViewPr>
    <p:cSldViewPr>
      <p:cViewPr varScale="1">
        <p:scale>
          <a:sx n="84" d="100"/>
          <a:sy n="84" d="100"/>
        </p:scale>
        <p:origin x="-558" y="-78"/>
      </p:cViewPr>
      <p:guideLst>
        <p:guide orient="horz" pos="2160"/>
        <p:guide pos="365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25" d="100"/>
        <a:sy n="125" d="100"/>
      </p:scale>
      <p:origin x="0" y="0"/>
    </p:cViewPr>
  </p:notesTextViewPr>
  <p:notesViewPr>
    <p:cSldViewPr>
      <p:cViewPr varScale="1">
        <p:scale>
          <a:sx n="73" d="100"/>
          <a:sy n="73" d="100"/>
        </p:scale>
        <p:origin x="-2196" y="-108"/>
      </p:cViewPr>
      <p:guideLst>
        <p:guide orient="horz" pos="3131"/>
        <p:guide pos="2144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____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____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ko-KR"/>
  <c:roundedCorners val="1"/>
  <c:style val="10"/>
  <c:chart>
    <c:title>
      <c:tx>
        <c:rich>
          <a:bodyPr/>
          <a:lstStyle/>
          <a:p>
            <a:pPr>
              <a:defRPr/>
            </a:pPr>
            <a:r>
              <a:rPr lang="en-US" dirty="0">
                <a:latin typeface="08서울남산체 EB" pitchFamily="18" charset="-127"/>
                <a:ea typeface="08서울남산체 EB" pitchFamily="18" charset="-127"/>
              </a:rPr>
              <a:t>2013</a:t>
            </a:r>
            <a:r>
              <a:rPr lang="ko-KR" dirty="0">
                <a:latin typeface="08서울남산체 EB" pitchFamily="18" charset="-127"/>
                <a:ea typeface="08서울남산체 EB" pitchFamily="18" charset="-127"/>
              </a:rPr>
              <a:t>년 </a:t>
            </a:r>
            <a:r>
              <a:rPr lang="ko-KR" dirty="0" err="1">
                <a:latin typeface="08서울남산체 EB" pitchFamily="18" charset="-127"/>
                <a:ea typeface="08서울남산체 EB" pitchFamily="18" charset="-127"/>
              </a:rPr>
              <a:t>발화요인별</a:t>
            </a:r>
            <a:r>
              <a:rPr lang="ko-KR" dirty="0">
                <a:latin typeface="08서울남산체 EB" pitchFamily="18" charset="-127"/>
                <a:ea typeface="08서울남산체 EB" pitchFamily="18" charset="-127"/>
              </a:rPr>
              <a:t> 분석</a:t>
            </a:r>
          </a:p>
        </c:rich>
      </c:tx>
      <c:layout>
        <c:manualLayout>
          <c:xMode val="edge"/>
          <c:yMode val="edge"/>
          <c:x val="0.13981974712361395"/>
          <c:y val="0"/>
        </c:manualLayout>
      </c:layout>
    </c:title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2013년 발화요인별 분석</c:v>
                </c:pt>
              </c:strCache>
            </c:strRef>
          </c:tx>
          <c:explosion val="6"/>
          <c:dPt>
            <c:idx val="0"/>
            <c:spPr>
              <a:solidFill>
                <a:schemeClr val="tx2">
                  <a:lumMod val="40000"/>
                  <a:lumOff val="60000"/>
                </a:schemeClr>
              </a:solidFill>
            </c:spPr>
          </c:dPt>
          <c:dPt>
            <c:idx val="1"/>
            <c:spPr>
              <a:solidFill>
                <a:srgbClr val="F09570">
                  <a:alpha val="72941"/>
                </a:srgbClr>
              </a:solidFill>
            </c:spPr>
          </c:dPt>
          <c:dPt>
            <c:idx val="2"/>
            <c:spPr>
              <a:solidFill>
                <a:srgbClr val="9BBB59">
                  <a:alpha val="38000"/>
                </a:srgbClr>
              </a:solidFill>
            </c:spPr>
          </c:dPt>
          <c:dPt>
            <c:idx val="3"/>
            <c:spPr>
              <a:solidFill>
                <a:srgbClr val="AE78D6">
                  <a:alpha val="53000"/>
                </a:srgbClr>
              </a:solidFill>
            </c:spPr>
          </c:dPt>
          <c:dPt>
            <c:idx val="4"/>
            <c:spPr>
              <a:solidFill>
                <a:srgbClr val="9BBB59">
                  <a:lumMod val="60000"/>
                  <a:lumOff val="40000"/>
                  <a:alpha val="43000"/>
                </a:srgbClr>
              </a:solidFill>
            </c:spPr>
          </c:dPt>
          <c:dPt>
            <c:idx val="5"/>
            <c:spPr>
              <a:solidFill>
                <a:srgbClr val="FFC000"/>
              </a:solidFill>
            </c:spPr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altLang="en-US" b="1" dirty="0">
                        <a:solidFill>
                          <a:srgbClr val="FF6D6D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HY동녘B" pitchFamily="18" charset="-127"/>
                        <a:ea typeface="HY동녘B" pitchFamily="18" charset="-127"/>
                      </a:rPr>
                      <a:t>4</a:t>
                    </a:r>
                    <a:r>
                      <a:rPr lang="en-US" altLang="en-US" dirty="0">
                        <a:solidFill>
                          <a:srgbClr val="FF6D6D"/>
                        </a:solidFill>
                      </a:rPr>
                      <a:t>6.4%</a:t>
                    </a:r>
                  </a:p>
                </c:rich>
              </c:tx>
              <c:dLblPos val="outEnd"/>
              <c:showVal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altLang="en-US" b="1" dirty="0">
                        <a:solidFill>
                          <a:schemeClr val="tx2">
                            <a:lumMod val="40000"/>
                            <a:lumOff val="6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HY동녘B" pitchFamily="18" charset="-127"/>
                        <a:ea typeface="HY동녘B" pitchFamily="18" charset="-127"/>
                      </a:rPr>
                      <a:t>2</a:t>
                    </a:r>
                    <a:r>
                      <a:rPr lang="en-US" altLang="en-US" dirty="0">
                        <a:solidFill>
                          <a:schemeClr val="tx2">
                            <a:lumMod val="40000"/>
                            <a:lumOff val="60000"/>
                          </a:schemeClr>
                        </a:solidFill>
                      </a:rPr>
                      <a:t>6.6%</a:t>
                    </a:r>
                  </a:p>
                </c:rich>
              </c:tx>
              <c:dLblPos val="outEnd"/>
              <c:showVal val="1"/>
            </c:dLbl>
            <c:dLbl>
              <c:idx val="5"/>
              <c:layout>
                <c:manualLayout>
                  <c:x val="6.6666666666666693E-2"/>
                  <c:y val="6.2500000000000177E-3"/>
                </c:manualLayout>
              </c:layout>
              <c:showVal val="1"/>
            </c:dLbl>
            <c:txPr>
              <a:bodyPr/>
              <a:lstStyle/>
              <a:p>
                <a:pPr>
                  <a:defRPr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HY동녘B" pitchFamily="18" charset="-127"/>
                    <a:ea typeface="HY동녘B" pitchFamily="18" charset="-127"/>
                  </a:defRPr>
                </a:pPr>
                <a:endParaRPr lang="ko-KR"/>
              </a:p>
            </c:txPr>
            <c:dLblPos val="outEnd"/>
            <c:showVal val="1"/>
            <c:showLeaderLines val="1"/>
          </c:dLbls>
          <c:cat>
            <c:strRef>
              <c:f>Sheet1!$A$2:$A$7</c:f>
              <c:strCache>
                <c:ptCount val="6"/>
                <c:pt idx="0">
                  <c:v>부주의</c:v>
                </c:pt>
                <c:pt idx="1">
                  <c:v>전기</c:v>
                </c:pt>
                <c:pt idx="2">
                  <c:v>기계적</c:v>
                </c:pt>
                <c:pt idx="3">
                  <c:v>원인미상</c:v>
                </c:pt>
                <c:pt idx="4">
                  <c:v>방화</c:v>
                </c:pt>
                <c:pt idx="5">
                  <c:v>기타</c:v>
                </c:pt>
              </c:strCache>
            </c:strRef>
          </c:cat>
          <c:val>
            <c:numRef>
              <c:f>Sheet1!$B$2:$B$7</c:f>
              <c:numCache>
                <c:formatCode>0.0%</c:formatCode>
                <c:ptCount val="6"/>
                <c:pt idx="0">
                  <c:v>0.46400000000000002</c:v>
                </c:pt>
                <c:pt idx="1">
                  <c:v>0.26600000000000001</c:v>
                </c:pt>
                <c:pt idx="2">
                  <c:v>9.9000000000000268E-2</c:v>
                </c:pt>
                <c:pt idx="3">
                  <c:v>9.5000000000000182E-2</c:v>
                </c:pt>
                <c:pt idx="4">
                  <c:v>3.8000000000000062E-2</c:v>
                </c:pt>
                <c:pt idx="5">
                  <c:v>3.600000000000006E-2</c:v>
                </c:pt>
              </c:numCache>
            </c:numRef>
          </c:val>
        </c:ser>
        <c:firstSliceAng val="0"/>
      </c:pieChart>
    </c:plotArea>
    <c:legend>
      <c:legendPos val="b"/>
      <c:legendEntry>
        <c:idx val="0"/>
        <c:txPr>
          <a:bodyPr/>
          <a:lstStyle/>
          <a:p>
            <a:pPr>
              <a:defRPr sz="1700">
                <a:solidFill>
                  <a:srgbClr val="FF6D6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B" pitchFamily="18" charset="-127"/>
                <a:ea typeface="HY동녘B" pitchFamily="18" charset="-127"/>
              </a:defRPr>
            </a:pPr>
            <a:endParaRPr lang="ko-KR"/>
          </a:p>
        </c:txPr>
      </c:legendEntry>
      <c:legendEntry>
        <c:idx val="1"/>
        <c:txPr>
          <a:bodyPr/>
          <a:lstStyle/>
          <a:p>
            <a:pPr>
              <a:defRPr sz="1700" b="1">
                <a:solidFill>
                  <a:srgbClr val="6699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B" pitchFamily="18" charset="-127"/>
                <a:ea typeface="HY동녘B" pitchFamily="18" charset="-127"/>
              </a:defRPr>
            </a:pPr>
            <a:endParaRPr lang="ko-KR"/>
          </a:p>
        </c:txPr>
      </c:legendEntry>
      <c:layout/>
      <c:txPr>
        <a:bodyPr/>
        <a:lstStyle/>
        <a:p>
          <a:pPr>
            <a:defRPr sz="1700">
              <a:latin typeface="HY동녘B" pitchFamily="18" charset="-127"/>
              <a:ea typeface="HY동녘B" pitchFamily="18" charset="-127"/>
            </a:defRPr>
          </a:pPr>
          <a:endParaRPr lang="ko-KR"/>
        </a:p>
      </c:txPr>
    </c:legend>
    <c:plotVisOnly val="1"/>
  </c:chart>
  <c:txPr>
    <a:bodyPr/>
    <a:lstStyle/>
    <a:p>
      <a:pPr>
        <a:defRPr sz="1800"/>
      </a:pPr>
      <a:endParaRPr lang="ko-KR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ko-KR"/>
  <c:style val="10"/>
  <c:chart>
    <c:title>
      <c:tx>
        <c:rich>
          <a:bodyPr/>
          <a:lstStyle/>
          <a:p>
            <a:pPr>
              <a:defRPr/>
            </a:pPr>
            <a:r>
              <a:rPr lang="ko-KR"/>
              <a:t> </a:t>
            </a:r>
            <a:r>
              <a:rPr lang="en-US"/>
              <a:t>2013</a:t>
            </a:r>
            <a:r>
              <a:rPr lang="ko-KR"/>
              <a:t>년 발화장소별 분석 </a:t>
            </a:r>
            <a:endParaRPr lang="en-US"/>
          </a:p>
        </c:rich>
      </c:tx>
      <c:layout>
        <c:manualLayout>
          <c:xMode val="edge"/>
          <c:yMode val="edge"/>
          <c:x val="8.8869435963054133E-2"/>
          <c:y val="0"/>
        </c:manualLayout>
      </c:layout>
    </c:title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dPt>
            <c:idx val="0"/>
            <c:spPr>
              <a:solidFill>
                <a:srgbClr val="1F497D">
                  <a:lumMod val="40000"/>
                  <a:lumOff val="60000"/>
                  <a:alpha val="34000"/>
                </a:srgbClr>
              </a:solidFill>
            </c:spPr>
          </c:dPt>
          <c:dPt>
            <c:idx val="1"/>
            <c:spPr>
              <a:solidFill>
                <a:srgbClr val="FF0000">
                  <a:alpha val="45000"/>
                </a:srgbClr>
              </a:solidFill>
            </c:spPr>
          </c:dPt>
          <c:dPt>
            <c:idx val="2"/>
            <c:spPr>
              <a:solidFill>
                <a:srgbClr val="00B050">
                  <a:alpha val="46000"/>
                </a:srgbClr>
              </a:solidFill>
            </c:spPr>
          </c:dPt>
          <c:dPt>
            <c:idx val="3"/>
            <c:spPr>
              <a:solidFill>
                <a:srgbClr val="8064A2">
                  <a:lumMod val="60000"/>
                  <a:lumOff val="40000"/>
                  <a:alpha val="57000"/>
                </a:srgbClr>
              </a:solidFill>
            </c:spPr>
          </c:dPt>
          <c:dPt>
            <c:idx val="4"/>
            <c:spPr>
              <a:solidFill>
                <a:srgbClr val="3EA6C2">
                  <a:alpha val="44000"/>
                </a:srgbClr>
              </a:solidFill>
            </c:spPr>
          </c:dPt>
          <c:dPt>
            <c:idx val="5"/>
            <c:spPr>
              <a:solidFill>
                <a:srgbClr val="F79646">
                  <a:lumMod val="75000"/>
                  <a:alpha val="30000"/>
                </a:srgbClr>
              </a:solidFill>
            </c:spPr>
          </c:dPt>
          <c:dPt>
            <c:idx val="6"/>
            <c:spPr>
              <a:solidFill>
                <a:srgbClr val="4F81BD">
                  <a:lumMod val="40000"/>
                  <a:lumOff val="60000"/>
                  <a:alpha val="37000"/>
                </a:srgbClr>
              </a:solidFill>
            </c:spPr>
          </c:dPt>
          <c:dPt>
            <c:idx val="7"/>
            <c:spPr>
              <a:solidFill>
                <a:srgbClr val="C0504D">
                  <a:lumMod val="60000"/>
                  <a:lumOff val="40000"/>
                  <a:alpha val="34000"/>
                </a:srgbClr>
              </a:solidFill>
            </c:spPr>
          </c:dPt>
          <c:dLbls>
            <c:dLbl>
              <c:idx val="0"/>
              <c:layout>
                <c:manualLayout>
                  <c:x val="8.2811201054288949E-2"/>
                  <c:y val="5.1736958661417316E-2"/>
                </c:manualLayout>
              </c:layout>
              <c:tx>
                <c:rich>
                  <a:bodyPr/>
                  <a:lstStyle/>
                  <a:p>
                    <a:r>
                      <a:rPr lang="en-US" altLang="en-US" sz="1500" b="1" dirty="0">
                        <a:solidFill>
                          <a:srgbClr val="FF6D6D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HY동녘B" pitchFamily="18" charset="-127"/>
                        <a:ea typeface="HY동녘B" pitchFamily="18" charset="-127"/>
                      </a:rPr>
                      <a:t>1</a:t>
                    </a:r>
                    <a:r>
                      <a:rPr lang="en-US" altLang="en-US" dirty="0">
                        <a:solidFill>
                          <a:srgbClr val="FF6D6D"/>
                        </a:solidFill>
                      </a:rPr>
                      <a:t>7.80%</a:t>
                    </a:r>
                  </a:p>
                </c:rich>
              </c:tx>
              <c:showVal val="1"/>
            </c:dLbl>
            <c:dLbl>
              <c:idx val="1"/>
              <c:layout>
                <c:manualLayout>
                  <c:x val="6.233861946373781E-2"/>
                  <c:y val="-6.6007135826771729E-2"/>
                </c:manualLayout>
              </c:layout>
              <c:spPr/>
              <c:txPr>
                <a:bodyPr/>
                <a:lstStyle/>
                <a:p>
                  <a:pPr>
                    <a:defRPr sz="1500" b="1">
                      <a:solidFill>
                        <a:srgbClr val="6699FF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HY동녘B" pitchFamily="18" charset="-127"/>
                      <a:ea typeface="HY동녘B" pitchFamily="18" charset="-127"/>
                    </a:defRPr>
                  </a:pPr>
                  <a:endParaRPr lang="ko-KR"/>
                </a:p>
              </c:txPr>
              <c:showVal val="1"/>
            </c:dLbl>
            <c:dLbl>
              <c:idx val="2"/>
              <c:layout>
                <c:manualLayout>
                  <c:x val="0.20303586957770989"/>
                  <c:y val="-7.5779281496062986E-2"/>
                </c:manualLayout>
              </c:layout>
              <c:showVal val="1"/>
            </c:dLbl>
            <c:dLbl>
              <c:idx val="5"/>
              <c:layout>
                <c:manualLayout>
                  <c:x val="-8.4001681805469894E-2"/>
                  <c:y val="1.4760580708661434E-2"/>
                </c:manualLayout>
              </c:layout>
              <c:showVal val="1"/>
            </c:dLbl>
            <c:dLbl>
              <c:idx val="6"/>
              <c:layout>
                <c:manualLayout>
                  <c:x val="-2.9627096031475432E-2"/>
                  <c:y val="-2.1712598425196851E-3"/>
                </c:manualLayout>
              </c:layout>
              <c:showVal val="1"/>
            </c:dLbl>
            <c:dLbl>
              <c:idx val="7"/>
              <c:layout>
                <c:manualLayout>
                  <c:x val="0.15167352094977929"/>
                  <c:y val="-1.8589812992125983E-2"/>
                </c:manualLayout>
              </c:layout>
              <c:showVal val="1"/>
            </c:dLbl>
            <c:txPr>
              <a:bodyPr/>
              <a:lstStyle/>
              <a:p>
                <a:pPr>
                  <a:defRPr sz="1500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HY동녘B" pitchFamily="18" charset="-127"/>
                    <a:ea typeface="HY동녘B" pitchFamily="18" charset="-127"/>
                  </a:defRPr>
                </a:pPr>
                <a:endParaRPr lang="ko-KR"/>
              </a:p>
            </c:txPr>
            <c:showVal val="1"/>
            <c:showLeaderLines val="1"/>
          </c:dLbls>
          <c:cat>
            <c:strRef>
              <c:f>Sheet1!$A$2:$A$10</c:f>
              <c:strCache>
                <c:ptCount val="8"/>
                <c:pt idx="0">
                  <c:v>야외</c:v>
                </c:pt>
                <c:pt idx="1">
                  <c:v>단독주택</c:v>
                </c:pt>
                <c:pt idx="2">
                  <c:v>자동차</c:v>
                </c:pt>
                <c:pt idx="3">
                  <c:v>근린생활</c:v>
                </c:pt>
                <c:pt idx="4">
                  <c:v>공동주택</c:v>
                </c:pt>
                <c:pt idx="5">
                  <c:v>공장</c:v>
                </c:pt>
                <c:pt idx="6">
                  <c:v>임야</c:v>
                </c:pt>
                <c:pt idx="7">
                  <c:v>창고</c:v>
                </c:pt>
              </c:strCache>
            </c:strRef>
          </c:cat>
          <c:val>
            <c:numRef>
              <c:f>Sheet1!$B$2:$B$10</c:f>
              <c:numCache>
                <c:formatCode>0.00%</c:formatCode>
                <c:ptCount val="9"/>
                <c:pt idx="0">
                  <c:v>0.17800000000000021</c:v>
                </c:pt>
                <c:pt idx="1">
                  <c:v>0.16600000000000001</c:v>
                </c:pt>
                <c:pt idx="2">
                  <c:v>0.11700000000000002</c:v>
                </c:pt>
                <c:pt idx="3">
                  <c:v>0.112</c:v>
                </c:pt>
                <c:pt idx="4">
                  <c:v>0.10100000000000002</c:v>
                </c:pt>
                <c:pt idx="5">
                  <c:v>7.5000000000000011E-2</c:v>
                </c:pt>
                <c:pt idx="6">
                  <c:v>5.7000000000000023E-2</c:v>
                </c:pt>
                <c:pt idx="7">
                  <c:v>2.8000000000000001E-2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열1</c:v>
                </c:pt>
              </c:strCache>
            </c:strRef>
          </c:tx>
          <c:cat>
            <c:strRef>
              <c:f>Sheet1!$A$2:$A$10</c:f>
              <c:strCache>
                <c:ptCount val="8"/>
                <c:pt idx="0">
                  <c:v>야외</c:v>
                </c:pt>
                <c:pt idx="1">
                  <c:v>단독주택</c:v>
                </c:pt>
                <c:pt idx="2">
                  <c:v>자동차</c:v>
                </c:pt>
                <c:pt idx="3">
                  <c:v>근린생활</c:v>
                </c:pt>
                <c:pt idx="4">
                  <c:v>공동주택</c:v>
                </c:pt>
                <c:pt idx="5">
                  <c:v>공장</c:v>
                </c:pt>
                <c:pt idx="6">
                  <c:v>임야</c:v>
                </c:pt>
                <c:pt idx="7">
                  <c:v>창고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열2</c:v>
                </c:pt>
              </c:strCache>
            </c:strRef>
          </c:tx>
          <c:cat>
            <c:strRef>
              <c:f>Sheet1!$A$2:$A$10</c:f>
              <c:strCache>
                <c:ptCount val="8"/>
                <c:pt idx="0">
                  <c:v>야외</c:v>
                </c:pt>
                <c:pt idx="1">
                  <c:v>단독주택</c:v>
                </c:pt>
                <c:pt idx="2">
                  <c:v>자동차</c:v>
                </c:pt>
                <c:pt idx="3">
                  <c:v>근린생활</c:v>
                </c:pt>
                <c:pt idx="4">
                  <c:v>공동주택</c:v>
                </c:pt>
                <c:pt idx="5">
                  <c:v>공장</c:v>
                </c:pt>
                <c:pt idx="6">
                  <c:v>임야</c:v>
                </c:pt>
                <c:pt idx="7">
                  <c:v>창고</c:v>
                </c:pt>
              </c:strCache>
            </c:strRef>
          </c:cat>
          <c:val>
            <c:numRef>
              <c:f>Sheet1!$D$2:$D$10</c:f>
              <c:numCache>
                <c:formatCode>General</c:formatCode>
                <c:ptCount val="9"/>
              </c:numCache>
            </c:numRef>
          </c:val>
        </c:ser>
        <c:firstSliceAng val="0"/>
      </c:pieChart>
    </c:plotArea>
    <c:legend>
      <c:legendPos val="b"/>
      <c:legendEntry>
        <c:idx val="0"/>
        <c:txPr>
          <a:bodyPr/>
          <a:lstStyle/>
          <a:p>
            <a:pPr>
              <a:defRPr sz="1600" b="1">
                <a:solidFill>
                  <a:srgbClr val="FB5B5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B" pitchFamily="18" charset="-127"/>
                <a:ea typeface="HY동녘B" pitchFamily="18" charset="-127"/>
              </a:defRPr>
            </a:pPr>
            <a:endParaRPr lang="ko-KR"/>
          </a:p>
        </c:txPr>
      </c:legendEntry>
      <c:legendEntry>
        <c:idx val="1"/>
        <c:txPr>
          <a:bodyPr/>
          <a:lstStyle/>
          <a:p>
            <a:pPr>
              <a:defRPr sz="1600" b="1">
                <a:solidFill>
                  <a:srgbClr val="6699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B" pitchFamily="18" charset="-127"/>
                <a:ea typeface="HY동녘B" pitchFamily="18" charset="-127"/>
              </a:defRPr>
            </a:pPr>
            <a:endParaRPr lang="ko-KR"/>
          </a:p>
        </c:txPr>
      </c:legendEntry>
      <c:layout/>
      <c:txPr>
        <a:bodyPr/>
        <a:lstStyle/>
        <a:p>
          <a:pPr>
            <a:defRPr sz="1600" b="1">
              <a:latin typeface="HY동녘B" pitchFamily="18" charset="-127"/>
              <a:ea typeface="HY동녘B" pitchFamily="18" charset="-127"/>
            </a:defRPr>
          </a:pPr>
          <a:endParaRPr lang="ko-KR"/>
        </a:p>
      </c:txPr>
    </c:legend>
    <c:plotVisOnly val="1"/>
  </c:chart>
  <c:txPr>
    <a:bodyPr/>
    <a:lstStyle/>
    <a:p>
      <a:pPr>
        <a:defRPr sz="1800"/>
      </a:pPr>
      <a:endParaRPr lang="ko-KR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04AEDEB-6D0C-4884-8492-75489E7B7CC2}" type="doc">
      <dgm:prSet loTypeId="urn:microsoft.com/office/officeart/2005/8/layout/chart3" loCatId="relationship" qsTypeId="urn:microsoft.com/office/officeart/2005/8/quickstyle/simple1" qsCatId="simple" csTypeId="urn:microsoft.com/office/officeart/2005/8/colors/colorful5" csCatId="colorful" phldr="1"/>
      <dgm:spPr/>
    </dgm:pt>
    <dgm:pt modelId="{5C3884A5-BEB6-40CB-842A-2057017554D7}">
      <dgm:prSet phldrT="[텍스트]"/>
      <dgm:spPr/>
      <dgm:t>
        <a:bodyPr/>
        <a:lstStyle/>
        <a:p>
          <a:pPr latinLnBrk="1"/>
          <a:r>
            <a:rPr lang="ko-KR" altLang="en-US" b="1" dirty="0" smtClean="0">
              <a:ln>
                <a:solidFill>
                  <a:schemeClr val="bg1"/>
                </a:solidFill>
              </a:ln>
              <a:solidFill>
                <a:srgbClr val="3333FF"/>
              </a:solidFill>
              <a:latin typeface="HY견명조" pitchFamily="18" charset="-127"/>
              <a:ea typeface="HY견명조" pitchFamily="18" charset="-127"/>
            </a:rPr>
            <a:t>과전류</a:t>
          </a:r>
          <a:r>
            <a:rPr lang="en-US" altLang="ko-KR" b="1" dirty="0" smtClean="0">
              <a:ln>
                <a:solidFill>
                  <a:schemeClr val="bg1"/>
                </a:solidFill>
              </a:ln>
              <a:solidFill>
                <a:srgbClr val="3333FF"/>
              </a:solidFill>
              <a:latin typeface="HY견명조" pitchFamily="18" charset="-127"/>
              <a:ea typeface="HY견명조" pitchFamily="18" charset="-127"/>
            </a:rPr>
            <a:t>(</a:t>
          </a:r>
          <a:r>
            <a:rPr lang="ko-KR" altLang="en-US" b="1" dirty="0" smtClean="0">
              <a:ln>
                <a:solidFill>
                  <a:schemeClr val="bg1"/>
                </a:solidFill>
              </a:ln>
              <a:solidFill>
                <a:srgbClr val="3333FF"/>
              </a:solidFill>
              <a:latin typeface="HY견명조" pitchFamily="18" charset="-127"/>
              <a:ea typeface="HY견명조" pitchFamily="18" charset="-127"/>
            </a:rPr>
            <a:t>과부하</a:t>
          </a:r>
          <a:r>
            <a:rPr lang="en-US" altLang="ko-KR" b="1" dirty="0" smtClean="0">
              <a:ln>
                <a:solidFill>
                  <a:schemeClr val="bg1"/>
                </a:solidFill>
              </a:ln>
              <a:solidFill>
                <a:srgbClr val="3333FF"/>
              </a:solidFill>
              <a:latin typeface="HY견명조" pitchFamily="18" charset="-127"/>
              <a:ea typeface="HY견명조" pitchFamily="18" charset="-127"/>
            </a:rPr>
            <a:t>)</a:t>
          </a:r>
          <a:r>
            <a:rPr lang="ko-KR" altLang="en-US" b="1" dirty="0" smtClean="0">
              <a:ln>
                <a:solidFill>
                  <a:schemeClr val="bg1"/>
                </a:solidFill>
              </a:ln>
              <a:solidFill>
                <a:srgbClr val="3333FF"/>
              </a:solidFill>
              <a:latin typeface="HY견명조" pitchFamily="18" charset="-127"/>
              <a:ea typeface="HY견명조" pitchFamily="18" charset="-127"/>
            </a:rPr>
            <a:t>에 의한 발화</a:t>
          </a:r>
          <a:endParaRPr lang="ko-KR" altLang="en-US" b="1" dirty="0">
            <a:ln>
              <a:solidFill>
                <a:schemeClr val="bg1"/>
              </a:solidFill>
            </a:ln>
            <a:solidFill>
              <a:srgbClr val="3333FF"/>
            </a:solidFill>
            <a:latin typeface="HY견명조" pitchFamily="18" charset="-127"/>
            <a:ea typeface="HY견명조" pitchFamily="18" charset="-127"/>
          </a:endParaRPr>
        </a:p>
      </dgm:t>
    </dgm:pt>
    <dgm:pt modelId="{6A94BC90-1EB2-4379-A41C-15A129C62A53}" type="parTrans" cxnId="{CF26EC95-3DF6-4FA2-BA40-51975A7E4471}">
      <dgm:prSet/>
      <dgm:spPr/>
      <dgm:t>
        <a:bodyPr/>
        <a:lstStyle/>
        <a:p>
          <a:pPr latinLnBrk="1"/>
          <a:endParaRPr lang="ko-KR" altLang="en-US"/>
        </a:p>
      </dgm:t>
    </dgm:pt>
    <dgm:pt modelId="{1F0171E8-7FA1-4AE4-8B57-8F2ED4B586D0}" type="sibTrans" cxnId="{CF26EC95-3DF6-4FA2-BA40-51975A7E4471}">
      <dgm:prSet/>
      <dgm:spPr/>
      <dgm:t>
        <a:bodyPr/>
        <a:lstStyle/>
        <a:p>
          <a:pPr latinLnBrk="1"/>
          <a:endParaRPr lang="ko-KR" altLang="en-US"/>
        </a:p>
      </dgm:t>
    </dgm:pt>
    <dgm:pt modelId="{1CBCB785-8AD4-43E6-BE1D-C3945C125F7F}">
      <dgm:prSet phldrT="[텍스트]"/>
      <dgm:spPr/>
      <dgm:t>
        <a:bodyPr/>
        <a:lstStyle/>
        <a:p>
          <a:pPr latinLnBrk="1"/>
          <a:r>
            <a:rPr lang="ko-KR" altLang="en-US" b="1" dirty="0" smtClean="0">
              <a:ln>
                <a:solidFill>
                  <a:schemeClr val="bg1"/>
                </a:solidFill>
              </a:ln>
              <a:solidFill>
                <a:srgbClr val="3333FF"/>
              </a:solidFill>
              <a:latin typeface="HY견명조" pitchFamily="18" charset="-127"/>
              <a:ea typeface="HY견명조" pitchFamily="18" charset="-127"/>
            </a:rPr>
            <a:t>누전에 의한 </a:t>
          </a:r>
          <a:endParaRPr lang="en-US" altLang="ko-KR" b="1" dirty="0" smtClean="0">
            <a:ln>
              <a:solidFill>
                <a:schemeClr val="bg1"/>
              </a:solidFill>
            </a:ln>
            <a:solidFill>
              <a:srgbClr val="3333FF"/>
            </a:solidFill>
            <a:latin typeface="HY견명조" pitchFamily="18" charset="-127"/>
            <a:ea typeface="HY견명조" pitchFamily="18" charset="-127"/>
          </a:endParaRPr>
        </a:p>
        <a:p>
          <a:pPr latinLnBrk="1"/>
          <a:r>
            <a:rPr lang="ko-KR" altLang="en-US" b="1" dirty="0" smtClean="0">
              <a:ln>
                <a:solidFill>
                  <a:schemeClr val="bg1"/>
                </a:solidFill>
              </a:ln>
              <a:solidFill>
                <a:srgbClr val="3333FF"/>
              </a:solidFill>
              <a:latin typeface="HY견명조" pitchFamily="18" charset="-127"/>
              <a:ea typeface="HY견명조" pitchFamily="18" charset="-127"/>
            </a:rPr>
            <a:t>발화</a:t>
          </a:r>
          <a:endParaRPr lang="ko-KR" altLang="en-US" b="1" dirty="0">
            <a:ln>
              <a:solidFill>
                <a:schemeClr val="bg1"/>
              </a:solidFill>
            </a:ln>
            <a:solidFill>
              <a:srgbClr val="3333FF"/>
            </a:solidFill>
            <a:latin typeface="HY견명조" pitchFamily="18" charset="-127"/>
            <a:ea typeface="HY견명조" pitchFamily="18" charset="-127"/>
          </a:endParaRPr>
        </a:p>
      </dgm:t>
    </dgm:pt>
    <dgm:pt modelId="{0816DC34-E9EE-4032-BFAD-3AA4FACC1BE9}" type="parTrans" cxnId="{FA289993-A7A3-4E3E-A720-419E1241AE0A}">
      <dgm:prSet/>
      <dgm:spPr/>
      <dgm:t>
        <a:bodyPr/>
        <a:lstStyle/>
        <a:p>
          <a:pPr latinLnBrk="1"/>
          <a:endParaRPr lang="ko-KR" altLang="en-US"/>
        </a:p>
      </dgm:t>
    </dgm:pt>
    <dgm:pt modelId="{462B91FD-C57A-4078-92EB-C4C95022727A}" type="sibTrans" cxnId="{FA289993-A7A3-4E3E-A720-419E1241AE0A}">
      <dgm:prSet/>
      <dgm:spPr/>
      <dgm:t>
        <a:bodyPr/>
        <a:lstStyle/>
        <a:p>
          <a:pPr latinLnBrk="1"/>
          <a:endParaRPr lang="ko-KR" altLang="en-US"/>
        </a:p>
      </dgm:t>
    </dgm:pt>
    <dgm:pt modelId="{80248CD2-F338-47BB-A8C2-ECFDB3E96F72}">
      <dgm:prSet phldrT="[텍스트]"/>
      <dgm:spPr/>
      <dgm:t>
        <a:bodyPr/>
        <a:lstStyle/>
        <a:p>
          <a:pPr latinLnBrk="1"/>
          <a:r>
            <a:rPr lang="ko-KR" altLang="en-US" b="1" dirty="0" smtClean="0">
              <a:ln>
                <a:solidFill>
                  <a:schemeClr val="bg1"/>
                </a:solidFill>
              </a:ln>
              <a:solidFill>
                <a:srgbClr val="6699FF"/>
              </a:solidFill>
              <a:latin typeface="HY견명조" pitchFamily="18" charset="-127"/>
              <a:ea typeface="HY견명조" pitchFamily="18" charset="-127"/>
            </a:rPr>
            <a:t>전선의 합선 또는 단락에 의한 발화</a:t>
          </a:r>
          <a:endParaRPr lang="ko-KR" altLang="en-US" b="1" dirty="0">
            <a:ln>
              <a:solidFill>
                <a:schemeClr val="bg1"/>
              </a:solidFill>
            </a:ln>
            <a:solidFill>
              <a:srgbClr val="6699FF"/>
            </a:solidFill>
            <a:latin typeface="HY견명조" pitchFamily="18" charset="-127"/>
            <a:ea typeface="HY견명조" pitchFamily="18" charset="-127"/>
          </a:endParaRPr>
        </a:p>
      </dgm:t>
    </dgm:pt>
    <dgm:pt modelId="{8B41F88F-6174-4EB9-AAAE-1419C5525308}" type="parTrans" cxnId="{EDB9A1AC-1277-4C13-90B7-80210D60268F}">
      <dgm:prSet/>
      <dgm:spPr/>
      <dgm:t>
        <a:bodyPr/>
        <a:lstStyle/>
        <a:p>
          <a:pPr latinLnBrk="1"/>
          <a:endParaRPr lang="ko-KR" altLang="en-US"/>
        </a:p>
      </dgm:t>
    </dgm:pt>
    <dgm:pt modelId="{C26CC31F-002E-44BF-B9F0-32C8B491CD1C}" type="sibTrans" cxnId="{EDB9A1AC-1277-4C13-90B7-80210D60268F}">
      <dgm:prSet/>
      <dgm:spPr/>
      <dgm:t>
        <a:bodyPr/>
        <a:lstStyle/>
        <a:p>
          <a:pPr latinLnBrk="1"/>
          <a:endParaRPr lang="ko-KR" altLang="en-US"/>
        </a:p>
      </dgm:t>
    </dgm:pt>
    <dgm:pt modelId="{C8BAB463-647A-4A13-AEE1-53E9829BC3F0}" type="pres">
      <dgm:prSet presAssocID="{B04AEDEB-6D0C-4884-8492-75489E7B7CC2}" presName="compositeShape" presStyleCnt="0">
        <dgm:presLayoutVars>
          <dgm:chMax val="7"/>
          <dgm:dir/>
          <dgm:resizeHandles val="exact"/>
        </dgm:presLayoutVars>
      </dgm:prSet>
      <dgm:spPr/>
    </dgm:pt>
    <dgm:pt modelId="{0B57DC79-3322-4A5A-AF93-57F8C21EC0A1}" type="pres">
      <dgm:prSet presAssocID="{B04AEDEB-6D0C-4884-8492-75489E7B7CC2}" presName="wedge1" presStyleLbl="node1" presStyleIdx="0" presStyleCnt="3" custLinFactNeighborX="-5311" custLinFactNeighborY="2973"/>
      <dgm:spPr/>
      <dgm:t>
        <a:bodyPr/>
        <a:lstStyle/>
        <a:p>
          <a:pPr latinLnBrk="1"/>
          <a:endParaRPr lang="ko-KR" altLang="en-US"/>
        </a:p>
      </dgm:t>
    </dgm:pt>
    <dgm:pt modelId="{8BD36ABA-05AF-426F-9F5D-0E65E06C9490}" type="pres">
      <dgm:prSet presAssocID="{B04AEDEB-6D0C-4884-8492-75489E7B7CC2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B056D454-E5EF-4EF1-8D73-2FD9625D8082}" type="pres">
      <dgm:prSet presAssocID="{B04AEDEB-6D0C-4884-8492-75489E7B7CC2}" presName="wedge2" presStyleLbl="node1" presStyleIdx="1" presStyleCnt="3"/>
      <dgm:spPr/>
      <dgm:t>
        <a:bodyPr/>
        <a:lstStyle/>
        <a:p>
          <a:pPr latinLnBrk="1"/>
          <a:endParaRPr lang="ko-KR" altLang="en-US"/>
        </a:p>
      </dgm:t>
    </dgm:pt>
    <dgm:pt modelId="{5739814F-2BCA-4A64-B446-CDEE22EFF94E}" type="pres">
      <dgm:prSet presAssocID="{B04AEDEB-6D0C-4884-8492-75489E7B7CC2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B1E192C9-CCE1-4413-B0A8-5B8233BBD476}" type="pres">
      <dgm:prSet presAssocID="{B04AEDEB-6D0C-4884-8492-75489E7B7CC2}" presName="wedge3" presStyleLbl="node1" presStyleIdx="2" presStyleCnt="3"/>
      <dgm:spPr/>
      <dgm:t>
        <a:bodyPr/>
        <a:lstStyle/>
        <a:p>
          <a:pPr latinLnBrk="1"/>
          <a:endParaRPr lang="ko-KR" altLang="en-US"/>
        </a:p>
      </dgm:t>
    </dgm:pt>
    <dgm:pt modelId="{1D4C9AA7-C47D-4BED-B5A2-DF4FAAD0440A}" type="pres">
      <dgm:prSet presAssocID="{B04AEDEB-6D0C-4884-8492-75489E7B7CC2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EDB9A1AC-1277-4C13-90B7-80210D60268F}" srcId="{B04AEDEB-6D0C-4884-8492-75489E7B7CC2}" destId="{80248CD2-F338-47BB-A8C2-ECFDB3E96F72}" srcOrd="2" destOrd="0" parTransId="{8B41F88F-6174-4EB9-AAAE-1419C5525308}" sibTransId="{C26CC31F-002E-44BF-B9F0-32C8B491CD1C}"/>
    <dgm:cxn modelId="{CF26EC95-3DF6-4FA2-BA40-51975A7E4471}" srcId="{B04AEDEB-6D0C-4884-8492-75489E7B7CC2}" destId="{5C3884A5-BEB6-40CB-842A-2057017554D7}" srcOrd="0" destOrd="0" parTransId="{6A94BC90-1EB2-4379-A41C-15A129C62A53}" sibTransId="{1F0171E8-7FA1-4AE4-8B57-8F2ED4B586D0}"/>
    <dgm:cxn modelId="{84B9F769-A717-4689-BF8F-CD26D58B4C5B}" type="presOf" srcId="{1CBCB785-8AD4-43E6-BE1D-C3945C125F7F}" destId="{5739814F-2BCA-4A64-B446-CDEE22EFF94E}" srcOrd="1" destOrd="0" presId="urn:microsoft.com/office/officeart/2005/8/layout/chart3"/>
    <dgm:cxn modelId="{4A3042FC-0176-4207-8613-9A5AFEBFBC05}" type="presOf" srcId="{1CBCB785-8AD4-43E6-BE1D-C3945C125F7F}" destId="{B056D454-E5EF-4EF1-8D73-2FD9625D8082}" srcOrd="0" destOrd="0" presId="urn:microsoft.com/office/officeart/2005/8/layout/chart3"/>
    <dgm:cxn modelId="{4530A250-090D-4A4A-A1BA-6BA0E43E6CA6}" type="presOf" srcId="{5C3884A5-BEB6-40CB-842A-2057017554D7}" destId="{8BD36ABA-05AF-426F-9F5D-0E65E06C9490}" srcOrd="1" destOrd="0" presId="urn:microsoft.com/office/officeart/2005/8/layout/chart3"/>
    <dgm:cxn modelId="{FA289993-A7A3-4E3E-A720-419E1241AE0A}" srcId="{B04AEDEB-6D0C-4884-8492-75489E7B7CC2}" destId="{1CBCB785-8AD4-43E6-BE1D-C3945C125F7F}" srcOrd="1" destOrd="0" parTransId="{0816DC34-E9EE-4032-BFAD-3AA4FACC1BE9}" sibTransId="{462B91FD-C57A-4078-92EB-C4C95022727A}"/>
    <dgm:cxn modelId="{01A08AE4-89F7-4CD4-B2AA-2FB316903BED}" type="presOf" srcId="{5C3884A5-BEB6-40CB-842A-2057017554D7}" destId="{0B57DC79-3322-4A5A-AF93-57F8C21EC0A1}" srcOrd="0" destOrd="0" presId="urn:microsoft.com/office/officeart/2005/8/layout/chart3"/>
    <dgm:cxn modelId="{8433090F-5A4C-4FBB-98FD-7C6B26BDF881}" type="presOf" srcId="{B04AEDEB-6D0C-4884-8492-75489E7B7CC2}" destId="{C8BAB463-647A-4A13-AEE1-53E9829BC3F0}" srcOrd="0" destOrd="0" presId="urn:microsoft.com/office/officeart/2005/8/layout/chart3"/>
    <dgm:cxn modelId="{B8269455-F465-4AF0-951F-AD2169CACF6B}" type="presOf" srcId="{80248CD2-F338-47BB-A8C2-ECFDB3E96F72}" destId="{B1E192C9-CCE1-4413-B0A8-5B8233BBD476}" srcOrd="0" destOrd="0" presId="urn:microsoft.com/office/officeart/2005/8/layout/chart3"/>
    <dgm:cxn modelId="{187AF62D-139E-4468-9868-B9C5E73A94C7}" type="presOf" srcId="{80248CD2-F338-47BB-A8C2-ECFDB3E96F72}" destId="{1D4C9AA7-C47D-4BED-B5A2-DF4FAAD0440A}" srcOrd="1" destOrd="0" presId="urn:microsoft.com/office/officeart/2005/8/layout/chart3"/>
    <dgm:cxn modelId="{34CB01E8-B9EF-487F-A2DE-71638F49B19D}" type="presParOf" srcId="{C8BAB463-647A-4A13-AEE1-53E9829BC3F0}" destId="{0B57DC79-3322-4A5A-AF93-57F8C21EC0A1}" srcOrd="0" destOrd="0" presId="urn:microsoft.com/office/officeart/2005/8/layout/chart3"/>
    <dgm:cxn modelId="{0DCB4A6C-2363-400F-BE90-CB20C4A86965}" type="presParOf" srcId="{C8BAB463-647A-4A13-AEE1-53E9829BC3F0}" destId="{8BD36ABA-05AF-426F-9F5D-0E65E06C9490}" srcOrd="1" destOrd="0" presId="urn:microsoft.com/office/officeart/2005/8/layout/chart3"/>
    <dgm:cxn modelId="{FFD5F556-6FD1-4FB6-9DD7-8BFD3BBB3DD8}" type="presParOf" srcId="{C8BAB463-647A-4A13-AEE1-53E9829BC3F0}" destId="{B056D454-E5EF-4EF1-8D73-2FD9625D8082}" srcOrd="2" destOrd="0" presId="urn:microsoft.com/office/officeart/2005/8/layout/chart3"/>
    <dgm:cxn modelId="{600BDDE5-3AE8-4097-941A-5EFF863A33F5}" type="presParOf" srcId="{C8BAB463-647A-4A13-AEE1-53E9829BC3F0}" destId="{5739814F-2BCA-4A64-B446-CDEE22EFF94E}" srcOrd="3" destOrd="0" presId="urn:microsoft.com/office/officeart/2005/8/layout/chart3"/>
    <dgm:cxn modelId="{F0B35973-DC8A-40F5-9336-79106D8919A2}" type="presParOf" srcId="{C8BAB463-647A-4A13-AEE1-53E9829BC3F0}" destId="{B1E192C9-CCE1-4413-B0A8-5B8233BBD476}" srcOrd="4" destOrd="0" presId="urn:microsoft.com/office/officeart/2005/8/layout/chart3"/>
    <dgm:cxn modelId="{A3EEDC78-C05D-4120-B2C0-651A7F3A752F}" type="presParOf" srcId="{C8BAB463-647A-4A13-AEE1-53E9829BC3F0}" destId="{1D4C9AA7-C47D-4BED-B5A2-DF4FAAD0440A}" srcOrd="5" destOrd="0" presId="urn:microsoft.com/office/officeart/2005/8/layout/chart3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B57DC79-3322-4A5A-AF93-57F8C21EC0A1}">
      <dsp:nvSpPr>
        <dsp:cNvPr id="0" name=""/>
        <dsp:cNvSpPr/>
      </dsp:nvSpPr>
      <dsp:spPr>
        <a:xfrm>
          <a:off x="2117770" y="486093"/>
          <a:ext cx="4415530" cy="4415530"/>
        </a:xfrm>
        <a:prstGeom prst="pie">
          <a:avLst>
            <a:gd name="adj1" fmla="val 16200000"/>
            <a:gd name="adj2" fmla="val 180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300" b="1" kern="1200" dirty="0" smtClean="0">
              <a:ln>
                <a:solidFill>
                  <a:schemeClr val="bg1"/>
                </a:solidFill>
              </a:ln>
              <a:solidFill>
                <a:srgbClr val="3333FF"/>
              </a:solidFill>
              <a:latin typeface="HY견명조" pitchFamily="18" charset="-127"/>
              <a:ea typeface="HY견명조" pitchFamily="18" charset="-127"/>
            </a:rPr>
            <a:t>과전류</a:t>
          </a:r>
          <a:r>
            <a:rPr lang="en-US" altLang="ko-KR" sz="2300" b="1" kern="1200" dirty="0" smtClean="0">
              <a:ln>
                <a:solidFill>
                  <a:schemeClr val="bg1"/>
                </a:solidFill>
              </a:ln>
              <a:solidFill>
                <a:srgbClr val="3333FF"/>
              </a:solidFill>
              <a:latin typeface="HY견명조" pitchFamily="18" charset="-127"/>
              <a:ea typeface="HY견명조" pitchFamily="18" charset="-127"/>
            </a:rPr>
            <a:t>(</a:t>
          </a:r>
          <a:r>
            <a:rPr lang="ko-KR" altLang="en-US" sz="2300" b="1" kern="1200" dirty="0" smtClean="0">
              <a:ln>
                <a:solidFill>
                  <a:schemeClr val="bg1"/>
                </a:solidFill>
              </a:ln>
              <a:solidFill>
                <a:srgbClr val="3333FF"/>
              </a:solidFill>
              <a:latin typeface="HY견명조" pitchFamily="18" charset="-127"/>
              <a:ea typeface="HY견명조" pitchFamily="18" charset="-127"/>
            </a:rPr>
            <a:t>과부하</a:t>
          </a:r>
          <a:r>
            <a:rPr lang="en-US" altLang="ko-KR" sz="2300" b="1" kern="1200" dirty="0" smtClean="0">
              <a:ln>
                <a:solidFill>
                  <a:schemeClr val="bg1"/>
                </a:solidFill>
              </a:ln>
              <a:solidFill>
                <a:srgbClr val="3333FF"/>
              </a:solidFill>
              <a:latin typeface="HY견명조" pitchFamily="18" charset="-127"/>
              <a:ea typeface="HY견명조" pitchFamily="18" charset="-127"/>
            </a:rPr>
            <a:t>)</a:t>
          </a:r>
          <a:r>
            <a:rPr lang="ko-KR" altLang="en-US" sz="2300" b="1" kern="1200" dirty="0" smtClean="0">
              <a:ln>
                <a:solidFill>
                  <a:schemeClr val="bg1"/>
                </a:solidFill>
              </a:ln>
              <a:solidFill>
                <a:srgbClr val="3333FF"/>
              </a:solidFill>
              <a:latin typeface="HY견명조" pitchFamily="18" charset="-127"/>
              <a:ea typeface="HY견명조" pitchFamily="18" charset="-127"/>
            </a:rPr>
            <a:t>에 의한 발화</a:t>
          </a:r>
          <a:endParaRPr lang="ko-KR" altLang="en-US" sz="2300" b="1" kern="1200" dirty="0">
            <a:ln>
              <a:solidFill>
                <a:schemeClr val="bg1"/>
              </a:solidFill>
            </a:ln>
            <a:solidFill>
              <a:srgbClr val="3333FF"/>
            </a:solidFill>
            <a:latin typeface="HY견명조" pitchFamily="18" charset="-127"/>
            <a:ea typeface="HY견명조" pitchFamily="18" charset="-127"/>
          </a:endParaRPr>
        </a:p>
      </dsp:txBody>
      <dsp:txXfrm>
        <a:off x="4518452" y="1300863"/>
        <a:ext cx="1498126" cy="1471843"/>
      </dsp:txXfrm>
    </dsp:sp>
    <dsp:sp modelId="{B056D454-E5EF-4EF1-8D73-2FD9625D8082}">
      <dsp:nvSpPr>
        <dsp:cNvPr id="0" name=""/>
        <dsp:cNvSpPr/>
      </dsp:nvSpPr>
      <dsp:spPr>
        <a:xfrm>
          <a:off x="2124669" y="486234"/>
          <a:ext cx="4415530" cy="4415530"/>
        </a:xfrm>
        <a:prstGeom prst="pie">
          <a:avLst>
            <a:gd name="adj1" fmla="val 1800000"/>
            <a:gd name="adj2" fmla="val 9000000"/>
          </a:avLst>
        </a:prstGeom>
        <a:solidFill>
          <a:schemeClr val="accent5">
            <a:hueOff val="-1548258"/>
            <a:satOff val="15522"/>
            <a:lumOff val="-1078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300" b="1" kern="1200" dirty="0" smtClean="0">
              <a:ln>
                <a:solidFill>
                  <a:schemeClr val="bg1"/>
                </a:solidFill>
              </a:ln>
              <a:solidFill>
                <a:srgbClr val="3333FF"/>
              </a:solidFill>
              <a:latin typeface="HY견명조" pitchFamily="18" charset="-127"/>
              <a:ea typeface="HY견명조" pitchFamily="18" charset="-127"/>
            </a:rPr>
            <a:t>누전에 의한 </a:t>
          </a:r>
          <a:endParaRPr lang="en-US" altLang="ko-KR" sz="2300" b="1" kern="1200" dirty="0" smtClean="0">
            <a:ln>
              <a:solidFill>
                <a:schemeClr val="bg1"/>
              </a:solidFill>
            </a:ln>
            <a:solidFill>
              <a:srgbClr val="3333FF"/>
            </a:solidFill>
            <a:latin typeface="HY견명조" pitchFamily="18" charset="-127"/>
            <a:ea typeface="HY견명조" pitchFamily="18" charset="-127"/>
          </a:endParaRPr>
        </a:p>
        <a:p>
          <a:pPr lvl="0" algn="ctr" defTabSz="10223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300" b="1" kern="1200" dirty="0" smtClean="0">
              <a:ln>
                <a:solidFill>
                  <a:schemeClr val="bg1"/>
                </a:solidFill>
              </a:ln>
              <a:solidFill>
                <a:srgbClr val="3333FF"/>
              </a:solidFill>
              <a:latin typeface="HY견명조" pitchFamily="18" charset="-127"/>
              <a:ea typeface="HY견명조" pitchFamily="18" charset="-127"/>
            </a:rPr>
            <a:t>발화</a:t>
          </a:r>
          <a:endParaRPr lang="ko-KR" altLang="en-US" sz="2300" b="1" kern="1200" dirty="0">
            <a:ln>
              <a:solidFill>
                <a:schemeClr val="bg1"/>
              </a:solidFill>
            </a:ln>
            <a:solidFill>
              <a:srgbClr val="3333FF"/>
            </a:solidFill>
            <a:latin typeface="HY견명조" pitchFamily="18" charset="-127"/>
            <a:ea typeface="HY견명조" pitchFamily="18" charset="-127"/>
          </a:endParaRPr>
        </a:p>
      </dsp:txBody>
      <dsp:txXfrm>
        <a:off x="3333683" y="3272223"/>
        <a:ext cx="1997501" cy="1366711"/>
      </dsp:txXfrm>
    </dsp:sp>
    <dsp:sp modelId="{B1E192C9-CCE1-4413-B0A8-5B8233BBD476}">
      <dsp:nvSpPr>
        <dsp:cNvPr id="0" name=""/>
        <dsp:cNvSpPr/>
      </dsp:nvSpPr>
      <dsp:spPr>
        <a:xfrm>
          <a:off x="2124669" y="486234"/>
          <a:ext cx="4415530" cy="4415530"/>
        </a:xfrm>
        <a:prstGeom prst="pie">
          <a:avLst>
            <a:gd name="adj1" fmla="val 9000000"/>
            <a:gd name="adj2" fmla="val 16200000"/>
          </a:avLst>
        </a:prstGeom>
        <a:solidFill>
          <a:schemeClr val="accent5">
            <a:hueOff val="-3096517"/>
            <a:satOff val="31044"/>
            <a:lumOff val="-2156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300" b="1" kern="1200" dirty="0" smtClean="0">
              <a:ln>
                <a:solidFill>
                  <a:schemeClr val="bg1"/>
                </a:solidFill>
              </a:ln>
              <a:solidFill>
                <a:srgbClr val="6699FF"/>
              </a:solidFill>
              <a:latin typeface="HY견명조" pitchFamily="18" charset="-127"/>
              <a:ea typeface="HY견명조" pitchFamily="18" charset="-127"/>
            </a:rPr>
            <a:t>전선의 합선 또는 단락에 의한 발화</a:t>
          </a:r>
          <a:endParaRPr lang="ko-KR" altLang="en-US" sz="2300" b="1" kern="1200" dirty="0">
            <a:ln>
              <a:solidFill>
                <a:schemeClr val="bg1"/>
              </a:solidFill>
            </a:ln>
            <a:solidFill>
              <a:srgbClr val="6699FF"/>
            </a:solidFill>
            <a:latin typeface="HY견명조" pitchFamily="18" charset="-127"/>
            <a:ea typeface="HY견명조" pitchFamily="18" charset="-127"/>
          </a:endParaRPr>
        </a:p>
      </dsp:txBody>
      <dsp:txXfrm>
        <a:off x="2597762" y="1353570"/>
        <a:ext cx="1498126" cy="147184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4939" y="0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FA5E58-5156-4611-8AC2-5BF9DCBD32C9}" type="datetimeFigureOut">
              <a:rPr lang="ko-KR" altLang="en-US" smtClean="0"/>
              <a:pPr/>
              <a:t>2014-02-26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40646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4939" y="9440646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066AF7-A9E9-4889-A4D9-97BB1C06821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4939" y="0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7383B6-84D1-4BE5-B90A-B9D4A4C74D0E}" type="datetimeFigureOut">
              <a:rPr lang="ko-KR" altLang="en-US" smtClean="0"/>
              <a:pPr/>
              <a:t>2014-02-26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57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0562" y="4721186"/>
            <a:ext cx="5444490" cy="44727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646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4939" y="9440646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B02A79-B2D8-4F1E-9B32-165F8A40DFA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>
                <a:solidFill>
                  <a:srgbClr val="3333FF"/>
                </a:solidFill>
              </a:rPr>
              <a:t>1. </a:t>
            </a:r>
            <a:r>
              <a:rPr lang="ko-KR" altLang="en-US" dirty="0" smtClean="0">
                <a:solidFill>
                  <a:srgbClr val="3333FF"/>
                </a:solidFill>
              </a:rPr>
              <a:t>발표자 소개</a:t>
            </a:r>
            <a:endParaRPr lang="en-US" altLang="ko-KR" dirty="0" smtClean="0">
              <a:solidFill>
                <a:srgbClr val="3333FF"/>
              </a:solidFill>
            </a:endParaRPr>
          </a:p>
          <a:p>
            <a:r>
              <a:rPr lang="en-US" altLang="ko-KR" dirty="0" smtClean="0">
                <a:solidFill>
                  <a:srgbClr val="3333FF"/>
                </a:solidFill>
              </a:rPr>
              <a:t> - </a:t>
            </a:r>
            <a:r>
              <a:rPr lang="ko-KR" altLang="en-US" dirty="0" smtClean="0"/>
              <a:t>송파소방서 </a:t>
            </a:r>
            <a:r>
              <a:rPr lang="ko-KR" altLang="en-US" dirty="0" err="1" smtClean="0"/>
              <a:t>홍보교육팀</a:t>
            </a:r>
            <a:r>
              <a:rPr lang="ko-KR" altLang="en-US" dirty="0" smtClean="0"/>
              <a:t> 교육담당 </a:t>
            </a:r>
            <a:r>
              <a:rPr lang="ko-KR" altLang="en-US" dirty="0" err="1" smtClean="0"/>
              <a:t>성귀연</a:t>
            </a:r>
            <a:endParaRPr lang="en-US" altLang="ko-KR" dirty="0" smtClean="0"/>
          </a:p>
          <a:p>
            <a:r>
              <a:rPr lang="en-US" altLang="ko-KR" dirty="0" smtClean="0"/>
              <a:t>2. </a:t>
            </a:r>
            <a:r>
              <a:rPr lang="ko-KR" altLang="en-US" dirty="0" err="1" smtClean="0"/>
              <a:t>프리젠테이션</a:t>
            </a:r>
            <a:r>
              <a:rPr lang="ko-KR" altLang="en-US" dirty="0" smtClean="0"/>
              <a:t> 요약</a:t>
            </a:r>
            <a:endParaRPr lang="en-US" altLang="ko-KR" dirty="0" smtClean="0"/>
          </a:p>
          <a:p>
            <a:r>
              <a:rPr lang="en-US" altLang="ko-KR" dirty="0" smtClean="0"/>
              <a:t> - 2013</a:t>
            </a:r>
            <a:r>
              <a:rPr lang="ko-KR" altLang="en-US" dirty="0" smtClean="0"/>
              <a:t>년 화재발생 현황 분석보고서를 바탕으로 전기화재 발생 원인을 파악하며 예방 대책을 마련하여 </a:t>
            </a:r>
            <a:endParaRPr lang="en-US" altLang="ko-KR" dirty="0" smtClean="0"/>
          </a:p>
          <a:p>
            <a:r>
              <a:rPr lang="en-US" altLang="ko-KR" dirty="0" smtClean="0"/>
              <a:t>    </a:t>
            </a:r>
            <a:r>
              <a:rPr lang="ko-KR" altLang="en-US" dirty="0" smtClean="0"/>
              <a:t>인적</a:t>
            </a:r>
            <a:r>
              <a:rPr lang="en-US" altLang="ko-KR" dirty="0" smtClean="0"/>
              <a:t>, </a:t>
            </a:r>
            <a:r>
              <a:rPr lang="ko-KR" altLang="en-US" dirty="0" smtClean="0"/>
              <a:t>물적 피해를 최소화 하고자 함</a:t>
            </a:r>
            <a:endParaRPr lang="en-US" altLang="ko-KR" dirty="0" smtClean="0"/>
          </a:p>
          <a:p>
            <a:r>
              <a:rPr lang="en-US" altLang="ko-KR" dirty="0" smtClean="0"/>
              <a:t> - </a:t>
            </a:r>
            <a:r>
              <a:rPr lang="ko-KR" altLang="en-US" dirty="0" smtClean="0"/>
              <a:t>화재의 발생 원인을 알고 이에 대한 적절한 조치를 취하게 되면 전기화재는 충분히 방지 할 수 </a:t>
            </a:r>
            <a:r>
              <a:rPr lang="ko-KR" altLang="en-US" dirty="0" smtClean="0"/>
              <a:t>있다</a:t>
            </a:r>
            <a:endParaRPr lang="en-US" altLang="ko-KR" dirty="0" smtClean="0"/>
          </a:p>
          <a:p>
            <a:r>
              <a:rPr lang="en-US" altLang="ko-KR" dirty="0" smtClean="0"/>
              <a:t> - </a:t>
            </a:r>
            <a:r>
              <a:rPr lang="ko-KR" altLang="en-US" dirty="0" err="1" smtClean="0"/>
              <a:t>생활속에서도</a:t>
            </a:r>
            <a:r>
              <a:rPr lang="ko-KR" altLang="en-US" dirty="0" smtClean="0"/>
              <a:t> 언제나 화재의 위험은 존재하고 있습니다</a:t>
            </a:r>
            <a:r>
              <a:rPr lang="en-US" altLang="ko-KR" dirty="0" smtClean="0"/>
              <a:t>. </a:t>
            </a:r>
            <a:r>
              <a:rPr lang="ko-KR" altLang="en-US" dirty="0" err="1" smtClean="0"/>
              <a:t>그런만큼</a:t>
            </a:r>
            <a:r>
              <a:rPr lang="ko-KR" altLang="en-US" dirty="0" smtClean="0"/>
              <a:t> 화재를 예방하기 위한 노력이 절실히 요구됩니다</a:t>
            </a:r>
            <a:r>
              <a:rPr lang="en-US" altLang="ko-KR" dirty="0" smtClean="0"/>
              <a:t>.</a:t>
            </a:r>
          </a:p>
          <a:p>
            <a:r>
              <a:rPr lang="en-US" altLang="ko-KR" dirty="0" smtClean="0"/>
              <a:t> </a:t>
            </a:r>
            <a:endParaRPr lang="en-US" altLang="ko-KR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B02A79-B2D8-4F1E-9B32-165F8A40DFA4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목차</a:t>
            </a:r>
            <a:endParaRPr lang="en-US" altLang="ko-KR" dirty="0" smtClean="0"/>
          </a:p>
          <a:p>
            <a:pPr marL="228600" indent="-228600">
              <a:buAutoNum type="arabicPeriod"/>
            </a:pPr>
            <a:r>
              <a:rPr lang="ko-KR" altLang="en-US" dirty="0" smtClean="0"/>
              <a:t>화재 발생 현황분석</a:t>
            </a:r>
            <a:endParaRPr lang="en-US" altLang="ko-KR" dirty="0" smtClean="0"/>
          </a:p>
          <a:p>
            <a:pPr marL="228600" indent="-228600">
              <a:buNone/>
            </a:pPr>
            <a:r>
              <a:rPr lang="en-US" altLang="ko-KR" dirty="0" smtClean="0"/>
              <a:t>  -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통계를 통한 화재 발생의 장소 및 발화요인을 분석하여 재발방지에 기여</a:t>
            </a:r>
            <a:endParaRPr lang="en-US" altLang="ko-KR" baseline="0" dirty="0" smtClean="0"/>
          </a:p>
          <a:p>
            <a:pPr marL="228600" indent="-228600">
              <a:buNone/>
            </a:pPr>
            <a:r>
              <a:rPr lang="en-US" altLang="ko-KR" baseline="0" dirty="0" smtClean="0"/>
              <a:t>2. </a:t>
            </a:r>
            <a:r>
              <a:rPr lang="ko-KR" altLang="en-US" baseline="0" dirty="0" smtClean="0"/>
              <a:t>전기화재의 주요원인</a:t>
            </a:r>
            <a:endParaRPr lang="en-US" altLang="ko-KR" baseline="0" dirty="0" smtClean="0"/>
          </a:p>
          <a:p>
            <a:pPr marL="228600" indent="-228600">
              <a:buNone/>
            </a:pPr>
            <a:r>
              <a:rPr lang="en-US" altLang="ko-KR" baseline="0" dirty="0" smtClean="0"/>
              <a:t>3.</a:t>
            </a:r>
            <a:r>
              <a:rPr lang="ko-KR" altLang="en-US" baseline="0" dirty="0" smtClean="0"/>
              <a:t> 전기화재 사례</a:t>
            </a:r>
            <a:endParaRPr lang="en-US" altLang="ko-KR" baseline="0" dirty="0" smtClean="0"/>
          </a:p>
          <a:p>
            <a:pPr marL="228600" indent="-228600">
              <a:buNone/>
            </a:pPr>
            <a:r>
              <a:rPr lang="en-US" altLang="ko-KR" baseline="0" dirty="0" smtClean="0"/>
              <a:t>4. </a:t>
            </a:r>
            <a:r>
              <a:rPr lang="ko-KR" altLang="en-US" baseline="0" dirty="0" smtClean="0"/>
              <a:t>전기화재 </a:t>
            </a:r>
            <a:r>
              <a:rPr lang="ko-KR" altLang="en-US" baseline="0" dirty="0" smtClean="0"/>
              <a:t>예방법</a:t>
            </a:r>
            <a:endParaRPr lang="en-US" altLang="ko-KR" baseline="0" dirty="0" smtClean="0"/>
          </a:p>
          <a:p>
            <a:pPr marL="228600" indent="-228600">
              <a:buNone/>
            </a:pPr>
            <a:endParaRPr lang="en-US" altLang="ko-KR" baseline="0" dirty="0" smtClean="0"/>
          </a:p>
          <a:p>
            <a:pPr marL="228600" indent="-228600">
              <a:buNone/>
            </a:pPr>
            <a:r>
              <a:rPr lang="en-US" altLang="ko-KR" baseline="0" dirty="0" smtClean="0"/>
              <a:t>※ </a:t>
            </a:r>
            <a:r>
              <a:rPr lang="ko-KR" altLang="en-US" baseline="0" dirty="0" err="1" smtClean="0"/>
              <a:t>소방방재청</a:t>
            </a:r>
            <a:r>
              <a:rPr lang="ko-KR" altLang="en-US" baseline="0" dirty="0" smtClean="0"/>
              <a:t> 화재발생 현황 분석 자료를 바탕으로 전기화재의 원인 및 사례 예방법 순으로 진행</a:t>
            </a:r>
            <a:r>
              <a:rPr lang="en-US" altLang="ko-KR" baseline="0" dirty="0" smtClean="0"/>
              <a:t>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B02A79-B2D8-4F1E-9B32-165F8A40DFA4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buNone/>
            </a:pPr>
            <a:r>
              <a:rPr lang="en-US" altLang="ko-KR" sz="1000" dirty="0" smtClean="0">
                <a:latin typeface="HY동녘M" pitchFamily="18" charset="-127"/>
                <a:ea typeface="HY동녘M" pitchFamily="18" charset="-127"/>
              </a:rPr>
              <a:t>※  2013</a:t>
            </a:r>
            <a:r>
              <a:rPr lang="ko-KR" altLang="en-US" sz="1000" dirty="0" smtClean="0">
                <a:latin typeface="HY동녘M" pitchFamily="18" charset="-127"/>
                <a:ea typeface="HY동녘M" pitchFamily="18" charset="-127"/>
              </a:rPr>
              <a:t>년 </a:t>
            </a:r>
            <a:r>
              <a:rPr lang="ko-KR" altLang="en-US" sz="1000" dirty="0" err="1" smtClean="0">
                <a:latin typeface="HY동녘M" pitchFamily="18" charset="-127"/>
                <a:ea typeface="HY동녘M" pitchFamily="18" charset="-127"/>
              </a:rPr>
              <a:t>발화요인별</a:t>
            </a:r>
            <a:r>
              <a:rPr lang="ko-KR" altLang="en-US" sz="1000" dirty="0" smtClean="0">
                <a:latin typeface="HY동녘M" pitchFamily="18" charset="-127"/>
                <a:ea typeface="HY동녘M" pitchFamily="18" charset="-127"/>
              </a:rPr>
              <a:t> 분석</a:t>
            </a:r>
            <a:endParaRPr lang="en-US" altLang="ko-KR" sz="1000" dirty="0" smtClean="0">
              <a:latin typeface="HY동녘M" pitchFamily="18" charset="-127"/>
              <a:ea typeface="HY동녘M" pitchFamily="18" charset="-127"/>
            </a:endParaRPr>
          </a:p>
          <a:p>
            <a:pPr marL="228600" indent="-228600">
              <a:buAutoNum type="arabicPeriod"/>
            </a:pPr>
            <a:r>
              <a:rPr lang="ko-KR" altLang="en-US" sz="1000" dirty="0" smtClean="0">
                <a:latin typeface="HY동녘M" pitchFamily="18" charset="-127"/>
                <a:ea typeface="HY동녘M" pitchFamily="18" charset="-127"/>
              </a:rPr>
              <a:t>부주의 </a:t>
            </a:r>
            <a:r>
              <a:rPr lang="en-US" altLang="ko-KR" sz="1000" dirty="0" smtClean="0">
                <a:latin typeface="HY동녘M" pitchFamily="18" charset="-127"/>
                <a:ea typeface="HY동녘M" pitchFamily="18" charset="-127"/>
              </a:rPr>
              <a:t>: </a:t>
            </a:r>
            <a:r>
              <a:rPr lang="ko-KR" altLang="en-US" sz="1000" dirty="0" smtClean="0">
                <a:latin typeface="HY동녘M" pitchFamily="18" charset="-127"/>
                <a:ea typeface="HY동녘M" pitchFamily="18" charset="-127"/>
              </a:rPr>
              <a:t>담배꽁초 </a:t>
            </a:r>
            <a:r>
              <a:rPr lang="en-US" altLang="ko-KR" sz="1000" dirty="0" smtClean="0">
                <a:latin typeface="HY동녘M" pitchFamily="18" charset="-127"/>
                <a:ea typeface="HY동녘M" pitchFamily="18" charset="-127"/>
              </a:rPr>
              <a:t>31.1%,</a:t>
            </a:r>
            <a:r>
              <a:rPr lang="en-US" altLang="ko-KR" sz="1000" baseline="0" dirty="0" smtClean="0">
                <a:latin typeface="HY동녘M" pitchFamily="18" charset="-127"/>
                <a:ea typeface="HY동녘M" pitchFamily="18" charset="-127"/>
              </a:rPr>
              <a:t> </a:t>
            </a:r>
            <a:r>
              <a:rPr lang="ko-KR" altLang="en-US" sz="1000" baseline="0" dirty="0" smtClean="0">
                <a:latin typeface="HY동녘M" pitchFamily="18" charset="-127"/>
                <a:ea typeface="HY동녘M" pitchFamily="18" charset="-127"/>
              </a:rPr>
              <a:t>음식물 조리 </a:t>
            </a:r>
            <a:r>
              <a:rPr lang="en-US" altLang="ko-KR" sz="1000" baseline="0" dirty="0" smtClean="0">
                <a:latin typeface="HY동녘M" pitchFamily="18" charset="-127"/>
                <a:ea typeface="HY동녘M" pitchFamily="18" charset="-127"/>
              </a:rPr>
              <a:t>16.9%</a:t>
            </a:r>
          </a:p>
          <a:p>
            <a:pPr marL="228600" indent="-228600">
              <a:buAutoNum type="arabicPeriod"/>
            </a:pPr>
            <a:r>
              <a:rPr lang="ko-KR" altLang="en-US" sz="1000" baseline="0" dirty="0" smtClean="0">
                <a:latin typeface="HY동녘M" pitchFamily="18" charset="-127"/>
                <a:ea typeface="HY동녘M" pitchFamily="18" charset="-127"/>
              </a:rPr>
              <a:t>전기 </a:t>
            </a:r>
            <a:r>
              <a:rPr lang="en-US" altLang="ko-KR" sz="1000" baseline="0" dirty="0" smtClean="0">
                <a:latin typeface="HY동녘M" pitchFamily="18" charset="-127"/>
                <a:ea typeface="HY동녘M" pitchFamily="18" charset="-127"/>
              </a:rPr>
              <a:t>: </a:t>
            </a:r>
            <a:r>
              <a:rPr lang="ko-KR" altLang="en-US" sz="1000" baseline="0" dirty="0" smtClean="0">
                <a:latin typeface="HY동녘M" pitchFamily="18" charset="-127"/>
                <a:ea typeface="HY동녘M" pitchFamily="18" charset="-127"/>
              </a:rPr>
              <a:t>단락 </a:t>
            </a:r>
            <a:r>
              <a:rPr lang="en-US" altLang="ko-KR" sz="1000" baseline="0" dirty="0" smtClean="0">
                <a:latin typeface="HY동녘M" pitchFamily="18" charset="-127"/>
                <a:ea typeface="HY동녘M" pitchFamily="18" charset="-127"/>
              </a:rPr>
              <a:t>68%, </a:t>
            </a:r>
            <a:r>
              <a:rPr lang="ko-KR" altLang="en-US" sz="1000" baseline="0" dirty="0" smtClean="0">
                <a:latin typeface="HY동녘M" pitchFamily="18" charset="-127"/>
                <a:ea typeface="HY동녘M" pitchFamily="18" charset="-127"/>
              </a:rPr>
              <a:t>과부하</a:t>
            </a:r>
            <a:r>
              <a:rPr lang="en-US" altLang="ko-KR" sz="1000" baseline="0" dirty="0" smtClean="0">
                <a:latin typeface="HY동녘M" pitchFamily="18" charset="-127"/>
                <a:ea typeface="HY동녘M" pitchFamily="18" charset="-127"/>
              </a:rPr>
              <a:t>/</a:t>
            </a:r>
            <a:r>
              <a:rPr lang="ko-KR" altLang="en-US" sz="1000" baseline="0" dirty="0" smtClean="0">
                <a:latin typeface="HY동녘M" pitchFamily="18" charset="-127"/>
                <a:ea typeface="HY동녘M" pitchFamily="18" charset="-127"/>
              </a:rPr>
              <a:t>과전류 </a:t>
            </a:r>
            <a:r>
              <a:rPr lang="en-US" altLang="ko-KR" sz="1000" baseline="0" dirty="0" smtClean="0">
                <a:latin typeface="HY동녘M" pitchFamily="18" charset="-127"/>
                <a:ea typeface="HY동녘M" pitchFamily="18" charset="-127"/>
              </a:rPr>
              <a:t>9.7%</a:t>
            </a:r>
          </a:p>
          <a:p>
            <a:pPr marL="228600" indent="-228600">
              <a:buAutoNum type="arabicPeriod"/>
            </a:pPr>
            <a:r>
              <a:rPr lang="ko-KR" altLang="en-US" sz="1000" baseline="0" dirty="0" smtClean="0">
                <a:latin typeface="HY동녘M" pitchFamily="18" charset="-127"/>
                <a:ea typeface="HY동녘M" pitchFamily="18" charset="-127"/>
              </a:rPr>
              <a:t>기계 </a:t>
            </a:r>
            <a:r>
              <a:rPr lang="en-US" altLang="ko-KR" sz="1000" baseline="0" dirty="0" smtClean="0">
                <a:latin typeface="HY동녘M" pitchFamily="18" charset="-127"/>
                <a:ea typeface="HY동녘M" pitchFamily="18" charset="-127"/>
              </a:rPr>
              <a:t>: </a:t>
            </a:r>
            <a:r>
              <a:rPr lang="ko-KR" altLang="en-US" sz="1000" baseline="0" dirty="0" smtClean="0">
                <a:latin typeface="HY동녘M" pitchFamily="18" charset="-127"/>
                <a:ea typeface="HY동녘M" pitchFamily="18" charset="-127"/>
              </a:rPr>
              <a:t>과열</a:t>
            </a:r>
            <a:r>
              <a:rPr lang="en-US" altLang="ko-KR" sz="1000" baseline="0" dirty="0" smtClean="0">
                <a:latin typeface="HY동녘M" pitchFamily="18" charset="-127"/>
                <a:ea typeface="HY동녘M" pitchFamily="18" charset="-127"/>
              </a:rPr>
              <a:t>/</a:t>
            </a:r>
            <a:r>
              <a:rPr lang="ko-KR" altLang="en-US" sz="1000" baseline="0" dirty="0" smtClean="0">
                <a:latin typeface="HY동녘M" pitchFamily="18" charset="-127"/>
                <a:ea typeface="HY동녘M" pitchFamily="18" charset="-127"/>
              </a:rPr>
              <a:t>과부하 </a:t>
            </a:r>
            <a:r>
              <a:rPr lang="en-US" altLang="ko-KR" sz="1000" baseline="0" dirty="0" smtClean="0">
                <a:latin typeface="HY동녘M" pitchFamily="18" charset="-127"/>
                <a:ea typeface="HY동녘M" pitchFamily="18" charset="-127"/>
              </a:rPr>
              <a:t>63%, </a:t>
            </a:r>
            <a:r>
              <a:rPr lang="ko-KR" altLang="en-US" sz="1000" baseline="0" dirty="0" smtClean="0">
                <a:latin typeface="HY동녘M" pitchFamily="18" charset="-127"/>
                <a:ea typeface="HY동녘M" pitchFamily="18" charset="-127"/>
              </a:rPr>
              <a:t>오일</a:t>
            </a:r>
            <a:r>
              <a:rPr lang="en-US" altLang="ko-KR" sz="1000" baseline="0" dirty="0" smtClean="0">
                <a:latin typeface="HY동녘M" pitchFamily="18" charset="-127"/>
                <a:ea typeface="HY동녘M" pitchFamily="18" charset="-127"/>
              </a:rPr>
              <a:t>/</a:t>
            </a:r>
            <a:r>
              <a:rPr lang="ko-KR" altLang="en-US" sz="1000" baseline="0" dirty="0" smtClean="0">
                <a:latin typeface="HY동녘M" pitchFamily="18" charset="-127"/>
                <a:ea typeface="HY동녘M" pitchFamily="18" charset="-127"/>
              </a:rPr>
              <a:t>연로누출 </a:t>
            </a:r>
            <a:r>
              <a:rPr lang="en-US" altLang="ko-KR" sz="1000" baseline="0" dirty="0" smtClean="0">
                <a:latin typeface="HY동녘M" pitchFamily="18" charset="-127"/>
                <a:ea typeface="HY동녘M" pitchFamily="18" charset="-127"/>
              </a:rPr>
              <a:t>5.3%</a:t>
            </a:r>
          </a:p>
          <a:p>
            <a:pPr marL="228600" indent="-228600">
              <a:buAutoNum type="arabicPeriod"/>
            </a:pPr>
            <a:r>
              <a:rPr lang="ko-KR" altLang="en-US" sz="1000" baseline="0" dirty="0" smtClean="0">
                <a:latin typeface="HY동녘M" pitchFamily="18" charset="-127"/>
                <a:ea typeface="HY동녘M" pitchFamily="18" charset="-127"/>
              </a:rPr>
              <a:t>자연적 요인 </a:t>
            </a:r>
            <a:r>
              <a:rPr lang="en-US" altLang="ko-KR" sz="1000" baseline="0" dirty="0" smtClean="0">
                <a:latin typeface="HY동녘M" pitchFamily="18" charset="-127"/>
                <a:ea typeface="HY동녘M" pitchFamily="18" charset="-127"/>
              </a:rPr>
              <a:t>: </a:t>
            </a:r>
            <a:r>
              <a:rPr lang="ko-KR" altLang="en-US" sz="1000" baseline="0" dirty="0" smtClean="0">
                <a:latin typeface="HY동녘M" pitchFamily="18" charset="-127"/>
                <a:ea typeface="HY동녘M" pitchFamily="18" charset="-127"/>
              </a:rPr>
              <a:t>자연적 재해를 포함하여 낙뢰</a:t>
            </a:r>
            <a:r>
              <a:rPr lang="en-US" altLang="ko-KR" sz="1000" baseline="0" dirty="0" smtClean="0">
                <a:latin typeface="HY동녘M" pitchFamily="18" charset="-127"/>
                <a:ea typeface="HY동녘M" pitchFamily="18" charset="-127"/>
              </a:rPr>
              <a:t>, </a:t>
            </a:r>
            <a:r>
              <a:rPr lang="ko-KR" altLang="en-US" sz="1000" baseline="0" dirty="0" smtClean="0">
                <a:latin typeface="HY동녘M" pitchFamily="18" charset="-127"/>
                <a:ea typeface="HY동녘M" pitchFamily="18" charset="-127"/>
              </a:rPr>
              <a:t>자연발화에 의한 화재</a:t>
            </a:r>
            <a:endParaRPr lang="en-US" altLang="ko-KR" sz="1000" baseline="0" dirty="0" smtClean="0">
              <a:latin typeface="HY동녘M" pitchFamily="18" charset="-127"/>
              <a:ea typeface="HY동녘M" pitchFamily="18" charset="-127"/>
            </a:endParaRPr>
          </a:p>
          <a:p>
            <a:pPr marL="228600" indent="-228600">
              <a:buNone/>
            </a:pPr>
            <a:endParaRPr lang="en-US" altLang="ko-KR" sz="1000" baseline="0" dirty="0" smtClean="0">
              <a:latin typeface="HY동녘M" pitchFamily="18" charset="-127"/>
              <a:ea typeface="HY동녘M" pitchFamily="18" charset="-127"/>
            </a:endParaRPr>
          </a:p>
          <a:p>
            <a:pPr marL="228600" indent="-228600">
              <a:buNone/>
            </a:pPr>
            <a:r>
              <a:rPr lang="en-US" altLang="ko-KR" sz="1000" dirty="0" smtClean="0">
                <a:latin typeface="HY동녘M" pitchFamily="18" charset="-127"/>
                <a:ea typeface="HY동녘M" pitchFamily="18" charset="-127"/>
              </a:rPr>
              <a:t>※  2013</a:t>
            </a:r>
            <a:r>
              <a:rPr lang="ko-KR" altLang="en-US" sz="1000" dirty="0" smtClean="0">
                <a:latin typeface="HY동녘M" pitchFamily="18" charset="-127"/>
                <a:ea typeface="HY동녘M" pitchFamily="18" charset="-127"/>
              </a:rPr>
              <a:t>년 </a:t>
            </a:r>
            <a:r>
              <a:rPr lang="ko-KR" altLang="en-US" sz="1000" dirty="0" err="1" smtClean="0">
                <a:latin typeface="HY동녘M" pitchFamily="18" charset="-127"/>
                <a:ea typeface="HY동녘M" pitchFamily="18" charset="-127"/>
              </a:rPr>
              <a:t>발화장소별</a:t>
            </a:r>
            <a:r>
              <a:rPr lang="ko-KR" altLang="en-US" sz="1000" dirty="0" smtClean="0">
                <a:latin typeface="HY동녘M" pitchFamily="18" charset="-127"/>
                <a:ea typeface="HY동녘M" pitchFamily="18" charset="-127"/>
              </a:rPr>
              <a:t> 분석</a:t>
            </a:r>
            <a:endParaRPr lang="en-US" altLang="ko-KR" sz="1000" dirty="0" smtClean="0">
              <a:latin typeface="HY동녘M" pitchFamily="18" charset="-127"/>
              <a:ea typeface="HY동녘M" pitchFamily="18" charset="-127"/>
            </a:endParaRPr>
          </a:p>
          <a:p>
            <a:pPr marL="228600" indent="-228600">
              <a:buNone/>
            </a:pPr>
            <a:r>
              <a:rPr lang="en-US" altLang="ko-KR" sz="1000" dirty="0" smtClean="0">
                <a:latin typeface="HY동녘M" pitchFamily="18" charset="-127"/>
                <a:ea typeface="HY동녘M" pitchFamily="18" charset="-127"/>
              </a:rPr>
              <a:t>-</a:t>
            </a:r>
            <a:r>
              <a:rPr lang="en-US" altLang="ko-KR" sz="1000" baseline="0" dirty="0" smtClean="0">
                <a:latin typeface="HY동녘M" pitchFamily="18" charset="-127"/>
                <a:ea typeface="HY동녘M" pitchFamily="18" charset="-127"/>
              </a:rPr>
              <a:t> </a:t>
            </a:r>
            <a:r>
              <a:rPr lang="ko-KR" altLang="en-US" sz="1000" baseline="0" dirty="0" smtClean="0">
                <a:latin typeface="HY동녘M" pitchFamily="18" charset="-127"/>
                <a:ea typeface="HY동녘M" pitchFamily="18" charset="-127"/>
              </a:rPr>
              <a:t>야외</a:t>
            </a:r>
            <a:r>
              <a:rPr lang="en-US" altLang="ko-KR" sz="1000" baseline="0" dirty="0" smtClean="0">
                <a:latin typeface="HY동녘M" pitchFamily="18" charset="-127"/>
                <a:ea typeface="HY동녘M" pitchFamily="18" charset="-127"/>
              </a:rPr>
              <a:t>(17.8%) / </a:t>
            </a:r>
            <a:r>
              <a:rPr lang="ko-KR" altLang="en-US" sz="1000" baseline="0" dirty="0" smtClean="0">
                <a:latin typeface="HY동녘M" pitchFamily="18" charset="-127"/>
                <a:ea typeface="HY동녘M" pitchFamily="18" charset="-127"/>
              </a:rPr>
              <a:t>단독주택</a:t>
            </a:r>
            <a:r>
              <a:rPr lang="en-US" altLang="ko-KR" sz="1000" baseline="0" dirty="0" smtClean="0">
                <a:latin typeface="HY동녘M" pitchFamily="18" charset="-127"/>
                <a:ea typeface="HY동녘M" pitchFamily="18" charset="-127"/>
              </a:rPr>
              <a:t>(14.6%) / </a:t>
            </a:r>
            <a:r>
              <a:rPr lang="ko-KR" altLang="en-US" sz="1000" baseline="0" dirty="0" smtClean="0">
                <a:latin typeface="HY동녘M" pitchFamily="18" charset="-127"/>
                <a:ea typeface="HY동녘M" pitchFamily="18" charset="-127"/>
              </a:rPr>
              <a:t>자동차</a:t>
            </a:r>
            <a:r>
              <a:rPr lang="en-US" altLang="ko-KR" sz="1000" baseline="0" dirty="0" smtClean="0">
                <a:latin typeface="HY동녘M" pitchFamily="18" charset="-127"/>
                <a:ea typeface="HY동녘M" pitchFamily="18" charset="-127"/>
              </a:rPr>
              <a:t>(11.7%) / </a:t>
            </a:r>
            <a:r>
              <a:rPr lang="ko-KR" altLang="en-US" sz="1000" baseline="0" dirty="0" smtClean="0">
                <a:latin typeface="HY동녘M" pitchFamily="18" charset="-127"/>
                <a:ea typeface="HY동녘M" pitchFamily="18" charset="-127"/>
              </a:rPr>
              <a:t>근린생활</a:t>
            </a:r>
            <a:r>
              <a:rPr lang="en-US" altLang="ko-KR" sz="1000" baseline="0" dirty="0" smtClean="0">
                <a:latin typeface="HY동녘M" pitchFamily="18" charset="-127"/>
                <a:ea typeface="HY동녘M" pitchFamily="18" charset="-127"/>
              </a:rPr>
              <a:t>(11.2%) / </a:t>
            </a:r>
            <a:r>
              <a:rPr lang="ko-KR" altLang="en-US" sz="1000" baseline="0" dirty="0" smtClean="0">
                <a:latin typeface="HY동녘M" pitchFamily="18" charset="-127"/>
                <a:ea typeface="HY동녘M" pitchFamily="18" charset="-127"/>
              </a:rPr>
              <a:t>공동주택</a:t>
            </a:r>
            <a:r>
              <a:rPr lang="en-US" altLang="ko-KR" sz="1000" baseline="0" dirty="0" smtClean="0">
                <a:latin typeface="HY동녘M" pitchFamily="18" charset="-127"/>
                <a:ea typeface="HY동녘M" pitchFamily="18" charset="-127"/>
              </a:rPr>
              <a:t>(10.1%)</a:t>
            </a:r>
            <a:endParaRPr lang="ko-KR" altLang="en-US" sz="1000" dirty="0"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B02A79-B2D8-4F1E-9B32-165F8A40DFA4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buAutoNum type="arabicPeriod"/>
            </a:pPr>
            <a:r>
              <a:rPr lang="ko-KR" altLang="en-US" dirty="0" smtClean="0"/>
              <a:t>전기화재의 주요원인</a:t>
            </a:r>
            <a:endParaRPr lang="en-US" altLang="ko-KR" dirty="0" smtClean="0"/>
          </a:p>
          <a:p>
            <a:pPr marL="228600" indent="-228600">
              <a:buNone/>
            </a:pPr>
            <a:r>
              <a:rPr lang="en-US" altLang="ko-KR" dirty="0" smtClean="0"/>
              <a:t> </a:t>
            </a:r>
            <a:r>
              <a:rPr lang="ko-KR" altLang="en-US" dirty="0" smtClean="0"/>
              <a:t>① 전선의 합선 또는 단락에 의한 발화</a:t>
            </a:r>
            <a:endParaRPr lang="en-US" altLang="ko-KR" dirty="0" smtClean="0"/>
          </a:p>
          <a:p>
            <a:pPr marL="228600" indent="-228600">
              <a:buNone/>
            </a:pPr>
            <a:r>
              <a:rPr lang="en-US" altLang="ko-KR" dirty="0" smtClean="0"/>
              <a:t>   </a:t>
            </a:r>
            <a:r>
              <a:rPr lang="ko-KR" altLang="en-US" baseline="0" dirty="0" smtClean="0"/>
              <a:t>  전선의 전기기구의 절연체가 파괴되거나 두 가닥 의 전선이 어떤 원인에 의해 서로 접촉하면서 순간적으로 큰 전류와 많은 열을 발생하는 현상</a:t>
            </a:r>
            <a:endParaRPr lang="en-US" altLang="ko-KR" baseline="0" dirty="0" smtClean="0"/>
          </a:p>
          <a:p>
            <a:pPr marL="228600" indent="-228600">
              <a:buNone/>
            </a:pPr>
            <a:r>
              <a:rPr lang="ko-KR" altLang="en-US" baseline="0" dirty="0" smtClean="0"/>
              <a:t> ② 누전에 의한 발화</a:t>
            </a:r>
            <a:endParaRPr lang="en-US" altLang="ko-KR" baseline="0" dirty="0" smtClean="0"/>
          </a:p>
          <a:p>
            <a:pPr marL="228600" indent="-228600">
              <a:buNone/>
            </a:pPr>
            <a:r>
              <a:rPr lang="en-US" altLang="ko-KR" baseline="0" dirty="0" smtClean="0"/>
              <a:t>     </a:t>
            </a:r>
            <a:r>
              <a:rPr lang="ko-KR" altLang="en-US" baseline="0" dirty="0" smtClean="0"/>
              <a:t>전선이나 전기기구 등이 낡아 절연불량 등의 원인으로 전류가 건물내의 </a:t>
            </a:r>
            <a:r>
              <a:rPr lang="ko-KR" altLang="en-US" baseline="0" dirty="0" err="1" smtClean="0"/>
              <a:t>금속체를</a:t>
            </a:r>
            <a:r>
              <a:rPr lang="ko-KR" altLang="en-US" baseline="0" dirty="0" smtClean="0"/>
              <a:t> 통하여 흐르게 되어 이로 인한 저항 열에 의해서 발열을 일으키는 현상</a:t>
            </a:r>
            <a:endParaRPr lang="en-US" altLang="ko-KR" baseline="0" dirty="0" smtClean="0"/>
          </a:p>
          <a:p>
            <a:pPr marL="228600" indent="-228600">
              <a:buNone/>
            </a:pP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③ 과전류</a:t>
            </a:r>
            <a:r>
              <a:rPr lang="en-US" altLang="ko-KR" baseline="0" dirty="0" smtClean="0"/>
              <a:t>(</a:t>
            </a:r>
            <a:r>
              <a:rPr lang="ko-KR" altLang="en-US" baseline="0" dirty="0" smtClean="0"/>
              <a:t>과부하</a:t>
            </a:r>
            <a:r>
              <a:rPr lang="en-US" altLang="ko-KR" baseline="0" dirty="0" smtClean="0"/>
              <a:t>)</a:t>
            </a:r>
            <a:r>
              <a:rPr lang="ko-KR" altLang="en-US" baseline="0" dirty="0" smtClean="0"/>
              <a:t>에 의한 발화</a:t>
            </a:r>
            <a:endParaRPr lang="en-US" altLang="ko-KR" baseline="0" dirty="0" smtClean="0"/>
          </a:p>
          <a:p>
            <a:pPr marL="228600" indent="-228600">
              <a:buNone/>
            </a:pPr>
            <a:r>
              <a:rPr lang="en-US" altLang="ko-KR" baseline="0" dirty="0" smtClean="0"/>
              <a:t>    </a:t>
            </a:r>
            <a:r>
              <a:rPr lang="ko-KR" altLang="en-US" baseline="0" dirty="0" smtClean="0"/>
              <a:t>전선의 허용 전류를 초과한 전류를 과전류라 하며 에어컨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전기다리미</a:t>
            </a:r>
            <a:r>
              <a:rPr lang="en-US" altLang="ko-KR" baseline="0" dirty="0" smtClean="0"/>
              <a:t>, </a:t>
            </a:r>
            <a:r>
              <a:rPr lang="ko-KR" altLang="en-US" baseline="0" dirty="0" err="1" smtClean="0"/>
              <a:t>전자레이지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동력 등을 동시에 사용할 시 적정용량을 초과하여 불이 붙은 </a:t>
            </a:r>
            <a:r>
              <a:rPr lang="ko-KR" altLang="en-US" baseline="0" dirty="0" smtClean="0"/>
              <a:t>현상</a:t>
            </a:r>
            <a:endParaRPr lang="en-US" altLang="ko-KR" baseline="0" dirty="0" smtClean="0"/>
          </a:p>
          <a:p>
            <a:pPr marL="228600" indent="-228600">
              <a:buNone/>
            </a:pP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④ </a:t>
            </a:r>
            <a:r>
              <a:rPr lang="ko-KR" altLang="en-US" baseline="0" dirty="0" err="1" smtClean="0"/>
              <a:t>트레킹</a:t>
            </a:r>
            <a:endParaRPr lang="en-US" altLang="ko-KR" baseline="0" dirty="0" smtClean="0"/>
          </a:p>
          <a:p>
            <a:pPr marL="228600" indent="-228600">
              <a:buNone/>
            </a:pPr>
            <a:r>
              <a:rPr lang="en-US" altLang="ko-KR" baseline="0" dirty="0" smtClean="0"/>
              <a:t>    </a:t>
            </a:r>
            <a:r>
              <a:rPr lang="ko-KR" altLang="en-US" baseline="0" dirty="0" smtClean="0"/>
              <a:t>전원이 흐르고 있는 양극전선의 고체 절연물 표면에 수분을 많이 함유한 먼지 또는 금속가루 등이 쌓이면 그 부위에 전기적인 열이 발생하면서 마침내 발화하게 되는 현상</a:t>
            </a:r>
            <a:endParaRPr lang="en-US" altLang="ko-KR" baseline="0" dirty="0" smtClean="0"/>
          </a:p>
          <a:p>
            <a:pPr marL="228600" indent="-228600">
              <a:buNone/>
            </a:pP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⑤ </a:t>
            </a:r>
            <a:r>
              <a:rPr lang="ko-KR" altLang="en-US" baseline="0" dirty="0" err="1" smtClean="0"/>
              <a:t>반단선</a:t>
            </a:r>
            <a:endParaRPr lang="en-US" altLang="ko-KR" baseline="0" dirty="0" smtClean="0"/>
          </a:p>
          <a:p>
            <a:pPr marL="228600" indent="-228600">
              <a:buNone/>
            </a:pPr>
            <a:r>
              <a:rPr lang="en-US" altLang="ko-KR" baseline="0" dirty="0" smtClean="0"/>
              <a:t>    </a:t>
            </a:r>
            <a:r>
              <a:rPr lang="ko-KR" altLang="en-US" baseline="0" dirty="0" err="1" smtClean="0"/>
              <a:t>전연비닐전선</a:t>
            </a:r>
            <a:r>
              <a:rPr lang="ko-KR" altLang="en-US" baseline="0" dirty="0" smtClean="0"/>
              <a:t> </a:t>
            </a:r>
            <a:r>
              <a:rPr lang="ko-KR" altLang="en-US" baseline="0" dirty="0" err="1" smtClean="0"/>
              <a:t>피복내에서</a:t>
            </a:r>
            <a:r>
              <a:rPr lang="ko-KR" altLang="en-US" baseline="0" dirty="0" smtClean="0"/>
              <a:t> 가는 </a:t>
            </a:r>
            <a:r>
              <a:rPr lang="ko-KR" altLang="en-US" baseline="0" dirty="0" err="1" smtClean="0"/>
              <a:t>심선</a:t>
            </a:r>
            <a:r>
              <a:rPr lang="ko-KR" altLang="en-US" baseline="0" dirty="0" smtClean="0"/>
              <a:t> </a:t>
            </a:r>
            <a:r>
              <a:rPr lang="ko-KR" altLang="en-US" baseline="0" dirty="0" err="1" smtClean="0"/>
              <a:t>여러가닥이</a:t>
            </a:r>
            <a:r>
              <a:rPr lang="ko-KR" altLang="en-US" baseline="0" dirty="0" smtClean="0"/>
              <a:t> 단선되어 그 부분에 단선과 이어짐을 되풀이하는 상태</a:t>
            </a:r>
            <a:endParaRPr lang="en-US" altLang="ko-KR" baseline="0" dirty="0" smtClean="0"/>
          </a:p>
          <a:p>
            <a:pPr marL="228600" indent="-228600">
              <a:buNone/>
            </a:pPr>
            <a:r>
              <a:rPr lang="en-US" altLang="ko-KR" baseline="0" dirty="0" smtClean="0"/>
              <a:t>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B02A79-B2D8-4F1E-9B32-165F8A40DFA4}" type="slidenum">
              <a:rPr lang="ko-KR" altLang="en-US" smtClean="0"/>
              <a:pPr/>
              <a:t>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>
              <a:lnSpc>
                <a:spcPct val="80000"/>
              </a:lnSpc>
              <a:spcBef>
                <a:spcPct val="50000"/>
              </a:spcBef>
              <a:buFontTx/>
              <a:buChar char="-"/>
            </a:pPr>
            <a:r>
              <a:rPr lang="ko-KR" altLang="en-US" sz="1200" dirty="0" smtClean="0">
                <a:solidFill>
                  <a:schemeClr val="tx1"/>
                </a:solidFill>
                <a:latin typeface="HY견명조" pitchFamily="18" charset="-127"/>
                <a:ea typeface="HY견명조" pitchFamily="18" charset="-127"/>
              </a:rPr>
              <a:t>외형은 광택이 나고 원형이나  불규칙한 형태로도 나타남</a:t>
            </a:r>
            <a:endParaRPr lang="en-US" altLang="ko-KR" sz="1200" dirty="0" smtClean="0">
              <a:solidFill>
                <a:schemeClr val="tx1"/>
              </a:solidFill>
              <a:latin typeface="HY견명조" pitchFamily="18" charset="-127"/>
              <a:ea typeface="HY견명조" pitchFamily="18" charset="-127"/>
            </a:endParaRPr>
          </a:p>
          <a:p>
            <a:pPr algn="l">
              <a:lnSpc>
                <a:spcPct val="80000"/>
              </a:lnSpc>
              <a:spcBef>
                <a:spcPct val="50000"/>
              </a:spcBef>
              <a:buFontTx/>
              <a:buChar char="-"/>
            </a:pPr>
            <a:r>
              <a:rPr lang="ko-KR" altLang="en-US" sz="1200" dirty="0" err="1" smtClean="0">
                <a:solidFill>
                  <a:schemeClr val="tx1"/>
                </a:solidFill>
                <a:latin typeface="HY견명조" pitchFamily="18" charset="-127"/>
                <a:ea typeface="HY견명조" pitchFamily="18" charset="-127"/>
              </a:rPr>
              <a:t>경계면을</a:t>
            </a:r>
            <a:r>
              <a:rPr lang="ko-KR" altLang="en-US" sz="1200" dirty="0" smtClean="0">
                <a:solidFill>
                  <a:schemeClr val="tx1"/>
                </a:solidFill>
                <a:latin typeface="HY견명조" pitchFamily="18" charset="-127"/>
                <a:ea typeface="HY견명조" pitchFamily="18" charset="-127"/>
              </a:rPr>
              <a:t> 중심으로 길게 뻗은 주상조직이 나타남</a:t>
            </a:r>
            <a:endParaRPr lang="en-US" altLang="ko-KR" sz="1200" dirty="0" smtClean="0">
              <a:solidFill>
                <a:schemeClr val="tx1"/>
              </a:solidFill>
              <a:latin typeface="HY견명조" pitchFamily="18" charset="-127"/>
              <a:ea typeface="HY견명조" pitchFamily="18" charset="-127"/>
            </a:endParaRPr>
          </a:p>
          <a:p>
            <a:pPr algn="l">
              <a:lnSpc>
                <a:spcPct val="80000"/>
              </a:lnSpc>
              <a:spcBef>
                <a:spcPct val="50000"/>
              </a:spcBef>
              <a:buFontTx/>
              <a:buNone/>
            </a:pPr>
            <a:r>
              <a:rPr lang="en-US" altLang="ko-KR" sz="1200" dirty="0" smtClean="0">
                <a:solidFill>
                  <a:schemeClr val="tx1"/>
                </a:solidFill>
                <a:latin typeface="HY견명조" pitchFamily="18" charset="-127"/>
                <a:ea typeface="HY견명조" pitchFamily="18" charset="-127"/>
              </a:rPr>
              <a:t>- </a:t>
            </a:r>
            <a:r>
              <a:rPr lang="ko-KR" altLang="en-US" sz="1200" dirty="0" smtClean="0">
                <a:solidFill>
                  <a:schemeClr val="tx1"/>
                </a:solidFill>
                <a:latin typeface="HY견명조" pitchFamily="18" charset="-127"/>
                <a:ea typeface="HY견명조" pitchFamily="18" charset="-127"/>
              </a:rPr>
              <a:t>용융부분이 깊지 않아 심선이 많이 나타남  </a:t>
            </a:r>
            <a:endParaRPr lang="ko-KR" altLang="en-US" sz="1200" dirty="0">
              <a:solidFill>
                <a:schemeClr val="tx1"/>
              </a:solidFill>
              <a:latin typeface="HY견명조" pitchFamily="18" charset="-127"/>
              <a:ea typeface="HY견명조" pitchFamily="18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B02A79-B2D8-4F1E-9B32-165F8A40DFA4}" type="slidenum">
              <a:rPr lang="ko-KR" altLang="en-US" smtClean="0"/>
              <a:pPr/>
              <a:t>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/>
            <a:r>
              <a:rPr lang="en-US" altLang="ko-KR" sz="1200" dirty="0" smtClean="0">
                <a:solidFill>
                  <a:schemeClr val="tx1"/>
                </a:solidFill>
                <a:latin typeface="Times New Roman"/>
                <a:ea typeface="HY견명조" pitchFamily="18" charset="-127"/>
              </a:rPr>
              <a:t> </a:t>
            </a:r>
            <a:r>
              <a:rPr lang="en-US" altLang="ko-KR" sz="1200" dirty="0" smtClean="0">
                <a:solidFill>
                  <a:schemeClr val="tx1"/>
                </a:solidFill>
                <a:latin typeface="HY견명조" pitchFamily="18" charset="-127"/>
                <a:ea typeface="HY견명조" pitchFamily="18" charset="-127"/>
              </a:rPr>
              <a:t>- </a:t>
            </a:r>
            <a:r>
              <a:rPr lang="ko-KR" altLang="en-US" sz="1200" dirty="0" smtClean="0">
                <a:solidFill>
                  <a:schemeClr val="tx1"/>
                </a:solidFill>
                <a:latin typeface="HY견명조" pitchFamily="18" charset="-127"/>
                <a:ea typeface="HY견명조" pitchFamily="18" charset="-127"/>
              </a:rPr>
              <a:t>과전류에 의한 전선의 용단은 </a:t>
            </a:r>
            <a:r>
              <a:rPr lang="ko-KR" altLang="en-US" sz="1200" dirty="0" err="1" smtClean="0">
                <a:solidFill>
                  <a:schemeClr val="tx1"/>
                </a:solidFill>
                <a:latin typeface="HY견명조" pitchFamily="18" charset="-127"/>
                <a:ea typeface="HY견명조" pitchFamily="18" charset="-127"/>
              </a:rPr>
              <a:t>임피던스</a:t>
            </a:r>
            <a:r>
              <a:rPr lang="en-US" altLang="ko-KR" sz="1200" dirty="0" smtClean="0">
                <a:solidFill>
                  <a:schemeClr val="tx1"/>
                </a:solidFill>
                <a:latin typeface="HY견명조" pitchFamily="18" charset="-127"/>
                <a:ea typeface="HY견명조" pitchFamily="18" charset="-127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HY견명조" pitchFamily="18" charset="-127"/>
                <a:ea typeface="HY견명조" pitchFamily="18" charset="-127"/>
              </a:rPr>
              <a:t>주위온도 및 열의 방산조건에</a:t>
            </a:r>
          </a:p>
          <a:p>
            <a:pPr algn="l"/>
            <a:r>
              <a:rPr lang="ko-KR" altLang="en-US" sz="1200" dirty="0" smtClean="0">
                <a:solidFill>
                  <a:schemeClr val="tx1"/>
                </a:solidFill>
                <a:latin typeface="HY견명조" pitchFamily="18" charset="-127"/>
                <a:ea typeface="HY견명조" pitchFamily="18" charset="-127"/>
              </a:rPr>
              <a:t>    따라 허용전류의 </a:t>
            </a:r>
            <a:r>
              <a:rPr lang="en-US" altLang="ko-KR" sz="1200" dirty="0" smtClean="0">
                <a:solidFill>
                  <a:schemeClr val="tx1"/>
                </a:solidFill>
                <a:latin typeface="HY견명조" pitchFamily="18" charset="-127"/>
                <a:ea typeface="HY견명조" pitchFamily="18" charset="-127"/>
              </a:rPr>
              <a:t>4</a:t>
            </a:r>
            <a:r>
              <a:rPr lang="ko-KR" altLang="en-US" sz="1200" dirty="0" smtClean="0">
                <a:solidFill>
                  <a:schemeClr val="tx1"/>
                </a:solidFill>
                <a:latin typeface="HY견명조" pitchFamily="18" charset="-127"/>
                <a:ea typeface="HY견명조" pitchFamily="18" charset="-127"/>
              </a:rPr>
              <a:t>～</a:t>
            </a:r>
            <a:r>
              <a:rPr lang="en-US" altLang="ko-KR" sz="1200" dirty="0" smtClean="0">
                <a:solidFill>
                  <a:schemeClr val="tx1"/>
                </a:solidFill>
                <a:latin typeface="HY견명조" pitchFamily="18" charset="-127"/>
                <a:ea typeface="HY견명조" pitchFamily="18" charset="-127"/>
              </a:rPr>
              <a:t>5</a:t>
            </a:r>
            <a:r>
              <a:rPr lang="ko-KR" altLang="en-US" sz="1200" dirty="0" smtClean="0">
                <a:solidFill>
                  <a:schemeClr val="tx1"/>
                </a:solidFill>
                <a:latin typeface="HY견명조" pitchFamily="18" charset="-127"/>
                <a:ea typeface="HY견명조" pitchFamily="18" charset="-127"/>
              </a:rPr>
              <a:t>배 이상의 과전류를 통전시켜야 용단되며 </a:t>
            </a:r>
            <a:endParaRPr lang="en-US" altLang="ko-KR" sz="1200" dirty="0" smtClean="0">
              <a:solidFill>
                <a:schemeClr val="tx1"/>
              </a:solidFill>
              <a:latin typeface="HY견명조" pitchFamily="18" charset="-127"/>
              <a:ea typeface="HY견명조" pitchFamily="18" charset="-127"/>
            </a:endParaRPr>
          </a:p>
          <a:p>
            <a:pPr algn="l"/>
            <a:endParaRPr lang="ko-KR" altLang="en-US" sz="1200" dirty="0" smtClean="0">
              <a:solidFill>
                <a:schemeClr val="tx1"/>
              </a:solidFill>
              <a:latin typeface="HY견명조" pitchFamily="18" charset="-127"/>
              <a:ea typeface="HY견명조" pitchFamily="18" charset="-127"/>
            </a:endParaRPr>
          </a:p>
          <a:p>
            <a:pPr algn="l"/>
            <a:r>
              <a:rPr lang="ko-KR" altLang="en-US" sz="1200" dirty="0" smtClean="0">
                <a:solidFill>
                  <a:schemeClr val="tx1"/>
                </a:solidFill>
                <a:latin typeface="Times New Roman"/>
                <a:ea typeface="HY견명조" pitchFamily="18" charset="-127"/>
              </a:rPr>
              <a:t> </a:t>
            </a:r>
            <a:r>
              <a:rPr lang="en-US" altLang="ko-KR" sz="1200" dirty="0" smtClean="0">
                <a:solidFill>
                  <a:schemeClr val="tx1"/>
                </a:solidFill>
                <a:latin typeface="HY견명조" pitchFamily="18" charset="-127"/>
                <a:ea typeface="HY견명조" pitchFamily="18" charset="-127"/>
              </a:rPr>
              <a:t>- </a:t>
            </a:r>
            <a:r>
              <a:rPr lang="ko-KR" altLang="en-US" sz="1200" dirty="0" smtClean="0">
                <a:solidFill>
                  <a:schemeClr val="tx1"/>
                </a:solidFill>
                <a:latin typeface="HY견명조" pitchFamily="18" charset="-127"/>
                <a:ea typeface="HY견명조" pitchFamily="18" charset="-127"/>
              </a:rPr>
              <a:t>과전류에 의해 용단된 전선의 용융망울의 외형은 외부화염에 의한 것과</a:t>
            </a:r>
          </a:p>
          <a:p>
            <a:pPr algn="l"/>
            <a:r>
              <a:rPr lang="ko-KR" altLang="en-US" sz="1200" dirty="0" smtClean="0">
                <a:solidFill>
                  <a:schemeClr val="tx1"/>
                </a:solidFill>
                <a:latin typeface="HY견명조" pitchFamily="18" charset="-127"/>
                <a:ea typeface="HY견명조" pitchFamily="18" charset="-127"/>
              </a:rPr>
              <a:t>    단락전류에 의한 것의 중간적인 형태로 나타남 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B02A79-B2D8-4F1E-9B32-165F8A40DFA4}" type="slidenum">
              <a:rPr lang="ko-KR" altLang="en-US" smtClean="0"/>
              <a:pPr/>
              <a:t>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>
              <a:buFontTx/>
              <a:buChar char="-"/>
            </a:pPr>
            <a:r>
              <a:rPr lang="ko-KR" altLang="en-US" sz="1200" dirty="0" smtClean="0">
                <a:solidFill>
                  <a:schemeClr val="tx1"/>
                </a:solidFill>
                <a:latin typeface="HY견명조" pitchFamily="18" charset="-127"/>
                <a:ea typeface="HY견명조" pitchFamily="18" charset="-127"/>
              </a:rPr>
              <a:t>과전류에 의해 피복 소손 시 내부가 탄화되고 외부는 외부 열에 의해 변형</a:t>
            </a:r>
            <a:endParaRPr lang="en-US" altLang="ko-KR" sz="1200" dirty="0" smtClean="0">
              <a:solidFill>
                <a:schemeClr val="tx1"/>
              </a:solidFill>
              <a:latin typeface="HY견명조" pitchFamily="18" charset="-127"/>
              <a:ea typeface="HY견명조" pitchFamily="18" charset="-127"/>
            </a:endParaRPr>
          </a:p>
          <a:p>
            <a:pPr algn="l">
              <a:lnSpc>
                <a:spcPct val="120000"/>
              </a:lnSpc>
              <a:buFontTx/>
              <a:buChar char="-"/>
            </a:pPr>
            <a:endParaRPr lang="en-US" altLang="ko-KR" sz="1200" b="0" dirty="0" smtClean="0">
              <a:solidFill>
                <a:schemeClr val="tx1"/>
              </a:solidFill>
              <a:latin typeface="HY견명조" pitchFamily="18" charset="-127"/>
              <a:ea typeface="HY견명조" pitchFamily="18" charset="-127"/>
            </a:endParaRPr>
          </a:p>
          <a:p>
            <a:pPr algn="l">
              <a:lnSpc>
                <a:spcPct val="120000"/>
              </a:lnSpc>
              <a:buFontTx/>
              <a:buChar char="-"/>
            </a:pPr>
            <a:r>
              <a:rPr lang="ko-KR" altLang="en-US" sz="1200" b="0" dirty="0" smtClean="0">
                <a:solidFill>
                  <a:schemeClr val="tx1"/>
                </a:solidFill>
                <a:latin typeface="HY견명조" pitchFamily="18" charset="-127"/>
                <a:ea typeface="HY견명조" pitchFamily="18" charset="-127"/>
              </a:rPr>
              <a:t>외부화염에 의한 피복 형태는 내부가 변색되지 않고 외부만 탄화됨 </a:t>
            </a:r>
            <a:endParaRPr lang="ko-KR" altLang="en-US" b="0" dirty="0">
              <a:solidFill>
                <a:schemeClr val="tx1"/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B02A79-B2D8-4F1E-9B32-165F8A40DFA4}" type="slidenum">
              <a:rPr lang="ko-KR" altLang="en-US" smtClean="0"/>
              <a:pPr/>
              <a:t>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B02A79-B2D8-4F1E-9B32-165F8A40DFA4}" type="slidenum">
              <a:rPr lang="ko-KR" altLang="en-US" smtClean="0"/>
              <a:pPr/>
              <a:t>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1. </a:t>
            </a:r>
            <a:r>
              <a:rPr lang="ko-KR" altLang="en-US" dirty="0" smtClean="0"/>
              <a:t>일반적으로 </a:t>
            </a:r>
            <a:r>
              <a:rPr lang="ko-KR" altLang="en-US" dirty="0" smtClean="0"/>
              <a:t>크기나 용량이 작아 관리가 소홀할 수 있는 </a:t>
            </a:r>
            <a:r>
              <a:rPr lang="ko-KR" altLang="en-US" dirty="0" err="1" smtClean="0"/>
              <a:t>소용량</a:t>
            </a:r>
            <a:r>
              <a:rPr lang="ko-KR" altLang="en-US" dirty="0" smtClean="0"/>
              <a:t> 전지가 서랍 등에 함부로 방치되었을 경우 같은 장소에 보관된 도체로 인하여 단락 될 수 있는데 이때 발생하는 </a:t>
            </a:r>
            <a:r>
              <a:rPr lang="ko-KR" altLang="en-US" dirty="0" err="1" smtClean="0"/>
              <a:t>줄열에</a:t>
            </a:r>
            <a:r>
              <a:rPr lang="ko-KR" altLang="en-US" dirty="0" smtClean="0"/>
              <a:t> 의한 화재 위험성은 크다</a:t>
            </a:r>
            <a:r>
              <a:rPr lang="en-US" altLang="ko-KR" dirty="0" smtClean="0"/>
              <a:t>.</a:t>
            </a:r>
          </a:p>
          <a:p>
            <a:r>
              <a:rPr lang="ko-KR" altLang="en-US" dirty="0" smtClean="0"/>
              <a:t>각 전지업체에서는 주의사항으로 단락</a:t>
            </a:r>
            <a:r>
              <a:rPr lang="ko-KR" altLang="en-US" baseline="0" dirty="0" smtClean="0"/>
              <a:t> 등의 위험성을 경고하고 있으나 대부분의 이용자들이 이와 같은 위험을 충분히 인식하지 못하고 전지를 특별한 조치 없이 함부로 방치하는 경우가 많다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en-US" altLang="ko-KR" dirty="0" smtClean="0"/>
              <a:t>2. </a:t>
            </a:r>
            <a:r>
              <a:rPr lang="ko-KR" altLang="en-US" dirty="0" smtClean="0"/>
              <a:t>건전지의 </a:t>
            </a:r>
            <a:r>
              <a:rPr lang="en-US" altLang="ko-KR" dirty="0" smtClean="0"/>
              <a:t>+ / - </a:t>
            </a:r>
            <a:r>
              <a:rPr lang="ko-KR" altLang="en-US" dirty="0" smtClean="0"/>
              <a:t>전극에 </a:t>
            </a:r>
            <a:r>
              <a:rPr lang="ko-KR" altLang="en-US" dirty="0" err="1" smtClean="0"/>
              <a:t>도전체가</a:t>
            </a:r>
            <a:r>
              <a:rPr lang="ko-KR" altLang="en-US" dirty="0" smtClean="0"/>
              <a:t> 접촉하여 순간발열로 화재로 </a:t>
            </a:r>
            <a:r>
              <a:rPr lang="ko-KR" altLang="en-US" dirty="0" err="1" smtClean="0"/>
              <a:t>이어질수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있읍니다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그래서 우리는 건전지를 개봉한 상태로 열쇠 </a:t>
            </a:r>
            <a:r>
              <a:rPr lang="ko-KR" altLang="en-US" dirty="0" err="1" smtClean="0"/>
              <a:t>소부치가</a:t>
            </a:r>
            <a:r>
              <a:rPr lang="ko-KR" altLang="en-US" dirty="0" smtClean="0"/>
              <a:t> 들어있는 </a:t>
            </a:r>
            <a:r>
              <a:rPr lang="ko-KR" altLang="en-US" dirty="0" err="1" smtClean="0"/>
              <a:t>서랍속이나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가방등에</a:t>
            </a:r>
            <a:r>
              <a:rPr lang="ko-KR" altLang="en-US" dirty="0" smtClean="0"/>
              <a:t> 보관하는 것은 가급적 지양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B02A79-B2D8-4F1E-9B32-165F8A40DFA4}" type="slidenum">
              <a:rPr lang="ko-KR" altLang="en-US" smtClean="0"/>
              <a:pPr/>
              <a:t>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우리의 생활 습관 속에서 언제나 화재의 위험은 존재하고 있다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한번의 화재로 인하여 </a:t>
            </a:r>
            <a:r>
              <a:rPr lang="ko-KR" altLang="en-US" dirty="0" err="1" smtClean="0"/>
              <a:t>한순간에</a:t>
            </a:r>
            <a:r>
              <a:rPr lang="ko-KR" altLang="en-US" dirty="0" smtClean="0"/>
              <a:t> 모든 것을 잃게 될 수 도 있습니다</a:t>
            </a:r>
            <a:r>
              <a:rPr lang="en-US" altLang="ko-KR" dirty="0" smtClean="0"/>
              <a:t>. </a:t>
            </a:r>
            <a:r>
              <a:rPr lang="ko-KR" altLang="en-US" dirty="0" err="1" smtClean="0"/>
              <a:t>그런만큼</a:t>
            </a:r>
            <a:r>
              <a:rPr lang="ko-KR" altLang="en-US" dirty="0" smtClean="0"/>
              <a:t> 화재를 예방하기 위한 노력이 절실히 요구된다</a:t>
            </a:r>
            <a:r>
              <a:rPr lang="en-US" altLang="ko-KR" dirty="0" smtClean="0"/>
              <a:t>.</a:t>
            </a:r>
          </a:p>
          <a:p>
            <a:r>
              <a:rPr lang="ko-KR" altLang="en-US" dirty="0" smtClean="0"/>
              <a:t>가장 기본적인 전기코드의 사용에서 습관적으로 플러그가 아닌 전선을 잡고 뽑는 과정을 반복하게 된다면 전선이 끊어지거나 합선의 우려로 가정 내 전기 화재의 원인이 될 수 있다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B02A79-B2D8-4F1E-9B32-165F8A40DFA4}" type="slidenum">
              <a:rPr lang="ko-KR" altLang="en-US" smtClean="0"/>
              <a:pPr/>
              <a:t>10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Arial" charset="0"/>
              <a:buNone/>
            </a:pPr>
            <a:r>
              <a:rPr lang="ko-KR" altLang="en-US" dirty="0" smtClean="0"/>
              <a:t> </a:t>
            </a:r>
            <a:r>
              <a:rPr lang="en-US" altLang="ko-KR" dirty="0" smtClean="0"/>
              <a:t>※  </a:t>
            </a:r>
            <a:r>
              <a:rPr lang="ko-KR" altLang="en-US" dirty="0" smtClean="0"/>
              <a:t>전기화재 예방법</a:t>
            </a:r>
            <a:r>
              <a:rPr lang="en-US" altLang="ko-KR" dirty="0" smtClean="0"/>
              <a:t>(</a:t>
            </a:r>
            <a:r>
              <a:rPr lang="ko-KR" altLang="en-US" dirty="0" smtClean="0"/>
              <a:t>보충</a:t>
            </a:r>
            <a:r>
              <a:rPr lang="en-US" altLang="ko-KR" dirty="0" smtClean="0"/>
              <a:t>)</a:t>
            </a:r>
          </a:p>
          <a:p>
            <a:pPr>
              <a:buFont typeface="Arial" charset="0"/>
              <a:buNone/>
            </a:pPr>
            <a:r>
              <a:rPr lang="ko-KR" altLang="en-US" dirty="0" smtClean="0"/>
              <a:t> </a:t>
            </a:r>
            <a:r>
              <a:rPr lang="en-US" altLang="ko-KR" dirty="0" smtClean="0"/>
              <a:t>- </a:t>
            </a:r>
            <a:r>
              <a:rPr lang="ko-KR" altLang="en-US" dirty="0" smtClean="0"/>
              <a:t>플러그를 뽑을 때에는 전선을 당기지 말고 플러그 몸체를 잡고 뽑도록 하세요</a:t>
            </a:r>
            <a:endParaRPr lang="en-US" altLang="ko-KR" dirty="0" smtClean="0"/>
          </a:p>
          <a:p>
            <a:pPr>
              <a:buFont typeface="Arial" charset="0"/>
              <a:buNone/>
            </a:pPr>
            <a:r>
              <a:rPr lang="en-US" altLang="ko-KR" baseline="0" dirty="0" smtClean="0"/>
              <a:t> - </a:t>
            </a:r>
            <a:r>
              <a:rPr lang="ko-KR" altLang="en-US" baseline="0" dirty="0" smtClean="0"/>
              <a:t>전선을 다발로 묶어 사용하게 되면 </a:t>
            </a:r>
            <a:r>
              <a:rPr lang="ko-KR" altLang="en-US" baseline="0" dirty="0" err="1" smtClean="0"/>
              <a:t>꺽어진</a:t>
            </a:r>
            <a:r>
              <a:rPr lang="ko-KR" altLang="en-US" baseline="0" dirty="0" smtClean="0"/>
              <a:t> 부분의 전기저항으로 화재가 발생</a:t>
            </a:r>
            <a:endParaRPr lang="en-US" altLang="ko-KR" baseline="0" dirty="0" smtClean="0"/>
          </a:p>
          <a:p>
            <a:pPr>
              <a:buFont typeface="Arial" charset="0"/>
              <a:buNone/>
            </a:pPr>
            <a:r>
              <a:rPr lang="en-US" altLang="ko-KR" baseline="0" dirty="0" smtClean="0"/>
              <a:t> - </a:t>
            </a:r>
            <a:r>
              <a:rPr lang="ko-KR" altLang="en-US" baseline="0" dirty="0" smtClean="0"/>
              <a:t>사용하지 않는 전기기구는 바로 플러그를 빼어놓는 습관을 생활화</a:t>
            </a:r>
            <a:endParaRPr lang="en-US" altLang="ko-KR" baseline="0" dirty="0" smtClean="0"/>
          </a:p>
          <a:p>
            <a:pPr>
              <a:buFont typeface="Arial" charset="0"/>
              <a:buNone/>
            </a:pPr>
            <a:r>
              <a:rPr lang="en-US" altLang="ko-KR" baseline="0" dirty="0" smtClean="0"/>
              <a:t> - </a:t>
            </a:r>
            <a:r>
              <a:rPr lang="ko-KR" altLang="en-US" baseline="0" dirty="0" smtClean="0"/>
              <a:t>안전기는 반드시 전격용량의 퓨즈를 </a:t>
            </a:r>
            <a:r>
              <a:rPr lang="ko-KR" altLang="en-US" baseline="0" dirty="0" smtClean="0"/>
              <a:t>사용</a:t>
            </a:r>
            <a:endParaRPr lang="en-US" altLang="ko-KR" baseline="0" dirty="0" smtClean="0"/>
          </a:p>
          <a:p>
            <a:pPr>
              <a:buFont typeface="Arial" charset="0"/>
              <a:buNone/>
            </a:pPr>
            <a:r>
              <a:rPr lang="en-US" altLang="ko-KR" baseline="0" dirty="0" smtClean="0"/>
              <a:t>※ </a:t>
            </a:r>
            <a:r>
              <a:rPr lang="ko-KR" altLang="en-US" baseline="0" dirty="0" smtClean="0"/>
              <a:t>가정에서의 전기화재의 원인과 예방법을 알아보았으며 생활 속의 화재 예방은 우리의 작은 실천에서부터 시작</a:t>
            </a:r>
            <a:endParaRPr lang="en-US" altLang="ko-KR" dirty="0" smtClean="0"/>
          </a:p>
          <a:p>
            <a:pPr>
              <a:buFont typeface="Arial" charset="0"/>
              <a:buNone/>
            </a:pPr>
            <a:r>
              <a:rPr lang="en-US" altLang="ko-KR" baseline="0" dirty="0" smtClean="0"/>
              <a:t>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B02A79-B2D8-4F1E-9B32-165F8A40DFA4}" type="slidenum">
              <a:rPr lang="ko-KR" altLang="en-US" smtClean="0"/>
              <a:pPr/>
              <a:t>11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ko-KR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B02A79-B2D8-4F1E-9B32-165F8A40DFA4}" type="slidenum">
              <a:rPr lang="ko-KR" altLang="en-US" smtClean="0"/>
              <a:pPr/>
              <a:t>12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6.png"/><Relationship Id="rId7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10" Type="http://schemas.openxmlformats.org/officeDocument/2006/relationships/image" Target="../media/image18.png"/><Relationship Id="rId4" Type="http://schemas.openxmlformats.org/officeDocument/2006/relationships/image" Target="../media/image7.png"/><Relationship Id="rId9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1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4.pn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그림 12" descr="메인4.pn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4650" y="11815"/>
            <a:ext cx="8769350" cy="3538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그림 15" descr="구름 2copy.png"/>
          <p:cNvPicPr>
            <a:picLocks noChangeAspect="1"/>
          </p:cNvPicPr>
          <p:nvPr userDrawn="1"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flipH="1">
            <a:off x="4286216" y="-24"/>
            <a:ext cx="4857784" cy="5214950"/>
          </a:xfrm>
          <a:prstGeom prst="rect">
            <a:avLst/>
          </a:prstGeom>
        </p:spPr>
      </p:pic>
      <p:grpSp>
        <p:nvGrpSpPr>
          <p:cNvPr id="21" name="그룹 20"/>
          <p:cNvGrpSpPr/>
          <p:nvPr userDrawn="1"/>
        </p:nvGrpSpPr>
        <p:grpSpPr>
          <a:xfrm>
            <a:off x="4500530" y="1643050"/>
            <a:ext cx="4643470" cy="3071834"/>
            <a:chOff x="142844" y="1857364"/>
            <a:chExt cx="9001156" cy="3668456"/>
          </a:xfrm>
        </p:grpSpPr>
        <p:pic>
          <p:nvPicPr>
            <p:cNvPr id="22" name="그림 21" descr="반짝이한개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00166" y="1857364"/>
              <a:ext cx="725306" cy="59662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" name="그림 22" descr="반짝이한개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57422" y="3714752"/>
              <a:ext cx="551613" cy="45374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" name="그림 23" descr="반짝이한개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2844" y="2214554"/>
              <a:ext cx="551613" cy="45374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" name="그림 24" descr="반짝이한개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592387" y="5072074"/>
              <a:ext cx="551613" cy="45374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" name="그림 25" descr="반짝이한개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929322" y="3643314"/>
              <a:ext cx="551613" cy="453746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7" name="그림 26" descr="구름 2copy.png"/>
          <p:cNvPicPr>
            <a:picLocks noChangeAspect="1"/>
          </p:cNvPicPr>
          <p:nvPr userDrawn="1"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4214810" cy="5214950"/>
          </a:xfrm>
          <a:prstGeom prst="rect">
            <a:avLst/>
          </a:prstGeom>
        </p:spPr>
      </p:pic>
      <p:pic>
        <p:nvPicPr>
          <p:cNvPr id="28" name="그림 27" descr="서울시지도.png"/>
          <p:cNvPicPr>
            <a:picLocks noChangeAspect="1"/>
          </p:cNvPicPr>
          <p:nvPr userDrawn="1"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3">
                <a:tint val="45000"/>
                <a:satMod val="400000"/>
              </a:schemeClr>
            </a:duotone>
            <a:lum bright="70000" contrast="-22000"/>
          </a:blip>
          <a:stretch>
            <a:fillRect/>
          </a:stretch>
        </p:blipFill>
        <p:spPr>
          <a:xfrm>
            <a:off x="428596" y="0"/>
            <a:ext cx="8215370" cy="56716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그림 49" descr="메인6.png"/>
          <p:cNvPicPr>
            <a:picLocks noChangeAspect="1"/>
          </p:cNvPicPr>
          <p:nvPr userDrawn="1"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0" name="그룹 9"/>
          <p:cNvGrpSpPr/>
          <p:nvPr userDrawn="1"/>
        </p:nvGrpSpPr>
        <p:grpSpPr>
          <a:xfrm>
            <a:off x="571472" y="1071546"/>
            <a:ext cx="1591536" cy="2167435"/>
            <a:chOff x="765886" y="478418"/>
            <a:chExt cx="1591536" cy="2167435"/>
          </a:xfrm>
        </p:grpSpPr>
        <p:pic>
          <p:nvPicPr>
            <p:cNvPr id="17" name="Picture 54" descr="Untitled-1"/>
            <p:cNvPicPr>
              <a:picLocks noChangeAspect="1" noChangeArrowheads="1"/>
            </p:cNvPicPr>
            <p:nvPr userDrawn="1"/>
          </p:nvPicPr>
          <p:blipFill>
            <a:blip r:embed="rId7" cstate="print">
              <a:lum bright="5000" contrast="100000"/>
            </a:blip>
            <a:srcRect/>
            <a:stretch>
              <a:fillRect/>
            </a:stretch>
          </p:blipFill>
          <p:spPr bwMode="auto">
            <a:xfrm rot="375225">
              <a:off x="765886" y="478418"/>
              <a:ext cx="969155" cy="99919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" name="Picture 56" descr="D:\김희숙\2006work\ppt코리아\ppt코리아작업\애니형\글로벌_g\g_00004\png\6.png"/>
            <p:cNvPicPr>
              <a:picLocks noChangeAspect="1" noChangeArrowheads="1"/>
            </p:cNvPicPr>
            <p:nvPr userDrawn="1"/>
          </p:nvPicPr>
          <p:blipFill>
            <a:blip r:embed="rId8" cstate="print">
              <a:lum bright="5000" contrast="100000"/>
            </a:blip>
            <a:srcRect/>
            <a:stretch>
              <a:fillRect/>
            </a:stretch>
          </p:blipFill>
          <p:spPr bwMode="auto">
            <a:xfrm>
              <a:off x="1714480" y="2000240"/>
              <a:ext cx="571500" cy="5715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" name="Picture 56" descr="D:\김희숙\2006work\ppt코리아\ppt코리아작업\애니형\글로벌_g\g_00004\png\6.png"/>
            <p:cNvPicPr>
              <a:picLocks noChangeAspect="1" noChangeArrowheads="1"/>
            </p:cNvPicPr>
            <p:nvPr userDrawn="1"/>
          </p:nvPicPr>
          <p:blipFill>
            <a:blip r:embed="rId9" cstate="print">
              <a:lum bright="5000" contrast="100000"/>
            </a:blip>
            <a:srcRect/>
            <a:stretch>
              <a:fillRect/>
            </a:stretch>
          </p:blipFill>
          <p:spPr bwMode="auto">
            <a:xfrm>
              <a:off x="2143108" y="1214422"/>
              <a:ext cx="214314" cy="21431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" name="Picture 54" descr="Untitled-1"/>
            <p:cNvPicPr>
              <a:picLocks noChangeAspect="1" noChangeArrowheads="1"/>
            </p:cNvPicPr>
            <p:nvPr userDrawn="1"/>
          </p:nvPicPr>
          <p:blipFill>
            <a:blip r:embed="rId10" cstate="print">
              <a:lum bright="5000" contrast="100000"/>
            </a:blip>
            <a:srcRect/>
            <a:stretch>
              <a:fillRect/>
            </a:stretch>
          </p:blipFill>
          <p:spPr bwMode="auto">
            <a:xfrm rot="375225">
              <a:off x="1589285" y="2303080"/>
              <a:ext cx="332468" cy="342773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1" name="그룹 30"/>
          <p:cNvGrpSpPr/>
          <p:nvPr userDrawn="1"/>
        </p:nvGrpSpPr>
        <p:grpSpPr>
          <a:xfrm>
            <a:off x="785786" y="4143380"/>
            <a:ext cx="5357850" cy="1453878"/>
            <a:chOff x="142844" y="1857364"/>
            <a:chExt cx="9001156" cy="3668456"/>
          </a:xfrm>
        </p:grpSpPr>
        <p:pic>
          <p:nvPicPr>
            <p:cNvPr id="32" name="그림 31" descr="반짝이한개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00166" y="1857364"/>
              <a:ext cx="725306" cy="59662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3" name="그림 32" descr="반짝이한개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57422" y="3714752"/>
              <a:ext cx="551613" cy="45374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4" name="그림 33" descr="반짝이한개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2844" y="2214554"/>
              <a:ext cx="551613" cy="45374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5" name="그림 34" descr="반짝이한개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592387" y="5072074"/>
              <a:ext cx="551613" cy="45374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6" name="그림 35" descr="반짝이한개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929322" y="3643314"/>
              <a:ext cx="551613" cy="453746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9" name="그룹 28"/>
          <p:cNvGrpSpPr/>
          <p:nvPr userDrawn="1"/>
        </p:nvGrpSpPr>
        <p:grpSpPr>
          <a:xfrm>
            <a:off x="8143868" y="3643314"/>
            <a:ext cx="1000132" cy="1428736"/>
            <a:chOff x="765886" y="478418"/>
            <a:chExt cx="1591536" cy="2167435"/>
          </a:xfrm>
        </p:grpSpPr>
        <p:pic>
          <p:nvPicPr>
            <p:cNvPr id="30" name="Picture 54" descr="Untitled-1"/>
            <p:cNvPicPr>
              <a:picLocks noChangeAspect="1" noChangeArrowheads="1"/>
            </p:cNvPicPr>
            <p:nvPr userDrawn="1"/>
          </p:nvPicPr>
          <p:blipFill>
            <a:blip r:embed="rId11" cstate="print">
              <a:lum bright="5000" contrast="100000"/>
            </a:blip>
            <a:srcRect/>
            <a:stretch>
              <a:fillRect/>
            </a:stretch>
          </p:blipFill>
          <p:spPr bwMode="auto">
            <a:xfrm rot="375225">
              <a:off x="765886" y="478418"/>
              <a:ext cx="969155" cy="99919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7" name="Picture 56" descr="D:\김희숙\2006work\ppt코리아\ppt코리아작업\애니형\글로벌_g\g_00004\png\6.png"/>
            <p:cNvPicPr>
              <a:picLocks noChangeAspect="1" noChangeArrowheads="1"/>
            </p:cNvPicPr>
            <p:nvPr userDrawn="1"/>
          </p:nvPicPr>
          <p:blipFill>
            <a:blip r:embed="rId12" cstate="print">
              <a:lum bright="5000" contrast="100000"/>
            </a:blip>
            <a:srcRect/>
            <a:stretch>
              <a:fillRect/>
            </a:stretch>
          </p:blipFill>
          <p:spPr bwMode="auto">
            <a:xfrm>
              <a:off x="1714480" y="2000240"/>
              <a:ext cx="571500" cy="5715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8" name="Picture 56" descr="D:\김희숙\2006work\ppt코리아\ppt코리아작업\애니형\글로벌_g\g_00004\png\6.png"/>
            <p:cNvPicPr>
              <a:picLocks noChangeAspect="1" noChangeArrowheads="1"/>
            </p:cNvPicPr>
            <p:nvPr userDrawn="1"/>
          </p:nvPicPr>
          <p:blipFill>
            <a:blip r:embed="rId13" cstate="print">
              <a:lum bright="5000" contrast="100000"/>
            </a:blip>
            <a:srcRect/>
            <a:stretch>
              <a:fillRect/>
            </a:stretch>
          </p:blipFill>
          <p:spPr bwMode="auto">
            <a:xfrm>
              <a:off x="2143108" y="1214422"/>
              <a:ext cx="214314" cy="21431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9" name="Picture 54" descr="Untitled-1"/>
            <p:cNvPicPr>
              <a:picLocks noChangeAspect="1" noChangeArrowheads="1"/>
            </p:cNvPicPr>
            <p:nvPr userDrawn="1"/>
          </p:nvPicPr>
          <p:blipFill>
            <a:blip r:embed="rId14" cstate="print">
              <a:lum bright="5000" contrast="100000"/>
            </a:blip>
            <a:srcRect/>
            <a:stretch>
              <a:fillRect/>
            </a:stretch>
          </p:blipFill>
          <p:spPr bwMode="auto">
            <a:xfrm rot="375225">
              <a:off x="1589285" y="2303080"/>
              <a:ext cx="332468" cy="342773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0" name="그룹 39"/>
          <p:cNvGrpSpPr/>
          <p:nvPr userDrawn="1"/>
        </p:nvGrpSpPr>
        <p:grpSpPr>
          <a:xfrm>
            <a:off x="1857356" y="71414"/>
            <a:ext cx="1000132" cy="1310203"/>
            <a:chOff x="765886" y="478418"/>
            <a:chExt cx="1591536" cy="2167435"/>
          </a:xfrm>
        </p:grpSpPr>
        <p:pic>
          <p:nvPicPr>
            <p:cNvPr id="41" name="Picture 54" descr="Untitled-1"/>
            <p:cNvPicPr>
              <a:picLocks noChangeAspect="1" noChangeArrowheads="1"/>
            </p:cNvPicPr>
            <p:nvPr userDrawn="1"/>
          </p:nvPicPr>
          <p:blipFill>
            <a:blip r:embed="rId15" cstate="print">
              <a:lum bright="5000" contrast="100000"/>
            </a:blip>
            <a:srcRect/>
            <a:stretch>
              <a:fillRect/>
            </a:stretch>
          </p:blipFill>
          <p:spPr bwMode="auto">
            <a:xfrm rot="375225">
              <a:off x="765886" y="478418"/>
              <a:ext cx="969155" cy="99919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2" name="Picture 56" descr="D:\김희숙\2006work\ppt코리아\ppt코리아작업\애니형\글로벌_g\g_00004\png\6.png"/>
            <p:cNvPicPr>
              <a:picLocks noChangeAspect="1" noChangeArrowheads="1"/>
            </p:cNvPicPr>
            <p:nvPr userDrawn="1"/>
          </p:nvPicPr>
          <p:blipFill>
            <a:blip r:embed="rId16" cstate="print">
              <a:lum bright="5000" contrast="100000"/>
            </a:blip>
            <a:srcRect/>
            <a:stretch>
              <a:fillRect/>
            </a:stretch>
          </p:blipFill>
          <p:spPr bwMode="auto">
            <a:xfrm>
              <a:off x="1714480" y="2000240"/>
              <a:ext cx="571500" cy="5715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3" name="Picture 56" descr="D:\김희숙\2006work\ppt코리아\ppt코리아작업\애니형\글로벌_g\g_00004\png\6.png"/>
            <p:cNvPicPr>
              <a:picLocks noChangeAspect="1" noChangeArrowheads="1"/>
            </p:cNvPicPr>
            <p:nvPr userDrawn="1"/>
          </p:nvPicPr>
          <p:blipFill>
            <a:blip r:embed="rId17" cstate="print">
              <a:lum bright="5000" contrast="100000"/>
            </a:blip>
            <a:srcRect/>
            <a:stretch>
              <a:fillRect/>
            </a:stretch>
          </p:blipFill>
          <p:spPr bwMode="auto">
            <a:xfrm>
              <a:off x="2143108" y="1214422"/>
              <a:ext cx="214314" cy="21431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4" name="Picture 54" descr="Untitled-1"/>
            <p:cNvPicPr>
              <a:picLocks noChangeAspect="1" noChangeArrowheads="1"/>
            </p:cNvPicPr>
            <p:nvPr userDrawn="1"/>
          </p:nvPicPr>
          <p:blipFill>
            <a:blip r:embed="rId18" cstate="print">
              <a:lum bright="5000" contrast="100000"/>
            </a:blip>
            <a:srcRect/>
            <a:stretch>
              <a:fillRect/>
            </a:stretch>
          </p:blipFill>
          <p:spPr bwMode="auto">
            <a:xfrm rot="375225">
              <a:off x="1589285" y="2303080"/>
              <a:ext cx="332468" cy="34277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45" name="그림 288" descr="송파로고.png"/>
          <p:cNvPicPr>
            <a:picLocks noChangeAspect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179512" y="6165304"/>
            <a:ext cx="1758823" cy="497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pic>
        <p:nvPicPr>
          <p:cNvPr id="3" name="그림 2" descr="메인4.pn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4650" y="11815"/>
            <a:ext cx="8769350" cy="3538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7" name="그룹 6"/>
          <p:cNvGrpSpPr/>
          <p:nvPr userDrawn="1"/>
        </p:nvGrpSpPr>
        <p:grpSpPr>
          <a:xfrm>
            <a:off x="765886" y="493408"/>
            <a:ext cx="1591536" cy="2167435"/>
            <a:chOff x="765886" y="478418"/>
            <a:chExt cx="1591536" cy="2167435"/>
          </a:xfrm>
        </p:grpSpPr>
        <p:pic>
          <p:nvPicPr>
            <p:cNvPr id="8" name="Picture 54" descr="Untitled-1"/>
            <p:cNvPicPr>
              <a:picLocks noChangeAspect="1" noChangeArrowheads="1"/>
            </p:cNvPicPr>
            <p:nvPr userDrawn="1"/>
          </p:nvPicPr>
          <p:blipFill>
            <a:blip r:embed="rId3" cstate="print"/>
            <a:srcRect/>
            <a:stretch>
              <a:fillRect/>
            </a:stretch>
          </p:blipFill>
          <p:spPr bwMode="auto">
            <a:xfrm rot="375225">
              <a:off x="765886" y="478418"/>
              <a:ext cx="969155" cy="999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Picture 56" descr="D:\김희숙\2006work\ppt코리아\ppt코리아작업\애니형\글로벌_g\g_00004\png\6.png"/>
            <p:cNvPicPr>
              <a:picLocks noChangeAspect="1" noChangeArrowheads="1"/>
            </p:cNvPicPr>
            <p:nvPr userDrawn="1"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714480" y="2000240"/>
              <a:ext cx="571500" cy="5715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" name="Picture 56" descr="D:\김희숙\2006work\ppt코리아\ppt코리아작업\애니형\글로벌_g\g_00004\png\6.png"/>
            <p:cNvPicPr>
              <a:picLocks noChangeAspect="1" noChangeArrowheads="1"/>
            </p:cNvPicPr>
            <p:nvPr userDrawn="1"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143108" y="1214422"/>
              <a:ext cx="214314" cy="2143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" name="Picture 54" descr="Untitled-1"/>
            <p:cNvPicPr>
              <a:picLocks noChangeAspect="1" noChangeArrowheads="1"/>
            </p:cNvPicPr>
            <p:nvPr userDrawn="1"/>
          </p:nvPicPr>
          <p:blipFill>
            <a:blip r:embed="rId6" cstate="print"/>
            <a:srcRect/>
            <a:stretch>
              <a:fillRect/>
            </a:stretch>
          </p:blipFill>
          <p:spPr bwMode="auto">
            <a:xfrm rot="375225">
              <a:off x="1589285" y="2303080"/>
              <a:ext cx="332468" cy="3427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20" name="그림 19" descr="메인4.pn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4650" y="11815"/>
            <a:ext cx="8769350" cy="3538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그림 20" descr="구름 2copy.png"/>
          <p:cNvPicPr>
            <a:picLocks noChangeAspect="1"/>
          </p:cNvPicPr>
          <p:nvPr userDrawn="1"/>
        </p:nvPicPr>
        <p:blipFill>
          <a:blip r:embed="rId7" cstate="print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-9250" y="0"/>
            <a:ext cx="9367596" cy="5214950"/>
          </a:xfrm>
          <a:prstGeom prst="rect">
            <a:avLst/>
          </a:prstGeom>
        </p:spPr>
      </p:pic>
      <p:grpSp>
        <p:nvGrpSpPr>
          <p:cNvPr id="22" name="그룹 21"/>
          <p:cNvGrpSpPr/>
          <p:nvPr userDrawn="1"/>
        </p:nvGrpSpPr>
        <p:grpSpPr>
          <a:xfrm>
            <a:off x="142844" y="1857364"/>
            <a:ext cx="9001156" cy="3668456"/>
            <a:chOff x="142844" y="1857364"/>
            <a:chExt cx="9001156" cy="3668456"/>
          </a:xfrm>
        </p:grpSpPr>
        <p:pic>
          <p:nvPicPr>
            <p:cNvPr id="23" name="그림 22" descr="반짝이한개.png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500166" y="1857364"/>
              <a:ext cx="725306" cy="596622"/>
            </a:xfrm>
            <a:prstGeom prst="rect">
              <a:avLst/>
            </a:prstGeom>
          </p:spPr>
        </p:pic>
        <p:pic>
          <p:nvPicPr>
            <p:cNvPr id="24" name="그림 23" descr="반짝이한개.png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357422" y="3714752"/>
              <a:ext cx="551613" cy="453746"/>
            </a:xfrm>
            <a:prstGeom prst="rect">
              <a:avLst/>
            </a:prstGeom>
          </p:spPr>
        </p:pic>
        <p:pic>
          <p:nvPicPr>
            <p:cNvPr id="25" name="그림 24" descr="반짝이한개.png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42844" y="2214554"/>
              <a:ext cx="551613" cy="453746"/>
            </a:xfrm>
            <a:prstGeom prst="rect">
              <a:avLst/>
            </a:prstGeom>
          </p:spPr>
        </p:pic>
        <p:pic>
          <p:nvPicPr>
            <p:cNvPr id="26" name="그림 25" descr="반짝이한개.png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592387" y="5072074"/>
              <a:ext cx="551613" cy="453746"/>
            </a:xfrm>
            <a:prstGeom prst="rect">
              <a:avLst/>
            </a:prstGeom>
          </p:spPr>
        </p:pic>
        <p:pic>
          <p:nvPicPr>
            <p:cNvPr id="27" name="그림 26" descr="반짝이한개.png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929322" y="3643314"/>
              <a:ext cx="551613" cy="453746"/>
            </a:xfrm>
            <a:prstGeom prst="rect">
              <a:avLst/>
            </a:prstGeom>
          </p:spPr>
        </p:pic>
      </p:grpSp>
      <p:grpSp>
        <p:nvGrpSpPr>
          <p:cNvPr id="28" name="그룹 27"/>
          <p:cNvGrpSpPr/>
          <p:nvPr userDrawn="1"/>
        </p:nvGrpSpPr>
        <p:grpSpPr>
          <a:xfrm>
            <a:off x="765886" y="493408"/>
            <a:ext cx="1591536" cy="2167435"/>
            <a:chOff x="765886" y="478418"/>
            <a:chExt cx="1591536" cy="2167435"/>
          </a:xfrm>
        </p:grpSpPr>
        <p:pic>
          <p:nvPicPr>
            <p:cNvPr id="29" name="Picture 54" descr="Untitled-1"/>
            <p:cNvPicPr>
              <a:picLocks noChangeAspect="1" noChangeArrowheads="1"/>
            </p:cNvPicPr>
            <p:nvPr userDrawn="1"/>
          </p:nvPicPr>
          <p:blipFill>
            <a:blip r:embed="rId3" cstate="print"/>
            <a:srcRect/>
            <a:stretch>
              <a:fillRect/>
            </a:stretch>
          </p:blipFill>
          <p:spPr bwMode="auto">
            <a:xfrm rot="375225">
              <a:off x="765886" y="478418"/>
              <a:ext cx="969155" cy="999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" name="Picture 56" descr="D:\김희숙\2006work\ppt코리아\ppt코리아작업\애니형\글로벌_g\g_00004\png\6.png"/>
            <p:cNvPicPr>
              <a:picLocks noChangeAspect="1" noChangeArrowheads="1"/>
            </p:cNvPicPr>
            <p:nvPr userDrawn="1"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714480" y="2000240"/>
              <a:ext cx="571500" cy="5715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" name="Picture 56" descr="D:\김희숙\2006work\ppt코리아\ppt코리아작업\애니형\글로벌_g\g_00004\png\6.png"/>
            <p:cNvPicPr>
              <a:picLocks noChangeAspect="1" noChangeArrowheads="1"/>
            </p:cNvPicPr>
            <p:nvPr userDrawn="1"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143108" y="1214422"/>
              <a:ext cx="214314" cy="2143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" name="Picture 54" descr="Untitled-1"/>
            <p:cNvPicPr>
              <a:picLocks noChangeAspect="1" noChangeArrowheads="1"/>
            </p:cNvPicPr>
            <p:nvPr userDrawn="1"/>
          </p:nvPicPr>
          <p:blipFill>
            <a:blip r:embed="rId6" cstate="print"/>
            <a:srcRect/>
            <a:stretch>
              <a:fillRect/>
            </a:stretch>
          </p:blipFill>
          <p:spPr bwMode="auto">
            <a:xfrm rot="375225">
              <a:off x="1589285" y="2303080"/>
              <a:ext cx="332468" cy="3427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33" name="그림 32" descr="서울시지도.png"/>
          <p:cNvPicPr>
            <a:picLocks noChangeAspect="1"/>
          </p:cNvPicPr>
          <p:nvPr userDrawn="1"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3">
                <a:tint val="45000"/>
                <a:satMod val="400000"/>
              </a:schemeClr>
            </a:duotone>
            <a:lum bright="62000" contrast="-1000"/>
          </a:blip>
          <a:stretch>
            <a:fillRect/>
          </a:stretch>
        </p:blipFill>
        <p:spPr>
          <a:xfrm>
            <a:off x="500034" y="785794"/>
            <a:ext cx="8215370" cy="567167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4" name="그룹 33"/>
          <p:cNvGrpSpPr/>
          <p:nvPr userDrawn="1"/>
        </p:nvGrpSpPr>
        <p:grpSpPr>
          <a:xfrm>
            <a:off x="142844" y="2500306"/>
            <a:ext cx="9001156" cy="3668456"/>
            <a:chOff x="142844" y="1857364"/>
            <a:chExt cx="9001156" cy="3668456"/>
          </a:xfrm>
        </p:grpSpPr>
        <p:pic>
          <p:nvPicPr>
            <p:cNvPr id="35" name="그림 34" descr="반짝이한개.png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500166" y="1857364"/>
              <a:ext cx="725306" cy="596622"/>
            </a:xfrm>
            <a:prstGeom prst="rect">
              <a:avLst/>
            </a:prstGeom>
          </p:spPr>
        </p:pic>
        <p:pic>
          <p:nvPicPr>
            <p:cNvPr id="36" name="그림 35" descr="반짝이한개.png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357422" y="3714752"/>
              <a:ext cx="551613" cy="453746"/>
            </a:xfrm>
            <a:prstGeom prst="rect">
              <a:avLst/>
            </a:prstGeom>
          </p:spPr>
        </p:pic>
        <p:pic>
          <p:nvPicPr>
            <p:cNvPr id="37" name="그림 36" descr="반짝이한개.png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42844" y="2214554"/>
              <a:ext cx="551613" cy="453746"/>
            </a:xfrm>
            <a:prstGeom prst="rect">
              <a:avLst/>
            </a:prstGeom>
          </p:spPr>
        </p:pic>
        <p:pic>
          <p:nvPicPr>
            <p:cNvPr id="38" name="그림 37" descr="반짝이한개.png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592387" y="5072074"/>
              <a:ext cx="551613" cy="453746"/>
            </a:xfrm>
            <a:prstGeom prst="rect">
              <a:avLst/>
            </a:prstGeom>
          </p:spPr>
        </p:pic>
        <p:pic>
          <p:nvPicPr>
            <p:cNvPr id="39" name="그림 38" descr="반짝이한개.png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929322" y="3643314"/>
              <a:ext cx="551613" cy="453746"/>
            </a:xfrm>
            <a:prstGeom prst="rect">
              <a:avLst/>
            </a:prstGeom>
          </p:spPr>
        </p:pic>
      </p:grpSp>
      <p:pic>
        <p:nvPicPr>
          <p:cNvPr id="40" name="그림 288" descr="송파로고.png"/>
          <p:cNvPicPr>
            <a:picLocks noChangeAspect="1"/>
          </p:cNvPicPr>
          <p:nvPr userDrawn="1"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79512" y="6165304"/>
            <a:ext cx="1758823" cy="497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그림3 copy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040" y="0"/>
            <a:ext cx="9137920" cy="6858000"/>
          </a:xfrm>
          <a:prstGeom prst="rect">
            <a:avLst/>
          </a:prstGeom>
        </p:spPr>
      </p:pic>
      <p:pic>
        <p:nvPicPr>
          <p:cNvPr id="7" name="Picture 10" descr="7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463" y="-214338"/>
            <a:ext cx="4427537" cy="3752850"/>
          </a:xfrm>
          <a:prstGeom prst="rect">
            <a:avLst/>
          </a:prstGeom>
          <a:noFill/>
        </p:spPr>
      </p:pic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673" t="12030" r="77727" b="11988"/>
          <a:stretch>
            <a:fillRect/>
          </a:stretch>
        </p:blipFill>
        <p:spPr bwMode="auto">
          <a:xfrm>
            <a:off x="8429652" y="142852"/>
            <a:ext cx="550073" cy="50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간지목차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2" descr="C:\Documents and Settings\losha\바탕 화면\개체분리및PPT\비즈니스\글로벌_03_01\글로벌_03_01\라인_002.pn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1403350" y="1417418"/>
            <a:ext cx="40513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21" descr="C:\Documents and Settings\losha\바탕 화면\개체분리및PPT\비즈니스\글로벌_03_01\글로벌_03_01\라인_001.png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 rot="10800000">
            <a:off x="4873625" y="0"/>
            <a:ext cx="42703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직사각형 5"/>
          <p:cNvSpPr/>
          <p:nvPr userDrawn="1"/>
        </p:nvSpPr>
        <p:spPr>
          <a:xfrm>
            <a:off x="0" y="6572272"/>
            <a:ext cx="9144000" cy="285752"/>
          </a:xfrm>
          <a:prstGeom prst="rect">
            <a:avLst/>
          </a:prstGeom>
          <a:solidFill>
            <a:srgbClr val="BFDF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pic>
        <p:nvPicPr>
          <p:cNvPr id="3" name="그림 2" descr="간지목차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spd="med"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간지목차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직사각형 3"/>
          <p:cNvSpPr/>
          <p:nvPr userDrawn="1"/>
        </p:nvSpPr>
        <p:spPr>
          <a:xfrm>
            <a:off x="0" y="6572272"/>
            <a:ext cx="9144000" cy="285752"/>
          </a:xfrm>
          <a:prstGeom prst="rect">
            <a:avLst/>
          </a:prstGeom>
          <a:solidFill>
            <a:srgbClr val="BFDF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 userDrawn="1"/>
        </p:nvSpPr>
        <p:spPr>
          <a:xfrm>
            <a:off x="0" y="0"/>
            <a:ext cx="9144000" cy="642918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9" name="직선 연결선 8"/>
          <p:cNvCxnSpPr/>
          <p:nvPr userDrawn="1"/>
        </p:nvCxnSpPr>
        <p:spPr>
          <a:xfrm>
            <a:off x="-12879" y="628451"/>
            <a:ext cx="9144000" cy="1588"/>
          </a:xfrm>
          <a:prstGeom prst="line">
            <a:avLst/>
          </a:prstGeom>
          <a:ln w="38100">
            <a:solidFill>
              <a:srgbClr val="BBD0E3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직사각형 9"/>
          <p:cNvSpPr/>
          <p:nvPr userDrawn="1"/>
        </p:nvSpPr>
        <p:spPr>
          <a:xfrm>
            <a:off x="0" y="688598"/>
            <a:ext cx="9144000" cy="5786478"/>
          </a:xfrm>
          <a:prstGeom prst="rect">
            <a:avLst/>
          </a:prstGeom>
          <a:solidFill>
            <a:srgbClr val="FFFFFF">
              <a:alpha val="121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1" name="그룹 10"/>
          <p:cNvGrpSpPr/>
          <p:nvPr userDrawn="1"/>
        </p:nvGrpSpPr>
        <p:grpSpPr>
          <a:xfrm>
            <a:off x="-32" y="-25"/>
            <a:ext cx="928694" cy="77391"/>
            <a:chOff x="642910" y="785794"/>
            <a:chExt cx="1285884" cy="142876"/>
          </a:xfrm>
        </p:grpSpPr>
        <p:sp>
          <p:nvSpPr>
            <p:cNvPr id="13" name="직사각형 12"/>
            <p:cNvSpPr/>
            <p:nvPr/>
          </p:nvSpPr>
          <p:spPr>
            <a:xfrm>
              <a:off x="642910" y="785794"/>
              <a:ext cx="428628" cy="142876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" name="직사각형 13"/>
            <p:cNvSpPr/>
            <p:nvPr/>
          </p:nvSpPr>
          <p:spPr>
            <a:xfrm>
              <a:off x="1071538" y="785794"/>
              <a:ext cx="428628" cy="142876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/>
            <p:cNvSpPr/>
            <p:nvPr/>
          </p:nvSpPr>
          <p:spPr>
            <a:xfrm>
              <a:off x="1500166" y="785794"/>
              <a:ext cx="428628" cy="142876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12" name="Picture 2"/>
          <p:cNvPicPr>
            <a:picLocks noChangeAspect="1" noChangeArrowheads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673" t="12030" r="77727" b="11988"/>
          <a:stretch>
            <a:fillRect/>
          </a:stretch>
        </p:blipFill>
        <p:spPr bwMode="auto">
          <a:xfrm>
            <a:off x="8429652" y="71414"/>
            <a:ext cx="550073" cy="50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간지목차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직사각형 3"/>
          <p:cNvSpPr/>
          <p:nvPr userDrawn="1"/>
        </p:nvSpPr>
        <p:spPr>
          <a:xfrm>
            <a:off x="0" y="6572272"/>
            <a:ext cx="9144000" cy="285752"/>
          </a:xfrm>
          <a:prstGeom prst="rect">
            <a:avLst/>
          </a:prstGeom>
          <a:solidFill>
            <a:srgbClr val="BFDF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 userDrawn="1"/>
        </p:nvSpPr>
        <p:spPr>
          <a:xfrm>
            <a:off x="0" y="0"/>
            <a:ext cx="9144000" cy="642918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9" name="직선 연결선 8"/>
          <p:cNvCxnSpPr/>
          <p:nvPr userDrawn="1"/>
        </p:nvCxnSpPr>
        <p:spPr>
          <a:xfrm>
            <a:off x="-12879" y="628451"/>
            <a:ext cx="9144000" cy="1588"/>
          </a:xfrm>
          <a:prstGeom prst="line">
            <a:avLst/>
          </a:prstGeom>
          <a:ln w="38100">
            <a:solidFill>
              <a:srgbClr val="BBD0E3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직사각형 9"/>
          <p:cNvSpPr/>
          <p:nvPr userDrawn="1"/>
        </p:nvSpPr>
        <p:spPr>
          <a:xfrm>
            <a:off x="0" y="688598"/>
            <a:ext cx="9144000" cy="5786478"/>
          </a:xfrm>
          <a:prstGeom prst="rect">
            <a:avLst/>
          </a:prstGeom>
          <a:solidFill>
            <a:srgbClr val="FFFFFF">
              <a:alpha val="121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673" t="12030" r="77727" b="11988"/>
          <a:stretch>
            <a:fillRect/>
          </a:stretch>
        </p:blipFill>
        <p:spPr bwMode="auto">
          <a:xfrm>
            <a:off x="8429652" y="71414"/>
            <a:ext cx="550073" cy="50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간지목차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직사각형 6"/>
          <p:cNvSpPr/>
          <p:nvPr userDrawn="1"/>
        </p:nvSpPr>
        <p:spPr>
          <a:xfrm>
            <a:off x="0" y="0"/>
            <a:ext cx="9144000" cy="642918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9" name="직선 연결선 8"/>
          <p:cNvCxnSpPr/>
          <p:nvPr userDrawn="1"/>
        </p:nvCxnSpPr>
        <p:spPr>
          <a:xfrm>
            <a:off x="-12879" y="628451"/>
            <a:ext cx="9144000" cy="1588"/>
          </a:xfrm>
          <a:prstGeom prst="line">
            <a:avLst/>
          </a:prstGeom>
          <a:ln w="38100">
            <a:solidFill>
              <a:srgbClr val="BBD0E3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직사각형 9"/>
          <p:cNvSpPr/>
          <p:nvPr userDrawn="1"/>
        </p:nvSpPr>
        <p:spPr>
          <a:xfrm>
            <a:off x="0" y="688598"/>
            <a:ext cx="9144000" cy="5786478"/>
          </a:xfrm>
          <a:prstGeom prst="rect">
            <a:avLst/>
          </a:prstGeom>
          <a:solidFill>
            <a:srgbClr val="FFFFFF">
              <a:alpha val="121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2" name="Picture 2"/>
          <p:cNvPicPr>
            <a:picLocks noChangeAspect="1" noChangeArrowheads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673" t="12030" r="77727" b="11988"/>
          <a:stretch>
            <a:fillRect/>
          </a:stretch>
        </p:blipFill>
        <p:spPr bwMode="auto">
          <a:xfrm>
            <a:off x="8429652" y="71414"/>
            <a:ext cx="550073" cy="50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간지목차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직사각형 3"/>
          <p:cNvSpPr/>
          <p:nvPr userDrawn="1"/>
        </p:nvSpPr>
        <p:spPr>
          <a:xfrm>
            <a:off x="0" y="6572272"/>
            <a:ext cx="9144000" cy="285752"/>
          </a:xfrm>
          <a:prstGeom prst="rect">
            <a:avLst/>
          </a:prstGeom>
          <a:solidFill>
            <a:srgbClr val="BFDF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 userDrawn="1"/>
        </p:nvSpPr>
        <p:spPr>
          <a:xfrm>
            <a:off x="0" y="0"/>
            <a:ext cx="9144000" cy="642918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9" name="직선 연결선 8"/>
          <p:cNvCxnSpPr/>
          <p:nvPr userDrawn="1"/>
        </p:nvCxnSpPr>
        <p:spPr>
          <a:xfrm>
            <a:off x="-12879" y="628451"/>
            <a:ext cx="9144000" cy="1588"/>
          </a:xfrm>
          <a:prstGeom prst="line">
            <a:avLst/>
          </a:prstGeom>
          <a:ln w="38100">
            <a:solidFill>
              <a:srgbClr val="BBD0E3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직사각형 9"/>
          <p:cNvSpPr/>
          <p:nvPr userDrawn="1"/>
        </p:nvSpPr>
        <p:spPr>
          <a:xfrm>
            <a:off x="0" y="688598"/>
            <a:ext cx="9144000" cy="5786478"/>
          </a:xfrm>
          <a:prstGeom prst="rect">
            <a:avLst/>
          </a:prstGeom>
          <a:solidFill>
            <a:srgbClr val="FFFFFF">
              <a:alpha val="121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" name="그룹 10"/>
          <p:cNvGrpSpPr/>
          <p:nvPr userDrawn="1"/>
        </p:nvGrpSpPr>
        <p:grpSpPr>
          <a:xfrm>
            <a:off x="-32" y="-25"/>
            <a:ext cx="928694" cy="77391"/>
            <a:chOff x="642910" y="785794"/>
            <a:chExt cx="1285884" cy="142876"/>
          </a:xfrm>
        </p:grpSpPr>
        <p:sp>
          <p:nvSpPr>
            <p:cNvPr id="13" name="직사각형 12"/>
            <p:cNvSpPr/>
            <p:nvPr/>
          </p:nvSpPr>
          <p:spPr>
            <a:xfrm>
              <a:off x="642910" y="785794"/>
              <a:ext cx="428628" cy="142876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" name="직사각형 13"/>
            <p:cNvSpPr/>
            <p:nvPr/>
          </p:nvSpPr>
          <p:spPr>
            <a:xfrm>
              <a:off x="1071538" y="785794"/>
              <a:ext cx="428628" cy="142876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/>
            <p:cNvSpPr/>
            <p:nvPr/>
          </p:nvSpPr>
          <p:spPr>
            <a:xfrm>
              <a:off x="1500166" y="785794"/>
              <a:ext cx="428628" cy="142876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17" name="Picture 2"/>
          <p:cNvPicPr>
            <a:picLocks noChangeAspect="1" noChangeArrowheads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673" t="12030" r="77727" b="11988"/>
          <a:stretch>
            <a:fillRect/>
          </a:stretch>
        </p:blipFill>
        <p:spPr bwMode="auto">
          <a:xfrm>
            <a:off x="8429652" y="71414"/>
            <a:ext cx="550073" cy="50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간지목차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직사각형 3"/>
          <p:cNvSpPr/>
          <p:nvPr userDrawn="1"/>
        </p:nvSpPr>
        <p:spPr>
          <a:xfrm>
            <a:off x="0" y="6572272"/>
            <a:ext cx="9144000" cy="285752"/>
          </a:xfrm>
          <a:prstGeom prst="rect">
            <a:avLst/>
          </a:prstGeom>
          <a:solidFill>
            <a:srgbClr val="BFDF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 userDrawn="1"/>
        </p:nvSpPr>
        <p:spPr>
          <a:xfrm>
            <a:off x="0" y="0"/>
            <a:ext cx="9144000" cy="642918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9" name="직선 연결선 8"/>
          <p:cNvCxnSpPr/>
          <p:nvPr userDrawn="1"/>
        </p:nvCxnSpPr>
        <p:spPr>
          <a:xfrm>
            <a:off x="-12879" y="628451"/>
            <a:ext cx="9144000" cy="1588"/>
          </a:xfrm>
          <a:prstGeom prst="line">
            <a:avLst/>
          </a:prstGeom>
          <a:ln w="38100">
            <a:solidFill>
              <a:srgbClr val="BBD0E3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직사각형 9"/>
          <p:cNvSpPr/>
          <p:nvPr userDrawn="1"/>
        </p:nvSpPr>
        <p:spPr>
          <a:xfrm>
            <a:off x="0" y="688598"/>
            <a:ext cx="9144000" cy="5786478"/>
          </a:xfrm>
          <a:prstGeom prst="rect">
            <a:avLst/>
          </a:prstGeom>
          <a:solidFill>
            <a:srgbClr val="FFFFFF">
              <a:alpha val="121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" name="그룹 10"/>
          <p:cNvGrpSpPr/>
          <p:nvPr userDrawn="1"/>
        </p:nvGrpSpPr>
        <p:grpSpPr>
          <a:xfrm>
            <a:off x="-32" y="-25"/>
            <a:ext cx="928694" cy="77391"/>
            <a:chOff x="642910" y="785794"/>
            <a:chExt cx="1285884" cy="142876"/>
          </a:xfrm>
        </p:grpSpPr>
        <p:sp>
          <p:nvSpPr>
            <p:cNvPr id="13" name="직사각형 12"/>
            <p:cNvSpPr/>
            <p:nvPr/>
          </p:nvSpPr>
          <p:spPr>
            <a:xfrm>
              <a:off x="642910" y="785794"/>
              <a:ext cx="428628" cy="142876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" name="직사각형 13"/>
            <p:cNvSpPr/>
            <p:nvPr/>
          </p:nvSpPr>
          <p:spPr>
            <a:xfrm>
              <a:off x="1071538" y="785794"/>
              <a:ext cx="428628" cy="142876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/>
            <p:cNvSpPr/>
            <p:nvPr/>
          </p:nvSpPr>
          <p:spPr>
            <a:xfrm>
              <a:off x="1500166" y="785794"/>
              <a:ext cx="428628" cy="142876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17" name="Picture 2"/>
          <p:cNvPicPr>
            <a:picLocks noChangeAspect="1" noChangeArrowheads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673" t="12030" r="77727" b="11988"/>
          <a:stretch>
            <a:fillRect/>
          </a:stretch>
        </p:blipFill>
        <p:spPr bwMode="auto">
          <a:xfrm>
            <a:off x="8429652" y="71414"/>
            <a:ext cx="550073" cy="50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50" r:id="rId3"/>
    <p:sldLayoutId id="2147483651" r:id="rId4"/>
    <p:sldLayoutId id="2147483654" r:id="rId5"/>
    <p:sldLayoutId id="2147483653" r:id="rId6"/>
    <p:sldLayoutId id="2147483658" r:id="rId7"/>
    <p:sldLayoutId id="2147483659" r:id="rId8"/>
    <p:sldLayoutId id="2147483657" r:id="rId9"/>
    <p:sldLayoutId id="2147483656" r:id="rId10"/>
    <p:sldLayoutId id="2147483652" r:id="rId11"/>
  </p:sldLayoutIdLst>
  <p:transition spd="med">
    <p:fade thruBlk="1"/>
  </p:transition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그룹 13"/>
          <p:cNvGrpSpPr/>
          <p:nvPr/>
        </p:nvGrpSpPr>
        <p:grpSpPr>
          <a:xfrm>
            <a:off x="6572264" y="214290"/>
            <a:ext cx="2490812" cy="571503"/>
            <a:chOff x="928662" y="1285860"/>
            <a:chExt cx="2776564" cy="70643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11" name="Picture 14" descr="sBar01"/>
            <p:cNvPicPr>
              <a:picLocks noChangeAspect="1" noChangeArrowheads="1"/>
            </p:cNvPicPr>
            <p:nvPr/>
          </p:nvPicPr>
          <p:blipFill>
            <a:blip r:embed="rId3" cstate="print">
              <a:lum bright="12000" contrast="12000"/>
            </a:blip>
            <a:srcRect/>
            <a:stretch>
              <a:fillRect/>
            </a:stretch>
          </p:blipFill>
          <p:spPr bwMode="auto">
            <a:xfrm>
              <a:off x="928662" y="1285860"/>
              <a:ext cx="2776564" cy="7064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</p:pic>
        <p:sp>
          <p:nvSpPr>
            <p:cNvPr id="4" name="TextBox 3"/>
            <p:cNvSpPr txBox="1"/>
            <p:nvPr/>
          </p:nvSpPr>
          <p:spPr bwMode="auto">
            <a:xfrm>
              <a:off x="1208612" y="1375934"/>
              <a:ext cx="2077504" cy="307777"/>
            </a:xfrm>
            <a:prstGeom prst="rect">
              <a:avLst/>
            </a:prstGeom>
            <a:noFill/>
            <a:scene3d>
              <a:camera prst="orthographicFront"/>
              <a:lightRig rig="soft" dir="tl">
                <a:rot lat="0" lon="0" rev="0"/>
              </a:lightRig>
            </a:scene3d>
            <a:sp3d>
              <a:bevelT prst="angle"/>
            </a:sp3d>
          </p:spPr>
          <p:txBody>
            <a:bodyPr wrap="square">
              <a:spAutoFit/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>
                <a:defRPr/>
              </a:pPr>
              <a:r>
                <a:rPr lang="ko-KR" altLang="en-US" sz="1400" b="1" spc="50" dirty="0" smtClean="0">
                  <a:ln w="11430"/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08서울남산체 B" pitchFamily="18" charset="-127"/>
                  <a:ea typeface="08서울남산체 B" pitchFamily="18" charset="-127"/>
                </a:rPr>
                <a:t>시민 안전교육 학습</a:t>
              </a:r>
              <a:endParaRPr lang="ko-KR" altLang="en-US" sz="1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08서울남산체 B" pitchFamily="18" charset="-127"/>
                <a:ea typeface="08서울남산체 B" pitchFamily="18" charset="-127"/>
              </a:endParaRPr>
            </a:p>
          </p:txBody>
        </p:sp>
      </p:grpSp>
      <p:sp>
        <p:nvSpPr>
          <p:cNvPr id="9" name="TextBox 8"/>
          <p:cNvSpPr txBox="1"/>
          <p:nvPr/>
        </p:nvSpPr>
        <p:spPr bwMode="auto">
          <a:xfrm>
            <a:off x="971600" y="2276872"/>
            <a:ext cx="7992887" cy="738664"/>
          </a:xfrm>
          <a:prstGeom prst="rect">
            <a:avLst/>
          </a:prstGeom>
          <a:noFill/>
          <a:scene3d>
            <a:camera prst="orthographicFront"/>
            <a:lightRig rig="soft" dir="tl">
              <a:rot lat="0" lon="0" rev="0"/>
            </a:lightRig>
          </a:scene3d>
          <a:sp3d prstMaterial="matte"/>
        </p:spPr>
        <p:txBody>
          <a:bodyPr wrap="square">
            <a:spAutoFit/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>
              <a:defRPr/>
            </a:pPr>
            <a:r>
              <a:rPr lang="ko-KR" altLang="en-US" sz="4000" b="1" spc="50" dirty="0" err="1" smtClean="0">
                <a:ln w="11430"/>
                <a:solidFill>
                  <a:srgbClr val="3333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08서울남산체 B" pitchFamily="18" charset="-127"/>
                <a:ea typeface="08서울남산체 B" pitchFamily="18" charset="-127"/>
              </a:rPr>
              <a:t>가정내</a:t>
            </a:r>
            <a:r>
              <a:rPr lang="ko-KR" altLang="en-US" sz="40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08서울남산체 B" pitchFamily="18" charset="-127"/>
                <a:ea typeface="08서울남산체 B" pitchFamily="18" charset="-127"/>
              </a:rPr>
              <a:t> 전기안전</a:t>
            </a:r>
            <a:r>
              <a:rPr lang="en-US" altLang="ko-KR" sz="40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08서울남산체 B" pitchFamily="18" charset="-127"/>
                <a:ea typeface="08서울남산체 B" pitchFamily="18" charset="-127"/>
              </a:rPr>
              <a:t>!</a:t>
            </a:r>
            <a:r>
              <a:rPr lang="en-US" altLang="ko-KR" sz="40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08서울남산체 B" pitchFamily="18" charset="-127"/>
                <a:ea typeface="08서울남산체 B" pitchFamily="18" charset="-127"/>
              </a:rPr>
              <a:t> </a:t>
            </a:r>
            <a:r>
              <a:rPr lang="ko-KR" altLang="en-US" sz="4000" b="1" spc="50" dirty="0" smtClean="0">
                <a:ln w="11430"/>
                <a:solidFill>
                  <a:srgbClr val="AE78D6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08서울남산체 B" pitchFamily="18" charset="-127"/>
                <a:ea typeface="08서울남산체 B" pitchFamily="18" charset="-127"/>
              </a:rPr>
              <a:t>이것만</a:t>
            </a:r>
            <a:r>
              <a:rPr lang="ko-KR" altLang="en-US" sz="40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08서울남산체 B" pitchFamily="18" charset="-127"/>
                <a:ea typeface="08서울남산체 B" pitchFamily="18" charset="-127"/>
              </a:rPr>
              <a:t>은 </a:t>
            </a:r>
            <a:r>
              <a:rPr lang="ko-KR" altLang="en-US" sz="4200" b="1" spc="50" dirty="0" smtClean="0">
                <a:ln w="11430">
                  <a:solidFill>
                    <a:srgbClr val="C00000"/>
                  </a:solidFill>
                </a:ln>
                <a:solidFill>
                  <a:srgbClr val="FFC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08서울남산체 B" pitchFamily="18" charset="-127"/>
                <a:ea typeface="08서울남산체 B" pitchFamily="18" charset="-127"/>
              </a:rPr>
              <a:t>지켜요</a:t>
            </a:r>
            <a:r>
              <a:rPr lang="en-US" altLang="ko-KR" sz="4200" b="1" spc="50" dirty="0" smtClean="0">
                <a:ln w="11430">
                  <a:solidFill>
                    <a:srgbClr val="C00000"/>
                  </a:solidFill>
                </a:ln>
                <a:solidFill>
                  <a:srgbClr val="FFC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08서울남산체 B" pitchFamily="18" charset="-127"/>
                <a:ea typeface="08서울남산체 B" pitchFamily="18" charset="-127"/>
              </a:rPr>
              <a:t>!!</a:t>
            </a:r>
            <a:endParaRPr lang="ko-KR" altLang="en-US" sz="4200" b="1" spc="50" dirty="0">
              <a:ln w="11430">
                <a:solidFill>
                  <a:srgbClr val="C00000"/>
                </a:solidFill>
              </a:ln>
              <a:solidFill>
                <a:srgbClr val="FFC000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08서울남산체 B" pitchFamily="18" charset="-127"/>
              <a:ea typeface="08서울남산체 B" pitchFamily="18" charset="-127"/>
            </a:endParaRPr>
          </a:p>
        </p:txBody>
      </p:sp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0486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5" name="Rectangle 5"/>
          <p:cNvSpPr txBox="1">
            <a:spLocks noChangeArrowheads="1"/>
          </p:cNvSpPr>
          <p:nvPr/>
        </p:nvSpPr>
        <p:spPr>
          <a:xfrm>
            <a:off x="2145406" y="1556793"/>
            <a:ext cx="3938762" cy="360040"/>
          </a:xfrm>
          <a:prstGeom prst="rect">
            <a:avLst/>
          </a:prstGeom>
        </p:spPr>
        <p:txBody>
          <a:bodyPr lIns="91417" tIns="45708" rIns="91417" bIns="45708"/>
          <a:lstStyle/>
          <a:p>
            <a:pPr marL="342900" marR="0" lvl="0" indent="-342900" algn="l" defTabSz="898525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700" b="1" i="1" dirty="0" err="1" smtClean="0">
                <a:solidFill>
                  <a:srgbClr val="3333FF"/>
                </a:solidFill>
                <a:latin typeface="+mj-lt"/>
                <a:ea typeface="굴림" pitchFamily="50" charset="-127"/>
              </a:rPr>
              <a:t>우리집</a:t>
            </a:r>
            <a:r>
              <a:rPr lang="ko-KR" altLang="en-US" sz="1700" b="1" i="1" dirty="0" smtClean="0">
                <a:solidFill>
                  <a:srgbClr val="3333FF"/>
                </a:solidFill>
                <a:latin typeface="+mj-lt"/>
                <a:ea typeface="굴림" pitchFamily="50" charset="-127"/>
              </a:rPr>
              <a:t> </a:t>
            </a:r>
            <a:r>
              <a:rPr lang="en-US" altLang="ko-KR" sz="1700" b="1" i="1" dirty="0" smtClean="0">
                <a:solidFill>
                  <a:srgbClr val="3333FF"/>
                </a:solidFill>
                <a:latin typeface="+mj-lt"/>
                <a:ea typeface="굴림" pitchFamily="50" charset="-127"/>
              </a:rPr>
              <a:t> </a:t>
            </a:r>
            <a:r>
              <a:rPr lang="ko-KR" altLang="en-US" sz="1700" b="1" i="1" dirty="0" smtClean="0">
                <a:solidFill>
                  <a:srgbClr val="3333FF"/>
                </a:solidFill>
                <a:latin typeface="+mj-lt"/>
                <a:ea typeface="굴림" pitchFamily="50" charset="-127"/>
              </a:rPr>
              <a:t>행복</a:t>
            </a:r>
            <a:r>
              <a:rPr lang="en-US" altLang="ko-KR" sz="1700" b="1" i="1" dirty="0" smtClean="0">
                <a:solidFill>
                  <a:srgbClr val="3333FF"/>
                </a:solidFill>
                <a:latin typeface="+mj-lt"/>
                <a:ea typeface="굴림" pitchFamily="50" charset="-127"/>
              </a:rPr>
              <a:t>,</a:t>
            </a:r>
            <a:r>
              <a:rPr lang="ko-KR" altLang="en-US" sz="1700" b="1" i="1" dirty="0" smtClean="0">
                <a:solidFill>
                  <a:srgbClr val="3333FF"/>
                </a:solidFill>
                <a:latin typeface="+mj-lt"/>
                <a:ea typeface="굴림" pitchFamily="50" charset="-127"/>
              </a:rPr>
              <a:t> </a:t>
            </a:r>
            <a:r>
              <a:rPr lang="ko-KR" altLang="en-US" sz="1700" b="1" i="1" dirty="0" err="1" smtClean="0">
                <a:ln w="3175">
                  <a:noFill/>
                </a:ln>
                <a:solidFill>
                  <a:srgbClr val="61B6CD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latin typeface="+mj-lt"/>
                <a:ea typeface="굴림" pitchFamily="50" charset="-127"/>
              </a:rPr>
              <a:t>생활속</a:t>
            </a:r>
            <a:r>
              <a:rPr lang="ko-KR" altLang="en-US" sz="1700" b="1" i="1" dirty="0" smtClean="0">
                <a:ln w="3175">
                  <a:noFill/>
                </a:ln>
                <a:solidFill>
                  <a:srgbClr val="61B6CD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latin typeface="+mj-lt"/>
                <a:ea typeface="굴림" pitchFamily="50" charset="-127"/>
              </a:rPr>
              <a:t> 습관</a:t>
            </a:r>
            <a:r>
              <a:rPr lang="ko-KR" altLang="en-US" sz="1700" b="1" i="1" dirty="0" smtClean="0">
                <a:solidFill>
                  <a:srgbClr val="3333FF"/>
                </a:solidFill>
                <a:latin typeface="+mj-lt"/>
                <a:ea typeface="굴림" pitchFamily="50" charset="-127"/>
              </a:rPr>
              <a:t>에서</a:t>
            </a:r>
            <a:r>
              <a:rPr lang="en-US" altLang="ko-KR" sz="1700" b="1" i="1" dirty="0" smtClean="0">
                <a:solidFill>
                  <a:srgbClr val="3333FF"/>
                </a:solidFill>
                <a:latin typeface="+mj-lt"/>
                <a:ea typeface="굴림" pitchFamily="50" charset="-127"/>
              </a:rPr>
              <a:t>..</a:t>
            </a:r>
            <a:r>
              <a:rPr lang="ko-KR" altLang="en-US" sz="1700" b="1" i="1" dirty="0" smtClean="0">
                <a:solidFill>
                  <a:srgbClr val="3333FF"/>
                </a:solidFill>
                <a:latin typeface="+mj-lt"/>
                <a:ea typeface="굴림" pitchFamily="50" charset="-127"/>
              </a:rPr>
              <a:t> </a:t>
            </a:r>
            <a:endParaRPr kumimoji="0" lang="ko-KR" altLang="ko-KR" sz="1700" b="1" i="1" u="none" strike="noStrike" kern="1200" cap="none" spc="0" normalizeH="0" baseline="0" noProof="0" dirty="0" smtClean="0">
              <a:ln>
                <a:noFill/>
              </a:ln>
              <a:solidFill>
                <a:srgbClr val="3333FF"/>
              </a:solidFill>
              <a:uLnTx/>
              <a:uFillTx/>
              <a:latin typeface="+mj-lt"/>
              <a:ea typeface="굴림" pitchFamily="50" charset="-127"/>
            </a:endParaRPr>
          </a:p>
        </p:txBody>
      </p:sp>
      <p:sp>
        <p:nvSpPr>
          <p:cNvPr id="16" name="Rectangle 5"/>
          <p:cNvSpPr txBox="1">
            <a:spLocks noChangeArrowheads="1"/>
          </p:cNvSpPr>
          <p:nvPr/>
        </p:nvSpPr>
        <p:spPr bwMode="auto">
          <a:xfrm>
            <a:off x="1403648" y="6165304"/>
            <a:ext cx="7323137" cy="46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7" tIns="45708" rIns="91417" bIns="45708"/>
          <a:lstStyle/>
          <a:p>
            <a:pPr algn="r" defTabSz="898525">
              <a:spcBef>
                <a:spcPct val="20000"/>
              </a:spcBef>
              <a:defRPr/>
            </a:pPr>
            <a:r>
              <a:rPr kumimoji="0" lang="ko-KR" altLang="en-US" b="1" kern="0" dirty="0" smtClean="0">
                <a:solidFill>
                  <a:srgbClr val="3333FF"/>
                </a:solidFill>
                <a:latin typeface="Arial" charset="0"/>
                <a:ea typeface="+mn-ea"/>
                <a:sym typeface="굴림" pitchFamily="50" charset="-127"/>
              </a:rPr>
              <a:t>송파 소방서   </a:t>
            </a:r>
            <a:r>
              <a:rPr kumimoji="0" lang="ko-KR" altLang="en-US" b="1" kern="0" dirty="0">
                <a:latin typeface="Arial" charset="0"/>
                <a:ea typeface="+mn-ea"/>
                <a:sym typeface="굴림" pitchFamily="50" charset="-127"/>
              </a:rPr>
              <a:t>학습자  </a:t>
            </a:r>
            <a:r>
              <a:rPr kumimoji="0" lang="ko-KR" altLang="en-US" sz="2400" b="1" kern="0" dirty="0" smtClean="0">
                <a:latin typeface="+mj-lt"/>
                <a:ea typeface="+mn-ea"/>
                <a:sym typeface="굴림" pitchFamily="50" charset="-127"/>
              </a:rPr>
              <a:t>성</a:t>
            </a:r>
            <a:r>
              <a:rPr kumimoji="0" lang="en-US" altLang="ko-KR" sz="2400" b="1" kern="0" dirty="0" smtClean="0">
                <a:latin typeface="+mj-lt"/>
                <a:ea typeface="+mn-ea"/>
                <a:sym typeface="굴림" pitchFamily="50" charset="-127"/>
              </a:rPr>
              <a:t> </a:t>
            </a:r>
            <a:r>
              <a:rPr kumimoji="0" lang="ko-KR" altLang="en-US" sz="2400" b="1" kern="0" dirty="0" smtClean="0">
                <a:latin typeface="+mj-lt"/>
                <a:ea typeface="+mn-ea"/>
                <a:sym typeface="굴림" pitchFamily="50" charset="-127"/>
              </a:rPr>
              <a:t>귀 연</a:t>
            </a:r>
            <a:endParaRPr kumimoji="0" lang="ko-KR" altLang="ko-KR" sz="2400" b="1" kern="0" dirty="0">
              <a:latin typeface="+mj-lt"/>
              <a:ea typeface="+mn-ea"/>
              <a:sym typeface="굴림" pitchFamily="50" charset="-127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그림 15" descr="라인.png"/>
          <p:cNvPicPr>
            <a:picLocks noChangeAspect="1"/>
          </p:cNvPicPr>
          <p:nvPr/>
        </p:nvPicPr>
        <p:blipFill>
          <a:blip r:embed="rId3" cstate="print"/>
          <a:srcRect l="12949" r="11765"/>
          <a:stretch>
            <a:fillRect/>
          </a:stretch>
        </p:blipFill>
        <p:spPr bwMode="auto">
          <a:xfrm>
            <a:off x="0" y="428604"/>
            <a:ext cx="9144000" cy="96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0" name="그룹 29"/>
          <p:cNvGrpSpPr/>
          <p:nvPr/>
        </p:nvGrpSpPr>
        <p:grpSpPr>
          <a:xfrm>
            <a:off x="3857620" y="4530018"/>
            <a:ext cx="4425166" cy="454028"/>
            <a:chOff x="3929058" y="2852510"/>
            <a:chExt cx="4425166" cy="454028"/>
          </a:xfrm>
        </p:grpSpPr>
        <p:sp>
          <p:nvSpPr>
            <p:cNvPr id="31" name="모서리가 둥근 직사각형 30"/>
            <p:cNvSpPr/>
            <p:nvPr/>
          </p:nvSpPr>
          <p:spPr>
            <a:xfrm>
              <a:off x="3929058" y="2852510"/>
              <a:ext cx="4143404" cy="454028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HY견명조" pitchFamily="18" charset="-127"/>
                <a:ea typeface="HY견명조" pitchFamily="18" charset="-127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4139382" y="2895245"/>
              <a:ext cx="42148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b="1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HY견명조" pitchFamily="18" charset="-127"/>
                  <a:ea typeface="HY견명조" pitchFamily="18" charset="-127"/>
                  <a:cs typeface="Arial" pitchFamily="34" charset="0"/>
                </a:rPr>
                <a:t>3. </a:t>
              </a:r>
              <a:r>
                <a:rPr lang="ko-KR" altLang="en-US" b="1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HY견명조" pitchFamily="18" charset="-127"/>
                  <a:ea typeface="HY견명조" pitchFamily="18" charset="-127"/>
                  <a:cs typeface="Arial" pitchFamily="34" charset="0"/>
                </a:rPr>
                <a:t>전기화재 사례</a:t>
              </a:r>
              <a:endParaRPr lang="ko-KR" altLang="en-US" sz="19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08서울한강체 M" pitchFamily="18" charset="-127"/>
                <a:ea typeface="08서울한강체 M" pitchFamily="18" charset="-127"/>
                <a:cs typeface="Arial" pitchFamily="34" charset="0"/>
              </a:endParaRPr>
            </a:p>
          </p:txBody>
        </p:sp>
      </p:grpSp>
      <p:grpSp>
        <p:nvGrpSpPr>
          <p:cNvPr id="36" name="그룹 35"/>
          <p:cNvGrpSpPr/>
          <p:nvPr/>
        </p:nvGrpSpPr>
        <p:grpSpPr>
          <a:xfrm>
            <a:off x="3857620" y="3583465"/>
            <a:ext cx="4425166" cy="454028"/>
            <a:chOff x="3929058" y="2270799"/>
            <a:chExt cx="4425166" cy="454028"/>
          </a:xfrm>
        </p:grpSpPr>
        <p:sp>
          <p:nvSpPr>
            <p:cNvPr id="37" name="모서리가 둥근 직사각형 36"/>
            <p:cNvSpPr/>
            <p:nvPr/>
          </p:nvSpPr>
          <p:spPr>
            <a:xfrm>
              <a:off x="3929058" y="2270799"/>
              <a:ext cx="4143404" cy="454028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HY견명조" pitchFamily="18" charset="-127"/>
                <a:ea typeface="HY견명조" pitchFamily="18" charset="-127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4139382" y="2322688"/>
              <a:ext cx="4214842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b="1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HY견명조" pitchFamily="18" charset="-127"/>
                  <a:ea typeface="HY견명조" pitchFamily="18" charset="-127"/>
                  <a:cs typeface="Arial" pitchFamily="34" charset="0"/>
                </a:rPr>
                <a:t>2. </a:t>
              </a:r>
              <a:r>
                <a:rPr lang="ko-KR" altLang="en-US" sz="1900" b="1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HY견명조" pitchFamily="18" charset="-127"/>
                  <a:ea typeface="HY견명조" pitchFamily="18" charset="-127"/>
                  <a:cs typeface="Arial" pitchFamily="34" charset="0"/>
                </a:rPr>
                <a:t>전기화재의 주요원인</a:t>
              </a:r>
              <a:endParaRPr lang="ko-KR" altLang="en-US" sz="19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08서울한강체 M" pitchFamily="18" charset="-127"/>
                <a:ea typeface="08서울한강체 M" pitchFamily="18" charset="-127"/>
                <a:cs typeface="Arial" pitchFamily="34" charset="0"/>
              </a:endParaRPr>
            </a:p>
          </p:txBody>
        </p:sp>
      </p:grpSp>
      <p:grpSp>
        <p:nvGrpSpPr>
          <p:cNvPr id="39" name="그룹 38"/>
          <p:cNvGrpSpPr/>
          <p:nvPr/>
        </p:nvGrpSpPr>
        <p:grpSpPr>
          <a:xfrm>
            <a:off x="3857620" y="2636912"/>
            <a:ext cx="4929222" cy="454028"/>
            <a:chOff x="3929058" y="1689088"/>
            <a:chExt cx="4929222" cy="454028"/>
          </a:xfrm>
        </p:grpSpPr>
        <p:sp>
          <p:nvSpPr>
            <p:cNvPr id="40" name="모서리가 둥근 직사각형 39"/>
            <p:cNvSpPr/>
            <p:nvPr/>
          </p:nvSpPr>
          <p:spPr>
            <a:xfrm>
              <a:off x="3929058" y="1689088"/>
              <a:ext cx="4143404" cy="454028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 dirty="0">
                <a:latin typeface="HY견명조" pitchFamily="18" charset="-127"/>
                <a:ea typeface="HY견명조" pitchFamily="18" charset="-127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4104183" y="1734400"/>
              <a:ext cx="4754097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b="1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HY견명조" pitchFamily="18" charset="-127"/>
                  <a:ea typeface="HY견명조" pitchFamily="18" charset="-127"/>
                  <a:cs typeface="Arial" pitchFamily="34" charset="0"/>
                </a:rPr>
                <a:t>1. </a:t>
              </a:r>
              <a:r>
                <a:rPr lang="ko-KR" altLang="en-US" sz="1900" b="1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HY견명조" pitchFamily="18" charset="-127"/>
                  <a:ea typeface="HY견명조" pitchFamily="18" charset="-127"/>
                  <a:cs typeface="Arial" pitchFamily="34" charset="0"/>
                </a:rPr>
                <a:t>화재  발생 현황 통계분석</a:t>
              </a:r>
              <a:endParaRPr lang="ko-KR" altLang="en-US" sz="19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08서울한강체 M" pitchFamily="18" charset="-127"/>
                <a:ea typeface="08서울한강체 M" pitchFamily="18" charset="-127"/>
                <a:cs typeface="Arial" pitchFamily="34" charset="0"/>
              </a:endParaRPr>
            </a:p>
          </p:txBody>
        </p:sp>
      </p:grpSp>
      <p:sp>
        <p:nvSpPr>
          <p:cNvPr id="22" name="TextBox 21"/>
          <p:cNvSpPr txBox="1"/>
          <p:nvPr/>
        </p:nvSpPr>
        <p:spPr bwMode="auto">
          <a:xfrm>
            <a:off x="3635896" y="560874"/>
            <a:ext cx="1361270" cy="75405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ko-KR" altLang="en-US" sz="4300" b="1" dirty="0" smtClean="0">
                <a:ln w="31550" cmpd="sng">
                  <a:solidFill>
                    <a:schemeClr val="accent1"/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08서울남산체 B" pitchFamily="18" charset="-127"/>
                <a:ea typeface="08서울남산체 B" pitchFamily="18" charset="-127"/>
              </a:rPr>
              <a:t>목 차</a:t>
            </a:r>
            <a:endParaRPr lang="ko-KR" altLang="en-US" sz="4300" b="1" dirty="0">
              <a:ln w="31550" cmpd="sng">
                <a:solidFill>
                  <a:schemeClr val="accent1"/>
                </a:soli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08서울남산체 B" pitchFamily="18" charset="-127"/>
              <a:ea typeface="08서울남산체 B" pitchFamily="18" charset="-127"/>
            </a:endParaRPr>
          </a:p>
        </p:txBody>
      </p:sp>
      <p:grpSp>
        <p:nvGrpSpPr>
          <p:cNvPr id="27" name="그룹 26"/>
          <p:cNvGrpSpPr/>
          <p:nvPr/>
        </p:nvGrpSpPr>
        <p:grpSpPr>
          <a:xfrm>
            <a:off x="3923928" y="5445224"/>
            <a:ext cx="4464497" cy="504056"/>
            <a:chOff x="3929058" y="2852510"/>
            <a:chExt cx="4334816" cy="454028"/>
          </a:xfrm>
        </p:grpSpPr>
        <p:sp>
          <p:nvSpPr>
            <p:cNvPr id="28" name="모서리가 둥근 직사각형 27"/>
            <p:cNvSpPr/>
            <p:nvPr/>
          </p:nvSpPr>
          <p:spPr>
            <a:xfrm>
              <a:off x="3929058" y="2852510"/>
              <a:ext cx="4143404" cy="454028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>
                  <a:latin typeface="HY견명조" pitchFamily="18" charset="-127"/>
                  <a:ea typeface="HY견명조" pitchFamily="18" charset="-127"/>
                </a:rPr>
                <a:t>4</a:t>
              </a:r>
              <a:endParaRPr lang="ko-KR" altLang="en-US" dirty="0">
                <a:latin typeface="HY견명조" pitchFamily="18" charset="-127"/>
                <a:ea typeface="HY견명조" pitchFamily="18" charset="-127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4049032" y="2895140"/>
              <a:ext cx="4214842" cy="3326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b="1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HY견명조" pitchFamily="18" charset="-127"/>
                  <a:ea typeface="HY견명조" pitchFamily="18" charset="-127"/>
                  <a:cs typeface="Arial" pitchFamily="34" charset="0"/>
                </a:rPr>
                <a:t>4. </a:t>
              </a:r>
              <a:r>
                <a:rPr lang="ko-KR" altLang="en-US" b="1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HY견명조" pitchFamily="18" charset="-127"/>
                  <a:ea typeface="HY견명조" pitchFamily="18" charset="-127"/>
                  <a:cs typeface="Arial" pitchFamily="34" charset="0"/>
                </a:rPr>
                <a:t>전기화재 예방법</a:t>
              </a:r>
              <a:endParaRPr lang="ko-KR" altLang="en-US" sz="19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08서울한강체 M" pitchFamily="18" charset="-127"/>
                <a:ea typeface="08서울한강체 M" pitchFamily="18" charset="-127"/>
                <a:cs typeface="Arial" pitchFamily="34" charset="0"/>
              </a:endParaRPr>
            </a:p>
          </p:txBody>
        </p:sp>
      </p:grpSp>
      <p:pic>
        <p:nvPicPr>
          <p:cNvPr id="17410" name="Picture 2" descr="http://cfile3.uf.tistory.com/original/2279B24A52A94D8707A93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2060848"/>
            <a:ext cx="3240360" cy="367240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차트 4"/>
          <p:cNvGraphicFramePr/>
          <p:nvPr/>
        </p:nvGraphicFramePr>
        <p:xfrm>
          <a:off x="251520" y="1412776"/>
          <a:ext cx="4104456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차트 5"/>
          <p:cNvGraphicFramePr/>
          <p:nvPr/>
        </p:nvGraphicFramePr>
        <p:xfrm>
          <a:off x="4716016" y="1268760"/>
          <a:ext cx="4176464" cy="42080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모서리가 둥근 직사각형 6"/>
          <p:cNvSpPr/>
          <p:nvPr/>
        </p:nvSpPr>
        <p:spPr>
          <a:xfrm>
            <a:off x="179512" y="116632"/>
            <a:ext cx="7344816" cy="432048"/>
          </a:xfrm>
          <a:prstGeom prst="roundRect">
            <a:avLst/>
          </a:prstGeom>
          <a:noFill/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dirty="0" smtClean="0">
                <a:solidFill>
                  <a:schemeClr val="tx1"/>
                </a:solidFill>
                <a:latin typeface="HY견명조" pitchFamily="18" charset="-127"/>
                <a:ea typeface="HY견명조" pitchFamily="18" charset="-127"/>
              </a:rPr>
              <a:t>1. </a:t>
            </a:r>
            <a:r>
              <a:rPr lang="ko-KR" altLang="en-US" sz="2000" dirty="0" smtClean="0">
                <a:solidFill>
                  <a:schemeClr val="tx1"/>
                </a:solidFill>
                <a:latin typeface="HY견명조" pitchFamily="18" charset="-127"/>
                <a:ea typeface="HY견명조" pitchFamily="18" charset="-127"/>
              </a:rPr>
              <a:t>화재발생 현황 분석</a:t>
            </a:r>
            <a:r>
              <a:rPr lang="en-US" altLang="ko-KR" sz="2000" dirty="0" smtClean="0">
                <a:solidFill>
                  <a:schemeClr val="tx1"/>
                </a:solidFill>
                <a:latin typeface="HY견명조" pitchFamily="18" charset="-127"/>
                <a:ea typeface="HY견명조" pitchFamily="18" charset="-127"/>
              </a:rPr>
              <a:t>(2013</a:t>
            </a:r>
            <a:r>
              <a:rPr lang="ko-KR" altLang="en-US" sz="2000" dirty="0" smtClean="0">
                <a:solidFill>
                  <a:schemeClr val="tx1"/>
                </a:solidFill>
                <a:latin typeface="HY견명조" pitchFamily="18" charset="-127"/>
                <a:ea typeface="HY견명조" pitchFamily="18" charset="-127"/>
              </a:rPr>
              <a:t>년</a:t>
            </a:r>
            <a:r>
              <a:rPr lang="en-US" altLang="ko-KR" sz="2000" dirty="0" smtClean="0">
                <a:solidFill>
                  <a:schemeClr val="tx1"/>
                </a:solidFill>
                <a:latin typeface="HY견명조" pitchFamily="18" charset="-127"/>
                <a:ea typeface="HY견명조" pitchFamily="18" charset="-127"/>
              </a:rPr>
              <a:t>) –</a:t>
            </a:r>
            <a:r>
              <a:rPr lang="ko-KR" altLang="en-US" sz="2000" dirty="0" err="1" smtClean="0">
                <a:solidFill>
                  <a:schemeClr val="tx1"/>
                </a:solidFill>
                <a:latin typeface="HY견명조" pitchFamily="18" charset="-127"/>
                <a:ea typeface="HY견명조" pitchFamily="18" charset="-127"/>
              </a:rPr>
              <a:t>발화요인별</a:t>
            </a:r>
            <a:r>
              <a:rPr lang="ko-KR" altLang="en-US" sz="2000" dirty="0" smtClean="0">
                <a:solidFill>
                  <a:schemeClr val="tx1"/>
                </a:solidFill>
                <a:latin typeface="HY견명조" pitchFamily="18" charset="-127"/>
                <a:ea typeface="HY견명조" pitchFamily="18" charset="-127"/>
              </a:rPr>
              <a:t> </a:t>
            </a:r>
            <a:r>
              <a:rPr lang="en-US" altLang="ko-KR" sz="2000" dirty="0" smtClean="0">
                <a:solidFill>
                  <a:schemeClr val="tx1"/>
                </a:solidFill>
                <a:latin typeface="HY견명조" pitchFamily="18" charset="-127"/>
                <a:ea typeface="HY견명조" pitchFamily="18" charset="-127"/>
              </a:rPr>
              <a:t>/ </a:t>
            </a:r>
            <a:r>
              <a:rPr lang="ko-KR" altLang="en-US" sz="2000" dirty="0" err="1" smtClean="0">
                <a:solidFill>
                  <a:schemeClr val="tx1"/>
                </a:solidFill>
                <a:latin typeface="HY견명조" pitchFamily="18" charset="-127"/>
                <a:ea typeface="HY견명조" pitchFamily="18" charset="-127"/>
              </a:rPr>
              <a:t>발화장소별</a:t>
            </a:r>
            <a:endParaRPr lang="ko-KR" altLang="en-US" sz="2000" dirty="0">
              <a:solidFill>
                <a:schemeClr val="tx1"/>
              </a:solidFill>
              <a:latin typeface="HY견명조" pitchFamily="18" charset="-127"/>
              <a:ea typeface="HY견명조" pitchFamily="18" charset="-127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다이어그램 4"/>
          <p:cNvGraphicFramePr/>
          <p:nvPr/>
        </p:nvGraphicFramePr>
        <p:xfrm>
          <a:off x="72008" y="980728"/>
          <a:ext cx="8892480" cy="52565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모서리가 둥근 직사각형 3"/>
          <p:cNvSpPr/>
          <p:nvPr/>
        </p:nvSpPr>
        <p:spPr>
          <a:xfrm>
            <a:off x="179512" y="116632"/>
            <a:ext cx="2952328" cy="432048"/>
          </a:xfrm>
          <a:prstGeom prst="roundRect">
            <a:avLst/>
          </a:prstGeom>
          <a:noFill/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dirty="0" smtClean="0">
                <a:solidFill>
                  <a:schemeClr val="tx1"/>
                </a:solidFill>
                <a:latin typeface="HY견명조" pitchFamily="18" charset="-127"/>
                <a:ea typeface="HY견명조" pitchFamily="18" charset="-127"/>
              </a:rPr>
              <a:t>2. </a:t>
            </a:r>
            <a:r>
              <a:rPr lang="ko-KR" altLang="en-US" sz="2000" dirty="0" smtClean="0">
                <a:solidFill>
                  <a:schemeClr val="tx1"/>
                </a:solidFill>
                <a:latin typeface="HY견명조" pitchFamily="18" charset="-127"/>
                <a:ea typeface="HY견명조" pitchFamily="18" charset="-127"/>
              </a:rPr>
              <a:t>전기화재의 주요원인</a:t>
            </a:r>
            <a:endParaRPr lang="ko-KR" altLang="en-US" sz="2000" dirty="0">
              <a:solidFill>
                <a:schemeClr val="tx1"/>
              </a:solidFill>
              <a:latin typeface="HY견명조" pitchFamily="18" charset="-127"/>
              <a:ea typeface="HY견명조" pitchFamily="18" charset="-127"/>
            </a:endParaRPr>
          </a:p>
        </p:txBody>
      </p:sp>
      <p:pic>
        <p:nvPicPr>
          <p:cNvPr id="7" name="Picture 1029"/>
          <p:cNvPicPr>
            <a:picLocks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908720"/>
            <a:ext cx="2376264" cy="2520280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그룹 32"/>
          <p:cNvGrpSpPr/>
          <p:nvPr/>
        </p:nvGrpSpPr>
        <p:grpSpPr>
          <a:xfrm>
            <a:off x="1547664" y="1844824"/>
            <a:ext cx="6120680" cy="3744416"/>
            <a:chOff x="1475656" y="1844824"/>
            <a:chExt cx="6120680" cy="3744416"/>
          </a:xfrm>
        </p:grpSpPr>
        <p:pic>
          <p:nvPicPr>
            <p:cNvPr id="4" name="그림 3" descr="그림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75656" y="1844824"/>
              <a:ext cx="3096344" cy="1906336"/>
            </a:xfrm>
            <a:prstGeom prst="rect">
              <a:avLst/>
            </a:prstGeom>
          </p:spPr>
        </p:pic>
        <p:pic>
          <p:nvPicPr>
            <p:cNvPr id="6" name="그림 5" descr="그림2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72000" y="1844824"/>
              <a:ext cx="3024336" cy="1891554"/>
            </a:xfrm>
            <a:prstGeom prst="rect">
              <a:avLst/>
            </a:prstGeom>
          </p:spPr>
        </p:pic>
        <p:pic>
          <p:nvPicPr>
            <p:cNvPr id="7" name="그림 6" descr="그림3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475656" y="3789040"/>
              <a:ext cx="3096344" cy="1800200"/>
            </a:xfrm>
            <a:prstGeom prst="rect">
              <a:avLst/>
            </a:prstGeom>
          </p:spPr>
        </p:pic>
        <p:pic>
          <p:nvPicPr>
            <p:cNvPr id="8" name="그림 7" descr="사진4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572000" y="3789040"/>
              <a:ext cx="3024336" cy="1800200"/>
            </a:xfrm>
            <a:prstGeom prst="rect">
              <a:avLst/>
            </a:prstGeom>
          </p:spPr>
        </p:pic>
        <p:cxnSp>
          <p:nvCxnSpPr>
            <p:cNvPr id="10" name="직선 연결선 9"/>
            <p:cNvCxnSpPr/>
            <p:nvPr/>
          </p:nvCxnSpPr>
          <p:spPr>
            <a:xfrm>
              <a:off x="4572000" y="1844824"/>
              <a:ext cx="0" cy="3744416"/>
            </a:xfrm>
            <a:prstGeom prst="line">
              <a:avLst/>
            </a:prstGeom>
            <a:ln w="1016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/>
            <p:cNvCxnSpPr/>
            <p:nvPr/>
          </p:nvCxnSpPr>
          <p:spPr>
            <a:xfrm>
              <a:off x="1475656" y="1844824"/>
              <a:ext cx="0" cy="3744416"/>
            </a:xfrm>
            <a:prstGeom prst="line">
              <a:avLst/>
            </a:prstGeom>
            <a:ln w="1016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/>
            <p:cNvCxnSpPr/>
            <p:nvPr/>
          </p:nvCxnSpPr>
          <p:spPr>
            <a:xfrm>
              <a:off x="7596336" y="1844824"/>
              <a:ext cx="0" cy="3744416"/>
            </a:xfrm>
            <a:prstGeom prst="line">
              <a:avLst/>
            </a:prstGeom>
            <a:ln w="1016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/>
            <p:cNvCxnSpPr/>
            <p:nvPr/>
          </p:nvCxnSpPr>
          <p:spPr>
            <a:xfrm flipH="1">
              <a:off x="1475656" y="5589240"/>
              <a:ext cx="6120680" cy="0"/>
            </a:xfrm>
            <a:prstGeom prst="line">
              <a:avLst/>
            </a:prstGeom>
            <a:ln w="1016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 flipH="1">
              <a:off x="1475656" y="1844824"/>
              <a:ext cx="6120680" cy="0"/>
            </a:xfrm>
            <a:prstGeom prst="line">
              <a:avLst/>
            </a:prstGeom>
            <a:ln w="1016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직선 연결선 30"/>
            <p:cNvCxnSpPr/>
            <p:nvPr/>
          </p:nvCxnSpPr>
          <p:spPr>
            <a:xfrm>
              <a:off x="1475656" y="3789040"/>
              <a:ext cx="6120680" cy="0"/>
            </a:xfrm>
            <a:prstGeom prst="line">
              <a:avLst/>
            </a:prstGeom>
            <a:ln w="1016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모서리가 둥근 직사각형 35"/>
          <p:cNvSpPr/>
          <p:nvPr/>
        </p:nvSpPr>
        <p:spPr>
          <a:xfrm>
            <a:off x="179512" y="116632"/>
            <a:ext cx="2232248" cy="432048"/>
          </a:xfrm>
          <a:prstGeom prst="roundRect">
            <a:avLst/>
          </a:prstGeom>
          <a:noFill/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>
                <a:solidFill>
                  <a:schemeClr val="tx1"/>
                </a:solidFill>
                <a:latin typeface="HY견명조" pitchFamily="18" charset="-127"/>
                <a:ea typeface="HY견명조" pitchFamily="18" charset="-127"/>
              </a:rPr>
              <a:t>단락</a:t>
            </a:r>
            <a:r>
              <a:rPr lang="en-US" altLang="ko-KR" sz="2000" dirty="0" smtClean="0">
                <a:solidFill>
                  <a:schemeClr val="tx1"/>
                </a:solidFill>
                <a:latin typeface="HY견명조" pitchFamily="18" charset="-127"/>
                <a:ea typeface="HY견명조" pitchFamily="18" charset="-127"/>
              </a:rPr>
              <a:t>(</a:t>
            </a:r>
            <a:r>
              <a:rPr lang="ko-KR" altLang="en-US" sz="2000" dirty="0" smtClean="0">
                <a:solidFill>
                  <a:schemeClr val="tx1"/>
                </a:solidFill>
                <a:latin typeface="HY견명조" pitchFamily="18" charset="-127"/>
                <a:ea typeface="HY견명조" pitchFamily="18" charset="-127"/>
              </a:rPr>
              <a:t>합선</a:t>
            </a:r>
            <a:r>
              <a:rPr lang="en-US" altLang="ko-KR" sz="2000" dirty="0" smtClean="0">
                <a:solidFill>
                  <a:schemeClr val="tx1"/>
                </a:solidFill>
                <a:latin typeface="HY견명조" pitchFamily="18" charset="-127"/>
                <a:ea typeface="HY견명조" pitchFamily="18" charset="-127"/>
              </a:rPr>
              <a:t>)</a:t>
            </a:r>
            <a:r>
              <a:rPr lang="ko-KR" altLang="en-US" sz="2000" dirty="0" smtClean="0">
                <a:solidFill>
                  <a:schemeClr val="tx1"/>
                </a:solidFill>
                <a:latin typeface="HY견명조" pitchFamily="18" charset="-127"/>
                <a:ea typeface="HY견명조" pitchFamily="18" charset="-127"/>
              </a:rPr>
              <a:t>전류</a:t>
            </a:r>
            <a:endParaRPr lang="ko-KR" altLang="en-US" sz="2000" dirty="0">
              <a:solidFill>
                <a:schemeClr val="tx1"/>
              </a:solidFill>
              <a:latin typeface="HY견명조" pitchFamily="18" charset="-127"/>
              <a:ea typeface="HY견명조" pitchFamily="18" charset="-127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C:\Users\test\Desktop\그림5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3608" y="1492660"/>
            <a:ext cx="7200800" cy="4528628"/>
          </a:xfrm>
          <a:prstGeom prst="rect">
            <a:avLst/>
          </a:prstGeom>
          <a:noFill/>
        </p:spPr>
      </p:pic>
      <p:sp>
        <p:nvSpPr>
          <p:cNvPr id="5" name="모서리가 둥근 직사각형 4"/>
          <p:cNvSpPr/>
          <p:nvPr/>
        </p:nvSpPr>
        <p:spPr>
          <a:xfrm>
            <a:off x="179512" y="116632"/>
            <a:ext cx="1584176" cy="432048"/>
          </a:xfrm>
          <a:prstGeom prst="roundRect">
            <a:avLst/>
          </a:prstGeom>
          <a:noFill/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>
                <a:solidFill>
                  <a:schemeClr val="tx1"/>
                </a:solidFill>
                <a:latin typeface="HY견명조" pitchFamily="18" charset="-127"/>
                <a:ea typeface="HY견명조" pitchFamily="18" charset="-127"/>
              </a:rPr>
              <a:t>과전류</a:t>
            </a:r>
            <a:endParaRPr lang="ko-KR" altLang="en-US" sz="2000" dirty="0">
              <a:solidFill>
                <a:schemeClr val="tx1"/>
              </a:solidFill>
              <a:latin typeface="HY견명조" pitchFamily="18" charset="-127"/>
              <a:ea typeface="HY견명조" pitchFamily="18" charset="-127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C:\Users\test\Desktop\그림6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35418" y="1268760"/>
            <a:ext cx="6673164" cy="4896544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187624" y="764704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견명조" pitchFamily="18" charset="-127"/>
                <a:ea typeface="HY견명조" pitchFamily="18" charset="-127"/>
              </a:rPr>
              <a:t>전선피복 상태</a:t>
            </a:r>
            <a:endParaRPr lang="ko-KR" altLang="en-US" dirty="0">
              <a:latin typeface="HY견명조" pitchFamily="18" charset="-127"/>
              <a:ea typeface="HY견명조" pitchFamily="18" charset="-127"/>
            </a:endParaRPr>
          </a:p>
        </p:txBody>
      </p:sp>
      <p:sp>
        <p:nvSpPr>
          <p:cNvPr id="5" name="모서리가 둥근 직사각형 4"/>
          <p:cNvSpPr/>
          <p:nvPr/>
        </p:nvSpPr>
        <p:spPr>
          <a:xfrm>
            <a:off x="179512" y="116632"/>
            <a:ext cx="1584176" cy="432048"/>
          </a:xfrm>
          <a:prstGeom prst="roundRect">
            <a:avLst/>
          </a:prstGeom>
          <a:noFill/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>
                <a:solidFill>
                  <a:schemeClr val="tx1"/>
                </a:solidFill>
                <a:latin typeface="HY견명조" pitchFamily="18" charset="-127"/>
                <a:ea typeface="HY견명조" pitchFamily="18" charset="-127"/>
              </a:rPr>
              <a:t>과전류</a:t>
            </a:r>
            <a:endParaRPr lang="ko-KR" altLang="en-US" sz="2000" dirty="0">
              <a:solidFill>
                <a:schemeClr val="tx1"/>
              </a:solidFill>
              <a:latin typeface="HY견명조" pitchFamily="18" charset="-127"/>
              <a:ea typeface="HY견명조" pitchFamily="18" charset="-127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/>
          <p:cNvSpPr txBox="1"/>
          <p:nvPr/>
        </p:nvSpPr>
        <p:spPr>
          <a:xfrm>
            <a:off x="0" y="1700808"/>
            <a:ext cx="925430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lnSpc>
                <a:spcPct val="150000"/>
              </a:lnSpc>
              <a:buFont typeface="Wingdings" pitchFamily="2" charset="2"/>
              <a:buChar char="§"/>
            </a:pPr>
            <a:r>
              <a:rPr lang="en-US" altLang="ko-KR" dirty="0" smtClean="0">
                <a:latin typeface="08서울남산체 B" pitchFamily="18" charset="-127"/>
                <a:ea typeface="08서울남산체 B" pitchFamily="18" charset="-127"/>
              </a:rPr>
              <a:t>  </a:t>
            </a:r>
            <a:r>
              <a:rPr lang="ko-KR" altLang="en-US" dirty="0" smtClean="0">
                <a:latin typeface="HY견명조" pitchFamily="18" charset="-127"/>
                <a:ea typeface="HY견명조" pitchFamily="18" charset="-127"/>
              </a:rPr>
              <a:t>환경적 열화에 의한 </a:t>
            </a:r>
            <a:r>
              <a:rPr lang="ko-KR" altLang="en-US" dirty="0" err="1" smtClean="0">
                <a:latin typeface="HY견명조" pitchFamily="18" charset="-127"/>
                <a:ea typeface="HY견명조" pitchFamily="18" charset="-127"/>
              </a:rPr>
              <a:t>트래킹</a:t>
            </a:r>
            <a:endParaRPr lang="en-US" altLang="ko-KR" dirty="0" smtClean="0">
              <a:latin typeface="HY견명조" pitchFamily="18" charset="-127"/>
              <a:ea typeface="HY견명조" pitchFamily="18" charset="-127"/>
            </a:endParaRPr>
          </a:p>
          <a:p>
            <a:pPr lvl="1">
              <a:lnSpc>
                <a:spcPct val="150000"/>
              </a:lnSpc>
              <a:buFont typeface="Wingdings" pitchFamily="2" charset="2"/>
              <a:buChar char="§"/>
            </a:pPr>
            <a:r>
              <a:rPr lang="en-US" altLang="ko-KR" dirty="0" smtClean="0">
                <a:latin typeface="HY견명조" pitchFamily="18" charset="-127"/>
                <a:ea typeface="HY견명조" pitchFamily="18" charset="-127"/>
              </a:rPr>
              <a:t> </a:t>
            </a:r>
            <a:r>
              <a:rPr lang="ko-KR" altLang="en-US" dirty="0" smtClean="0">
                <a:latin typeface="HY견명조" pitchFamily="18" charset="-127"/>
                <a:ea typeface="HY견명조" pitchFamily="18" charset="-127"/>
              </a:rPr>
              <a:t>사용자 부주의에 의한 플러그 불완전 접속</a:t>
            </a:r>
            <a:endParaRPr lang="en-US" altLang="ko-KR" dirty="0" smtClean="0">
              <a:latin typeface="HY견명조" pitchFamily="18" charset="-127"/>
              <a:ea typeface="HY견명조" pitchFamily="18" charset="-127"/>
            </a:endParaRPr>
          </a:p>
          <a:p>
            <a:pPr lvl="1">
              <a:lnSpc>
                <a:spcPct val="150000"/>
              </a:lnSpc>
              <a:buFont typeface="Wingdings" pitchFamily="2" charset="2"/>
              <a:buChar char="§"/>
            </a:pPr>
            <a:r>
              <a:rPr lang="en-US" altLang="ko-KR" dirty="0" smtClean="0">
                <a:latin typeface="HY견명조" pitchFamily="18" charset="-127"/>
                <a:ea typeface="HY견명조" pitchFamily="18" charset="-127"/>
              </a:rPr>
              <a:t> </a:t>
            </a:r>
            <a:r>
              <a:rPr lang="ko-KR" altLang="en-US" dirty="0" smtClean="0">
                <a:latin typeface="HY견명조" pitchFamily="18" charset="-127"/>
                <a:ea typeface="HY견명조" pitchFamily="18" charset="-127"/>
              </a:rPr>
              <a:t>설치자의 부주의에  의한 접속불량</a:t>
            </a:r>
            <a:endParaRPr lang="en-US" altLang="ko-KR" dirty="0" smtClean="0">
              <a:latin typeface="HY견명조" pitchFamily="18" charset="-127"/>
              <a:ea typeface="HY견명조" pitchFamily="18" charset="-127"/>
            </a:endParaRPr>
          </a:p>
          <a:p>
            <a:pPr lvl="1">
              <a:lnSpc>
                <a:spcPct val="150000"/>
              </a:lnSpc>
              <a:buFont typeface="Wingdings" pitchFamily="2" charset="2"/>
              <a:buChar char="§"/>
            </a:pPr>
            <a:r>
              <a:rPr lang="en-US" altLang="ko-KR" dirty="0" smtClean="0">
                <a:latin typeface="HY견명조" pitchFamily="18" charset="-127"/>
                <a:ea typeface="HY견명조" pitchFamily="18" charset="-127"/>
              </a:rPr>
              <a:t> </a:t>
            </a:r>
            <a:r>
              <a:rPr lang="ko-KR" altLang="en-US" dirty="0" smtClean="0">
                <a:latin typeface="HY견명조" pitchFamily="18" charset="-127"/>
                <a:ea typeface="HY견명조" pitchFamily="18" charset="-127"/>
              </a:rPr>
              <a:t>취급불량에 의한 단자의 풀림</a:t>
            </a:r>
            <a:endParaRPr lang="en-US" altLang="ko-KR" dirty="0" smtClean="0">
              <a:latin typeface="HY견명조" pitchFamily="18" charset="-127"/>
              <a:ea typeface="HY견명조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00034" y="3643314"/>
            <a:ext cx="3071834" cy="1477328"/>
          </a:xfrm>
          <a:prstGeom prst="rect">
            <a:avLst/>
          </a:prstGeom>
          <a:noFill/>
          <a:ln w="3175">
            <a:solidFill>
              <a:schemeClr val="tx2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이미지</a:t>
            </a:r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ko-KR" altLang="en-US" dirty="0"/>
          </a:p>
        </p:txBody>
      </p:sp>
      <p:grpSp>
        <p:nvGrpSpPr>
          <p:cNvPr id="2" name="그룹 12"/>
          <p:cNvGrpSpPr/>
          <p:nvPr/>
        </p:nvGrpSpPr>
        <p:grpSpPr>
          <a:xfrm>
            <a:off x="323528" y="1268760"/>
            <a:ext cx="3255668" cy="502028"/>
            <a:chOff x="3641771" y="4855798"/>
            <a:chExt cx="2073237" cy="502028"/>
          </a:xfrm>
        </p:grpSpPr>
        <p:grpSp>
          <p:nvGrpSpPr>
            <p:cNvPr id="3" name="그룹 10"/>
            <p:cNvGrpSpPr/>
            <p:nvPr/>
          </p:nvGrpSpPr>
          <p:grpSpPr>
            <a:xfrm>
              <a:off x="3641771" y="4856174"/>
              <a:ext cx="1969916" cy="501652"/>
              <a:chOff x="500034" y="1071546"/>
              <a:chExt cx="1969916" cy="501652"/>
            </a:xfrm>
          </p:grpSpPr>
          <p:pic>
            <p:nvPicPr>
              <p:cNvPr id="16" name="그림 12" descr="박스_02.png"/>
              <p:cNvPicPr>
                <a:picLocks noChangeAspect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500034" y="1071546"/>
                <a:ext cx="274385" cy="5016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cxnSp>
            <p:nvCxnSpPr>
              <p:cNvPr id="17" name="직선 연결선 16"/>
              <p:cNvCxnSpPr/>
              <p:nvPr/>
            </p:nvCxnSpPr>
            <p:spPr>
              <a:xfrm>
                <a:off x="597950" y="1485307"/>
                <a:ext cx="1872000" cy="799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5" name="TextBox 6"/>
            <p:cNvSpPr txBox="1">
              <a:spLocks noChangeArrowheads="1"/>
            </p:cNvSpPr>
            <p:nvPr/>
          </p:nvSpPr>
          <p:spPr bwMode="auto">
            <a:xfrm>
              <a:off x="3856085" y="4855798"/>
              <a:ext cx="1858923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ko-KR" altLang="en-US" sz="2000" b="1" dirty="0" smtClean="0">
                  <a:latin typeface="HY견명조" pitchFamily="18" charset="-127"/>
                  <a:ea typeface="HY견명조" pitchFamily="18" charset="-127"/>
                </a:rPr>
                <a:t>콘센트</a:t>
              </a:r>
              <a:r>
                <a:rPr lang="en-US" altLang="ko-KR" sz="2000" b="1" dirty="0" smtClean="0">
                  <a:latin typeface="HY견명조" pitchFamily="18" charset="-127"/>
                  <a:ea typeface="HY견명조" pitchFamily="18" charset="-127"/>
                </a:rPr>
                <a:t>- </a:t>
              </a:r>
              <a:r>
                <a:rPr lang="ko-KR" altLang="en-US" sz="2000" b="1" dirty="0" smtClean="0">
                  <a:latin typeface="HY견명조" pitchFamily="18" charset="-127"/>
                  <a:ea typeface="HY견명조" pitchFamily="18" charset="-127"/>
                </a:rPr>
                <a:t>화재원인 분류</a:t>
              </a:r>
              <a:endParaRPr kumimoji="0" lang="ko-KR" altLang="en-US" sz="2000" b="1" dirty="0">
                <a:latin typeface="HY견명조" pitchFamily="18" charset="-127"/>
                <a:ea typeface="HY견명조" pitchFamily="18" charset="-127"/>
              </a:endParaRPr>
            </a:p>
          </p:txBody>
        </p:sp>
      </p:grp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4" y="3645024"/>
            <a:ext cx="3168352" cy="2448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60032" y="3645024"/>
            <a:ext cx="3600400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모서리가 둥근 직사각형 11"/>
          <p:cNvSpPr/>
          <p:nvPr/>
        </p:nvSpPr>
        <p:spPr>
          <a:xfrm>
            <a:off x="179512" y="116632"/>
            <a:ext cx="2520280" cy="432048"/>
          </a:xfrm>
          <a:prstGeom prst="roundRect">
            <a:avLst/>
          </a:prstGeom>
          <a:noFill/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dirty="0" smtClean="0">
                <a:solidFill>
                  <a:schemeClr val="tx1"/>
                </a:solidFill>
                <a:latin typeface="HY견명조" pitchFamily="18" charset="-127"/>
                <a:ea typeface="HY견명조" pitchFamily="18" charset="-127"/>
              </a:rPr>
              <a:t>3. </a:t>
            </a:r>
            <a:r>
              <a:rPr lang="ko-KR" altLang="en-US" sz="2000" dirty="0" smtClean="0">
                <a:solidFill>
                  <a:schemeClr val="tx1"/>
                </a:solidFill>
                <a:latin typeface="HY견명조" pitchFamily="18" charset="-127"/>
                <a:ea typeface="HY견명조" pitchFamily="18" charset="-127"/>
              </a:rPr>
              <a:t>전기화재 사례</a:t>
            </a:r>
            <a:endParaRPr lang="ko-KR" altLang="en-US" sz="2000" dirty="0">
              <a:solidFill>
                <a:schemeClr val="tx1"/>
              </a:solidFill>
              <a:latin typeface="HY견명조" pitchFamily="18" charset="-127"/>
              <a:ea typeface="HY견명조" pitchFamily="18" charset="-127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tint val="40000"/>
                <a:satMod val="350000"/>
              </a:schemeClr>
            </a:gs>
            <a:gs pos="40000">
              <a:schemeClr val="bg2">
                <a:tint val="45000"/>
                <a:shade val="99000"/>
                <a:satMod val="350000"/>
              </a:schemeClr>
            </a:gs>
            <a:gs pos="100000">
              <a:schemeClr val="bg2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836712"/>
            <a:ext cx="3744416" cy="388843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32040" y="836712"/>
            <a:ext cx="3600400" cy="388843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7" name="모서리가 둥근 직사각형 6"/>
          <p:cNvSpPr/>
          <p:nvPr/>
        </p:nvSpPr>
        <p:spPr>
          <a:xfrm>
            <a:off x="467544" y="5157192"/>
            <a:ext cx="3888432" cy="43204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solidFill>
                  <a:srgbClr val="FF6D6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방전되지 않은 배터리를 서랍에 보관</a:t>
            </a:r>
            <a:endParaRPr lang="ko-KR" altLang="en-US" sz="1600" dirty="0">
              <a:solidFill>
                <a:srgbClr val="FF6D6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모서리가 둥근 직사각형 7"/>
          <p:cNvSpPr/>
          <p:nvPr/>
        </p:nvSpPr>
        <p:spPr>
          <a:xfrm>
            <a:off x="4932040" y="5157192"/>
            <a:ext cx="3528392" cy="43204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방치한 전지의 </a:t>
            </a:r>
            <a:r>
              <a:rPr lang="ko-KR" altLang="en-US" sz="16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단자부와의</a:t>
            </a:r>
            <a:r>
              <a:rPr lang="ko-KR" altLang="en-US" sz="1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접촉</a:t>
            </a:r>
            <a:endParaRPr lang="ko-KR" altLang="en-US" sz="16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179512" y="116632"/>
            <a:ext cx="3456384" cy="432048"/>
          </a:xfrm>
          <a:prstGeom prst="roundRect">
            <a:avLst/>
          </a:prstGeom>
          <a:noFill/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dirty="0" smtClean="0">
                <a:solidFill>
                  <a:schemeClr val="tx1"/>
                </a:solidFill>
                <a:latin typeface="HY견명조" pitchFamily="18" charset="-127"/>
                <a:ea typeface="HY견명조" pitchFamily="18" charset="-127"/>
              </a:rPr>
              <a:t>4. 9V</a:t>
            </a:r>
            <a:r>
              <a:rPr lang="ko-KR" altLang="en-US" sz="2000" dirty="0" smtClean="0">
                <a:solidFill>
                  <a:schemeClr val="tx1"/>
                </a:solidFill>
                <a:latin typeface="HY견명조" pitchFamily="18" charset="-127"/>
                <a:ea typeface="HY견명조" pitchFamily="18" charset="-127"/>
              </a:rPr>
              <a:t>배터리의 화재 위험성</a:t>
            </a:r>
            <a:endParaRPr lang="ko-KR" altLang="en-US" sz="2000" dirty="0">
              <a:solidFill>
                <a:schemeClr val="tx1"/>
              </a:solidFill>
              <a:latin typeface="HY견명조" pitchFamily="18" charset="-127"/>
              <a:ea typeface="HY견명조" pitchFamily="18" charset="-127"/>
            </a:endParaRPr>
          </a:p>
        </p:txBody>
      </p:sp>
    </p:spTree>
  </p:cSld>
  <p:clrMapOvr>
    <a:masterClrMapping/>
  </p:clrMapOvr>
  <p:transition spd="med">
    <p:fade thruBlk="1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표 10"/>
          <p:cNvGraphicFramePr>
            <a:graphicFrameLocks noGrp="1"/>
          </p:cNvGraphicFramePr>
          <p:nvPr/>
        </p:nvGraphicFramePr>
        <p:xfrm>
          <a:off x="395536" y="1340768"/>
          <a:ext cx="7920879" cy="31071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40293"/>
                <a:gridCol w="2640293"/>
                <a:gridCol w="2640293"/>
              </a:tblGrid>
              <a:tr h="3107144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028" name="Picture 4" descr="C:\Users\test\Desktop\크기변환_2사진 07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1412776"/>
            <a:ext cx="2520280" cy="295232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029" name="Picture 5" descr="C:\Users\test\Desktop\크기변환_3사진 07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31840" y="1412776"/>
            <a:ext cx="2448272" cy="295232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030" name="Picture 6" descr="C:\Users\test\Desktop\크기변환_1사진 07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24128" y="1412776"/>
            <a:ext cx="2520280" cy="295232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15" name="모서리가 둥근 직사각형 14"/>
          <p:cNvSpPr/>
          <p:nvPr/>
        </p:nvSpPr>
        <p:spPr>
          <a:xfrm>
            <a:off x="3203848" y="4725144"/>
            <a:ext cx="2448272" cy="576064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모서리가 둥근 직사각형 15"/>
          <p:cNvSpPr/>
          <p:nvPr/>
        </p:nvSpPr>
        <p:spPr>
          <a:xfrm>
            <a:off x="6012160" y="4725144"/>
            <a:ext cx="2304256" cy="576064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모서리가 둥근 직사각형 16"/>
          <p:cNvSpPr/>
          <p:nvPr/>
        </p:nvSpPr>
        <p:spPr>
          <a:xfrm>
            <a:off x="467544" y="4725144"/>
            <a:ext cx="2304256" cy="576064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일상에서</a:t>
            </a:r>
            <a:endParaRPr lang="ko-KR" altLang="en-US" sz="28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491880" y="4509120"/>
            <a:ext cx="187220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5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×</a:t>
            </a:r>
            <a:endParaRPr lang="ko-KR" altLang="en-US" sz="50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372200" y="4665330"/>
            <a:ext cx="165618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5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○</a:t>
            </a:r>
            <a:endParaRPr lang="ko-KR" altLang="en-US" sz="35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3" name="모서리가 둥근 직사각형 12"/>
          <p:cNvSpPr/>
          <p:nvPr/>
        </p:nvSpPr>
        <p:spPr>
          <a:xfrm>
            <a:off x="179512" y="116632"/>
            <a:ext cx="2664296" cy="432048"/>
          </a:xfrm>
          <a:prstGeom prst="roundRect">
            <a:avLst/>
          </a:prstGeom>
          <a:noFill/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smtClean="0">
                <a:solidFill>
                  <a:schemeClr val="tx1"/>
                </a:solidFill>
                <a:latin typeface="HY견명조" pitchFamily="18" charset="-127"/>
                <a:ea typeface="HY견명조" pitchFamily="18" charset="-127"/>
              </a:rPr>
              <a:t>사소한 우리의 습관</a:t>
            </a:r>
            <a:endParaRPr lang="ko-KR" altLang="en-US" sz="2000" dirty="0">
              <a:solidFill>
                <a:schemeClr val="tx1"/>
              </a:solidFill>
              <a:latin typeface="HY견명조" pitchFamily="18" charset="-127"/>
              <a:ea typeface="HY견명조" pitchFamily="18" charset="-127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모서리가 둥근 직사각형 1"/>
          <p:cNvSpPr/>
          <p:nvPr/>
        </p:nvSpPr>
        <p:spPr>
          <a:xfrm>
            <a:off x="179512" y="116632"/>
            <a:ext cx="2376264" cy="432048"/>
          </a:xfrm>
          <a:prstGeom prst="roundRect">
            <a:avLst/>
          </a:prstGeom>
          <a:noFill/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>
                <a:solidFill>
                  <a:schemeClr val="tx1"/>
                </a:solidFill>
                <a:latin typeface="HY견명조" pitchFamily="18" charset="-127"/>
                <a:ea typeface="HY견명조" pitchFamily="18" charset="-127"/>
              </a:rPr>
              <a:t>전기화재 예방법</a:t>
            </a:r>
            <a:endParaRPr lang="ko-KR" altLang="en-US" sz="2000" dirty="0">
              <a:solidFill>
                <a:schemeClr val="tx1"/>
              </a:solidFill>
              <a:latin typeface="HY견명조" pitchFamily="18" charset="-127"/>
              <a:ea typeface="HY견명조" pitchFamily="18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836712"/>
            <a:ext cx="889248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300000"/>
              </a:lnSpc>
            </a:pPr>
            <a:r>
              <a:rPr lang="en-US" altLang="ko-KR" dirty="0" smtClean="0"/>
              <a:t> </a:t>
            </a:r>
            <a:r>
              <a:rPr lang="ko-KR" altLang="en-US" dirty="0" smtClean="0"/>
              <a:t>①</a:t>
            </a:r>
            <a:r>
              <a:rPr lang="en-US" altLang="ko-KR" dirty="0" smtClean="0"/>
              <a:t> </a:t>
            </a:r>
            <a:r>
              <a:rPr lang="ko-KR" altLang="en-US" dirty="0" smtClean="0"/>
              <a:t>전기기구를 사용하지 않을 때에는 스위치를 끄고 플러그를 뽑아 둔다</a:t>
            </a:r>
            <a:endParaRPr lang="en-US" altLang="ko-KR" dirty="0" smtClean="0"/>
          </a:p>
          <a:p>
            <a:pPr>
              <a:lnSpc>
                <a:spcPct val="300000"/>
              </a:lnSpc>
            </a:pPr>
            <a:r>
              <a:rPr lang="en-US" altLang="ko-KR" dirty="0" smtClean="0"/>
              <a:t> </a:t>
            </a:r>
            <a:r>
              <a:rPr lang="ko-KR" altLang="en-US" dirty="0" smtClean="0"/>
              <a:t>②</a:t>
            </a:r>
            <a:r>
              <a:rPr lang="en-US" altLang="ko-KR" dirty="0" smtClean="0"/>
              <a:t> </a:t>
            </a:r>
            <a:r>
              <a:rPr lang="ko-KR" altLang="en-US" spc="-150" dirty="0" smtClean="0"/>
              <a:t>콘센트에 플러그를 깊숙이 꽂지 않으면 흔들려 열이 발생하므로 완전히 꽂아 사용</a:t>
            </a:r>
            <a:endParaRPr lang="en-US" altLang="ko-KR" spc="-150" dirty="0" smtClean="0"/>
          </a:p>
          <a:p>
            <a:pPr>
              <a:lnSpc>
                <a:spcPct val="300000"/>
              </a:lnSpc>
            </a:pPr>
            <a:r>
              <a:rPr lang="en-US" altLang="ko-KR" dirty="0" smtClean="0"/>
              <a:t> </a:t>
            </a:r>
            <a:r>
              <a:rPr lang="ko-KR" altLang="en-US" dirty="0" smtClean="0"/>
              <a:t>③ 누전으로 인한 화재를 예방하기 위해서 누전차단기를 설치</a:t>
            </a:r>
            <a:endParaRPr lang="en-US" altLang="ko-KR" dirty="0" smtClean="0"/>
          </a:p>
          <a:p>
            <a:pPr>
              <a:lnSpc>
                <a:spcPct val="300000"/>
              </a:lnSpc>
            </a:pPr>
            <a:r>
              <a:rPr lang="en-US" altLang="ko-KR" dirty="0" smtClean="0"/>
              <a:t> </a:t>
            </a:r>
            <a:r>
              <a:rPr lang="ko-KR" altLang="en-US" dirty="0" smtClean="0"/>
              <a:t>④ 전기담요는 자주 밟거나 접어서 사용 금지</a:t>
            </a:r>
            <a:endParaRPr lang="en-US" altLang="ko-KR" dirty="0" smtClean="0"/>
          </a:p>
          <a:p>
            <a:pPr>
              <a:lnSpc>
                <a:spcPct val="300000"/>
              </a:lnSpc>
            </a:pPr>
            <a:r>
              <a:rPr lang="en-US" altLang="ko-KR" dirty="0" smtClean="0"/>
              <a:t> </a:t>
            </a:r>
            <a:r>
              <a:rPr lang="ko-KR" altLang="en-US" dirty="0" smtClean="0"/>
              <a:t>⑤</a:t>
            </a:r>
            <a:r>
              <a:rPr lang="en-US" altLang="ko-KR" dirty="0" smtClean="0"/>
              <a:t> </a:t>
            </a:r>
            <a:r>
              <a:rPr lang="ko-KR" altLang="en-US" dirty="0" smtClean="0"/>
              <a:t>문어발식 사용 금지</a:t>
            </a:r>
            <a:endParaRPr lang="en-US" altLang="ko-KR" dirty="0" smtClean="0"/>
          </a:p>
          <a:p>
            <a:pPr>
              <a:lnSpc>
                <a:spcPct val="300000"/>
              </a:lnSpc>
            </a:pPr>
            <a:r>
              <a:rPr lang="en-US" altLang="ko-KR" dirty="0" smtClean="0"/>
              <a:t> </a:t>
            </a:r>
            <a:r>
              <a:rPr lang="ko-KR" altLang="en-US" dirty="0" smtClean="0"/>
              <a:t>⑥</a:t>
            </a:r>
            <a:r>
              <a:rPr lang="en-US" altLang="ko-KR" dirty="0" smtClean="0"/>
              <a:t> </a:t>
            </a:r>
            <a:r>
              <a:rPr lang="ko-KR" altLang="en-US" dirty="0" smtClean="0"/>
              <a:t>비닐전전은 열에 견디는 힘이 약하므로 고무코드 전선을 사용</a:t>
            </a:r>
            <a:endParaRPr lang="en-US" altLang="ko-KR" dirty="0" smtClean="0"/>
          </a:p>
          <a:p>
            <a:pPr>
              <a:lnSpc>
                <a:spcPct val="300000"/>
              </a:lnSpc>
            </a:pPr>
            <a:r>
              <a:rPr lang="en-US" altLang="ko-KR" dirty="0" smtClean="0"/>
              <a:t> </a:t>
            </a:r>
            <a:r>
              <a:rPr lang="ko-KR" altLang="en-US" dirty="0" smtClean="0"/>
              <a:t>⑦ 전기기구 사용시</a:t>
            </a:r>
            <a:r>
              <a:rPr lang="en-US" altLang="ko-KR" dirty="0" smtClean="0"/>
              <a:t>”</a:t>
            </a:r>
            <a:r>
              <a:rPr lang="ko-KR" altLang="en-US" dirty="0" smtClean="0"/>
              <a:t>전</a:t>
            </a:r>
            <a:r>
              <a:rPr lang="en-US" altLang="ko-KR" dirty="0" smtClean="0"/>
              <a:t>” </a:t>
            </a:r>
            <a:r>
              <a:rPr lang="ko-KR" altLang="en-US" dirty="0" smtClean="0"/>
              <a:t>또는 </a:t>
            </a:r>
            <a:r>
              <a:rPr lang="en-US" altLang="ko-KR" dirty="0" smtClean="0"/>
              <a:t>“KS”</a:t>
            </a:r>
            <a:r>
              <a:rPr lang="ko-KR" altLang="en-US" dirty="0" smtClean="0"/>
              <a:t>표시가 있는 제품을 사용</a:t>
            </a:r>
            <a:endParaRPr lang="ko-KR" altLang="en-US" dirty="0"/>
          </a:p>
        </p:txBody>
      </p:sp>
    </p:spTree>
  </p:cSld>
  <p:clrMapOvr>
    <a:masterClrMapping/>
  </p:clrMapOvr>
  <p:transition spd="med">
    <p:fade thruBlk="1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6" descr="엔딩6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그룹 11"/>
          <p:cNvGrpSpPr/>
          <p:nvPr/>
        </p:nvGrpSpPr>
        <p:grpSpPr>
          <a:xfrm>
            <a:off x="571472" y="843961"/>
            <a:ext cx="7715304" cy="1119853"/>
            <a:chOff x="571472" y="843961"/>
            <a:chExt cx="7715304" cy="1119853"/>
          </a:xfrm>
        </p:grpSpPr>
        <p:sp>
          <p:nvSpPr>
            <p:cNvPr id="6" name="TextBox 5"/>
            <p:cNvSpPr txBox="1"/>
            <p:nvPr/>
          </p:nvSpPr>
          <p:spPr bwMode="auto">
            <a:xfrm>
              <a:off x="571472" y="1381667"/>
              <a:ext cx="7715304" cy="582147"/>
            </a:xfrm>
            <a:prstGeom prst="rect">
              <a:avLst/>
            </a:prstGeom>
            <a:noFill/>
          </p:spPr>
          <p:txBody>
            <a:bodyPr wrap="square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>
                <a:lnSpc>
                  <a:spcPct val="150000"/>
                </a:lnSpc>
                <a:defRPr/>
              </a:pPr>
              <a:endParaRPr lang="ko-KR" altLang="en-US" sz="2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08서울남산체 B" pitchFamily="18" charset="-127"/>
                <a:ea typeface="08서울남산체 B" pitchFamily="18" charset="-127"/>
              </a:endParaRPr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2259791" y="843961"/>
              <a:ext cx="184731" cy="584775"/>
            </a:xfrm>
            <a:prstGeom prst="rect">
              <a:avLst/>
            </a:prstGeom>
            <a:noFill/>
          </p:spPr>
          <p:txBody>
            <a:bodyPr wrap="none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>
                <a:defRPr/>
              </a:pPr>
              <a:endParaRPr lang="ko-KR" altLang="en-US" sz="3200" b="1" spc="50" dirty="0">
                <a:ln w="11430"/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08서울남산체 EB" pitchFamily="18" charset="-127"/>
                <a:ea typeface="08서울남산체 EB" pitchFamily="18" charset="-127"/>
              </a:endParaRPr>
            </a:p>
          </p:txBody>
        </p:sp>
      </p:grpSp>
      <p:sp>
        <p:nvSpPr>
          <p:cNvPr id="11" name="제목 1"/>
          <p:cNvSpPr txBox="1">
            <a:spLocks/>
          </p:cNvSpPr>
          <p:nvPr/>
        </p:nvSpPr>
        <p:spPr bwMode="auto">
          <a:xfrm>
            <a:off x="2008045" y="2737954"/>
            <a:ext cx="5073504" cy="984885"/>
          </a:xfrm>
          <a:prstGeom prst="rect">
            <a:avLst/>
          </a:prstGeom>
          <a:noFill/>
          <a:effectLst/>
        </p:spPr>
        <p:txBody>
          <a:bodyPr wrap="none" lIns="0" tIns="0" rIns="0" bIns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101600" h="63500" prst="artDeco"/>
              <a:contourClr>
                <a:schemeClr val="accent2">
                  <a:tint val="20000"/>
                </a:schemeClr>
              </a:contourClr>
            </a:sp3d>
          </a:bodyPr>
          <a:lstStyle>
            <a:defPPr>
              <a:defRPr lang="ko-KR"/>
            </a:defPPr>
            <a:lvl1pPr marL="0" defTabSz="912813" eaLnBrk="0" hangingPunct="0">
              <a:lnSpc>
                <a:spcPct val="80000"/>
              </a:lnSpc>
              <a:tabLst>
                <a:tab pos="542925" algn="l"/>
              </a:tabLst>
              <a:defRPr sz="5400" spc="-90">
                <a:ln>
                  <a:noFill/>
                  <a:prstDash val="solid"/>
                </a:ln>
                <a:gradFill rotWithShape="1">
                  <a:gsLst>
                    <a:gs pos="47000">
                      <a:schemeClr val="tx1">
                        <a:lumMod val="50000"/>
                        <a:lumOff val="50000"/>
                      </a:schemeClr>
                    </a:gs>
                    <a:gs pos="47000">
                      <a:schemeClr val="bg1"/>
                    </a:gs>
                    <a:gs pos="46000">
                      <a:schemeClr val="bg1"/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30000"/>
                    </a:srgbClr>
                  </a:outerShdw>
                </a:effectLst>
                <a:latin typeface="Arial" pitchFamily="34" charset="0"/>
                <a:ea typeface="산돌고딕 M" pitchFamily="18" charset="-127"/>
                <a:cs typeface="Arial" pitchFamily="34" charset="0"/>
              </a:defRPr>
            </a:lvl1pPr>
            <a:lvl2pPr defTabSz="914400" eaLnBrk="1" hangingPunct="1">
              <a:defRPr sz="1800">
                <a:latin typeface="+mn-lt"/>
                <a:ea typeface="+mn-ea"/>
              </a:defRPr>
            </a:lvl2pPr>
            <a:lvl3pPr defTabSz="914400" eaLnBrk="1" hangingPunct="1">
              <a:defRPr sz="1800">
                <a:latin typeface="+mn-lt"/>
                <a:ea typeface="+mn-ea"/>
              </a:defRPr>
            </a:lvl3pPr>
            <a:lvl4pPr defTabSz="914400" eaLnBrk="1" hangingPunct="1">
              <a:defRPr sz="1800">
                <a:latin typeface="+mn-lt"/>
                <a:ea typeface="+mn-ea"/>
              </a:defRPr>
            </a:lvl4pPr>
            <a:lvl5pPr defTabSz="914400" eaLnBrk="1" hangingPunct="1">
              <a:defRPr sz="1800">
                <a:latin typeface="+mn-lt"/>
                <a:ea typeface="+mn-ea"/>
              </a:defRPr>
            </a:lvl5pPr>
            <a:lvl6pPr>
              <a:defRPr sz="1800">
                <a:latin typeface="+mn-lt"/>
                <a:ea typeface="+mn-ea"/>
              </a:defRPr>
            </a:lvl6pPr>
            <a:lvl7pPr>
              <a:defRPr sz="1800">
                <a:latin typeface="+mn-lt"/>
                <a:ea typeface="+mn-ea"/>
              </a:defRPr>
            </a:lvl7pPr>
            <a:lvl8pPr>
              <a:defRPr sz="1800">
                <a:latin typeface="+mn-lt"/>
                <a:ea typeface="+mn-ea"/>
              </a:defRPr>
            </a:lvl8pPr>
            <a:lvl9pPr>
              <a:defRPr sz="1800">
                <a:latin typeface="+mn-lt"/>
                <a:ea typeface="+mn-ea"/>
              </a:defRPr>
            </a:lvl9pPr>
          </a:lstStyle>
          <a:p>
            <a:pPr algn="ctr">
              <a:defRPr/>
            </a:pPr>
            <a:r>
              <a:rPr lang="ko-KR" altLang="en-US" sz="8000" b="1" i="1" spc="50" dirty="0" smtClean="0">
                <a:ln w="11430"/>
                <a:gradFill>
                  <a:gsLst>
                    <a:gs pos="25000">
                      <a:schemeClr val="tx2">
                        <a:lumMod val="60000"/>
                        <a:lumOff val="40000"/>
                      </a:schemeClr>
                    </a:gs>
                    <a:gs pos="100000">
                      <a:srgbClr val="0736B9"/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휴먼둥근헤드라인" pitchFamily="18" charset="-127"/>
                <a:ea typeface="휴먼둥근헤드라인" pitchFamily="18" charset="-127"/>
              </a:rPr>
              <a:t>감사합니다</a:t>
            </a:r>
            <a:endParaRPr lang="ko-KR" altLang="en-US" sz="8000" b="1" i="1" spc="50" dirty="0">
              <a:ln w="11430"/>
              <a:gradFill>
                <a:gsLst>
                  <a:gs pos="25000">
                    <a:schemeClr val="tx2">
                      <a:lumMod val="60000"/>
                      <a:lumOff val="40000"/>
                    </a:schemeClr>
                  </a:gs>
                  <a:gs pos="100000">
                    <a:srgbClr val="0736B9"/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휴먼둥근헤드라인" pitchFamily="18" charset="-127"/>
              <a:ea typeface="휴먼둥근헤드라인" pitchFamily="18" charset="-127"/>
            </a:endParaRPr>
          </a:p>
        </p:txBody>
      </p:sp>
      <p:pic>
        <p:nvPicPr>
          <p:cNvPr id="12" name="그림 11" descr="송파로고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1520" y="6093296"/>
            <a:ext cx="1915580" cy="540261"/>
          </a:xfrm>
          <a:prstGeom prst="rect">
            <a:avLst/>
          </a:prstGeom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테마">
  <a:themeElements>
    <a:clrScheme name="메트로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연꽃 당초 무늬">
      <a: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phClr">
                <a:tint val="30000"/>
                <a:shade val="100000"/>
                <a:hueMod val="100000"/>
                <a:satMod val="100000"/>
              </a:schemeClr>
            </a:gs>
            <a:gs pos="100000">
              <a:schemeClr val="phClr">
                <a:tint val="80000"/>
                <a:shade val="100000"/>
                <a:hueMod val="100000"/>
                <a:satMod val="100000"/>
              </a:schemeClr>
            </a:gs>
          </a:gsLst>
          <a:lin ang="2700000" scaled="1"/>
        </a:gradFill>
        <a:gradFill rotWithShape="1">
          <a:gsLst>
            <a:gs pos="0">
              <a:schemeClr val="phClr">
                <a:tint val="100000"/>
                <a:shade val="100000"/>
                <a:hueMod val="100000"/>
                <a:satMod val="100000"/>
              </a:schemeClr>
            </a:gs>
            <a:gs pos="100000">
              <a:schemeClr val="phClr">
                <a:tint val="100000"/>
                <a:shade val="70000"/>
                <a:hueMod val="100000"/>
                <a:satMod val="100000"/>
              </a:schemeClr>
            </a:gs>
          </a:gsLst>
          <a:lin ang="270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innerShdw blurRad="254000">
              <a:schemeClr val="phClr">
                <a:tint val="100000"/>
                <a:shade val="90000"/>
                <a:hueMod val="100000"/>
                <a:satMod val="100000"/>
              </a:schemeClr>
            </a:innerShdw>
          </a:effectLst>
        </a:effectStyle>
        <a:effectStyle>
          <a:effectLst>
            <a:outerShdw blurRad="114300" dist="25400" dir="3000000" sx="105000" sy="105000" algn="tl">
              <a:srgbClr val="000000">
                <a:alpha val="60392"/>
              </a:srgbClr>
            </a:outerShdw>
          </a:effectLst>
          <a:scene3d>
            <a:camera prst="orthographicFront" fov="0">
              <a:rot lat="0" lon="0" rev="0"/>
            </a:camera>
            <a:lightRig rig="twoPt" dir="l">
              <a:rot lat="0" lon="0" rev="5400000"/>
            </a:lightRig>
          </a:scene3d>
          <a:sp3d contourW="25400" prstMaterial="matte">
            <a:bevelT w="127000" h="12700"/>
            <a:contourClr>
              <a:schemeClr val="phClr">
                <a:tint val="5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127000" dist="25400" dir="3120000" sx="105000" sy="105000" algn="tl">
              <a:srgbClr val="000000">
                <a:alpha val="60392"/>
              </a:srgbClr>
            </a:outerShdw>
          </a:effectLst>
          <a:scene3d>
            <a:camera prst="orthographicFront" fov="0">
              <a:rot lat="0" lon="0" rev="0"/>
            </a:camera>
            <a:lightRig rig="twoPt" dir="t">
              <a:rot lat="0" lon="0" rev="5400000"/>
            </a:lightRig>
          </a:scene3d>
          <a:sp3d contourW="25400" prstMaterial="powder">
            <a:bevelT w="88900" h="38100"/>
            <a:contourClr>
              <a:schemeClr val="phClr">
                <a:tint val="50000"/>
                <a:shade val="100000"/>
                <a:hueMod val="100000"/>
                <a:satMod val="1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8948</TotalTime>
  <Words>824</Words>
  <Application>Microsoft Office PowerPoint</Application>
  <PresentationFormat>화면 슬라이드 쇼(4:3)</PresentationFormat>
  <Paragraphs>128</Paragraphs>
  <Slides>12</Slides>
  <Notes>12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12</vt:i4>
      </vt:variant>
    </vt:vector>
  </HeadingPairs>
  <TitlesOfParts>
    <vt:vector size="13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미희</dc:creator>
  <cp:lastModifiedBy>홍보교육팀</cp:lastModifiedBy>
  <cp:revision>744</cp:revision>
  <dcterms:created xsi:type="dcterms:W3CDTF">2009-12-14T14:02:41Z</dcterms:created>
  <dcterms:modified xsi:type="dcterms:W3CDTF">2014-02-26T05:43:52Z</dcterms:modified>
</cp:coreProperties>
</file>