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14" y="-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21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025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1081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6822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1686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86181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324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6459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662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268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7983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5B30F-858C-4579-902F-60DDC83332EC}" type="datetimeFigureOut">
              <a:rPr lang="ko-KR" altLang="en-US" smtClean="0"/>
              <a:pPr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B9761-C250-4FA4-9024-A2232115E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4676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260648"/>
            <a:ext cx="8424936" cy="50405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2"/>
                </a:solidFill>
              </a:rPr>
              <a:t>1. </a:t>
            </a:r>
            <a:r>
              <a:rPr lang="ko-KR" altLang="en-US" b="1" dirty="0" smtClean="0">
                <a:solidFill>
                  <a:schemeClr val="tx2"/>
                </a:solidFill>
              </a:rPr>
              <a:t>개발 </a:t>
            </a:r>
            <a:r>
              <a:rPr lang="ko-KR" altLang="en-US" b="1" dirty="0" smtClean="0">
                <a:solidFill>
                  <a:schemeClr val="tx2"/>
                </a:solidFill>
              </a:rPr>
              <a:t>일정</a:t>
            </a:r>
            <a:r>
              <a:rPr lang="en-US" altLang="ko-KR" b="1" dirty="0" smtClean="0">
                <a:solidFill>
                  <a:schemeClr val="tx2"/>
                </a:solidFill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</a:rPr>
              <a:t>운수사업관리시스템에 택시 운수종사자 자격관리시스템 구축</a:t>
            </a:r>
            <a:r>
              <a:rPr lang="en-US" altLang="ko-KR" b="1" smtClean="0">
                <a:solidFill>
                  <a:schemeClr val="tx2"/>
                </a:solidFill>
              </a:rPr>
              <a:t>)</a:t>
            </a:r>
            <a:endParaRPr lang="ko-KR" altLang="en-US" b="1" dirty="0">
              <a:solidFill>
                <a:schemeClr val="tx2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5085184"/>
            <a:ext cx="8496944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단계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기존 운수사업 시스템에 연계하여 기존시스템에 기능개선 </a:t>
            </a:r>
            <a:r>
              <a:rPr lang="en-US" altLang="ko-KR" sz="1200" dirty="0" smtClean="0">
                <a:solidFill>
                  <a:schemeClr val="tx1"/>
                </a:solidFill>
              </a:rPr>
              <a:t>(6</a:t>
            </a:r>
            <a:r>
              <a:rPr lang="ko-KR" altLang="en-US" sz="1200" dirty="0" smtClean="0">
                <a:solidFill>
                  <a:schemeClr val="tx1"/>
                </a:solidFill>
              </a:rPr>
              <a:t>월 말까지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       자료 구축은 법인택시조합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교통안전공단에서 제공하는 전체 자료를 업로드 한 후 변경 분 만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주단위</a:t>
            </a:r>
            <a:r>
              <a:rPr lang="ko-KR" altLang="en-US" sz="1200" dirty="0" smtClean="0">
                <a:solidFill>
                  <a:schemeClr val="tx1"/>
                </a:solidFill>
              </a:rPr>
              <a:t> 갱신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엑셀형식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   </a:t>
            </a:r>
            <a:r>
              <a:rPr lang="en-US" altLang="ko-KR" sz="1200" dirty="0" smtClean="0">
                <a:solidFill>
                  <a:schemeClr val="accent1"/>
                </a:solidFill>
              </a:rPr>
              <a:t>※</a:t>
            </a:r>
            <a:r>
              <a:rPr lang="ko-KR" altLang="en-US" sz="1200" dirty="0" smtClean="0">
                <a:solidFill>
                  <a:srgbClr val="0070C0"/>
                </a:solidFill>
              </a:rPr>
              <a:t>현재 </a:t>
            </a:r>
            <a:r>
              <a:rPr lang="ko-KR" altLang="en-US" sz="1200" dirty="0">
                <a:solidFill>
                  <a:srgbClr val="0070C0"/>
                </a:solidFill>
              </a:rPr>
              <a:t>교통안전공단에서 자료 제공하는 방식은 엑셀형식으로</a:t>
            </a:r>
            <a:r>
              <a:rPr lang="en-US" altLang="ko-KR" sz="1200" dirty="0">
                <a:solidFill>
                  <a:srgbClr val="0070C0"/>
                </a:solidFill>
              </a:rPr>
              <a:t>.</a:t>
            </a:r>
            <a:r>
              <a:rPr lang="ko-KR" altLang="en-US" sz="1200" dirty="0">
                <a:solidFill>
                  <a:srgbClr val="0070C0"/>
                </a:solidFill>
              </a:rPr>
              <a:t> 향후 기관간 업무 협의에 의해 시스템 연계 </a:t>
            </a:r>
            <a:r>
              <a:rPr lang="ko-KR" altLang="en-US" sz="1200" dirty="0" smtClean="0">
                <a:solidFill>
                  <a:srgbClr val="0070C0"/>
                </a:solidFill>
              </a:rPr>
              <a:t>진행</a:t>
            </a:r>
            <a:endParaRPr lang="en-US" altLang="ko-KR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rgbClr val="0070C0"/>
                </a:solidFill>
              </a:rPr>
              <a:t>       </a:t>
            </a:r>
            <a:endParaRPr lang="en-US" altLang="ko-KR" sz="500" dirty="0" smtClean="0">
              <a:solidFill>
                <a:schemeClr val="tx1"/>
              </a:solidFill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단계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웹으로 재개발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운수사업관리시스템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재구축</a:t>
            </a:r>
            <a:r>
              <a:rPr lang="ko-KR" altLang="en-US" sz="1200" dirty="0" smtClean="0">
                <a:solidFill>
                  <a:schemeClr val="tx1"/>
                </a:solidFill>
              </a:rPr>
              <a:t> 개발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</a:t>
            </a:r>
            <a:r>
              <a:rPr lang="ko-KR" altLang="en-US" sz="1200" dirty="0" smtClean="0">
                <a:solidFill>
                  <a:schemeClr val="tx1"/>
                </a:solidFill>
              </a:rPr>
              <a:t>표준연계서버를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구축후</a:t>
            </a:r>
            <a:r>
              <a:rPr lang="ko-KR" altLang="en-US" sz="1200" dirty="0" smtClean="0">
                <a:solidFill>
                  <a:schemeClr val="tx1"/>
                </a:solidFill>
              </a:rPr>
              <a:t> 자료 </a:t>
            </a:r>
            <a:r>
              <a:rPr lang="ko-KR" altLang="en-US" sz="1200" dirty="0">
                <a:solidFill>
                  <a:schemeClr val="tx1"/>
                </a:solidFill>
              </a:rPr>
              <a:t>송수신 방식은 </a:t>
            </a:r>
            <a:r>
              <a:rPr lang="ko-KR" altLang="en-US" sz="1200" dirty="0" smtClean="0">
                <a:solidFill>
                  <a:schemeClr val="tx1"/>
                </a:solidFill>
              </a:rPr>
              <a:t>실시간 연동방식으로 전자정부 표준프레임워크를 기반으로 한  공통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    </a:t>
            </a:r>
            <a:r>
              <a:rPr lang="ko-KR" altLang="en-US" sz="1200" dirty="0" smtClean="0">
                <a:solidFill>
                  <a:schemeClr val="tx1"/>
                </a:solidFill>
              </a:rPr>
              <a:t>컴포넌트 적용 시스템개발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rgbClr val="0070C0"/>
                </a:solidFill>
              </a:rPr>
              <a:t>      법인조합은 </a:t>
            </a:r>
            <a:r>
              <a:rPr lang="ko-KR" altLang="en-US" sz="1200" dirty="0">
                <a:solidFill>
                  <a:srgbClr val="0070C0"/>
                </a:solidFill>
              </a:rPr>
              <a:t>직접 운수사업시스템에 입력하는 방안 </a:t>
            </a:r>
            <a:r>
              <a:rPr lang="ko-KR" altLang="en-US" sz="1200" dirty="0" smtClean="0">
                <a:solidFill>
                  <a:srgbClr val="0070C0"/>
                </a:solidFill>
              </a:rPr>
              <a:t>검토</a:t>
            </a:r>
            <a:r>
              <a:rPr lang="ko-KR" altLang="en-US" sz="1200" dirty="0" smtClean="0">
                <a:solidFill>
                  <a:schemeClr val="tx1"/>
                </a:solidFill>
              </a:rPr>
              <a:t>   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56486493"/>
              </p:ext>
            </p:extLst>
          </p:nvPr>
        </p:nvGraphicFramePr>
        <p:xfrm>
          <a:off x="320584" y="908720"/>
          <a:ext cx="8286808" cy="3744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1"/>
                <a:gridCol w="414340"/>
                <a:gridCol w="414341"/>
                <a:gridCol w="414341"/>
                <a:gridCol w="414340"/>
                <a:gridCol w="414340"/>
                <a:gridCol w="414341"/>
                <a:gridCol w="414341"/>
                <a:gridCol w="414340"/>
                <a:gridCol w="414340"/>
                <a:gridCol w="414341"/>
                <a:gridCol w="414341"/>
                <a:gridCol w="414340"/>
                <a:gridCol w="1657361"/>
              </a:tblGrid>
              <a:tr h="534917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  고</a:t>
                      </a:r>
                      <a:endParaRPr lang="ko-KR" altLang="en-US" dirty="0"/>
                    </a:p>
                  </a:txBody>
                  <a:tcPr/>
                </a:tc>
              </a:tr>
              <a:tr h="5349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연계협의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  <a:tr h="8023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설계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초기자료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파일형태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/>
                        <a:t>초기자료는 파일형태로 일괄 제공 받는 형태</a:t>
                      </a:r>
                      <a:endParaRPr lang="ko-KR" altLang="en-US" sz="1100" dirty="0"/>
                    </a:p>
                  </a:txBody>
                  <a:tcPr/>
                </a:tc>
              </a:tr>
              <a:tr h="8023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HW </a:t>
                      </a:r>
                      <a:r>
                        <a:rPr lang="ko-KR" altLang="en-US" dirty="0" smtClean="0"/>
                        <a:t>구축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환경구성</a:t>
                      </a:r>
                      <a:r>
                        <a:rPr lang="en-US" altLang="ko-KR" sz="1200" dirty="0" smtClean="0"/>
                        <a:t>/DB</a:t>
                      </a:r>
                      <a:r>
                        <a:rPr lang="ko-KR" altLang="en-US" sz="1200" dirty="0" smtClean="0"/>
                        <a:t>구축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  <a:tr h="5349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SW </a:t>
                      </a:r>
                      <a:r>
                        <a:rPr lang="ko-KR" altLang="en-US" dirty="0" smtClean="0"/>
                        <a:t>개발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  <a:tr h="5349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시험운영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2139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260648"/>
            <a:ext cx="8424936" cy="50405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2"/>
                </a:solidFill>
              </a:rPr>
              <a:t>2. </a:t>
            </a:r>
            <a:r>
              <a:rPr lang="ko-KR" altLang="en-US" b="1" dirty="0" smtClean="0">
                <a:solidFill>
                  <a:schemeClr val="tx2"/>
                </a:solidFill>
              </a:rPr>
              <a:t>개발 투입인력 및 시스템환경</a:t>
            </a:r>
            <a:endParaRPr lang="ko-KR" alt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57160" y="928670"/>
          <a:ext cx="8286808" cy="3643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1"/>
                <a:gridCol w="414340"/>
                <a:gridCol w="414341"/>
                <a:gridCol w="414341"/>
                <a:gridCol w="414340"/>
                <a:gridCol w="414340"/>
                <a:gridCol w="414341"/>
                <a:gridCol w="414341"/>
                <a:gridCol w="414340"/>
                <a:gridCol w="414340"/>
                <a:gridCol w="414341"/>
                <a:gridCol w="414341"/>
                <a:gridCol w="414340"/>
                <a:gridCol w="1657361"/>
              </a:tblGrid>
              <a:tr h="428628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  고</a:t>
                      </a:r>
                      <a:endParaRPr lang="ko-KR" altLang="en-US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연계회의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PM (100%)</a:t>
                      </a:r>
                      <a:endParaRPr lang="ko-KR" altLang="en-US" sz="1100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설계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초기자료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파일형태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PM (100%)</a:t>
                      </a:r>
                    </a:p>
                    <a:p>
                      <a:pPr latinLnBrk="1"/>
                      <a:r>
                        <a:rPr lang="ko-KR" altLang="en-US" sz="1100" dirty="0" smtClean="0"/>
                        <a:t>중급 </a:t>
                      </a:r>
                      <a:r>
                        <a:rPr lang="en-US" altLang="ko-KR" sz="1100" dirty="0" smtClean="0"/>
                        <a:t>(100%)</a:t>
                      </a:r>
                      <a:endParaRPr lang="ko-KR" altLang="en-US" sz="1100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HW </a:t>
                      </a:r>
                      <a:r>
                        <a:rPr lang="ko-KR" altLang="en-US" dirty="0" smtClean="0"/>
                        <a:t>구축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환경구성</a:t>
                      </a:r>
                      <a:r>
                        <a:rPr lang="en-US" altLang="ko-KR" sz="1200" dirty="0" smtClean="0"/>
                        <a:t>/DB</a:t>
                      </a:r>
                      <a:r>
                        <a:rPr lang="ko-KR" altLang="en-US" sz="1200" dirty="0" smtClean="0"/>
                        <a:t>구축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PM (50%)</a:t>
                      </a:r>
                    </a:p>
                    <a:p>
                      <a:pPr latinLnBrk="1"/>
                      <a:r>
                        <a:rPr lang="ko-KR" altLang="en-US" sz="1100" dirty="0" smtClean="0"/>
                        <a:t>중급 </a:t>
                      </a:r>
                      <a:r>
                        <a:rPr lang="en-US" altLang="ko-KR" sz="1100" dirty="0" smtClean="0"/>
                        <a:t>(100%)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SW </a:t>
                      </a:r>
                      <a:r>
                        <a:rPr lang="ko-KR" altLang="en-US" dirty="0" smtClean="0"/>
                        <a:t>개발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 smtClean="0"/>
                    </a:p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PM (50%)</a:t>
                      </a:r>
                    </a:p>
                    <a:p>
                      <a:pPr latinLnBrk="1"/>
                      <a:r>
                        <a:rPr lang="ko-KR" altLang="en-US" sz="1100" dirty="0" smtClean="0"/>
                        <a:t>고급 </a:t>
                      </a:r>
                      <a:r>
                        <a:rPr lang="en-US" altLang="ko-KR" sz="1100" dirty="0" smtClean="0"/>
                        <a:t>(100%)</a:t>
                      </a:r>
                      <a:endParaRPr lang="ko-KR" altLang="en-US" sz="1100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시험운영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PM (100%)</a:t>
                      </a:r>
                    </a:p>
                    <a:p>
                      <a:pPr latinLnBrk="1"/>
                      <a:r>
                        <a:rPr lang="ko-KR" altLang="en-US" sz="1100" dirty="0" smtClean="0"/>
                        <a:t>중급 </a:t>
                      </a:r>
                      <a:r>
                        <a:rPr lang="en-US" altLang="ko-KR" sz="1100" dirty="0" smtClean="0"/>
                        <a:t>(100%)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8596" y="4857760"/>
            <a:ext cx="8286808" cy="16430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outerShdw blurRad="152400" algn="ctr" rotWithShape="0">
              <a:prstClr val="black">
                <a:alpha val="27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00063" indent="-4286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01713" indent="-8731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01775" indent="-13017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03425" indent="-17462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0190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3A9DB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33"/>
          <p:cNvSpPr txBox="1"/>
          <p:nvPr/>
        </p:nvSpPr>
        <p:spPr bwMode="auto">
          <a:xfrm>
            <a:off x="571472" y="5000636"/>
            <a:ext cx="3000396" cy="4000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270" h="1270"/>
            <a:bevelB w="1270" h="1270"/>
          </a:sp3d>
        </p:spPr>
        <p:txBody>
          <a:bodyPr wrap="square" lIns="91399" tIns="45701" rIns="91399" bIns="45701" anchor="ctr">
            <a:spAutoFit/>
            <a:sp3d>
              <a:bevelT w="0" h="0"/>
              <a:bevelB w="0" h="0"/>
            </a:sp3d>
          </a:bodyPr>
          <a:lstStyle>
            <a:defPPr>
              <a:defRPr lang="ko-KR"/>
            </a:defPPr>
            <a:lvl1pPr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500063" indent="-4286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001713" indent="-8731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501775" indent="-13017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003425" indent="-17462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74625" indent="-174625" defTabSz="911167" fontAlgn="auto">
              <a:spcBef>
                <a:spcPts val="0"/>
              </a:spcBef>
              <a:spcAft>
                <a:spcPts val="0"/>
              </a:spcAft>
              <a:buSzPct val="75000"/>
              <a:buFont typeface="Arial" pitchFamily="34" charset="0"/>
              <a:buChar char="•"/>
              <a:defRPr/>
            </a:pPr>
            <a:r>
              <a:rPr kumimoji="0" lang="ko-KR" altLang="en-US" b="1" spc="-150" dirty="0" smtClean="0">
                <a:ln w="0">
                  <a:noFill/>
                </a:ln>
                <a:gradFill>
                  <a:gsLst>
                    <a:gs pos="49000">
                      <a:srgbClr val="001942"/>
                    </a:gs>
                    <a:gs pos="50000">
                      <a:srgbClr val="00579E"/>
                    </a:gs>
                    <a:gs pos="50000">
                      <a:srgbClr val="00194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기존 홈페이지  기능 개선</a:t>
            </a:r>
            <a:endParaRPr kumimoji="0" lang="ko-KR" altLang="en-US" b="1" spc="-150" dirty="0">
              <a:ln w="0">
                <a:noFill/>
              </a:ln>
              <a:gradFill>
                <a:gsLst>
                  <a:gs pos="49000">
                    <a:srgbClr val="001942"/>
                  </a:gs>
                  <a:gs pos="50000">
                    <a:srgbClr val="00579E"/>
                  </a:gs>
                  <a:gs pos="50000">
                    <a:srgbClr val="001942"/>
                  </a:gs>
                </a:gsLst>
                <a:lin ang="5400000" scaled="0"/>
              </a:gradFill>
              <a:effectLst>
                <a:outerShdw blurRad="38100" dist="38100" dir="2700000" algn="tl">
                  <a:prstClr val="white">
                    <a:alpha val="43000"/>
                  </a:prst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8" name="TextBox 34"/>
          <p:cNvSpPr txBox="1"/>
          <p:nvPr/>
        </p:nvSpPr>
        <p:spPr bwMode="auto">
          <a:xfrm>
            <a:off x="785786" y="5511714"/>
            <a:ext cx="3066134" cy="4000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270" h="1270"/>
            <a:bevelB w="1270" h="1270"/>
          </a:sp3d>
        </p:spPr>
        <p:txBody>
          <a:bodyPr wrap="square" lIns="91399" tIns="45701" rIns="91399" bIns="45701" anchor="ctr">
            <a:spAutoFit/>
          </a:bodyPr>
          <a:lstStyle>
            <a:defPPr>
              <a:defRPr lang="ko-KR"/>
            </a:defPPr>
            <a:lvl1pPr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500063" indent="-4286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001713" indent="-8731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501775" indent="-13017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003425" indent="-17462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http://cartax.seoul.go.kr</a:t>
            </a:r>
            <a:endParaRPr lang="en-US" altLang="ko-KR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" name="TextBox 35"/>
          <p:cNvSpPr txBox="1"/>
          <p:nvPr/>
        </p:nvSpPr>
        <p:spPr bwMode="auto">
          <a:xfrm>
            <a:off x="4857752" y="5000636"/>
            <a:ext cx="2500330" cy="4000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270" h="1270"/>
            <a:bevelB w="1270" h="1270"/>
          </a:sp3d>
        </p:spPr>
        <p:txBody>
          <a:bodyPr lIns="91399" tIns="45701" rIns="91399" bIns="45701" anchor="ctr">
            <a:spAutoFit/>
            <a:sp3d>
              <a:bevelT w="0" h="0"/>
              <a:bevelB w="0" h="0"/>
            </a:sp3d>
          </a:bodyPr>
          <a:lstStyle>
            <a:defPPr>
              <a:defRPr lang="ko-KR"/>
            </a:defPPr>
            <a:lvl1pPr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500063" indent="-4286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001713" indent="-8731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501775" indent="-13017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003425" indent="-17462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74625" indent="-174625" defTabSz="911167" fontAlgn="auto">
              <a:spcBef>
                <a:spcPts val="0"/>
              </a:spcBef>
              <a:spcAft>
                <a:spcPts val="0"/>
              </a:spcAft>
              <a:buSzPct val="75000"/>
              <a:buFont typeface="Arial" pitchFamily="34" charset="0"/>
              <a:buChar char="•"/>
              <a:defRPr/>
            </a:pPr>
            <a:r>
              <a:rPr kumimoji="0" lang="ko-KR" altLang="en-US" b="1" spc="-150" dirty="0" smtClean="0">
                <a:ln w="0">
                  <a:noFill/>
                </a:ln>
                <a:gradFill>
                  <a:gsLst>
                    <a:gs pos="49000">
                      <a:srgbClr val="001942"/>
                    </a:gs>
                    <a:gs pos="50000">
                      <a:srgbClr val="00579E"/>
                    </a:gs>
                    <a:gs pos="50000">
                      <a:srgbClr val="00194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기존 </a:t>
            </a:r>
            <a:r>
              <a:rPr kumimoji="0" lang="en-US" altLang="ko-KR" b="1" spc="-150" dirty="0" smtClean="0">
                <a:ln w="0">
                  <a:noFill/>
                </a:ln>
                <a:gradFill>
                  <a:gsLst>
                    <a:gs pos="49000">
                      <a:srgbClr val="001942"/>
                    </a:gs>
                    <a:gs pos="50000">
                      <a:srgbClr val="00579E"/>
                    </a:gs>
                    <a:gs pos="50000">
                      <a:srgbClr val="00194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HW </a:t>
            </a:r>
            <a:r>
              <a:rPr kumimoji="0" lang="ko-KR" altLang="en-US" b="1" spc="-150" dirty="0" smtClean="0">
                <a:ln w="0">
                  <a:noFill/>
                </a:ln>
                <a:gradFill>
                  <a:gsLst>
                    <a:gs pos="49000">
                      <a:srgbClr val="001942"/>
                    </a:gs>
                    <a:gs pos="50000">
                      <a:srgbClr val="00579E"/>
                    </a:gs>
                    <a:gs pos="50000">
                      <a:srgbClr val="00194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자원 활용</a:t>
            </a:r>
            <a:endParaRPr kumimoji="0" lang="ko-KR" altLang="en-US" b="1" spc="-150" dirty="0">
              <a:ln w="0">
                <a:noFill/>
              </a:ln>
              <a:gradFill>
                <a:gsLst>
                  <a:gs pos="49000">
                    <a:srgbClr val="001942"/>
                  </a:gs>
                  <a:gs pos="50000">
                    <a:srgbClr val="00579E"/>
                  </a:gs>
                  <a:gs pos="50000">
                    <a:srgbClr val="001942"/>
                  </a:gs>
                </a:gsLst>
                <a:lin ang="5400000" scaled="0"/>
              </a:gradFill>
              <a:effectLst>
                <a:outerShdw blurRad="38100" dist="38100" dir="2700000" algn="tl">
                  <a:prstClr val="white">
                    <a:alpha val="43000"/>
                  </a:prst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10" name="TextBox 36"/>
          <p:cNvSpPr txBox="1"/>
          <p:nvPr/>
        </p:nvSpPr>
        <p:spPr bwMode="auto">
          <a:xfrm>
            <a:off x="5050902" y="5419321"/>
            <a:ext cx="3521626" cy="7078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270" h="1270"/>
            <a:bevelB w="1270" h="1270"/>
          </a:sp3d>
        </p:spPr>
        <p:txBody>
          <a:bodyPr wrap="square" lIns="91399" tIns="45701" rIns="91399" bIns="45701" anchor="ctr">
            <a:spAutoFit/>
          </a:bodyPr>
          <a:lstStyle>
            <a:defPPr>
              <a:defRPr lang="ko-KR"/>
            </a:defPPr>
            <a:lvl1pPr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500063" indent="-4286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001713" indent="-87313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501775" indent="-13017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003425" indent="-174625" algn="l" defTabSz="100171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11167" fontAlgn="auto" latinLnBrk="0">
              <a:spcBef>
                <a:spcPts val="0"/>
              </a:spcBef>
              <a:spcAft>
                <a:spcPts val="0"/>
              </a:spcAft>
              <a:buSzPct val="75000"/>
              <a:defRPr/>
            </a:pP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운수관리시스템</a:t>
            </a:r>
            <a:r>
              <a:rPr kumimoji="0" lang="en-US" altLang="ko-KR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웹 서버</a:t>
            </a:r>
            <a:r>
              <a:rPr kumimoji="0" lang="en-US" altLang="ko-KR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연</a:t>
            </a:r>
            <a:r>
              <a:rPr kumimoji="0" lang="ko-KR" altLang="en-US" u="sng" dirty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계</a:t>
            </a: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서버</a:t>
            </a:r>
            <a:r>
              <a:rPr kumimoji="0" lang="en-US" altLang="ko-KR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보안 </a:t>
            </a:r>
            <a:r>
              <a:rPr kumimoji="0" lang="ko-KR" altLang="en-US" u="sng" dirty="0" err="1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미들웨어</a:t>
            </a:r>
            <a:r>
              <a:rPr kumimoji="0" lang="ko-KR" altLang="en-US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kumimoji="0" lang="en-US" altLang="ko-KR" u="sng" dirty="0" smtClean="0">
                <a:solidFill>
                  <a:prstClr val="black"/>
                </a:solidFill>
                <a:latin typeface="08서울남산체 M" pitchFamily="18" charset="-127"/>
                <a:ea typeface="08서울남산체 M" pitchFamily="18" charset="-127"/>
              </a:rPr>
              <a:t>s/w, </a:t>
            </a:r>
            <a:endParaRPr kumimoji="0" lang="ko-KR" altLang="en-US" u="sng" dirty="0">
              <a:solidFill>
                <a:prstClr val="black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3727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219</Words>
  <Application>Microsoft Office PowerPoint</Application>
  <PresentationFormat>화면 슬라이드 쇼(4:3)</PresentationFormat>
  <Paragraphs>46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XP</dc:creator>
  <cp:lastModifiedBy>Seoul</cp:lastModifiedBy>
  <cp:revision>3</cp:revision>
  <dcterms:created xsi:type="dcterms:W3CDTF">2013-04-16T05:02:55Z</dcterms:created>
  <dcterms:modified xsi:type="dcterms:W3CDTF">2013-04-17T01:58:44Z</dcterms:modified>
</cp:coreProperties>
</file>