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00" r:id="rId21"/>
  </p:sld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8135" cy="686112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hiddenSlides="1" frameSlides="1"/>
  <p:showPr>
    <p:sldAll/>
    <p:penClr>
      <a:srgbClr val="ff0000">
        <a:alpha val="100000"/>
      </a:srgbClr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>
    <p:restoredLeft sz="17881"/>
    <p:restoredTop sz="90100"/>
  </p:normalViewPr>
  <p:slideViewPr>
    <p:cSldViewPr>
      <p:cViewPr varScale="1">
        <p:scale>
          <a:sx n="100" d="100"/>
          <a:sy n="100" d="100"/>
        </p:scale>
        <p:origin x="0" y="0"/>
      </p:cViewPr>
      <p:guideLst>
        <p:guide orient="horz" pos="2160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55648" cy="7375564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slide" Target="slides/slide16.xml"  /><Relationship Id="rId17" Type="http://schemas.openxmlformats.org/officeDocument/2006/relationships/slide" Target="slides/slide17.xml"  /><Relationship Id="rId18" Type="http://schemas.openxmlformats.org/officeDocument/2006/relationships/slide" Target="slides/slide18.xml"  /><Relationship Id="rId19" Type="http://schemas.openxmlformats.org/officeDocument/2006/relationships/presProps" Target="presProps.xml"  /><Relationship Id="rId2" Type="http://schemas.openxmlformats.org/officeDocument/2006/relationships/slide" Target="slides/slide2.xml"  /><Relationship Id="rId20" Type="http://schemas.openxmlformats.org/officeDocument/2006/relationships/viewProps" Target="viewProps.xml"  /><Relationship Id="rId21" Type="http://schemas.openxmlformats.org/officeDocument/2006/relationships/slideMaster" Target="slideMasters/slideMaster1.xml"  /><Relationship Id="rId22" Type="http://schemas.openxmlformats.org/officeDocument/2006/relationships/theme" Target="theme/theme1.xml"  /><Relationship Id="rId23" Type="http://schemas.openxmlformats.org/officeDocument/2006/relationships/tableStyles" Target="tableStyles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6110" y="2131397"/>
            <a:ext cx="7775914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220" y="3887973"/>
            <a:ext cx="6403694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639" y="4408910"/>
            <a:ext cx="7775914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639" y="2908039"/>
            <a:ext cx="7775914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406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0301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234" y="1643812"/>
            <a:ext cx="8233321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7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/>
            </a:fld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3098" y="4802790"/>
            <a:ext cx="5488880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3098" y="613054"/>
            <a:ext cx="5488880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3098" y="5369786"/>
            <a:ext cx="5488880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1397"/>
            <a:ext cx="9148135" cy="147069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4077" y="2215573"/>
            <a:ext cx="4859963" cy="3216153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32397" y="274763"/>
            <a:ext cx="2058330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406" y="274763"/>
            <a:ext cx="6022522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Pr shadeToTitle="0"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406" y="1600930"/>
            <a:ext cx="8233321" cy="4528028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406" y="6359250"/>
            <a:ext cx="2134564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2016-03-18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612" y="6359250"/>
            <a:ext cx="2896909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6157" y="6248059"/>
            <a:ext cx="2134576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/>
            </a:fld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57401" y="6248059"/>
            <a:ext cx="2134576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sp>
      <p:sp>
        <p:nvSpPr>
          <p:cNvPr id="5" name="직사각형 4"/>
          <p:cNvSpPr/>
          <p:nvPr/>
        </p:nvSpPr>
        <p:spPr>
          <a:xfrm>
            <a:off x="3125593" y="6248059"/>
            <a:ext cx="2896948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.jpeg"  /><Relationship Id="rId3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.jpe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4.png"  /><Relationship Id="rId3" Type="http://schemas.openxmlformats.org/officeDocument/2006/relationships/image" Target="../media/image5.png"  /><Relationship Id="rId4" Type="http://schemas.openxmlformats.org/officeDocument/2006/relationships/image" Target="../media/image6.png"  /><Relationship Id="rId5" Type="http://schemas.openxmlformats.org/officeDocument/2006/relationships/image" Target="../media/image7.png"  /><Relationship Id="rId6" Type="http://schemas.openxmlformats.org/officeDocument/2006/relationships/image" Target="../media/image8.png"  /><Relationship Id="rId7" Type="http://schemas.openxmlformats.org/officeDocument/2006/relationships/image" Target="../media/image9.png"  /><Relationship Id="rId8" Type="http://schemas.openxmlformats.org/officeDocument/2006/relationships/image" Target="../media/image2.png"  /><Relationship Id="rId9" Type="http://schemas.openxmlformats.org/officeDocument/2006/relationships/image" Target="../media/image10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png"  /><Relationship Id="rId3" Type="http://schemas.openxmlformats.org/officeDocument/2006/relationships/image" Target="../media/image11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png"  /><Relationship Id="rId3" Type="http://schemas.openxmlformats.org/officeDocument/2006/relationships/image" Target="../media/image12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png"  /><Relationship Id="rId3" Type="http://schemas.openxmlformats.org/officeDocument/2006/relationships/image" Target="../media/image13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png"  /><Relationship Id="rId3" Type="http://schemas.openxmlformats.org/officeDocument/2006/relationships/image" Target="../media/image14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png"  /><Relationship Id="rId3" Type="http://schemas.openxmlformats.org/officeDocument/2006/relationships/image" Target="../media/image15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png"  /><Relationship Id="rId3" Type="http://schemas.openxmlformats.org/officeDocument/2006/relationships/image" Target="../media/image16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10" Type="http://schemas.openxmlformats.org/officeDocument/2006/relationships/image" Target="../media/image24.png"  /><Relationship Id="rId11" Type="http://schemas.openxmlformats.org/officeDocument/2006/relationships/image" Target="../media/image25.png"  /><Relationship Id="rId12" Type="http://schemas.openxmlformats.org/officeDocument/2006/relationships/image" Target="../media/image26.emf"  /><Relationship Id="rId13" Type="http://schemas.openxmlformats.org/officeDocument/2006/relationships/image" Target="../media/image27.emf"  /><Relationship Id="rId14" Type="http://schemas.openxmlformats.org/officeDocument/2006/relationships/image" Target="../media/image28.emf"  /><Relationship Id="rId15" Type="http://schemas.openxmlformats.org/officeDocument/2006/relationships/image" Target="../media/image29.emf"  /><Relationship Id="rId2" Type="http://schemas.openxmlformats.org/officeDocument/2006/relationships/image" Target="../media/image2.png"  /><Relationship Id="rId3" Type="http://schemas.openxmlformats.org/officeDocument/2006/relationships/image" Target="../media/image17.png"  /><Relationship Id="rId4" Type="http://schemas.openxmlformats.org/officeDocument/2006/relationships/image" Target="../media/image18.png"  /><Relationship Id="rId5" Type="http://schemas.openxmlformats.org/officeDocument/2006/relationships/image" Target="../media/image19.png"  /><Relationship Id="rId6" Type="http://schemas.openxmlformats.org/officeDocument/2006/relationships/image" Target="../media/image20.png"  /><Relationship Id="rId7" Type="http://schemas.openxmlformats.org/officeDocument/2006/relationships/image" Target="../media/image21.png"  /><Relationship Id="rId8" Type="http://schemas.openxmlformats.org/officeDocument/2006/relationships/image" Target="../media/image22.png"  /><Relationship Id="rId9" Type="http://schemas.openxmlformats.org/officeDocument/2006/relationships/image" Target="../media/image23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30.png"  /><Relationship Id="rId3" Type="http://schemas.openxmlformats.org/officeDocument/2006/relationships/image" Target="../media/image31.jpeg"  /><Relationship Id="rId4" Type="http://schemas.openxmlformats.org/officeDocument/2006/relationships/image" Target="../media/image32.png"  /><Relationship Id="rId5" Type="http://schemas.openxmlformats.org/officeDocument/2006/relationships/image" Target="../media/image33.jpeg"  /><Relationship Id="rId6" Type="http://schemas.openxmlformats.org/officeDocument/2006/relationships/image" Target="../media/image34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30.png"  /><Relationship Id="rId3" Type="http://schemas.openxmlformats.org/officeDocument/2006/relationships/image" Target="../media/image35.jpeg"  /><Relationship Id="rId4" Type="http://schemas.openxmlformats.org/officeDocument/2006/relationships/image" Target="../media/image36.jpeg"  /><Relationship Id="rId5" Type="http://schemas.openxmlformats.org/officeDocument/2006/relationships/image" Target="../media/image37.png"  /><Relationship Id="rId6" Type="http://schemas.openxmlformats.org/officeDocument/2006/relationships/image" Target="../media/image38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30.png"  /><Relationship Id="rId3" Type="http://schemas.openxmlformats.org/officeDocument/2006/relationships/image" Target="../media/image39.jpeg"  /><Relationship Id="rId4" Type="http://schemas.openxmlformats.org/officeDocument/2006/relationships/image" Target="../media/image40.jpeg"  /><Relationship Id="rId5" Type="http://schemas.openxmlformats.org/officeDocument/2006/relationships/image" Target="../media/image41.jpeg"  /><Relationship Id="rId6" Type="http://schemas.openxmlformats.org/officeDocument/2006/relationships/image" Target="../media/image42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30.png"  /><Relationship Id="rId3" Type="http://schemas.openxmlformats.org/officeDocument/2006/relationships/image" Target="../media/image43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30.png"  /><Relationship Id="rId3" Type="http://schemas.openxmlformats.org/officeDocument/2006/relationships/image" Target="../media/image44.jpeg"  /><Relationship Id="rId4" Type="http://schemas.openxmlformats.org/officeDocument/2006/relationships/image" Target="../media/image45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30.pn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png"  /><Relationship Id="rId3" Type="http://schemas.openxmlformats.org/officeDocument/2006/relationships/image" Target="../media/image46.png"  /><Relationship Id="rId4" Type="http://schemas.openxmlformats.org/officeDocument/2006/relationships/image" Target="../media/image47.png"  /><Relationship Id="rId5" Type="http://schemas.openxmlformats.org/officeDocument/2006/relationships/image" Target="../media/image48.pn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blipFill rotWithShape="1">
          <a:blip r:embed="rId2">
            <a:alphaModFix/>
            <a:lum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 rot="0">
            <a:off x="0" y="2204541"/>
            <a:ext cx="9160810" cy="1512567"/>
            <a:chOff x="-6309" y="-6309"/>
            <a:chExt cx="9160810" cy="933842"/>
          </a:xfrm>
        </p:grpSpPr>
        <p:pic>
          <p:nvPicPr>
            <p:cNvPr id="11" name="그림 10"/>
            <p:cNvPicPr/>
            <p:nvPr/>
          </p:nvPicPr>
          <p:blipFill rotWithShape="1">
            <a:blip r:embed="rId3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2" name="직사각형 11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lstStyle/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>
                  <a:latin typeface="굴림"/>
                  <a:ea typeface="굴림"/>
                  <a:sym typeface="Wingdings"/>
                </a:defRPr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>
                  <a:latin typeface="굴림"/>
                  <a:ea typeface="굴림"/>
                  <a:sym typeface="Wingdings"/>
                </a:defRPr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>
                  <a:latin typeface="굴림"/>
                  <a:ea typeface="굴림"/>
                  <a:sym typeface="Wingdings"/>
                </a:defRPr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13" name="제목 3"/>
          <p:cNvSpPr>
            <a:spLocks noGrp="1"/>
          </p:cNvSpPr>
          <p:nvPr/>
        </p:nvSpPr>
        <p:spPr>
          <a:xfrm>
            <a:off x="686110" y="2131397"/>
            <a:ext cx="7775914" cy="1470695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p>
            <a:pPr lvl="0" algn="ctr" defTabSz="914400" eaLnBrk="1" latinLnBrk="1" hangingPunct="1">
              <a:spcBef>
                <a:spcPct val="0"/>
              </a:spcBef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5400" b="1" i="0" spc="5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욕창관리 및 예방</a:t>
            </a:r>
            <a:endParaRPr xmlns:mc="http://schemas.openxmlformats.org/markup-compatibility/2006" xmlns:hp="http://schemas.haansoft.com/office/presentation/8.0" lang="ko-KR" altLang="en-US" sz="5400" b="1" i="0" spc="5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부제목 4"/>
          <p:cNvSpPr>
            <a:spLocks noGrp="1"/>
          </p:cNvSpPr>
          <p:nvPr/>
        </p:nvSpPr>
        <p:spPr>
          <a:xfrm>
            <a:off x="1370153" y="4077243"/>
            <a:ext cx="6403694" cy="549405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p>
            <a:pPr marL="342900" lvl="0" indent="-342900" algn="ctr" defTabSz="914400" eaLnBrk="1" latinLnBrk="1" hangingPunct="1">
              <a:spcBef>
                <a:spcPct val="20000"/>
              </a:spcBef>
              <a:buFont typeface="Arial"/>
              <a:buNone/>
              <a:defRPr lang="ko-KR" altLang="en-US">
                <a:latin typeface="굴림"/>
                <a:ea typeface="굴림"/>
                <a:sym typeface="Wingdings"/>
              </a:defRPr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54병동 한소영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blipFill rotWithShape="1">
          <a:blip r:embed="rId2">
            <a:alphaModFix/>
            <a:lum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-6309" y="-6309"/>
            <a:ext cx="9160810" cy="933842"/>
            <a:chOff x="-6309" y="-6309"/>
            <a:chExt cx="9160810" cy="933842"/>
          </a:xfrm>
        </p:grpSpPr>
        <p:pic>
          <p:nvPicPr>
            <p:cNvPr id="3" name="그림 2"/>
            <p:cNvPicPr/>
            <p:nvPr/>
          </p:nvPicPr>
          <p:blipFill rotWithShape="1">
            <a:blip r:embed="rId3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35065" y="209660"/>
            <a:ext cx="576497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60470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정의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직사각형 6"/>
          <p:cNvSpPr txBox="1"/>
          <p:nvPr/>
        </p:nvSpPr>
        <p:spPr>
          <a:xfrm>
            <a:off x="500282" y="1197495"/>
            <a:ext cx="8141205" cy="80050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HY헤드라인M"/>
                <a:ea typeface="HY헤드라인M"/>
                <a:sym typeface="Wingdings"/>
              </a:rPr>
              <a:t>☞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HY헤드라인M"/>
                <a:ea typeface="HY헤드라인M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ff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욕창은 압력 때문에 생긴 피부 혈액 순환의 장애로 인한 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ff0000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ff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피부조직의 괴사상태를 초래하는 피부상태의 변화를 말한다.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ff0000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65574" y="3718003"/>
            <a:ext cx="5075913" cy="163273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휴먼옛체"/>
                <a:ea typeface="HY엽서M"/>
                <a:sym typeface="Wingdings"/>
              </a:rPr>
              <a:t>돌출된 뼈와 외 표면 사이의 연부조직이 지속적인 압박에 의해 발생하는 병변을 말하며 말초혈관의 혈액순환 장애를 일으켜 산소의 영양분이 부족할 때 발생하는 피부괴사를 말한다</a:t>
            </a: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HY강B"/>
                <a:ea typeface="HY엽서M"/>
                <a:sym typeface="Wingdings"/>
              </a:rPr>
              <a:t>.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HY강B"/>
              <a:ea typeface="HY엽서M"/>
              <a:sym typeface="Wingdings"/>
            </a:endParaRPr>
          </a:p>
        </p:txBody>
      </p:sp>
      <p:pic>
        <p:nvPicPr>
          <p:cNvPr id="9" name="그림 8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703578" y="2350546"/>
            <a:ext cx="2549095" cy="33845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693032" y="1052994"/>
            <a:ext cx="1801073" cy="154691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3" name="그림 2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5727118" y="1052994"/>
            <a:ext cx="1801073" cy="157075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4" name="그림 3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971977" y="5087080"/>
            <a:ext cx="1729604" cy="168510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5" name="그림 4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6662579" y="5145819"/>
            <a:ext cx="1729604" cy="171531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6" name="그림 5"/>
          <p:cNvPicPr/>
          <p:nvPr/>
        </p:nvPicPr>
        <p:blipFill rotWithShape="1">
          <a:blip r:embed="rId6">
            <a:lum/>
          </a:blip>
          <a:srcRect/>
          <a:stretch>
            <a:fillRect/>
          </a:stretch>
        </p:blipFill>
        <p:spPr>
          <a:xfrm>
            <a:off x="539981" y="2998568"/>
            <a:ext cx="1732786" cy="15993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7" name="그림 6"/>
          <p:cNvPicPr/>
          <p:nvPr/>
        </p:nvPicPr>
        <p:blipFill rotWithShape="1">
          <a:blip r:embed="rId7">
            <a:lum/>
          </a:blip>
          <a:srcRect/>
          <a:stretch>
            <a:fillRect/>
          </a:stretch>
        </p:blipFill>
        <p:spPr>
          <a:xfrm>
            <a:off x="6878605" y="3070037"/>
            <a:ext cx="1729548" cy="144048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8" name="그룹 7"/>
          <p:cNvGrpSpPr/>
          <p:nvPr/>
        </p:nvGrpSpPr>
        <p:grpSpPr>
          <a:xfrm rot="0">
            <a:off x="-6309" y="-6309"/>
            <a:ext cx="9160810" cy="933842"/>
            <a:chOff x="-6309" y="-6309"/>
            <a:chExt cx="9160810" cy="933842"/>
          </a:xfrm>
        </p:grpSpPr>
        <p:pic>
          <p:nvPicPr>
            <p:cNvPr id="9" name="그림 8"/>
            <p:cNvPicPr/>
            <p:nvPr/>
          </p:nvPicPr>
          <p:blipFill rotWithShape="1">
            <a:blip r:embed="rId8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0" name="직사각형 9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11" name="직사각형 10"/>
          <p:cNvSpPr txBox="1"/>
          <p:nvPr/>
        </p:nvSpPr>
        <p:spPr>
          <a:xfrm>
            <a:off x="250922" y="189001"/>
            <a:ext cx="649585" cy="647966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12" name="직사각형 11"/>
          <p:cNvSpPr txBox="1"/>
          <p:nvPr/>
        </p:nvSpPr>
        <p:spPr>
          <a:xfrm>
            <a:off x="1332504" y="260470"/>
            <a:ext cx="160888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dfcf1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원인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13" name="그림 12"/>
          <p:cNvPicPr/>
          <p:nvPr/>
        </p:nvPicPr>
        <p:blipFill rotWithShape="1">
          <a:blip r:embed="rId9">
            <a:lum/>
          </a:blip>
          <a:srcRect/>
          <a:stretch>
            <a:fillRect/>
          </a:stretch>
        </p:blipFill>
        <p:spPr>
          <a:xfrm>
            <a:off x="3133577" y="2925480"/>
            <a:ext cx="2817495" cy="237757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4" name="오른쪽 화살표 13"/>
          <p:cNvSpPr/>
          <p:nvPr/>
        </p:nvSpPr>
        <p:spPr>
          <a:xfrm>
            <a:off x="2269585" y="3791091"/>
            <a:ext cx="719435" cy="36052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89" cap="rnd" cmpd="sng" algn="ctr">
            <a:solidFill>
              <a:srgbClr val="89a4a7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왼쪽 화살표 14"/>
          <p:cNvSpPr/>
          <p:nvPr/>
        </p:nvSpPr>
        <p:spPr>
          <a:xfrm>
            <a:off x="6087645" y="3791091"/>
            <a:ext cx="719491" cy="360527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89" cap="rnd" cmpd="sng" algn="ctr">
            <a:solidFill>
              <a:srgbClr val="89a4a7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아래쪽 화살표 15"/>
          <p:cNvSpPr/>
          <p:nvPr/>
        </p:nvSpPr>
        <p:spPr>
          <a:xfrm>
            <a:off x="3565574" y="2206044"/>
            <a:ext cx="360527" cy="647966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89" cap="rnd" cmpd="sng" algn="ctr">
            <a:solidFill>
              <a:srgbClr val="89a4a7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아래쪽 화살표 16"/>
          <p:cNvSpPr/>
          <p:nvPr/>
        </p:nvSpPr>
        <p:spPr>
          <a:xfrm>
            <a:off x="5366591" y="2206044"/>
            <a:ext cx="360527" cy="647966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89" cap="rnd" cmpd="sng" algn="ctr">
            <a:solidFill>
              <a:srgbClr val="89a4a7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자유형 17"/>
          <p:cNvSpPr/>
          <p:nvPr/>
        </p:nvSpPr>
        <p:spPr>
          <a:xfrm>
            <a:off x="2701581" y="5447608"/>
            <a:ext cx="922730" cy="647966"/>
          </a:xfrm>
          <a:custGeom>
            <a:avLst/>
            <a:gdLst/>
            <a:rect l="l" t="t" r="r" b="b"/>
            <a:pathLst>
              <a:path w="922337" h="647700" extrusionOk="0">
                <a:moveTo>
                  <a:pt x="0" y="485775"/>
                </a:moveTo>
                <a:lnTo>
                  <a:pt x="679450" y="485775"/>
                </a:lnTo>
                <a:lnTo>
                  <a:pt x="679450" y="161925"/>
                </a:lnTo>
                <a:lnTo>
                  <a:pt x="598487" y="161925"/>
                </a:lnTo>
                <a:lnTo>
                  <a:pt x="760412" y="0"/>
                </a:lnTo>
                <a:lnTo>
                  <a:pt x="922337" y="161925"/>
                </a:lnTo>
                <a:lnTo>
                  <a:pt x="841375" y="161925"/>
                </a:lnTo>
                <a:lnTo>
                  <a:pt x="841375" y="647700"/>
                </a:lnTo>
                <a:lnTo>
                  <a:pt x="0" y="647700"/>
                </a:lnTo>
                <a:lnTo>
                  <a:pt x="0" y="485775"/>
                </a:lnTo>
                <a:close/>
              </a:path>
            </a:pathLst>
          </a:custGeom>
          <a:solidFill>
            <a:schemeClr val="accent1"/>
          </a:solidFill>
          <a:ln w="25489" cap="rnd" cmpd="sng" algn="ctr">
            <a:solidFill>
              <a:srgbClr val="89a4a7"/>
            </a:solidFill>
            <a:prstDash val="solid"/>
            <a:round/>
          </a:ln>
        </p:spPr>
      </p:sp>
      <p:sp>
        <p:nvSpPr>
          <p:cNvPr id="19" name="자유형 18"/>
          <p:cNvSpPr/>
          <p:nvPr/>
        </p:nvSpPr>
        <p:spPr>
          <a:xfrm rot="21600000" flipH="1">
            <a:off x="5438060" y="5447608"/>
            <a:ext cx="922786" cy="647966"/>
          </a:xfrm>
          <a:custGeom>
            <a:avLst/>
            <a:gdLst/>
            <a:rect l="l" t="t" r="r" b="b"/>
            <a:pathLst>
              <a:path w="922338" h="647700" extrusionOk="0">
                <a:moveTo>
                  <a:pt x="0" y="485775"/>
                </a:moveTo>
                <a:lnTo>
                  <a:pt x="679451" y="485775"/>
                </a:lnTo>
                <a:lnTo>
                  <a:pt x="679451" y="161925"/>
                </a:lnTo>
                <a:lnTo>
                  <a:pt x="598488" y="161925"/>
                </a:lnTo>
                <a:lnTo>
                  <a:pt x="760413" y="0"/>
                </a:lnTo>
                <a:lnTo>
                  <a:pt x="922338" y="161925"/>
                </a:lnTo>
                <a:lnTo>
                  <a:pt x="841376" y="161925"/>
                </a:lnTo>
                <a:lnTo>
                  <a:pt x="841376" y="647700"/>
                </a:lnTo>
                <a:lnTo>
                  <a:pt x="0" y="647700"/>
                </a:lnTo>
                <a:lnTo>
                  <a:pt x="0" y="485775"/>
                </a:lnTo>
                <a:close/>
              </a:path>
            </a:pathLst>
          </a:custGeom>
          <a:solidFill>
            <a:schemeClr val="accent1"/>
          </a:solidFill>
          <a:ln w="25489" cap="rnd" cmpd="sng" algn="ctr">
            <a:solidFill>
              <a:srgbClr val="89a4a7"/>
            </a:solidFill>
            <a:prstDash val="solid"/>
            <a:round/>
          </a:ln>
        </p:spPr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-6309" y="-6309"/>
            <a:ext cx="9160810" cy="933842"/>
            <a:chOff x="-6309" y="-6309"/>
            <a:chExt cx="9160810" cy="933842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ffffff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rgbClr val="ffffff">
                  <a:alpha val="100000"/>
                </a:srgbClr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30319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욕창의 위험요인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rgbClr val="ffff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257288" y="1413521"/>
            <a:ext cx="8398493" cy="452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-6309" y="-6309"/>
            <a:ext cx="9160810" cy="933842"/>
            <a:chOff x="-6309" y="-6309"/>
            <a:chExt cx="9160810" cy="933842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ffffff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rgbClr val="ffffff">
                  <a:alpha val="100000"/>
                </a:srgbClr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30319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욕창의 위험요인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rgbClr val="ffff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500282" y="1484990"/>
            <a:ext cx="8361977" cy="459310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-6309" y="-6309"/>
            <a:ext cx="9160810" cy="933842"/>
            <a:chOff x="-6309" y="-6309"/>
            <a:chExt cx="9160810" cy="933842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ffffff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rgbClr val="ffffff">
                  <a:alpha val="100000"/>
                </a:srgbClr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30319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욕창의 위험요인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rgbClr val="ffff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352598" y="1558022"/>
            <a:ext cx="8361977" cy="461063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-6309" y="-6309"/>
            <a:ext cx="9160810" cy="933842"/>
            <a:chOff x="-6309" y="-6309"/>
            <a:chExt cx="9160810" cy="933842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ffffff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rgbClr val="ffffff">
                  <a:alpha val="100000"/>
                </a:srgbClr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30319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욕창의 위험요인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rgbClr val="ffff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430432" y="1558022"/>
            <a:ext cx="8501732" cy="48854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-6309" y="-6309"/>
            <a:ext cx="9160810" cy="933842"/>
            <a:chOff x="-6309" y="-6309"/>
            <a:chExt cx="9160810" cy="933842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ffffff">
                    <a:alpha val="100000"/>
                  </a:srgbClr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rgbClr val="ffffff">
                  <a:alpha val="100000"/>
                </a:srgbClr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30319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욕창의 위험요인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rgbClr val="ffff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344670" y="1700960"/>
            <a:ext cx="8673257" cy="487267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-6309" y="-6309"/>
            <a:ext cx="9160810" cy="933842"/>
            <a:chOff x="-6309" y="-6309"/>
            <a:chExt cx="9160810" cy="933842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24406" y="230319"/>
            <a:ext cx="7277212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피부의 구조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rgbClr val="ffff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0" y="1558022"/>
            <a:ext cx="3868926" cy="446608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 txBox="1"/>
          <p:nvPr/>
        </p:nvSpPr>
        <p:spPr>
          <a:xfrm>
            <a:off x="3926101" y="1916986"/>
            <a:ext cx="5114048" cy="348612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HY헤드라인M"/>
                <a:ea typeface="HY헤드라인M"/>
                <a:sym typeface="Wingdings"/>
              </a:rPr>
              <a:t>▶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표피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    피부의 가장 바깥층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    피부의 통합성유지와 신체의  장벽역할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    - 각질층, 투명층, 과립층, 유극층,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       기저층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HY헤드라인M"/>
                <a:ea typeface="HY헤드라인M"/>
                <a:sym typeface="Wingdings"/>
              </a:rPr>
              <a:t>▶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진피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   가장 두꺼운 피부층. 표피를 지지하며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   탄력성이 있고 유연함.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HY헤드라인M"/>
                <a:ea typeface="HY헤드라인M"/>
                <a:sym typeface="Wingdings"/>
              </a:rPr>
              <a:t>▶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피하조직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   표피 및 진피로의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   영양공급, 체형결정, 체온유지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-6309" y="-6309"/>
            <a:ext cx="9160810" cy="933842"/>
            <a:chOff x="-6309" y="-6309"/>
            <a:chExt cx="9160810" cy="933842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60470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발생과정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rgbClr val="ffff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0" y="1340433"/>
            <a:ext cx="1980527" cy="187410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8" name="그림 7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1980527" y="1342052"/>
            <a:ext cx="1872486" cy="186299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9" name="그림 8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5727118" y="1342052"/>
            <a:ext cx="1656515" cy="181212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0" name="그림 9"/>
          <p:cNvPicPr/>
          <p:nvPr/>
        </p:nvPicPr>
        <p:blipFill rotWithShape="1">
          <a:blip r:embed="rId6">
            <a:lum/>
          </a:blip>
          <a:srcRect/>
          <a:stretch>
            <a:fillRect/>
          </a:stretch>
        </p:blipFill>
        <p:spPr>
          <a:xfrm>
            <a:off x="7383634" y="1342052"/>
            <a:ext cx="1585046" cy="180581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1" name="그림 10"/>
          <p:cNvPicPr/>
          <p:nvPr/>
        </p:nvPicPr>
        <p:blipFill rotWithShape="1">
          <a:blip r:embed="rId7">
            <a:lum/>
          </a:blip>
          <a:srcRect/>
          <a:stretch>
            <a:fillRect/>
          </a:stretch>
        </p:blipFill>
        <p:spPr>
          <a:xfrm>
            <a:off x="3853013" y="1342052"/>
            <a:ext cx="1801073" cy="18487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2" name="그림 11"/>
          <p:cNvPicPr/>
          <p:nvPr/>
        </p:nvPicPr>
        <p:blipFill rotWithShape="1">
          <a:blip r:embed="rId8">
            <a:lum/>
          </a:blip>
          <a:srcRect/>
          <a:stretch>
            <a:fillRect/>
          </a:stretch>
        </p:blipFill>
        <p:spPr>
          <a:xfrm>
            <a:off x="250922" y="3646534"/>
            <a:ext cx="1658135" cy="13690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3" name="그림 12" descr="http://blogfiles.naver.net/20130322_264/delight_lucy_13639240221414q8Ql_PNG/%BD%BA%C5%A9%B8%B0%BC%A6_2013-03-22_%BF%C0%C8%C4_12.45.58.png"/>
          <p:cNvPicPr/>
          <p:nvPr/>
        </p:nvPicPr>
        <p:blipFill rotWithShape="1">
          <a:blip r:embed="rId9">
            <a:lum/>
          </a:blip>
          <a:srcRect/>
          <a:stretch>
            <a:fillRect/>
          </a:stretch>
        </p:blipFill>
        <p:spPr>
          <a:xfrm>
            <a:off x="2158417" y="3646534"/>
            <a:ext cx="1656515" cy="13690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4" name="그림 13" descr="http://blogfiles.naver.net/20130322_31/delight_lucy_1363924022364Vgw10_PNG/%BD%BA%C5%A9%B8%B0%BC%A6_2013-03-22_%BF%C0%C8%C4_12.47.54.png"/>
          <p:cNvPicPr/>
          <p:nvPr/>
        </p:nvPicPr>
        <p:blipFill rotWithShape="1">
          <a:blip r:embed="rId10">
            <a:lum/>
          </a:blip>
          <a:srcRect/>
          <a:stretch>
            <a:fillRect/>
          </a:stretch>
        </p:blipFill>
        <p:spPr>
          <a:xfrm>
            <a:off x="4162730" y="3646534"/>
            <a:ext cx="1740659" cy="13690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5" name="그림 14" descr="http://blogfiles.naver.net/20130322_117/delight_lucy_1363924022641RboAu_PNG/%BD%BA%C5%A9%B8%B0%BC%A6_2013-03-22_%BF%C0%C8%C4_12.48.23.png"/>
          <p:cNvPicPr/>
          <p:nvPr/>
        </p:nvPicPr>
        <p:blipFill rotWithShape="1">
          <a:blip r:embed="rId11">
            <a:lum/>
          </a:blip>
          <a:srcRect/>
          <a:stretch>
            <a:fillRect/>
          </a:stretch>
        </p:blipFill>
        <p:spPr>
          <a:xfrm>
            <a:off x="6200432" y="3641788"/>
            <a:ext cx="2207608" cy="13738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6" name="직사각형 15"/>
          <p:cNvSpPr txBox="1"/>
          <p:nvPr/>
        </p:nvSpPr>
        <p:spPr>
          <a:xfrm>
            <a:off x="250922" y="5592108"/>
            <a:ext cx="1772485" cy="7687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피부가빨갛게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변화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</p:txBody>
      </p:sp>
      <p:sp>
        <p:nvSpPr>
          <p:cNvPr id="17" name="직사각형 16"/>
          <p:cNvSpPr txBox="1"/>
          <p:nvPr/>
        </p:nvSpPr>
        <p:spPr>
          <a:xfrm>
            <a:off x="2125028" y="5592108"/>
            <a:ext cx="1586666" cy="7687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피부 껍질이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벗겨짐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</p:txBody>
      </p:sp>
      <p:sp>
        <p:nvSpPr>
          <p:cNvPr id="18" name="직사각형 17"/>
          <p:cNvSpPr txBox="1"/>
          <p:nvPr/>
        </p:nvSpPr>
        <p:spPr>
          <a:xfrm>
            <a:off x="4502598" y="5663577"/>
            <a:ext cx="2801638" cy="43199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chemeClr val="tx1"/>
                </a:solidFill>
                <a:latin typeface="나눔고딕"/>
                <a:ea typeface="나눔고딕"/>
                <a:sym typeface="Wingdings"/>
              </a:rPr>
              <a:t>계속 진행할 경우 괴사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chemeClr val="tx1"/>
              </a:solidFill>
              <a:latin typeface="나눔고딕"/>
              <a:ea typeface="나눔고딕"/>
              <a:sym typeface="Wingdings"/>
            </a:endParaRPr>
          </a:p>
        </p:txBody>
      </p:sp>
      <p:pic>
        <p:nvPicPr>
          <p:cNvPr id="19" name="그림 18"/>
          <p:cNvPicPr/>
          <p:nvPr/>
        </p:nvPicPr>
        <p:blipFill rotWithShape="1">
          <a:blip r:embed="rId12">
            <a:lum/>
          </a:blip>
          <a:srcRect/>
          <a:stretch>
            <a:fillRect/>
          </a:stretch>
        </p:blipFill>
        <p:spPr>
          <a:xfrm>
            <a:off x="539981" y="5071167"/>
            <a:ext cx="979961" cy="300169"/>
          </a:xfrm>
          <a:prstGeom prst="rect">
            <a:avLst/>
          </a:prstGeom>
          <a:noFill/>
          <a:ln w="9523" cap="rnd" cmpd="sng" algn="ctr">
            <a:solidFill>
              <a:srgbClr val="c00000"/>
            </a:solidFill>
            <a:prstDash val="solid"/>
            <a:round/>
          </a:ln>
        </p:spPr>
      </p:pic>
      <p:pic>
        <p:nvPicPr>
          <p:cNvPr id="20" name="그림 19"/>
          <p:cNvPicPr/>
          <p:nvPr/>
        </p:nvPicPr>
        <p:blipFill rotWithShape="1">
          <a:blip r:embed="rId13">
            <a:lum/>
          </a:blip>
          <a:srcRect/>
          <a:stretch>
            <a:fillRect/>
          </a:stretch>
        </p:blipFill>
        <p:spPr>
          <a:xfrm>
            <a:off x="2460150" y="5083898"/>
            <a:ext cx="914802" cy="36370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21" name="그림 20"/>
          <p:cNvPicPr/>
          <p:nvPr/>
        </p:nvPicPr>
        <p:blipFill rotWithShape="1">
          <a:blip r:embed="rId14">
            <a:lum/>
          </a:blip>
          <a:srcRect/>
          <a:stretch>
            <a:fillRect/>
          </a:stretch>
        </p:blipFill>
        <p:spPr>
          <a:xfrm>
            <a:off x="4502598" y="5060056"/>
            <a:ext cx="1000565" cy="322447"/>
          </a:xfrm>
          <a:prstGeom prst="rect">
            <a:avLst/>
          </a:prstGeom>
          <a:noFill/>
          <a:ln w="9523" cap="rnd" cmpd="sng" algn="ctr">
            <a:solidFill>
              <a:srgbClr val="c00000"/>
            </a:solidFill>
            <a:prstDash val="solid"/>
            <a:round/>
          </a:ln>
        </p:spPr>
      </p:pic>
      <p:pic>
        <p:nvPicPr>
          <p:cNvPr id="22" name="그림 21"/>
          <p:cNvPicPr/>
          <p:nvPr/>
        </p:nvPicPr>
        <p:blipFill rotWithShape="1">
          <a:blip r:embed="rId15">
            <a:lum/>
          </a:blip>
          <a:srcRect/>
          <a:stretch>
            <a:fillRect/>
          </a:stretch>
        </p:blipFill>
        <p:spPr>
          <a:xfrm>
            <a:off x="6896082" y="5083898"/>
            <a:ext cx="975160" cy="328757"/>
          </a:xfrm>
          <a:prstGeom prst="rect">
            <a:avLst/>
          </a:prstGeom>
          <a:noFill/>
          <a:ln w="9523" cap="rnd" cmpd="sng" algn="ctr">
            <a:solidFill>
              <a:srgbClr val="c00000"/>
            </a:solidFill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103239" y="109604"/>
            <a:ext cx="8941657" cy="938643"/>
            <a:chOff x="103239" y="109604"/>
            <a:chExt cx="8941657" cy="938643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103239" y="109604"/>
              <a:ext cx="8941657" cy="93864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107985" y="115913"/>
              <a:ext cx="893216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60470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손상단계에 따른 분류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타원 6"/>
          <p:cNvSpPr/>
          <p:nvPr/>
        </p:nvSpPr>
        <p:spPr>
          <a:xfrm rot="21600000">
            <a:off x="107985" y="1342052"/>
            <a:ext cx="935461" cy="574934"/>
          </a:xfrm>
          <a:prstGeom prst="ellipse">
            <a:avLst/>
          </a:prstGeom>
          <a:solidFill>
            <a:srgbClr val="00682f"/>
          </a:solidFill>
          <a:ln w="9523" cap="rnd" cmpd="sng" algn="ctr">
            <a:solidFill>
              <a:srgbClr val="000000"/>
            </a:solidFill>
            <a:prstDash val="solid"/>
            <a:round/>
          </a:ln>
          <a:effectLst>
            <a:outerShdw sy="50000" kx="-5160000" algn="br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ffff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sym typeface="Wingdings"/>
              </a:rPr>
              <a:t>1 단계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ffff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sym typeface="Wingdings"/>
            </a:endParaRPr>
          </a:p>
        </p:txBody>
      </p:sp>
      <p:pic>
        <p:nvPicPr>
          <p:cNvPr id="8" name="그림 7" descr="EMB00000cd85f2a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188003" y="1342052"/>
            <a:ext cx="2522071" cy="25824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9" name="그림 8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3914990" y="1653333"/>
            <a:ext cx="5067985" cy="21885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0" name="타원 9"/>
          <p:cNvSpPr/>
          <p:nvPr/>
        </p:nvSpPr>
        <p:spPr>
          <a:xfrm rot="21600000">
            <a:off x="107985" y="4439058"/>
            <a:ext cx="935461" cy="574934"/>
          </a:xfrm>
          <a:prstGeom prst="ellipse">
            <a:avLst/>
          </a:prstGeom>
          <a:solidFill>
            <a:srgbClr val="00682f"/>
          </a:solidFill>
          <a:ln w="9523" cap="rnd" cmpd="sng" algn="ctr">
            <a:solidFill>
              <a:srgbClr val="000000"/>
            </a:solidFill>
            <a:prstDash val="solid"/>
            <a:round/>
          </a:ln>
          <a:effectLst>
            <a:outerShdw sy="50000" kx="-5160000" algn="br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ffff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sym typeface="Wingdings"/>
              </a:rPr>
              <a:t>2 단계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ffff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sym typeface="Wingdings"/>
            </a:endParaRPr>
          </a:p>
        </p:txBody>
      </p:sp>
      <p:pic>
        <p:nvPicPr>
          <p:cNvPr id="11" name="그림 10" descr="EMB00000cd85f2b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1175273" y="4157984"/>
            <a:ext cx="2522127" cy="25839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2" name="그림 11"/>
          <p:cNvPicPr/>
          <p:nvPr/>
        </p:nvPicPr>
        <p:blipFill rotWithShape="1">
          <a:blip r:embed="rId6">
            <a:lum/>
          </a:blip>
          <a:srcRect/>
          <a:stretch>
            <a:fillRect/>
          </a:stretch>
        </p:blipFill>
        <p:spPr>
          <a:xfrm>
            <a:off x="3921299" y="4318398"/>
            <a:ext cx="4915554" cy="218220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103239" y="109604"/>
            <a:ext cx="8941657" cy="938643"/>
            <a:chOff x="103239" y="109604"/>
            <a:chExt cx="8941657" cy="938643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103239" y="109604"/>
              <a:ext cx="8941657" cy="93864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107985" y="115913"/>
              <a:ext cx="893216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60470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손상단계에 따른 분류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타원 6"/>
          <p:cNvSpPr/>
          <p:nvPr/>
        </p:nvSpPr>
        <p:spPr>
          <a:xfrm rot="21600000">
            <a:off x="107985" y="1484990"/>
            <a:ext cx="1080018" cy="574934"/>
          </a:xfrm>
          <a:prstGeom prst="ellipse">
            <a:avLst/>
          </a:prstGeom>
          <a:solidFill>
            <a:srgbClr val="00682f"/>
          </a:solidFill>
          <a:ln w="9523" cap="rnd" cmpd="sng" algn="ctr">
            <a:solidFill>
              <a:srgbClr val="000000"/>
            </a:solidFill>
            <a:prstDash val="solid"/>
            <a:round/>
          </a:ln>
          <a:effectLst>
            <a:outerShdw sy="50000" kx="-5160000" algn="br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ffff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sym typeface="Wingdings"/>
              </a:rPr>
              <a:t>3 단계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ffff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sym typeface="Wingdings"/>
            </a:endParaRPr>
          </a:p>
        </p:txBody>
      </p:sp>
      <p:sp>
        <p:nvSpPr>
          <p:cNvPr id="8" name="타원 7"/>
          <p:cNvSpPr/>
          <p:nvPr/>
        </p:nvSpPr>
        <p:spPr>
          <a:xfrm rot="21600000">
            <a:off x="107985" y="4223088"/>
            <a:ext cx="1080018" cy="574934"/>
          </a:xfrm>
          <a:prstGeom prst="ellipse">
            <a:avLst/>
          </a:prstGeom>
          <a:solidFill>
            <a:srgbClr val="00682f"/>
          </a:solidFill>
          <a:ln w="9523" cap="rnd" cmpd="sng" algn="ctr">
            <a:solidFill>
              <a:srgbClr val="000000"/>
            </a:solidFill>
            <a:prstDash val="solid"/>
            <a:round/>
          </a:ln>
          <a:effectLst>
            <a:outerShdw sy="50000" kx="-5160000" algn="br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ffff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sym typeface="Wingdings"/>
              </a:rPr>
              <a:t>4 단계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ffff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sym typeface="Wingdings"/>
            </a:endParaRPr>
          </a:p>
        </p:txBody>
      </p:sp>
      <p:pic>
        <p:nvPicPr>
          <p:cNvPr id="9" name="그림 8" descr="EMB00000cd85f2c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332504" y="1342052"/>
            <a:ext cx="2520508" cy="25935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0" name="그림 9" descr="EMB00000cd85f2d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1332504" y="4078530"/>
            <a:ext cx="2528436" cy="259359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1" name="그림 10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4092824" y="1580300"/>
            <a:ext cx="4842523" cy="207896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2" name="그림 11"/>
          <p:cNvPicPr/>
          <p:nvPr/>
        </p:nvPicPr>
        <p:blipFill rotWithShape="1">
          <a:blip r:embed="rId6">
            <a:lum/>
          </a:blip>
          <a:srcRect/>
          <a:stretch>
            <a:fillRect/>
          </a:stretch>
        </p:blipFill>
        <p:spPr>
          <a:xfrm>
            <a:off x="4086515" y="4391431"/>
            <a:ext cx="4842466" cy="207265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103239" y="109604"/>
            <a:ext cx="8941657" cy="938643"/>
            <a:chOff x="103239" y="109604"/>
            <a:chExt cx="8941657" cy="938643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103239" y="109604"/>
              <a:ext cx="8941657" cy="93864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107985" y="115913"/>
              <a:ext cx="893216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60470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욕창예방지침 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직사각형 6"/>
          <p:cNvSpPr txBox="1"/>
          <p:nvPr/>
        </p:nvSpPr>
        <p:spPr>
          <a:xfrm>
            <a:off x="179454" y="1413521"/>
            <a:ext cx="9094142" cy="70832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매일 대상자의 피부를 살핀다.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특히 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rgbClr val="c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뼈 돌출부위 (꼬리뼈, 허리주면, 엉덩이 뼈 근처,발목뼈 등)를 관찰한다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rgbClr val="c00000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8" name="그림 7" descr="3_3_3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827476" y="2434745"/>
            <a:ext cx="4288191" cy="113401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9" name="그림 8" descr="3_3_4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1481807" y="3703710"/>
            <a:ext cx="4248493" cy="13119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0" name="그림 9" descr="3_3_5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2051995" y="5112485"/>
            <a:ext cx="4402542" cy="131028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1" name="그림 10" descr="sore02%20copy"/>
          <p:cNvPicPr/>
          <p:nvPr/>
        </p:nvPicPr>
        <p:blipFill rotWithShape="1">
          <a:blip r:embed="rId6">
            <a:lum/>
          </a:blip>
          <a:srcRect/>
          <a:stretch>
            <a:fillRect/>
          </a:stretch>
        </p:blipFill>
        <p:spPr>
          <a:xfrm>
            <a:off x="6878605" y="3986459"/>
            <a:ext cx="1658079" cy="20885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103239" y="109604"/>
            <a:ext cx="8941657" cy="938643"/>
            <a:chOff x="103239" y="109604"/>
            <a:chExt cx="8941657" cy="938643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103239" y="109604"/>
              <a:ext cx="8941657" cy="93864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107985" y="115913"/>
              <a:ext cx="893216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60470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욕창예방지침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직사각형 6"/>
          <p:cNvSpPr txBox="1"/>
          <p:nvPr/>
        </p:nvSpPr>
        <p:spPr>
          <a:xfrm>
            <a:off x="179454" y="1558022"/>
            <a:ext cx="8134895" cy="70837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움직이기 어려운 환자들은 침상을 에어 메트리스 등으로 바꾸어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주는것이 좋다.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8" name="그림 7" descr="에어메트리스"/>
          <p:cNvPicPr/>
          <p:nvPr/>
        </p:nvPicPr>
        <p:blipFill rotWithShape="1">
          <a:blip r:embed="rId3">
            <a:lum bright="-11000" contrast="60000"/>
          </a:blip>
          <a:srcRect/>
          <a:stretch>
            <a:fillRect/>
          </a:stretch>
        </p:blipFill>
        <p:spPr>
          <a:xfrm>
            <a:off x="1045065" y="2998568"/>
            <a:ext cx="3239943" cy="3122410"/>
          </a:xfrm>
          <a:prstGeom prst="rect">
            <a:avLst/>
          </a:prstGeom>
          <a:noFill/>
          <a:ln w="57364" cap="rnd" cmpd="thickThin" algn="ctr">
            <a:solidFill>
              <a:srgbClr val="000000"/>
            </a:solidFill>
            <a:prstDash val="solid"/>
            <a:round/>
          </a:ln>
        </p:spPr>
      </p:pic>
      <p:sp>
        <p:nvSpPr>
          <p:cNvPr id="9" name="직사각형 8"/>
          <p:cNvSpPr txBox="1"/>
          <p:nvPr/>
        </p:nvSpPr>
        <p:spPr>
          <a:xfrm>
            <a:off x="4718624" y="4510527"/>
            <a:ext cx="3935593" cy="1200733"/>
          </a:xfrm>
          <a:prstGeom prst="rect">
            <a:avLst/>
          </a:prstGeom>
          <a:gradFill flip="xy" rotWithShape="0">
            <a:gsLst>
              <a:gs pos="0">
                <a:srgbClr val="ffffda">
                  <a:alpha val="100000"/>
                </a:srgbClr>
              </a:gs>
              <a:gs pos="100000">
                <a:srgbClr val="ffff80">
                  <a:alpha val="100000"/>
                </a:srgbClr>
              </a:gs>
            </a:gsLst>
            <a:lin ang="54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♧ 5분마다 공기 순환을 바꾸어 주어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신체접촉부위에 가해지는 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압력점을 바꾸기 때문에 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욕창예방에 도움이 된다.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103239" y="109604"/>
            <a:ext cx="8941657" cy="938643"/>
            <a:chOff x="103239" y="109604"/>
            <a:chExt cx="8941657" cy="938643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103239" y="109604"/>
              <a:ext cx="8941657" cy="93864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107985" y="115913"/>
              <a:ext cx="893216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60470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욕창예방지침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직사각형 6"/>
          <p:cNvSpPr txBox="1"/>
          <p:nvPr/>
        </p:nvSpPr>
        <p:spPr>
          <a:xfrm>
            <a:off x="0" y="1629491"/>
            <a:ext cx="9160865" cy="22473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휠체어나 의자에 앉을 때는 에어방석으로 몸무게압력을 줄여주는것이 좋다.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④ 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rgbClr val="c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중요한것은 2시간마다 한번씩 체위변경을 해주는 것이다.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rgbClr val="c00000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자세변환을 할때 쉽게 변환할수 있도록 도움이 되는 자세변환용구를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환자밑에 깔아서 사용할수 있다. ( 반시트 등)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8" name="그림 7" descr="http://www.openmedical.co.kr/web/product/big/openmedical_6453.jpg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043446" y="3271713"/>
            <a:ext cx="2954123" cy="295412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9" name="직사각형 8"/>
          <p:cNvSpPr txBox="1"/>
          <p:nvPr/>
        </p:nvSpPr>
        <p:spPr>
          <a:xfrm>
            <a:off x="368455" y="6184519"/>
            <a:ext cx="4342184" cy="368455"/>
          </a:xfrm>
          <a:prstGeom prst="rect">
            <a:avLst/>
          </a:prstGeom>
          <a:gradFill flip="xy" rotWithShape="0">
            <a:gsLst>
              <a:gs pos="0">
                <a:srgbClr val="ffffda">
                  <a:alpha val="100000"/>
                </a:srgbClr>
              </a:gs>
              <a:gs pos="100000">
                <a:srgbClr val="ffff80">
                  <a:alpha val="100000"/>
                </a:srgbClr>
              </a:gs>
            </a:gsLst>
            <a:lin ang="54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에어방석 : 의자나 휠체어에 앉을때 사용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10" name="그림 9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4790093" y="3527438"/>
            <a:ext cx="2375951" cy="237595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103239" y="109604"/>
            <a:ext cx="8941657" cy="938643"/>
            <a:chOff x="103239" y="109604"/>
            <a:chExt cx="8941657" cy="938643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103239" y="109604"/>
              <a:ext cx="8941657" cy="93864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107985" y="115913"/>
              <a:ext cx="893216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60470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욕창예방지침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직사각형 6"/>
          <p:cNvSpPr txBox="1"/>
          <p:nvPr/>
        </p:nvSpPr>
        <p:spPr>
          <a:xfrm>
            <a:off x="158795" y="2134576"/>
            <a:ext cx="8989340" cy="317165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⑤피부를 깨끗하고 건조하게 유지하며 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rgbClr val="c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특히 대변, 소변으로 더럽혀 질때마다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rgbClr val="c00000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rgbClr val="c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깨끗이 씻는다.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rgbClr val="c00000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순한 세척제를 사용하여 가능한 마찰을 적게 부드러운 타월이나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그냥 흐르는 물에 노출한 후 깨끗하게 건조한다.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⑥건조한 피부에는 습기있는 환경을 유지하기 위해 피부보습제를 사용한다.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⑦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rgbClr val="c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단백질, 칼로리 섭취가 부족하지 않도록 충분한 영양섭취를 격려한다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⑧움직임과 활동을 향상시킬수 있는 노력을 계속한다.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-6309" y="-6309"/>
            <a:ext cx="9160810" cy="933842"/>
            <a:chOff x="-6309" y="-6309"/>
            <a:chExt cx="9160810" cy="933842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60470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영양분과 수분섭취권장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68512" y="1126026"/>
            <a:ext cx="7202616" cy="32939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HY헤드라인M"/>
                <a:ea typeface="HY헤드라인M"/>
                <a:sym typeface="Wingdings"/>
              </a:rPr>
              <a:t>◈</a:t>
            </a: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영양분과 수분섭취 권장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b810c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① 고단백질</a:t>
            </a: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:  1.25~1.50g/kg/day (50Kg : 62.5g)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               단백질 수치는 6mg/dl 이상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c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② 고칼로리 </a:t>
            </a: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: 30~35cal/kg/day  (50kg :1500 kcal)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              밥한공기 (300kcal)  죽한공기 (216kcal)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0070c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③ 철분 </a:t>
            </a: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:   혈색소 수치는 최소 12g 이상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00682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④ 비타민,미네랄  </a:t>
            </a: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등 영양소가 풍부한 식사를 해야 한다. 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8" name="그림 7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3554462" y="4918737"/>
            <a:ext cx="2377514" cy="154054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9" name="그림 8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6470395" y="4918737"/>
            <a:ext cx="2085329" cy="15421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0" name="그림 9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635291" y="4871054"/>
            <a:ext cx="2377570" cy="15882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aphicFrame>
        <p:nvGraphicFramePr>
          <p:cNvPr id="11" name="표 10"/>
          <p:cNvGraphicFramePr/>
          <p:nvPr/>
        </p:nvGraphicFramePr>
        <p:xfrm>
          <a:off x="6375140" y="1052994"/>
          <a:ext cx="2522071" cy="1810650"/>
        </p:xfrm>
        <a:graphic>
          <a:graphicData uri="http://schemas.openxmlformats.org/drawingml/2006/table">
            <a:tbl>
              <a:tblPr firstRow="1" bandRow="1"/>
              <a:tblGrid>
                <a:gridCol w="1729548"/>
                <a:gridCol w="792523"/>
              </a:tblGrid>
              <a:tr h="335122">
                <a:tc>
                  <a:txBody>
                    <a:bodyPr vert="horz" lIns="91457" tIns="45728" rIns="91457" bIns="45728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1" i="0" spc="5" mc:Ignorable="hp" hp:hslEmbossed="0">
                          <a:solidFill>
                            <a:schemeClr val="tx1"/>
                          </a:solidFill>
                          <a:latin typeface="굴림"/>
                          <a:ea typeface="굴림"/>
                          <a:sym typeface="Wingdings"/>
                        </a:rPr>
                        <a:t>계란1개</a:t>
                      </a:r>
                      <a:endParaRPr xmlns:mc="http://schemas.openxmlformats.org/markup-compatibility/2006" xmlns:hp="http://schemas.haansoft.com/office/presentation/8.0" lang="ko-KR" altLang="en-US" sz="1600" b="1" i="0" spc="5" mc:Ignorable="hp" hp:hslEmbossed="0">
                        <a:solidFill>
                          <a:schemeClr val="tx1"/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1457" marR="91457" marT="45728" marB="45728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  <a:tc>
                  <a:txBody>
                    <a:bodyPr vert="horz" lIns="91457" tIns="45728" rIns="91457" bIns="45728" anchor="t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1" i="0" spc="5" mc:Ignorable="hp" hp:hslEmbossed="0">
                          <a:solidFill>
                            <a:schemeClr val="tx1"/>
                          </a:solidFill>
                          <a:latin typeface="굴림"/>
                          <a:ea typeface="굴림"/>
                          <a:sym typeface="Wingdings"/>
                        </a:rPr>
                        <a:t>7.0 g</a:t>
                      </a:r>
                      <a:endParaRPr xmlns:mc="http://schemas.openxmlformats.org/markup-compatibility/2006" xmlns:hp="http://schemas.haansoft.com/office/presentation/8.0" lang="ko-KR" altLang="en-US" sz="1600" b="1" i="0" spc="5" mc:Ignorable="hp" hp:hslEmbossed="0">
                        <a:solidFill>
                          <a:schemeClr val="tx1"/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1457" marR="91457" marT="45728" marB="45728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</a:tr>
              <a:tr h="454218">
                <a:tc>
                  <a:txBody>
                    <a:bodyPr vert="horz" lIns="91457" tIns="45728" rIns="91457" bIns="45728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굴림"/>
                          <a:ea typeface="굴림"/>
                          <a:sym typeface="Wingdings"/>
                        </a:rPr>
                        <a:t>돼지고기100g </a:t>
                      </a:r>
                      <a:endParaRPr xmlns:mc="http://schemas.openxmlformats.org/markup-compatibility/2006" xmlns:hp="http://schemas.haansoft.com/office/presentation/8.0" lang="ko-KR" altLang="en-US" sz="16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1457" marR="91457" marT="45728" marB="45728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57" tIns="45728" rIns="91457" bIns="45728" anchor="t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굴림"/>
                          <a:ea typeface="굴림"/>
                          <a:sym typeface="Wingdings"/>
                        </a:rPr>
                        <a:t>20 g</a:t>
                      </a:r>
                      <a:endParaRPr xmlns:mc="http://schemas.openxmlformats.org/markup-compatibility/2006" xmlns:hp="http://schemas.haansoft.com/office/presentation/8.0" lang="ko-KR" altLang="en-US" sz="16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1457" marR="91457" marT="45728" marB="45728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35122">
                <a:tc>
                  <a:txBody>
                    <a:bodyPr vert="horz" lIns="91457" tIns="45728" rIns="91457" bIns="45728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굴림"/>
                          <a:ea typeface="굴림"/>
                          <a:sym typeface="Wingdings"/>
                        </a:rPr>
                        <a:t>우유 200ml </a:t>
                      </a:r>
                      <a:endParaRPr xmlns:mc="http://schemas.openxmlformats.org/markup-compatibility/2006" xmlns:hp="http://schemas.haansoft.com/office/presentation/8.0" lang="ko-KR" altLang="en-US" sz="16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1457" marR="91457" marT="45728" marB="45728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57" tIns="45728" rIns="91457" bIns="45728" anchor="t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굴림"/>
                          <a:ea typeface="굴림"/>
                          <a:sym typeface="Wingdings"/>
                        </a:rPr>
                        <a:t>7.2 g</a:t>
                      </a:r>
                      <a:endParaRPr xmlns:mc="http://schemas.openxmlformats.org/markup-compatibility/2006" xmlns:hp="http://schemas.haansoft.com/office/presentation/8.0" lang="ko-KR" altLang="en-US" sz="16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1457" marR="91457" marT="45728" marB="45728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36685">
                <a:tc>
                  <a:txBody>
                    <a:bodyPr vert="horz" lIns="91457" tIns="45728" rIns="91457" bIns="45728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굴림"/>
                          <a:ea typeface="굴림"/>
                          <a:sym typeface="Wingdings"/>
                        </a:rPr>
                        <a:t>두부한모 </a:t>
                      </a:r>
                      <a:endParaRPr xmlns:mc="http://schemas.openxmlformats.org/markup-compatibility/2006" xmlns:hp="http://schemas.haansoft.com/office/presentation/8.0" lang="ko-KR" altLang="en-US" sz="16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1457" marR="91457" marT="45728" marB="45728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57" tIns="45728" rIns="91457" bIns="45728" anchor="t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굴림"/>
                          <a:ea typeface="굴림"/>
                          <a:sym typeface="Wingdings"/>
                        </a:rPr>
                        <a:t>18 g</a:t>
                      </a:r>
                      <a:endParaRPr xmlns:mc="http://schemas.openxmlformats.org/markup-compatibility/2006" xmlns:hp="http://schemas.haansoft.com/office/presentation/8.0" lang="ko-KR" altLang="en-US" sz="16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1457" marR="91457" marT="45728" marB="45728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35122">
                <a:tc>
                  <a:txBody>
                    <a:bodyPr vert="horz" lIns="91457" tIns="45728" rIns="91457" bIns="45728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굴림"/>
                          <a:ea typeface="굴림"/>
                          <a:sym typeface="Wingdings"/>
                        </a:rPr>
                        <a:t>총 단백질</a:t>
                      </a:r>
                      <a:endParaRPr xmlns:mc="http://schemas.openxmlformats.org/markup-compatibility/2006" xmlns:hp="http://schemas.haansoft.com/office/presentation/8.0" lang="ko-KR" altLang="en-US" sz="16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1457" marR="91457" marT="45728" marB="45728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1457" tIns="45728" rIns="91457" bIns="45728" anchor="t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1" i="0" spc="5" mc:Ignorable="hp" hp:hslEmbossed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굴림"/>
                          <a:ea typeface="굴림"/>
                          <a:sym typeface="Wingdings"/>
                        </a:rPr>
                        <a:t>52.2 g</a:t>
                      </a:r>
                      <a:endParaRPr xmlns:mc="http://schemas.openxmlformats.org/markup-compatibility/2006" xmlns:hp="http://schemas.haansoft.com/office/presentation/8.0" lang="ko-KR" altLang="en-US" sz="1600" b="1" i="0" spc="5" mc:Ignorable="hp" hp:hslEmbossed="0">
                        <a:solidFill>
                          <a:srgbClr val="000000">
                            <a:alpha val="100000"/>
                          </a:srgbClr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1457" marR="91457" marT="45728" marB="45728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-6309" y="-6309"/>
            <a:ext cx="9160810" cy="933842"/>
            <a:chOff x="-6309" y="-6309"/>
            <a:chExt cx="9160810" cy="933842"/>
          </a:xfrm>
        </p:grpSpPr>
        <p:pic>
          <p:nvPicPr>
            <p:cNvPr id="3" name="그림 2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6309" y="-6309"/>
              <a:ext cx="9160810" cy="9338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4" name="직사각형 3"/>
            <p:cNvSpPr txBox="1"/>
            <p:nvPr/>
          </p:nvSpPr>
          <p:spPr>
            <a:xfrm>
              <a:off x="0" y="0"/>
              <a:ext cx="9148135" cy="9243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endParaRPr xmlns:mc="http://schemas.openxmlformats.org/markup-compatibility/2006" xmlns:hp="http://schemas.haansoft.com/office/presentation/8.0" lang="ko-KR" altLang="ko-KR" b="0" i="0" u="sng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</p:grpSp>
      <p:sp>
        <p:nvSpPr>
          <p:cNvPr id="5" name="직사각형 4"/>
          <p:cNvSpPr txBox="1"/>
          <p:nvPr/>
        </p:nvSpPr>
        <p:spPr>
          <a:xfrm>
            <a:off x="250922" y="189001"/>
            <a:ext cx="576553" cy="503465"/>
          </a:xfrm>
          <a:prstGeom prst="rect">
            <a:avLst/>
          </a:prstGeom>
          <a:solidFill>
            <a:srgbClr val="00682f"/>
          </a:solidFill>
          <a:ln w="9523" cap="rnd" cmpd="sng" algn="ctr">
            <a:solidFill>
              <a:srgbClr val="00682f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bg1"/>
                </a:solidFill>
                <a:latin typeface="맑은 고딕"/>
                <a:ea typeface="맑은 고딕"/>
                <a:sym typeface="Wingdings"/>
              </a:rPr>
              <a:t>♡</a:t>
            </a:r>
            <a:endParaRPr xmlns:mc="http://schemas.openxmlformats.org/markup-compatibility/2006" xmlns:hp="http://schemas.haansoft.com/office/presentation/8.0" lang="ko-KR" altLang="en-US" sz="3200" b="0" i="0" spc="5" mc:Ignorable="hp" hp:hslEmbossed="0">
              <a:solidFill>
                <a:schemeClr val="bg1"/>
              </a:solidFill>
              <a:latin typeface="맑은 고딕"/>
              <a:ea typeface="맑은 고딕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1043446" y="260470"/>
            <a:ext cx="7277268" cy="462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ff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욕창-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체위변경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직사각형 6"/>
          <p:cNvSpPr txBox="1"/>
          <p:nvPr/>
        </p:nvSpPr>
        <p:spPr>
          <a:xfrm>
            <a:off x="539981" y="1700960"/>
            <a:ext cx="8171411" cy="40960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체위변경은 피부에 대한 압력을 줄임으로 혈액순환을 개선하여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욕창을 예방한다.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rgbClr val="c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대상자의 머리와 침대의 각도를 30도 이하로 유지한다.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rgbClr val="c00000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rgbClr val="c00000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rgbClr val="c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대상자가 의자에 앉아 있을 때는 매시간 자세변경을  한다.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rgbClr val="c00000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앉아있는 의자에 올록볼록한 에어 메트리스 형태의 방석을 놓거나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도넛모양의 방석을 놓으면 압력이 분산되어  욕창을 예방할수 있다.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다만 도넛모양은 피부가 기구에 좀더 닿게 되므로 주의를 요한다.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④ 스스로 몸을 움직일수 있는 대상자는 매 15분마다 이동할수 있도록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돕거나 교육한다.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⑤ 다리 아래에 베개를 놓거나 보호대를 사용하여 뒷꿈치를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침대에서 떨어뜨려 놓는다.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>
    <p:strips dir="rd"/>
  </p:transition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9999"/>
      </a:hlink>
      <a:folHlink>
        <a:srgbClr val="99cc0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학교</ep:Company>
  <ep:Words>432</ep:Words>
  <ep:PresentationFormat>화면 슬라이드 쇼(4:3)</ep:PresentationFormat>
  <ep:Paragraphs>97</ep:Paragraphs>
  <ep:Slides>18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ep:HeadingPairs>
  <ep:TitlesOfParts>
    <vt:vector size="19" baseType="lpstr">
      <vt:lpstr>한컴오피스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:creator>이름</dc:creator>
  <dc:description/>
  <cp:keywords/>
  <cp:lastModifiedBy>test</cp:lastModifiedBy>
  <dcterms:modified xsi:type="dcterms:W3CDTF">2016-03-18T01:50:07.859</dcterms:modified>
  <cp:revision>2</cp:revision>
  <dc:subject/>
  <dc:title>슬라이드 1</dc:title>
</cp:coreProperties>
</file>