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0"/>
  </p:notesMasterIdLst>
  <p:sldIdLst>
    <p:sldId id="256" r:id="rId2"/>
    <p:sldId id="331" r:id="rId3"/>
    <p:sldId id="324" r:id="rId4"/>
    <p:sldId id="326" r:id="rId5"/>
    <p:sldId id="327" r:id="rId6"/>
    <p:sldId id="328" r:id="rId7"/>
    <p:sldId id="329" r:id="rId8"/>
    <p:sldId id="330" r:id="rId9"/>
  </p:sldIdLst>
  <p:sldSz cx="9144000" cy="6858000" type="screen4x3"/>
  <p:notesSz cx="6794500" cy="9931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F5B51"/>
    <a:srgbClr val="488A7A"/>
    <a:srgbClr val="419167"/>
    <a:srgbClr val="448E65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9" autoAdjust="0"/>
    <p:restoredTop sz="94614" autoAdjust="0"/>
  </p:normalViewPr>
  <p:slideViewPr>
    <p:cSldViewPr>
      <p:cViewPr>
        <p:scale>
          <a:sx n="100" d="100"/>
          <a:sy n="100" d="100"/>
        </p:scale>
        <p:origin x="-312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4284" cy="496570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8645" y="2"/>
            <a:ext cx="2944284" cy="496570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fld id="{9E340CDD-2292-4095-B8CE-F085D368797D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0938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1" tIns="45661" rIns="91321" bIns="4566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7415"/>
            <a:ext cx="5435600" cy="4469130"/>
          </a:xfrm>
          <a:prstGeom prst="rect">
            <a:avLst/>
          </a:prstGeom>
        </p:spPr>
        <p:txBody>
          <a:bodyPr vert="horz" lIns="91321" tIns="45661" rIns="91321" bIns="45661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3108"/>
            <a:ext cx="2944284" cy="496570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8645" y="9433108"/>
            <a:ext cx="2944284" cy="496570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fld id="{36D62929-F9A9-4B59-BBF9-530704420C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95032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62929-F9A9-4B59-BBF9-530704420C7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31875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9B0A-9CAB-48B9-A04C-1CC26F778400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E451-3FBC-4163-A8AD-615400D76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9B0A-9CAB-48B9-A04C-1CC26F778400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E451-3FBC-4163-A8AD-615400D76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9B0A-9CAB-48B9-A04C-1CC26F778400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E451-3FBC-4163-A8AD-615400D76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9B0A-9CAB-48B9-A04C-1CC26F778400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E451-3FBC-4163-A8AD-615400D76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9B0A-9CAB-48B9-A04C-1CC26F778400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E451-3FBC-4163-A8AD-615400D76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9B0A-9CAB-48B9-A04C-1CC26F778400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E451-3FBC-4163-A8AD-615400D76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9B0A-9CAB-48B9-A04C-1CC26F778400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E451-3FBC-4163-A8AD-615400D76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9B0A-9CAB-48B9-A04C-1CC26F778400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E451-3FBC-4163-A8AD-615400D76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9B0A-9CAB-48B9-A04C-1CC26F778400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E451-3FBC-4163-A8AD-615400D76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9B0A-9CAB-48B9-A04C-1CC26F778400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E451-3FBC-4163-A8AD-615400D76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9B0A-9CAB-48B9-A04C-1CC26F778400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E451-3FBC-4163-A8AD-615400D76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19B0A-9CAB-48B9-A04C-1CC26F778400}" type="datetimeFigureOut">
              <a:rPr lang="ko-KR" altLang="en-US" smtClean="0"/>
              <a:pPr/>
              <a:t>2014-07-16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6E451-3FBC-4163-A8AD-615400D76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2976" y="1785926"/>
            <a:ext cx="6815158" cy="82708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2000" b="1" dirty="0" smtClean="0">
                <a:solidFill>
                  <a:schemeClr val="tx1"/>
                </a:solidFill>
                <a:ea typeface="맑은 고딕" pitchFamily="50" charset="-127"/>
              </a:rPr>
              <a:t>상일로 도로표지 문안수정</a:t>
            </a:r>
            <a:r>
              <a:rPr lang="en-US" altLang="ko-KR" sz="2000" b="1" dirty="0" smtClean="0">
                <a:solidFill>
                  <a:schemeClr val="tx1"/>
                </a:solidFill>
                <a:ea typeface="맑은 고딕" pitchFamily="50" charset="-127"/>
              </a:rPr>
              <a:t>(</a:t>
            </a:r>
            <a:r>
              <a:rPr lang="ko-KR" altLang="en-US" sz="2000" b="1" dirty="0" smtClean="0">
                <a:solidFill>
                  <a:schemeClr val="tx1"/>
                </a:solidFill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solidFill>
                  <a:schemeClr val="tx1"/>
                </a:solidFill>
                <a:ea typeface="맑은 고딕" pitchFamily="50" charset="-127"/>
              </a:rPr>
              <a:t>) </a:t>
            </a:r>
            <a:r>
              <a:rPr lang="ko-KR" altLang="en-US" sz="2000" b="1" dirty="0" smtClean="0">
                <a:solidFill>
                  <a:schemeClr val="tx1"/>
                </a:solidFill>
                <a:ea typeface="맑은 고딕" pitchFamily="50" charset="-127"/>
              </a:rPr>
              <a:t>검토</a:t>
            </a:r>
            <a:endParaRPr lang="ko-KR" altLang="en-US" sz="2000" b="1" dirty="0">
              <a:solidFill>
                <a:schemeClr val="tx1"/>
              </a:solidFill>
              <a:ea typeface="맑은 고딕" pitchFamily="50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57290" y="4797152"/>
            <a:ext cx="6400800" cy="800068"/>
          </a:xfrm>
          <a:ln>
            <a:noFill/>
          </a:ln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spcBef>
                <a:spcPct val="0"/>
              </a:spcBef>
            </a:pPr>
            <a:r>
              <a:rPr lang="ko-KR" altLang="en-US" sz="2000" b="1" dirty="0" smtClean="0">
                <a:solidFill>
                  <a:schemeClr val="tx1"/>
                </a:solidFill>
                <a:ea typeface="맑은 고딕" pitchFamily="50" charset="-127"/>
              </a:rPr>
              <a:t>교통운영과</a:t>
            </a:r>
            <a:endParaRPr lang="ko-KR" altLang="en-US" sz="2000" b="1" dirty="0">
              <a:solidFill>
                <a:schemeClr val="tx1"/>
              </a:solidFill>
              <a:ea typeface="맑은 고딕" pitchFamily="50" charset="-127"/>
            </a:endParaRPr>
          </a:p>
        </p:txBody>
      </p:sp>
      <p:pic>
        <p:nvPicPr>
          <p:cNvPr id="5" name="그림 4" descr="2012희망서울 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6578" y="714356"/>
            <a:ext cx="1857388" cy="740380"/>
          </a:xfrm>
          <a:prstGeom prst="rect">
            <a:avLst/>
          </a:prstGeom>
        </p:spPr>
      </p:pic>
      <p:pic>
        <p:nvPicPr>
          <p:cNvPr id="7" name="그림 6" descr="10_CI국영문세로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571480"/>
            <a:ext cx="707136" cy="9113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79912" y="3501008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2014. 7.  </a:t>
            </a:r>
            <a:endParaRPr lang="ko-KR" altLang="en-US" sz="16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428628"/>
          </a:xfrm>
        </p:spPr>
        <p:txBody>
          <a:bodyPr anchor="b">
            <a:normAutofit fontScale="90000"/>
          </a:bodyPr>
          <a:lstStyle/>
          <a:p>
            <a:pPr algn="l"/>
            <a:r>
              <a:rPr lang="ko-KR" altLang="en-US" sz="2400" dirty="0" smtClean="0">
                <a:latin typeface="산돌고딕B" pitchFamily="18" charset="-127"/>
                <a:ea typeface="산돌고딕B" pitchFamily="18" charset="-127"/>
              </a:rPr>
              <a:t>     </a:t>
            </a:r>
            <a:r>
              <a:rPr lang="ko-KR" altLang="en-US" sz="27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위  치  도</a:t>
            </a:r>
            <a:r>
              <a:rPr lang="en-US" altLang="ko-KR" sz="27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</a:t>
            </a:r>
            <a:r>
              <a:rPr lang="ko-KR" altLang="en-US" sz="27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전체</a:t>
            </a:r>
            <a:r>
              <a:rPr lang="en-US" altLang="ko-KR" sz="2200" b="1" dirty="0" smtClean="0">
                <a:latin typeface="돋움" pitchFamily="50" charset="-127"/>
                <a:ea typeface="돋움" pitchFamily="50" charset="-127"/>
              </a:rPr>
              <a:t>)</a:t>
            </a:r>
            <a:endParaRPr lang="ko-KR" altLang="en-US" sz="31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357158" y="6143644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spcBef>
                <a:spcPct val="0"/>
              </a:spcBef>
              <a:defRPr/>
            </a:pPr>
            <a:endParaRPr lang="en-US" altLang="ko-KR" sz="1600" b="1" dirty="0" smtClean="0">
              <a:latin typeface="돋움" pitchFamily="50" charset="-127"/>
              <a:ea typeface="돋움" pitchFamily="50" charset="-127"/>
              <a:cs typeface="+mj-cs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00034" y="285728"/>
            <a:ext cx="285752" cy="285752"/>
          </a:xfrm>
          <a:prstGeom prst="round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28596" y="642918"/>
            <a:ext cx="2857520" cy="4714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o-KR" altLang="en-US" sz="2000" b="1" dirty="0" smtClean="0"/>
              <a:t>     </a:t>
            </a:r>
            <a:r>
              <a:rPr lang="ko-KR" alt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맑은 고딕" pitchFamily="50" charset="-127"/>
                <a:ea typeface="맑은 고딕" pitchFamily="50" charset="-127"/>
              </a:rPr>
              <a:t>신청개요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en-US" altLang="ko-KR" sz="2000" b="1" dirty="0" smtClean="0"/>
          </a:p>
          <a:p>
            <a:pPr>
              <a:buNone/>
            </a:pPr>
            <a:endParaRPr lang="ko-KR" altLang="en-US" sz="2000" dirty="0"/>
          </a:p>
          <a:p>
            <a:pPr>
              <a:buNone/>
            </a:pPr>
            <a:r>
              <a:rPr lang="ko-KR" altLang="en-US" sz="2000" dirty="0"/>
              <a:t> </a:t>
            </a:r>
          </a:p>
          <a:p>
            <a:pPr>
              <a:buNone/>
            </a:pPr>
            <a:r>
              <a:rPr lang="ko-KR" altLang="en-US" sz="2000" dirty="0"/>
              <a:t/>
            </a:r>
            <a:br>
              <a:rPr lang="ko-KR" altLang="en-US" sz="2000" dirty="0"/>
            </a:br>
            <a:endParaRPr lang="ko-KR" altLang="en-US" sz="2000" dirty="0"/>
          </a:p>
          <a:p>
            <a:pPr>
              <a:buNone/>
            </a:pPr>
            <a:endParaRPr lang="ko-KR" altLang="en-US" sz="2000" dirty="0"/>
          </a:p>
        </p:txBody>
      </p:sp>
      <p:graphicFrame>
        <p:nvGraphicFramePr>
          <p:cNvPr id="7" name="내용 개체 틀 4"/>
          <p:cNvGraphicFramePr>
            <a:graphicFrameLocks/>
          </p:cNvGraphicFramePr>
          <p:nvPr/>
        </p:nvGraphicFramePr>
        <p:xfrm>
          <a:off x="428596" y="1298531"/>
          <a:ext cx="8229600" cy="5176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88"/>
                <a:gridCol w="6372212"/>
              </a:tblGrid>
              <a:tr h="99044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 추진배경</a:t>
                      </a:r>
                      <a:endParaRPr lang="ko-KR" altLang="en-US" sz="18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“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119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차 찾아가는 구청장실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” </a:t>
                      </a:r>
                      <a:r>
                        <a:rPr lang="ko-KR" altLang="en-US" baseline="0" dirty="0" err="1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운영시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baseline="0" dirty="0" err="1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동신중학교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 교직원 및</a:t>
                      </a:r>
                      <a:endParaRPr lang="en-US" altLang="ko-KR" baseline="0" dirty="0" smtClean="0">
                        <a:solidFill>
                          <a:schemeClr val="tx1"/>
                        </a:solidFill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 학부모들이 도로표지 추가 요청 건의</a:t>
                      </a:r>
                      <a:endParaRPr lang="ko-KR" altLang="en-US" b="0" baseline="0" dirty="0">
                        <a:solidFill>
                          <a:schemeClr val="tx1"/>
                        </a:solidFill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설치수량</a:t>
                      </a:r>
                      <a:r>
                        <a:rPr lang="en-US" altLang="ko-KR" sz="2000" b="1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 </a:t>
                      </a:r>
                      <a:endParaRPr lang="ko-KR" altLang="en-US" sz="2000" b="1" baseline="0" dirty="0">
                        <a:solidFill>
                          <a:schemeClr val="tx1"/>
                        </a:solidFill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 </a:t>
                      </a:r>
                    </a:p>
                    <a:p>
                      <a:pPr latinLnBrk="1"/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 6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개소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추가 표지 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6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개소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aseline="0" dirty="0" err="1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경정로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 우회도로 신설 및 기존도로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baseline="0" dirty="0" err="1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아리수로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) 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폐쇄에 따른 교통안내표지판 수정</a:t>
                      </a:r>
                      <a:endParaRPr lang="ko-KR" altLang="en-US" b="0" baseline="0" dirty="0" smtClean="0">
                        <a:solidFill>
                          <a:schemeClr val="tx1"/>
                        </a:solidFill>
                        <a:ea typeface="맑은 고딕" pitchFamily="50" charset="-127"/>
                      </a:endParaRPr>
                    </a:p>
                    <a:p>
                      <a:pPr latinLnBrk="1"/>
                      <a:endParaRPr lang="en-US" altLang="ko-KR" baseline="0" dirty="0" smtClean="0">
                        <a:solidFill>
                          <a:schemeClr val="tx1"/>
                        </a:solidFill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304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설치예정기간</a:t>
                      </a:r>
                      <a:endParaRPr lang="ko-KR" altLang="en-US" sz="18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baseline="0" dirty="0" smtClean="0">
                        <a:solidFill>
                          <a:schemeClr val="tx1"/>
                        </a:solidFill>
                        <a:ea typeface="맑은 고딕" pitchFamily="50" charset="-127"/>
                      </a:endParaRPr>
                    </a:p>
                    <a:p>
                      <a:pPr latinLnBrk="1"/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 2014. 04.  ~ 2014.  05.</a:t>
                      </a:r>
                      <a:endParaRPr lang="ko-KR" altLang="en-US" baseline="0" dirty="0">
                        <a:solidFill>
                          <a:schemeClr val="tx1"/>
                        </a:solidFill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92864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신청사유</a:t>
                      </a:r>
                      <a:endParaRPr lang="ko-KR" altLang="en-US" sz="18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 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학교를 찾아올 경우 도로표지가 없어 찾기 어려움으로 기존 교통안내표지판에 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“</a:t>
                      </a:r>
                      <a:r>
                        <a:rPr lang="ko-KR" altLang="en-US" baseline="0" dirty="0" err="1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동신중학교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” 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맑은 고딕" pitchFamily="50" charset="-127"/>
                        </a:rPr>
                        <a:t>추가 표기 </a:t>
                      </a:r>
                      <a:endParaRPr lang="ko-KR" altLang="en-US" baseline="0" dirty="0">
                        <a:solidFill>
                          <a:schemeClr val="tx1"/>
                        </a:solidFill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모서리가 둥근 직사각형 7"/>
          <p:cNvSpPr/>
          <p:nvPr/>
        </p:nvSpPr>
        <p:spPr>
          <a:xfrm>
            <a:off x="500034" y="764704"/>
            <a:ext cx="327550" cy="266372"/>
          </a:xfrm>
          <a:prstGeom prst="round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4703"/>
            <a:ext cx="9144000" cy="623329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7" y="4857760"/>
            <a:ext cx="1504147" cy="7143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748346" y="785794"/>
            <a:ext cx="68104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/>
              <a:t>강일동</a:t>
            </a:r>
            <a:endParaRPr lang="ko-KR" altLang="en-US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124504" y="972400"/>
            <a:ext cx="68104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/>
              <a:t>암사동</a:t>
            </a:r>
            <a:endParaRPr lang="ko-KR" altLang="en-US" sz="1200" b="1" dirty="0"/>
          </a:p>
        </p:txBody>
      </p:sp>
      <p:sp>
        <p:nvSpPr>
          <p:cNvPr id="23" name="타원 22"/>
          <p:cNvSpPr/>
          <p:nvPr/>
        </p:nvSpPr>
        <p:spPr>
          <a:xfrm>
            <a:off x="5074838" y="5454693"/>
            <a:ext cx="109543" cy="1190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 25"/>
          <p:cNvSpPr/>
          <p:nvPr/>
        </p:nvSpPr>
        <p:spPr>
          <a:xfrm>
            <a:off x="5182080" y="5214950"/>
            <a:ext cx="890118" cy="303336"/>
          </a:xfrm>
          <a:custGeom>
            <a:avLst/>
            <a:gdLst>
              <a:gd name="connsiteX0" fmla="*/ 0 w 2336800"/>
              <a:gd name="connsiteY0" fmla="*/ 1468582 h 1468582"/>
              <a:gd name="connsiteX1" fmla="*/ 2336800 w 2336800"/>
              <a:gd name="connsiteY1" fmla="*/ 0 h 146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36800" h="1468582">
                <a:moveTo>
                  <a:pt x="0" y="1468582"/>
                </a:moveTo>
                <a:lnTo>
                  <a:pt x="233680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4904946" y="4291597"/>
            <a:ext cx="109543" cy="1190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4828883" y="3975246"/>
            <a:ext cx="109543" cy="1190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>
            <a:off x="4932218" y="3429000"/>
            <a:ext cx="925666" cy="579582"/>
          </a:xfrm>
          <a:custGeom>
            <a:avLst/>
            <a:gdLst>
              <a:gd name="connsiteX0" fmla="*/ 0 w 2078182"/>
              <a:gd name="connsiteY0" fmla="*/ 1810327 h 1810327"/>
              <a:gd name="connsiteX1" fmla="*/ 2078182 w 2078182"/>
              <a:gd name="connsiteY1" fmla="*/ 0 h 1810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78182" h="1810327">
                <a:moveTo>
                  <a:pt x="0" y="1810327"/>
                </a:moveTo>
                <a:lnTo>
                  <a:pt x="2078182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3028080"/>
            <a:ext cx="2309797" cy="758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5" name="자유형 54"/>
          <p:cNvSpPr/>
          <p:nvPr/>
        </p:nvSpPr>
        <p:spPr>
          <a:xfrm>
            <a:off x="4176346" y="3395661"/>
            <a:ext cx="341800" cy="68507"/>
          </a:xfrm>
          <a:custGeom>
            <a:avLst/>
            <a:gdLst>
              <a:gd name="connsiteX0" fmla="*/ 212436 w 212436"/>
              <a:gd name="connsiteY0" fmla="*/ 0 h 258618"/>
              <a:gd name="connsiteX1" fmla="*/ 0 w 212436"/>
              <a:gd name="connsiteY1" fmla="*/ 258618 h 25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2436" h="258618">
                <a:moveTo>
                  <a:pt x="212436" y="0"/>
                </a:moveTo>
                <a:lnTo>
                  <a:pt x="0" y="258618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55"/>
          <p:cNvSpPr/>
          <p:nvPr/>
        </p:nvSpPr>
        <p:spPr>
          <a:xfrm>
            <a:off x="4507749" y="3321062"/>
            <a:ext cx="109543" cy="1190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/>
          <p:cNvSpPr/>
          <p:nvPr/>
        </p:nvSpPr>
        <p:spPr>
          <a:xfrm>
            <a:off x="4626041" y="3749920"/>
            <a:ext cx="109543" cy="1190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자유형 57"/>
          <p:cNvSpPr/>
          <p:nvPr/>
        </p:nvSpPr>
        <p:spPr>
          <a:xfrm>
            <a:off x="4223602" y="3842239"/>
            <a:ext cx="418736" cy="435226"/>
          </a:xfrm>
          <a:custGeom>
            <a:avLst/>
            <a:gdLst>
              <a:gd name="connsiteX0" fmla="*/ 1487055 w 1487055"/>
              <a:gd name="connsiteY0" fmla="*/ 0 h 581891"/>
              <a:gd name="connsiteX1" fmla="*/ 0 w 1487055"/>
              <a:gd name="connsiteY1" fmla="*/ 581891 h 58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7055" h="581891">
                <a:moveTo>
                  <a:pt x="1487055" y="0"/>
                </a:moveTo>
                <a:lnTo>
                  <a:pt x="0" y="581891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9" name="Picture 22"/>
          <p:cNvPicPr>
            <a:picLocks noChangeAspect="1" noChangeArrowheads="1"/>
          </p:cNvPicPr>
          <p:nvPr/>
        </p:nvPicPr>
        <p:blipFill>
          <a:blip r:embed="rId5" cstate="print">
            <a:lum bright="20000"/>
          </a:blip>
          <a:srcRect/>
          <a:stretch>
            <a:fillRect/>
          </a:stretch>
        </p:blipFill>
        <p:spPr bwMode="auto">
          <a:xfrm rot="10800000">
            <a:off x="2687341" y="3071810"/>
            <a:ext cx="1528268" cy="7819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0" name="Picture 2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1869049" y="3929358"/>
            <a:ext cx="2345761" cy="714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1" name="타원 60"/>
          <p:cNvSpPr/>
          <p:nvPr/>
        </p:nvSpPr>
        <p:spPr>
          <a:xfrm>
            <a:off x="4764461" y="4577349"/>
            <a:ext cx="109543" cy="1190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자유형 61"/>
          <p:cNvSpPr/>
          <p:nvPr/>
        </p:nvSpPr>
        <p:spPr>
          <a:xfrm>
            <a:off x="4202723" y="4672711"/>
            <a:ext cx="578603" cy="567504"/>
          </a:xfrm>
          <a:custGeom>
            <a:avLst/>
            <a:gdLst>
              <a:gd name="connsiteX0" fmla="*/ 1727200 w 1727200"/>
              <a:gd name="connsiteY0" fmla="*/ 0 h 471055"/>
              <a:gd name="connsiteX1" fmla="*/ 0 w 1727200"/>
              <a:gd name="connsiteY1" fmla="*/ 471055 h 47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27200" h="471055">
                <a:moveTo>
                  <a:pt x="1727200" y="0"/>
                </a:moveTo>
                <a:lnTo>
                  <a:pt x="0" y="47105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3" name="Picture 2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800000">
            <a:off x="2464028" y="4786322"/>
            <a:ext cx="1750904" cy="7673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0" name="오른쪽 화살표 69"/>
          <p:cNvSpPr/>
          <p:nvPr/>
        </p:nvSpPr>
        <p:spPr>
          <a:xfrm rot="10370086">
            <a:off x="726598" y="1042350"/>
            <a:ext cx="285752" cy="21431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자유형 71"/>
          <p:cNvSpPr/>
          <p:nvPr/>
        </p:nvSpPr>
        <p:spPr>
          <a:xfrm>
            <a:off x="4941010" y="4206026"/>
            <a:ext cx="1139980" cy="150954"/>
          </a:xfrm>
          <a:custGeom>
            <a:avLst/>
            <a:gdLst>
              <a:gd name="connsiteX0" fmla="*/ 0 w 2078182"/>
              <a:gd name="connsiteY0" fmla="*/ 1810327 h 1810327"/>
              <a:gd name="connsiteX1" fmla="*/ 2078182 w 2078182"/>
              <a:gd name="connsiteY1" fmla="*/ 0 h 1810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78182" h="1810327">
                <a:moveTo>
                  <a:pt x="0" y="1810327"/>
                </a:moveTo>
                <a:lnTo>
                  <a:pt x="2078182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28238" y="3840044"/>
            <a:ext cx="1615596" cy="8161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75" name="그룹 74"/>
          <p:cNvGrpSpPr/>
          <p:nvPr/>
        </p:nvGrpSpPr>
        <p:grpSpPr>
          <a:xfrm>
            <a:off x="2428860" y="4724409"/>
            <a:ext cx="295278" cy="369332"/>
            <a:chOff x="3348028" y="1809741"/>
            <a:chExt cx="295278" cy="369332"/>
          </a:xfrm>
        </p:grpSpPr>
        <p:sp>
          <p:nvSpPr>
            <p:cNvPr id="73" name="타원 72"/>
            <p:cNvSpPr/>
            <p:nvPr/>
          </p:nvSpPr>
          <p:spPr>
            <a:xfrm>
              <a:off x="3357554" y="1857364"/>
              <a:ext cx="285752" cy="2857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348028" y="1809741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6081723" y="4819660"/>
            <a:ext cx="295278" cy="369332"/>
            <a:chOff x="3348028" y="1809741"/>
            <a:chExt cx="295278" cy="369332"/>
          </a:xfrm>
        </p:grpSpPr>
        <p:sp>
          <p:nvSpPr>
            <p:cNvPr id="77" name="타원 76"/>
            <p:cNvSpPr/>
            <p:nvPr/>
          </p:nvSpPr>
          <p:spPr>
            <a:xfrm>
              <a:off x="3357554" y="1857364"/>
              <a:ext cx="285752" cy="2857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348028" y="1809741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6</a:t>
              </a:r>
              <a:endParaRPr lang="ko-KR" altLang="en-US" dirty="0"/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5848359" y="2978705"/>
            <a:ext cx="295278" cy="369332"/>
            <a:chOff x="3348028" y="1809741"/>
            <a:chExt cx="295278" cy="369332"/>
          </a:xfrm>
        </p:grpSpPr>
        <p:sp>
          <p:nvSpPr>
            <p:cNvPr id="80" name="타원 79"/>
            <p:cNvSpPr/>
            <p:nvPr/>
          </p:nvSpPr>
          <p:spPr>
            <a:xfrm>
              <a:off x="3357554" y="1857364"/>
              <a:ext cx="285752" cy="2857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348028" y="1809741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1857356" y="3897874"/>
            <a:ext cx="295278" cy="369332"/>
            <a:chOff x="3348028" y="1809741"/>
            <a:chExt cx="295278" cy="369332"/>
          </a:xfrm>
        </p:grpSpPr>
        <p:sp>
          <p:nvSpPr>
            <p:cNvPr id="83" name="타원 82"/>
            <p:cNvSpPr/>
            <p:nvPr/>
          </p:nvSpPr>
          <p:spPr>
            <a:xfrm>
              <a:off x="3357554" y="1857364"/>
              <a:ext cx="285752" cy="2857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348028" y="1809741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2686036" y="3031093"/>
            <a:ext cx="295278" cy="369332"/>
            <a:chOff x="3348028" y="1809741"/>
            <a:chExt cx="295278" cy="369332"/>
          </a:xfrm>
        </p:grpSpPr>
        <p:sp>
          <p:nvSpPr>
            <p:cNvPr id="86" name="타원 85"/>
            <p:cNvSpPr/>
            <p:nvPr/>
          </p:nvSpPr>
          <p:spPr>
            <a:xfrm>
              <a:off x="3357554" y="1857364"/>
              <a:ext cx="285752" cy="2857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348028" y="1809741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6015047" y="3786190"/>
            <a:ext cx="295278" cy="369332"/>
            <a:chOff x="3348028" y="1809741"/>
            <a:chExt cx="295278" cy="369332"/>
          </a:xfrm>
        </p:grpSpPr>
        <p:sp>
          <p:nvSpPr>
            <p:cNvPr id="89" name="타원 88"/>
            <p:cNvSpPr/>
            <p:nvPr/>
          </p:nvSpPr>
          <p:spPr>
            <a:xfrm>
              <a:off x="3357554" y="1857364"/>
              <a:ext cx="285752" cy="2857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348028" y="1809741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4</a:t>
              </a:r>
              <a:endParaRPr lang="ko-KR" altLang="en-US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</p:spPr>
        <p:txBody>
          <a:bodyPr>
            <a:normAutofit/>
          </a:bodyPr>
          <a:lstStyle/>
          <a:p>
            <a:pPr algn="l"/>
            <a:r>
              <a:rPr lang="ko-KR" altLang="en-US" sz="2400" b="1" dirty="0" smtClean="0"/>
              <a:t>   </a:t>
            </a:r>
            <a:r>
              <a:rPr lang="ko-KR" alt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심의 신청 내용</a:t>
            </a:r>
            <a:endParaRPr lang="ko-KR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340767"/>
          <a:ext cx="8229600" cy="4968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125144"/>
              </a:tblGrid>
              <a:tr h="3967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당초 문안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문안수정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79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4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4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16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현장 위치도</a:t>
                      </a:r>
                      <a:endParaRPr lang="ko-KR" altLang="en-US" sz="18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검 토</a:t>
                      </a:r>
                      <a:r>
                        <a:rPr lang="en-US" altLang="ko-KR" b="1" dirty="0" smtClean="0"/>
                        <a:t>(</a:t>
                      </a:r>
                      <a:r>
                        <a:rPr lang="ko-KR" altLang="en-US" b="1" dirty="0" smtClean="0"/>
                        <a:t>안</a:t>
                      </a:r>
                      <a:r>
                        <a:rPr lang="en-US" altLang="ko-KR" b="1" dirty="0" smtClean="0"/>
                        <a:t>)</a:t>
                      </a:r>
                      <a:endParaRPr lang="ko-KR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80646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강명초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중학교를 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강명초등학교로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문안변경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초등학교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Primary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표기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대로앞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영문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(-)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삽입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8596" y="428604"/>
            <a:ext cx="285752" cy="285752"/>
          </a:xfrm>
          <a:prstGeom prst="round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27996618"/>
              </p:ext>
            </p:extLst>
          </p:nvPr>
        </p:nvGraphicFramePr>
        <p:xfrm>
          <a:off x="491484" y="903000"/>
          <a:ext cx="3000396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42942"/>
                <a:gridCol w="2357454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 smtClean="0">
                          <a:solidFill>
                            <a:sysClr val="windowText" lastClr="000000"/>
                          </a:solidFill>
                        </a:rPr>
                        <a:t> 1</a:t>
                      </a:r>
                      <a:endParaRPr lang="ko-KR" altLang="en-US" baseline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221088"/>
            <a:ext cx="34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2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506744" y="1834658"/>
            <a:ext cx="4028453" cy="1810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2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4624388" y="1834658"/>
            <a:ext cx="4028453" cy="1882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4772027" y="3212976"/>
            <a:ext cx="1671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sz="1200" b="1" spc="-150" dirty="0" err="1" smtClean="0">
                <a:solidFill>
                  <a:schemeClr val="bg1"/>
                </a:solidFill>
              </a:rPr>
              <a:t>Gangmyeong</a:t>
            </a:r>
            <a:r>
              <a:rPr lang="en-US" sz="1200" spc="-150" dirty="0" smtClean="0"/>
              <a:t> 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E&amp;M</a:t>
            </a:r>
            <a:r>
              <a:rPr lang="en-US" altLang="ko-KR" sz="1200" b="1" spc="-150" dirty="0" smtClean="0">
                <a:solidFill>
                  <a:schemeClr val="bg1"/>
                </a:solidFill>
              </a:rPr>
              <a:t> </a:t>
            </a:r>
            <a:r>
              <a:rPr lang="en-US" altLang="ko-KR" sz="1200" b="1" spc="-150" dirty="0" err="1" smtClean="0">
                <a:solidFill>
                  <a:schemeClr val="bg1"/>
                </a:solidFill>
              </a:rPr>
              <a:t>Sch</a:t>
            </a:r>
            <a:endParaRPr lang="ko-KR" altLang="en-US" sz="1200" b="1" spc="-150" dirty="0">
              <a:solidFill>
                <a:schemeClr val="bg1"/>
              </a:solidFill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7410469" y="3224211"/>
            <a:ext cx="1090622" cy="257175"/>
          </a:xfrm>
          <a:custGeom>
            <a:avLst/>
            <a:gdLst>
              <a:gd name="connsiteX0" fmla="*/ 0 w 1228725"/>
              <a:gd name="connsiteY0" fmla="*/ 19050 h 257175"/>
              <a:gd name="connsiteX1" fmla="*/ 1162050 w 1228725"/>
              <a:gd name="connsiteY1" fmla="*/ 0 h 257175"/>
              <a:gd name="connsiteX2" fmla="*/ 1228725 w 1228725"/>
              <a:gd name="connsiteY2" fmla="*/ 161925 h 257175"/>
              <a:gd name="connsiteX3" fmla="*/ 1200150 w 1228725"/>
              <a:gd name="connsiteY3" fmla="*/ 238125 h 257175"/>
              <a:gd name="connsiteX4" fmla="*/ 142875 w 1228725"/>
              <a:gd name="connsiteY4" fmla="*/ 257175 h 257175"/>
              <a:gd name="connsiteX5" fmla="*/ 19050 w 1228725"/>
              <a:gd name="connsiteY5" fmla="*/ 228600 h 257175"/>
              <a:gd name="connsiteX6" fmla="*/ 0 w 1228725"/>
              <a:gd name="connsiteY6" fmla="*/ 1905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8725" h="257175">
                <a:moveTo>
                  <a:pt x="0" y="19050"/>
                </a:moveTo>
                <a:lnTo>
                  <a:pt x="1162050" y="0"/>
                </a:lnTo>
                <a:lnTo>
                  <a:pt x="1228725" y="161925"/>
                </a:lnTo>
                <a:lnTo>
                  <a:pt x="1200150" y="238125"/>
                </a:lnTo>
                <a:lnTo>
                  <a:pt x="142875" y="257175"/>
                </a:lnTo>
                <a:lnTo>
                  <a:pt x="19050" y="228600"/>
                </a:lnTo>
                <a:lnTo>
                  <a:pt x="0" y="19050"/>
                </a:lnTo>
                <a:close/>
              </a:path>
            </a:pathLst>
          </a:custGeom>
          <a:solidFill>
            <a:srgbClr val="2F5B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7253306" y="3068960"/>
            <a:ext cx="142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spc="-150" dirty="0" err="1" smtClean="0">
                <a:solidFill>
                  <a:schemeClr val="bg1"/>
                </a:solidFill>
              </a:rPr>
              <a:t>Goil</a:t>
            </a:r>
            <a:r>
              <a:rPr lang="en-US" altLang="ko-KR" sz="1200" b="1" spc="-150" dirty="0" smtClean="0">
                <a:solidFill>
                  <a:schemeClr val="bg1"/>
                </a:solidFill>
              </a:rPr>
              <a:t> Elementary </a:t>
            </a:r>
            <a:r>
              <a:rPr lang="en-US" altLang="ko-KR" sz="1200" b="1" spc="-150" dirty="0" err="1" smtClean="0">
                <a:solidFill>
                  <a:schemeClr val="bg1"/>
                </a:solidFill>
              </a:rPr>
              <a:t>Sch</a:t>
            </a:r>
            <a:endParaRPr lang="ko-KR" altLang="en-US" sz="1200" b="1" spc="-150" dirty="0">
              <a:solidFill>
                <a:schemeClr val="bg1"/>
              </a:solidFill>
            </a:endParaRPr>
          </a:p>
        </p:txBody>
      </p:sp>
      <p:pic>
        <p:nvPicPr>
          <p:cNvPr id="17" name="그림 16" descr="상일로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4221087"/>
            <a:ext cx="3528392" cy="144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51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340767"/>
          <a:ext cx="8229600" cy="501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4197152"/>
              </a:tblGrid>
              <a:tr h="3967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당초 문안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문안수정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559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4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4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16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현장 위치도</a:t>
                      </a:r>
                      <a:endParaRPr lang="ko-KR" altLang="en-US" sz="18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검토결과</a:t>
                      </a:r>
                      <a:endParaRPr lang="ko-KR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52813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endParaRPr lang="en-US" altLang="ko-KR" sz="1100" dirty="0" smtClean="0"/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 lang="ko-KR" altLang="en-US"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강명초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중학교를 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강명초등학교로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문안변경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초등학교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Primary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표기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대로앞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영문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(-)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삽입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</p:spPr>
        <p:txBody>
          <a:bodyPr>
            <a:normAutofit/>
          </a:bodyPr>
          <a:lstStyle/>
          <a:p>
            <a:pPr algn="l"/>
            <a:r>
              <a:rPr lang="ko-KR" altLang="en-US" sz="2400" b="1" dirty="0" smtClean="0"/>
              <a:t>   </a:t>
            </a:r>
            <a:r>
              <a:rPr lang="ko-KR" alt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심의 신청 내용</a:t>
            </a:r>
            <a:endParaRPr lang="ko-KR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596" y="428604"/>
            <a:ext cx="285752" cy="285752"/>
          </a:xfrm>
          <a:prstGeom prst="round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27996618"/>
              </p:ext>
            </p:extLst>
          </p:nvPr>
        </p:nvGraphicFramePr>
        <p:xfrm>
          <a:off x="491484" y="903000"/>
          <a:ext cx="3000396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42942"/>
                <a:gridCol w="2357454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 smtClean="0">
                          <a:solidFill>
                            <a:sysClr val="windowText" lastClr="000000"/>
                          </a:solidFill>
                        </a:rPr>
                        <a:t> 2</a:t>
                      </a:r>
                      <a:endParaRPr lang="ko-KR" altLang="en-US" baseline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1" name="Picture 3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509120"/>
            <a:ext cx="34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559" y="2285992"/>
            <a:ext cx="3918425" cy="12144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4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285992"/>
            <a:ext cx="3989424" cy="12144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4572000" y="2918637"/>
            <a:ext cx="1604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spc="-150" dirty="0" err="1" smtClean="0">
                <a:solidFill>
                  <a:schemeClr val="bg1"/>
                </a:solidFill>
              </a:rPr>
              <a:t>Gangmyeong</a:t>
            </a:r>
            <a:r>
              <a:rPr lang="en-US" sz="1200" spc="-150" dirty="0" smtClean="0"/>
              <a:t> </a:t>
            </a:r>
            <a:r>
              <a:rPr lang="en-US" altLang="ko-KR" sz="1200" b="1" spc="-150" dirty="0" smtClean="0">
                <a:solidFill>
                  <a:schemeClr val="bg1"/>
                </a:solidFill>
              </a:rPr>
              <a:t>E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&amp;</a:t>
            </a:r>
            <a:r>
              <a:rPr lang="en-US" altLang="ko-KR" sz="1200" b="1" spc="-150" dirty="0" smtClean="0">
                <a:solidFill>
                  <a:schemeClr val="bg1"/>
                </a:solidFill>
              </a:rPr>
              <a:t>M </a:t>
            </a:r>
            <a:r>
              <a:rPr lang="en-US" altLang="ko-KR" sz="1200" b="1" spc="-150" dirty="0" err="1" smtClean="0">
                <a:solidFill>
                  <a:schemeClr val="bg1"/>
                </a:solidFill>
              </a:rPr>
              <a:t>Sch</a:t>
            </a:r>
            <a:endParaRPr lang="ko-KR" altLang="en-US" sz="1200" b="1" spc="-150" dirty="0">
              <a:solidFill>
                <a:schemeClr val="bg1"/>
              </a:solidFill>
            </a:endParaRPr>
          </a:p>
        </p:txBody>
      </p:sp>
      <p:sp>
        <p:nvSpPr>
          <p:cNvPr id="17" name="자유형 16"/>
          <p:cNvSpPr/>
          <p:nvPr/>
        </p:nvSpPr>
        <p:spPr>
          <a:xfrm>
            <a:off x="7377132" y="2962272"/>
            <a:ext cx="1052520" cy="180976"/>
          </a:xfrm>
          <a:custGeom>
            <a:avLst/>
            <a:gdLst>
              <a:gd name="connsiteX0" fmla="*/ 0 w 1228725"/>
              <a:gd name="connsiteY0" fmla="*/ 19050 h 257175"/>
              <a:gd name="connsiteX1" fmla="*/ 1162050 w 1228725"/>
              <a:gd name="connsiteY1" fmla="*/ 0 h 257175"/>
              <a:gd name="connsiteX2" fmla="*/ 1228725 w 1228725"/>
              <a:gd name="connsiteY2" fmla="*/ 161925 h 257175"/>
              <a:gd name="connsiteX3" fmla="*/ 1200150 w 1228725"/>
              <a:gd name="connsiteY3" fmla="*/ 238125 h 257175"/>
              <a:gd name="connsiteX4" fmla="*/ 142875 w 1228725"/>
              <a:gd name="connsiteY4" fmla="*/ 257175 h 257175"/>
              <a:gd name="connsiteX5" fmla="*/ 19050 w 1228725"/>
              <a:gd name="connsiteY5" fmla="*/ 228600 h 257175"/>
              <a:gd name="connsiteX6" fmla="*/ 0 w 1228725"/>
              <a:gd name="connsiteY6" fmla="*/ 1905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8725" h="257175">
                <a:moveTo>
                  <a:pt x="0" y="19050"/>
                </a:moveTo>
                <a:lnTo>
                  <a:pt x="1162050" y="0"/>
                </a:lnTo>
                <a:lnTo>
                  <a:pt x="1228725" y="161925"/>
                </a:lnTo>
                <a:lnTo>
                  <a:pt x="1200150" y="238125"/>
                </a:lnTo>
                <a:lnTo>
                  <a:pt x="142875" y="257175"/>
                </a:lnTo>
                <a:lnTo>
                  <a:pt x="19050" y="228600"/>
                </a:lnTo>
                <a:lnTo>
                  <a:pt x="0" y="19050"/>
                </a:lnTo>
                <a:close/>
              </a:path>
            </a:pathLst>
          </a:custGeom>
          <a:solidFill>
            <a:srgbClr val="2F5B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7334269" y="2905121"/>
            <a:ext cx="11715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spc="-150" dirty="0" err="1" smtClean="0">
                <a:solidFill>
                  <a:schemeClr val="bg1"/>
                </a:solidFill>
              </a:rPr>
              <a:t>Goil</a:t>
            </a:r>
            <a:r>
              <a:rPr lang="en-US" altLang="ko-KR" sz="1100" b="1" spc="-150" dirty="0" smtClean="0">
                <a:solidFill>
                  <a:schemeClr val="bg1"/>
                </a:solidFill>
              </a:rPr>
              <a:t> Elementary </a:t>
            </a:r>
            <a:r>
              <a:rPr lang="en-US" altLang="ko-KR" sz="1100" b="1" spc="-150" dirty="0" err="1" smtClean="0">
                <a:solidFill>
                  <a:schemeClr val="bg1"/>
                </a:solidFill>
              </a:rPr>
              <a:t>Sch</a:t>
            </a:r>
            <a:endParaRPr lang="ko-KR" altLang="en-US" sz="1100" b="1" spc="-150" dirty="0">
              <a:solidFill>
                <a:schemeClr val="bg1"/>
              </a:solidFill>
            </a:endParaRPr>
          </a:p>
        </p:txBody>
      </p:sp>
      <p:pic>
        <p:nvPicPr>
          <p:cNvPr id="19" name="그림 18" descr="상일로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4581128"/>
            <a:ext cx="4104456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51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93939117"/>
              </p:ext>
            </p:extLst>
          </p:nvPr>
        </p:nvGraphicFramePr>
        <p:xfrm>
          <a:off x="467544" y="1340767"/>
          <a:ext cx="8229600" cy="501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125144"/>
              </a:tblGrid>
              <a:tr h="3967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당초 문안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문안수정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559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4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4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16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현장 위치도</a:t>
                      </a:r>
                      <a:endParaRPr lang="ko-KR" altLang="en-US" sz="18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검토결과</a:t>
                      </a:r>
                      <a:endParaRPr lang="ko-KR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52813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endParaRPr lang="en-US" altLang="ko-KR" sz="105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 lang="ko-KR" altLang="en-US"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강명초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중학교를 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강명초등학교로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문안변경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초등학교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Primary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표기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강일동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아리수로로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길명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영문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(-),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상징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삽입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상일동역은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동명이 아닌 지하철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역사명으로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영문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(-)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제외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</p:spPr>
        <p:txBody>
          <a:bodyPr>
            <a:normAutofit/>
          </a:bodyPr>
          <a:lstStyle/>
          <a:p>
            <a:pPr algn="l"/>
            <a:r>
              <a:rPr lang="ko-KR" altLang="en-US" sz="2400" b="1" dirty="0" smtClean="0"/>
              <a:t>   </a:t>
            </a:r>
            <a:r>
              <a:rPr lang="ko-KR" alt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심의 신청 내용</a:t>
            </a:r>
            <a:endParaRPr lang="ko-KR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596" y="428604"/>
            <a:ext cx="285752" cy="285752"/>
          </a:xfrm>
          <a:prstGeom prst="round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27996618"/>
              </p:ext>
            </p:extLst>
          </p:nvPr>
        </p:nvGraphicFramePr>
        <p:xfrm>
          <a:off x="491484" y="903000"/>
          <a:ext cx="3000396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42942"/>
                <a:gridCol w="2357454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 smtClean="0">
                          <a:solidFill>
                            <a:sysClr val="windowText" lastClr="000000"/>
                          </a:solidFill>
                        </a:rPr>
                        <a:t> 3</a:t>
                      </a:r>
                      <a:endParaRPr lang="ko-KR" altLang="en-US" baseline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509120"/>
            <a:ext cx="34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085" y="2205028"/>
            <a:ext cx="3980908" cy="13144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4388" y="2205028"/>
            <a:ext cx="4004875" cy="13144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7358083" y="2838446"/>
            <a:ext cx="121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>
                <a:solidFill>
                  <a:schemeClr val="bg1"/>
                </a:solidFill>
              </a:rPr>
              <a:t>Gangmyeong</a:t>
            </a:r>
            <a:endParaRPr lang="en-US" sz="12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1200" dirty="0" smtClean="0"/>
              <a:t> 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E&amp;M </a:t>
            </a:r>
            <a:r>
              <a:rPr lang="en-US" altLang="ko-KR" sz="1200" b="1" dirty="0" err="1" smtClean="0">
                <a:solidFill>
                  <a:schemeClr val="bg1"/>
                </a:solidFill>
              </a:rPr>
              <a:t>Sch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6" name="자유형 15"/>
          <p:cNvSpPr/>
          <p:nvPr/>
        </p:nvSpPr>
        <p:spPr>
          <a:xfrm>
            <a:off x="4829175" y="2909884"/>
            <a:ext cx="1228725" cy="257175"/>
          </a:xfrm>
          <a:custGeom>
            <a:avLst/>
            <a:gdLst>
              <a:gd name="connsiteX0" fmla="*/ 0 w 1228725"/>
              <a:gd name="connsiteY0" fmla="*/ 19050 h 257175"/>
              <a:gd name="connsiteX1" fmla="*/ 1162050 w 1228725"/>
              <a:gd name="connsiteY1" fmla="*/ 0 h 257175"/>
              <a:gd name="connsiteX2" fmla="*/ 1228725 w 1228725"/>
              <a:gd name="connsiteY2" fmla="*/ 161925 h 257175"/>
              <a:gd name="connsiteX3" fmla="*/ 1200150 w 1228725"/>
              <a:gd name="connsiteY3" fmla="*/ 238125 h 257175"/>
              <a:gd name="connsiteX4" fmla="*/ 142875 w 1228725"/>
              <a:gd name="connsiteY4" fmla="*/ 257175 h 257175"/>
              <a:gd name="connsiteX5" fmla="*/ 19050 w 1228725"/>
              <a:gd name="connsiteY5" fmla="*/ 228600 h 257175"/>
              <a:gd name="connsiteX6" fmla="*/ 0 w 1228725"/>
              <a:gd name="connsiteY6" fmla="*/ 1905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8725" h="257175">
                <a:moveTo>
                  <a:pt x="0" y="19050"/>
                </a:moveTo>
                <a:lnTo>
                  <a:pt x="1162050" y="0"/>
                </a:lnTo>
                <a:lnTo>
                  <a:pt x="1228725" y="161925"/>
                </a:lnTo>
                <a:lnTo>
                  <a:pt x="1200150" y="238125"/>
                </a:lnTo>
                <a:lnTo>
                  <a:pt x="142875" y="257175"/>
                </a:lnTo>
                <a:lnTo>
                  <a:pt x="19050" y="228600"/>
                </a:lnTo>
                <a:lnTo>
                  <a:pt x="0" y="19050"/>
                </a:lnTo>
                <a:close/>
              </a:path>
            </a:pathLst>
          </a:custGeom>
          <a:solidFill>
            <a:srgbClr val="4191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76776" y="2919409"/>
            <a:ext cx="17430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err="1" smtClean="0">
                <a:solidFill>
                  <a:schemeClr val="bg1"/>
                </a:solidFill>
              </a:rPr>
              <a:t>Goil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 Elementary </a:t>
            </a:r>
            <a:r>
              <a:rPr lang="en-US" altLang="ko-KR" sz="1100" b="1" dirty="0" err="1" smtClean="0">
                <a:solidFill>
                  <a:schemeClr val="bg1"/>
                </a:solidFill>
              </a:rPr>
              <a:t>Sch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pic>
        <p:nvPicPr>
          <p:cNvPr id="14" name="그림 13" descr="상일로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4437112"/>
            <a:ext cx="403244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51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340767"/>
          <a:ext cx="8229600" cy="5197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125144"/>
              </a:tblGrid>
              <a:tr h="3967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당초 문안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문안수정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559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4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4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16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현장 위치도</a:t>
                      </a:r>
                      <a:endParaRPr lang="ko-KR" altLang="en-US" sz="18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검토결과</a:t>
                      </a:r>
                      <a:endParaRPr lang="ko-KR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52813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endParaRPr lang="en-US" altLang="ko-KR" sz="1100" dirty="0" smtClean="0"/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kumimoji="0" lang="en-US" altLang="ko-KR" sz="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 lang="ko-KR" altLang="en-US"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강명초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중학교를 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강명초등학교로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문안변경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초등학교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Primary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표기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강일동을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아리수로로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>
                        <a:defRPr lang="ko-KR" altLang="en-US"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길명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앞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영문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(-),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상징삽입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상일동역은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동명이 아닌 지하철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역사명으로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영문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(-)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제외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</p:spPr>
        <p:txBody>
          <a:bodyPr>
            <a:normAutofit/>
          </a:bodyPr>
          <a:lstStyle/>
          <a:p>
            <a:pPr algn="l"/>
            <a:r>
              <a:rPr lang="ko-KR" altLang="en-US" sz="2400" b="1" dirty="0" smtClean="0"/>
              <a:t>   </a:t>
            </a:r>
            <a:r>
              <a:rPr lang="ko-KR" alt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심의 신청 내용</a:t>
            </a:r>
            <a:endParaRPr lang="ko-KR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596" y="428604"/>
            <a:ext cx="285752" cy="285752"/>
          </a:xfrm>
          <a:prstGeom prst="round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27996618"/>
              </p:ext>
            </p:extLst>
          </p:nvPr>
        </p:nvGraphicFramePr>
        <p:xfrm>
          <a:off x="491484" y="903000"/>
          <a:ext cx="3000396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42942"/>
                <a:gridCol w="2357454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 smtClean="0">
                          <a:solidFill>
                            <a:sysClr val="windowText" lastClr="000000"/>
                          </a:solidFill>
                        </a:rPr>
                        <a:t> 4</a:t>
                      </a:r>
                      <a:endParaRPr lang="ko-KR" altLang="en-US" baseline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509120"/>
            <a:ext cx="34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897" y="1928802"/>
            <a:ext cx="3952904" cy="19288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2963" y="1928802"/>
            <a:ext cx="3952904" cy="19288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8" name="자유형 17"/>
          <p:cNvSpPr/>
          <p:nvPr/>
        </p:nvSpPr>
        <p:spPr>
          <a:xfrm>
            <a:off x="4838700" y="3219450"/>
            <a:ext cx="1228725" cy="257175"/>
          </a:xfrm>
          <a:custGeom>
            <a:avLst/>
            <a:gdLst>
              <a:gd name="connsiteX0" fmla="*/ 0 w 1228725"/>
              <a:gd name="connsiteY0" fmla="*/ 19050 h 257175"/>
              <a:gd name="connsiteX1" fmla="*/ 1162050 w 1228725"/>
              <a:gd name="connsiteY1" fmla="*/ 0 h 257175"/>
              <a:gd name="connsiteX2" fmla="*/ 1228725 w 1228725"/>
              <a:gd name="connsiteY2" fmla="*/ 161925 h 257175"/>
              <a:gd name="connsiteX3" fmla="*/ 1200150 w 1228725"/>
              <a:gd name="connsiteY3" fmla="*/ 238125 h 257175"/>
              <a:gd name="connsiteX4" fmla="*/ 142875 w 1228725"/>
              <a:gd name="connsiteY4" fmla="*/ 257175 h 257175"/>
              <a:gd name="connsiteX5" fmla="*/ 19050 w 1228725"/>
              <a:gd name="connsiteY5" fmla="*/ 228600 h 257175"/>
              <a:gd name="connsiteX6" fmla="*/ 0 w 1228725"/>
              <a:gd name="connsiteY6" fmla="*/ 1905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8725" h="257175">
                <a:moveTo>
                  <a:pt x="0" y="19050"/>
                </a:moveTo>
                <a:lnTo>
                  <a:pt x="1162050" y="0"/>
                </a:lnTo>
                <a:lnTo>
                  <a:pt x="1228725" y="161925"/>
                </a:lnTo>
                <a:lnTo>
                  <a:pt x="1200150" y="238125"/>
                </a:lnTo>
                <a:lnTo>
                  <a:pt x="142875" y="257175"/>
                </a:lnTo>
                <a:lnTo>
                  <a:pt x="19050" y="228600"/>
                </a:lnTo>
                <a:lnTo>
                  <a:pt x="0" y="19050"/>
                </a:lnTo>
                <a:close/>
              </a:path>
            </a:pathLst>
          </a:custGeom>
          <a:solidFill>
            <a:srgbClr val="4191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757739" y="3290887"/>
            <a:ext cx="17430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 smtClean="0">
                <a:solidFill>
                  <a:schemeClr val="bg1"/>
                </a:solidFill>
              </a:rPr>
              <a:t>Goil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 Elementary </a:t>
            </a:r>
            <a:r>
              <a:rPr lang="en-US" altLang="ko-KR" sz="1200" b="1" dirty="0" err="1" smtClean="0">
                <a:solidFill>
                  <a:schemeClr val="bg1"/>
                </a:solidFill>
              </a:rPr>
              <a:t>Sch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43729" y="3290887"/>
            <a:ext cx="1671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sz="1200" b="1" spc="-150" dirty="0" err="1" smtClean="0">
                <a:solidFill>
                  <a:schemeClr val="bg1"/>
                </a:solidFill>
              </a:rPr>
              <a:t>Gangmyeong</a:t>
            </a:r>
            <a:r>
              <a:rPr lang="en-US" sz="1200" spc="-150" dirty="0" smtClean="0"/>
              <a:t> </a:t>
            </a:r>
            <a:r>
              <a:rPr lang="en-US" altLang="ko-KR" sz="1200" b="1" spc="-150" dirty="0" smtClean="0">
                <a:solidFill>
                  <a:schemeClr val="bg1"/>
                </a:solidFill>
              </a:rPr>
              <a:t>E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&amp;</a:t>
            </a:r>
            <a:r>
              <a:rPr lang="en-US" altLang="ko-KR" sz="1200" b="1" spc="-150" dirty="0" smtClean="0">
                <a:solidFill>
                  <a:schemeClr val="bg1"/>
                </a:solidFill>
              </a:rPr>
              <a:t>M </a:t>
            </a:r>
            <a:r>
              <a:rPr lang="en-US" altLang="ko-KR" sz="1200" b="1" spc="-150" dirty="0" err="1" smtClean="0">
                <a:solidFill>
                  <a:schemeClr val="bg1"/>
                </a:solidFill>
              </a:rPr>
              <a:t>Sch</a:t>
            </a:r>
            <a:endParaRPr lang="ko-KR" altLang="en-US" sz="1200" b="1" spc="-150" dirty="0">
              <a:solidFill>
                <a:schemeClr val="bg1"/>
              </a:solidFill>
            </a:endParaRPr>
          </a:p>
        </p:txBody>
      </p:sp>
      <p:pic>
        <p:nvPicPr>
          <p:cNvPr id="13" name="그림 12" descr="상일로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4437112"/>
            <a:ext cx="3203848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51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17006490"/>
              </p:ext>
            </p:extLst>
          </p:nvPr>
        </p:nvGraphicFramePr>
        <p:xfrm>
          <a:off x="467544" y="1340767"/>
          <a:ext cx="8229600" cy="501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4197152"/>
              </a:tblGrid>
              <a:tr h="3967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당초 문안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문안수정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559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4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4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16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현장 위치도</a:t>
                      </a:r>
                      <a:endParaRPr lang="ko-KR" altLang="en-US" sz="18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검토결과</a:t>
                      </a:r>
                      <a:endParaRPr lang="ko-KR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52813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endParaRPr lang="en-US" altLang="ko-KR" dirty="0" smtClean="0"/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원안대로 문안승인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길명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앞 영문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(-)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삽입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</p:spPr>
        <p:txBody>
          <a:bodyPr>
            <a:normAutofit/>
          </a:bodyPr>
          <a:lstStyle/>
          <a:p>
            <a:pPr algn="l"/>
            <a:r>
              <a:rPr lang="ko-KR" altLang="en-US" sz="2400" b="1" dirty="0" smtClean="0"/>
              <a:t>   </a:t>
            </a:r>
            <a:r>
              <a:rPr lang="ko-KR" alt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심의 신청 내용</a:t>
            </a:r>
            <a:endParaRPr lang="ko-KR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596" y="428604"/>
            <a:ext cx="285752" cy="285752"/>
          </a:xfrm>
          <a:prstGeom prst="round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27996618"/>
              </p:ext>
            </p:extLst>
          </p:nvPr>
        </p:nvGraphicFramePr>
        <p:xfrm>
          <a:off x="491484" y="903000"/>
          <a:ext cx="3000396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42942"/>
                <a:gridCol w="2357454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 smtClean="0">
                          <a:solidFill>
                            <a:sysClr val="windowText" lastClr="000000"/>
                          </a:solidFill>
                        </a:rPr>
                        <a:t> 5</a:t>
                      </a:r>
                      <a:endParaRPr lang="ko-KR" altLang="en-US" baseline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509320"/>
            <a:ext cx="34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3960440" cy="17532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3913" y="2004356"/>
            <a:ext cx="4000528" cy="17532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4743451" y="3204389"/>
            <a:ext cx="1438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/>
                </a:solidFill>
              </a:rPr>
              <a:t>High-Tech Complex</a:t>
            </a:r>
            <a:endParaRPr lang="ko-KR" altLang="en-US" sz="1000" dirty="0"/>
          </a:p>
        </p:txBody>
      </p:sp>
      <p:pic>
        <p:nvPicPr>
          <p:cNvPr id="11" name="그림 10" descr="상일로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4479957"/>
            <a:ext cx="4104456" cy="132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51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56393589"/>
              </p:ext>
            </p:extLst>
          </p:nvPr>
        </p:nvGraphicFramePr>
        <p:xfrm>
          <a:off x="467544" y="1340767"/>
          <a:ext cx="8229600" cy="501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4197152"/>
              </a:tblGrid>
              <a:tr h="3967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당초 문안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문안수정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559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4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4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16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현장 위치도</a:t>
                      </a:r>
                      <a:endParaRPr lang="ko-KR" altLang="en-US" sz="18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검토결과</a:t>
                      </a:r>
                      <a:endParaRPr lang="ko-KR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52813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lang="en-US" altLang="ko-KR" sz="1050" dirty="0" smtClean="0"/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lang="en-US" altLang="ko-KR" sz="1050" dirty="0" smtClean="0"/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ko-KR" altLang="en-US"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강일동을 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아리수로로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문안변경 승인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길명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앞 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영문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(-), 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상징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삽입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상일동역은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동명이 아닌 지하철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역사명으로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영문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(-) 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제외 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</p:spPr>
        <p:txBody>
          <a:bodyPr>
            <a:normAutofit/>
          </a:bodyPr>
          <a:lstStyle/>
          <a:p>
            <a:pPr algn="l"/>
            <a:r>
              <a:rPr lang="ko-KR" altLang="en-US" sz="2400" b="1" dirty="0" smtClean="0"/>
              <a:t>   </a:t>
            </a:r>
            <a:r>
              <a:rPr lang="ko-KR" alt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심의 신청 내용</a:t>
            </a:r>
            <a:endParaRPr lang="ko-KR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596" y="428604"/>
            <a:ext cx="285752" cy="285752"/>
          </a:xfrm>
          <a:prstGeom prst="round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27996618"/>
              </p:ext>
            </p:extLst>
          </p:nvPr>
        </p:nvGraphicFramePr>
        <p:xfrm>
          <a:off x="491484" y="903000"/>
          <a:ext cx="3000396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42942"/>
                <a:gridCol w="2357454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 smtClean="0">
                          <a:solidFill>
                            <a:sysClr val="windowText" lastClr="000000"/>
                          </a:solidFill>
                        </a:rPr>
                        <a:t> 6</a:t>
                      </a:r>
                      <a:endParaRPr lang="ko-KR" altLang="en-US" baseline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509320"/>
            <a:ext cx="34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629" y="1927619"/>
            <a:ext cx="3895355" cy="18871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927619"/>
            <a:ext cx="3973438" cy="18871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6660232" y="3000372"/>
            <a:ext cx="1912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High-Tech Complex</a:t>
            </a:r>
            <a:endParaRPr lang="ko-KR" altLang="en-US" dirty="0"/>
          </a:p>
        </p:txBody>
      </p:sp>
      <p:pic>
        <p:nvPicPr>
          <p:cNvPr id="15" name="그림 14" descr="상일로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4509120"/>
            <a:ext cx="4032448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51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19167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2975</TotalTime>
  <Words>351</Words>
  <Application>Microsoft Office PowerPoint</Application>
  <PresentationFormat>화면 슬라이드 쇼(4:3)</PresentationFormat>
  <Paragraphs>143</Paragraphs>
  <Slides>8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상일로 도로표지 문안수정(안) 검토</vt:lpstr>
      <vt:lpstr>     위  치  도(전체)</vt:lpstr>
      <vt:lpstr>   심의 신청 내용</vt:lpstr>
      <vt:lpstr>   심의 신청 내용</vt:lpstr>
      <vt:lpstr>   심의 신청 내용</vt:lpstr>
      <vt:lpstr>   심의 신청 내용</vt:lpstr>
      <vt:lpstr>   심의 신청 내용</vt:lpstr>
      <vt:lpstr>   심의 신청 내용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도로표지 문안심사 양식</dc:title>
  <dc:creator>서울시청</dc:creator>
  <cp:lastModifiedBy>박정재</cp:lastModifiedBy>
  <cp:revision>303</cp:revision>
  <cp:lastPrinted>2013-06-07T06:38:40Z</cp:lastPrinted>
  <dcterms:created xsi:type="dcterms:W3CDTF">2012-01-26T06:30:09Z</dcterms:created>
  <dcterms:modified xsi:type="dcterms:W3CDTF">2014-07-16T04:21:43Z</dcterms:modified>
</cp:coreProperties>
</file>