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45" r:id="rId1"/>
  </p:sldMasterIdLst>
  <p:notesMasterIdLst>
    <p:notesMasterId r:id="rId51"/>
  </p:notesMasterIdLst>
  <p:handoutMasterIdLst>
    <p:handoutMasterId r:id="rId52"/>
  </p:handoutMasterIdLst>
  <p:sldIdLst>
    <p:sldId id="256" r:id="rId2"/>
    <p:sldId id="305" r:id="rId3"/>
    <p:sldId id="273" r:id="rId4"/>
    <p:sldId id="257" r:id="rId5"/>
    <p:sldId id="258" r:id="rId6"/>
    <p:sldId id="259" r:id="rId7"/>
    <p:sldId id="261" r:id="rId8"/>
    <p:sldId id="262" r:id="rId9"/>
    <p:sldId id="263" r:id="rId10"/>
    <p:sldId id="275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4" r:id="rId19"/>
    <p:sldId id="276" r:id="rId20"/>
    <p:sldId id="277" r:id="rId21"/>
    <p:sldId id="279" r:id="rId22"/>
    <p:sldId id="282" r:id="rId23"/>
    <p:sldId id="281" r:id="rId24"/>
    <p:sldId id="283" r:id="rId25"/>
    <p:sldId id="284" r:id="rId26"/>
    <p:sldId id="280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7" r:id="rId37"/>
    <p:sldId id="298" r:id="rId38"/>
    <p:sldId id="294" r:id="rId39"/>
    <p:sldId id="299" r:id="rId40"/>
    <p:sldId id="300" r:id="rId41"/>
    <p:sldId id="301" r:id="rId42"/>
    <p:sldId id="302" r:id="rId43"/>
    <p:sldId id="303" r:id="rId44"/>
    <p:sldId id="306" r:id="rId45"/>
    <p:sldId id="308" r:id="rId46"/>
    <p:sldId id="309" r:id="rId47"/>
    <p:sldId id="310" r:id="rId48"/>
    <p:sldId id="307" r:id="rId49"/>
    <p:sldId id="304" r:id="rId50"/>
  </p:sldIdLst>
  <p:sldSz cx="9144000" cy="6858000" type="screen4x3"/>
  <p:notesSz cx="9144000" cy="6858000"/>
  <p:embeddedFontLst>
    <p:embeddedFont>
      <p:font typeface="Century Schoolbook" pitchFamily="18" charset="0"/>
      <p:regular r:id="rId53"/>
      <p:bold r:id="rId54"/>
      <p:italic r:id="rId55"/>
      <p:boldItalic r:id="rId56"/>
    </p:embeddedFont>
    <p:embeddedFont>
      <p:font typeface="휴먼매직체" pitchFamily="18" charset="-127"/>
      <p:regular r:id="rId57"/>
    </p:embeddedFont>
    <p:embeddedFont>
      <p:font typeface="Wingdings 2" pitchFamily="18" charset="2"/>
      <p:regular r:id="rId58"/>
    </p:embeddedFont>
    <p:embeddedFont>
      <p:font typeface="맑은 고딕" pitchFamily="50" charset="-127"/>
      <p:regular r:id="rId59"/>
      <p:bold r:id="rId60"/>
    </p:embeddedFont>
    <p:embeddedFont>
      <p:font typeface="Verdana" pitchFamily="34" charset="0"/>
      <p:regular r:id="rId61"/>
      <p:bold r:id="rId62"/>
      <p:italic r:id="rId63"/>
      <p:boldItalic r:id="rId6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CA304"/>
    <a:srgbClr val="FF9933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933" autoAdjust="0"/>
    <p:restoredTop sz="70668" autoAdjust="0"/>
  </p:normalViewPr>
  <p:slideViewPr>
    <p:cSldViewPr>
      <p:cViewPr varScale="1">
        <p:scale>
          <a:sx n="75" d="100"/>
          <a:sy n="75" d="100"/>
        </p:scale>
        <p:origin x="-7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4624BF-8942-4A2B-9520-B46F9B278239}" type="doc">
      <dgm:prSet loTypeId="urn:microsoft.com/office/officeart/2005/8/layout/radial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pPr latinLnBrk="1"/>
          <a:endParaRPr lang="ko-KR" altLang="en-US"/>
        </a:p>
      </dgm:t>
    </dgm:pt>
    <dgm:pt modelId="{CD614E6A-1EB6-462C-BA36-489AE476A2C6}">
      <dgm:prSet phldrT="[Text]" custT="1"/>
      <dgm:spPr/>
      <dgm:t>
        <a:bodyPr/>
        <a:lstStyle/>
        <a:p>
          <a:pPr latinLnBrk="1"/>
          <a:r>
            <a:rPr lang="ko-KR" altLang="en-US" sz="2400" b="1" dirty="0" smtClean="0">
              <a:solidFill>
                <a:srgbClr val="FF0000"/>
              </a:solidFill>
            </a:rPr>
            <a:t>섭식장애</a:t>
          </a:r>
          <a:endParaRPr lang="ko-KR" altLang="en-US" sz="2400" b="1" dirty="0">
            <a:solidFill>
              <a:srgbClr val="FF0000"/>
            </a:solidFill>
          </a:endParaRPr>
        </a:p>
      </dgm:t>
    </dgm:pt>
    <dgm:pt modelId="{FDB0D8FC-7719-4A84-A2C1-6ABC32A57FA9}" type="parTrans" cxnId="{7B442804-53C5-4811-9001-36FD5F425B4A}">
      <dgm:prSet/>
      <dgm:spPr/>
      <dgm:t>
        <a:bodyPr/>
        <a:lstStyle/>
        <a:p>
          <a:pPr latinLnBrk="1"/>
          <a:endParaRPr lang="ko-KR" altLang="en-US"/>
        </a:p>
      </dgm:t>
    </dgm:pt>
    <dgm:pt modelId="{6FEFD2FE-C99E-4293-87D0-927349B2E39A}" type="sibTrans" cxnId="{7B442804-53C5-4811-9001-36FD5F425B4A}">
      <dgm:prSet/>
      <dgm:spPr/>
      <dgm:t>
        <a:bodyPr/>
        <a:lstStyle/>
        <a:p>
          <a:pPr latinLnBrk="1"/>
          <a:endParaRPr lang="ko-KR" altLang="en-US"/>
        </a:p>
      </dgm:t>
    </dgm:pt>
    <dgm:pt modelId="{1CFCABC3-A45C-4E8F-94B2-E0BD28092415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식욕저하</a:t>
          </a:r>
          <a:endParaRPr lang="ko-KR" altLang="en-US" b="1" dirty="0">
            <a:solidFill>
              <a:schemeClr val="tx1"/>
            </a:solidFill>
          </a:endParaRPr>
        </a:p>
      </dgm:t>
    </dgm:pt>
    <dgm:pt modelId="{BE832A07-EB56-40BE-876A-3CE99292B2FE}" type="parTrans" cxnId="{B706DBC2-0CDF-43E7-88BA-68F49DB43792}">
      <dgm:prSet/>
      <dgm:spPr/>
      <dgm:t>
        <a:bodyPr/>
        <a:lstStyle/>
        <a:p>
          <a:pPr latinLnBrk="1"/>
          <a:endParaRPr lang="ko-KR" altLang="en-US"/>
        </a:p>
      </dgm:t>
    </dgm:pt>
    <dgm:pt modelId="{C2B4D86F-CA63-485C-9CD3-AEE31EE63EA4}" type="sibTrans" cxnId="{B706DBC2-0CDF-43E7-88BA-68F49DB43792}">
      <dgm:prSet/>
      <dgm:spPr/>
      <dgm:t>
        <a:bodyPr/>
        <a:lstStyle/>
        <a:p>
          <a:pPr latinLnBrk="1"/>
          <a:endParaRPr lang="ko-KR" altLang="en-US"/>
        </a:p>
      </dgm:t>
    </dgm:pt>
    <dgm:pt modelId="{6970C161-38A7-437C-904C-ACF5687E1A94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체력저하</a:t>
          </a:r>
          <a:endParaRPr lang="ko-KR" altLang="en-US" b="1" dirty="0">
            <a:solidFill>
              <a:schemeClr val="tx1"/>
            </a:solidFill>
          </a:endParaRPr>
        </a:p>
      </dgm:t>
    </dgm:pt>
    <dgm:pt modelId="{7968DCE6-AE0A-498C-930F-A17983B3B572}" type="parTrans" cxnId="{3F4B1E99-B5ED-46DB-95EA-8A3A8BA4045F}">
      <dgm:prSet/>
      <dgm:spPr/>
      <dgm:t>
        <a:bodyPr/>
        <a:lstStyle/>
        <a:p>
          <a:pPr latinLnBrk="1"/>
          <a:endParaRPr lang="ko-KR" altLang="en-US"/>
        </a:p>
      </dgm:t>
    </dgm:pt>
    <dgm:pt modelId="{EF148794-4311-4E6E-9052-EB4C889AB724}" type="sibTrans" cxnId="{3F4B1E99-B5ED-46DB-95EA-8A3A8BA4045F}">
      <dgm:prSet/>
      <dgm:spPr/>
      <dgm:t>
        <a:bodyPr/>
        <a:lstStyle/>
        <a:p>
          <a:pPr latinLnBrk="1"/>
          <a:endParaRPr lang="ko-KR" altLang="en-US"/>
        </a:p>
      </dgm:t>
    </dgm:pt>
    <dgm:pt modelId="{49577529-6CCC-4516-9EA6-BEE80C3DA699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의식장애</a:t>
          </a:r>
          <a:endParaRPr lang="ko-KR" altLang="en-US" b="1" dirty="0">
            <a:solidFill>
              <a:schemeClr val="tx1"/>
            </a:solidFill>
          </a:endParaRPr>
        </a:p>
      </dgm:t>
    </dgm:pt>
    <dgm:pt modelId="{A3FAD003-5EDE-40A4-87A7-A3256E1A94D6}" type="parTrans" cxnId="{D0A28B3D-49F3-4130-9136-5B84B34FB20C}">
      <dgm:prSet/>
      <dgm:spPr/>
      <dgm:t>
        <a:bodyPr/>
        <a:lstStyle/>
        <a:p>
          <a:pPr latinLnBrk="1"/>
          <a:endParaRPr lang="ko-KR" altLang="en-US"/>
        </a:p>
      </dgm:t>
    </dgm:pt>
    <dgm:pt modelId="{A2EFC9F2-73A8-4743-8315-8B6ADE7ED7E6}" type="sibTrans" cxnId="{D0A28B3D-49F3-4130-9136-5B84B34FB20C}">
      <dgm:prSet/>
      <dgm:spPr/>
      <dgm:t>
        <a:bodyPr/>
        <a:lstStyle/>
        <a:p>
          <a:pPr latinLnBrk="1"/>
          <a:endParaRPr lang="ko-KR" altLang="en-US"/>
        </a:p>
      </dgm:t>
    </dgm:pt>
    <dgm:pt modelId="{B422E037-9A9D-43AB-866E-224F757CAB68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심리적</a:t>
          </a:r>
          <a:endParaRPr lang="en-US" altLang="ko-KR" b="1" dirty="0" smtClean="0">
            <a:solidFill>
              <a:schemeClr val="tx1"/>
            </a:solidFill>
          </a:endParaRPr>
        </a:p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장애</a:t>
          </a:r>
          <a:endParaRPr lang="ko-KR" altLang="en-US" b="1" dirty="0">
            <a:solidFill>
              <a:schemeClr val="tx1"/>
            </a:solidFill>
          </a:endParaRPr>
        </a:p>
      </dgm:t>
    </dgm:pt>
    <dgm:pt modelId="{178096E3-8F84-4BD0-9F33-01AE6BAD3343}" type="parTrans" cxnId="{AA16C823-5074-4967-9E98-4508A6D6E52B}">
      <dgm:prSet/>
      <dgm:spPr/>
      <dgm:t>
        <a:bodyPr/>
        <a:lstStyle/>
        <a:p>
          <a:pPr latinLnBrk="1"/>
          <a:endParaRPr lang="ko-KR" altLang="en-US"/>
        </a:p>
      </dgm:t>
    </dgm:pt>
    <dgm:pt modelId="{00EDB578-F981-44A5-A13C-FE0D8DD864C2}" type="sibTrans" cxnId="{AA16C823-5074-4967-9E98-4508A6D6E52B}">
      <dgm:prSet/>
      <dgm:spPr/>
      <dgm:t>
        <a:bodyPr/>
        <a:lstStyle/>
        <a:p>
          <a:pPr latinLnBrk="1"/>
          <a:endParaRPr lang="ko-KR" altLang="en-US"/>
        </a:p>
      </dgm:t>
    </dgm:pt>
    <dgm:pt modelId="{51AA0DA6-4FF2-41CC-A033-605E30E1D85F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인지장애</a:t>
          </a:r>
          <a:endParaRPr lang="ko-KR" altLang="en-US" b="1" dirty="0">
            <a:solidFill>
              <a:schemeClr val="tx1"/>
            </a:solidFill>
          </a:endParaRPr>
        </a:p>
      </dgm:t>
    </dgm:pt>
    <dgm:pt modelId="{5EE97DCF-B1FC-43F9-B677-3FBBBD0357A5}" type="parTrans" cxnId="{479964F5-5A6C-4F5D-A1E2-21A69BDF91A1}">
      <dgm:prSet/>
      <dgm:spPr/>
      <dgm:t>
        <a:bodyPr/>
        <a:lstStyle/>
        <a:p>
          <a:pPr latinLnBrk="1"/>
          <a:endParaRPr lang="ko-KR" altLang="en-US"/>
        </a:p>
      </dgm:t>
    </dgm:pt>
    <dgm:pt modelId="{C74F77D6-5F73-49D5-A154-3AF66AE74B6E}" type="sibTrans" cxnId="{479964F5-5A6C-4F5D-A1E2-21A69BDF91A1}">
      <dgm:prSet/>
      <dgm:spPr/>
      <dgm:t>
        <a:bodyPr/>
        <a:lstStyle/>
        <a:p>
          <a:pPr latinLnBrk="1"/>
          <a:endParaRPr lang="ko-KR" altLang="en-US"/>
        </a:p>
      </dgm:t>
    </dgm:pt>
    <dgm:pt modelId="{39E3211C-1257-42A5-A163-60C57982158D}">
      <dgm:prSet phldrT="[Text]"/>
      <dgm:spPr/>
      <dgm:t>
        <a:bodyPr/>
        <a:lstStyle/>
        <a:p>
          <a:pPr latinLnBrk="1"/>
          <a:r>
            <a:rPr lang="ko-KR" altLang="en-US" b="1" dirty="0" err="1" smtClean="0">
              <a:solidFill>
                <a:schemeClr val="tx1"/>
              </a:solidFill>
            </a:rPr>
            <a:t>삼킴지각운동장애</a:t>
          </a:r>
          <a:endParaRPr lang="ko-KR" altLang="en-US" b="1" dirty="0">
            <a:solidFill>
              <a:schemeClr val="tx1"/>
            </a:solidFill>
          </a:endParaRPr>
        </a:p>
      </dgm:t>
    </dgm:pt>
    <dgm:pt modelId="{68A516D4-9B91-4C67-A70A-08E5E2AE1547}" type="parTrans" cxnId="{C02B8CBE-7DAA-430B-B690-C99F01A2BA47}">
      <dgm:prSet/>
      <dgm:spPr/>
      <dgm:t>
        <a:bodyPr/>
        <a:lstStyle/>
        <a:p>
          <a:pPr latinLnBrk="1"/>
          <a:endParaRPr lang="ko-KR" altLang="en-US"/>
        </a:p>
      </dgm:t>
    </dgm:pt>
    <dgm:pt modelId="{002DA9BE-216C-48A1-B48D-E34A1E741A3E}" type="sibTrans" cxnId="{C02B8CBE-7DAA-430B-B690-C99F01A2BA47}">
      <dgm:prSet/>
      <dgm:spPr/>
      <dgm:t>
        <a:bodyPr/>
        <a:lstStyle/>
        <a:p>
          <a:pPr latinLnBrk="1"/>
          <a:endParaRPr lang="ko-KR" altLang="en-US"/>
        </a:p>
      </dgm:t>
    </dgm:pt>
    <dgm:pt modelId="{C8D210D3-B654-4699-969C-6CE29781F5A5}" type="pres">
      <dgm:prSet presAssocID="{F24624BF-8942-4A2B-9520-B46F9B27823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75F6D9-3C12-4B42-9622-0A979FBD9109}" type="pres">
      <dgm:prSet presAssocID="{CD614E6A-1EB6-462C-BA36-489AE476A2C6}" presName="centerShape" presStyleLbl="node0" presStyleIdx="0" presStyleCnt="1" custLinFactNeighborX="-1347" custLinFactNeighborY="-1039"/>
      <dgm:spPr/>
      <dgm:t>
        <a:bodyPr/>
        <a:lstStyle/>
        <a:p>
          <a:pPr latinLnBrk="1"/>
          <a:endParaRPr lang="ko-KR" altLang="en-US"/>
        </a:p>
      </dgm:t>
    </dgm:pt>
    <dgm:pt modelId="{599B8396-EF36-4235-9513-D11F01DD0F30}" type="pres">
      <dgm:prSet presAssocID="{1CFCABC3-A45C-4E8F-94B2-E0BD2809241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2CC7A60-6CB6-4B0D-8FED-CD5970F89431}" type="pres">
      <dgm:prSet presAssocID="{1CFCABC3-A45C-4E8F-94B2-E0BD28092415}" presName="dummy" presStyleCnt="0"/>
      <dgm:spPr/>
    </dgm:pt>
    <dgm:pt modelId="{CCCAA1B2-754A-4DCE-845D-9F8BC71DE1A2}" type="pres">
      <dgm:prSet presAssocID="{C2B4D86F-CA63-485C-9CD3-AEE31EE63EA4}" presName="sibTrans" presStyleLbl="sibTrans2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EF49BB73-0809-4306-928A-CFCB4D918345}" type="pres">
      <dgm:prSet presAssocID="{6970C161-38A7-437C-904C-ACF5687E1A9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20B2E53-3DFB-4B2F-949B-FB9F35CB170F}" type="pres">
      <dgm:prSet presAssocID="{6970C161-38A7-437C-904C-ACF5687E1A94}" presName="dummy" presStyleCnt="0"/>
      <dgm:spPr/>
    </dgm:pt>
    <dgm:pt modelId="{BEF3C7DF-511D-46D6-BB69-7FD8A77C33CD}" type="pres">
      <dgm:prSet presAssocID="{EF148794-4311-4E6E-9052-EB4C889AB724}" presName="sibTrans" presStyleLbl="sibTrans2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8F9F2673-F4BC-4DC6-A6D9-62CB5140FE3E}" type="pres">
      <dgm:prSet presAssocID="{49577529-6CCC-4516-9EA6-BEE80C3DA69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A52D9D-6424-40E2-9D59-E37E0D531164}" type="pres">
      <dgm:prSet presAssocID="{49577529-6CCC-4516-9EA6-BEE80C3DA699}" presName="dummy" presStyleCnt="0"/>
      <dgm:spPr/>
    </dgm:pt>
    <dgm:pt modelId="{56960E22-A118-4167-9687-17CDC952097E}" type="pres">
      <dgm:prSet presAssocID="{A2EFC9F2-73A8-4743-8315-8B6ADE7ED7E6}" presName="sibTrans" presStyleLbl="sibTrans2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C2C87CD7-09A7-4AE8-839C-2F69A697B1DF}" type="pres">
      <dgm:prSet presAssocID="{B422E037-9A9D-43AB-866E-224F757CAB6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349D9B-4EDC-4EB2-8FA8-7B31C15C2B92}" type="pres">
      <dgm:prSet presAssocID="{B422E037-9A9D-43AB-866E-224F757CAB68}" presName="dummy" presStyleCnt="0"/>
      <dgm:spPr/>
    </dgm:pt>
    <dgm:pt modelId="{28F09D90-9F09-43C7-99EC-ECD49F09BC7D}" type="pres">
      <dgm:prSet presAssocID="{00EDB578-F981-44A5-A13C-FE0D8DD864C2}" presName="sibTrans" presStyleLbl="sibTrans2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E65EB97A-D47C-464A-9EDF-38FEB904647C}" type="pres">
      <dgm:prSet presAssocID="{51AA0DA6-4FF2-41CC-A033-605E30E1D85F}" presName="node" presStyleLbl="node1" presStyleIdx="4" presStyleCnt="6" custRadScaleRad="96705" custRadScaleInc="-105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9E21F2-960F-4C1C-A9BC-C9CD0614439C}" type="pres">
      <dgm:prSet presAssocID="{51AA0DA6-4FF2-41CC-A033-605E30E1D85F}" presName="dummy" presStyleCnt="0"/>
      <dgm:spPr/>
    </dgm:pt>
    <dgm:pt modelId="{44F89539-30CE-4C4F-AA0B-7338B8D19B17}" type="pres">
      <dgm:prSet presAssocID="{C74F77D6-5F73-49D5-A154-3AF66AE74B6E}" presName="sibTrans" presStyleLbl="sibTrans2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C647FABD-65DB-4C7C-8052-856AB80DA444}" type="pres">
      <dgm:prSet presAssocID="{39E3211C-1257-42A5-A163-60C57982158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7C2518-3E62-4E10-8BDB-536424C5801F}" type="pres">
      <dgm:prSet presAssocID="{39E3211C-1257-42A5-A163-60C57982158D}" presName="dummy" presStyleCnt="0"/>
      <dgm:spPr/>
    </dgm:pt>
    <dgm:pt modelId="{4CEC6BCA-1F7D-4244-A578-1F805DA585CC}" type="pres">
      <dgm:prSet presAssocID="{002DA9BE-216C-48A1-B48D-E34A1E741A3E}" presName="sibTrans" presStyleLbl="sibTrans2D1" presStyleIdx="5" presStyleCnt="6"/>
      <dgm:spPr/>
      <dgm:t>
        <a:bodyPr/>
        <a:lstStyle/>
        <a:p>
          <a:pPr latinLnBrk="1"/>
          <a:endParaRPr lang="ko-KR" altLang="en-US"/>
        </a:p>
      </dgm:t>
    </dgm:pt>
  </dgm:ptLst>
  <dgm:cxnLst>
    <dgm:cxn modelId="{145782DC-E21B-41B4-8ED9-DD3857DA07F1}" type="presOf" srcId="{39E3211C-1257-42A5-A163-60C57982158D}" destId="{C647FABD-65DB-4C7C-8052-856AB80DA444}" srcOrd="0" destOrd="0" presId="urn:microsoft.com/office/officeart/2005/8/layout/radial6"/>
    <dgm:cxn modelId="{BDAF1E07-5772-4DC4-9E60-10EB19206CCD}" type="presOf" srcId="{EF148794-4311-4E6E-9052-EB4C889AB724}" destId="{BEF3C7DF-511D-46D6-BB69-7FD8A77C33CD}" srcOrd="0" destOrd="0" presId="urn:microsoft.com/office/officeart/2005/8/layout/radial6"/>
    <dgm:cxn modelId="{2543A271-BA3B-40C8-A9F7-439445F51652}" type="presOf" srcId="{51AA0DA6-4FF2-41CC-A033-605E30E1D85F}" destId="{E65EB97A-D47C-464A-9EDF-38FEB904647C}" srcOrd="0" destOrd="0" presId="urn:microsoft.com/office/officeart/2005/8/layout/radial6"/>
    <dgm:cxn modelId="{CAB901C8-C45F-441E-AB36-C56C13F4A836}" type="presOf" srcId="{002DA9BE-216C-48A1-B48D-E34A1E741A3E}" destId="{4CEC6BCA-1F7D-4244-A578-1F805DA585CC}" srcOrd="0" destOrd="0" presId="urn:microsoft.com/office/officeart/2005/8/layout/radial6"/>
    <dgm:cxn modelId="{B706DBC2-0CDF-43E7-88BA-68F49DB43792}" srcId="{CD614E6A-1EB6-462C-BA36-489AE476A2C6}" destId="{1CFCABC3-A45C-4E8F-94B2-E0BD28092415}" srcOrd="0" destOrd="0" parTransId="{BE832A07-EB56-40BE-876A-3CE99292B2FE}" sibTransId="{C2B4D86F-CA63-485C-9CD3-AEE31EE63EA4}"/>
    <dgm:cxn modelId="{B3DE0E65-B7BE-4DFE-95CE-0C7CA63D2539}" type="presOf" srcId="{49577529-6CCC-4516-9EA6-BEE80C3DA699}" destId="{8F9F2673-F4BC-4DC6-A6D9-62CB5140FE3E}" srcOrd="0" destOrd="0" presId="urn:microsoft.com/office/officeart/2005/8/layout/radial6"/>
    <dgm:cxn modelId="{479964F5-5A6C-4F5D-A1E2-21A69BDF91A1}" srcId="{CD614E6A-1EB6-462C-BA36-489AE476A2C6}" destId="{51AA0DA6-4FF2-41CC-A033-605E30E1D85F}" srcOrd="4" destOrd="0" parTransId="{5EE97DCF-B1FC-43F9-B677-3FBBBD0357A5}" sibTransId="{C74F77D6-5F73-49D5-A154-3AF66AE74B6E}"/>
    <dgm:cxn modelId="{C78ACF68-65E1-4CCE-A721-B73536B1664D}" type="presOf" srcId="{6970C161-38A7-437C-904C-ACF5687E1A94}" destId="{EF49BB73-0809-4306-928A-CFCB4D918345}" srcOrd="0" destOrd="0" presId="urn:microsoft.com/office/officeart/2005/8/layout/radial6"/>
    <dgm:cxn modelId="{34F74802-6123-41BE-BBFC-4EFC86668148}" type="presOf" srcId="{F24624BF-8942-4A2B-9520-B46F9B278239}" destId="{C8D210D3-B654-4699-969C-6CE29781F5A5}" srcOrd="0" destOrd="0" presId="urn:microsoft.com/office/officeart/2005/8/layout/radial6"/>
    <dgm:cxn modelId="{0D975FF5-3F4A-40E1-B47F-57957A893A2F}" type="presOf" srcId="{B422E037-9A9D-43AB-866E-224F757CAB68}" destId="{C2C87CD7-09A7-4AE8-839C-2F69A697B1DF}" srcOrd="0" destOrd="0" presId="urn:microsoft.com/office/officeart/2005/8/layout/radial6"/>
    <dgm:cxn modelId="{4AF06544-9DD7-4C98-94FB-B92316878592}" type="presOf" srcId="{CD614E6A-1EB6-462C-BA36-489AE476A2C6}" destId="{0F75F6D9-3C12-4B42-9622-0A979FBD9109}" srcOrd="0" destOrd="0" presId="urn:microsoft.com/office/officeart/2005/8/layout/radial6"/>
    <dgm:cxn modelId="{5ABD8B40-7ABA-4852-9913-E82622096329}" type="presOf" srcId="{C74F77D6-5F73-49D5-A154-3AF66AE74B6E}" destId="{44F89539-30CE-4C4F-AA0B-7338B8D19B17}" srcOrd="0" destOrd="0" presId="urn:microsoft.com/office/officeart/2005/8/layout/radial6"/>
    <dgm:cxn modelId="{3F4B1E99-B5ED-46DB-95EA-8A3A8BA4045F}" srcId="{CD614E6A-1EB6-462C-BA36-489AE476A2C6}" destId="{6970C161-38A7-437C-904C-ACF5687E1A94}" srcOrd="1" destOrd="0" parTransId="{7968DCE6-AE0A-498C-930F-A17983B3B572}" sibTransId="{EF148794-4311-4E6E-9052-EB4C889AB724}"/>
    <dgm:cxn modelId="{C02B8CBE-7DAA-430B-B690-C99F01A2BA47}" srcId="{CD614E6A-1EB6-462C-BA36-489AE476A2C6}" destId="{39E3211C-1257-42A5-A163-60C57982158D}" srcOrd="5" destOrd="0" parTransId="{68A516D4-9B91-4C67-A70A-08E5E2AE1547}" sibTransId="{002DA9BE-216C-48A1-B48D-E34A1E741A3E}"/>
    <dgm:cxn modelId="{AA16C823-5074-4967-9E98-4508A6D6E52B}" srcId="{CD614E6A-1EB6-462C-BA36-489AE476A2C6}" destId="{B422E037-9A9D-43AB-866E-224F757CAB68}" srcOrd="3" destOrd="0" parTransId="{178096E3-8F84-4BD0-9F33-01AE6BAD3343}" sibTransId="{00EDB578-F981-44A5-A13C-FE0D8DD864C2}"/>
    <dgm:cxn modelId="{D0A28B3D-49F3-4130-9136-5B84B34FB20C}" srcId="{CD614E6A-1EB6-462C-BA36-489AE476A2C6}" destId="{49577529-6CCC-4516-9EA6-BEE80C3DA699}" srcOrd="2" destOrd="0" parTransId="{A3FAD003-5EDE-40A4-87A7-A3256E1A94D6}" sibTransId="{A2EFC9F2-73A8-4743-8315-8B6ADE7ED7E6}"/>
    <dgm:cxn modelId="{7B442804-53C5-4811-9001-36FD5F425B4A}" srcId="{F24624BF-8942-4A2B-9520-B46F9B278239}" destId="{CD614E6A-1EB6-462C-BA36-489AE476A2C6}" srcOrd="0" destOrd="0" parTransId="{FDB0D8FC-7719-4A84-A2C1-6ABC32A57FA9}" sibTransId="{6FEFD2FE-C99E-4293-87D0-927349B2E39A}"/>
    <dgm:cxn modelId="{150BDA18-751B-47AC-AD11-D7323E4F995A}" type="presOf" srcId="{1CFCABC3-A45C-4E8F-94B2-E0BD28092415}" destId="{599B8396-EF36-4235-9513-D11F01DD0F30}" srcOrd="0" destOrd="0" presId="urn:microsoft.com/office/officeart/2005/8/layout/radial6"/>
    <dgm:cxn modelId="{BE4F2B14-CFBD-4455-840C-5D0922CAD68E}" type="presOf" srcId="{A2EFC9F2-73A8-4743-8315-8B6ADE7ED7E6}" destId="{56960E22-A118-4167-9687-17CDC952097E}" srcOrd="0" destOrd="0" presId="urn:microsoft.com/office/officeart/2005/8/layout/radial6"/>
    <dgm:cxn modelId="{84D3F8D9-B23B-4C78-92F5-A88ADFA41CB4}" type="presOf" srcId="{00EDB578-F981-44A5-A13C-FE0D8DD864C2}" destId="{28F09D90-9F09-43C7-99EC-ECD49F09BC7D}" srcOrd="0" destOrd="0" presId="urn:microsoft.com/office/officeart/2005/8/layout/radial6"/>
    <dgm:cxn modelId="{DF8F479E-6E70-488A-93ED-B9FC00544A8A}" type="presOf" srcId="{C2B4D86F-CA63-485C-9CD3-AEE31EE63EA4}" destId="{CCCAA1B2-754A-4DCE-845D-9F8BC71DE1A2}" srcOrd="0" destOrd="0" presId="urn:microsoft.com/office/officeart/2005/8/layout/radial6"/>
    <dgm:cxn modelId="{858822A9-7FC7-46FD-B441-6F57E97A3020}" type="presParOf" srcId="{C8D210D3-B654-4699-969C-6CE29781F5A5}" destId="{0F75F6D9-3C12-4B42-9622-0A979FBD9109}" srcOrd="0" destOrd="0" presId="urn:microsoft.com/office/officeart/2005/8/layout/radial6"/>
    <dgm:cxn modelId="{35306C44-E40A-4695-8765-66FE1A0D19A6}" type="presParOf" srcId="{C8D210D3-B654-4699-969C-6CE29781F5A5}" destId="{599B8396-EF36-4235-9513-D11F01DD0F30}" srcOrd="1" destOrd="0" presId="urn:microsoft.com/office/officeart/2005/8/layout/radial6"/>
    <dgm:cxn modelId="{E2C9B548-174B-45E7-8380-18E888FB3DE3}" type="presParOf" srcId="{C8D210D3-B654-4699-969C-6CE29781F5A5}" destId="{D2CC7A60-6CB6-4B0D-8FED-CD5970F89431}" srcOrd="2" destOrd="0" presId="urn:microsoft.com/office/officeart/2005/8/layout/radial6"/>
    <dgm:cxn modelId="{D02F6D69-60ED-4E0B-82DB-48D6E86950E5}" type="presParOf" srcId="{C8D210D3-B654-4699-969C-6CE29781F5A5}" destId="{CCCAA1B2-754A-4DCE-845D-9F8BC71DE1A2}" srcOrd="3" destOrd="0" presId="urn:microsoft.com/office/officeart/2005/8/layout/radial6"/>
    <dgm:cxn modelId="{9BD17510-1286-4A4D-85C5-D72AA401ACB8}" type="presParOf" srcId="{C8D210D3-B654-4699-969C-6CE29781F5A5}" destId="{EF49BB73-0809-4306-928A-CFCB4D918345}" srcOrd="4" destOrd="0" presId="urn:microsoft.com/office/officeart/2005/8/layout/radial6"/>
    <dgm:cxn modelId="{FC3FA16F-E3EE-4395-8B4C-3386BAA90AA6}" type="presParOf" srcId="{C8D210D3-B654-4699-969C-6CE29781F5A5}" destId="{320B2E53-3DFB-4B2F-949B-FB9F35CB170F}" srcOrd="5" destOrd="0" presId="urn:microsoft.com/office/officeart/2005/8/layout/radial6"/>
    <dgm:cxn modelId="{A27C97B0-31B1-454F-A006-7B75B37D024C}" type="presParOf" srcId="{C8D210D3-B654-4699-969C-6CE29781F5A5}" destId="{BEF3C7DF-511D-46D6-BB69-7FD8A77C33CD}" srcOrd="6" destOrd="0" presId="urn:microsoft.com/office/officeart/2005/8/layout/radial6"/>
    <dgm:cxn modelId="{A60A03CB-4A9E-4E4B-9961-EB6775F905CE}" type="presParOf" srcId="{C8D210D3-B654-4699-969C-6CE29781F5A5}" destId="{8F9F2673-F4BC-4DC6-A6D9-62CB5140FE3E}" srcOrd="7" destOrd="0" presId="urn:microsoft.com/office/officeart/2005/8/layout/radial6"/>
    <dgm:cxn modelId="{1EEB4D7A-6B51-420F-B01B-26503959AE0F}" type="presParOf" srcId="{C8D210D3-B654-4699-969C-6CE29781F5A5}" destId="{F6A52D9D-6424-40E2-9D59-E37E0D531164}" srcOrd="8" destOrd="0" presId="urn:microsoft.com/office/officeart/2005/8/layout/radial6"/>
    <dgm:cxn modelId="{1D783D87-893D-48F4-9CD3-05904D6A7E25}" type="presParOf" srcId="{C8D210D3-B654-4699-969C-6CE29781F5A5}" destId="{56960E22-A118-4167-9687-17CDC952097E}" srcOrd="9" destOrd="0" presId="urn:microsoft.com/office/officeart/2005/8/layout/radial6"/>
    <dgm:cxn modelId="{70C5ECF6-B0EE-4461-BC82-A886D0591CB9}" type="presParOf" srcId="{C8D210D3-B654-4699-969C-6CE29781F5A5}" destId="{C2C87CD7-09A7-4AE8-839C-2F69A697B1DF}" srcOrd="10" destOrd="0" presId="urn:microsoft.com/office/officeart/2005/8/layout/radial6"/>
    <dgm:cxn modelId="{A421750B-802B-4333-8DCF-EBC27E6F9FC2}" type="presParOf" srcId="{C8D210D3-B654-4699-969C-6CE29781F5A5}" destId="{47349D9B-4EDC-4EB2-8FA8-7B31C15C2B92}" srcOrd="11" destOrd="0" presId="urn:microsoft.com/office/officeart/2005/8/layout/radial6"/>
    <dgm:cxn modelId="{E0148F7A-09A5-4AC1-8BBD-A1016C78C357}" type="presParOf" srcId="{C8D210D3-B654-4699-969C-6CE29781F5A5}" destId="{28F09D90-9F09-43C7-99EC-ECD49F09BC7D}" srcOrd="12" destOrd="0" presId="urn:microsoft.com/office/officeart/2005/8/layout/radial6"/>
    <dgm:cxn modelId="{C0691091-CF37-4276-B081-BBD7BF21AEA6}" type="presParOf" srcId="{C8D210D3-B654-4699-969C-6CE29781F5A5}" destId="{E65EB97A-D47C-464A-9EDF-38FEB904647C}" srcOrd="13" destOrd="0" presId="urn:microsoft.com/office/officeart/2005/8/layout/radial6"/>
    <dgm:cxn modelId="{A599ABD3-D6D0-46CF-B264-A38B2EC22C62}" type="presParOf" srcId="{C8D210D3-B654-4699-969C-6CE29781F5A5}" destId="{589E21F2-960F-4C1C-A9BC-C9CD0614439C}" srcOrd="14" destOrd="0" presId="urn:microsoft.com/office/officeart/2005/8/layout/radial6"/>
    <dgm:cxn modelId="{439998C3-6A87-43A9-8EFA-B7DFDBE7A3CC}" type="presParOf" srcId="{C8D210D3-B654-4699-969C-6CE29781F5A5}" destId="{44F89539-30CE-4C4F-AA0B-7338B8D19B17}" srcOrd="15" destOrd="0" presId="urn:microsoft.com/office/officeart/2005/8/layout/radial6"/>
    <dgm:cxn modelId="{3590D21D-2DB7-4A91-8B76-B84452E4ADD0}" type="presParOf" srcId="{C8D210D3-B654-4699-969C-6CE29781F5A5}" destId="{C647FABD-65DB-4C7C-8052-856AB80DA444}" srcOrd="16" destOrd="0" presId="urn:microsoft.com/office/officeart/2005/8/layout/radial6"/>
    <dgm:cxn modelId="{D3C4D638-703E-4E56-A4AF-6DD33E4FBF6B}" type="presParOf" srcId="{C8D210D3-B654-4699-969C-6CE29781F5A5}" destId="{937C2518-3E62-4E10-8BDB-536424C5801F}" srcOrd="17" destOrd="0" presId="urn:microsoft.com/office/officeart/2005/8/layout/radial6"/>
    <dgm:cxn modelId="{E3999B66-E0C2-40CA-9AAB-22BE6D712D89}" type="presParOf" srcId="{C8D210D3-B654-4699-969C-6CE29781F5A5}" destId="{4CEC6BCA-1F7D-4244-A578-1F805DA585CC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BCD464-73A8-4A8C-B67E-8F3F5D5640D3}" type="doc">
      <dgm:prSet loTypeId="urn:microsoft.com/office/officeart/2005/8/layout/hProcess9" loCatId="process" qsTypeId="urn:microsoft.com/office/officeart/2005/8/quickstyle/simple1" qsCatId="simple" csTypeId="urn:microsoft.com/office/officeart/2005/8/colors/accent6_4" csCatId="accent6" phldr="1"/>
      <dgm:spPr/>
    </dgm:pt>
    <dgm:pt modelId="{8003A724-D412-4219-9525-AEE4CB65D63D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연하작용</a:t>
          </a:r>
          <a:endParaRPr lang="ko-KR" altLang="en-US" b="1" dirty="0">
            <a:solidFill>
              <a:schemeClr val="tx1"/>
            </a:solidFill>
          </a:endParaRPr>
        </a:p>
      </dgm:t>
    </dgm:pt>
    <dgm:pt modelId="{4FF1264E-4628-461B-B000-1A72CF0962F2}" type="parTrans" cxnId="{0CBDF279-533E-4F9B-8EC3-590C22286745}">
      <dgm:prSet/>
      <dgm:spPr/>
      <dgm:t>
        <a:bodyPr/>
        <a:lstStyle/>
        <a:p>
          <a:pPr latinLnBrk="1"/>
          <a:endParaRPr lang="ko-KR" altLang="en-US"/>
        </a:p>
      </dgm:t>
    </dgm:pt>
    <dgm:pt modelId="{E38670B9-0953-4EEC-A563-2CB21EDE8103}" type="sibTrans" cxnId="{0CBDF279-533E-4F9B-8EC3-590C22286745}">
      <dgm:prSet/>
      <dgm:spPr/>
      <dgm:t>
        <a:bodyPr/>
        <a:lstStyle/>
        <a:p>
          <a:pPr latinLnBrk="1"/>
          <a:endParaRPr lang="ko-KR" altLang="en-US"/>
        </a:p>
      </dgm:t>
    </dgm:pt>
    <dgm:pt modelId="{AE074240-E2BD-4E93-888A-FED378B5DB16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장애 발생</a:t>
          </a:r>
          <a:endParaRPr lang="ko-KR" altLang="en-US" b="1" dirty="0">
            <a:solidFill>
              <a:schemeClr val="tx1"/>
            </a:solidFill>
          </a:endParaRPr>
        </a:p>
      </dgm:t>
    </dgm:pt>
    <dgm:pt modelId="{08B0C9C7-A373-4829-BE61-E2BAF580E7D3}" type="parTrans" cxnId="{0DCD9062-1B15-47E2-8FA4-FE7DA01625A6}">
      <dgm:prSet/>
      <dgm:spPr/>
      <dgm:t>
        <a:bodyPr/>
        <a:lstStyle/>
        <a:p>
          <a:pPr latinLnBrk="1"/>
          <a:endParaRPr lang="ko-KR" altLang="en-US"/>
        </a:p>
      </dgm:t>
    </dgm:pt>
    <dgm:pt modelId="{7ECB9B64-7405-49DF-BD12-F712E8FA623E}" type="sibTrans" cxnId="{0DCD9062-1B15-47E2-8FA4-FE7DA01625A6}">
      <dgm:prSet/>
      <dgm:spPr/>
      <dgm:t>
        <a:bodyPr/>
        <a:lstStyle/>
        <a:p>
          <a:pPr latinLnBrk="1"/>
          <a:endParaRPr lang="ko-KR" altLang="en-US"/>
        </a:p>
      </dgm:t>
    </dgm:pt>
    <dgm:pt modelId="{58572F05-317D-4D3C-A744-CD258C9A94C0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위험 초래</a:t>
          </a:r>
          <a:endParaRPr lang="ko-KR" altLang="en-US" b="1" dirty="0">
            <a:solidFill>
              <a:schemeClr val="tx1"/>
            </a:solidFill>
          </a:endParaRPr>
        </a:p>
      </dgm:t>
    </dgm:pt>
    <dgm:pt modelId="{8507F8E1-F868-4047-A094-6C15FEEA0C2C}" type="parTrans" cxnId="{D978FA94-6049-4D99-B7F1-BD0E2A0B62E5}">
      <dgm:prSet/>
      <dgm:spPr/>
      <dgm:t>
        <a:bodyPr/>
        <a:lstStyle/>
        <a:p>
          <a:pPr latinLnBrk="1"/>
          <a:endParaRPr lang="ko-KR" altLang="en-US"/>
        </a:p>
      </dgm:t>
    </dgm:pt>
    <dgm:pt modelId="{FFE40941-E82D-4578-9787-6BEB65F45DB8}" type="sibTrans" cxnId="{D978FA94-6049-4D99-B7F1-BD0E2A0B62E5}">
      <dgm:prSet/>
      <dgm:spPr/>
      <dgm:t>
        <a:bodyPr/>
        <a:lstStyle/>
        <a:p>
          <a:pPr latinLnBrk="1"/>
          <a:endParaRPr lang="ko-KR" altLang="en-US"/>
        </a:p>
      </dgm:t>
    </dgm:pt>
    <dgm:pt modelId="{B2088AC5-4B75-4B61-AE9D-D9F5CFD322D3}" type="pres">
      <dgm:prSet presAssocID="{85BCD464-73A8-4A8C-B67E-8F3F5D5640D3}" presName="CompostProcess" presStyleCnt="0">
        <dgm:presLayoutVars>
          <dgm:dir/>
          <dgm:resizeHandles val="exact"/>
        </dgm:presLayoutVars>
      </dgm:prSet>
      <dgm:spPr/>
    </dgm:pt>
    <dgm:pt modelId="{DBBC229D-210B-4C5E-A719-D5B53AB91C28}" type="pres">
      <dgm:prSet presAssocID="{85BCD464-73A8-4A8C-B67E-8F3F5D5640D3}" presName="arrow" presStyleLbl="bgShp" presStyleIdx="0" presStyleCnt="1"/>
      <dgm:spPr/>
    </dgm:pt>
    <dgm:pt modelId="{4F20FACC-8922-4372-A144-0E75D1F5C925}" type="pres">
      <dgm:prSet presAssocID="{85BCD464-73A8-4A8C-B67E-8F3F5D5640D3}" presName="linearProcess" presStyleCnt="0"/>
      <dgm:spPr/>
    </dgm:pt>
    <dgm:pt modelId="{08D217E7-A665-4737-9B18-D92A67E356BA}" type="pres">
      <dgm:prSet presAssocID="{8003A724-D412-4219-9525-AEE4CB65D63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6760C2F-7ACB-4BCF-914C-28269CE30A09}" type="pres">
      <dgm:prSet presAssocID="{E38670B9-0953-4EEC-A563-2CB21EDE8103}" presName="sibTrans" presStyleCnt="0"/>
      <dgm:spPr/>
    </dgm:pt>
    <dgm:pt modelId="{5E51EF42-95A6-47F4-B4E0-2F098EE76CF8}" type="pres">
      <dgm:prSet presAssocID="{AE074240-E2BD-4E93-888A-FED378B5DB1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E82FBC2-6798-43D5-AC8D-F61CB043F457}" type="pres">
      <dgm:prSet presAssocID="{7ECB9B64-7405-49DF-BD12-F712E8FA623E}" presName="sibTrans" presStyleCnt="0"/>
      <dgm:spPr/>
    </dgm:pt>
    <dgm:pt modelId="{F0320701-C7E7-4936-9635-16C4F10CF4C4}" type="pres">
      <dgm:prSet presAssocID="{58572F05-317D-4D3C-A744-CD258C9A94C0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B25AE00-0595-40F8-9A7F-27131A3A54AD}" type="presOf" srcId="{85BCD464-73A8-4A8C-B67E-8F3F5D5640D3}" destId="{B2088AC5-4B75-4B61-AE9D-D9F5CFD322D3}" srcOrd="0" destOrd="0" presId="urn:microsoft.com/office/officeart/2005/8/layout/hProcess9"/>
    <dgm:cxn modelId="{CD70A983-904A-4BA3-B854-A4D9A321EA3B}" type="presOf" srcId="{58572F05-317D-4D3C-A744-CD258C9A94C0}" destId="{F0320701-C7E7-4936-9635-16C4F10CF4C4}" srcOrd="0" destOrd="0" presId="urn:microsoft.com/office/officeart/2005/8/layout/hProcess9"/>
    <dgm:cxn modelId="{0DCD9062-1B15-47E2-8FA4-FE7DA01625A6}" srcId="{85BCD464-73A8-4A8C-B67E-8F3F5D5640D3}" destId="{AE074240-E2BD-4E93-888A-FED378B5DB16}" srcOrd="1" destOrd="0" parTransId="{08B0C9C7-A373-4829-BE61-E2BAF580E7D3}" sibTransId="{7ECB9B64-7405-49DF-BD12-F712E8FA623E}"/>
    <dgm:cxn modelId="{DF4C9486-2E32-4A7C-8FC9-42CDC8EC2BA9}" type="presOf" srcId="{8003A724-D412-4219-9525-AEE4CB65D63D}" destId="{08D217E7-A665-4737-9B18-D92A67E356BA}" srcOrd="0" destOrd="0" presId="urn:microsoft.com/office/officeart/2005/8/layout/hProcess9"/>
    <dgm:cxn modelId="{D978FA94-6049-4D99-B7F1-BD0E2A0B62E5}" srcId="{85BCD464-73A8-4A8C-B67E-8F3F5D5640D3}" destId="{58572F05-317D-4D3C-A744-CD258C9A94C0}" srcOrd="2" destOrd="0" parTransId="{8507F8E1-F868-4047-A094-6C15FEEA0C2C}" sibTransId="{FFE40941-E82D-4578-9787-6BEB65F45DB8}"/>
    <dgm:cxn modelId="{0CBDF279-533E-4F9B-8EC3-590C22286745}" srcId="{85BCD464-73A8-4A8C-B67E-8F3F5D5640D3}" destId="{8003A724-D412-4219-9525-AEE4CB65D63D}" srcOrd="0" destOrd="0" parTransId="{4FF1264E-4628-461B-B000-1A72CF0962F2}" sibTransId="{E38670B9-0953-4EEC-A563-2CB21EDE8103}"/>
    <dgm:cxn modelId="{14F80A19-833A-43A1-AFFB-73566DED44F1}" type="presOf" srcId="{AE074240-E2BD-4E93-888A-FED378B5DB16}" destId="{5E51EF42-95A6-47F4-B4E0-2F098EE76CF8}" srcOrd="0" destOrd="0" presId="urn:microsoft.com/office/officeart/2005/8/layout/hProcess9"/>
    <dgm:cxn modelId="{62F634C2-1676-45DB-99D2-28402A522EED}" type="presParOf" srcId="{B2088AC5-4B75-4B61-AE9D-D9F5CFD322D3}" destId="{DBBC229D-210B-4C5E-A719-D5B53AB91C28}" srcOrd="0" destOrd="0" presId="urn:microsoft.com/office/officeart/2005/8/layout/hProcess9"/>
    <dgm:cxn modelId="{265BE90E-07F2-4E1B-ACB9-DD26E4D00BEE}" type="presParOf" srcId="{B2088AC5-4B75-4B61-AE9D-D9F5CFD322D3}" destId="{4F20FACC-8922-4372-A144-0E75D1F5C925}" srcOrd="1" destOrd="0" presId="urn:microsoft.com/office/officeart/2005/8/layout/hProcess9"/>
    <dgm:cxn modelId="{82806268-A594-483E-80F8-16F09F912226}" type="presParOf" srcId="{4F20FACC-8922-4372-A144-0E75D1F5C925}" destId="{08D217E7-A665-4737-9B18-D92A67E356BA}" srcOrd="0" destOrd="0" presId="urn:microsoft.com/office/officeart/2005/8/layout/hProcess9"/>
    <dgm:cxn modelId="{43E90028-A1E5-4BB0-B0EE-CF5ED90BC4E1}" type="presParOf" srcId="{4F20FACC-8922-4372-A144-0E75D1F5C925}" destId="{D6760C2F-7ACB-4BCF-914C-28269CE30A09}" srcOrd="1" destOrd="0" presId="urn:microsoft.com/office/officeart/2005/8/layout/hProcess9"/>
    <dgm:cxn modelId="{53C46BFF-5F4D-462D-B8A1-7EDADECDB6A7}" type="presParOf" srcId="{4F20FACC-8922-4372-A144-0E75D1F5C925}" destId="{5E51EF42-95A6-47F4-B4E0-2F098EE76CF8}" srcOrd="2" destOrd="0" presId="urn:microsoft.com/office/officeart/2005/8/layout/hProcess9"/>
    <dgm:cxn modelId="{DAC4C603-F387-4A61-B35E-ADD37FC5BDB1}" type="presParOf" srcId="{4F20FACC-8922-4372-A144-0E75D1F5C925}" destId="{EE82FBC2-6798-43D5-AC8D-F61CB043F457}" srcOrd="3" destOrd="0" presId="urn:microsoft.com/office/officeart/2005/8/layout/hProcess9"/>
    <dgm:cxn modelId="{3161D1AA-FFDA-4003-A718-3528027CE0C2}" type="presParOf" srcId="{4F20FACC-8922-4372-A144-0E75D1F5C925}" destId="{F0320701-C7E7-4936-9635-16C4F10CF4C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0B77D5-3ED0-45F1-899F-EC4F45B7068F}" type="doc">
      <dgm:prSet loTypeId="urn:microsoft.com/office/officeart/2005/8/layout/gear1" loCatId="relationship" qsTypeId="urn:microsoft.com/office/officeart/2005/8/quickstyle/simple1" qsCatId="simple" csTypeId="urn:microsoft.com/office/officeart/2005/8/colors/accent6_2" csCatId="accent6" phldr="1"/>
      <dgm:spPr/>
    </dgm:pt>
    <dgm:pt modelId="{7ED894C4-FBFE-42C6-960B-3C6582B2AA8D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지주막하 출혈</a:t>
          </a:r>
          <a:endParaRPr lang="ko-KR" altLang="en-US" b="1" dirty="0">
            <a:solidFill>
              <a:schemeClr val="tx1"/>
            </a:solidFill>
          </a:endParaRPr>
        </a:p>
      </dgm:t>
    </dgm:pt>
    <dgm:pt modelId="{DF75E841-04C4-4AFA-9C6D-CBBA4B036A1D}" type="parTrans" cxnId="{F585F130-FCCD-46CA-8672-FD08E8EC362A}">
      <dgm:prSet/>
      <dgm:spPr/>
      <dgm:t>
        <a:bodyPr/>
        <a:lstStyle/>
        <a:p>
          <a:pPr latinLnBrk="1"/>
          <a:endParaRPr lang="ko-KR" altLang="en-US"/>
        </a:p>
      </dgm:t>
    </dgm:pt>
    <dgm:pt modelId="{D6F2BF12-7D45-4FC6-9BE6-F642368D5F3B}" type="sibTrans" cxnId="{F585F130-FCCD-46CA-8672-FD08E8EC362A}">
      <dgm:prSet/>
      <dgm:spPr/>
      <dgm:t>
        <a:bodyPr/>
        <a:lstStyle/>
        <a:p>
          <a:pPr latinLnBrk="1"/>
          <a:endParaRPr lang="ko-KR" altLang="en-US"/>
        </a:p>
      </dgm:t>
    </dgm:pt>
    <dgm:pt modelId="{0A92FB92-8FE1-4614-B410-837854CDC9BD}">
      <dgm:prSet phldrT="[Text]"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뇌내출혈</a:t>
          </a:r>
          <a:endParaRPr lang="ko-KR" altLang="en-US" b="1" dirty="0">
            <a:solidFill>
              <a:schemeClr val="tx1"/>
            </a:solidFill>
          </a:endParaRPr>
        </a:p>
      </dgm:t>
    </dgm:pt>
    <dgm:pt modelId="{7D9360F9-B132-494C-B5F9-0C7AF1A43687}" type="parTrans" cxnId="{2245AC4F-9BC2-4817-9737-852B761E5BC8}">
      <dgm:prSet/>
      <dgm:spPr/>
      <dgm:t>
        <a:bodyPr/>
        <a:lstStyle/>
        <a:p>
          <a:pPr latinLnBrk="1"/>
          <a:endParaRPr lang="ko-KR" altLang="en-US"/>
        </a:p>
      </dgm:t>
    </dgm:pt>
    <dgm:pt modelId="{B339FC2F-9DC1-4D93-B68E-69F98E9681DD}" type="sibTrans" cxnId="{2245AC4F-9BC2-4817-9737-852B761E5BC8}">
      <dgm:prSet/>
      <dgm:spPr/>
      <dgm:t>
        <a:bodyPr/>
        <a:lstStyle/>
        <a:p>
          <a:pPr latinLnBrk="1"/>
          <a:endParaRPr lang="ko-KR" altLang="en-US"/>
        </a:p>
      </dgm:t>
    </dgm:pt>
    <dgm:pt modelId="{AB5F04E7-68AC-4594-BE61-329E555F1062}">
      <dgm:prSet phldrT="[Text]"/>
      <dgm:spPr/>
      <dgm:t>
        <a:bodyPr/>
        <a:lstStyle/>
        <a:p>
          <a:pPr latinLnBrk="1"/>
          <a:r>
            <a:rPr lang="ko-KR" altLang="en-US" b="1" dirty="0" err="1" smtClean="0">
              <a:solidFill>
                <a:schemeClr val="tx1"/>
              </a:solidFill>
            </a:rPr>
            <a:t>뇌경색</a:t>
          </a:r>
          <a:endParaRPr lang="ko-KR" altLang="en-US" b="1" dirty="0">
            <a:solidFill>
              <a:schemeClr val="tx1"/>
            </a:solidFill>
          </a:endParaRPr>
        </a:p>
      </dgm:t>
    </dgm:pt>
    <dgm:pt modelId="{903747F1-8021-4DDD-9A1C-1342E132A59D}" type="parTrans" cxnId="{4E75255A-3291-43E2-909A-7ADBE31221B8}">
      <dgm:prSet/>
      <dgm:spPr/>
      <dgm:t>
        <a:bodyPr/>
        <a:lstStyle/>
        <a:p>
          <a:pPr latinLnBrk="1"/>
          <a:endParaRPr lang="ko-KR" altLang="en-US"/>
        </a:p>
      </dgm:t>
    </dgm:pt>
    <dgm:pt modelId="{E4153C30-5EAE-4B2F-AD02-5D1835A8EDF2}" type="sibTrans" cxnId="{4E75255A-3291-43E2-909A-7ADBE31221B8}">
      <dgm:prSet/>
      <dgm:spPr/>
      <dgm:t>
        <a:bodyPr/>
        <a:lstStyle/>
        <a:p>
          <a:pPr latinLnBrk="1"/>
          <a:endParaRPr lang="ko-KR" altLang="en-US"/>
        </a:p>
      </dgm:t>
    </dgm:pt>
    <dgm:pt modelId="{06CD6CD1-4574-419C-98AE-C75E73067A44}" type="pres">
      <dgm:prSet presAssocID="{030B77D5-3ED0-45F1-899F-EC4F45B7068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455FB95-381D-4300-AF0F-786974469B2D}" type="pres">
      <dgm:prSet presAssocID="{7ED894C4-FBFE-42C6-960B-3C6582B2AA8D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3FA32FF-DE2C-4320-AE08-FE289270DF98}" type="pres">
      <dgm:prSet presAssocID="{7ED894C4-FBFE-42C6-960B-3C6582B2AA8D}" presName="gear1src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210AB148-5301-44FA-89EA-FE36FCF14B83}" type="pres">
      <dgm:prSet presAssocID="{7ED894C4-FBFE-42C6-960B-3C6582B2AA8D}" presName="gear1dst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518F9C8C-8A55-4992-AFAD-718CACA0FA43}" type="pres">
      <dgm:prSet presAssocID="{0A92FB92-8FE1-4614-B410-837854CDC9BD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A5800E-FEC6-47DB-8BAD-D5279FEEF087}" type="pres">
      <dgm:prSet presAssocID="{0A92FB92-8FE1-4614-B410-837854CDC9BD}" presName="gear2src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ACF81F8-0F46-44CF-A551-6E2E4910DED0}" type="pres">
      <dgm:prSet presAssocID="{0A92FB92-8FE1-4614-B410-837854CDC9BD}" presName="gear2dst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D894B51-D961-47D7-8303-51C7E600F99F}" type="pres">
      <dgm:prSet presAssocID="{AB5F04E7-68AC-4594-BE61-329E555F1062}" presName="gear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817BA5CC-9399-4B17-9586-3213CD0CFCD4}" type="pres">
      <dgm:prSet presAssocID="{AB5F04E7-68AC-4594-BE61-329E555F106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E9DC4A-E22C-463E-981B-8D55FF02A7FC}" type="pres">
      <dgm:prSet presAssocID="{AB5F04E7-68AC-4594-BE61-329E555F1062}" presName="gear3src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35C84289-DE77-4416-BDD3-AFF9D57A22D6}" type="pres">
      <dgm:prSet presAssocID="{AB5F04E7-68AC-4594-BE61-329E555F1062}" presName="gear3dst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7FED2A40-5E83-4DC9-B836-FA3839C55670}" type="pres">
      <dgm:prSet presAssocID="{D6F2BF12-7D45-4FC6-9BE6-F642368D5F3B}" presName="connector1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47995EF3-575B-45C0-83BF-90F7E56A4CCA}" type="pres">
      <dgm:prSet presAssocID="{B339FC2F-9DC1-4D93-B68E-69F98E9681DD}" presName="connector2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07C56969-595E-426B-8987-94D267DCF785}" type="pres">
      <dgm:prSet presAssocID="{E4153C30-5EAE-4B2F-AD02-5D1835A8EDF2}" presName="connector3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4E75255A-3291-43E2-909A-7ADBE31221B8}" srcId="{030B77D5-3ED0-45F1-899F-EC4F45B7068F}" destId="{AB5F04E7-68AC-4594-BE61-329E555F1062}" srcOrd="2" destOrd="0" parTransId="{903747F1-8021-4DDD-9A1C-1342E132A59D}" sibTransId="{E4153C30-5EAE-4B2F-AD02-5D1835A8EDF2}"/>
    <dgm:cxn modelId="{AF80C701-1F80-468E-AD1A-55933663E7A6}" type="presOf" srcId="{7ED894C4-FBFE-42C6-960B-3C6582B2AA8D}" destId="{2455FB95-381D-4300-AF0F-786974469B2D}" srcOrd="0" destOrd="0" presId="urn:microsoft.com/office/officeart/2005/8/layout/gear1"/>
    <dgm:cxn modelId="{46CB0606-8710-4B80-8C44-6B323E8A96FD}" type="presOf" srcId="{0A92FB92-8FE1-4614-B410-837854CDC9BD}" destId="{518F9C8C-8A55-4992-AFAD-718CACA0FA43}" srcOrd="0" destOrd="0" presId="urn:microsoft.com/office/officeart/2005/8/layout/gear1"/>
    <dgm:cxn modelId="{4FF61894-60AA-4A32-8501-DA9E3D9F86D6}" type="presOf" srcId="{AB5F04E7-68AC-4594-BE61-329E555F1062}" destId="{DD894B51-D961-47D7-8303-51C7E600F99F}" srcOrd="0" destOrd="0" presId="urn:microsoft.com/office/officeart/2005/8/layout/gear1"/>
    <dgm:cxn modelId="{D2BC9B2A-E8AB-46D6-AEB6-74FF4A5E4F48}" type="presOf" srcId="{7ED894C4-FBFE-42C6-960B-3C6582B2AA8D}" destId="{210AB148-5301-44FA-89EA-FE36FCF14B83}" srcOrd="2" destOrd="0" presId="urn:microsoft.com/office/officeart/2005/8/layout/gear1"/>
    <dgm:cxn modelId="{20BBF85D-FA9A-46AC-8C2A-DAB051294F40}" type="presOf" srcId="{AB5F04E7-68AC-4594-BE61-329E555F1062}" destId="{35C84289-DE77-4416-BDD3-AFF9D57A22D6}" srcOrd="3" destOrd="0" presId="urn:microsoft.com/office/officeart/2005/8/layout/gear1"/>
    <dgm:cxn modelId="{2245AC4F-9BC2-4817-9737-852B761E5BC8}" srcId="{030B77D5-3ED0-45F1-899F-EC4F45B7068F}" destId="{0A92FB92-8FE1-4614-B410-837854CDC9BD}" srcOrd="1" destOrd="0" parTransId="{7D9360F9-B132-494C-B5F9-0C7AF1A43687}" sibTransId="{B339FC2F-9DC1-4D93-B68E-69F98E9681DD}"/>
    <dgm:cxn modelId="{FD9E2B9F-6F7B-4E4C-9379-89B3E179C4A1}" type="presOf" srcId="{AB5F04E7-68AC-4594-BE61-329E555F1062}" destId="{817BA5CC-9399-4B17-9586-3213CD0CFCD4}" srcOrd="1" destOrd="0" presId="urn:microsoft.com/office/officeart/2005/8/layout/gear1"/>
    <dgm:cxn modelId="{45A52DD2-F407-4964-96EF-98FB7A7BA501}" type="presOf" srcId="{AB5F04E7-68AC-4594-BE61-329E555F1062}" destId="{8BE9DC4A-E22C-463E-981B-8D55FF02A7FC}" srcOrd="2" destOrd="0" presId="urn:microsoft.com/office/officeart/2005/8/layout/gear1"/>
    <dgm:cxn modelId="{800C85C9-E451-41A9-A367-2F032D78D93E}" type="presOf" srcId="{030B77D5-3ED0-45F1-899F-EC4F45B7068F}" destId="{06CD6CD1-4574-419C-98AE-C75E73067A44}" srcOrd="0" destOrd="0" presId="urn:microsoft.com/office/officeart/2005/8/layout/gear1"/>
    <dgm:cxn modelId="{8ADA31CF-A988-4BFC-B16E-46A3FE5C09C5}" type="presOf" srcId="{0A92FB92-8FE1-4614-B410-837854CDC9BD}" destId="{FACF81F8-0F46-44CF-A551-6E2E4910DED0}" srcOrd="2" destOrd="0" presId="urn:microsoft.com/office/officeart/2005/8/layout/gear1"/>
    <dgm:cxn modelId="{9A0FBD72-ABA3-4EEF-95CB-01D8826809BB}" type="presOf" srcId="{7ED894C4-FBFE-42C6-960B-3C6582B2AA8D}" destId="{03FA32FF-DE2C-4320-AE08-FE289270DF98}" srcOrd="1" destOrd="0" presId="urn:microsoft.com/office/officeart/2005/8/layout/gear1"/>
    <dgm:cxn modelId="{5F46228F-A64D-4488-BA36-70C1C07627F1}" type="presOf" srcId="{B339FC2F-9DC1-4D93-B68E-69F98E9681DD}" destId="{47995EF3-575B-45C0-83BF-90F7E56A4CCA}" srcOrd="0" destOrd="0" presId="urn:microsoft.com/office/officeart/2005/8/layout/gear1"/>
    <dgm:cxn modelId="{47DD7775-4FC1-4887-B4A4-964AA72FCB45}" type="presOf" srcId="{0A92FB92-8FE1-4614-B410-837854CDC9BD}" destId="{B6A5800E-FEC6-47DB-8BAD-D5279FEEF087}" srcOrd="1" destOrd="0" presId="urn:microsoft.com/office/officeart/2005/8/layout/gear1"/>
    <dgm:cxn modelId="{F9474163-4084-4F28-9554-6B7B903A8C01}" type="presOf" srcId="{D6F2BF12-7D45-4FC6-9BE6-F642368D5F3B}" destId="{7FED2A40-5E83-4DC9-B836-FA3839C55670}" srcOrd="0" destOrd="0" presId="urn:microsoft.com/office/officeart/2005/8/layout/gear1"/>
    <dgm:cxn modelId="{6EDFD88B-299D-4A1C-A533-C26802437947}" type="presOf" srcId="{E4153C30-5EAE-4B2F-AD02-5D1835A8EDF2}" destId="{07C56969-595E-426B-8987-94D267DCF785}" srcOrd="0" destOrd="0" presId="urn:microsoft.com/office/officeart/2005/8/layout/gear1"/>
    <dgm:cxn modelId="{F585F130-FCCD-46CA-8672-FD08E8EC362A}" srcId="{030B77D5-3ED0-45F1-899F-EC4F45B7068F}" destId="{7ED894C4-FBFE-42C6-960B-3C6582B2AA8D}" srcOrd="0" destOrd="0" parTransId="{DF75E841-04C4-4AFA-9C6D-CBBA4B036A1D}" sibTransId="{D6F2BF12-7D45-4FC6-9BE6-F642368D5F3B}"/>
    <dgm:cxn modelId="{CFCFCBB9-57A9-483E-923C-C35888A42246}" type="presParOf" srcId="{06CD6CD1-4574-419C-98AE-C75E73067A44}" destId="{2455FB95-381D-4300-AF0F-786974469B2D}" srcOrd="0" destOrd="0" presId="urn:microsoft.com/office/officeart/2005/8/layout/gear1"/>
    <dgm:cxn modelId="{63152532-0DDB-4F00-8121-BCAF05FC9E79}" type="presParOf" srcId="{06CD6CD1-4574-419C-98AE-C75E73067A44}" destId="{03FA32FF-DE2C-4320-AE08-FE289270DF98}" srcOrd="1" destOrd="0" presId="urn:microsoft.com/office/officeart/2005/8/layout/gear1"/>
    <dgm:cxn modelId="{11D09A5A-A718-4DFE-8A6D-023174B78244}" type="presParOf" srcId="{06CD6CD1-4574-419C-98AE-C75E73067A44}" destId="{210AB148-5301-44FA-89EA-FE36FCF14B83}" srcOrd="2" destOrd="0" presId="urn:microsoft.com/office/officeart/2005/8/layout/gear1"/>
    <dgm:cxn modelId="{CE896286-F551-4759-B6C3-44475FD1D036}" type="presParOf" srcId="{06CD6CD1-4574-419C-98AE-C75E73067A44}" destId="{518F9C8C-8A55-4992-AFAD-718CACA0FA43}" srcOrd="3" destOrd="0" presId="urn:microsoft.com/office/officeart/2005/8/layout/gear1"/>
    <dgm:cxn modelId="{93E41509-EA0D-4CD3-BA16-73D2F208977F}" type="presParOf" srcId="{06CD6CD1-4574-419C-98AE-C75E73067A44}" destId="{B6A5800E-FEC6-47DB-8BAD-D5279FEEF087}" srcOrd="4" destOrd="0" presId="urn:microsoft.com/office/officeart/2005/8/layout/gear1"/>
    <dgm:cxn modelId="{3216C843-25E5-4CF6-9616-8475C9C2BA7B}" type="presParOf" srcId="{06CD6CD1-4574-419C-98AE-C75E73067A44}" destId="{FACF81F8-0F46-44CF-A551-6E2E4910DED0}" srcOrd="5" destOrd="0" presId="urn:microsoft.com/office/officeart/2005/8/layout/gear1"/>
    <dgm:cxn modelId="{C2A49E04-2B80-4C61-9901-5E2DABF87AC2}" type="presParOf" srcId="{06CD6CD1-4574-419C-98AE-C75E73067A44}" destId="{DD894B51-D961-47D7-8303-51C7E600F99F}" srcOrd="6" destOrd="0" presId="urn:microsoft.com/office/officeart/2005/8/layout/gear1"/>
    <dgm:cxn modelId="{A9B2AF96-0ABB-4F7F-AF7B-7516C105DBCB}" type="presParOf" srcId="{06CD6CD1-4574-419C-98AE-C75E73067A44}" destId="{817BA5CC-9399-4B17-9586-3213CD0CFCD4}" srcOrd="7" destOrd="0" presId="urn:microsoft.com/office/officeart/2005/8/layout/gear1"/>
    <dgm:cxn modelId="{D5B3DB79-27ED-465E-9FFE-F748FDDD440C}" type="presParOf" srcId="{06CD6CD1-4574-419C-98AE-C75E73067A44}" destId="{8BE9DC4A-E22C-463E-981B-8D55FF02A7FC}" srcOrd="8" destOrd="0" presId="urn:microsoft.com/office/officeart/2005/8/layout/gear1"/>
    <dgm:cxn modelId="{AF2660E5-2913-4F33-9F96-3FFC999DB82A}" type="presParOf" srcId="{06CD6CD1-4574-419C-98AE-C75E73067A44}" destId="{35C84289-DE77-4416-BDD3-AFF9D57A22D6}" srcOrd="9" destOrd="0" presId="urn:microsoft.com/office/officeart/2005/8/layout/gear1"/>
    <dgm:cxn modelId="{EAE61499-BC5C-4C66-9DFB-B8FE96C3B325}" type="presParOf" srcId="{06CD6CD1-4574-419C-98AE-C75E73067A44}" destId="{7FED2A40-5E83-4DC9-B836-FA3839C55670}" srcOrd="10" destOrd="0" presId="urn:microsoft.com/office/officeart/2005/8/layout/gear1"/>
    <dgm:cxn modelId="{456FAF16-D680-4D81-A2EB-22C002408CA9}" type="presParOf" srcId="{06CD6CD1-4574-419C-98AE-C75E73067A44}" destId="{47995EF3-575B-45C0-83BF-90F7E56A4CCA}" srcOrd="11" destOrd="0" presId="urn:microsoft.com/office/officeart/2005/8/layout/gear1"/>
    <dgm:cxn modelId="{C54C01AE-DDEC-480B-896D-3C53644B4B38}" type="presParOf" srcId="{06CD6CD1-4574-419C-98AE-C75E73067A44}" destId="{07C56969-595E-426B-8987-94D267DCF78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EC6BCA-1F7D-4244-A578-1F805DA585CC}">
      <dsp:nvSpPr>
        <dsp:cNvPr id="0" name=""/>
        <dsp:cNvSpPr/>
      </dsp:nvSpPr>
      <dsp:spPr>
        <a:xfrm>
          <a:off x="2297770" y="664406"/>
          <a:ext cx="4548458" cy="4548458"/>
        </a:xfrm>
        <a:prstGeom prst="blockArc">
          <a:avLst>
            <a:gd name="adj1" fmla="val 12600000"/>
            <a:gd name="adj2" fmla="val 16200000"/>
            <a:gd name="adj3" fmla="val 4522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F89539-30CE-4C4F-AA0B-7338B8D19B17}">
      <dsp:nvSpPr>
        <dsp:cNvPr id="0" name=""/>
        <dsp:cNvSpPr/>
      </dsp:nvSpPr>
      <dsp:spPr>
        <a:xfrm>
          <a:off x="2338782" y="590133"/>
          <a:ext cx="4548458" cy="4548458"/>
        </a:xfrm>
        <a:prstGeom prst="blockArc">
          <a:avLst>
            <a:gd name="adj1" fmla="val 8920007"/>
            <a:gd name="adj2" fmla="val 12468774"/>
            <a:gd name="adj3" fmla="val 4522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09D90-9F09-43C7-99EC-ECD49F09BC7D}">
      <dsp:nvSpPr>
        <dsp:cNvPr id="0" name=""/>
        <dsp:cNvSpPr/>
      </dsp:nvSpPr>
      <dsp:spPr>
        <a:xfrm>
          <a:off x="2382963" y="666040"/>
          <a:ext cx="4548458" cy="4548458"/>
        </a:xfrm>
        <a:prstGeom prst="blockArc">
          <a:avLst>
            <a:gd name="adj1" fmla="val 5531790"/>
            <a:gd name="adj2" fmla="val 9055849"/>
            <a:gd name="adj3" fmla="val 4522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60E22-A118-4167-9687-17CDC952097E}">
      <dsp:nvSpPr>
        <dsp:cNvPr id="0" name=""/>
        <dsp:cNvSpPr/>
      </dsp:nvSpPr>
      <dsp:spPr>
        <a:xfrm>
          <a:off x="2297770" y="664406"/>
          <a:ext cx="4548458" cy="4548458"/>
        </a:xfrm>
        <a:prstGeom prst="blockArc">
          <a:avLst>
            <a:gd name="adj1" fmla="val 1800000"/>
            <a:gd name="adj2" fmla="val 5400000"/>
            <a:gd name="adj3" fmla="val 4522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3C7DF-511D-46D6-BB69-7FD8A77C33CD}">
      <dsp:nvSpPr>
        <dsp:cNvPr id="0" name=""/>
        <dsp:cNvSpPr/>
      </dsp:nvSpPr>
      <dsp:spPr>
        <a:xfrm>
          <a:off x="2297770" y="664406"/>
          <a:ext cx="4548458" cy="4548458"/>
        </a:xfrm>
        <a:prstGeom prst="blockArc">
          <a:avLst>
            <a:gd name="adj1" fmla="val 19800000"/>
            <a:gd name="adj2" fmla="val 1800000"/>
            <a:gd name="adj3" fmla="val 4522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AA1B2-754A-4DCE-845D-9F8BC71DE1A2}">
      <dsp:nvSpPr>
        <dsp:cNvPr id="0" name=""/>
        <dsp:cNvSpPr/>
      </dsp:nvSpPr>
      <dsp:spPr>
        <a:xfrm>
          <a:off x="2297770" y="664406"/>
          <a:ext cx="4548458" cy="4548458"/>
        </a:xfrm>
        <a:prstGeom prst="blockArc">
          <a:avLst>
            <a:gd name="adj1" fmla="val 16200000"/>
            <a:gd name="adj2" fmla="val 19800000"/>
            <a:gd name="adj3" fmla="val 4522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5F6D9-3C12-4B42-9622-0A979FBD9109}">
      <dsp:nvSpPr>
        <dsp:cNvPr id="0" name=""/>
        <dsp:cNvSpPr/>
      </dsp:nvSpPr>
      <dsp:spPr>
        <a:xfrm>
          <a:off x="3491900" y="1872229"/>
          <a:ext cx="2040433" cy="204043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solidFill>
                <a:srgbClr val="FF0000"/>
              </a:solidFill>
            </a:rPr>
            <a:t>섭식장애</a:t>
          </a:r>
          <a:endParaRPr lang="ko-KR" altLang="en-US" sz="2400" b="1" kern="1200" dirty="0">
            <a:solidFill>
              <a:srgbClr val="FF0000"/>
            </a:solidFill>
          </a:endParaRPr>
        </a:p>
      </dsp:txBody>
      <dsp:txXfrm>
        <a:off x="3491900" y="1872229"/>
        <a:ext cx="2040433" cy="2040433"/>
      </dsp:txXfrm>
    </dsp:sp>
    <dsp:sp modelId="{599B8396-EF36-4235-9513-D11F01DD0F30}">
      <dsp:nvSpPr>
        <dsp:cNvPr id="0" name=""/>
        <dsp:cNvSpPr/>
      </dsp:nvSpPr>
      <dsp:spPr>
        <a:xfrm>
          <a:off x="3857847" y="1674"/>
          <a:ext cx="1428303" cy="142830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solidFill>
                <a:schemeClr val="tx1"/>
              </a:solidFill>
            </a:rPr>
            <a:t>식욕저하</a:t>
          </a:r>
          <a:endParaRPr lang="ko-KR" altLang="en-US" sz="2200" b="1" kern="1200" dirty="0">
            <a:solidFill>
              <a:schemeClr val="tx1"/>
            </a:solidFill>
          </a:endParaRPr>
        </a:p>
      </dsp:txBody>
      <dsp:txXfrm>
        <a:off x="3857847" y="1674"/>
        <a:ext cx="1428303" cy="1428303"/>
      </dsp:txXfrm>
    </dsp:sp>
    <dsp:sp modelId="{EF49BB73-0809-4306-928A-CFCB4D918345}">
      <dsp:nvSpPr>
        <dsp:cNvPr id="0" name=""/>
        <dsp:cNvSpPr/>
      </dsp:nvSpPr>
      <dsp:spPr>
        <a:xfrm>
          <a:off x="5782857" y="1113079"/>
          <a:ext cx="1428303" cy="142830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solidFill>
                <a:schemeClr val="tx1"/>
              </a:solidFill>
            </a:rPr>
            <a:t>체력저하</a:t>
          </a:r>
          <a:endParaRPr lang="ko-KR" altLang="en-US" sz="2200" b="1" kern="1200" dirty="0">
            <a:solidFill>
              <a:schemeClr val="tx1"/>
            </a:solidFill>
          </a:endParaRPr>
        </a:p>
      </dsp:txBody>
      <dsp:txXfrm>
        <a:off x="5782857" y="1113079"/>
        <a:ext cx="1428303" cy="1428303"/>
      </dsp:txXfrm>
    </dsp:sp>
    <dsp:sp modelId="{8F9F2673-F4BC-4DC6-A6D9-62CB5140FE3E}">
      <dsp:nvSpPr>
        <dsp:cNvPr id="0" name=""/>
        <dsp:cNvSpPr/>
      </dsp:nvSpPr>
      <dsp:spPr>
        <a:xfrm>
          <a:off x="5782857" y="3335889"/>
          <a:ext cx="1428303" cy="142830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solidFill>
                <a:schemeClr val="tx1"/>
              </a:solidFill>
            </a:rPr>
            <a:t>의식장애</a:t>
          </a:r>
          <a:endParaRPr lang="ko-KR" altLang="en-US" sz="2200" b="1" kern="1200" dirty="0">
            <a:solidFill>
              <a:schemeClr val="tx1"/>
            </a:solidFill>
          </a:endParaRPr>
        </a:p>
      </dsp:txBody>
      <dsp:txXfrm>
        <a:off x="5782857" y="3335889"/>
        <a:ext cx="1428303" cy="1428303"/>
      </dsp:txXfrm>
    </dsp:sp>
    <dsp:sp modelId="{C2C87CD7-09A7-4AE8-839C-2F69A697B1DF}">
      <dsp:nvSpPr>
        <dsp:cNvPr id="0" name=""/>
        <dsp:cNvSpPr/>
      </dsp:nvSpPr>
      <dsp:spPr>
        <a:xfrm>
          <a:off x="3857847" y="4447294"/>
          <a:ext cx="1428303" cy="142830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solidFill>
                <a:schemeClr val="tx1"/>
              </a:solidFill>
            </a:rPr>
            <a:t>심리적</a:t>
          </a:r>
          <a:endParaRPr lang="en-US" altLang="ko-KR" sz="2200" b="1" kern="1200" dirty="0" smtClean="0">
            <a:solidFill>
              <a:schemeClr val="tx1"/>
            </a:solidFill>
          </a:endParaRPr>
        </a:p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solidFill>
                <a:schemeClr val="tx1"/>
              </a:solidFill>
            </a:rPr>
            <a:t>장애</a:t>
          </a:r>
          <a:endParaRPr lang="ko-KR" altLang="en-US" sz="2200" b="1" kern="1200" dirty="0">
            <a:solidFill>
              <a:schemeClr val="tx1"/>
            </a:solidFill>
          </a:endParaRPr>
        </a:p>
      </dsp:txBody>
      <dsp:txXfrm>
        <a:off x="3857847" y="4447294"/>
        <a:ext cx="1428303" cy="1428303"/>
      </dsp:txXfrm>
    </dsp:sp>
    <dsp:sp modelId="{E65EB97A-D47C-464A-9EDF-38FEB904647C}">
      <dsp:nvSpPr>
        <dsp:cNvPr id="0" name=""/>
        <dsp:cNvSpPr/>
      </dsp:nvSpPr>
      <dsp:spPr>
        <a:xfrm>
          <a:off x="2000229" y="3306103"/>
          <a:ext cx="1428303" cy="142830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>
              <a:solidFill>
                <a:schemeClr val="tx1"/>
              </a:solidFill>
            </a:rPr>
            <a:t>인지장애</a:t>
          </a:r>
          <a:endParaRPr lang="ko-KR" altLang="en-US" sz="2200" b="1" kern="1200" dirty="0">
            <a:solidFill>
              <a:schemeClr val="tx1"/>
            </a:solidFill>
          </a:endParaRPr>
        </a:p>
      </dsp:txBody>
      <dsp:txXfrm>
        <a:off x="2000229" y="3306103"/>
        <a:ext cx="1428303" cy="1428303"/>
      </dsp:txXfrm>
    </dsp:sp>
    <dsp:sp modelId="{C647FABD-65DB-4C7C-8052-856AB80DA444}">
      <dsp:nvSpPr>
        <dsp:cNvPr id="0" name=""/>
        <dsp:cNvSpPr/>
      </dsp:nvSpPr>
      <dsp:spPr>
        <a:xfrm>
          <a:off x="1932837" y="1113079"/>
          <a:ext cx="1428303" cy="142830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err="1" smtClean="0">
              <a:solidFill>
                <a:schemeClr val="tx1"/>
              </a:solidFill>
            </a:rPr>
            <a:t>삼킴지각운동장애</a:t>
          </a:r>
          <a:endParaRPr lang="ko-KR" altLang="en-US" sz="2200" b="1" kern="1200" dirty="0">
            <a:solidFill>
              <a:schemeClr val="tx1"/>
            </a:solidFill>
          </a:endParaRPr>
        </a:p>
      </dsp:txBody>
      <dsp:txXfrm>
        <a:off x="1932837" y="1113079"/>
        <a:ext cx="1428303" cy="142830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BC229D-210B-4C5E-A719-D5B53AB91C28}">
      <dsp:nvSpPr>
        <dsp:cNvPr id="0" name=""/>
        <dsp:cNvSpPr/>
      </dsp:nvSpPr>
      <dsp:spPr>
        <a:xfrm>
          <a:off x="562451" y="0"/>
          <a:ext cx="6374447" cy="4800600"/>
        </a:xfrm>
        <a:prstGeom prst="rightArrow">
          <a:avLst/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D217E7-A665-4737-9B18-D92A67E356BA}">
      <dsp:nvSpPr>
        <dsp:cNvPr id="0" name=""/>
        <dsp:cNvSpPr/>
      </dsp:nvSpPr>
      <dsp:spPr>
        <a:xfrm>
          <a:off x="149767" y="1440179"/>
          <a:ext cx="2249805" cy="1920240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600" b="1" kern="1200" dirty="0" smtClean="0">
              <a:solidFill>
                <a:schemeClr val="tx1"/>
              </a:solidFill>
            </a:rPr>
            <a:t>연하작용</a:t>
          </a:r>
          <a:endParaRPr lang="ko-KR" altLang="en-US" sz="4600" b="1" kern="1200" dirty="0">
            <a:solidFill>
              <a:schemeClr val="tx1"/>
            </a:solidFill>
          </a:endParaRPr>
        </a:p>
      </dsp:txBody>
      <dsp:txXfrm>
        <a:off x="149767" y="1440179"/>
        <a:ext cx="2249805" cy="1920240"/>
      </dsp:txXfrm>
    </dsp:sp>
    <dsp:sp modelId="{5E51EF42-95A6-47F4-B4E0-2F098EE76CF8}">
      <dsp:nvSpPr>
        <dsp:cNvPr id="0" name=""/>
        <dsp:cNvSpPr/>
      </dsp:nvSpPr>
      <dsp:spPr>
        <a:xfrm>
          <a:off x="2624772" y="1440179"/>
          <a:ext cx="2249805" cy="1920240"/>
        </a:xfrm>
        <a:prstGeom prst="roundRect">
          <a:avLst/>
        </a:prstGeom>
        <a:solidFill>
          <a:schemeClr val="accent6">
            <a:shade val="50000"/>
            <a:hueOff val="165275"/>
            <a:satOff val="-13227"/>
            <a:lumOff val="30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600" b="1" kern="1200" dirty="0" smtClean="0">
              <a:solidFill>
                <a:schemeClr val="tx1"/>
              </a:solidFill>
            </a:rPr>
            <a:t>장애 발생</a:t>
          </a:r>
          <a:endParaRPr lang="ko-KR" altLang="en-US" sz="4600" b="1" kern="1200" dirty="0">
            <a:solidFill>
              <a:schemeClr val="tx1"/>
            </a:solidFill>
          </a:endParaRPr>
        </a:p>
      </dsp:txBody>
      <dsp:txXfrm>
        <a:off x="2624772" y="1440179"/>
        <a:ext cx="2249805" cy="1920240"/>
      </dsp:txXfrm>
    </dsp:sp>
    <dsp:sp modelId="{F0320701-C7E7-4936-9635-16C4F10CF4C4}">
      <dsp:nvSpPr>
        <dsp:cNvPr id="0" name=""/>
        <dsp:cNvSpPr/>
      </dsp:nvSpPr>
      <dsp:spPr>
        <a:xfrm>
          <a:off x="5099777" y="1440179"/>
          <a:ext cx="2249805" cy="1920240"/>
        </a:xfrm>
        <a:prstGeom prst="roundRect">
          <a:avLst/>
        </a:prstGeom>
        <a:solidFill>
          <a:schemeClr val="accent6">
            <a:shade val="50000"/>
            <a:hueOff val="165275"/>
            <a:satOff val="-13227"/>
            <a:lumOff val="30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600" b="1" kern="1200" dirty="0" smtClean="0">
              <a:solidFill>
                <a:schemeClr val="tx1"/>
              </a:solidFill>
            </a:rPr>
            <a:t>위험 초래</a:t>
          </a:r>
          <a:endParaRPr lang="ko-KR" altLang="en-US" sz="4600" b="1" kern="1200" dirty="0">
            <a:solidFill>
              <a:schemeClr val="tx1"/>
            </a:solidFill>
          </a:endParaRPr>
        </a:p>
      </dsp:txBody>
      <dsp:txXfrm>
        <a:off x="5099777" y="1440179"/>
        <a:ext cx="2249805" cy="19202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55FB95-381D-4300-AF0F-786974469B2D}">
      <dsp:nvSpPr>
        <dsp:cNvPr id="0" name=""/>
        <dsp:cNvSpPr/>
      </dsp:nvSpPr>
      <dsp:spPr>
        <a:xfrm>
          <a:off x="4233941" y="2235279"/>
          <a:ext cx="2732007" cy="2732007"/>
        </a:xfrm>
        <a:prstGeom prst="gear9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b="1" kern="1200" dirty="0" smtClean="0">
              <a:solidFill>
                <a:schemeClr val="tx1"/>
              </a:solidFill>
            </a:rPr>
            <a:t>지주막하 출혈</a:t>
          </a:r>
          <a:endParaRPr lang="ko-KR" altLang="en-US" sz="3000" b="1" kern="1200" dirty="0">
            <a:solidFill>
              <a:schemeClr val="tx1"/>
            </a:solidFill>
          </a:endParaRPr>
        </a:p>
      </dsp:txBody>
      <dsp:txXfrm>
        <a:off x="4233941" y="2235279"/>
        <a:ext cx="2732007" cy="2732007"/>
      </dsp:txXfrm>
    </dsp:sp>
    <dsp:sp modelId="{518F9C8C-8A55-4992-AFAD-718CACA0FA43}">
      <dsp:nvSpPr>
        <dsp:cNvPr id="0" name=""/>
        <dsp:cNvSpPr/>
      </dsp:nvSpPr>
      <dsp:spPr>
        <a:xfrm>
          <a:off x="2644409" y="1589531"/>
          <a:ext cx="1986914" cy="1986914"/>
        </a:xfrm>
        <a:prstGeom prst="gear6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b="1" kern="1200" dirty="0" smtClean="0">
              <a:solidFill>
                <a:schemeClr val="tx1"/>
              </a:solidFill>
            </a:rPr>
            <a:t>뇌내출혈</a:t>
          </a:r>
          <a:endParaRPr lang="ko-KR" altLang="en-US" sz="3000" b="1" kern="1200" dirty="0">
            <a:solidFill>
              <a:schemeClr val="tx1"/>
            </a:solidFill>
          </a:endParaRPr>
        </a:p>
      </dsp:txBody>
      <dsp:txXfrm>
        <a:off x="2644409" y="1589531"/>
        <a:ext cx="1986914" cy="1986914"/>
      </dsp:txXfrm>
    </dsp:sp>
    <dsp:sp modelId="{DD894B51-D961-47D7-8303-51C7E600F99F}">
      <dsp:nvSpPr>
        <dsp:cNvPr id="0" name=""/>
        <dsp:cNvSpPr/>
      </dsp:nvSpPr>
      <dsp:spPr>
        <a:xfrm rot="20700000">
          <a:off x="3757284" y="218763"/>
          <a:ext cx="1946770" cy="1946770"/>
        </a:xfrm>
        <a:prstGeom prst="gear6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b="1" kern="1200" dirty="0" err="1" smtClean="0">
              <a:solidFill>
                <a:schemeClr val="tx1"/>
              </a:solidFill>
            </a:rPr>
            <a:t>뇌경색</a:t>
          </a:r>
          <a:endParaRPr lang="ko-KR" altLang="en-US" sz="3000" b="1" kern="1200" dirty="0">
            <a:solidFill>
              <a:schemeClr val="tx1"/>
            </a:solidFill>
          </a:endParaRPr>
        </a:p>
      </dsp:txBody>
      <dsp:txXfrm>
        <a:off x="4184268" y="645747"/>
        <a:ext cx="1092803" cy="1092803"/>
      </dsp:txXfrm>
    </dsp:sp>
    <dsp:sp modelId="{7FED2A40-5E83-4DC9-B836-FA3839C55670}">
      <dsp:nvSpPr>
        <dsp:cNvPr id="0" name=""/>
        <dsp:cNvSpPr/>
      </dsp:nvSpPr>
      <dsp:spPr>
        <a:xfrm>
          <a:off x="4032446" y="1818127"/>
          <a:ext cx="3496970" cy="3496970"/>
        </a:xfrm>
        <a:prstGeom prst="circularArrow">
          <a:avLst>
            <a:gd name="adj1" fmla="val 4687"/>
            <a:gd name="adj2" fmla="val 299029"/>
            <a:gd name="adj3" fmla="val 2531973"/>
            <a:gd name="adj4" fmla="val 15827635"/>
            <a:gd name="adj5" fmla="val 546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95EF3-575B-45C0-83BF-90F7E56A4CCA}">
      <dsp:nvSpPr>
        <dsp:cNvPr id="0" name=""/>
        <dsp:cNvSpPr/>
      </dsp:nvSpPr>
      <dsp:spPr>
        <a:xfrm>
          <a:off x="2292530" y="1146585"/>
          <a:ext cx="2540767" cy="254076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56969-595E-426B-8987-94D267DCF785}">
      <dsp:nvSpPr>
        <dsp:cNvPr id="0" name=""/>
        <dsp:cNvSpPr/>
      </dsp:nvSpPr>
      <dsp:spPr>
        <a:xfrm>
          <a:off x="3306976" y="-210969"/>
          <a:ext cx="2739458" cy="273945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CB1D84D-AAB0-4A6C-B9BB-C5D04773D875}" type="datetimeFigureOut">
              <a:rPr lang="ko-KR" altLang="en-US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EF40BD4-6712-4F47-B41B-C4DC9C42ED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EAECC167-8B78-4CA8-9C05-8C63B0CFBD12}" type="datetimeFigureOut">
              <a:rPr lang="ko-KR" altLang="en-US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noProof="0" smtClean="0"/>
              <a:t>Click to edit Master text styles</a:t>
            </a:r>
          </a:p>
          <a:p>
            <a:pPr lvl="1"/>
            <a:r>
              <a:rPr lang="en-US" altLang="ko-KR" noProof="0" smtClean="0"/>
              <a:t>Second level</a:t>
            </a:r>
          </a:p>
          <a:p>
            <a:pPr lvl="2"/>
            <a:r>
              <a:rPr lang="en-US" altLang="ko-KR" noProof="0" smtClean="0"/>
              <a:t>Third level</a:t>
            </a:r>
          </a:p>
          <a:p>
            <a:pPr lvl="3"/>
            <a:r>
              <a:rPr lang="en-US" altLang="ko-KR" noProof="0" smtClean="0"/>
              <a:t>Fourth level</a:t>
            </a:r>
          </a:p>
          <a:p>
            <a:pPr lvl="4"/>
            <a:r>
              <a:rPr lang="en-US" altLang="ko-KR" noProof="0" smtClean="0"/>
              <a:t>Fifth level</a:t>
            </a:r>
            <a:endParaRPr lang="ko-KR" alt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B7691A95-2B4C-4509-A80D-6ADAF2B24C0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dirty="0" smtClean="0"/>
              <a:t>안녕하십니까</a:t>
            </a:r>
            <a:r>
              <a:rPr lang="en-US" altLang="ko-KR" dirty="0" smtClean="0"/>
              <a:t>?</a:t>
            </a:r>
          </a:p>
          <a:p>
            <a:pPr eaLnBrk="1" hangingPunct="1"/>
            <a:r>
              <a:rPr lang="en-US" altLang="ko-KR" dirty="0" smtClean="0"/>
              <a:t>53</a:t>
            </a:r>
            <a:r>
              <a:rPr lang="ko-KR" altLang="en-US" dirty="0" smtClean="0"/>
              <a:t>병동 오원영 입니다</a:t>
            </a:r>
            <a:endParaRPr lang="en-US" altLang="ko-KR" dirty="0" smtClean="0"/>
          </a:p>
          <a:p>
            <a:pPr eaLnBrk="1" hangingPunct="1"/>
            <a:endParaRPr lang="en-US" altLang="ko-KR" dirty="0" smtClean="0"/>
          </a:p>
          <a:p>
            <a:pPr eaLnBrk="1" hangingPunct="1"/>
            <a:r>
              <a:rPr lang="ko-KR" altLang="en-US" dirty="0" smtClean="0"/>
              <a:t>섭식</a:t>
            </a:r>
            <a:r>
              <a:rPr lang="en-US" altLang="ko-KR" dirty="0" smtClean="0"/>
              <a:t>,</a:t>
            </a:r>
            <a:r>
              <a:rPr lang="ko-KR" altLang="en-US" dirty="0" err="1" smtClean="0"/>
              <a:t>삼킴장애</a:t>
            </a:r>
            <a:r>
              <a:rPr lang="ko-KR" altLang="en-US" dirty="0" smtClean="0"/>
              <a:t> 환자의 관리 라는 제목으로 실무교육을 시작하겠습니다  </a:t>
            </a:r>
            <a:endParaRPr lang="en-US" altLang="ko-KR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4B442C-1DC9-4487-BD1A-29BC90262AEF}" type="slidenum">
              <a:rPr lang="ko-KR" altLang="en-US" smtClean="0"/>
              <a:pPr/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슬라이드 노트 개체 틀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 dirty="0" smtClean="0"/>
              <a:t>목차는 </a:t>
            </a:r>
            <a:endParaRPr lang="en-US" altLang="ko-KR" dirty="0" smtClean="0"/>
          </a:p>
          <a:p>
            <a:pPr marL="228600" indent="-228600">
              <a:buFontTx/>
              <a:buAutoNum type="arabicPeriod"/>
              <a:defRPr/>
            </a:pPr>
            <a:r>
              <a:rPr lang="ko-KR" altLang="en-US" dirty="0" smtClean="0"/>
              <a:t>섭식</a:t>
            </a:r>
            <a:r>
              <a:rPr lang="en-US" altLang="ko-KR" dirty="0" smtClean="0"/>
              <a:t>,</a:t>
            </a:r>
            <a:r>
              <a:rPr lang="ko-KR" altLang="en-US" dirty="0" err="1" smtClean="0"/>
              <a:t>삼킴장애의</a:t>
            </a:r>
            <a:r>
              <a:rPr lang="ko-KR" altLang="en-US" dirty="0" smtClean="0"/>
              <a:t> 정의</a:t>
            </a:r>
            <a:endParaRPr lang="en-US" altLang="ko-KR" dirty="0" smtClean="0"/>
          </a:p>
          <a:p>
            <a:pPr marL="228600" indent="-228600">
              <a:defRPr/>
            </a:pPr>
            <a:r>
              <a:rPr lang="en-US" altLang="ko-KR" dirty="0" smtClean="0"/>
              <a:t>2. </a:t>
            </a:r>
            <a:r>
              <a:rPr lang="ko-KR" altLang="en-US" dirty="0" smtClean="0"/>
              <a:t>연하과정</a:t>
            </a:r>
            <a:endParaRPr lang="en-US" altLang="ko-KR" dirty="0" smtClean="0"/>
          </a:p>
          <a:p>
            <a:pPr marL="228600" indent="-228600">
              <a:defRPr/>
            </a:pPr>
            <a:r>
              <a:rPr lang="en-US" altLang="ko-KR" dirty="0" smtClean="0"/>
              <a:t>3.</a:t>
            </a:r>
            <a:r>
              <a:rPr lang="ko-KR" altLang="en-US" dirty="0" smtClean="0"/>
              <a:t>연하장애의원인 </a:t>
            </a:r>
            <a:endParaRPr lang="en-US" altLang="ko-KR" dirty="0" smtClean="0"/>
          </a:p>
          <a:p>
            <a:pPr marL="228600" indent="-228600">
              <a:defRPr/>
            </a:pPr>
            <a:r>
              <a:rPr lang="en-US" altLang="ko-KR" dirty="0" smtClean="0"/>
              <a:t>4.</a:t>
            </a:r>
            <a:r>
              <a:rPr lang="ko-KR" altLang="en-US" dirty="0" smtClean="0"/>
              <a:t>연하장애의 진단적 검사</a:t>
            </a:r>
            <a:endParaRPr lang="en-US" altLang="ko-KR" dirty="0" smtClean="0"/>
          </a:p>
          <a:p>
            <a:pPr marL="228600" indent="-228600">
              <a:defRPr/>
            </a:pPr>
            <a:r>
              <a:rPr lang="en-US" altLang="ko-KR" dirty="0" smtClean="0"/>
              <a:t>5.</a:t>
            </a:r>
            <a:r>
              <a:rPr lang="ko-KR" altLang="en-US" dirty="0" smtClean="0"/>
              <a:t>연하장애의 환자관리</a:t>
            </a:r>
            <a:endParaRPr lang="en-US" altLang="ko-KR" dirty="0" smtClean="0"/>
          </a:p>
          <a:p>
            <a:pPr marL="228600" indent="-228600">
              <a:defRPr/>
            </a:pPr>
            <a:r>
              <a:rPr lang="en-US" altLang="ko-KR" dirty="0" smtClean="0"/>
              <a:t>6.</a:t>
            </a:r>
            <a:r>
              <a:rPr lang="ko-KR" altLang="en-US" dirty="0" smtClean="0"/>
              <a:t>간호중재</a:t>
            </a:r>
            <a:endParaRPr lang="en-US" altLang="ko-KR" dirty="0" smtClean="0"/>
          </a:p>
          <a:p>
            <a:pPr marL="228600" indent="-228600">
              <a:defRPr/>
            </a:pPr>
            <a:r>
              <a:rPr lang="ko-KR" altLang="en-US" dirty="0" smtClean="0"/>
              <a:t>순으로 살펴보겠습니다</a:t>
            </a:r>
            <a:r>
              <a:rPr lang="en-US" altLang="ko-KR" dirty="0" smtClean="0"/>
              <a:t>.</a:t>
            </a:r>
          </a:p>
          <a:p>
            <a:pPr marL="228600" indent="-228600">
              <a:defRPr/>
            </a:pPr>
            <a:endParaRPr lang="ko-KR" altLang="en-US" dirty="0" smtClean="0"/>
          </a:p>
        </p:txBody>
      </p:sp>
      <p:sp>
        <p:nvSpPr>
          <p:cNvPr id="512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F4854C-513D-440C-BD85-EDDF81EEFE66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/>
              <a:t>첫번째 섭식</a:t>
            </a:r>
            <a:r>
              <a:rPr lang="en-US" altLang="ko-KR" b="1" smtClean="0"/>
              <a:t>, </a:t>
            </a:r>
            <a:r>
              <a:rPr lang="ko-KR" altLang="en-US" b="1" smtClean="0"/>
              <a:t>삼킴장애의 정의 입니다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86F7D6-4D15-4B16-9164-6D7ADD45FF1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60000"/>
              </a:lnSpc>
              <a:spcBef>
                <a:spcPct val="0"/>
              </a:spcBef>
            </a:pP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ko-KR" altLang="en-US" b="1" dirty="0" smtClean="0">
                <a:solidFill>
                  <a:srgbClr val="000000"/>
                </a:solidFill>
              </a:rPr>
              <a:t>먼저 섭식장애의 정의를 살펴보면</a:t>
            </a:r>
            <a:endParaRPr lang="ko-KR" altLang="en-US" sz="1000" b="1" dirty="0" smtClean="0">
              <a:solidFill>
                <a:srgbClr val="000000"/>
              </a:solidFill>
              <a:latin typeface="바탕" pitchFamily="18" charset="-127"/>
            </a:endParaRPr>
          </a:p>
          <a:p>
            <a:pPr>
              <a:lnSpc>
                <a:spcPct val="160000"/>
              </a:lnSpc>
              <a:spcBef>
                <a:spcPct val="0"/>
              </a:spcBef>
            </a:pPr>
            <a:r>
              <a:rPr lang="ko-KR" altLang="en-US" b="1" dirty="0" smtClean="0">
                <a:solidFill>
                  <a:srgbClr val="000000"/>
                </a:solidFill>
              </a:rPr>
              <a:t>섭취에 관한 전반적인 것에 장애를 가진 것을 말하며 식욕 저하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</a:rPr>
              <a:t>체력저하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</a:p>
          <a:p>
            <a:pPr>
              <a:lnSpc>
                <a:spcPct val="160000"/>
              </a:lnSpc>
              <a:spcBef>
                <a:spcPct val="0"/>
              </a:spcBef>
            </a:pPr>
            <a:r>
              <a:rPr lang="ko-KR" altLang="en-US" b="1" dirty="0" smtClean="0">
                <a:solidFill>
                  <a:srgbClr val="000000"/>
                </a:solidFill>
              </a:rPr>
              <a:t>의식장애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000000"/>
                </a:solidFill>
              </a:rPr>
              <a:t>심리적장애</a:t>
            </a:r>
            <a:r>
              <a:rPr lang="en-US" altLang="ko-KR" b="1" dirty="0" smtClean="0">
                <a:solidFill>
                  <a:srgbClr val="000000"/>
                </a:solidFill>
              </a:rPr>
              <a:t>,</a:t>
            </a:r>
            <a:r>
              <a:rPr lang="ko-KR" altLang="en-US" b="1" dirty="0" smtClean="0">
                <a:solidFill>
                  <a:srgbClr val="000000"/>
                </a:solidFill>
              </a:rPr>
              <a:t>인지장애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000000"/>
                </a:solidFill>
              </a:rPr>
              <a:t>삼킴지각운둥</a:t>
            </a:r>
            <a:r>
              <a:rPr lang="ko-KR" altLang="en-US" b="1" dirty="0" smtClean="0">
                <a:solidFill>
                  <a:srgbClr val="000000"/>
                </a:solidFill>
              </a:rPr>
              <a:t> </a:t>
            </a:r>
            <a:r>
              <a:rPr lang="ko-KR" altLang="en-US" b="1" dirty="0" err="1" smtClean="0">
                <a:solidFill>
                  <a:srgbClr val="000000"/>
                </a:solidFill>
              </a:rPr>
              <a:t>장애등</a:t>
            </a:r>
            <a:r>
              <a:rPr lang="ko-KR" altLang="en-US" b="1" dirty="0" smtClean="0">
                <a:solidFill>
                  <a:srgbClr val="000000"/>
                </a:solidFill>
              </a:rPr>
              <a:t> </a:t>
            </a:r>
            <a:endParaRPr lang="ko-KR" altLang="en-US" sz="1000" b="1" dirty="0" smtClean="0">
              <a:solidFill>
                <a:srgbClr val="000000"/>
              </a:solidFill>
              <a:latin typeface="바탕" pitchFamily="18" charset="-127"/>
            </a:endParaRPr>
          </a:p>
          <a:p>
            <a:pPr>
              <a:lnSpc>
                <a:spcPct val="160000"/>
              </a:lnSpc>
              <a:spcBef>
                <a:spcPct val="0"/>
              </a:spcBef>
            </a:pPr>
            <a:r>
              <a:rPr lang="ko-KR" altLang="en-US" b="1" dirty="0" smtClean="0">
                <a:solidFill>
                  <a:srgbClr val="000000"/>
                </a:solidFill>
              </a:rPr>
              <a:t>다양한 원인에서 식사를 못하는 것을 통틀어서 말합니다</a:t>
            </a:r>
            <a:r>
              <a:rPr lang="en-US" altLang="ko-KR" b="1" dirty="0" smtClean="0">
                <a:solidFill>
                  <a:srgbClr val="000000"/>
                </a:solidFill>
              </a:rPr>
              <a:t>.</a:t>
            </a:r>
            <a:endParaRPr lang="ko-KR" altLang="en-US" sz="1000" b="1" dirty="0" smtClean="0">
              <a:solidFill>
                <a:srgbClr val="000000"/>
              </a:solidFill>
              <a:latin typeface="바탕" pitchFamily="18" charset="-127"/>
            </a:endParaRPr>
          </a:p>
          <a:p>
            <a:pPr eaLnBrk="1" hangingPunct="1"/>
            <a:endParaRPr lang="en-US" altLang="ko-KR" dirty="0" smtClean="0"/>
          </a:p>
          <a:p>
            <a:pPr eaLnBrk="1" hangingPunct="1"/>
            <a:endParaRPr lang="en-US" altLang="ko-KR" dirty="0" smtClean="0"/>
          </a:p>
          <a:p>
            <a:pPr eaLnBrk="1" hangingPunct="1"/>
            <a:r>
              <a:rPr lang="ko-KR" altLang="en-US" dirty="0" smtClean="0"/>
              <a:t> </a:t>
            </a:r>
            <a:endParaRPr lang="en-US" altLang="ko-KR" dirty="0" smtClean="0"/>
          </a:p>
          <a:p>
            <a:pPr eaLnBrk="1" hangingPunct="1"/>
            <a:endParaRPr lang="ko-KR" altLang="en-US" dirty="0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5A1AD7-12C0-4B25-9843-8F5D9BF557A9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b="1" smtClean="0"/>
              <a:t>반면에 삼킴장애는 연하작용에 장애가 있는 경우를 말하며 </a:t>
            </a:r>
            <a:endParaRPr lang="en-US" altLang="ko-KR" b="1" smtClean="0"/>
          </a:p>
          <a:p>
            <a:pPr eaLnBrk="1" hangingPunct="1"/>
            <a:r>
              <a:rPr lang="ko-KR" altLang="en-US" b="1" smtClean="0"/>
              <a:t>식물이 구강에서 위까지 전달되는 경로이상으로 인한 식이섭취 장애 상태를 말합니다</a:t>
            </a:r>
            <a:r>
              <a:rPr lang="en-US" altLang="ko-KR" b="1" smtClean="0"/>
              <a:t>. </a:t>
            </a:r>
          </a:p>
          <a:p>
            <a:pPr eaLnBrk="1" hangingPunct="1"/>
            <a:r>
              <a:rPr lang="ko-KR" altLang="en-US" b="1" smtClean="0"/>
              <a:t>이는 구강기</a:t>
            </a:r>
            <a:r>
              <a:rPr lang="en-US" altLang="ko-KR" b="1" smtClean="0"/>
              <a:t>, </a:t>
            </a:r>
            <a:r>
              <a:rPr lang="ko-KR" altLang="en-US" b="1" smtClean="0"/>
              <a:t>인두기</a:t>
            </a:r>
            <a:r>
              <a:rPr lang="en-US" altLang="ko-KR" b="1" smtClean="0"/>
              <a:t>, </a:t>
            </a:r>
            <a:r>
              <a:rPr lang="ko-KR" altLang="en-US" b="1" smtClean="0"/>
              <a:t>식도기 중 어느 하나 또는 중복된 장애로 나타나는 결과이고  </a:t>
            </a:r>
            <a:endParaRPr lang="en-US" altLang="ko-KR" b="1" smtClean="0"/>
          </a:p>
          <a:p>
            <a:pPr eaLnBrk="1" hangingPunct="1"/>
            <a:r>
              <a:rPr lang="ko-KR" altLang="en-US" b="1" smtClean="0"/>
              <a:t>흡인</a:t>
            </a:r>
            <a:r>
              <a:rPr lang="en-US" altLang="ko-KR" b="1" smtClean="0"/>
              <a:t>(Aspiration)</a:t>
            </a:r>
            <a:r>
              <a:rPr lang="ko-KR" altLang="en-US" b="1" smtClean="0"/>
              <a:t>이나 질식과 같은 생명의 위험을 초래합니다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pPr eaLnBrk="1" hangingPunct="1"/>
            <a:endParaRPr lang="ko-KR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9E46D5-683B-416E-B176-010B4270892C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연하과정 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연하과정의 전제조건은 깨어 있어야 하고 각성상태가 필요하다 </a:t>
            </a:r>
          </a:p>
          <a:p>
            <a:r>
              <a:rPr lang="ko-KR" altLang="en-US" b="1" smtClean="0"/>
              <a:t>음식물을 삼키기 위해서는 구강</a:t>
            </a:r>
            <a:r>
              <a:rPr lang="en-US" altLang="ko-KR" b="1" smtClean="0"/>
              <a:t>, </a:t>
            </a:r>
            <a:r>
              <a:rPr lang="ko-KR" altLang="en-US" b="1" smtClean="0"/>
              <a:t>인두</a:t>
            </a:r>
            <a:r>
              <a:rPr lang="en-US" altLang="ko-KR" b="1" smtClean="0"/>
              <a:t>, </a:t>
            </a:r>
            <a:r>
              <a:rPr lang="ko-KR" altLang="en-US" b="1" smtClean="0"/>
              <a:t>식도 등을 통과하게 되고 </a:t>
            </a:r>
            <a:endParaRPr lang="en-US" altLang="ko-KR" b="1" smtClean="0"/>
          </a:p>
          <a:p>
            <a:r>
              <a:rPr lang="ko-KR" altLang="en-US" b="1" smtClean="0"/>
              <a:t>뒤에 소개할 </a:t>
            </a:r>
            <a:r>
              <a:rPr lang="en-US" altLang="ko-KR" b="1" smtClean="0"/>
              <a:t>6</a:t>
            </a:r>
            <a:r>
              <a:rPr lang="ko-KR" altLang="en-US" b="1" smtClean="0"/>
              <a:t>단계의 과정을 거칩니다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연하과정의 전제조건은 깨어 있어야 하고 각성상태가 필요하다 </a:t>
            </a: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EA29FE-F7F7-443C-AEE2-0BFA64E9C815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b="1" smtClean="0"/>
              <a:t>첫번째 단계는 음식물의 인식입니다</a:t>
            </a:r>
            <a:r>
              <a:rPr lang="en-US" altLang="ko-KR" b="1" smtClean="0"/>
              <a:t>.</a:t>
            </a:r>
          </a:p>
          <a:p>
            <a:pPr eaLnBrk="1" hangingPunct="1"/>
            <a:r>
              <a:rPr lang="ko-KR" altLang="en-US" b="1" smtClean="0"/>
              <a:t>음식물 보는 순간 음식물을 인지하고 먹기전 에 침이 나오고 </a:t>
            </a:r>
            <a:endParaRPr lang="en-US" altLang="ko-KR" b="1" smtClean="0"/>
          </a:p>
          <a:p>
            <a:pPr eaLnBrk="1" hangingPunct="1"/>
            <a:r>
              <a:rPr lang="ko-KR" altLang="en-US" b="1" smtClean="0"/>
              <a:t>위 속에서는 위액의 분비가 완성해지면서 반사적으로 먹을 준비를 갖추게 된다</a:t>
            </a:r>
            <a:endParaRPr lang="en-US" altLang="ko-KR" b="1" smtClean="0"/>
          </a:p>
          <a:p>
            <a:pPr eaLnBrk="1" hangingPunct="1"/>
            <a:r>
              <a:rPr lang="en-US" altLang="ko-KR" b="1" smtClean="0"/>
              <a:t> </a:t>
            </a:r>
            <a:r>
              <a:rPr lang="ko-KR" altLang="en-US" b="1" smtClean="0"/>
              <a:t>만약 음식물을 보고도 반응이 없으며 인지장애를 의심해야 합니다</a:t>
            </a:r>
            <a:r>
              <a:rPr lang="en-US" altLang="ko-KR" b="1" smtClean="0"/>
              <a:t>.</a:t>
            </a:r>
          </a:p>
          <a:p>
            <a:pPr eaLnBrk="1" hangingPunct="1"/>
            <a:r>
              <a:rPr lang="ko-KR" altLang="en-US" b="1" smtClean="0"/>
              <a:t>이러한  음식물의 인식은 대뇌의 여러 기능으로 이루어집니다</a:t>
            </a:r>
            <a:r>
              <a:rPr lang="en-US" altLang="ko-KR" b="1" smtClean="0"/>
              <a:t>.</a:t>
            </a:r>
          </a:p>
          <a:p>
            <a:pPr eaLnBrk="1" hangingPunct="1"/>
            <a:r>
              <a:rPr lang="ko-KR" altLang="en-US" b="1" smtClean="0"/>
              <a:t>눈을 뜨는것은 뇌간부의 기능</a:t>
            </a:r>
            <a:r>
              <a:rPr lang="en-US" altLang="ko-KR" b="1" smtClean="0"/>
              <a:t>, </a:t>
            </a:r>
            <a:r>
              <a:rPr lang="ko-KR" altLang="en-US" b="1" smtClean="0"/>
              <a:t>주위에 신경을 쓰는 것은 시상과 대뇌 피질의 기능</a:t>
            </a:r>
            <a:r>
              <a:rPr lang="en-US" altLang="ko-KR" b="1" smtClean="0"/>
              <a:t>, </a:t>
            </a:r>
          </a:p>
          <a:p>
            <a:pPr eaLnBrk="1" hangingPunct="1"/>
            <a:r>
              <a:rPr lang="ko-KR" altLang="en-US" b="1" smtClean="0"/>
              <a:t>공복을 느끼는 것은 시상하부의 기능 </a:t>
            </a:r>
            <a:r>
              <a:rPr lang="en-US" altLang="ko-KR" b="1" smtClean="0"/>
              <a:t>, </a:t>
            </a:r>
            <a:r>
              <a:rPr lang="ko-KR" altLang="en-US" b="1" smtClean="0"/>
              <a:t>식욕을 느끼는 것은 대뇌 피질의 기능입니다</a:t>
            </a:r>
            <a:r>
              <a:rPr lang="en-US" altLang="ko-KR" b="1" smtClean="0"/>
              <a:t>. </a:t>
            </a:r>
          </a:p>
          <a:p>
            <a:pPr eaLnBrk="1" hangingPunct="1"/>
            <a:endParaRPr lang="ko-KR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1CBCB-2568-4EE7-B964-B348F3158ABC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z="1400" b="1" smtClean="0"/>
              <a:t>두번째로 인지에 다음으로  입술과 치아로의 음식물의 포식입니다</a:t>
            </a:r>
            <a:r>
              <a:rPr lang="en-US" altLang="ko-KR" sz="1400" b="1" smtClean="0"/>
              <a:t>.</a:t>
            </a:r>
            <a:br>
              <a:rPr lang="en-US" altLang="ko-KR" sz="1400" b="1" smtClean="0"/>
            </a:br>
            <a:r>
              <a:rPr lang="ko-KR" altLang="en-US" sz="1400" b="1" smtClean="0"/>
              <a:t>포식 후 에는 입술을 폐쇄하여 음식물을 흘리는 것을 방지합니다</a:t>
            </a:r>
            <a:r>
              <a:rPr lang="en-US" altLang="ko-KR" sz="1400" b="1" smtClean="0"/>
              <a:t>.</a:t>
            </a:r>
          </a:p>
          <a:p>
            <a:r>
              <a:rPr lang="ko-KR" altLang="en-US" sz="1400" b="1" smtClean="0"/>
              <a:t>이때 입술의 폐쇄 기능에 이상이 있으면 음식을 흘린다거나 침을 흘리기도 합니다</a:t>
            </a:r>
            <a:r>
              <a:rPr lang="en-US" altLang="ko-KR" sz="1400" b="1" smtClean="0"/>
              <a:t>.</a:t>
            </a:r>
          </a:p>
          <a:p>
            <a:r>
              <a:rPr lang="ko-KR" altLang="en-US" sz="1400" b="1" smtClean="0"/>
              <a:t>지배신경은 하악운동에 관여하는 삼차신경</a:t>
            </a:r>
            <a:r>
              <a:rPr lang="en-US" altLang="ko-KR" sz="1400" b="1" smtClean="0"/>
              <a:t>, </a:t>
            </a:r>
            <a:r>
              <a:rPr lang="ko-KR" altLang="en-US" sz="1400" b="1" smtClean="0"/>
              <a:t>입술폐쇄에 관여하는 안면신경이 담당합니다</a:t>
            </a:r>
            <a:r>
              <a:rPr lang="en-US" altLang="ko-KR" sz="1400" b="1" smtClean="0"/>
              <a:t>.</a:t>
            </a:r>
            <a:endParaRPr lang="ko-KR" altLang="en-US" smtClean="0"/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35E1D1-48AD-478B-8BB2-AC0B89A53643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세번째는 구강준비기 입니다</a:t>
            </a:r>
            <a:r>
              <a:rPr lang="en-US" altLang="ko-KR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.</a:t>
            </a:r>
          </a:p>
          <a:p>
            <a:pPr>
              <a:spcBef>
                <a:spcPct val="0"/>
              </a:spcBef>
            </a:pP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구강준비에는 침과 음식 덩어리가 섞이면서</a:t>
            </a:r>
            <a:r>
              <a:rPr lang="en-US" altLang="ko-KR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 </a:t>
            </a: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삼킴 준비가 되고 음식 덩이는 경구개와 혀 사이에 놓이게 됩니다</a:t>
            </a:r>
            <a:r>
              <a:rPr lang="en-US" altLang="ko-KR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.</a:t>
            </a: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 </a:t>
            </a:r>
            <a:endParaRPr lang="en-US" altLang="ko-KR" sz="1400" b="1" smtClean="0">
              <a:solidFill>
                <a:srgbClr val="000000"/>
              </a:solidFill>
              <a:latin typeface="-다정"/>
              <a:ea typeface="-다정"/>
              <a:cs typeface="-다정"/>
            </a:endParaRPr>
          </a:p>
          <a:p>
            <a:pPr>
              <a:spcBef>
                <a:spcPct val="0"/>
              </a:spcBef>
            </a:pP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이때 입술과 볼의 긴장도는 음식물이 잇몸사이의 앞쪽과 옆쪽 홈에 쌓이는 것을 방지합니다</a:t>
            </a:r>
            <a:r>
              <a:rPr lang="en-US" altLang="ko-KR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ko-KR" sz="1400" b="1" smtClean="0">
              <a:solidFill>
                <a:srgbClr val="000000"/>
              </a:solidFill>
              <a:latin typeface="-다정"/>
              <a:ea typeface="-다정"/>
              <a:cs typeface="-다정"/>
            </a:endParaRPr>
          </a:p>
          <a:p>
            <a:pPr>
              <a:spcBef>
                <a:spcPct val="0"/>
              </a:spcBef>
            </a:pPr>
            <a:r>
              <a:rPr lang="en-US" altLang="ko-KR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 </a:t>
            </a: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연두개는 앞쪽과 아래쪽으로 움직여 혀의 뒷부분과 접촉하여 식괴가 연하촉발 전에 급하게 </a:t>
            </a:r>
            <a:endParaRPr lang="en-US" altLang="ko-KR" sz="1400" b="1" smtClean="0">
              <a:solidFill>
                <a:srgbClr val="000000"/>
              </a:solidFill>
              <a:latin typeface="-다정"/>
              <a:ea typeface="-다정"/>
              <a:cs typeface="-다정"/>
            </a:endParaRPr>
          </a:p>
          <a:p>
            <a:pPr>
              <a:spcBef>
                <a:spcPct val="0"/>
              </a:spcBef>
            </a:pPr>
            <a:r>
              <a:rPr lang="en-US" altLang="ko-KR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 </a:t>
            </a:r>
            <a:r>
              <a:rPr lang="ko-KR" altLang="en-US" sz="1400" b="1" smtClean="0">
                <a:solidFill>
                  <a:srgbClr val="000000"/>
                </a:solidFill>
                <a:latin typeface="-다정"/>
                <a:ea typeface="-다정"/>
                <a:cs typeface="-다정"/>
              </a:rPr>
              <a:t>인두로 들어가는 것을 방지하게 위해 통로를 막음</a:t>
            </a:r>
            <a:endParaRPr lang="en-US" altLang="ko-KR" sz="1400" b="1" smtClean="0">
              <a:solidFill>
                <a:srgbClr val="000000"/>
              </a:solidFill>
              <a:latin typeface="-다정"/>
              <a:ea typeface="-다정"/>
              <a:cs typeface="-다정"/>
            </a:endParaRPr>
          </a:p>
          <a:p>
            <a:endParaRPr lang="ko-KR" altLang="en-US" smtClean="0"/>
          </a:p>
        </p:txBody>
      </p:sp>
      <p:sp>
        <p:nvSpPr>
          <p:cNvPr id="593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67FDB1-B60A-4387-A282-BF815D9EF308}" type="slidenum">
              <a:rPr lang="ko-KR" altLang="en-US" smtClean="0"/>
              <a:pPr/>
              <a:t>10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구강단계에서는 음식덩어리를 혀운동에 의해 입술쪽에서 구강내 후설쪽으로 이동하여</a:t>
            </a:r>
            <a:endParaRPr lang="en-US" altLang="ko-KR" b="1" smtClean="0"/>
          </a:p>
          <a:p>
            <a:r>
              <a:rPr lang="ko-KR" altLang="en-US" b="1" smtClean="0"/>
              <a:t>인두삼킴반사가  유발되는 부위까지 보내집니다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수의적인 조절이 가능하고 </a:t>
            </a:r>
            <a:r>
              <a:rPr lang="en-US" altLang="ko-KR" b="1" smtClean="0"/>
              <a:t>1</a:t>
            </a:r>
            <a:r>
              <a:rPr lang="ko-KR" altLang="en-US" b="1" smtClean="0"/>
              <a:t>초에서 </a:t>
            </a:r>
            <a:r>
              <a:rPr lang="en-US" altLang="ko-KR" b="1" smtClean="0"/>
              <a:t>1.5</a:t>
            </a:r>
            <a:r>
              <a:rPr lang="ko-KR" altLang="en-US" b="1" smtClean="0"/>
              <a:t>초 정도  소요됩니다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삼차신경과 안면신경은 혀와 얼굴 근육의 감각</a:t>
            </a:r>
            <a:r>
              <a:rPr lang="en-US" altLang="ko-KR" b="1" smtClean="0"/>
              <a:t>, </a:t>
            </a:r>
            <a:r>
              <a:rPr lang="ko-KR" altLang="en-US" b="1" smtClean="0"/>
              <a:t>입술과 볼의 근육 운동</a:t>
            </a:r>
            <a:r>
              <a:rPr lang="en-US" altLang="ko-KR" b="1" smtClean="0"/>
              <a:t>, </a:t>
            </a:r>
            <a:r>
              <a:rPr lang="ko-KR" altLang="en-US" b="1" smtClean="0"/>
              <a:t>저작근의운동을</a:t>
            </a:r>
            <a:r>
              <a:rPr lang="en-US" altLang="ko-KR" b="1" smtClean="0"/>
              <a:t>, </a:t>
            </a:r>
          </a:p>
          <a:p>
            <a:r>
              <a:rPr lang="en-US" altLang="ko-KR" b="1" smtClean="0"/>
              <a:t>12</a:t>
            </a:r>
            <a:r>
              <a:rPr lang="ko-KR" altLang="en-US" b="1" smtClean="0"/>
              <a:t>번 뇌신경은 혀근육의 운동을 지배한다</a:t>
            </a:r>
            <a:r>
              <a:rPr lang="en-US" altLang="ko-KR" b="1" smtClean="0"/>
              <a:t>.</a:t>
            </a:r>
            <a:endParaRPr lang="ko-KR" altLang="en-US" b="1" smtClean="0"/>
          </a:p>
          <a:p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 </a:t>
            </a: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02A9D-CF9E-4C9A-85CF-0F17A3006DA3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다섯번째 인두단계입니다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음식물이 인두에서 식도쪽으로 진행되며 일련의 삼킴반사가 한순간에 이루어짐</a:t>
            </a:r>
            <a:endParaRPr lang="en-US" altLang="ko-KR" b="1" smtClean="0"/>
          </a:p>
          <a:p>
            <a:r>
              <a:rPr lang="en-US" altLang="ko-KR" b="1" smtClean="0"/>
              <a:t>1</a:t>
            </a:r>
            <a:r>
              <a:rPr lang="ko-KR" altLang="en-US" b="1" smtClean="0"/>
              <a:t>초이내에 음식물을 식도로 보냅니다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이때 삼킴반사는 후두가 거상하면서 인두입구부</a:t>
            </a:r>
            <a:r>
              <a:rPr lang="en-US" altLang="ko-KR" b="1" smtClean="0"/>
              <a:t>, </a:t>
            </a:r>
            <a:r>
              <a:rPr lang="ko-KR" altLang="en-US" b="1" smtClean="0"/>
              <a:t>상인두</a:t>
            </a:r>
            <a:r>
              <a:rPr lang="en-US" altLang="ko-KR" b="1" smtClean="0"/>
              <a:t>, </a:t>
            </a:r>
            <a:r>
              <a:rPr lang="ko-KR" altLang="en-US" b="1" smtClean="0"/>
              <a:t>후인두가 닫히면서 음식덩어리가 식도쪽으로 운반되는 일입니다</a:t>
            </a:r>
            <a:r>
              <a:rPr lang="en-US" altLang="ko-KR" b="1" smtClean="0"/>
              <a:t>.</a:t>
            </a:r>
          </a:p>
          <a:p>
            <a:endParaRPr lang="ko-KR" altLang="en-US" b="1" smtClean="0"/>
          </a:p>
        </p:txBody>
      </p:sp>
      <p:sp>
        <p:nvSpPr>
          <p:cNvPr id="614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0B89C5-D313-4E8D-9495-641D507EC1B2}" type="slidenum">
              <a:rPr lang="ko-KR" altLang="en-US" smtClean="0"/>
              <a:pPr/>
              <a:t>12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끝으로 식도 단게입니다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이 단계는 윤상인두 연접</a:t>
            </a:r>
            <a:r>
              <a:rPr lang="en-US" altLang="ko-KR" b="1" smtClean="0"/>
              <a:t>(cricopharyngeal juncture) </a:t>
            </a:r>
            <a:r>
              <a:rPr lang="ko-KR" altLang="en-US" b="1" smtClean="0"/>
              <a:t>을 통하여 식도에 식괴가 들어올 때부터 </a:t>
            </a:r>
            <a:endParaRPr lang="en-US" altLang="ko-KR" b="1" smtClean="0"/>
          </a:p>
          <a:p>
            <a:r>
              <a:rPr lang="ko-KR" altLang="en-US" b="1" smtClean="0"/>
              <a:t>식도를 지나 위에 도달할 때까지의 시점을 말한다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상부 식도 괄약근</a:t>
            </a:r>
            <a:r>
              <a:rPr lang="en-US" altLang="ko-KR" b="1" smtClean="0"/>
              <a:t>(upper sphincter)</a:t>
            </a:r>
            <a:r>
              <a:rPr lang="ko-KR" altLang="en-US" b="1" smtClean="0"/>
              <a:t>은 수축하여 음식물이 인두 및 호흡기계로 역류되는 것을 막는다</a:t>
            </a:r>
            <a:r>
              <a:rPr lang="en-US" altLang="ko-KR" b="1" smtClean="0"/>
              <a:t>. </a:t>
            </a:r>
          </a:p>
          <a:p>
            <a:r>
              <a:rPr lang="ko-KR" altLang="en-US" b="1" smtClean="0"/>
              <a:t>윤상인두근 폐쇄 불안시 흡인이 발생합니다</a:t>
            </a:r>
            <a:r>
              <a:rPr lang="en-US" altLang="ko-KR" b="1" smtClean="0"/>
              <a:t>. </a:t>
            </a:r>
            <a:r>
              <a:rPr lang="ko-KR" altLang="en-US" b="1" smtClean="0"/>
              <a:t>이것은</a:t>
            </a:r>
            <a:r>
              <a:rPr lang="en-US" altLang="ko-KR" b="1" smtClean="0"/>
              <a:t>  </a:t>
            </a:r>
            <a:r>
              <a:rPr lang="ko-KR" altLang="en-US" b="1" smtClean="0"/>
              <a:t>중추신경계이상이나 윤상인두근의 근염등이 원인이 됩니다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식괴가 이곳을 지나 위에 도달하는 시간</a:t>
            </a:r>
            <a:r>
              <a:rPr lang="en-US" altLang="ko-KR" b="1" smtClean="0"/>
              <a:t>(esophageal transit time : ETT)</a:t>
            </a:r>
            <a:r>
              <a:rPr lang="ko-KR" altLang="en-US" b="1" smtClean="0"/>
              <a:t>은 약 </a:t>
            </a:r>
            <a:r>
              <a:rPr lang="en-US" altLang="ko-KR" b="1" smtClean="0"/>
              <a:t>8-20</a:t>
            </a:r>
            <a:r>
              <a:rPr lang="ko-KR" altLang="en-US" b="1" smtClean="0"/>
              <a:t>초 정도이다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2AA8EFE-DAA9-4AD7-9D37-2A4561972C42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연하장애의 원인은 뇌졸중</a:t>
            </a:r>
            <a:r>
              <a:rPr lang="en-US" altLang="ko-KR" b="1" smtClean="0"/>
              <a:t>, </a:t>
            </a:r>
            <a:r>
              <a:rPr lang="ko-KR" altLang="en-US" b="1" smtClean="0"/>
              <a:t>기질적인 원인</a:t>
            </a:r>
            <a:r>
              <a:rPr lang="en-US" altLang="ko-KR" b="1" smtClean="0"/>
              <a:t>, </a:t>
            </a:r>
            <a:r>
              <a:rPr lang="ko-KR" altLang="en-US" b="1" smtClean="0"/>
              <a:t>기능적인 원인</a:t>
            </a:r>
            <a:r>
              <a:rPr lang="en-US" altLang="ko-KR" b="1" smtClean="0"/>
              <a:t>, </a:t>
            </a:r>
            <a:r>
              <a:rPr lang="ko-KR" altLang="en-US" b="1" smtClean="0"/>
              <a:t>심리적인 원인등이 있습니다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634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07FCA5-A0C0-4721-A9B1-BEC9B670BB45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첫번째 뇌졸증입니다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뇌졸중에는 뇌경색</a:t>
            </a:r>
            <a:r>
              <a:rPr lang="en-US" altLang="ko-KR" b="1" smtClean="0"/>
              <a:t>, </a:t>
            </a:r>
            <a:r>
              <a:rPr lang="ko-KR" altLang="en-US" b="1" smtClean="0"/>
              <a:t>뇌내출혈</a:t>
            </a:r>
            <a:r>
              <a:rPr lang="en-US" altLang="ko-KR" b="1" smtClean="0"/>
              <a:t>, </a:t>
            </a:r>
            <a:r>
              <a:rPr lang="ko-KR" altLang="en-US" b="1" smtClean="0"/>
              <a:t>지주막하 출혈 등이 있습니다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이러한 병태는 연하장애를 동반합니다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대뇌병변이나 소뇌병변의 경우에는 압박에 의해</a:t>
            </a:r>
            <a:r>
              <a:rPr lang="en-US" altLang="ko-KR" b="1" smtClean="0"/>
              <a:t> </a:t>
            </a:r>
            <a:r>
              <a:rPr lang="ko-KR" altLang="en-US" b="1" smtClean="0"/>
              <a:t>뇌간부병변의 경우는 뇌간망상체가 장애를 입어서 의식이 나빠지거나</a:t>
            </a:r>
            <a:r>
              <a:rPr lang="en-US" altLang="ko-KR" b="1" smtClean="0"/>
              <a:t>,</a:t>
            </a:r>
          </a:p>
          <a:p>
            <a:r>
              <a:rPr lang="ko-KR" altLang="en-US" b="1" smtClean="0"/>
              <a:t>연수의</a:t>
            </a:r>
            <a:r>
              <a:rPr lang="en-US" altLang="ko-KR" b="1" smtClean="0"/>
              <a:t> </a:t>
            </a:r>
            <a:r>
              <a:rPr lang="ko-KR" altLang="en-US" b="1" smtClean="0"/>
              <a:t>망상체 에 있는 삼킴중추의 손상으로 연하장애가 발생합니다</a:t>
            </a:r>
            <a:r>
              <a:rPr lang="en-US" altLang="ko-KR" b="1" smtClean="0"/>
              <a:t>.</a:t>
            </a:r>
            <a:r>
              <a:rPr lang="ko-KR" altLang="en-US" b="1" smtClean="0"/>
              <a:t> </a:t>
            </a:r>
            <a:endParaRPr lang="en-US" altLang="ko-KR" b="1" smtClean="0"/>
          </a:p>
          <a:p>
            <a:endParaRPr lang="en-US" altLang="ko-KR" smtClean="0"/>
          </a:p>
          <a:p>
            <a:r>
              <a:rPr lang="ko-KR" altLang="en-US" smtClean="0"/>
              <a:t> 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A6051A-F19D-4CA9-9BFD-67A33032B30C}" type="slidenum">
              <a:rPr lang="ko-KR" altLang="en-US" smtClean="0"/>
              <a:pPr/>
              <a:t>15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기질적인 원인은</a:t>
            </a:r>
            <a:endParaRPr lang="en-US" altLang="ko-KR" b="1" smtClean="0"/>
          </a:p>
          <a:p>
            <a:r>
              <a:rPr lang="ko-KR" altLang="en-US" b="1" smtClean="0"/>
              <a:t>구강이나 인두 식도의 염증이나 종양으로 인한 통과 장애입니다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통과장애를 일으키는 원인을 설염등이 있습니다</a:t>
            </a:r>
            <a:r>
              <a:rPr lang="en-US" altLang="ko-KR" b="1" smtClean="0"/>
              <a:t>.</a:t>
            </a:r>
            <a:r>
              <a:rPr lang="ko-KR" altLang="en-US" b="1" smtClean="0"/>
              <a:t> </a:t>
            </a:r>
          </a:p>
        </p:txBody>
      </p:sp>
      <p:sp>
        <p:nvSpPr>
          <p:cNvPr id="655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152FE9-44E5-4B25-B910-D72B41D42178}" type="slidenum">
              <a:rPr lang="ko-KR" altLang="en-US" smtClean="0"/>
              <a:pPr/>
              <a:t>16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기능적 원인은</a:t>
            </a:r>
            <a:endParaRPr lang="en-US" altLang="ko-KR" smtClean="0"/>
          </a:p>
          <a:p>
            <a:r>
              <a:rPr lang="ko-KR" altLang="en-US" b="1" smtClean="0">
                <a:solidFill>
                  <a:srgbClr val="C00000"/>
                </a:solidFill>
              </a:rPr>
              <a:t>신경</a:t>
            </a:r>
            <a:r>
              <a:rPr lang="en-US" altLang="ko-KR" b="1" smtClean="0">
                <a:solidFill>
                  <a:srgbClr val="C00000"/>
                </a:solidFill>
              </a:rPr>
              <a:t>, </a:t>
            </a:r>
            <a:r>
              <a:rPr lang="ko-KR" altLang="en-US" b="1" smtClean="0">
                <a:solidFill>
                  <a:srgbClr val="C00000"/>
                </a:solidFill>
              </a:rPr>
              <a:t>근육 등의 질환에 의한 삼킴근육의 기능적 원인입니다</a:t>
            </a:r>
            <a:r>
              <a:rPr lang="en-US" altLang="ko-KR" b="1" smtClean="0">
                <a:solidFill>
                  <a:srgbClr val="C00000"/>
                </a:solidFill>
              </a:rPr>
              <a:t>.</a:t>
            </a:r>
            <a:endParaRPr lang="ko-KR" altLang="en-US" b="1" smtClean="0">
              <a:solidFill>
                <a:srgbClr val="C00000"/>
              </a:solidFill>
            </a:endParaRPr>
          </a:p>
          <a:p>
            <a:r>
              <a:rPr lang="ko-KR" altLang="en-US" smtClean="0"/>
              <a:t>기능적 원인은 뇌혈관장애</a:t>
            </a:r>
            <a:r>
              <a:rPr lang="en-US" altLang="ko-KR" smtClean="0"/>
              <a:t>…</a:t>
            </a:r>
            <a:r>
              <a:rPr lang="ko-KR" altLang="en-US" smtClean="0"/>
              <a:t>등등이 있습니다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3FCF46-9668-4310-A88D-588FC9E1070A}" type="slidenum">
              <a:rPr lang="ko-KR" altLang="en-US" smtClean="0"/>
              <a:pPr/>
              <a:t>17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심리적인 원인에는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신경성 식욕부진</a:t>
            </a:r>
            <a:r>
              <a:rPr lang="en-US" altLang="ko-KR" smtClean="0"/>
              <a:t>,</a:t>
            </a:r>
            <a:r>
              <a:rPr lang="ko-KR" altLang="en-US" smtClean="0"/>
              <a:t>치매</a:t>
            </a:r>
            <a:r>
              <a:rPr lang="en-US" altLang="ko-KR" smtClean="0"/>
              <a:t>,</a:t>
            </a:r>
            <a:r>
              <a:rPr lang="ko-KR" altLang="en-US" smtClean="0"/>
              <a:t> 거식</a:t>
            </a:r>
            <a:r>
              <a:rPr lang="en-US" altLang="ko-KR" smtClean="0"/>
              <a:t>,</a:t>
            </a:r>
            <a:r>
              <a:rPr lang="ko-KR" altLang="en-US" smtClean="0"/>
              <a:t>우울증,우울상대 가 있습니다</a:t>
            </a:r>
            <a:r>
              <a:rPr lang="en-US" altLang="ko-KR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US" altLang="ko-KR" smtClean="0"/>
          </a:p>
          <a:p>
            <a:pPr>
              <a:buFont typeface="Wingdings" pitchFamily="2" charset="2"/>
              <a:buChar char="Ø"/>
            </a:pPr>
            <a:endParaRPr lang="en-US" altLang="ko-KR" smtClean="0"/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65A38D-C66F-447B-9821-EA66053D8AB2}" type="slidenum">
              <a:rPr lang="ko-KR" altLang="en-US" smtClean="0"/>
              <a:pPr/>
              <a:t>18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연하장애의 진단적 검사에 대해 알아보겠습니다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2730DD-D6D2-488A-938D-BD7662C31F1C}" type="slidenum">
              <a:rPr lang="ko-KR" altLang="en-US" smtClean="0"/>
              <a:pPr/>
              <a:t>19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먼저 침상삼키기 검사 있습니다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기구를 이용하지 않고 실시하는 임상검사 입니다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검사의목적은 삼킴활동에 필요한 구조및 기능 상태인지 여부를 평가하기 위해 실시합니다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방법은 </a:t>
            </a:r>
            <a:r>
              <a:rPr lang="en-US" altLang="ko-KR" smtClean="0"/>
              <a:t>30ml</a:t>
            </a:r>
            <a:r>
              <a:rPr lang="ko-KR" altLang="en-US" smtClean="0"/>
              <a:t>의물을 한번에 마시게 하여 삼킴 상태를 확인합니다</a:t>
            </a:r>
            <a:r>
              <a:rPr lang="en-US" altLang="ko-KR" smtClean="0"/>
              <a:t>.</a:t>
            </a:r>
          </a:p>
          <a:p>
            <a:r>
              <a:rPr lang="en-US" altLang="ko-KR" smtClean="0"/>
              <a:t>5</a:t>
            </a:r>
            <a:r>
              <a:rPr lang="ko-KR" altLang="en-US" smtClean="0"/>
              <a:t>초 이내에 사래 걸림이 없다면 정상입니다</a:t>
            </a:r>
            <a:r>
              <a:rPr lang="en-US" altLang="ko-KR" smtClean="0"/>
              <a:t>. </a:t>
            </a:r>
            <a:r>
              <a:rPr lang="ko-KR" altLang="en-US" smtClean="0"/>
              <a:t>그렇지 않다면 삼킴장애를 의심할 수 있습니다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</p:txBody>
      </p:sp>
      <p:sp>
        <p:nvSpPr>
          <p:cNvPr id="696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14AEDB-06C1-47A4-9A22-6C35E793FE6E}" type="slidenum">
              <a:rPr lang="ko-KR" altLang="en-US" smtClean="0"/>
              <a:pPr/>
              <a:t>20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비디오 투시조영 검사가 있습니다</a:t>
            </a:r>
            <a:r>
              <a:rPr lang="en-US" altLang="ko-KR" smtClean="0"/>
              <a:t>.</a:t>
            </a:r>
          </a:p>
          <a:p>
            <a:r>
              <a:rPr lang="en-US" altLang="ko-KR" smtClean="0"/>
              <a:t> </a:t>
            </a:r>
            <a:r>
              <a:rPr lang="ko-KR" altLang="en-US" smtClean="0"/>
              <a:t>검사목적은 해부학적 또는 신경학적인 기능장애을 파악하고 입으로 먹을 수 있는지를 결정합니다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어떤조건에서 무엇을 얼마만큼 먹을지도 결정합니다</a:t>
            </a:r>
            <a:r>
              <a:rPr lang="en-US" altLang="ko-KR" smtClean="0"/>
              <a:t>.</a:t>
            </a:r>
            <a:r>
              <a:rPr lang="ko-KR" altLang="en-US" smtClean="0"/>
              <a:t> </a:t>
            </a:r>
            <a:endParaRPr lang="en-US" altLang="ko-KR" smtClean="0"/>
          </a:p>
          <a:p>
            <a:r>
              <a:rPr lang="ko-KR" altLang="en-US" smtClean="0"/>
              <a:t>직접 또는 간접 치료방법을 선정하기도 합니다</a:t>
            </a:r>
            <a:r>
              <a:rPr lang="en-US" altLang="ko-KR" smtClean="0"/>
              <a:t>.</a:t>
            </a:r>
          </a:p>
          <a:p>
            <a:endParaRPr lang="ko-KR" altLang="en-US" smtClean="0"/>
          </a:p>
        </p:txBody>
      </p:sp>
      <p:sp>
        <p:nvSpPr>
          <p:cNvPr id="706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FE451B-49CD-485E-A6B9-929518FC23D5}" type="slidenum">
              <a:rPr lang="ko-KR" altLang="en-US" smtClean="0"/>
              <a:pPr/>
              <a:t>21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다섯번째 연하장애환자의 관리에 대한 것입니다</a:t>
            </a:r>
            <a:r>
              <a:rPr lang="en-US" altLang="ko-KR" smtClean="0"/>
              <a:t>..</a:t>
            </a:r>
            <a:endParaRPr lang="ko-KR" altLang="en-US" smtClean="0"/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F1F6AF-FC04-41A7-AD31-6C590BF241DD}" type="slidenum">
              <a:rPr lang="ko-KR" altLang="en-US" smtClean="0"/>
              <a:pPr/>
              <a:t>22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ko-KR" altLang="en-US" dirty="0" smtClean="0"/>
              <a:t>연하장애 환자의 관리를 위하여 먼저 식사상태의 관찰 입니다</a:t>
            </a:r>
            <a:r>
              <a:rPr lang="en-US" altLang="ko-KR" dirty="0" smtClean="0"/>
              <a:t>.</a:t>
            </a:r>
          </a:p>
          <a:p>
            <a:pPr>
              <a:defRPr/>
            </a:pPr>
            <a:r>
              <a:rPr lang="ko-KR" altLang="en-US" dirty="0" smtClean="0"/>
              <a:t>다음은 연하장애를 예측할 수 있는 증상입니다</a:t>
            </a:r>
            <a:r>
              <a:rPr lang="en-US" altLang="ko-KR" dirty="0" smtClean="0"/>
              <a:t>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dirty="0" smtClean="0"/>
              <a:t>-</a:t>
            </a:r>
            <a:r>
              <a:rPr lang="en-US" altLang="ko-KR" sz="2800" dirty="0" smtClean="0">
                <a:solidFill>
                  <a:srgbClr val="000000"/>
                </a:solidFill>
              </a:rPr>
              <a:t> </a:t>
            </a:r>
            <a:r>
              <a:rPr lang="ko-KR" altLang="en-US" sz="2800" dirty="0" smtClean="0">
                <a:solidFill>
                  <a:srgbClr val="000000"/>
                </a:solidFill>
              </a:rPr>
              <a:t>혀의 움직임이 지나치게 많은 경우</a:t>
            </a:r>
          </a:p>
          <a:p>
            <a:pPr marL="742950" lvl="1" indent="-285750">
              <a:spcBef>
                <a:spcPct val="20000"/>
              </a:spcBef>
              <a:buFontTx/>
              <a:buChar char="-"/>
              <a:defRPr/>
            </a:pPr>
            <a:r>
              <a:rPr lang="ko-KR" altLang="en-US" sz="2800" dirty="0" smtClean="0">
                <a:solidFill>
                  <a:srgbClr val="000000"/>
                </a:solidFill>
              </a:rPr>
              <a:t>입안에서 음식물이 통과되는 시간이 오래 걸리는 경우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2800" dirty="0" smtClean="0">
                <a:solidFill>
                  <a:srgbClr val="000000"/>
                </a:solidFill>
              </a:rPr>
              <a:t>- </a:t>
            </a:r>
            <a:r>
              <a:rPr lang="ko-KR" altLang="en-US" sz="2800" dirty="0" smtClean="0">
                <a:solidFill>
                  <a:srgbClr val="000000"/>
                </a:solidFill>
              </a:rPr>
              <a:t>음식을 삼키는 동안이나 삼키기 전후에 기침을 하는 경우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2800" dirty="0" smtClean="0">
                <a:solidFill>
                  <a:srgbClr val="000000"/>
                </a:solidFill>
              </a:rPr>
              <a:t>- </a:t>
            </a:r>
            <a:r>
              <a:rPr lang="ko-KR" altLang="en-US" sz="2800" dirty="0" smtClean="0">
                <a:solidFill>
                  <a:srgbClr val="000000"/>
                </a:solidFill>
              </a:rPr>
              <a:t>입안의 분비물이 지나치게 많은 경우</a:t>
            </a:r>
          </a:p>
          <a:p>
            <a:pPr>
              <a:defRPr/>
            </a:pPr>
            <a:endParaRPr lang="en-US" altLang="ko-KR" dirty="0" smtClean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None/>
              <a:defRPr/>
            </a:pPr>
            <a:endParaRPr lang="ko-KR" altLang="en-US" dirty="0"/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784A16-5CA6-439C-B236-F0E020E65A26}" type="slidenum">
              <a:rPr lang="ko-KR" altLang="en-US" smtClean="0"/>
              <a:pPr/>
              <a:t>23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342900" lvl="1" indent="-342900">
              <a:buFont typeface="Arial" pitchFamily="34" charset="0"/>
              <a:buNone/>
              <a:defRPr/>
            </a:pPr>
            <a:r>
              <a:rPr lang="en-US" altLang="ko-KR" dirty="0" smtClean="0"/>
              <a:t>- </a:t>
            </a:r>
            <a:r>
              <a:rPr lang="ko-KR" altLang="en-US" dirty="0" smtClean="0"/>
              <a:t>음식을 먹거나 음료를 </a:t>
            </a:r>
            <a:r>
              <a:rPr lang="ko-KR" altLang="en-US" dirty="0" err="1" smtClean="0"/>
              <a:t>마신후에</a:t>
            </a:r>
            <a:r>
              <a:rPr lang="ko-KR" altLang="en-US" dirty="0" smtClean="0"/>
              <a:t> 양치할 때와 </a:t>
            </a:r>
            <a:r>
              <a:rPr lang="en-US" altLang="ko-KR" dirty="0" smtClean="0"/>
              <a:t> </a:t>
            </a:r>
            <a:r>
              <a:rPr lang="ko-KR" altLang="en-US" dirty="0" smtClean="0"/>
              <a:t>같은 소리가 나는 경우</a:t>
            </a:r>
          </a:p>
          <a:p>
            <a:pPr>
              <a:buFont typeface="Arial" pitchFamily="34" charset="0"/>
              <a:buNone/>
              <a:defRPr/>
            </a:pPr>
            <a:r>
              <a:rPr lang="ko-KR" altLang="en-US" sz="2800" dirty="0" smtClean="0"/>
              <a:t>  </a:t>
            </a:r>
            <a:r>
              <a:rPr lang="en-US" altLang="ko-KR" sz="2800" dirty="0" smtClean="0"/>
              <a:t>- </a:t>
            </a:r>
            <a:r>
              <a:rPr lang="ko-KR" altLang="en-US" sz="2800" dirty="0" smtClean="0"/>
              <a:t>쉰 목소리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거친 목소리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숨가쁜 소리를 내는 </a:t>
            </a:r>
            <a:r>
              <a:rPr lang="en-US" altLang="ko-KR" sz="2800" dirty="0" smtClean="0"/>
              <a:t>  </a:t>
            </a:r>
            <a:r>
              <a:rPr lang="ko-KR" altLang="en-US" sz="2800" dirty="0" smtClean="0"/>
              <a:t>경우</a:t>
            </a:r>
          </a:p>
          <a:p>
            <a:pPr>
              <a:buFont typeface="Arial" pitchFamily="34" charset="0"/>
              <a:buNone/>
              <a:defRPr/>
            </a:pPr>
            <a:r>
              <a:rPr lang="en-US" altLang="ko-KR" sz="2800" dirty="0" smtClean="0"/>
              <a:t>  -</a:t>
            </a:r>
            <a:r>
              <a:rPr lang="ko-KR" altLang="en-US" sz="2800" dirty="0" smtClean="0"/>
              <a:t> 삽입한 관으로 음식을 토하는 경우</a:t>
            </a:r>
          </a:p>
          <a:p>
            <a:pPr>
              <a:buFont typeface="Arial" pitchFamily="34" charset="0"/>
              <a:buNone/>
              <a:defRPr/>
            </a:pPr>
            <a:r>
              <a:rPr lang="en-US" altLang="ko-KR" sz="2800" dirty="0" smtClean="0"/>
              <a:t>  - </a:t>
            </a:r>
            <a:r>
              <a:rPr lang="ko-KR" altLang="en-US" sz="2800" dirty="0" smtClean="0"/>
              <a:t>식사를 거부하는 경우 </a:t>
            </a:r>
            <a:endParaRPr lang="en-US" altLang="ko-KR" sz="2800" dirty="0" smtClean="0"/>
          </a:p>
          <a:p>
            <a:pPr>
              <a:buFont typeface="Arial" pitchFamily="34" charset="0"/>
              <a:buNone/>
              <a:defRPr/>
            </a:pPr>
            <a:r>
              <a:rPr lang="en-US" altLang="ko-KR" sz="2800" dirty="0" smtClean="0"/>
              <a:t>  - </a:t>
            </a:r>
            <a:r>
              <a:rPr lang="ko-KR" altLang="en-US" sz="2800" dirty="0" smtClean="0"/>
              <a:t>흡인으로 인해 폐렴이 자주 재발하는 경우</a:t>
            </a:r>
          </a:p>
          <a:p>
            <a:pPr>
              <a:defRPr/>
            </a:pPr>
            <a:endParaRPr lang="ko-KR" altLang="en-US" dirty="0"/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18BAAB-F5FC-4E68-A59D-B0D732242472}" type="slidenum">
              <a:rPr lang="ko-KR" altLang="en-US" smtClean="0"/>
              <a:pPr/>
              <a:t>24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섭식을 위한 훈련입니다</a:t>
            </a:r>
            <a:endParaRPr lang="en-US" altLang="ko-KR" smtClean="0"/>
          </a:p>
          <a:p>
            <a:r>
              <a:rPr lang="ko-KR" altLang="en-US" smtClean="0"/>
              <a:t>목의마사지와  헛삼킴법입니다</a:t>
            </a:r>
            <a:r>
              <a:rPr lang="en-US" altLang="ko-KR" smtClean="0"/>
              <a:t>.</a:t>
            </a:r>
          </a:p>
          <a:p>
            <a:r>
              <a:rPr lang="en-US" altLang="ko-KR" smtClean="0"/>
              <a:t>- </a:t>
            </a:r>
            <a:r>
              <a:rPr lang="ko-KR" altLang="en-US" smtClean="0"/>
              <a:t>얼린면봉에 소량의 물을 묻히고 연구개나 설근에 가볍게 </a:t>
            </a:r>
            <a:r>
              <a:rPr lang="en-US" altLang="ko-KR" smtClean="0"/>
              <a:t>2-3</a:t>
            </a:r>
            <a:r>
              <a:rPr lang="ko-KR" altLang="en-US" smtClean="0"/>
              <a:t>회 자극을 준 후 </a:t>
            </a:r>
            <a:endParaRPr lang="en-US" altLang="ko-KR" smtClean="0"/>
          </a:p>
          <a:p>
            <a:r>
              <a:rPr lang="ko-KR" altLang="en-US" smtClean="0"/>
              <a:t>  곧바로 헛삼킴을 하게 하는 방법 입니다</a:t>
            </a:r>
            <a:r>
              <a:rPr lang="en-US" altLang="ko-KR" smtClean="0"/>
              <a:t>.</a:t>
            </a:r>
          </a:p>
          <a:p>
            <a:pPr>
              <a:buFontTx/>
              <a:buChar char="-"/>
            </a:pPr>
            <a:r>
              <a:rPr lang="ko-KR" altLang="en-US" smtClean="0"/>
              <a:t>삼킴반사 유발부위에 한냉자극을  준후 삼킴 운동을 하면 삼킴반사가 유발되기 쉽다</a:t>
            </a:r>
            <a:r>
              <a:rPr lang="en-US" altLang="ko-KR" smtClean="0"/>
              <a:t>.</a:t>
            </a:r>
          </a:p>
          <a:p>
            <a:pPr>
              <a:buFontTx/>
              <a:buChar char="-"/>
            </a:pPr>
            <a:r>
              <a:rPr lang="ko-KR" altLang="en-US" smtClean="0"/>
              <a:t>  </a:t>
            </a:r>
          </a:p>
        </p:txBody>
      </p:sp>
      <p:sp>
        <p:nvSpPr>
          <p:cNvPr id="747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3EDF88-A77D-4479-9171-B14C0FC7D84E}" type="slidenum">
              <a:rPr lang="ko-KR" altLang="en-US" smtClean="0"/>
              <a:pPr/>
              <a:t>25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얼음핥기는 얼음캔디와 같이 막대기에 붙은 얼음을 햝게 하여 삼킴반사 를 유발하게 합니다</a:t>
            </a:r>
            <a:endParaRPr lang="en-US" altLang="ko-KR" smtClean="0"/>
          </a:p>
          <a:p>
            <a:r>
              <a:rPr lang="ko-KR" altLang="en-US" smtClean="0"/>
              <a:t>목 마사지를 사용 할 수 없을 때 사용하</a:t>
            </a:r>
            <a:r>
              <a:rPr lang="en-US" altLang="ko-KR" smtClean="0"/>
              <a:t>.</a:t>
            </a:r>
            <a:r>
              <a:rPr lang="ko-KR" altLang="en-US" smtClean="0"/>
              <a:t> </a:t>
            </a:r>
          </a:p>
        </p:txBody>
      </p:sp>
      <p:sp>
        <p:nvSpPr>
          <p:cNvPr id="7578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171383-D75A-465C-9790-9AE7690360D3}" type="slidenum">
              <a:rPr lang="ko-KR" altLang="en-US" smtClean="0"/>
              <a:pPr/>
              <a:t>26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헛삼킴 훈련법입니다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촛불을 끄는 듯한 호흡이나 빨대 호흡연습에 맞추어 흡기 후에 헛삼킴을 합니다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폐기능</a:t>
            </a:r>
            <a:r>
              <a:rPr lang="en-US" altLang="ko-KR" smtClean="0"/>
              <a:t>, </a:t>
            </a:r>
            <a:r>
              <a:rPr lang="ko-KR" altLang="en-US" smtClean="0"/>
              <a:t>비인강의폐쇄기능강화에 도움을 주고 입술훈련이 된다</a:t>
            </a:r>
            <a:r>
              <a:rPr lang="en-US" altLang="ko-KR" smtClean="0"/>
              <a:t>. </a:t>
            </a:r>
          </a:p>
          <a:p>
            <a:endParaRPr lang="ko-KR" altLang="en-US" smtClean="0"/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9C1952-BDCF-4C0F-AEED-40DBD40BA288}" type="slidenum">
              <a:rPr lang="ko-KR" altLang="en-US" smtClean="0"/>
              <a:pPr/>
              <a:t>27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기침하는 훈련입니다</a:t>
            </a:r>
            <a:endParaRPr lang="en-US" altLang="ko-KR" b="1" smtClean="0"/>
          </a:p>
          <a:p>
            <a:r>
              <a:rPr lang="ko-KR" altLang="en-US" b="1" smtClean="0"/>
              <a:t>삼킨 음식물이 인두에 잔류되거나 인두나 기관에 오연되었을 때 강한 기침하면 효율적이다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ko-KR" altLang="en-US" b="1" smtClean="0"/>
              <a:t>복부에 손을 얹고 복부를 사용하여 단숨에 기침하는 연습을 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ko-KR" altLang="en-US" b="1" smtClean="0"/>
              <a:t>식사 전에 여러번 하는 습관이 필요하다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778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05D815-6B63-4C6F-BBB0-2166AE46E306}" type="slidenum">
              <a:rPr lang="ko-KR" altLang="en-US" smtClean="0"/>
              <a:pPr/>
              <a:t>28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입술 뺨 운동법입니다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입안에 공기를 모아 뺨을 부풀리거나 움츠리거나 한다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될수 있는 한 오랫동안 입속에 공기를 유지하도록 한다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구강내 공기를 유지하는 일은 비인후의 폐쇄 기능 강화에 도움을 준다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788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E75CB9-A6FD-4E28-B7B8-4A98F3FC9828}" type="slidenum">
              <a:rPr lang="ko-KR" altLang="en-US" smtClean="0"/>
              <a:pPr/>
              <a:t>29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피부의 얼음마사지 법입니다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침흘림이 많을 경우 얼음 주머니를 사용하여 악하선이나 이하선 부위의 피부 마사지하면</a:t>
            </a:r>
            <a:endParaRPr lang="en-US" altLang="ko-KR" smtClean="0"/>
          </a:p>
          <a:p>
            <a:r>
              <a:rPr lang="ko-KR" altLang="en-US" smtClean="0"/>
              <a:t>침흘림이 감소된다 </a:t>
            </a:r>
            <a:endParaRPr lang="en-US" altLang="ko-KR" smtClean="0"/>
          </a:p>
          <a:p>
            <a:r>
              <a:rPr lang="ko-KR" altLang="en-US" smtClean="0"/>
              <a:t>한 장소에 </a:t>
            </a:r>
            <a:r>
              <a:rPr lang="en-US" altLang="ko-KR" smtClean="0"/>
              <a:t>10-15</a:t>
            </a:r>
            <a:r>
              <a:rPr lang="ko-KR" altLang="en-US" smtClean="0"/>
              <a:t>초 정도 마사지합니다</a:t>
            </a:r>
            <a:r>
              <a:rPr lang="en-US" altLang="ko-KR" smtClean="0"/>
              <a:t>.</a:t>
            </a:r>
            <a:r>
              <a:rPr lang="ko-KR" altLang="en-US" smtClean="0"/>
              <a:t>피부가 약간 붉어 질 정도 까지 합니다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식전에 하루에 </a:t>
            </a:r>
            <a:r>
              <a:rPr lang="en-US" altLang="ko-KR" smtClean="0"/>
              <a:t>3</a:t>
            </a:r>
            <a:r>
              <a:rPr lang="ko-KR" altLang="en-US" smtClean="0"/>
              <a:t>회 </a:t>
            </a:r>
            <a:r>
              <a:rPr lang="en-US" altLang="ko-KR" smtClean="0"/>
              <a:t>5-10</a:t>
            </a:r>
            <a:r>
              <a:rPr lang="ko-KR" altLang="en-US" smtClean="0"/>
              <a:t>분간 지속적으로 행하면 침흘림 감소 효과를 볼수 있습니다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798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9B8199-130A-4981-9EF0-DE9430F23949}" type="slidenum">
              <a:rPr lang="ko-KR" altLang="en-US" smtClean="0"/>
              <a:pPr/>
              <a:t>30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모음</a:t>
            </a:r>
            <a:r>
              <a:rPr lang="en-US" altLang="ko-KR" smtClean="0"/>
              <a:t>, </a:t>
            </a:r>
            <a:r>
              <a:rPr lang="ko-KR" altLang="en-US" smtClean="0"/>
              <a:t>양순음</a:t>
            </a:r>
            <a:r>
              <a:rPr lang="en-US" altLang="ko-KR" smtClean="0"/>
              <a:t>, </a:t>
            </a:r>
            <a:r>
              <a:rPr lang="ko-KR" altLang="en-US" smtClean="0"/>
              <a:t>설음장애에 대한 훈련으로 구강내 음식물 처리 능숙하게 됨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구음훈련에 대해 간략히 살펴보면 </a:t>
            </a:r>
            <a:r>
              <a:rPr lang="en-US" altLang="ko-KR" smtClean="0"/>
              <a:t>3</a:t>
            </a:r>
            <a:r>
              <a:rPr lang="ko-KR" altLang="en-US" smtClean="0"/>
              <a:t>가지 훈련이 있습니다</a:t>
            </a:r>
            <a:r>
              <a:rPr lang="en-US" altLang="ko-KR" smtClean="0"/>
              <a:t>.	</a:t>
            </a:r>
          </a:p>
          <a:p>
            <a:pPr lvl="1"/>
            <a:r>
              <a:rPr lang="ko-KR" altLang="en-US" smtClean="0"/>
              <a:t>첫번째 아</a:t>
            </a:r>
            <a:r>
              <a:rPr lang="en-US" altLang="ko-KR" smtClean="0"/>
              <a:t>~</a:t>
            </a:r>
            <a:r>
              <a:rPr lang="ko-KR" altLang="en-US" smtClean="0"/>
              <a:t>등의 모음을 길게 발음하는 발성지속 훈련이 있고</a:t>
            </a:r>
            <a:r>
              <a:rPr lang="en-US" altLang="ko-KR" smtClean="0"/>
              <a:t>, </a:t>
            </a:r>
          </a:p>
          <a:p>
            <a:pPr lvl="1"/>
            <a:r>
              <a:rPr lang="ko-KR" altLang="en-US" smtClean="0"/>
              <a:t>입술을 뾰죽이 내밀거나 입꼬리를  </a:t>
            </a:r>
            <a:r>
              <a:rPr lang="en-US" altLang="ko-KR" smtClean="0"/>
              <a:t> </a:t>
            </a:r>
            <a:r>
              <a:rPr lang="ko-KR" altLang="en-US" smtClean="0"/>
              <a:t>당기는 입술훈련과</a:t>
            </a:r>
            <a:endParaRPr lang="en-US" altLang="ko-KR" smtClean="0"/>
          </a:p>
          <a:p>
            <a:pPr lvl="1"/>
            <a:r>
              <a:rPr lang="ko-KR" altLang="en-US" smtClean="0"/>
              <a:t>혀를 내밀거나 제자리로 움추리거나</a:t>
            </a:r>
            <a:r>
              <a:rPr lang="en-US" altLang="ko-KR" smtClean="0"/>
              <a:t> </a:t>
            </a:r>
            <a:r>
              <a:rPr lang="ko-KR" altLang="en-US" smtClean="0"/>
              <a:t>좌우 입꼬리를 핣는</a:t>
            </a:r>
          </a:p>
          <a:p>
            <a:pPr lvl="1"/>
            <a:r>
              <a:rPr lang="ko-KR" altLang="en-US" smtClean="0"/>
              <a:t>혀운동훈련이 있습니다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809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476FE5E-FBFF-452B-ABD4-823269F09F44}" type="slidenum">
              <a:rPr lang="ko-KR" altLang="en-US" smtClean="0"/>
              <a:pPr/>
              <a:t>31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삼킴체조법입니다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첫번째 코로 마시고 천천히 내쉬는 심호흡을 합니다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두번째 고개를 돌리고 고개를 기울입니다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세번째 어깨의 상하운동을 한다음 몸을 뻗는 동작을 합니다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네번째  뺨을 부풀리고 빨아 들이는 동작을 </a:t>
            </a:r>
            <a:r>
              <a:rPr lang="en-US" altLang="ko-KR" smtClean="0"/>
              <a:t>2-3</a:t>
            </a:r>
            <a:r>
              <a:rPr lang="ko-KR" altLang="en-US" smtClean="0"/>
              <a:t>회 반복합니다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819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3D848D-64FA-4418-9C86-A2AF1D8F99C5}" type="slidenum">
              <a:rPr lang="ko-KR" altLang="en-US" smtClean="0"/>
              <a:pPr/>
              <a:t>32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다섯번째 혀로 좌우의 입꼬리를 건드린 후 혀를 내밀고 당기는 동작을 </a:t>
            </a:r>
            <a:r>
              <a:rPr lang="en-US" altLang="ko-KR" smtClean="0"/>
              <a:t>2-3</a:t>
            </a:r>
            <a:r>
              <a:rPr lang="ko-KR" altLang="en-US" smtClean="0"/>
              <a:t>회</a:t>
            </a:r>
            <a:endParaRPr lang="en-US" altLang="ko-KR" smtClean="0"/>
          </a:p>
          <a:p>
            <a:r>
              <a:rPr lang="ko-KR" altLang="en-US" smtClean="0"/>
              <a:t>반복합니다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여섯번째 숨을 크게 들여 마시고 멈춘후 셋을 센후에 뱉어냅니다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일곱번째 파파파파</a:t>
            </a:r>
            <a:r>
              <a:rPr lang="en-US" altLang="ko-KR" smtClean="0"/>
              <a:t>, </a:t>
            </a:r>
            <a:r>
              <a:rPr lang="ko-KR" altLang="en-US" smtClean="0"/>
              <a:t>라라라라</a:t>
            </a:r>
            <a:r>
              <a:rPr lang="en-US" altLang="ko-KR" smtClean="0"/>
              <a:t>, </a:t>
            </a:r>
            <a:r>
              <a:rPr lang="ko-KR" altLang="en-US" smtClean="0"/>
              <a:t>가가가가 라고 천천히 말 합니다</a:t>
            </a:r>
            <a:r>
              <a:rPr lang="en-US" altLang="ko-KR" smtClean="0"/>
              <a:t>.</a:t>
            </a:r>
          </a:p>
          <a:p>
            <a:endParaRPr lang="en-US" altLang="ko-KR" smtClean="0"/>
          </a:p>
          <a:p>
            <a:r>
              <a:rPr lang="ko-KR" altLang="en-US" smtClean="0"/>
              <a:t>여덟번째 심호흡으로 마무리 합니다</a:t>
            </a:r>
            <a:r>
              <a:rPr lang="en-US" altLang="ko-KR" smtClean="0"/>
              <a:t>.</a:t>
            </a:r>
          </a:p>
          <a:p>
            <a:endParaRPr lang="ko-KR" altLang="en-US" smtClean="0"/>
          </a:p>
        </p:txBody>
      </p:sp>
      <p:sp>
        <p:nvSpPr>
          <p:cNvPr id="829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DD7FE0-652F-428F-9E1F-6F548DF9AF4E}" type="slidenum">
              <a:rPr lang="ko-KR" altLang="en-US" smtClean="0"/>
              <a:pPr/>
              <a:t>33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다음은영양관리입니다</a:t>
            </a:r>
            <a:r>
              <a:rPr lang="en-US" altLang="ko-KR" b="1" smtClean="0"/>
              <a:t>.</a:t>
            </a:r>
          </a:p>
          <a:p>
            <a:r>
              <a:rPr lang="ko-KR" altLang="en-US" b="1" smtClean="0"/>
              <a:t>영양관리 목표 </a:t>
            </a:r>
            <a:r>
              <a:rPr lang="en-US" altLang="ko-KR" b="1" smtClean="0"/>
              <a:t>: </a:t>
            </a:r>
            <a:r>
              <a:rPr lang="ko-KR" altLang="en-US" b="1" smtClean="0"/>
              <a:t>적절한 영양상태를 유지하는 것이다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ko-KR" altLang="en-US" b="1" smtClean="0"/>
              <a:t>①</a:t>
            </a:r>
            <a:r>
              <a:rPr lang="en-US" altLang="ko-KR" b="1" smtClean="0"/>
              <a:t>.</a:t>
            </a:r>
            <a:r>
              <a:rPr lang="ko-KR" altLang="en-US" b="1" smtClean="0"/>
              <a:t>연하곤란식에 대해 살펴보겠습니다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ko-KR" altLang="en-US" b="1" smtClean="0"/>
              <a:t>연하곤란식은 음식을 씹고 삼키는데 장애가 있는 환자들에게 적용하며 환자 상태 및 식사 적응도에 따라 음식의 정도를 단계별로 조절함으로써 </a:t>
            </a:r>
            <a:endParaRPr lang="en-US" altLang="ko-KR" b="1" smtClean="0"/>
          </a:p>
          <a:p>
            <a:r>
              <a:rPr lang="ko-KR" altLang="en-US" b="1" smtClean="0"/>
              <a:t>폐흡인을 방지하고 적절한 영양상태를 유지하기 위하여 계획된 식사다</a:t>
            </a:r>
            <a:r>
              <a:rPr lang="en-US" altLang="ko-KR" b="1" smtClean="0"/>
              <a:t>. 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839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383BCC-927F-4380-931E-F5B24BEFC6D3}" type="slidenum">
              <a:rPr lang="ko-KR" altLang="en-US" smtClean="0"/>
              <a:pPr/>
              <a:t>34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>
                <a:solidFill>
                  <a:srgbClr val="C00000"/>
                </a:solidFill>
              </a:rPr>
              <a:t>식단 계획시 고려되어야 할 사항 입니다</a:t>
            </a:r>
            <a:r>
              <a:rPr lang="en-US" altLang="ko-KR" b="1" smtClean="0">
                <a:solidFill>
                  <a:srgbClr val="C00000"/>
                </a:solidFill>
              </a:rPr>
              <a:t>.</a:t>
            </a:r>
            <a:endParaRPr lang="ko-KR" altLang="en-US" b="1" smtClean="0">
              <a:solidFill>
                <a:srgbClr val="C00000"/>
              </a:solidFill>
            </a:endParaRPr>
          </a:p>
          <a:p>
            <a:r>
              <a:rPr lang="ko-KR" altLang="en-US" b="1" smtClean="0"/>
              <a:t>토하거나 흡인의 위험을 줄일 수 있는 음식 및 음료를 제공한다</a:t>
            </a:r>
            <a:r>
              <a:rPr lang="en-US" altLang="ko-KR" b="1" smtClean="0"/>
              <a:t>. </a:t>
            </a:r>
            <a:r>
              <a:rPr lang="ko-KR" altLang="en-US" b="1" smtClean="0"/>
              <a:t>부드럽고 촉촉한 식품을 선택한다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. </a:t>
            </a:r>
            <a:r>
              <a:rPr lang="ko-KR" altLang="en-US" b="1" smtClean="0"/>
              <a:t>손상정도에 변화가 생기면 이에 따라 식사를 재조정한다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. </a:t>
            </a:r>
            <a:r>
              <a:rPr lang="ko-KR" altLang="en-US" b="1" smtClean="0"/>
              <a:t>연하반사를 자극 할 수 있는 음식을 제공한다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. </a:t>
            </a:r>
            <a:r>
              <a:rPr lang="ko-KR" altLang="en-US" b="1" smtClean="0"/>
              <a:t>적절한 체중과 영양상태를 유지할 수있도록 식단을 계획한다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. </a:t>
            </a:r>
            <a:r>
              <a:rPr lang="ko-KR" altLang="en-US" b="1" smtClean="0"/>
              <a:t>탈수를 방지하기 위해 촉촉한 음식 및 음료를 제공한다</a:t>
            </a:r>
            <a:r>
              <a:rPr lang="en-US" altLang="ko-KR" b="1" smtClean="0"/>
              <a:t>. </a:t>
            </a:r>
            <a:endParaRPr lang="ko-KR" altLang="en-US" smtClean="0"/>
          </a:p>
          <a:p>
            <a:r>
              <a:rPr lang="en-US" altLang="ko-KR" b="1" smtClean="0"/>
              <a:t>. </a:t>
            </a:r>
            <a:r>
              <a:rPr lang="ko-KR" altLang="en-US" b="1" smtClean="0"/>
              <a:t>음식의 점도를 증가시키기 위해 상업용 점도증진제를 사용할 수 있다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F4E822-4896-4A85-828E-05647B70681A}" type="slidenum">
              <a:rPr lang="ko-KR" altLang="en-US" smtClean="0"/>
              <a:pPr/>
              <a:t>35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연하곤란식 </a:t>
            </a:r>
            <a:r>
              <a:rPr lang="en-US" altLang="ko-KR" b="1" smtClean="0"/>
              <a:t>1</a:t>
            </a:r>
            <a:r>
              <a:rPr lang="ko-KR" altLang="en-US" b="1" smtClean="0"/>
              <a:t>단계 </a:t>
            </a:r>
            <a:r>
              <a:rPr lang="en-US" altLang="ko-KR" b="1" smtClean="0"/>
              <a:t>–</a:t>
            </a:r>
            <a:r>
              <a:rPr lang="ko-KR" altLang="en-US" b="1" smtClean="0"/>
              <a:t>겔형태의 식이로 경구섭취 연습을 위한 도입단계로 경관유동식 함께 사용한다</a:t>
            </a:r>
            <a:r>
              <a:rPr lang="en-US" altLang="ko-KR" b="1" smtClean="0"/>
              <a:t>. </a:t>
            </a:r>
            <a:r>
              <a:rPr lang="ko-KR" altLang="en-US" b="1" smtClean="0"/>
              <a:t>퓨레식이 기본이고</a:t>
            </a:r>
            <a:endParaRPr lang="en-US" altLang="ko-KR" b="1" smtClean="0"/>
          </a:p>
          <a:p>
            <a:r>
              <a:rPr lang="ko-KR" altLang="en-US" b="1" smtClean="0"/>
              <a:t>요플레나  쌀죽 으깬것</a:t>
            </a:r>
            <a:r>
              <a:rPr lang="en-US" altLang="ko-KR" b="1" smtClean="0"/>
              <a:t>, </a:t>
            </a:r>
            <a:r>
              <a:rPr lang="ko-KR" altLang="en-US" b="1" smtClean="0"/>
              <a:t>바나나</a:t>
            </a:r>
            <a:r>
              <a:rPr lang="en-US" altLang="ko-KR" b="1" smtClean="0"/>
              <a:t>, </a:t>
            </a:r>
            <a:r>
              <a:rPr lang="ko-KR" altLang="en-US" b="1" smtClean="0"/>
              <a:t>호박 삶아서 으깬것을 사용합니다</a:t>
            </a:r>
            <a:r>
              <a:rPr lang="en-US" altLang="ko-KR" b="1" smtClean="0"/>
              <a:t>. </a:t>
            </a:r>
            <a:endParaRPr lang="ko-KR" altLang="en-US" smtClean="0"/>
          </a:p>
        </p:txBody>
      </p:sp>
      <p:sp>
        <p:nvSpPr>
          <p:cNvPr id="860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656584-2F0F-4604-B0C4-43DF5F562221}" type="slidenum">
              <a:rPr lang="ko-KR" altLang="en-US" smtClean="0"/>
              <a:pPr/>
              <a:t>36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연하곤란식 </a:t>
            </a:r>
            <a:r>
              <a:rPr lang="en-US" altLang="ko-KR" smtClean="0"/>
              <a:t>2</a:t>
            </a:r>
            <a:r>
              <a:rPr lang="ko-KR" altLang="en-US" smtClean="0"/>
              <a:t>단계는 겔형태의 식이입니다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연습용에서 일반식으로 전환을 위한 단계의 식이입니다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국물</a:t>
            </a:r>
            <a:r>
              <a:rPr lang="en-US" altLang="ko-KR" smtClean="0"/>
              <a:t>, </a:t>
            </a:r>
            <a:r>
              <a:rPr lang="ko-KR" altLang="en-US" smtClean="0"/>
              <a:t>주스</a:t>
            </a:r>
            <a:r>
              <a:rPr lang="en-US" altLang="ko-KR" smtClean="0"/>
              <a:t>, </a:t>
            </a:r>
            <a:r>
              <a:rPr lang="ko-KR" altLang="en-US" smtClean="0"/>
              <a:t>우유등의 액상음식이 제한되고 수분공급을 위해 </a:t>
            </a:r>
            <a:endParaRPr lang="en-US" altLang="ko-KR" smtClean="0"/>
          </a:p>
          <a:p>
            <a:r>
              <a:rPr lang="ko-KR" altLang="en-US" smtClean="0"/>
              <a:t>국이나 주스</a:t>
            </a:r>
            <a:r>
              <a:rPr lang="en-US" altLang="ko-KR" smtClean="0"/>
              <a:t>, </a:t>
            </a:r>
            <a:r>
              <a:rPr lang="ko-KR" altLang="en-US" smtClean="0"/>
              <a:t>우유등에</a:t>
            </a:r>
            <a:r>
              <a:rPr lang="en-US" altLang="ko-KR" smtClean="0"/>
              <a:t> </a:t>
            </a:r>
            <a:r>
              <a:rPr lang="ko-KR" altLang="en-US" smtClean="0"/>
              <a:t>점도 증진제를 사용합니다</a:t>
            </a:r>
            <a:r>
              <a:rPr lang="en-US" altLang="ko-KR" smtClean="0"/>
              <a:t>.</a:t>
            </a:r>
            <a:r>
              <a:rPr lang="ko-KR" altLang="en-US" smtClean="0"/>
              <a:t> </a:t>
            </a:r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0D700E-4878-410B-90F3-0DC5F45083CA}" type="slidenum">
              <a:rPr lang="ko-KR" altLang="en-US" smtClean="0"/>
              <a:pPr/>
              <a:t>37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b="1" smtClean="0"/>
              <a:t>연하곤란 식 </a:t>
            </a:r>
            <a:r>
              <a:rPr lang="en-US" altLang="ko-KR" b="1" smtClean="0"/>
              <a:t>3</a:t>
            </a:r>
            <a:r>
              <a:rPr lang="ko-KR" altLang="en-US" b="1" smtClean="0"/>
              <a:t>단계 는 일반식으로 전환을 위한 중간 단계이며</a:t>
            </a:r>
            <a:r>
              <a:rPr lang="en-US" altLang="ko-KR" b="1" smtClean="0"/>
              <a:t>, </a:t>
            </a:r>
            <a:r>
              <a:rPr lang="ko-KR" altLang="en-US" b="1" smtClean="0"/>
              <a:t>국물</a:t>
            </a:r>
            <a:r>
              <a:rPr lang="en-US" altLang="ko-KR" b="1" smtClean="0"/>
              <a:t>, </a:t>
            </a:r>
            <a:r>
              <a:rPr lang="ko-KR" altLang="en-US" b="1" smtClean="0"/>
              <a:t>액상음식을 허용 합니다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 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880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5C2AAF-C3E4-43F2-AEE9-94E043C7A45F}" type="slidenum">
              <a:rPr lang="ko-KR" altLang="en-US" smtClean="0"/>
              <a:pPr/>
              <a:t>38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/>
            <a:endParaRPr lang="en-US" altLang="ko-KR" b="1" smtClean="0">
              <a:solidFill>
                <a:srgbClr val="C00000"/>
              </a:solidFill>
            </a:endParaRPr>
          </a:p>
          <a:p>
            <a:pPr marL="0" lvl="1"/>
            <a:r>
              <a:rPr lang="ko-KR" altLang="en-US" b="1" smtClean="0">
                <a:solidFill>
                  <a:srgbClr val="C00000"/>
                </a:solidFill>
              </a:rPr>
              <a:t>다음은 연하곤란식 </a:t>
            </a:r>
            <a:r>
              <a:rPr lang="en-US" altLang="ko-KR" b="1" smtClean="0">
                <a:solidFill>
                  <a:srgbClr val="C00000"/>
                </a:solidFill>
              </a:rPr>
              <a:t>4</a:t>
            </a:r>
            <a:r>
              <a:rPr lang="ko-KR" altLang="en-US" b="1" smtClean="0">
                <a:solidFill>
                  <a:srgbClr val="C00000"/>
                </a:solidFill>
              </a:rPr>
              <a:t>단계입니다</a:t>
            </a:r>
            <a:r>
              <a:rPr lang="en-US" altLang="ko-KR" b="1" smtClean="0">
                <a:solidFill>
                  <a:srgbClr val="C00000"/>
                </a:solidFill>
              </a:rPr>
              <a:t>.</a:t>
            </a:r>
          </a:p>
          <a:p>
            <a:pPr marL="0" lvl="1"/>
            <a:r>
              <a:rPr lang="ko-KR" altLang="en-US" b="1" smtClean="0">
                <a:solidFill>
                  <a:srgbClr val="C00000"/>
                </a:solidFill>
              </a:rPr>
              <a:t>연하곤란 </a:t>
            </a:r>
            <a:r>
              <a:rPr lang="en-US" altLang="ko-KR" b="1" smtClean="0">
                <a:solidFill>
                  <a:srgbClr val="C00000"/>
                </a:solidFill>
              </a:rPr>
              <a:t>4</a:t>
            </a:r>
            <a:r>
              <a:rPr lang="ko-KR" altLang="en-US" b="1" smtClean="0">
                <a:solidFill>
                  <a:srgbClr val="C00000"/>
                </a:solidFill>
              </a:rPr>
              <a:t>단계 는 </a:t>
            </a:r>
            <a:r>
              <a:rPr lang="ko-KR" altLang="en-US" b="1" smtClean="0"/>
              <a:t>일반식으로 전환을 위한 최종단계이며</a:t>
            </a:r>
            <a:endParaRPr lang="en-US" altLang="ko-KR" b="1" smtClean="0"/>
          </a:p>
          <a:p>
            <a:pPr marL="0" lvl="1"/>
            <a:r>
              <a:rPr lang="ko-KR" altLang="en-US" b="1" smtClean="0"/>
              <a:t>다진 반찬  제공합니다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890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C69123-AF64-44BC-AB6A-676A32335B8A}" type="slidenum">
              <a:rPr lang="ko-KR" altLang="en-US" smtClean="0"/>
              <a:pPr/>
              <a:t>39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간호중재에 말씀 드리겠습니다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901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58B95D-F756-4D89-A985-B2745B9E822C}" type="slidenum">
              <a:rPr lang="ko-KR" altLang="en-US" smtClean="0"/>
              <a:pPr/>
              <a:t>40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altLang="ko-KR" b="1" dirty="0" smtClean="0"/>
              <a:t>6. </a:t>
            </a:r>
            <a:r>
              <a:rPr lang="ko-KR" altLang="en-US" b="1" dirty="0" smtClean="0"/>
              <a:t>연하장애 환자의 간호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1) </a:t>
            </a:r>
            <a:r>
              <a:rPr lang="ko-KR" altLang="en-US" b="1" dirty="0" err="1" smtClean="0"/>
              <a:t>식사전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입속이나</a:t>
            </a:r>
            <a:r>
              <a:rPr lang="ko-KR" altLang="en-US" b="1" dirty="0" smtClean="0"/>
              <a:t> 목이 청결한지를 확인한다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청결하지 않으면 입맛도 없고 </a:t>
            </a:r>
            <a:r>
              <a:rPr lang="en-US" altLang="ko-KR" b="1" dirty="0" smtClean="0"/>
              <a:t>Aspiration</a:t>
            </a:r>
            <a:r>
              <a:rPr lang="ko-KR" altLang="en-US" b="1" dirty="0" smtClean="0"/>
              <a:t>에 의한 폐렴 발생 위험이 증가 한다 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2) </a:t>
            </a:r>
            <a:r>
              <a:rPr lang="ko-KR" altLang="en-US" b="1" dirty="0" smtClean="0"/>
              <a:t>식사하는데 적절한 환경을 준비한다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방해요인 제거와 조용한 환경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대화는 최소한 줄인다</a:t>
            </a:r>
            <a:r>
              <a:rPr lang="en-US" altLang="ko-KR" b="1" dirty="0" smtClean="0"/>
              <a:t>. 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3) </a:t>
            </a:r>
            <a:r>
              <a:rPr lang="ko-KR" altLang="en-US" b="1" dirty="0" smtClean="0"/>
              <a:t>식사 전 준비체조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삼킴체조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를 하고 식사 시작함을 알린다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4) </a:t>
            </a:r>
            <a:r>
              <a:rPr lang="ko-KR" altLang="en-US" b="1" dirty="0" smtClean="0"/>
              <a:t>음식을 먹기 좋은 자세를 취해준다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buFontTx/>
              <a:buChar char="-"/>
              <a:defRPr/>
            </a:pPr>
            <a:r>
              <a:rPr lang="ko-KR" altLang="en-US" b="1" dirty="0" smtClean="0"/>
              <a:t>누워 있을 때 </a:t>
            </a:r>
            <a:r>
              <a:rPr lang="en-US" altLang="ko-KR" b="1" dirty="0" smtClean="0"/>
              <a:t>: </a:t>
            </a:r>
            <a:r>
              <a:rPr lang="ko-KR" altLang="en-US" b="1" dirty="0" err="1" smtClean="0"/>
              <a:t>머리쪽을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90</a:t>
            </a:r>
            <a:r>
              <a:rPr lang="ko-KR" altLang="en-US" b="1" dirty="0" smtClean="0"/>
              <a:t>도 올려주고 턱이 아래로 가도록 약간 구부린다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buFontTx/>
              <a:buChar char="-"/>
              <a:defRPr/>
            </a:pPr>
            <a:r>
              <a:rPr lang="en-US" altLang="ko-KR" b="1" dirty="0" smtClean="0"/>
              <a:t>-30</a:t>
            </a:r>
            <a:r>
              <a:rPr lang="ko-KR" altLang="en-US" b="1" dirty="0" smtClean="0"/>
              <a:t>도 앙와위를 취하고 턱이 아래로 가도록 약간 구부린다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defRPr/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의자에 앉을 때는 식탁높이를 키에 맞게 조절한다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defRPr/>
            </a:pPr>
            <a:r>
              <a:rPr lang="ko-KR" altLang="en-US" b="1" dirty="0" smtClean="0"/>
              <a:t>안에 음식물이 있는지 확인한다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defRPr/>
            </a:pPr>
            <a:endParaRPr lang="ko-KR" altLang="en-US" dirty="0"/>
          </a:p>
        </p:txBody>
      </p:sp>
      <p:sp>
        <p:nvSpPr>
          <p:cNvPr id="911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720CC4-C1B1-4D50-8FAB-EC7C9992DBCC}" type="slidenum">
              <a:rPr lang="ko-KR" altLang="en-US" smtClean="0"/>
              <a:pPr/>
              <a:t>41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b="1" smtClean="0"/>
              <a:t>5) </a:t>
            </a:r>
            <a:r>
              <a:rPr lang="ko-KR" altLang="en-US" b="1" smtClean="0"/>
              <a:t>식사량과 식사속도를 조절한다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한번에 </a:t>
            </a:r>
            <a:r>
              <a:rPr lang="en-US" altLang="ko-KR" b="1" smtClean="0"/>
              <a:t>1/3 </a:t>
            </a:r>
            <a:r>
              <a:rPr lang="ko-KR" altLang="en-US" b="1" smtClean="0"/>
              <a:t>또는 </a:t>
            </a:r>
            <a:r>
              <a:rPr lang="en-US" altLang="ko-KR" b="1" smtClean="0"/>
              <a:t>1/2 </a:t>
            </a:r>
            <a:r>
              <a:rPr lang="ko-KR" altLang="en-US" b="1" smtClean="0"/>
              <a:t>티스푼 정도의 음식을 제공한다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안면 마비가 있는 경우 혀의 중간부위가 아닌 건강한 쪽으로 음식을 놓여준다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음식을 주기 전에 입안에 음식이 남아 있는지 확인한다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음식 먹는 속도를 조절한다</a:t>
            </a:r>
            <a:r>
              <a:rPr lang="en-US" altLang="ko-KR" b="1" smtClean="0"/>
              <a:t>. </a:t>
            </a:r>
            <a:r>
              <a:rPr lang="ko-KR" altLang="en-US" b="1" smtClean="0"/>
              <a:t>천천히 먹도록 격려한다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6) </a:t>
            </a:r>
            <a:r>
              <a:rPr lang="ko-KR" altLang="en-US" b="1" smtClean="0"/>
              <a:t>음식의 온도는 체온보다 약간 뜨겁거나 차게 한다</a:t>
            </a:r>
            <a:r>
              <a:rPr lang="en-US" altLang="ko-KR" b="1" smtClean="0"/>
              <a:t>.</a:t>
            </a:r>
            <a:endParaRPr lang="ko-KR" altLang="en-US" smtClean="0"/>
          </a:p>
        </p:txBody>
      </p:sp>
      <p:sp>
        <p:nvSpPr>
          <p:cNvPr id="921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4925C7-FBAC-4EC8-A75E-EFAEB1034499}" type="slidenum">
              <a:rPr lang="ko-KR" altLang="en-US" smtClean="0"/>
              <a:pPr/>
              <a:t>42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b="1" smtClean="0"/>
              <a:t>7) </a:t>
            </a:r>
            <a:r>
              <a:rPr lang="ko-KR" altLang="en-US" b="1" smtClean="0"/>
              <a:t>식사기구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작은컵을 사용한다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팩으로 된 음료는 마시지 않는다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ko-KR" altLang="en-US" b="1" smtClean="0"/>
              <a:t>남아 있는 양을 모르기 때문에 머리를 뒤로 젖혀야 하는 경우가 발생하며 이것은 질식의 위험을 증가 시킨다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빨대는 짧게 하거나 사용하지 않는다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- </a:t>
            </a:r>
            <a:r>
              <a:rPr lang="ko-KR" altLang="en-US" b="1" smtClean="0"/>
              <a:t>찬 스텐레스 스푼을 사용하여 연하반사를 자극한다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r>
              <a:rPr lang="en-US" altLang="ko-KR" b="1" smtClean="0"/>
              <a:t>8) </a:t>
            </a:r>
            <a:r>
              <a:rPr lang="ko-KR" altLang="en-US" b="1" smtClean="0"/>
              <a:t>음식물을 삼켰는지 확인한다</a:t>
            </a:r>
            <a:r>
              <a:rPr lang="en-US" altLang="ko-KR" b="1" smtClean="0"/>
              <a:t>.</a:t>
            </a:r>
            <a:endParaRPr lang="ko-KR" altLang="en-US" smtClean="0"/>
          </a:p>
          <a:p>
            <a:pPr>
              <a:buFontTx/>
              <a:buChar char="-"/>
            </a:pPr>
            <a:r>
              <a:rPr lang="ko-KR" altLang="en-US" b="1" smtClean="0"/>
              <a:t>환자에게 음식물 삼킬 시간을 충분히 주고 입안에 음식물이 있는지 확인한다</a:t>
            </a:r>
            <a:r>
              <a:rPr lang="en-US" altLang="ko-KR" b="1" smtClean="0"/>
              <a:t>.</a:t>
            </a:r>
          </a:p>
          <a:p>
            <a:r>
              <a:rPr lang="en-US" altLang="ko-KR" b="1" smtClean="0"/>
              <a:t>9) </a:t>
            </a:r>
            <a:r>
              <a:rPr lang="ko-KR" altLang="en-US" b="1" smtClean="0"/>
              <a:t>식사후 </a:t>
            </a:r>
            <a:r>
              <a:rPr lang="en-US" altLang="ko-KR" b="1" smtClean="0"/>
              <a:t>40</a:t>
            </a:r>
            <a:r>
              <a:rPr lang="ko-KR" altLang="en-US" b="1" smtClean="0"/>
              <a:t>분정도 </a:t>
            </a:r>
            <a:r>
              <a:rPr lang="en-US" altLang="ko-KR" b="1" smtClean="0"/>
              <a:t>80-90</a:t>
            </a:r>
            <a:r>
              <a:rPr lang="ko-KR" altLang="en-US" b="1" smtClean="0"/>
              <a:t>도 자세로 앉아 있게 한다</a:t>
            </a: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931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3B01C6-BB24-434D-8421-BBD191D01BBC}" type="slidenum">
              <a:rPr lang="ko-KR" altLang="en-US" smtClean="0"/>
              <a:pPr/>
              <a:t>43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91A95-2B4C-4509-A80D-6ADAF2B24C07}" type="slidenum">
              <a:rPr lang="ko-KR" altLang="en-US" smtClean="0"/>
              <a:pPr>
                <a:defRPr/>
              </a:pPr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746A4C2B-C2F2-4D59-9947-060F93C7FE91}" type="datetimeFigureOut">
              <a:rPr lang="ko-KR" altLang="en-US" smtClean="0"/>
              <a:pPr>
                <a:defRPr/>
              </a:pPr>
              <a:t>2015-03-23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35058F09-4DE9-4BD6-AFD9-DE9412D18A68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hidoc1" TargetMode="External"/><Relationship Id="rId2" Type="http://schemas.openxmlformats.org/officeDocument/2006/relationships/hyperlink" Target="http://www.facebook.com/hidoc998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ervice.hidoc.co.kr/editor/editor1.asp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7406640" cy="1472184"/>
          </a:xfrm>
        </p:spPr>
        <p:txBody>
          <a:bodyPr/>
          <a:lstStyle/>
          <a:p>
            <a:pPr algn="ctr"/>
            <a:r>
              <a:rPr lang="ko-KR" altLang="en-US" dirty="0" smtClean="0"/>
              <a:t>연하</a:t>
            </a:r>
            <a:r>
              <a:rPr lang="en-US" altLang="ko-KR" dirty="0" smtClean="0"/>
              <a:t>(</a:t>
            </a:r>
            <a:r>
              <a:rPr lang="ko-KR" altLang="en-US" dirty="0" smtClean="0"/>
              <a:t>삼킴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r>
              <a:rPr lang="ko-KR" altLang="en-US" dirty="0" smtClean="0"/>
              <a:t>장애 </a:t>
            </a:r>
            <a:r>
              <a:rPr lang="ko-KR" altLang="en-US" dirty="0" smtClean="0"/>
              <a:t>및 경관영양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환자의 관리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220072" y="5013176"/>
            <a:ext cx="3349203" cy="960190"/>
          </a:xfrm>
        </p:spPr>
        <p:txBody>
          <a:bodyPr/>
          <a:lstStyle/>
          <a:p>
            <a:pPr>
              <a:defRPr/>
            </a:pPr>
            <a:r>
              <a:rPr lang="en-US" altLang="ko-KR" b="1" dirty="0" smtClean="0"/>
              <a:t>53</a:t>
            </a:r>
            <a:r>
              <a:rPr lang="ko-KR" altLang="en-US" b="1" dirty="0" smtClean="0"/>
              <a:t>병동 오원영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 spcCol="252000">
            <a:normAutofit fontScale="47500" lnSpcReduction="20000"/>
          </a:bodyPr>
          <a:lstStyle/>
          <a:p>
            <a:pPr>
              <a:buNone/>
            </a:pPr>
            <a:r>
              <a:rPr lang="ko-KR" altLang="en-US" sz="4200" b="1" dirty="0" smtClean="0"/>
              <a:t>뇌졸중 후유증</a:t>
            </a:r>
            <a:r>
              <a:rPr lang="en-US" altLang="ko-KR" sz="4200" b="1" dirty="0" smtClean="0"/>
              <a:t>, ‘</a:t>
            </a:r>
            <a:r>
              <a:rPr lang="ko-KR" altLang="en-US" sz="4200" b="1" dirty="0" smtClean="0"/>
              <a:t>연하곤란’이 무서운 이유</a:t>
            </a:r>
          </a:p>
          <a:p>
            <a:pPr>
              <a:buNone/>
            </a:pPr>
            <a:r>
              <a:rPr lang="ko-KR" altLang="en-US" dirty="0" smtClean="0"/>
              <a:t>등록일</a:t>
            </a:r>
            <a:r>
              <a:rPr lang="en-US" altLang="ko-KR" dirty="0" smtClean="0"/>
              <a:t>2014-11-12 </a:t>
            </a:r>
            <a:r>
              <a:rPr lang="ko-KR" altLang="en-US" dirty="0" smtClean="0"/>
              <a:t>오전 </a:t>
            </a:r>
            <a:r>
              <a:rPr lang="en-US" altLang="ko-KR" dirty="0" smtClean="0"/>
              <a:t>10:30:42 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연간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만 명이 넘게 발생하는 뇌졸중은 갑작스럽게 찾아와 발병 후 완전히 회복하는 사람들도 있지만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대부분 운동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언어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인지 능력저하 등 다양한 수준의 신경학적 장애가 남는 무서운 질환이다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, </a:t>
            </a:r>
            <a:r>
              <a:rPr lang="ko-KR" altLang="en-US" dirty="0" smtClean="0"/>
              <a:t>퇴원 후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err="1" smtClean="0"/>
              <a:t>부터는</a:t>
            </a:r>
            <a:r>
              <a:rPr lang="ko-KR" altLang="en-US" dirty="0" smtClean="0"/>
              <a:t> 남아있는 신경학적 손상에 따른 다양한 합병증을 막아야 하는데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뇌졸중 치료 이외도 </a:t>
            </a:r>
            <a:r>
              <a:rPr lang="ko-KR" altLang="en-US" dirty="0" err="1" smtClean="0"/>
              <a:t>흡인성</a:t>
            </a:r>
            <a:r>
              <a:rPr lang="ko-KR" altLang="en-US" dirty="0" smtClean="0"/>
              <a:t> 폐렴</a:t>
            </a:r>
            <a:r>
              <a:rPr lang="en-US" altLang="ko-KR" dirty="0" smtClean="0"/>
              <a:t>,</a:t>
            </a:r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욕창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감염 등의 합병증이 생기면 다시 입원을 하거나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합병증으로 생명까지 위협받을 수 있기 때문이다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ko-KR" altLang="en-US" dirty="0" smtClean="0"/>
              <a:t>전문가들은 뇌졸중과 연관된 다양한 합병증 </a:t>
            </a:r>
            <a:r>
              <a:rPr lang="ko-KR" altLang="en-US" u="sng" dirty="0" smtClean="0">
                <a:solidFill>
                  <a:srgbClr val="FF0000"/>
                </a:solidFill>
              </a:rPr>
              <a:t>중에서도 뇌졸중 발병 후 숨진 사람의 </a:t>
            </a:r>
            <a:r>
              <a:rPr lang="en-US" altLang="ko-KR" u="sng" dirty="0" smtClean="0">
                <a:solidFill>
                  <a:srgbClr val="FF0000"/>
                </a:solidFill>
              </a:rPr>
              <a:t>3</a:t>
            </a:r>
            <a:r>
              <a:rPr lang="ko-KR" altLang="en-US" u="sng" dirty="0" smtClean="0">
                <a:solidFill>
                  <a:srgbClr val="FF0000"/>
                </a:solidFill>
              </a:rPr>
              <a:t>분의 </a:t>
            </a:r>
            <a:r>
              <a:rPr lang="en-US" altLang="ko-KR" u="sng" dirty="0" smtClean="0">
                <a:solidFill>
                  <a:srgbClr val="FF0000"/>
                </a:solidFill>
              </a:rPr>
              <a:t>1</a:t>
            </a:r>
            <a:r>
              <a:rPr lang="ko-KR" altLang="en-US" u="sng" dirty="0" smtClean="0">
                <a:solidFill>
                  <a:srgbClr val="FF0000"/>
                </a:solidFill>
              </a:rPr>
              <a:t>은 ‘연하곤란</a:t>
            </a:r>
            <a:endParaRPr lang="en-US" altLang="ko-KR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u="sng" dirty="0" smtClean="0">
                <a:solidFill>
                  <a:srgbClr val="FF0000"/>
                </a:solidFill>
              </a:rPr>
              <a:t>(</a:t>
            </a:r>
            <a:r>
              <a:rPr lang="ko-KR" altLang="en-US" u="sng" dirty="0" err="1" smtClean="0">
                <a:solidFill>
                  <a:srgbClr val="FF0000"/>
                </a:solidFill>
              </a:rPr>
              <a:t>삼킴곤란</a:t>
            </a:r>
            <a:r>
              <a:rPr lang="en-US" altLang="ko-KR" u="sng" dirty="0" smtClean="0">
                <a:solidFill>
                  <a:srgbClr val="FF0000"/>
                </a:solidFill>
              </a:rPr>
              <a:t>, </a:t>
            </a:r>
            <a:r>
              <a:rPr lang="ko-KR" altLang="en-US" u="sng" dirty="0" smtClean="0">
                <a:solidFill>
                  <a:srgbClr val="FF0000"/>
                </a:solidFill>
              </a:rPr>
              <a:t>연하장애</a:t>
            </a:r>
            <a:r>
              <a:rPr lang="en-US" altLang="ko-KR" u="sng" dirty="0" smtClean="0">
                <a:solidFill>
                  <a:srgbClr val="FF0000"/>
                </a:solidFill>
              </a:rPr>
              <a:t>)’</a:t>
            </a:r>
            <a:r>
              <a:rPr lang="ko-KR" altLang="en-US" u="sng" dirty="0" smtClean="0">
                <a:solidFill>
                  <a:srgbClr val="FF0000"/>
                </a:solidFill>
              </a:rPr>
              <a:t>에 의한 영양실조</a:t>
            </a:r>
            <a:r>
              <a:rPr lang="en-US" altLang="ko-KR" u="sng" dirty="0" smtClean="0">
                <a:solidFill>
                  <a:srgbClr val="FF0000"/>
                </a:solidFill>
              </a:rPr>
              <a:t>, </a:t>
            </a:r>
            <a:r>
              <a:rPr lang="ko-KR" altLang="en-US" u="sng" dirty="0" err="1" smtClean="0">
                <a:solidFill>
                  <a:srgbClr val="FF0000"/>
                </a:solidFill>
              </a:rPr>
              <a:t>흡인성</a:t>
            </a:r>
            <a:r>
              <a:rPr lang="ko-KR" altLang="en-US" u="sng" dirty="0" smtClean="0">
                <a:solidFill>
                  <a:srgbClr val="FF0000"/>
                </a:solidFill>
              </a:rPr>
              <a:t> 폐렴 등이 사망 원인이라고 지적할 만큼</a:t>
            </a:r>
            <a:r>
              <a:rPr lang="en-US" altLang="ko-KR" u="sng" dirty="0" smtClean="0">
                <a:solidFill>
                  <a:srgbClr val="FF0000"/>
                </a:solidFill>
              </a:rPr>
              <a:t>, ‘</a:t>
            </a:r>
            <a:r>
              <a:rPr lang="ko-KR" altLang="en-US" u="sng" dirty="0" smtClean="0">
                <a:solidFill>
                  <a:srgbClr val="FF0000"/>
                </a:solidFill>
              </a:rPr>
              <a:t>연하곤란’에 </a:t>
            </a:r>
            <a:endParaRPr lang="en-US" altLang="ko-KR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u="sng" dirty="0" smtClean="0">
                <a:solidFill>
                  <a:srgbClr val="FF0000"/>
                </a:solidFill>
              </a:rPr>
              <a:t>대한 각별한 주의를 당부하고 있다</a:t>
            </a:r>
            <a:r>
              <a:rPr lang="en-US" altLang="ko-KR" u="sng" dirty="0" smtClean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r>
              <a:rPr lang="ko-KR" altLang="en-US" dirty="0" smtClean="0"/>
              <a:t>연하곤란은 음식을 삼킬 때 장애가 있는 것을 말하는데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뇌졸중 발병 후 연하곤란을 앓고 있는 사람은 약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16.5%~65%</a:t>
            </a:r>
            <a:r>
              <a:rPr lang="ko-KR" altLang="en-US" dirty="0" smtClean="0"/>
              <a:t>까지 보고되고 있다</a:t>
            </a:r>
            <a:r>
              <a:rPr lang="en-US" altLang="ko-KR" dirty="0" smtClean="0"/>
              <a:t>(</a:t>
            </a:r>
            <a:r>
              <a:rPr lang="ko-KR" altLang="en-US" dirty="0" smtClean="0"/>
              <a:t>임상소견을 이용한 뇌졸중 환자의 기능적 연하척도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박진우 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대한뇌졸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중학회지 </a:t>
            </a:r>
            <a:r>
              <a:rPr lang="en-US" altLang="ko-KR" dirty="0" smtClean="0"/>
              <a:t>2001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). </a:t>
            </a:r>
            <a:r>
              <a:rPr lang="ko-KR" altLang="en-US" dirty="0" smtClean="0"/>
              <a:t>연하곤란은 </a:t>
            </a:r>
            <a:r>
              <a:rPr lang="en-US" altLang="ko-KR" dirty="0" smtClean="0"/>
              <a:t>1</a:t>
            </a:r>
            <a:r>
              <a:rPr lang="ko-KR" altLang="en-US" dirty="0" smtClean="0"/>
              <a:t>주 이내에 </a:t>
            </a:r>
            <a:r>
              <a:rPr lang="en-US" altLang="ko-KR" dirty="0" smtClean="0"/>
              <a:t>20-30% </a:t>
            </a:r>
            <a:r>
              <a:rPr lang="ko-KR" altLang="en-US" dirty="0" smtClean="0"/>
              <a:t>정도는 회복이 되나 절반 가까이는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개월 이상 증상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이 지속된다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ko-KR" altLang="en-US" dirty="0" smtClean="0"/>
              <a:t>연하곤란으로 인한 ‘</a:t>
            </a:r>
            <a:r>
              <a:rPr lang="ko-KR" altLang="en-US" dirty="0" err="1" smtClean="0"/>
              <a:t>흡인성</a:t>
            </a:r>
            <a:r>
              <a:rPr lang="ko-KR" altLang="en-US" dirty="0" smtClean="0"/>
              <a:t> 폐렴’은 삼키는 근육의 장애로 인해 음식이나 침이 기도를 통해 폐로 들어가 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세균이 폐렴을 일으키는 것으로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의식이 저하되거나 뇌졸중의 중증도가 높아 신경학적 손상이 심한 경우 또는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기침 반사가 저하된 경우에 발생 빈도가 높다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ko-KR" altLang="en-US" u="sng" dirty="0" smtClean="0">
                <a:solidFill>
                  <a:srgbClr val="FF0000"/>
                </a:solidFill>
              </a:rPr>
              <a:t>연하 곤란은 호흡기계의 합병증뿐 아니라 탈수</a:t>
            </a:r>
            <a:r>
              <a:rPr lang="en-US" altLang="ko-KR" u="sng" dirty="0" smtClean="0">
                <a:solidFill>
                  <a:srgbClr val="FF0000"/>
                </a:solidFill>
              </a:rPr>
              <a:t>, </a:t>
            </a:r>
            <a:r>
              <a:rPr lang="ko-KR" altLang="en-US" u="sng" dirty="0" smtClean="0">
                <a:solidFill>
                  <a:srgbClr val="FF0000"/>
                </a:solidFill>
              </a:rPr>
              <a:t>영양실조를 유발하고</a:t>
            </a:r>
            <a:r>
              <a:rPr lang="en-US" altLang="ko-KR" u="sng" dirty="0" smtClean="0">
                <a:solidFill>
                  <a:srgbClr val="FF0000"/>
                </a:solidFill>
              </a:rPr>
              <a:t>, </a:t>
            </a:r>
            <a:r>
              <a:rPr lang="ko-KR" altLang="en-US" u="sng" dirty="0" smtClean="0">
                <a:solidFill>
                  <a:srgbClr val="FF0000"/>
                </a:solidFill>
              </a:rPr>
              <a:t>뇌졸중으로 인한 사망과 장기적인 예</a:t>
            </a:r>
            <a:endParaRPr lang="en-US" altLang="ko-KR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u="sng" dirty="0" smtClean="0">
                <a:solidFill>
                  <a:srgbClr val="FF0000"/>
                </a:solidFill>
              </a:rPr>
              <a:t>후에도 관련이 있어 조기 발견과 적절한 치료가 매우 중요하다</a:t>
            </a:r>
            <a:r>
              <a:rPr lang="en-US" altLang="ko-KR" u="sng" dirty="0" smtClean="0">
                <a:solidFill>
                  <a:srgbClr val="FF0000"/>
                </a:solidFill>
              </a:rPr>
              <a:t>.</a:t>
            </a:r>
          </a:p>
          <a:p>
            <a:pPr algn="r">
              <a:buNone/>
            </a:pPr>
            <a:r>
              <a:rPr lang="ko-KR" altLang="en-US" sz="2100" dirty="0" err="1" smtClean="0"/>
              <a:t>하이닥</a:t>
            </a:r>
            <a:r>
              <a:rPr lang="ko-KR" altLang="en-US" sz="2100" dirty="0" smtClean="0"/>
              <a:t> 공식 </a:t>
            </a:r>
            <a:r>
              <a:rPr lang="en-US" altLang="ko-KR" sz="2100" dirty="0" smtClean="0"/>
              <a:t>SNS </a:t>
            </a:r>
            <a:r>
              <a:rPr lang="en-US" altLang="ko-KR" sz="2100" dirty="0" smtClean="0">
                <a:hlinkClick r:id="rId2" tooltip="하이닥 페이스북"/>
              </a:rPr>
              <a:t>[</a:t>
            </a:r>
            <a:r>
              <a:rPr lang="ko-KR" altLang="en-US" sz="2100" dirty="0" err="1" smtClean="0">
                <a:hlinkClick r:id="rId2" tooltip="하이닥 페이스북"/>
              </a:rPr>
              <a:t>페이스북</a:t>
            </a:r>
            <a:r>
              <a:rPr lang="en-US" altLang="ko-KR" sz="2100" dirty="0" smtClean="0">
                <a:hlinkClick r:id="rId2" tooltip="하이닥 페이스북"/>
              </a:rPr>
              <a:t>]</a:t>
            </a:r>
            <a:r>
              <a:rPr lang="ko-KR" altLang="en-US" sz="2100" dirty="0" smtClean="0"/>
              <a:t> </a:t>
            </a:r>
            <a:r>
              <a:rPr lang="en-US" altLang="ko-KR" sz="2100" dirty="0" smtClean="0">
                <a:hlinkClick r:id="rId3" tooltip="하이닥 트위터"/>
              </a:rPr>
              <a:t>[</a:t>
            </a:r>
            <a:r>
              <a:rPr lang="ko-KR" altLang="en-US" sz="2100" dirty="0" err="1" smtClean="0">
                <a:hlinkClick r:id="rId3" tooltip="하이닥 트위터"/>
              </a:rPr>
              <a:t>트위터</a:t>
            </a:r>
            <a:r>
              <a:rPr lang="en-US" altLang="ko-KR" sz="2100" dirty="0" smtClean="0">
                <a:hlinkClick r:id="rId3" tooltip="하이닥 트위터"/>
              </a:rPr>
              <a:t>]</a:t>
            </a:r>
            <a:r>
              <a:rPr lang="ko-KR" altLang="en-US" sz="2100" dirty="0" smtClean="0"/>
              <a:t> </a:t>
            </a:r>
            <a:r>
              <a:rPr lang="en-US" altLang="ko-KR" sz="2100" dirty="0" smtClean="0"/>
              <a:t>| </a:t>
            </a:r>
            <a:r>
              <a:rPr lang="en-US" altLang="ko-KR" sz="2100" dirty="0" smtClean="0">
                <a:hlinkClick r:id="rId4" tooltip="하이닥 의학기자(칼럼기고) 안내"/>
              </a:rPr>
              <a:t>[</a:t>
            </a:r>
            <a:r>
              <a:rPr lang="ko-KR" altLang="en-US" sz="2100" dirty="0" err="1" smtClean="0">
                <a:hlinkClick r:id="rId4" tooltip="하이닥 의학기자(칼럼기고) 안내"/>
              </a:rPr>
              <a:t>하이닥</a:t>
            </a:r>
            <a:r>
              <a:rPr lang="ko-KR" altLang="en-US" sz="2100" dirty="0" smtClean="0">
                <a:hlinkClick r:id="rId4" tooltip="하이닥 의학기자(칼럼기고) 안내"/>
              </a:rPr>
              <a:t> 의학기자</a:t>
            </a:r>
            <a:r>
              <a:rPr lang="en-US" altLang="ko-KR" sz="2100" dirty="0" smtClean="0">
                <a:hlinkClick r:id="rId4" tooltip="하이닥 의학기자(칼럼기고) 안내"/>
              </a:rPr>
              <a:t>(</a:t>
            </a:r>
            <a:r>
              <a:rPr lang="ko-KR" altLang="en-US" sz="2100" dirty="0" smtClean="0">
                <a:hlinkClick r:id="rId4" tooltip="하이닥 의학기자(칼럼기고) 안내"/>
              </a:rPr>
              <a:t>칼럼기고</a:t>
            </a:r>
            <a:r>
              <a:rPr lang="en-US" altLang="ko-KR" sz="2100" dirty="0" smtClean="0">
                <a:hlinkClick r:id="rId4" tooltip="하이닥 의학기자(칼럼기고) 안내"/>
              </a:rPr>
              <a:t>) </a:t>
            </a:r>
            <a:r>
              <a:rPr lang="ko-KR" altLang="en-US" sz="2100" dirty="0" smtClean="0">
                <a:hlinkClick r:id="rId4" tooltip="하이닥 의학기자(칼럼기고) 안내"/>
              </a:rPr>
              <a:t>안내</a:t>
            </a:r>
            <a:r>
              <a:rPr lang="en-US" altLang="ko-KR" dirty="0" smtClean="0">
                <a:hlinkClick r:id="rId4" tooltip="하이닥 의학기자(칼럼기고) 안내"/>
              </a:rPr>
              <a:t>]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목 차</a:t>
            </a:r>
          </a:p>
        </p:txBody>
      </p:sp>
      <p:grpSp>
        <p:nvGrpSpPr>
          <p:cNvPr id="6147" name="그룹 15"/>
          <p:cNvGrpSpPr>
            <a:grpSpLocks/>
          </p:cNvGrpSpPr>
          <p:nvPr/>
        </p:nvGrpSpPr>
        <p:grpSpPr bwMode="auto">
          <a:xfrm>
            <a:off x="1259632" y="1268760"/>
            <a:ext cx="7127875" cy="3384376"/>
            <a:chOff x="1043608" y="1772816"/>
            <a:chExt cx="7128792" cy="4176464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1043608" y="1772816"/>
              <a:ext cx="7128792" cy="50339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3200" b="1" dirty="0">
                  <a:solidFill>
                    <a:schemeClr val="tx1"/>
                  </a:solidFill>
                </a:rPr>
                <a:t> 1. 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섭식</a:t>
              </a:r>
              <a:r>
                <a:rPr lang="en-US" altLang="ko-KR" sz="3200" b="1" dirty="0">
                  <a:solidFill>
                    <a:schemeClr val="tx1"/>
                  </a:solidFill>
                </a:rPr>
                <a:t>,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삼킴 장애의 정의</a:t>
              </a: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1043608" y="5445881"/>
              <a:ext cx="7128792" cy="50339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3200" b="1" dirty="0">
                  <a:solidFill>
                    <a:schemeClr val="tx1"/>
                  </a:solidFill>
                </a:rPr>
                <a:t> 6. 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간호중재</a:t>
              </a: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1043608" y="2492184"/>
              <a:ext cx="7128792" cy="50498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3200" b="1" dirty="0">
                  <a:solidFill>
                    <a:schemeClr val="tx1"/>
                  </a:solidFill>
                </a:rPr>
                <a:t> 2. 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연하과정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043608" y="3213140"/>
              <a:ext cx="7128792" cy="50339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3200" b="1" dirty="0">
                  <a:solidFill>
                    <a:schemeClr val="tx1"/>
                  </a:solidFill>
                </a:rPr>
                <a:t> 3. 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연하장애의 원인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1043608" y="3932508"/>
              <a:ext cx="7128792" cy="50498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3200" b="1" dirty="0">
                  <a:solidFill>
                    <a:schemeClr val="tx1"/>
                  </a:solidFill>
                </a:rPr>
                <a:t> 4. 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연하장애의 </a:t>
              </a:r>
              <a:r>
                <a:rPr lang="ko-KR" altLang="en-US" sz="3200" b="1" dirty="0" err="1">
                  <a:solidFill>
                    <a:schemeClr val="tx1"/>
                  </a:solidFill>
                </a:rPr>
                <a:t>진단적검사</a:t>
              </a:r>
              <a:endParaRPr lang="ko-KR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1043608" y="4724924"/>
              <a:ext cx="7128792" cy="50498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3200" b="1" dirty="0">
                  <a:solidFill>
                    <a:schemeClr val="tx1"/>
                  </a:solidFill>
                </a:rPr>
                <a:t> 5. </a:t>
              </a:r>
              <a:r>
                <a:rPr lang="ko-KR" altLang="en-US" sz="3200" b="1" dirty="0">
                  <a:solidFill>
                    <a:schemeClr val="tx1"/>
                  </a:solidFill>
                </a:rPr>
                <a:t>연하장애 환자의 관리</a:t>
              </a:r>
            </a:p>
          </p:txBody>
        </p:sp>
      </p:grpSp>
      <p:sp>
        <p:nvSpPr>
          <p:cNvPr id="16" name="모서리가 둥근 직사각형 15"/>
          <p:cNvSpPr/>
          <p:nvPr/>
        </p:nvSpPr>
        <p:spPr bwMode="auto">
          <a:xfrm>
            <a:off x="1259632" y="4869160"/>
            <a:ext cx="7127875" cy="4320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3200" b="1" dirty="0">
                <a:solidFill>
                  <a:schemeClr val="tx1"/>
                </a:solidFill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7.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 </a:t>
            </a:r>
            <a:r>
              <a:rPr lang="ko-KR" altLang="en-US" sz="3200" b="1" dirty="0" smtClean="0">
                <a:solidFill>
                  <a:schemeClr val="tx1"/>
                </a:solidFill>
              </a:rPr>
              <a:t>경관 영양 간호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1. </a:t>
            </a:r>
            <a:r>
              <a:rPr lang="ko-KR" altLang="en-US" dirty="0" smtClean="0"/>
              <a:t>섭식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삼킴 장애의 정의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섭식장애의 정의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</p:nvPr>
        </p:nvGraphicFramePr>
        <p:xfrm>
          <a:off x="0" y="908720"/>
          <a:ext cx="9143999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삼킴장애의 정의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2. </a:t>
            </a:r>
            <a:r>
              <a:rPr lang="ko-KR" altLang="en-US" dirty="0"/>
              <a:t>연</a:t>
            </a:r>
            <a:r>
              <a:rPr lang="ko-KR" altLang="en-US" dirty="0" smtClean="0"/>
              <a:t>하 과정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>
          <a:xfrm>
            <a:off x="179388" y="0"/>
            <a:ext cx="8158162" cy="765175"/>
          </a:xfrm>
        </p:spPr>
        <p:txBody>
          <a:bodyPr/>
          <a:lstStyle/>
          <a:p>
            <a:r>
              <a:rPr lang="en-US" altLang="ko-KR" smtClean="0"/>
              <a:t>1) </a:t>
            </a:r>
            <a:r>
              <a:rPr lang="ko-KR" altLang="en-US" smtClean="0"/>
              <a:t>음식물의 인식</a:t>
            </a:r>
          </a:p>
        </p:txBody>
      </p:sp>
      <p:pic>
        <p:nvPicPr>
          <p:cNvPr id="11267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1785938"/>
            <a:ext cx="3786188" cy="3929062"/>
          </a:xfrm>
        </p:spPr>
      </p:pic>
      <p:sp>
        <p:nvSpPr>
          <p:cNvPr id="11268" name="Content Placeholder 6"/>
          <p:cNvSpPr>
            <a:spLocks noGrp="1"/>
          </p:cNvSpPr>
          <p:nvPr>
            <p:ph sz="half" idx="2"/>
          </p:nvPr>
        </p:nvSpPr>
        <p:spPr>
          <a:xfrm>
            <a:off x="4284663" y="1600200"/>
            <a:ext cx="4402137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음식물을 인지하고 반사적으로 먹을 준비를 함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각성상태가  되어 있어 있어야 함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반응이 없으면 인지장애 의심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시상</a:t>
            </a:r>
            <a:r>
              <a:rPr lang="en-US" altLang="ko-KR" smtClean="0"/>
              <a:t>,</a:t>
            </a:r>
            <a:r>
              <a:rPr lang="ko-KR" altLang="en-US" smtClean="0"/>
              <a:t>시상하부</a:t>
            </a:r>
            <a:r>
              <a:rPr lang="en-US" altLang="ko-KR" smtClean="0"/>
              <a:t>, </a:t>
            </a:r>
            <a:r>
              <a:rPr lang="ko-KR" altLang="en-US" smtClean="0"/>
              <a:t>대뇌피질의 기능</a:t>
            </a:r>
            <a:endParaRPr lang="en-US" altLang="ko-KR" smtClean="0"/>
          </a:p>
          <a:p>
            <a:endParaRPr lang="en-US" altLang="ko-K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4"/>
          <p:cNvSpPr>
            <a:spLocks noGrp="1"/>
          </p:cNvSpPr>
          <p:nvPr>
            <p:ph type="title"/>
          </p:nvPr>
        </p:nvSpPr>
        <p:spPr>
          <a:xfrm>
            <a:off x="179388" y="22225"/>
            <a:ext cx="8229600" cy="742950"/>
          </a:xfrm>
        </p:spPr>
        <p:txBody>
          <a:bodyPr>
            <a:normAutofit fontScale="90000"/>
          </a:bodyPr>
          <a:lstStyle/>
          <a:p>
            <a:r>
              <a:rPr lang="en-US" altLang="ko-KR" smtClean="0"/>
              <a:t>2) </a:t>
            </a:r>
            <a:r>
              <a:rPr lang="ko-KR" altLang="en-US" smtClean="0"/>
              <a:t>포식</a:t>
            </a:r>
          </a:p>
        </p:txBody>
      </p:sp>
      <p:pic>
        <p:nvPicPr>
          <p:cNvPr id="12291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773238"/>
            <a:ext cx="3773488" cy="3527425"/>
          </a:xfrm>
        </p:spPr>
      </p:pic>
      <p:sp>
        <p:nvSpPr>
          <p:cNvPr id="12292" name="Content Placeholder 6"/>
          <p:cNvSpPr>
            <a:spLocks noGrp="1"/>
          </p:cNvSpPr>
          <p:nvPr>
            <p:ph sz="half" idx="2"/>
          </p:nvPr>
        </p:nvSpPr>
        <p:spPr>
          <a:xfrm>
            <a:off x="4427538" y="1989138"/>
            <a:ext cx="4330700" cy="343693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입술과 치아로의 음식물 포식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음식물을 흘리면 입술의 폐쇄 기능 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하악운동은 삼차신경</a:t>
            </a:r>
            <a:r>
              <a:rPr lang="en-US" altLang="ko-KR" smtClean="0"/>
              <a:t>, </a:t>
            </a:r>
            <a:r>
              <a:rPr lang="ko-KR" altLang="en-US" smtClean="0"/>
              <a:t>입술의 폐쇄는 안면신경이 지배</a:t>
            </a:r>
            <a:endParaRPr lang="en-US" altLang="ko-K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구강준비기</a:t>
            </a:r>
          </a:p>
        </p:txBody>
      </p:sp>
      <p:pic>
        <p:nvPicPr>
          <p:cNvPr id="13316" name="Picture 2" descr="E:\식이섭취장애환자의관리\img\c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360364"/>
            <a:ext cx="3657600" cy="2991346"/>
          </a:xfrm>
          <a:noFill/>
        </p:spPr>
      </p:pic>
      <p:sp>
        <p:nvSpPr>
          <p:cNvPr id="13315" name="내용 개체 틀 6"/>
          <p:cNvSpPr>
            <a:spLocks noGrp="1"/>
          </p:cNvSpPr>
          <p:nvPr>
            <p:ph sz="half" idx="2"/>
          </p:nvPr>
        </p:nvSpPr>
        <p:spPr>
          <a:xfrm>
            <a:off x="4643438" y="1916113"/>
            <a:ext cx="4249042" cy="37306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>
                <a:solidFill>
                  <a:srgbClr val="000000"/>
                </a:solidFill>
              </a:rPr>
              <a:t>침과 음식 덩어리</a:t>
            </a:r>
            <a:r>
              <a:rPr lang="en-US" altLang="ko-KR" dirty="0" smtClean="0">
                <a:solidFill>
                  <a:srgbClr val="000000"/>
                </a:solidFill>
              </a:rPr>
              <a:t>	</a:t>
            </a:r>
            <a:r>
              <a:rPr lang="ko-KR" altLang="en-US" dirty="0" smtClean="0">
                <a:solidFill>
                  <a:srgbClr val="000000"/>
                </a:solidFill>
              </a:rPr>
              <a:t> 섞임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dirty="0" smtClean="0">
                <a:solidFill>
                  <a:srgbClr val="000000"/>
                </a:solidFill>
              </a:rPr>
              <a:t>삼킴 준비가 되면 음식 덩이는 경구개와  혀 사이에 놓임</a:t>
            </a:r>
            <a:r>
              <a:rPr lang="en-US" altLang="ko-KR" dirty="0" smtClean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dirty="0" smtClean="0">
                <a:solidFill>
                  <a:srgbClr val="000000"/>
                </a:solidFill>
              </a:rPr>
              <a:t>연구개는</a:t>
            </a:r>
            <a:r>
              <a:rPr lang="en-US" altLang="ko-KR" dirty="0" smtClean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인두로 가는 통로를 막음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endParaRPr lang="ko-KR" altLang="en-US" dirty="0" smtClean="0"/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3429000" y="4572000"/>
            <a:ext cx="1214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/>
              <a:t>(</a:t>
            </a:r>
            <a:r>
              <a:rPr lang="ko-KR" altLang="en-US" sz="1400" b="1"/>
              <a:t>인두입구</a:t>
            </a:r>
            <a:r>
              <a:rPr lang="en-US" altLang="ko-KR" sz="1400" b="1"/>
              <a:t>)</a:t>
            </a:r>
            <a:endParaRPr lang="ko-KR" altLang="en-US" sz="1400" b="1"/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2428875" y="1857375"/>
            <a:ext cx="11303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b="1"/>
              <a:t>(</a:t>
            </a:r>
            <a:r>
              <a:rPr lang="ko-KR" altLang="en-US" sz="1600" b="1"/>
              <a:t>상인두구</a:t>
            </a:r>
            <a:r>
              <a:rPr lang="en-US" altLang="ko-KR" sz="1600" b="1"/>
              <a:t>)</a:t>
            </a:r>
            <a:endParaRPr lang="ko-KR" altLang="en-US" sz="1600" b="1"/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785813" y="5500688"/>
            <a:ext cx="9382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b="1"/>
              <a:t>(</a:t>
            </a:r>
            <a:r>
              <a:rPr lang="ko-KR" altLang="en-US" sz="1600" b="1"/>
              <a:t>후두구</a:t>
            </a:r>
            <a:r>
              <a:rPr lang="en-US" altLang="ko-KR" sz="1600" b="1"/>
              <a:t>)</a:t>
            </a:r>
            <a:endParaRPr lang="ko-KR" alt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4) </a:t>
            </a:r>
            <a:r>
              <a:rPr lang="ko-KR" altLang="en-US" smtClean="0"/>
              <a:t>구강 단계</a:t>
            </a:r>
          </a:p>
        </p:txBody>
      </p:sp>
      <p:pic>
        <p:nvPicPr>
          <p:cNvPr id="14340" name="Picture 5" descr="E:\식이섭취장애환자의관리\img\d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326570"/>
            <a:ext cx="3657600" cy="3058935"/>
          </a:xfrm>
          <a:noFill/>
        </p:spPr>
      </p:pic>
      <p:sp>
        <p:nvSpPr>
          <p:cNvPr id="14339" name="Content Placeholder 4"/>
          <p:cNvSpPr>
            <a:spLocks noGrp="1"/>
          </p:cNvSpPr>
          <p:nvPr>
            <p:ph sz="half" idx="2"/>
          </p:nvPr>
        </p:nvSpPr>
        <p:spPr>
          <a:xfrm>
            <a:off x="4643438" y="1773238"/>
            <a:ext cx="4038600" cy="403066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음식덩어리가 후설에서 인두삼킴반사가 유발되는 부위 까지 이송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수의적인 조절가능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en-US" altLang="ko-KR" smtClean="0"/>
              <a:t>1</a:t>
            </a:r>
            <a:r>
              <a:rPr lang="ko-KR" altLang="en-US" smtClean="0"/>
              <a:t>초에서 </a:t>
            </a:r>
            <a:r>
              <a:rPr lang="en-US" altLang="ko-KR" smtClean="0"/>
              <a:t>1.5</a:t>
            </a:r>
            <a:r>
              <a:rPr lang="ko-KR" altLang="en-US" smtClean="0"/>
              <a:t>초 소요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5. </a:t>
            </a:r>
            <a:r>
              <a:rPr lang="ko-KR" altLang="en-US" smtClean="0"/>
              <a:t>인두단계</a:t>
            </a:r>
          </a:p>
        </p:txBody>
      </p:sp>
      <p:pic>
        <p:nvPicPr>
          <p:cNvPr id="15363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263905"/>
            <a:ext cx="3657600" cy="3184264"/>
          </a:xfrm>
        </p:spPr>
      </p:pic>
      <p:sp>
        <p:nvSpPr>
          <p:cNvPr id="15364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음식물이 인두에서 식도쪽으로 이송 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삼킴반사가 일어남</a:t>
            </a:r>
            <a:endParaRPr lang="en-US" altLang="ko-KR" smtClean="0"/>
          </a:p>
          <a:p>
            <a:pPr>
              <a:buFont typeface="Arial" pitchFamily="34" charset="0"/>
              <a:buNone/>
            </a:pPr>
            <a:r>
              <a:rPr lang="en-US" altLang="ko-KR" smtClean="0"/>
              <a:t>  (</a:t>
            </a:r>
            <a:r>
              <a:rPr lang="ko-KR" altLang="en-US" smtClean="0"/>
              <a:t>후두가 거상하면서 인두입구</a:t>
            </a:r>
            <a:r>
              <a:rPr lang="en-US" altLang="ko-KR" smtClean="0"/>
              <a:t>, </a:t>
            </a:r>
            <a:r>
              <a:rPr lang="ko-KR" altLang="en-US" smtClean="0"/>
              <a:t>상인두</a:t>
            </a:r>
            <a:r>
              <a:rPr lang="en-US" altLang="ko-KR" smtClean="0"/>
              <a:t>, </a:t>
            </a:r>
            <a:r>
              <a:rPr lang="ko-KR" altLang="en-US" smtClean="0"/>
              <a:t>후인두가 닫힘</a:t>
            </a:r>
            <a:r>
              <a:rPr lang="en-US" altLang="ko-KR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소요시간은 </a:t>
            </a:r>
            <a:r>
              <a:rPr lang="en-US" altLang="ko-KR" smtClean="0"/>
              <a:t>1</a:t>
            </a:r>
            <a:r>
              <a:rPr lang="ko-KR" altLang="en-US" smtClean="0"/>
              <a:t>초이내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6)</a:t>
            </a:r>
            <a:r>
              <a:rPr lang="ko-KR" altLang="en-US" smtClean="0"/>
              <a:t>식도단계</a:t>
            </a:r>
          </a:p>
        </p:txBody>
      </p:sp>
      <p:pic>
        <p:nvPicPr>
          <p:cNvPr id="16387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8" y="1285875"/>
            <a:ext cx="4038600" cy="4429125"/>
          </a:xfrm>
        </p:spPr>
      </p:pic>
      <p:sp>
        <p:nvSpPr>
          <p:cNvPr id="1638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음식물이 보내지면 역류되지 않도록 식도관략근이 폐쇄됨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상식도괄략근</a:t>
            </a:r>
            <a:r>
              <a:rPr lang="en-US" altLang="ko-KR" smtClean="0"/>
              <a:t>(</a:t>
            </a:r>
            <a:r>
              <a:rPr lang="ko-KR" altLang="en-US" smtClean="0"/>
              <a:t>윤상인두근</a:t>
            </a:r>
            <a:r>
              <a:rPr lang="en-US" altLang="ko-KR" smtClean="0"/>
              <a:t>) </a:t>
            </a:r>
            <a:r>
              <a:rPr lang="ko-KR" altLang="en-US" smtClean="0"/>
              <a:t>폐쇄불안전시 </a:t>
            </a:r>
            <a:r>
              <a:rPr lang="en-US" altLang="ko-KR" smtClean="0"/>
              <a:t>Aspiration </a:t>
            </a:r>
            <a:r>
              <a:rPr lang="ko-KR" altLang="en-US" smtClean="0"/>
              <a:t>발생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 중추신경계 이상이나 윤상인두근의 근염등이 원인</a:t>
            </a:r>
            <a:endParaRPr lang="en-US" altLang="ko-K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3. </a:t>
            </a:r>
            <a:r>
              <a:rPr lang="ko-KR" altLang="en-US" dirty="0" smtClean="0"/>
              <a:t>연</a:t>
            </a:r>
            <a:r>
              <a:rPr lang="ko-KR" altLang="en-US" dirty="0"/>
              <a:t>하</a:t>
            </a:r>
            <a:r>
              <a:rPr lang="ko-KR" altLang="en-US" dirty="0" smtClean="0"/>
              <a:t>장애의 원인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1) </a:t>
            </a:r>
            <a:r>
              <a:rPr lang="ko-KR" altLang="en-US" smtClean="0"/>
              <a:t>뇌졸중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79388" y="1125538"/>
          <a:ext cx="8964612" cy="4967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아래쪽 화살표 14"/>
          <p:cNvSpPr/>
          <p:nvPr/>
        </p:nvSpPr>
        <p:spPr>
          <a:xfrm>
            <a:off x="6715140" y="4786322"/>
            <a:ext cx="288032" cy="360040"/>
          </a:xfrm>
          <a:prstGeom prst="downArrow">
            <a:avLst/>
          </a:prstGeom>
          <a:scene3d>
            <a:camera prst="orthographicFront">
              <a:rot lat="0" lon="0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>
            <a:off x="2285984" y="4786322"/>
            <a:ext cx="357190" cy="360040"/>
          </a:xfrm>
          <a:prstGeom prst="downArrow">
            <a:avLst/>
          </a:prstGeom>
          <a:scene3d>
            <a:camera prst="orthographicFront">
              <a:rot lat="0" lon="0" rev="1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" name="그룹 21"/>
          <p:cNvGrpSpPr/>
          <p:nvPr/>
        </p:nvGrpSpPr>
        <p:grpSpPr>
          <a:xfrm>
            <a:off x="467544" y="1484784"/>
            <a:ext cx="8280920" cy="3384377"/>
            <a:chOff x="395536" y="1268760"/>
            <a:chExt cx="8280920" cy="345344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0" name="모서리가 둥근 직사각형 19"/>
            <p:cNvSpPr/>
            <p:nvPr/>
          </p:nvSpPr>
          <p:spPr>
            <a:xfrm>
              <a:off x="395536" y="1268760"/>
              <a:ext cx="3888432" cy="3453444"/>
            </a:xfrm>
            <a:prstGeom prst="round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4644008" y="1268760"/>
              <a:ext cx="4032448" cy="3453445"/>
            </a:xfrm>
            <a:prstGeom prst="round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2" name="모서리가 둥근 직사각형 11"/>
          <p:cNvSpPr/>
          <p:nvPr/>
        </p:nvSpPr>
        <p:spPr>
          <a:xfrm>
            <a:off x="539750" y="5084763"/>
            <a:ext cx="8353425" cy="95091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500" b="1" dirty="0">
                <a:solidFill>
                  <a:srgbClr val="C00000"/>
                </a:solidFill>
              </a:rPr>
              <a:t>구강이나 인두</a:t>
            </a:r>
            <a:r>
              <a:rPr lang="en-US" altLang="ko-KR" sz="2500" b="1" dirty="0">
                <a:solidFill>
                  <a:srgbClr val="C00000"/>
                </a:solidFill>
              </a:rPr>
              <a:t>, </a:t>
            </a:r>
            <a:r>
              <a:rPr lang="ko-KR" altLang="en-US" sz="2500" b="1" dirty="0">
                <a:solidFill>
                  <a:srgbClr val="C00000"/>
                </a:solidFill>
              </a:rPr>
              <a:t>식도의 염증이나 종양으로 인한 통과장애</a:t>
            </a:r>
          </a:p>
        </p:txBody>
      </p:sp>
      <p:sp>
        <p:nvSpPr>
          <p:cNvPr id="1946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2) </a:t>
            </a:r>
            <a:r>
              <a:rPr lang="ko-KR" altLang="en-US" b="1" smtClean="0"/>
              <a:t>기질적인 원인</a:t>
            </a:r>
          </a:p>
        </p:txBody>
      </p:sp>
      <p:sp>
        <p:nvSpPr>
          <p:cNvPr id="19463" name="Content Placeholder 7"/>
          <p:cNvSpPr>
            <a:spLocks noGrp="1"/>
          </p:cNvSpPr>
          <p:nvPr>
            <p:ph idx="1"/>
          </p:nvPr>
        </p:nvSpPr>
        <p:spPr>
          <a:xfrm>
            <a:off x="684213" y="1557338"/>
            <a:ext cx="3709987" cy="32385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설염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치조농루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편도염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인두염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후두염</a:t>
            </a:r>
            <a:endParaRPr lang="en-US" altLang="ko-KR" smtClean="0"/>
          </a:p>
          <a:p>
            <a:pPr>
              <a:buFont typeface="Arial" pitchFamily="34" charset="0"/>
              <a:buNone/>
            </a:pPr>
            <a:endParaRPr lang="ko-KR" altLang="en-US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5400675" y="1557338"/>
            <a:ext cx="3743325" cy="3375025"/>
          </a:xfrm>
        </p:spPr>
        <p:txBody>
          <a:bodyPr/>
          <a:lstStyle/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갑상선종양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인두종양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식도염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식도게실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식도협착</a:t>
            </a:r>
            <a:endParaRPr lang="en-US" altLang="ko-KR" dirty="0" smtClean="0"/>
          </a:p>
          <a:p>
            <a:pPr marL="0" indent="0">
              <a:buFont typeface="Arial" charset="0"/>
              <a:buNone/>
              <a:defRPr/>
            </a:pP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250825" y="1125538"/>
            <a:ext cx="8713788" cy="35988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 </a:t>
            </a:r>
            <a:r>
              <a:rPr lang="ko-KR" altLang="en-US" smtClean="0"/>
              <a:t>기능적인 원인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280400" cy="33115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뇌혈관 장애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뇌 종양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두부외상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파킨슨병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말초신경염</a:t>
            </a:r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20485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125538"/>
            <a:ext cx="4038600" cy="50006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근이양증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각종근염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대사성 질환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고도 근무력증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약제의 부작용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288" y="5084763"/>
            <a:ext cx="8534400" cy="72072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500" b="1" dirty="0">
                <a:solidFill>
                  <a:srgbClr val="C00000"/>
                </a:solidFill>
              </a:rPr>
              <a:t>신경</a:t>
            </a:r>
            <a:r>
              <a:rPr lang="en-US" altLang="ko-KR" sz="2500" b="1" dirty="0">
                <a:solidFill>
                  <a:srgbClr val="C00000"/>
                </a:solidFill>
              </a:rPr>
              <a:t>, </a:t>
            </a:r>
            <a:r>
              <a:rPr lang="ko-KR" altLang="en-US" sz="2500" b="1" dirty="0">
                <a:solidFill>
                  <a:srgbClr val="C00000"/>
                </a:solidFill>
              </a:rPr>
              <a:t>근육 등의 질환에 의한 </a:t>
            </a:r>
            <a:r>
              <a:rPr lang="ko-KR" altLang="en-US" sz="2500" b="1" dirty="0" err="1">
                <a:solidFill>
                  <a:srgbClr val="C00000"/>
                </a:solidFill>
              </a:rPr>
              <a:t>삼킴근육의</a:t>
            </a:r>
            <a:r>
              <a:rPr lang="ko-KR" altLang="en-US" sz="2500" b="1" dirty="0">
                <a:solidFill>
                  <a:srgbClr val="C00000"/>
                </a:solidFill>
              </a:rPr>
              <a:t> 기능적 장애</a:t>
            </a:r>
          </a:p>
        </p:txBody>
      </p:sp>
      <p:sp>
        <p:nvSpPr>
          <p:cNvPr id="11" name="아래쪽 화살표 10"/>
          <p:cNvSpPr/>
          <p:nvPr/>
        </p:nvSpPr>
        <p:spPr>
          <a:xfrm>
            <a:off x="3924300" y="4724400"/>
            <a:ext cx="288925" cy="3603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57188" y="1500188"/>
            <a:ext cx="8353425" cy="36544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507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4) </a:t>
            </a:r>
            <a:r>
              <a:rPr lang="ko-KR" altLang="en-US" smtClean="0"/>
              <a:t>심리적인 원인</a:t>
            </a:r>
          </a:p>
        </p:txBody>
      </p:sp>
      <p:sp>
        <p:nvSpPr>
          <p:cNvPr id="21508" name="내용 개체 틀 4"/>
          <p:cNvSpPr>
            <a:spLocks noGrp="1"/>
          </p:cNvSpPr>
          <p:nvPr>
            <p:ph idx="1"/>
          </p:nvPr>
        </p:nvSpPr>
        <p:spPr>
          <a:xfrm>
            <a:off x="687388" y="1773238"/>
            <a:ext cx="8456612" cy="33115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신경성 식욕부진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치매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거식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우울증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우울상태</a:t>
            </a:r>
            <a:r>
              <a:rPr lang="en-US" altLang="ko-KR" smtClean="0"/>
              <a:t>	</a:t>
            </a:r>
          </a:p>
          <a:p>
            <a:pPr>
              <a:buFont typeface="Arial" pitchFamily="34" charset="0"/>
              <a:buNone/>
            </a:pPr>
            <a:endParaRPr lang="en-US" altLang="ko-KR" smtClean="0"/>
          </a:p>
          <a:p>
            <a:pPr>
              <a:buFont typeface="Arial" pitchFamily="34" charset="0"/>
              <a:buNone/>
            </a:pPr>
            <a:endParaRPr lang="en-US" altLang="ko-KR" smtClean="0"/>
          </a:p>
          <a:p>
            <a:pPr>
              <a:buFont typeface="Arial" pitchFamily="34" charset="0"/>
              <a:buNone/>
            </a:pPr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6" name="이등변 삼각형 5"/>
          <p:cNvSpPr/>
          <p:nvPr/>
        </p:nvSpPr>
        <p:spPr>
          <a:xfrm>
            <a:off x="0" y="3141663"/>
            <a:ext cx="46038" cy="444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4. </a:t>
            </a:r>
            <a:r>
              <a:rPr lang="ko-KR" altLang="en-US" dirty="0" smtClean="0"/>
              <a:t>연하장애의 </a:t>
            </a:r>
            <a:r>
              <a:rPr lang="ko-KR" altLang="en-US" dirty="0" err="1" smtClean="0"/>
              <a:t>진단적검사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214313" y="1285875"/>
            <a:ext cx="8715375" cy="42148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555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1) </a:t>
            </a:r>
            <a:r>
              <a:rPr lang="ko-KR" altLang="en-US" b="1" smtClean="0"/>
              <a:t>침상 삼키기 검사 </a:t>
            </a:r>
          </a:p>
        </p:txBody>
      </p:sp>
      <p:sp>
        <p:nvSpPr>
          <p:cNvPr id="2" name="내용 개체 틀 4"/>
          <p:cNvSpPr>
            <a:spLocks noGrp="1"/>
          </p:cNvSpPr>
          <p:nvPr>
            <p:ph idx="1"/>
          </p:nvPr>
        </p:nvSpPr>
        <p:spPr>
          <a:xfrm>
            <a:off x="214313" y="1571625"/>
            <a:ext cx="8572500" cy="378618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n-ea"/>
              </a:rPr>
              <a:t>기구를 이용하지 않고 실시하는 임상 검사</a:t>
            </a:r>
            <a:endParaRPr lang="en-US" altLang="ko-KR" dirty="0" smtClean="0">
              <a:latin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n-ea"/>
              </a:rPr>
              <a:t>목적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삼킴 활동에 필요한 구조및 기능 상태       </a:t>
            </a:r>
            <a:r>
              <a:rPr lang="en-US" altLang="ko-KR" dirty="0" smtClean="0">
                <a:latin typeface="+mn-ea"/>
              </a:rPr>
              <a:t>	     </a:t>
            </a:r>
            <a:r>
              <a:rPr lang="ko-KR" altLang="en-US" dirty="0" smtClean="0">
                <a:latin typeface="+mn-ea"/>
              </a:rPr>
              <a:t>평가          </a:t>
            </a:r>
            <a:endParaRPr lang="en-US" altLang="ko-KR" dirty="0" smtClean="0">
              <a:latin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n-ea"/>
              </a:rPr>
              <a:t>방법 </a:t>
            </a:r>
            <a:r>
              <a:rPr lang="en-US" altLang="ko-KR" dirty="0" smtClean="0">
                <a:latin typeface="+mn-ea"/>
              </a:rPr>
              <a:t>: 30ml </a:t>
            </a:r>
            <a:r>
              <a:rPr lang="ko-KR" altLang="en-US" dirty="0" smtClean="0">
                <a:latin typeface="+mn-ea"/>
              </a:rPr>
              <a:t>물을 한번에 마시게 하여 삼킴  </a:t>
            </a:r>
            <a:r>
              <a:rPr lang="en-US" altLang="ko-KR" dirty="0" smtClean="0">
                <a:latin typeface="+mn-ea"/>
              </a:rPr>
              <a:t>	    </a:t>
            </a:r>
            <a:r>
              <a:rPr lang="ko-KR" altLang="en-US" dirty="0" smtClean="0">
                <a:latin typeface="+mn-ea"/>
              </a:rPr>
              <a:t>상태 확인 함</a:t>
            </a:r>
            <a:endParaRPr lang="en-US" altLang="ko-KR" dirty="0" smtClean="0">
              <a:latin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altLang="ko-KR" dirty="0" smtClean="0">
                <a:latin typeface="+mn-ea"/>
              </a:rPr>
              <a:t>5</a:t>
            </a:r>
            <a:r>
              <a:rPr lang="ko-KR" altLang="en-US" dirty="0" smtClean="0">
                <a:latin typeface="+mn-ea"/>
              </a:rPr>
              <a:t>초 이내에 사래 걸림이 없다면 정상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</a:t>
            </a:r>
            <a:r>
              <a:rPr lang="ko-KR" altLang="en-US" smtClean="0"/>
              <a:t>비디오 투시조영검사</a:t>
            </a:r>
          </a:p>
        </p:txBody>
      </p:sp>
      <p:pic>
        <p:nvPicPr>
          <p:cNvPr id="24579" name="내용 개체 틀 6" descr="img_deglutition_02[1]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" y="1643063"/>
            <a:ext cx="4000500" cy="3929062"/>
          </a:xfrm>
        </p:spPr>
      </p:pic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4286250" y="1285875"/>
            <a:ext cx="4572000" cy="451961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n-ea"/>
              </a:rPr>
              <a:t>검사목적</a:t>
            </a:r>
            <a:endParaRPr lang="en-US" altLang="ko-KR" dirty="0" smtClean="0">
              <a:latin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latin typeface="+mn-ea"/>
              </a:rPr>
              <a:t>- </a:t>
            </a:r>
            <a:r>
              <a:rPr lang="ko-KR" altLang="en-US" dirty="0" smtClean="0">
                <a:latin typeface="+mn-ea"/>
              </a:rPr>
              <a:t>해부학적 또는 신경학적인 기능 장애 파악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latin typeface="+mn-ea"/>
              </a:rPr>
              <a:t>- </a:t>
            </a:r>
            <a:r>
              <a:rPr lang="ko-KR" altLang="en-US" dirty="0" smtClean="0">
                <a:latin typeface="+mn-ea"/>
              </a:rPr>
              <a:t>입으로 먹을 수 있는지  여부 결정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latin typeface="+mn-ea"/>
              </a:rPr>
              <a:t>- </a:t>
            </a:r>
            <a:r>
              <a:rPr lang="ko-KR" altLang="en-US" dirty="0" smtClean="0">
                <a:latin typeface="+mn-ea"/>
              </a:rPr>
              <a:t>어떤 조건에서 무엇을 얼마만큼 먹을지 결정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latin typeface="+mn-ea"/>
              </a:rPr>
              <a:t>- </a:t>
            </a:r>
            <a:r>
              <a:rPr lang="ko-KR" altLang="en-US" dirty="0" smtClean="0">
                <a:latin typeface="+mn-ea"/>
              </a:rPr>
              <a:t>직접 또는 간접 치료 방법 선정</a:t>
            </a:r>
            <a:endParaRPr lang="en-US" altLang="ko-KR" dirty="0" smtClean="0">
              <a:latin typeface="+mn-ea"/>
            </a:endParaRPr>
          </a:p>
          <a:p>
            <a:pPr>
              <a:defRPr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5. </a:t>
            </a:r>
            <a:r>
              <a:rPr lang="ko-KR" altLang="en-US" dirty="0" smtClean="0"/>
              <a:t>연하장애 환자의 관리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357188" y="1268413"/>
            <a:ext cx="8429625" cy="480377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627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1) </a:t>
            </a:r>
            <a:r>
              <a:rPr lang="ko-KR" altLang="en-US" smtClean="0"/>
              <a:t>식사관찰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571472" y="1500174"/>
            <a:ext cx="8712968" cy="4968552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buFont typeface="Wingdings" pitchFamily="2" charset="2"/>
              <a:buChar char="Ø"/>
              <a:defRPr/>
            </a:pPr>
            <a:r>
              <a:rPr lang="ko-KR" altLang="en-US" sz="2800" b="1" dirty="0" smtClean="0">
                <a:solidFill>
                  <a:srgbClr val="C00000"/>
                </a:solidFill>
              </a:rPr>
              <a:t>연하장애를 예측할 수 있는 증상</a:t>
            </a:r>
            <a:endParaRPr lang="en-US" altLang="ko-KR" sz="2800" b="1" dirty="0" smtClean="0">
              <a:solidFill>
                <a:srgbClr val="C00000"/>
              </a:solidFill>
            </a:endParaRPr>
          </a:p>
          <a:p>
            <a:pPr lvl="1">
              <a:buFont typeface="Arial" pitchFamily="34" charset="0"/>
              <a:buNone/>
              <a:defRPr/>
            </a:pPr>
            <a:r>
              <a:rPr lang="en-US" altLang="ko-KR" dirty="0" smtClean="0"/>
              <a:t>- </a:t>
            </a:r>
            <a:r>
              <a:rPr lang="ko-KR" altLang="en-US" dirty="0" smtClean="0"/>
              <a:t>혀의 움직임이 지나치게 많은 경우</a:t>
            </a:r>
          </a:p>
          <a:p>
            <a:pPr lvl="1">
              <a:buFontTx/>
              <a:buChar char="-"/>
              <a:defRPr/>
            </a:pPr>
            <a:r>
              <a:rPr lang="ko-KR" altLang="en-US" dirty="0" smtClean="0"/>
              <a:t>입안에서 음식물이 통과되는 시간이 오래 </a:t>
            </a:r>
            <a:endParaRPr lang="en-US" altLang="ko-KR" dirty="0" smtClean="0"/>
          </a:p>
          <a:p>
            <a:pPr lvl="1">
              <a:buFont typeface="Arial" pitchFamily="34" charset="0"/>
              <a:buNone/>
              <a:defRPr/>
            </a:pPr>
            <a:r>
              <a:rPr lang="en-US" altLang="ko-KR" dirty="0" smtClean="0"/>
              <a:t>  </a:t>
            </a:r>
            <a:r>
              <a:rPr lang="ko-KR" altLang="en-US" dirty="0" smtClean="0"/>
              <a:t>걸리는 경우</a:t>
            </a:r>
          </a:p>
          <a:p>
            <a:pPr lvl="1">
              <a:buFont typeface="Arial" pitchFamily="34" charset="0"/>
              <a:buNone/>
              <a:defRPr/>
            </a:pPr>
            <a:r>
              <a:rPr lang="en-US" altLang="ko-KR" dirty="0" smtClean="0"/>
              <a:t>- </a:t>
            </a:r>
            <a:r>
              <a:rPr lang="ko-KR" altLang="en-US" dirty="0" smtClean="0"/>
              <a:t>음식을 삼키는 동안이나 삼키기 전후에 기침을 하는 경우</a:t>
            </a:r>
          </a:p>
          <a:p>
            <a:pPr lvl="1">
              <a:buFont typeface="Arial" pitchFamily="34" charset="0"/>
              <a:buNone/>
              <a:defRPr/>
            </a:pPr>
            <a:r>
              <a:rPr lang="en-US" altLang="ko-KR" dirty="0" smtClean="0"/>
              <a:t>- </a:t>
            </a:r>
            <a:r>
              <a:rPr lang="ko-KR" altLang="en-US" dirty="0" smtClean="0"/>
              <a:t>입안의 분비물이 지나치게 많은 경우</a:t>
            </a:r>
          </a:p>
          <a:p>
            <a:pPr lvl="1">
              <a:buFont typeface="Arial" pitchFamily="34" charset="0"/>
              <a:buNone/>
              <a:defRPr/>
            </a:pPr>
            <a:endParaRPr lang="en-US" altLang="ko-KR" dirty="0" smtClean="0"/>
          </a:p>
          <a:p>
            <a:pPr>
              <a:buFont typeface="Arial" pitchFamily="34" charset="0"/>
              <a:buNone/>
              <a:defRPr/>
            </a:pPr>
            <a:r>
              <a:rPr lang="en-US" altLang="ko-KR" dirty="0" smtClean="0"/>
              <a:t>	</a:t>
            </a:r>
          </a:p>
          <a:p>
            <a:pPr lvl="8">
              <a:defRPr/>
            </a:pPr>
            <a:endParaRPr lang="en-US" altLang="ko-KR" b="1" dirty="0" smtClean="0"/>
          </a:p>
          <a:p>
            <a:pPr lvl="8">
              <a:buFont typeface="Arial" pitchFamily="34" charset="0"/>
              <a:buNone/>
              <a:defRPr/>
            </a:pPr>
            <a:endParaRPr lang="en-US" altLang="ko-KR" b="1" dirty="0" smtClean="0"/>
          </a:p>
          <a:p>
            <a:pPr lvl="1">
              <a:buFont typeface="Arial" pitchFamily="34" charset="0"/>
              <a:buNone/>
              <a:defRPr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285750" y="1285875"/>
            <a:ext cx="8643938" cy="42862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65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1)</a:t>
            </a:r>
            <a:r>
              <a:rPr lang="ko-KR" altLang="en-US" smtClean="0"/>
              <a:t>식사관찰 </a:t>
            </a:r>
          </a:p>
        </p:txBody>
      </p:sp>
      <p:sp>
        <p:nvSpPr>
          <p:cNvPr id="27652" name="내용 개체 틀 2"/>
          <p:cNvSpPr>
            <a:spLocks noGrp="1"/>
          </p:cNvSpPr>
          <p:nvPr>
            <p:ph idx="1"/>
          </p:nvPr>
        </p:nvSpPr>
        <p:spPr>
          <a:xfrm>
            <a:off x="571500" y="1000125"/>
            <a:ext cx="8215313" cy="3500438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None/>
            </a:pPr>
            <a:r>
              <a:rPr lang="en-US" altLang="ko-KR" sz="2800" smtClean="0"/>
              <a:t>  </a:t>
            </a:r>
            <a:r>
              <a:rPr lang="en-US" altLang="ko-KR" sz="2800" b="1" smtClean="0"/>
              <a:t>  </a:t>
            </a:r>
            <a:endParaRPr lang="en-US" altLang="ko-KR" sz="2800" smtClean="0"/>
          </a:p>
          <a:p>
            <a:pPr marL="342900" lvl="1" indent="-342900">
              <a:buFont typeface="Arial" pitchFamily="34" charset="0"/>
              <a:buNone/>
            </a:pPr>
            <a:r>
              <a:rPr lang="en-US" altLang="ko-KR" smtClean="0"/>
              <a:t>  - </a:t>
            </a:r>
            <a:r>
              <a:rPr lang="ko-KR" altLang="en-US" smtClean="0"/>
              <a:t>음식을 먹거나 음료를 마신후에 양치할 때와 </a:t>
            </a:r>
            <a:endParaRPr lang="en-US" altLang="ko-KR" smtClean="0"/>
          </a:p>
          <a:p>
            <a:pPr marL="342900" lvl="1" indent="-342900">
              <a:buFont typeface="Arial" pitchFamily="34" charset="0"/>
              <a:buNone/>
            </a:pPr>
            <a:r>
              <a:rPr lang="en-US" altLang="ko-KR" smtClean="0"/>
              <a:t>    </a:t>
            </a:r>
            <a:r>
              <a:rPr lang="ko-KR" altLang="en-US" smtClean="0"/>
              <a:t>같은 소리가 나는 경우</a:t>
            </a:r>
          </a:p>
          <a:p>
            <a:pPr>
              <a:buFont typeface="Arial" pitchFamily="34" charset="0"/>
              <a:buNone/>
            </a:pPr>
            <a:r>
              <a:rPr lang="ko-KR" altLang="en-US" sz="2800" smtClean="0"/>
              <a:t>  </a:t>
            </a:r>
            <a:r>
              <a:rPr lang="en-US" altLang="ko-KR" sz="2800" smtClean="0"/>
              <a:t>- </a:t>
            </a:r>
            <a:r>
              <a:rPr lang="ko-KR" altLang="en-US" sz="2800" smtClean="0"/>
              <a:t>쉰 목소리</a:t>
            </a:r>
            <a:r>
              <a:rPr lang="en-US" altLang="ko-KR" sz="2800" smtClean="0"/>
              <a:t>, </a:t>
            </a:r>
            <a:r>
              <a:rPr lang="ko-KR" altLang="en-US" sz="2800" smtClean="0"/>
              <a:t>거친 목소리</a:t>
            </a:r>
            <a:r>
              <a:rPr lang="en-US" altLang="ko-KR" sz="2800" smtClean="0"/>
              <a:t>, </a:t>
            </a:r>
            <a:r>
              <a:rPr lang="ko-KR" altLang="en-US" sz="2800" smtClean="0"/>
              <a:t>숨가쁜 소리를 내는 </a:t>
            </a:r>
            <a:endParaRPr lang="en-US" altLang="ko-KR" sz="2800" smtClean="0"/>
          </a:p>
          <a:p>
            <a:pPr>
              <a:buFont typeface="Arial" pitchFamily="34" charset="0"/>
              <a:buNone/>
            </a:pPr>
            <a:r>
              <a:rPr lang="en-US" altLang="ko-KR" sz="2800" smtClean="0"/>
              <a:t>    </a:t>
            </a:r>
            <a:r>
              <a:rPr lang="ko-KR" altLang="en-US" sz="2800" smtClean="0"/>
              <a:t>경우</a:t>
            </a:r>
          </a:p>
          <a:p>
            <a:pPr>
              <a:buFont typeface="Arial" pitchFamily="34" charset="0"/>
              <a:buNone/>
            </a:pPr>
            <a:r>
              <a:rPr lang="en-US" altLang="ko-KR" sz="2800" smtClean="0"/>
              <a:t>  -</a:t>
            </a:r>
            <a:r>
              <a:rPr lang="ko-KR" altLang="en-US" sz="2800" smtClean="0"/>
              <a:t> 삽입한 관으로 음식을 토하는 경우</a:t>
            </a:r>
          </a:p>
          <a:p>
            <a:pPr>
              <a:buFont typeface="Arial" pitchFamily="34" charset="0"/>
              <a:buNone/>
            </a:pPr>
            <a:r>
              <a:rPr lang="en-US" altLang="ko-KR" sz="2800" smtClean="0"/>
              <a:t>  - </a:t>
            </a:r>
            <a:r>
              <a:rPr lang="ko-KR" altLang="en-US" sz="2800" smtClean="0"/>
              <a:t>식사를 거부하는 경우 </a:t>
            </a:r>
            <a:endParaRPr lang="en-US" altLang="ko-KR" sz="2800" smtClean="0"/>
          </a:p>
          <a:p>
            <a:pPr>
              <a:buFont typeface="Arial" pitchFamily="34" charset="0"/>
              <a:buNone/>
            </a:pPr>
            <a:r>
              <a:rPr lang="en-US" altLang="ko-KR" sz="2800" smtClean="0"/>
              <a:t>  - </a:t>
            </a:r>
            <a:r>
              <a:rPr lang="ko-KR" altLang="en-US" sz="2800" smtClean="0"/>
              <a:t>흡인으로 인해 폐렴이 자주 재발하는 경우</a:t>
            </a:r>
          </a:p>
          <a:p>
            <a:pPr>
              <a:buFont typeface="Arial" pitchFamily="34" charset="0"/>
              <a:buNone/>
            </a:pPr>
            <a:endParaRPr lang="ko-KR" altLang="en-US" smtClean="0"/>
          </a:p>
          <a:p>
            <a:endParaRPr lang="ko-KR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5214938" y="1357313"/>
            <a:ext cx="3500437" cy="5000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>
                <a:solidFill>
                  <a:srgbClr val="C00000"/>
                </a:solidFill>
              </a:rPr>
              <a:t>목의 마사지와 </a:t>
            </a:r>
            <a:r>
              <a:rPr lang="ko-KR" altLang="en-US" sz="2600" b="1" dirty="0" err="1">
                <a:solidFill>
                  <a:srgbClr val="C00000"/>
                </a:solidFill>
              </a:rPr>
              <a:t>헛삼킴</a:t>
            </a:r>
            <a:endParaRPr lang="ko-KR" altLang="en-US" sz="2600" b="1" dirty="0">
              <a:solidFill>
                <a:srgbClr val="C00000"/>
              </a:solidFill>
            </a:endParaRPr>
          </a:p>
        </p:txBody>
      </p:sp>
      <p:sp>
        <p:nvSpPr>
          <p:cNvPr id="2867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 </a:t>
            </a:r>
            <a:r>
              <a:rPr lang="ko-KR" altLang="en-US" smtClean="0"/>
              <a:t>섭식을 위한 훈련 </a:t>
            </a:r>
          </a:p>
        </p:txBody>
      </p:sp>
      <p:pic>
        <p:nvPicPr>
          <p:cNvPr id="28677" name="내용 개체 틀 10" descr="P717017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8" y="1571625"/>
            <a:ext cx="4038600" cy="3854450"/>
          </a:xfrm>
        </p:spPr>
      </p:pic>
      <p:sp>
        <p:nvSpPr>
          <p:cNvPr id="28676" name="내용 개체 틀 6"/>
          <p:cNvSpPr>
            <a:spLocks noGrp="1"/>
          </p:cNvSpPr>
          <p:nvPr>
            <p:ph sz="half" idx="2"/>
          </p:nvPr>
        </p:nvSpPr>
        <p:spPr>
          <a:xfrm>
            <a:off x="4786313" y="2071688"/>
            <a:ext cx="4038600" cy="321468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얼린 면봉 사용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연구개나 설근에 </a:t>
            </a:r>
            <a:r>
              <a:rPr lang="en-US" altLang="ko-KR" smtClean="0"/>
              <a:t>2-3</a:t>
            </a:r>
            <a:r>
              <a:rPr lang="ko-KR" altLang="en-US" smtClean="0"/>
              <a:t>회 자극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삼킴반사 유발 부위에 한냉자극</a:t>
            </a:r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6" name="직사각형 5"/>
          <p:cNvSpPr/>
          <p:nvPr/>
        </p:nvSpPr>
        <p:spPr>
          <a:xfrm>
            <a:off x="1115616" y="2204864"/>
            <a:ext cx="2520280" cy="72008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</a:t>
            </a:r>
            <a:r>
              <a:rPr lang="ko-KR" altLang="en-US" smtClean="0"/>
              <a:t> 섭식을 위한 훈련 </a:t>
            </a:r>
          </a:p>
        </p:txBody>
      </p:sp>
      <p:pic>
        <p:nvPicPr>
          <p:cNvPr id="29700" name="내용 개체 틀 6" descr="P718018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4313" y="1643063"/>
            <a:ext cx="4038600" cy="3786187"/>
          </a:xfrm>
        </p:spPr>
      </p:pic>
      <p:sp>
        <p:nvSpPr>
          <p:cNvPr id="29699" name="내용 개체 틀 3"/>
          <p:cNvSpPr>
            <a:spLocks noGrp="1"/>
          </p:cNvSpPr>
          <p:nvPr>
            <p:ph sz="half" idx="2"/>
          </p:nvPr>
        </p:nvSpPr>
        <p:spPr>
          <a:xfrm>
            <a:off x="4572000" y="1857375"/>
            <a:ext cx="4038600" cy="37687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얼음캔디와 같이 막대기에 붙은 얼음을 핥음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삼킴반사 유발이 목적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목의 마사지를 사용 할수 없을 때 사용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5000625" y="1143000"/>
            <a:ext cx="3500438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>
                <a:solidFill>
                  <a:srgbClr val="C00000"/>
                </a:solidFill>
              </a:rPr>
              <a:t>얼음 핥기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043608" y="2924944"/>
            <a:ext cx="2520280" cy="86409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</a:t>
            </a:r>
            <a:r>
              <a:rPr lang="ko-KR" altLang="en-US" smtClean="0"/>
              <a:t> 섭식을 위한 훈련 </a:t>
            </a:r>
          </a:p>
        </p:txBody>
      </p:sp>
      <p:pic>
        <p:nvPicPr>
          <p:cNvPr id="30724" name="내용 개체 틀 10" descr="P717017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3" y="1143000"/>
            <a:ext cx="3000375" cy="3027363"/>
          </a:xfrm>
        </p:spPr>
      </p:pic>
      <p:pic>
        <p:nvPicPr>
          <p:cNvPr id="30725" name="내용 개체 틀 12" descr="P717017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00063" y="3429000"/>
            <a:ext cx="3000375" cy="2643188"/>
          </a:xfrm>
        </p:spPr>
      </p:pic>
      <p:sp>
        <p:nvSpPr>
          <p:cNvPr id="17" name="TextBox 16"/>
          <p:cNvSpPr txBox="1"/>
          <p:nvPr/>
        </p:nvSpPr>
        <p:spPr>
          <a:xfrm>
            <a:off x="4143375" y="2500313"/>
            <a:ext cx="4500563" cy="3078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ko-KR" altLang="en-US" sz="2800" dirty="0">
                <a:latin typeface="+mn-lt"/>
              </a:rPr>
              <a:t>촛불을 끄는 듯한 호흡이나 빨대 호흡연습에 맞추어 흡기 후  </a:t>
            </a:r>
            <a:r>
              <a:rPr lang="ko-KR" altLang="en-US" sz="2800" dirty="0" err="1">
                <a:latin typeface="+mn-lt"/>
              </a:rPr>
              <a:t>헛삼킴</a:t>
            </a:r>
            <a:endParaRPr lang="en-US" altLang="ko-KR" sz="2800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sz="2800" dirty="0" err="1">
                <a:latin typeface="+mn-lt"/>
              </a:rPr>
              <a:t>폐기능</a:t>
            </a:r>
            <a:r>
              <a:rPr lang="en-US" altLang="ko-KR" sz="2800" dirty="0">
                <a:latin typeface="+mn-lt"/>
              </a:rPr>
              <a:t>, </a:t>
            </a:r>
            <a:r>
              <a:rPr lang="ko-KR" altLang="en-US" sz="2800" dirty="0" err="1">
                <a:latin typeface="+mn-lt"/>
              </a:rPr>
              <a:t>비인강의폐쇄기능</a:t>
            </a:r>
            <a:r>
              <a:rPr lang="ko-KR" altLang="en-US" sz="2800" dirty="0">
                <a:latin typeface="+mn-lt"/>
              </a:rPr>
              <a:t> 강화</a:t>
            </a:r>
            <a:endParaRPr lang="en-US" altLang="ko-KR" sz="2800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altLang="ko-KR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altLang="ko-KR" dirty="0">
              <a:latin typeface="+mn-lt"/>
            </a:endParaRPr>
          </a:p>
          <a:p>
            <a:pPr>
              <a:defRPr/>
            </a:pPr>
            <a:endParaRPr lang="ko-KR" altLang="en-US" dirty="0">
              <a:latin typeface="+mn-lt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714875" y="1285875"/>
            <a:ext cx="3500438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>
                <a:solidFill>
                  <a:srgbClr val="C00000"/>
                </a:solidFill>
              </a:rPr>
              <a:t>헛삼킴의</a:t>
            </a:r>
            <a:r>
              <a:rPr lang="ko-KR" altLang="en-US" sz="2600" b="1" dirty="0">
                <a:solidFill>
                  <a:srgbClr val="C00000"/>
                </a:solidFill>
              </a:rPr>
              <a:t> 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331640" y="1700808"/>
            <a:ext cx="1368152" cy="36004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403648" y="4005064"/>
            <a:ext cx="1368152" cy="36004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제목 4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5175"/>
          </a:xfrm>
        </p:spPr>
        <p:txBody>
          <a:bodyPr/>
          <a:lstStyle/>
          <a:p>
            <a:r>
              <a:rPr lang="en-US" altLang="ko-KR" smtClean="0"/>
              <a:t>2) </a:t>
            </a:r>
            <a:r>
              <a:rPr lang="ko-KR" altLang="en-US" smtClean="0"/>
              <a:t>섭식을 위한 훈련</a:t>
            </a:r>
          </a:p>
        </p:txBody>
      </p:sp>
      <p:pic>
        <p:nvPicPr>
          <p:cNvPr id="31747" name="내용 개체 틀 8" descr="P717018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4313" y="1143000"/>
            <a:ext cx="4038600" cy="4214813"/>
          </a:xfrm>
        </p:spPr>
      </p:pic>
      <p:sp>
        <p:nvSpPr>
          <p:cNvPr id="31748" name="내용 개체 틀 6"/>
          <p:cNvSpPr>
            <a:spLocks noGrp="1"/>
          </p:cNvSpPr>
          <p:nvPr>
            <p:ph sz="half" idx="2"/>
          </p:nvPr>
        </p:nvSpPr>
        <p:spPr>
          <a:xfrm>
            <a:off x="4714875" y="1928813"/>
            <a:ext cx="4038600" cy="35718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/>
              <a:t>삼킨 음식물이 인두나 기관에 </a:t>
            </a:r>
            <a:r>
              <a:rPr lang="en-US" altLang="ko-KR" sz="3200" dirty="0" smtClean="0"/>
              <a:t>Aspiration</a:t>
            </a:r>
            <a:r>
              <a:rPr lang="en-US" altLang="ko-KR" dirty="0" smtClean="0"/>
              <a:t> </a:t>
            </a:r>
            <a:r>
              <a:rPr lang="ko-KR" altLang="en-US" dirty="0" smtClean="0"/>
              <a:t>시 효과적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dirty="0" smtClean="0"/>
              <a:t>복부를 사용하여 단숨에 기침하는 연습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dirty="0" err="1" smtClean="0"/>
              <a:t>식사전</a:t>
            </a:r>
            <a:r>
              <a:rPr lang="ko-KR" altLang="en-US" dirty="0" smtClean="0"/>
              <a:t> 여러 번 연습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dirty="0" smtClean="0"/>
              <a:t>복근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연구개의 강화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5072063" y="1071563"/>
            <a:ext cx="3500437" cy="5000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>
                <a:solidFill>
                  <a:srgbClr val="C00000"/>
                </a:solidFill>
              </a:rPr>
              <a:t>기침하는 훈련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619672" y="1700808"/>
            <a:ext cx="1368152" cy="72008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</a:t>
            </a:r>
            <a:r>
              <a:rPr lang="ko-KR" altLang="en-US" smtClean="0"/>
              <a:t>섭식을 위한 훈련</a:t>
            </a:r>
          </a:p>
        </p:txBody>
      </p:sp>
      <p:pic>
        <p:nvPicPr>
          <p:cNvPr id="32773" name="내용 개체 틀 8" descr="P718018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50" y="1143000"/>
            <a:ext cx="4038600" cy="3027363"/>
          </a:xfrm>
        </p:spPr>
      </p:pic>
      <p:pic>
        <p:nvPicPr>
          <p:cNvPr id="2" name="내용 개체 틀 9" descr="P7180186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85750" y="3214688"/>
            <a:ext cx="4038600" cy="3027362"/>
          </a:xfrm>
        </p:spPr>
      </p:pic>
      <p:sp>
        <p:nvSpPr>
          <p:cNvPr id="32771" name="TextBox 11"/>
          <p:cNvSpPr txBox="1">
            <a:spLocks noChangeArrowheads="1"/>
          </p:cNvSpPr>
          <p:nvPr/>
        </p:nvSpPr>
        <p:spPr bwMode="auto">
          <a:xfrm>
            <a:off x="5500688" y="1428750"/>
            <a:ext cx="3071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/>
              <a:t>입술 뺨 운동</a:t>
            </a:r>
          </a:p>
        </p:txBody>
      </p:sp>
      <p:sp>
        <p:nvSpPr>
          <p:cNvPr id="32774" name="TextBox 15"/>
          <p:cNvSpPr txBox="1">
            <a:spLocks noChangeArrowheads="1"/>
          </p:cNvSpPr>
          <p:nvPr/>
        </p:nvSpPr>
        <p:spPr bwMode="auto">
          <a:xfrm>
            <a:off x="4714875" y="2286000"/>
            <a:ext cx="371475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ko-KR" altLang="en-US" sz="2800" b="1" dirty="0">
                <a:latin typeface="+mn-lt"/>
              </a:rPr>
              <a:t> 입안에 공기를 모아 뺨을  부풀리거나 움츠리게 함</a:t>
            </a:r>
            <a:endParaRPr lang="en-US" altLang="ko-KR" sz="2800" b="1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altLang="ko-KR" sz="2800" dirty="0">
                <a:latin typeface="+mn-lt"/>
              </a:rPr>
              <a:t> </a:t>
            </a:r>
            <a:r>
              <a:rPr lang="ko-KR" altLang="en-US" sz="2800" dirty="0" err="1">
                <a:latin typeface="+mn-lt"/>
              </a:rPr>
              <a:t>비인후의</a:t>
            </a:r>
            <a:r>
              <a:rPr lang="ko-KR" altLang="en-US" sz="2800" dirty="0">
                <a:latin typeface="+mn-lt"/>
              </a:rPr>
              <a:t> 폐쇄 기능 강화</a:t>
            </a:r>
            <a:endParaRPr lang="en-US" altLang="ko-KR" sz="2800" dirty="0">
              <a:latin typeface="+mn-lt"/>
            </a:endParaRPr>
          </a:p>
          <a:p>
            <a:pPr>
              <a:defRPr/>
            </a:pPr>
            <a:endParaRPr lang="ko-KR" altLang="en-US" sz="2800" dirty="0">
              <a:latin typeface="+mn-lt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000625" y="1214438"/>
            <a:ext cx="3500438" cy="5000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>
                <a:solidFill>
                  <a:srgbClr val="C00000"/>
                </a:solidFill>
              </a:rPr>
              <a:t>입술 뺨 운동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619672" y="1844824"/>
            <a:ext cx="1368152" cy="36004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691680" y="3933056"/>
            <a:ext cx="1368152" cy="43204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</a:t>
            </a:r>
            <a:r>
              <a:rPr lang="ko-KR" altLang="en-US" smtClean="0"/>
              <a:t> 섭식을 위한 훈련 </a:t>
            </a:r>
          </a:p>
        </p:txBody>
      </p:sp>
      <p:pic>
        <p:nvPicPr>
          <p:cNvPr id="33795" name="내용 개체 틀 9" descr="P717016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8" y="1714500"/>
            <a:ext cx="3571875" cy="3643313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429125" y="1643063"/>
            <a:ext cx="4429125" cy="4000500"/>
          </a:xfrm>
        </p:spPr>
        <p:txBody>
          <a:bodyPr/>
          <a:lstStyle/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침 흘림이 많을 경우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얼음주머니를 </a:t>
            </a:r>
            <a:r>
              <a:rPr lang="ko-KR" altLang="en-US" dirty="0" err="1" smtClean="0"/>
              <a:t>악하선이나</a:t>
            </a:r>
            <a:r>
              <a:rPr lang="ko-KR" altLang="en-US" dirty="0" smtClean="0"/>
              <a:t> 이하선 부위 피부 </a:t>
            </a:r>
            <a:endParaRPr lang="en-US" altLang="ko-KR" dirty="0" smtClean="0"/>
          </a:p>
          <a:p>
            <a:pPr>
              <a:buFont typeface="Arial" pitchFamily="34" charset="0"/>
              <a:buNone/>
              <a:defRPr/>
            </a:pPr>
            <a:r>
              <a:rPr lang="en-US" altLang="ko-KR" dirty="0" smtClean="0"/>
              <a:t>   </a:t>
            </a:r>
            <a:r>
              <a:rPr lang="ko-KR" altLang="en-US" dirty="0" smtClean="0"/>
              <a:t>마사지</a:t>
            </a:r>
            <a:endParaRPr lang="en-US" altLang="ko-KR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ko-KR" altLang="en-US" dirty="0" smtClean="0"/>
              <a:t>한 장소에 </a:t>
            </a:r>
            <a:r>
              <a:rPr lang="en-US" altLang="ko-KR" dirty="0" smtClean="0"/>
              <a:t>10-15</a:t>
            </a:r>
            <a:r>
              <a:rPr lang="ko-KR" altLang="en-US" dirty="0" smtClean="0"/>
              <a:t>초</a:t>
            </a:r>
            <a:r>
              <a:rPr lang="en-US" altLang="ko-KR" dirty="0" smtClean="0"/>
              <a:t>, </a:t>
            </a:r>
          </a:p>
          <a:p>
            <a:pPr>
              <a:buFont typeface="Arial" pitchFamily="34" charset="0"/>
              <a:buNone/>
              <a:defRPr/>
            </a:pPr>
            <a:r>
              <a:rPr lang="en-US" altLang="ko-KR" dirty="0" smtClean="0"/>
              <a:t>   </a:t>
            </a:r>
            <a:r>
              <a:rPr lang="ko-KR" altLang="en-US" dirty="0" smtClean="0"/>
              <a:t>하루</a:t>
            </a:r>
            <a:r>
              <a:rPr lang="en-US" altLang="ko-KR" dirty="0" smtClean="0"/>
              <a:t>3</a:t>
            </a:r>
            <a:r>
              <a:rPr lang="ko-KR" altLang="en-US" dirty="0" smtClean="0"/>
              <a:t>회 </a:t>
            </a:r>
            <a:r>
              <a:rPr lang="en-US" altLang="ko-KR" dirty="0" smtClean="0"/>
              <a:t>5-10</a:t>
            </a:r>
            <a:r>
              <a:rPr lang="ko-KR" altLang="en-US" dirty="0" smtClean="0"/>
              <a:t>분간 시행</a:t>
            </a:r>
            <a:endParaRPr lang="en-US" altLang="ko-KR" dirty="0" smtClean="0"/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en-US" altLang="ko-KR" dirty="0" smtClean="0"/>
              <a:t>2-3</a:t>
            </a:r>
            <a:r>
              <a:rPr lang="ko-KR" altLang="en-US" dirty="0" smtClean="0"/>
              <a:t>주간 지속 시행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4857750" y="1071563"/>
            <a:ext cx="3500438" cy="5000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>
                <a:solidFill>
                  <a:srgbClr val="C00000"/>
                </a:solidFill>
              </a:rPr>
              <a:t>피부의 얼음 마사지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259632" y="2492896"/>
            <a:ext cx="1512168" cy="79208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 </a:t>
            </a:r>
            <a:r>
              <a:rPr lang="ko-KR" altLang="en-US" smtClean="0"/>
              <a:t>섭식을 위한 훈련 </a:t>
            </a:r>
          </a:p>
        </p:txBody>
      </p:sp>
      <p:sp>
        <p:nvSpPr>
          <p:cNvPr id="34819" name="내용 개체 틀 5"/>
          <p:cNvSpPr>
            <a:spLocks noGrp="1"/>
          </p:cNvSpPr>
          <p:nvPr>
            <p:ph idx="1"/>
          </p:nvPr>
        </p:nvSpPr>
        <p:spPr>
          <a:xfrm>
            <a:off x="1187624" y="1889125"/>
            <a:ext cx="7956376" cy="4397375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모음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양순음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설음장애에 대한 훈련 </a:t>
            </a:r>
            <a:endParaRPr lang="en-US" altLang="ko-KR" dirty="0" smtClean="0"/>
          </a:p>
          <a:p>
            <a:r>
              <a:rPr lang="ko-KR" altLang="en-US" dirty="0" smtClean="0"/>
              <a:t>능숙한 </a:t>
            </a:r>
            <a:r>
              <a:rPr lang="ko-KR" altLang="en-US" dirty="0" err="1" smtClean="0"/>
              <a:t>구강내</a:t>
            </a:r>
            <a:r>
              <a:rPr lang="ko-KR" altLang="en-US" dirty="0" smtClean="0"/>
              <a:t> 음식물 처리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발성지속 훈련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아</a:t>
            </a:r>
            <a:r>
              <a:rPr lang="en-US" altLang="ko-KR" dirty="0" smtClean="0"/>
              <a:t>~</a:t>
            </a:r>
            <a:r>
              <a:rPr lang="ko-KR" altLang="en-US" dirty="0" smtClean="0"/>
              <a:t>등의 길게 지속 발음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입술훈련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입술을 </a:t>
            </a:r>
            <a:r>
              <a:rPr lang="ko-KR" altLang="en-US" dirty="0" err="1" smtClean="0"/>
              <a:t>뾰죽이</a:t>
            </a:r>
            <a:r>
              <a:rPr lang="ko-KR" altLang="en-US" dirty="0" smtClean="0"/>
              <a:t> 내밀거나 </a:t>
            </a:r>
            <a:r>
              <a:rPr lang="ko-KR" altLang="en-US" dirty="0" err="1" smtClean="0"/>
              <a:t>입꼬리를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pPr lvl="1">
              <a:buFont typeface="Arial" pitchFamily="34" charset="0"/>
              <a:buNone/>
            </a:pPr>
            <a:r>
              <a:rPr lang="en-US" altLang="ko-KR" dirty="0" smtClean="0"/>
              <a:t>                </a:t>
            </a:r>
            <a:r>
              <a:rPr lang="ko-KR" altLang="en-US" dirty="0" smtClean="0"/>
              <a:t>당기는 훈련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혀의운동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혀를 내밀거나 제자리로 </a:t>
            </a:r>
            <a:r>
              <a:rPr lang="ko-KR" altLang="en-US" dirty="0" err="1" smtClean="0"/>
              <a:t>움추리거나</a:t>
            </a:r>
            <a:endParaRPr lang="en-US" altLang="ko-KR" dirty="0" smtClean="0"/>
          </a:p>
          <a:p>
            <a:pPr lvl="1">
              <a:buFont typeface="Arial" pitchFamily="34" charset="0"/>
              <a:buNone/>
            </a:pPr>
            <a:r>
              <a:rPr lang="en-US" altLang="ko-KR" dirty="0" smtClean="0"/>
              <a:t>                </a:t>
            </a:r>
            <a:r>
              <a:rPr lang="ko-KR" altLang="en-US" dirty="0" smtClean="0"/>
              <a:t>좌우 </a:t>
            </a:r>
            <a:r>
              <a:rPr lang="ko-KR" altLang="en-US" dirty="0" err="1" smtClean="0"/>
              <a:t>입꼬리를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핣는</a:t>
            </a:r>
            <a:r>
              <a:rPr lang="ko-KR" altLang="en-US" dirty="0" smtClean="0"/>
              <a:t> 훈련</a:t>
            </a:r>
          </a:p>
          <a:p>
            <a:pPr lvl="1">
              <a:buFont typeface="Arial" pitchFamily="34" charset="0"/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 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2928938" y="1143000"/>
            <a:ext cx="3500437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 err="1">
                <a:solidFill>
                  <a:srgbClr val="C00000"/>
                </a:solidFill>
              </a:rPr>
              <a:t>구음훈련</a:t>
            </a:r>
            <a:endParaRPr lang="ko-KR" alt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2)</a:t>
            </a:r>
            <a:r>
              <a:rPr lang="ko-KR" altLang="en-US" smtClean="0"/>
              <a:t>섭식을 위한  훈련</a:t>
            </a:r>
          </a:p>
        </p:txBody>
      </p:sp>
      <p:pic>
        <p:nvPicPr>
          <p:cNvPr id="35843" name="내용 개체 틀 4" descr="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2938" y="2000250"/>
            <a:ext cx="3943350" cy="1838325"/>
          </a:xfrm>
        </p:spPr>
      </p:pic>
      <p:pic>
        <p:nvPicPr>
          <p:cNvPr id="35844" name="그림 5" descr="2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1928813"/>
            <a:ext cx="32480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그림 6" descr="3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" y="4286250"/>
            <a:ext cx="35147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그림 7" descr="4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5" y="4071938"/>
            <a:ext cx="30194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모서리가 둥근 직사각형 8"/>
          <p:cNvSpPr/>
          <p:nvPr/>
        </p:nvSpPr>
        <p:spPr>
          <a:xfrm>
            <a:off x="2928938" y="1143000"/>
            <a:ext cx="3500437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 err="1">
                <a:solidFill>
                  <a:srgbClr val="C00000"/>
                </a:solidFill>
              </a:rPr>
              <a:t>삼킴체조</a:t>
            </a:r>
            <a:endParaRPr lang="ko-KR" alt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2 </a:t>
            </a:r>
            <a:r>
              <a:rPr lang="ko-KR" altLang="en-US" smtClean="0"/>
              <a:t>섭식을 위한 훈련</a:t>
            </a:r>
          </a:p>
        </p:txBody>
      </p:sp>
      <p:pic>
        <p:nvPicPr>
          <p:cNvPr id="36867" name="내용 개체 틀 3" descr="5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2938" y="1285875"/>
            <a:ext cx="3848100" cy="2333625"/>
          </a:xfrm>
        </p:spPr>
      </p:pic>
      <p:pic>
        <p:nvPicPr>
          <p:cNvPr id="36868" name="그림 4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3786188"/>
            <a:ext cx="3143250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그림 5" descr="7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3" y="1285875"/>
            <a:ext cx="38576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그림 6" descr="8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5" y="3786188"/>
            <a:ext cx="3992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영양관리</a:t>
            </a:r>
          </a:p>
        </p:txBody>
      </p:sp>
      <p:sp>
        <p:nvSpPr>
          <p:cNvPr id="37891" name="내용 개체 틀 2"/>
          <p:cNvSpPr>
            <a:spLocks noGrp="1"/>
          </p:cNvSpPr>
          <p:nvPr>
            <p:ph idx="1"/>
          </p:nvPr>
        </p:nvSpPr>
        <p:spPr>
          <a:xfrm>
            <a:off x="285750" y="1928813"/>
            <a:ext cx="8712200" cy="36433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음식을 씹고 삼키는데 장애가 있는 환자들에게 적용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 환자 상태 및 식사 적응도에 따라 음식의 정   도를 단계별로 조절된 식사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 폐흡인을 방지하고 적절한 영양상태 유지를   위한 계획된 식사</a:t>
            </a:r>
            <a:endParaRPr lang="en-US" altLang="ko-KR" smtClean="0"/>
          </a:p>
          <a:p>
            <a:endParaRPr lang="en-US" altLang="ko-KR" smtClean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28625" y="1214438"/>
            <a:ext cx="3214688" cy="5000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600" b="1" dirty="0" err="1">
                <a:solidFill>
                  <a:srgbClr val="C00000"/>
                </a:solidFill>
              </a:rPr>
              <a:t>연하곤란식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357188" y="1714500"/>
            <a:ext cx="8572500" cy="414337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8915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영양관리</a:t>
            </a:r>
          </a:p>
        </p:txBody>
      </p:sp>
      <p:sp>
        <p:nvSpPr>
          <p:cNvPr id="38916" name="내용 개체 틀 4"/>
          <p:cNvSpPr>
            <a:spLocks noGrp="1"/>
          </p:cNvSpPr>
          <p:nvPr>
            <p:ph idx="1"/>
          </p:nvPr>
        </p:nvSpPr>
        <p:spPr>
          <a:xfrm>
            <a:off x="571500" y="2071688"/>
            <a:ext cx="8286750" cy="41624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흡인의 위험성 적은 음식 및 음료 제공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손상 정도에 변화시 식사 재조정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연하반사를 자극 할 수 있는 음식 제공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적절한 체중과 영양상태를 유지 식단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탈수 방지 위한 음식 및 음료 제공</a:t>
            </a:r>
            <a:r>
              <a:rPr lang="en-US" altLang="ko-KR" smtClean="0"/>
              <a:t> </a:t>
            </a:r>
            <a:endParaRPr lang="ko-KR" altLang="en-US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음식의 점도 증가</a:t>
            </a:r>
          </a:p>
          <a:p>
            <a:endParaRPr lang="ko-KR" altLang="en-US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1285875"/>
            <a:ext cx="8429625" cy="7143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>
                <a:solidFill>
                  <a:srgbClr val="C00000"/>
                </a:solidFill>
              </a:rPr>
              <a:t>식단 </a:t>
            </a:r>
            <a:r>
              <a:rPr lang="ko-KR" altLang="en-US" sz="2600" b="1" dirty="0" err="1">
                <a:solidFill>
                  <a:srgbClr val="C00000"/>
                </a:solidFill>
              </a:rPr>
              <a:t>계획시</a:t>
            </a:r>
            <a:r>
              <a:rPr lang="ko-KR" altLang="en-US" sz="2600" b="1" dirty="0">
                <a:solidFill>
                  <a:srgbClr val="C00000"/>
                </a:solidFill>
              </a:rPr>
              <a:t> 고려되어야 할 사항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영양관리</a:t>
            </a:r>
          </a:p>
        </p:txBody>
      </p:sp>
      <p:pic>
        <p:nvPicPr>
          <p:cNvPr id="39939" name="내용 개체 틀 8" descr="퓨레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28688" y="3500438"/>
            <a:ext cx="2571750" cy="2233612"/>
          </a:xfrm>
        </p:spPr>
      </p:pic>
      <p:sp>
        <p:nvSpPr>
          <p:cNvPr id="39940" name="내용 개체 틀 5"/>
          <p:cNvSpPr>
            <a:spLocks noGrp="1"/>
          </p:cNvSpPr>
          <p:nvPr>
            <p:ph sz="half" idx="2"/>
          </p:nvPr>
        </p:nvSpPr>
        <p:spPr>
          <a:xfrm>
            <a:off x="4786313" y="1928813"/>
            <a:ext cx="4038600" cy="335756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겔형태의 식이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경구섭취 연습을 위 한 도입단계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경관유동식 함께 사용</a:t>
            </a:r>
            <a:r>
              <a:rPr lang="en-US" altLang="ko-KR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퓨레식이 기본</a:t>
            </a:r>
          </a:p>
          <a:p>
            <a:endParaRPr lang="ko-KR" altLang="en-US" smtClean="0"/>
          </a:p>
        </p:txBody>
      </p:sp>
      <p:pic>
        <p:nvPicPr>
          <p:cNvPr id="39941" name="그림 6" descr="퓨레식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25" y="1214438"/>
            <a:ext cx="242887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모서리가 둥근 직사각형 6"/>
          <p:cNvSpPr/>
          <p:nvPr/>
        </p:nvSpPr>
        <p:spPr>
          <a:xfrm>
            <a:off x="4714875" y="1285875"/>
            <a:ext cx="3500438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>
                <a:solidFill>
                  <a:srgbClr val="C00000"/>
                </a:solidFill>
              </a:rPr>
              <a:t>연하곤란식</a:t>
            </a:r>
            <a:r>
              <a:rPr lang="ko-KR" altLang="en-US" sz="2600" b="1" dirty="0">
                <a:solidFill>
                  <a:srgbClr val="C00000"/>
                </a:solidFill>
              </a:rPr>
              <a:t> </a:t>
            </a:r>
            <a:r>
              <a:rPr lang="en-US" altLang="ko-KR" sz="2600" b="1" dirty="0">
                <a:solidFill>
                  <a:srgbClr val="C00000"/>
                </a:solidFill>
              </a:rPr>
              <a:t>1</a:t>
            </a:r>
            <a:r>
              <a:rPr lang="ko-KR" altLang="en-US" sz="2600" b="1" dirty="0">
                <a:solidFill>
                  <a:srgbClr val="C00000"/>
                </a:solidFill>
              </a:rPr>
              <a:t>단계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영양관리</a:t>
            </a:r>
          </a:p>
        </p:txBody>
      </p:sp>
      <p:pic>
        <p:nvPicPr>
          <p:cNvPr id="40964" name="Picture 6" descr="P:\DCIM\100OLYMP\P72302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1916113"/>
            <a:ext cx="4038600" cy="3028950"/>
          </a:xfrm>
          <a:noFill/>
        </p:spPr>
      </p:pic>
      <p:sp>
        <p:nvSpPr>
          <p:cNvPr id="40963" name="내용 개체 틀 3"/>
          <p:cNvSpPr>
            <a:spLocks noGrp="1"/>
          </p:cNvSpPr>
          <p:nvPr>
            <p:ph sz="half" idx="2"/>
          </p:nvPr>
        </p:nvSpPr>
        <p:spPr>
          <a:xfrm>
            <a:off x="4859338" y="1916113"/>
            <a:ext cx="4038600" cy="33131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겔형태의 식이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연습용에서 일반식으로 전환을 위한 단계</a:t>
            </a:r>
            <a:r>
              <a:rPr lang="en-US" altLang="ko-KR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국물</a:t>
            </a:r>
            <a:r>
              <a:rPr lang="en-US" altLang="ko-KR" smtClean="0"/>
              <a:t>,</a:t>
            </a:r>
            <a:r>
              <a:rPr lang="ko-KR" altLang="en-US" smtClean="0"/>
              <a:t> 액상음식 제한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수분공급 위해 점도증진제 사용 </a:t>
            </a:r>
            <a:endParaRPr lang="en-US" altLang="ko-KR" smtClean="0"/>
          </a:p>
          <a:p>
            <a:endParaRPr lang="ko-KR" altLang="en-US" smtClean="0"/>
          </a:p>
          <a:p>
            <a:endParaRPr lang="ko-KR" altLang="en-US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5000625" y="1143000"/>
            <a:ext cx="3357563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>
                <a:solidFill>
                  <a:srgbClr val="C00000"/>
                </a:solidFill>
              </a:rPr>
              <a:t>연하곤란식</a:t>
            </a:r>
            <a:r>
              <a:rPr lang="ko-KR" altLang="en-US" sz="2600" b="1" dirty="0">
                <a:solidFill>
                  <a:srgbClr val="C00000"/>
                </a:solidFill>
              </a:rPr>
              <a:t> </a:t>
            </a:r>
            <a:r>
              <a:rPr lang="en-US" altLang="ko-KR" sz="2600" b="1" dirty="0">
                <a:solidFill>
                  <a:srgbClr val="C00000"/>
                </a:solidFill>
              </a:rPr>
              <a:t>2</a:t>
            </a:r>
            <a:r>
              <a:rPr lang="ko-KR" altLang="en-US" sz="2600" b="1" dirty="0">
                <a:solidFill>
                  <a:srgbClr val="C00000"/>
                </a:solidFill>
              </a:rPr>
              <a:t>단계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영양관리</a:t>
            </a:r>
          </a:p>
        </p:txBody>
      </p:sp>
      <p:pic>
        <p:nvPicPr>
          <p:cNvPr id="41988" name="Content Placeholder 6" descr="P:\DCIM\100OLYMP\P72302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484908"/>
            <a:ext cx="3657600" cy="2742259"/>
          </a:xfrm>
          <a:noFill/>
        </p:spPr>
      </p:pic>
      <p:sp>
        <p:nvSpPr>
          <p:cNvPr id="41987" name="내용 개체 틀 6"/>
          <p:cNvSpPr>
            <a:spLocks noGrp="1"/>
          </p:cNvSpPr>
          <p:nvPr>
            <p:ph sz="half" idx="2"/>
          </p:nvPr>
        </p:nvSpPr>
        <p:spPr>
          <a:xfrm>
            <a:off x="4786313" y="2357438"/>
            <a:ext cx="4038600" cy="295275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smtClean="0"/>
              <a:t>일반식으로 전환을 위한 중간단계</a:t>
            </a:r>
            <a:endParaRPr lang="en-US" altLang="ko-KR" smtClean="0"/>
          </a:p>
          <a:p>
            <a:pPr>
              <a:buFont typeface="Wingdings" pitchFamily="2" charset="2"/>
              <a:buChar char="Ø"/>
            </a:pPr>
            <a:r>
              <a:rPr lang="ko-KR" altLang="en-US" smtClean="0"/>
              <a:t>국물</a:t>
            </a:r>
            <a:r>
              <a:rPr lang="en-US" altLang="ko-KR" smtClean="0"/>
              <a:t>, </a:t>
            </a:r>
            <a:r>
              <a:rPr lang="ko-KR" altLang="en-US" smtClean="0"/>
              <a:t>액상음식 허용</a:t>
            </a:r>
            <a:endParaRPr lang="en-US" altLang="ko-KR" smtClean="0"/>
          </a:p>
          <a:p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5072063" y="1428750"/>
            <a:ext cx="3214687" cy="50006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>
                <a:solidFill>
                  <a:srgbClr val="C00000"/>
                </a:solidFill>
              </a:rPr>
              <a:t>연하곤란식</a:t>
            </a:r>
            <a:r>
              <a:rPr lang="ko-KR" altLang="en-US" sz="2600" b="1" dirty="0">
                <a:solidFill>
                  <a:srgbClr val="C00000"/>
                </a:solidFill>
              </a:rPr>
              <a:t> </a:t>
            </a:r>
            <a:r>
              <a:rPr lang="en-US" altLang="ko-KR" sz="2600" b="1" dirty="0">
                <a:solidFill>
                  <a:srgbClr val="C00000"/>
                </a:solidFill>
              </a:rPr>
              <a:t>3</a:t>
            </a:r>
            <a:r>
              <a:rPr lang="ko-KR" altLang="en-US" sz="2600" b="1" dirty="0">
                <a:solidFill>
                  <a:srgbClr val="C00000"/>
                </a:solidFill>
              </a:rPr>
              <a:t>단계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3)</a:t>
            </a:r>
            <a:r>
              <a:rPr lang="ko-KR" altLang="en-US" smtClean="0"/>
              <a:t>영양관리</a:t>
            </a:r>
          </a:p>
        </p:txBody>
      </p:sp>
      <p:pic>
        <p:nvPicPr>
          <p:cNvPr id="43012" name="내용 개체 틀 6" descr="P725021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484437"/>
            <a:ext cx="3657600" cy="2743200"/>
          </a:xfrm>
        </p:spPr>
      </p:pic>
      <p:sp>
        <p:nvSpPr>
          <p:cNvPr id="43011" name="내용 개체 틀 3"/>
          <p:cNvSpPr>
            <a:spLocks noGrp="1"/>
          </p:cNvSpPr>
          <p:nvPr>
            <p:ph sz="half" idx="2"/>
          </p:nvPr>
        </p:nvSpPr>
        <p:spPr>
          <a:xfrm>
            <a:off x="4716463" y="2205038"/>
            <a:ext cx="4038600" cy="280828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3200" smtClean="0"/>
              <a:t>일반식으로 전환을 위한 최종단계</a:t>
            </a:r>
            <a:endParaRPr lang="en-US" altLang="ko-KR" sz="3200" smtClean="0"/>
          </a:p>
          <a:p>
            <a:pPr>
              <a:buFont typeface="Wingdings" pitchFamily="2" charset="2"/>
              <a:buChar char="Ø"/>
            </a:pPr>
            <a:r>
              <a:rPr lang="ko-KR" altLang="en-US" sz="3200" smtClean="0"/>
              <a:t>다진 반찬</a:t>
            </a:r>
            <a:r>
              <a:rPr lang="en-US" altLang="ko-KR" sz="3200" smtClean="0"/>
              <a:t>, </a:t>
            </a:r>
            <a:r>
              <a:rPr lang="ko-KR" altLang="en-US" sz="3200" smtClean="0"/>
              <a:t>일반 죽이나 밥 </a:t>
            </a:r>
            <a:endParaRPr lang="en-US" altLang="ko-KR" sz="3200" smtClean="0"/>
          </a:p>
          <a:p>
            <a:pPr>
              <a:buFont typeface="Wingdings" pitchFamily="2" charset="2"/>
              <a:buChar char="Ø"/>
            </a:pPr>
            <a:endParaRPr lang="en-US" altLang="ko-KR" sz="3200" smtClean="0"/>
          </a:p>
          <a:p>
            <a:pPr algn="ctr">
              <a:buFont typeface="Arial" pitchFamily="34" charset="0"/>
              <a:buNone/>
            </a:pPr>
            <a:r>
              <a:rPr lang="ko-KR" altLang="en-US" sz="3200" smtClean="0"/>
              <a:t> 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5076825" y="1341438"/>
            <a:ext cx="3286125" cy="5000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600" b="1" dirty="0" err="1">
                <a:solidFill>
                  <a:srgbClr val="C00000"/>
                </a:solidFill>
              </a:rPr>
              <a:t>연하곤란식</a:t>
            </a:r>
            <a:r>
              <a:rPr lang="ko-KR" altLang="en-US" sz="2600" b="1" dirty="0">
                <a:solidFill>
                  <a:srgbClr val="C00000"/>
                </a:solidFill>
              </a:rPr>
              <a:t> </a:t>
            </a:r>
            <a:r>
              <a:rPr lang="en-US" altLang="ko-KR" sz="2600" b="1" dirty="0">
                <a:solidFill>
                  <a:srgbClr val="C00000"/>
                </a:solidFill>
              </a:rPr>
              <a:t>4</a:t>
            </a:r>
            <a:r>
              <a:rPr lang="ko-KR" altLang="en-US" sz="2600" b="1" dirty="0">
                <a:solidFill>
                  <a:srgbClr val="C00000"/>
                </a:solidFill>
              </a:rPr>
              <a:t>단계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6. </a:t>
            </a:r>
            <a:r>
              <a:rPr lang="ko-KR" altLang="en-US" dirty="0" smtClean="0"/>
              <a:t>간호중재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1) </a:t>
            </a:r>
            <a:r>
              <a:rPr lang="ko-KR" altLang="en-US" smtClean="0"/>
              <a:t>환자 간호</a:t>
            </a:r>
          </a:p>
        </p:txBody>
      </p:sp>
      <p:sp>
        <p:nvSpPr>
          <p:cNvPr id="45059" name="내용 개체 틀 4"/>
          <p:cNvSpPr>
            <a:spLocks noGrp="1"/>
          </p:cNvSpPr>
          <p:nvPr>
            <p:ph idx="1"/>
          </p:nvPr>
        </p:nvSpPr>
        <p:spPr>
          <a:xfrm>
            <a:off x="1261666" y="1340768"/>
            <a:ext cx="7630814" cy="49688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o-KR" altLang="en-US" b="1" dirty="0" err="1" smtClean="0">
                <a:solidFill>
                  <a:srgbClr val="C00000"/>
                </a:solidFill>
              </a:rPr>
              <a:t>식사전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입속이나</a:t>
            </a:r>
            <a:r>
              <a:rPr lang="ko-KR" altLang="en-US" b="1" dirty="0" smtClean="0">
                <a:solidFill>
                  <a:srgbClr val="C00000"/>
                </a:solidFill>
              </a:rPr>
              <a:t> 목이 청결한지를 확인</a:t>
            </a:r>
            <a:endParaRPr lang="ko-KR" altLang="en-US" sz="2800" dirty="0" smtClean="0"/>
          </a:p>
          <a:p>
            <a:pPr>
              <a:buFont typeface="Arial" pitchFamily="34" charset="0"/>
              <a:buNone/>
            </a:pPr>
            <a:r>
              <a:rPr lang="en-US" altLang="ko-KR" sz="2800" dirty="0" smtClean="0"/>
              <a:t>  </a:t>
            </a:r>
            <a:r>
              <a:rPr lang="en-US" altLang="ko-KR" sz="2800" b="1" dirty="0" smtClean="0"/>
              <a:t>- Aspiration</a:t>
            </a:r>
            <a:r>
              <a:rPr lang="ko-KR" altLang="en-US" sz="2800" b="1" dirty="0" smtClean="0"/>
              <a:t>에 의한 폐렴 발생 위험이 증가</a:t>
            </a:r>
          </a:p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srgbClr val="C00000"/>
                </a:solidFill>
              </a:rPr>
              <a:t>식사 적절한 환경 준비</a:t>
            </a:r>
            <a:r>
              <a:rPr lang="en-US" altLang="ko-KR" b="1" dirty="0" smtClean="0">
                <a:solidFill>
                  <a:srgbClr val="C00000"/>
                </a:solidFill>
              </a:rPr>
              <a:t>.</a:t>
            </a:r>
            <a:endParaRPr lang="ko-KR" altLang="en-US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방해요인 제거</a:t>
            </a:r>
            <a:endParaRPr lang="ko-KR" altLang="en-US" sz="2800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srgbClr val="C00000"/>
                </a:solidFill>
              </a:rPr>
              <a:t>식사 전 준비체조</a:t>
            </a:r>
            <a:r>
              <a:rPr lang="en-US" altLang="ko-KR" b="1" dirty="0" smtClean="0">
                <a:solidFill>
                  <a:srgbClr val="C00000"/>
                </a:solidFill>
              </a:rPr>
              <a:t>(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삼킴체조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  <a:endParaRPr lang="ko-KR" altLang="en-US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srgbClr val="C00000"/>
                </a:solidFill>
              </a:rPr>
              <a:t>먹기 좋은 자세</a:t>
            </a:r>
            <a:endParaRPr lang="ko-KR" altLang="en-US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누워 있을 때 </a:t>
            </a:r>
            <a:r>
              <a:rPr lang="en-US" altLang="ko-KR" sz="2800" b="1" dirty="0" smtClean="0"/>
              <a:t>: </a:t>
            </a:r>
            <a:r>
              <a:rPr lang="ko-KR" altLang="en-US" sz="2800" b="1" dirty="0" err="1" smtClean="0"/>
              <a:t>머리쪽을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90</a:t>
            </a:r>
            <a:r>
              <a:rPr lang="ko-KR" altLang="en-US" sz="2800" b="1" dirty="0" smtClean="0"/>
              <a:t>도 올려주고 턱이 </a:t>
            </a:r>
            <a:endParaRPr lang="en-US" altLang="ko-KR" sz="2800" b="1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  </a:t>
            </a:r>
            <a:r>
              <a:rPr lang="ko-KR" altLang="en-US" sz="2800" b="1" dirty="0" smtClean="0"/>
              <a:t>아래로 가도록 약간 숙임</a:t>
            </a:r>
            <a:r>
              <a:rPr lang="en-US" altLang="ko-KR" sz="2800" b="1" dirty="0" smtClean="0"/>
              <a:t>.</a:t>
            </a:r>
            <a:endParaRPr lang="ko-KR" altLang="en-US" sz="2800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- 30</a:t>
            </a:r>
            <a:r>
              <a:rPr lang="ko-KR" altLang="en-US" sz="2800" b="1" dirty="0" smtClean="0"/>
              <a:t>도 앙와위</a:t>
            </a:r>
            <a:r>
              <a:rPr lang="en-US" altLang="ko-KR" sz="2800" b="1" dirty="0" smtClean="0"/>
              <a:t>,</a:t>
            </a:r>
            <a:r>
              <a:rPr lang="ko-KR" altLang="en-US" sz="2800" b="1" dirty="0" smtClean="0"/>
              <a:t> 턱이 아래로 가도록 약간 숙임</a:t>
            </a:r>
            <a:r>
              <a:rPr lang="en-US" altLang="ko-KR" sz="2800" b="1" dirty="0" smtClean="0"/>
              <a:t>.</a:t>
            </a:r>
            <a:endParaRPr lang="ko-KR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1) </a:t>
            </a:r>
            <a:r>
              <a:rPr lang="ko-KR" altLang="en-US" smtClean="0"/>
              <a:t>환자 간호</a:t>
            </a:r>
          </a:p>
        </p:txBody>
      </p:sp>
      <p:sp>
        <p:nvSpPr>
          <p:cNvPr id="46083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altLang="ko-KR" b="1" dirty="0" smtClean="0"/>
              <a:t>  </a:t>
            </a:r>
            <a:r>
              <a:rPr lang="en-US" altLang="ko-KR" sz="2800" b="1" dirty="0" smtClean="0"/>
              <a:t>- </a:t>
            </a:r>
            <a:r>
              <a:rPr lang="ko-KR" altLang="en-US" sz="2800" b="1" dirty="0" smtClean="0"/>
              <a:t>의자에 앉을 때는 식탁높이를 키에 맞게 조절한다</a:t>
            </a:r>
            <a:r>
              <a:rPr lang="en-US" altLang="ko-KR" b="1" dirty="0" smtClean="0"/>
              <a:t>.</a:t>
            </a:r>
            <a:endParaRPr lang="ko-KR" altLang="en-US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srgbClr val="C00000"/>
                </a:solidFill>
              </a:rPr>
              <a:t>식사량과 식사속도 조절</a:t>
            </a:r>
            <a:endParaRPr lang="ko-KR" altLang="en-US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한번에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1/3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또는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1/2 </a:t>
            </a:r>
            <a:r>
              <a:rPr lang="ko-KR" altLang="en-US" sz="2800" b="1" dirty="0" smtClean="0"/>
              <a:t>티스푼의 음식제공</a:t>
            </a:r>
            <a:endParaRPr lang="en-US" altLang="ko-KR" sz="2800" b="1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마비가 없는 건강한 혀 쪽으로 음식제공</a:t>
            </a:r>
            <a:endParaRPr lang="ko-KR" altLang="en-US" sz="2800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음식 제공 전 잔류 음식 확인</a:t>
            </a:r>
            <a:endParaRPr lang="ko-KR" altLang="en-US" sz="2800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음식 먹는 속도를 조절</a:t>
            </a:r>
            <a:r>
              <a:rPr lang="en-US" altLang="ko-KR" sz="2800" b="1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altLang="ko-KR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</a:rPr>
              <a:t>음식온도 체온과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비슷</a:t>
            </a:r>
            <a:endParaRPr lang="ko-KR" altLang="en-US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1) </a:t>
            </a:r>
            <a:r>
              <a:rPr lang="ko-KR" altLang="en-US" smtClean="0"/>
              <a:t>환자 간호</a:t>
            </a:r>
          </a:p>
        </p:txBody>
      </p:sp>
      <p:sp>
        <p:nvSpPr>
          <p:cNvPr id="47107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ko-KR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</a:rPr>
              <a:t>식사기구</a:t>
            </a:r>
            <a:endParaRPr lang="ko-KR" altLang="en-US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err="1" smtClean="0"/>
              <a:t>작은컵</a:t>
            </a:r>
            <a:r>
              <a:rPr lang="ko-KR" altLang="en-US" sz="2800" b="1" dirty="0" smtClean="0"/>
              <a:t> 사용</a:t>
            </a:r>
            <a:r>
              <a:rPr lang="en-US" altLang="ko-KR" sz="2800" b="1" dirty="0" smtClean="0"/>
              <a:t>, </a:t>
            </a:r>
            <a:r>
              <a:rPr lang="ko-KR" altLang="en-US" sz="2800" b="1" dirty="0" err="1" smtClean="0"/>
              <a:t>팩음료</a:t>
            </a:r>
            <a:r>
              <a:rPr lang="ko-KR" altLang="en-US" sz="2800" b="1" dirty="0" smtClean="0"/>
              <a:t> 제한</a:t>
            </a:r>
            <a:endParaRPr lang="ko-KR" altLang="en-US" sz="2800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/>
              <a:t>빨대는 짧게 하거나 사용하지 않는다</a:t>
            </a:r>
            <a:endParaRPr lang="en-US" altLang="ko-KR" sz="2800" b="1" dirty="0" smtClean="0"/>
          </a:p>
          <a:p>
            <a:pPr>
              <a:buFont typeface="Arial" pitchFamily="34" charset="0"/>
              <a:buNone/>
            </a:pPr>
            <a:r>
              <a:rPr lang="en-US" altLang="ko-KR" sz="2800" b="1" dirty="0" smtClean="0"/>
              <a:t>  - </a:t>
            </a:r>
            <a:r>
              <a:rPr lang="ko-KR" altLang="en-US" sz="2800" b="1" dirty="0" smtClean="0">
                <a:solidFill>
                  <a:srgbClr val="000000"/>
                </a:solidFill>
              </a:rPr>
              <a:t>찬 스푼을 사용하여 연하반사 자극</a:t>
            </a:r>
            <a:endParaRPr lang="ko-KR" altLang="en-US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음식물을 삼켰는지 확인한다</a:t>
            </a:r>
            <a:r>
              <a:rPr lang="en-US" altLang="ko-KR" sz="2800" b="1" dirty="0" smtClean="0"/>
              <a:t>.</a:t>
            </a:r>
            <a:endParaRPr lang="ko-KR" alt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환자에게 음식물 삼킬 시간을 충분히 주고 입안에</a:t>
            </a:r>
            <a:endParaRPr lang="en-US" altLang="ko-KR" sz="2800" b="1" dirty="0" smtClean="0"/>
          </a:p>
          <a:p>
            <a:pPr>
              <a:buFont typeface="Arial" pitchFamily="34" charset="0"/>
              <a:buNone/>
            </a:pPr>
            <a:r>
              <a:rPr lang="ko-KR" altLang="en-US" sz="2800" b="1" dirty="0" smtClean="0"/>
              <a:t>    음식물이 있는지 확인한다</a:t>
            </a:r>
            <a:r>
              <a:rPr lang="en-US" altLang="ko-KR" sz="2800" b="1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식사 후 </a:t>
            </a:r>
            <a:r>
              <a:rPr lang="en-US" altLang="ko-KR" sz="2800" b="1" dirty="0" smtClean="0"/>
              <a:t>40</a:t>
            </a:r>
            <a:r>
              <a:rPr lang="ko-KR" altLang="en-US" sz="2800" b="1" dirty="0" smtClean="0"/>
              <a:t>분 정도 </a:t>
            </a:r>
            <a:r>
              <a:rPr lang="en-US" altLang="ko-KR" sz="2800" b="1" dirty="0" smtClean="0"/>
              <a:t>80-90</a:t>
            </a:r>
            <a:r>
              <a:rPr lang="ko-KR" altLang="en-US" sz="2800" b="1" dirty="0" smtClean="0"/>
              <a:t>도자세로 앉아 있게 한다</a:t>
            </a:r>
            <a:endParaRPr lang="ko-KR" altLang="en-US" sz="2800" dirty="0" smtClean="0"/>
          </a:p>
          <a:p>
            <a:endParaRPr lang="ko-KR" altLang="en-US" sz="2800" dirty="0" smtClean="0"/>
          </a:p>
          <a:p>
            <a:endParaRPr lang="ko-KR" altLang="en-US" sz="2800" dirty="0" smtClean="0"/>
          </a:p>
          <a:p>
            <a:endParaRPr lang="ko-KR" altLang="en-US" sz="28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 smtClean="0"/>
              <a:t>19:10 </a:t>
            </a:r>
            <a:r>
              <a:rPr lang="ko-KR" altLang="en-US" dirty="0" smtClean="0"/>
              <a:t>두통 호소함</a:t>
            </a:r>
            <a:r>
              <a:rPr lang="en-US" altLang="ko-KR" dirty="0" smtClean="0"/>
              <a:t>. VAS 5</a:t>
            </a:r>
            <a:r>
              <a:rPr lang="ko-KR" altLang="en-US" dirty="0" smtClean="0"/>
              <a:t>점 사정되어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처방된 </a:t>
            </a:r>
            <a:r>
              <a:rPr lang="en-US" altLang="ko-KR" dirty="0" smtClean="0"/>
              <a:t>PRN)AAP 650mg 1</a:t>
            </a:r>
            <a:r>
              <a:rPr lang="ko-KR" altLang="en-US" dirty="0" smtClean="0"/>
              <a:t>Ⓣ 경구 투여함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20:10 VAS 2</a:t>
            </a:r>
            <a:r>
              <a:rPr lang="ko-KR" altLang="en-US" dirty="0" smtClean="0"/>
              <a:t>점 사정됨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03648" y="2060848"/>
            <a:ext cx="6400800" cy="2286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ea"/>
                <a:ea typeface="+mj-ea"/>
                <a:cs typeface="+mj-cs"/>
              </a:rPr>
              <a:t>7.</a:t>
            </a:r>
            <a:r>
              <a:rPr kumimoji="0" lang="en-US" altLang="ko-K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j-cs"/>
              </a:rPr>
              <a:t> </a:t>
            </a:r>
            <a:r>
              <a:rPr kumimoji="0" lang="ko-KR" altLang="en-US" sz="4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ea"/>
                <a:ea typeface="+mj-ea"/>
                <a:cs typeface="+mj-cs"/>
              </a:rPr>
              <a:t>경관영양 관리 및 간호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smtClean="0"/>
              <a:t>경관영양이란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ko-KR" altLang="en-US" dirty="0" smtClean="0"/>
              <a:t>입을 </a:t>
            </a:r>
            <a:r>
              <a:rPr lang="ko-KR" altLang="en-US" dirty="0" smtClean="0"/>
              <a:t>통하여 씹고 삼키기가 어려워 필요한 영양분을 섭취할 수 없을 때 위관을 통하여 대상자에게 적절한 영양분을 </a:t>
            </a:r>
            <a:r>
              <a:rPr lang="ko-KR" altLang="en-US" dirty="0" smtClean="0"/>
              <a:t>공급하는 방법</a:t>
            </a:r>
            <a:r>
              <a:rPr lang="en-US" altLang="ko-KR" dirty="0" smtClean="0"/>
              <a:t>.</a:t>
            </a:r>
          </a:p>
          <a:p>
            <a:pPr>
              <a:buFontTx/>
              <a:buChar char="-"/>
            </a:pPr>
            <a:r>
              <a:rPr lang="en-US" altLang="ko-KR" dirty="0" smtClean="0"/>
              <a:t> </a:t>
            </a:r>
            <a:r>
              <a:rPr lang="ko-KR" altLang="en-US" dirty="0" err="1" smtClean="0"/>
              <a:t>위세척</a:t>
            </a:r>
            <a:r>
              <a:rPr lang="ko-KR" altLang="en-US" dirty="0" smtClean="0"/>
              <a:t> 시나 내용물 </a:t>
            </a:r>
            <a:r>
              <a:rPr lang="ko-KR" altLang="en-US" dirty="0" err="1" smtClean="0"/>
              <a:t>제거시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복부팽만을 경감하거나 방지할 때</a:t>
            </a:r>
            <a:endParaRPr lang="ko-KR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경관영양 관리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77544"/>
          </a:xfrm>
        </p:spPr>
        <p:txBody>
          <a:bodyPr>
            <a:noAutofit/>
          </a:bodyPr>
          <a:lstStyle/>
          <a:p>
            <a:pPr marL="596646" indent="-514350">
              <a:buNone/>
            </a:pPr>
            <a:r>
              <a:rPr lang="en-US" altLang="ko-KR" sz="2500" b="1" dirty="0" smtClean="0"/>
              <a:t>1. </a:t>
            </a:r>
            <a:r>
              <a:rPr lang="ko-KR" altLang="en-US" sz="2500" b="1" dirty="0" err="1" smtClean="0"/>
              <a:t>비위관</a:t>
            </a:r>
            <a:r>
              <a:rPr lang="en-US" altLang="ko-KR" sz="2500" b="1" dirty="0" smtClean="0"/>
              <a:t>(</a:t>
            </a:r>
            <a:r>
              <a:rPr lang="en-US" altLang="ko-KR" sz="2500" b="1" dirty="0" err="1" smtClean="0"/>
              <a:t>levin</a:t>
            </a:r>
            <a:r>
              <a:rPr lang="en-US" altLang="ko-KR" sz="2500" b="1" dirty="0" smtClean="0"/>
              <a:t>)</a:t>
            </a:r>
            <a:r>
              <a:rPr lang="ko-KR" altLang="en-US" sz="2500" b="1" dirty="0" smtClean="0"/>
              <a:t> 튜브</a:t>
            </a:r>
            <a:endParaRPr lang="en-US" altLang="ko-KR" sz="2500" b="1" dirty="0" smtClean="0"/>
          </a:p>
          <a:p>
            <a:pPr>
              <a:buNone/>
            </a:pPr>
            <a:r>
              <a:rPr lang="ko-KR" altLang="en-US" sz="2100" dirty="0" smtClean="0"/>
              <a:t>① 위치 확인 </a:t>
            </a:r>
          </a:p>
          <a:p>
            <a:pPr marL="539496" indent="-457200">
              <a:buNone/>
            </a:pPr>
            <a:r>
              <a:rPr lang="en-US" altLang="ko-KR" sz="2100" dirty="0" smtClean="0"/>
              <a:t> -</a:t>
            </a:r>
            <a:r>
              <a:rPr lang="ko-KR" altLang="en-US" sz="2100" dirty="0" smtClean="0"/>
              <a:t>코로부터 </a:t>
            </a:r>
            <a:r>
              <a:rPr lang="ko-KR" altLang="en-US" sz="2100" dirty="0" smtClean="0"/>
              <a:t>나와 있는 튜브의 길이를 매일 </a:t>
            </a:r>
            <a:r>
              <a:rPr lang="ko-KR" altLang="en-US" sz="2100" dirty="0" smtClean="0"/>
              <a:t>점검</a:t>
            </a:r>
            <a:endParaRPr lang="en-US" altLang="ko-KR" sz="2100" dirty="0" smtClean="0"/>
          </a:p>
          <a:p>
            <a:pPr marL="539496" indent="-457200">
              <a:buNone/>
            </a:pPr>
            <a:r>
              <a:rPr lang="ko-KR" altLang="en-US" sz="2100" dirty="0" smtClean="0"/>
              <a:t> ② </a:t>
            </a:r>
            <a:r>
              <a:rPr lang="ko-KR" altLang="en-US" sz="2100" dirty="0" smtClean="0"/>
              <a:t>튜브의 나온 부위와 튜브의 처치</a:t>
            </a:r>
          </a:p>
          <a:p>
            <a:pPr>
              <a:buNone/>
            </a:pPr>
            <a:r>
              <a:rPr lang="en-US" altLang="ko-KR" sz="2100" dirty="0" smtClean="0"/>
              <a:t> a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튜브가 나온 부위점검 </a:t>
            </a:r>
          </a:p>
          <a:p>
            <a:pPr>
              <a:buNone/>
            </a:pPr>
            <a:r>
              <a:rPr lang="en-US" altLang="ko-KR" sz="2100" dirty="0" smtClean="0"/>
              <a:t> - </a:t>
            </a:r>
            <a:r>
              <a:rPr lang="ko-KR" altLang="en-US" sz="2100" dirty="0" smtClean="0"/>
              <a:t>삽입되어 있는 피부 주위에 피부 손상이 있는지 주의 깊게 </a:t>
            </a:r>
            <a:r>
              <a:rPr lang="ko-KR" altLang="en-US" sz="2100" dirty="0" smtClean="0"/>
              <a:t>관찰</a:t>
            </a:r>
            <a:endParaRPr lang="ko-KR" altLang="en-US" sz="2100" dirty="0" smtClean="0"/>
          </a:p>
          <a:p>
            <a:pPr>
              <a:buNone/>
            </a:pPr>
            <a:r>
              <a:rPr lang="en-US" altLang="ko-KR" sz="2100" dirty="0" smtClean="0"/>
              <a:t> b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피부 관리</a:t>
            </a:r>
          </a:p>
          <a:p>
            <a:pPr>
              <a:buNone/>
            </a:pPr>
            <a:r>
              <a:rPr lang="en-US" altLang="ko-KR" sz="2100" dirty="0" smtClean="0"/>
              <a:t> - </a:t>
            </a:r>
            <a:r>
              <a:rPr lang="ko-KR" altLang="en-US" sz="2100" dirty="0" smtClean="0"/>
              <a:t>콧속에 분비물이 축적되기 쉬우므로 튜브주변을 청결히 유지하고 </a:t>
            </a:r>
            <a:r>
              <a:rPr lang="ko-KR" altLang="en-US" sz="2100" dirty="0" smtClean="0"/>
              <a:t>윤활제 적용</a:t>
            </a:r>
            <a:endParaRPr lang="ko-KR" altLang="en-US" sz="2100" dirty="0" smtClean="0"/>
          </a:p>
          <a:p>
            <a:pPr>
              <a:buNone/>
            </a:pPr>
            <a:r>
              <a:rPr lang="en-US" altLang="ko-KR" sz="2100" dirty="0" smtClean="0"/>
              <a:t> - </a:t>
            </a:r>
            <a:r>
              <a:rPr lang="ko-KR" altLang="en-US" sz="2100" dirty="0" smtClean="0"/>
              <a:t>적어도 </a:t>
            </a:r>
            <a:r>
              <a:rPr lang="en-US" altLang="ko-KR" sz="2100" dirty="0" smtClean="0"/>
              <a:t>3~5</a:t>
            </a:r>
            <a:r>
              <a:rPr lang="ko-KR" altLang="en-US" sz="2100" dirty="0" smtClean="0"/>
              <a:t>일에 한번 코나 입 주위에 고정시켰던 테이프 등을 </a:t>
            </a:r>
            <a:r>
              <a:rPr lang="ko-KR" altLang="en-US" sz="2100" dirty="0" smtClean="0"/>
              <a:t>교환</a:t>
            </a:r>
            <a:endParaRPr lang="en-US" altLang="ko-KR" sz="2100" dirty="0" smtClean="0"/>
          </a:p>
          <a:p>
            <a:pPr>
              <a:buNone/>
            </a:pPr>
            <a:r>
              <a:rPr lang="ko-KR" altLang="en-US" sz="2100" dirty="0" smtClean="0"/>
              <a:t>③ </a:t>
            </a:r>
            <a:r>
              <a:rPr lang="ko-KR" altLang="en-US" sz="2100" dirty="0" smtClean="0"/>
              <a:t>튜브교체</a:t>
            </a:r>
          </a:p>
          <a:p>
            <a:pPr>
              <a:buNone/>
            </a:pPr>
            <a:r>
              <a:rPr lang="en-US" altLang="ko-KR" sz="2100" dirty="0" smtClean="0"/>
              <a:t> a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위관영양을 위해 장기적으로 관을 삽입하고 있는 경우 </a:t>
            </a:r>
            <a:r>
              <a:rPr lang="en-US" altLang="ko-KR" sz="2100" dirty="0" smtClean="0"/>
              <a:t>4</a:t>
            </a:r>
            <a:r>
              <a:rPr lang="ko-KR" altLang="en-US" sz="2100" dirty="0" smtClean="0"/>
              <a:t>주마다 </a:t>
            </a:r>
            <a:r>
              <a:rPr lang="ko-KR" altLang="en-US" sz="2100" dirty="0" smtClean="0"/>
              <a:t>교환</a:t>
            </a:r>
            <a:r>
              <a:rPr lang="en-US" altLang="ko-KR" sz="2100" dirty="0" smtClean="0"/>
              <a:t> </a:t>
            </a:r>
            <a:endParaRPr lang="ko-KR" altLang="en-US" sz="2100" dirty="0" smtClean="0"/>
          </a:p>
          <a:p>
            <a:pPr>
              <a:buNone/>
            </a:pPr>
            <a:r>
              <a:rPr lang="en-US" altLang="ko-KR" sz="2100" dirty="0" smtClean="0"/>
              <a:t> b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교환 시 삽입 위치를 바꾸어 </a:t>
            </a:r>
            <a:r>
              <a:rPr lang="ko-KR" altLang="en-US" sz="2100" dirty="0" smtClean="0"/>
              <a:t>줌</a:t>
            </a:r>
            <a:endParaRPr lang="ko-KR" altLang="en-US" sz="2100" dirty="0" smtClean="0"/>
          </a:p>
          <a:p>
            <a:pPr marL="596646" indent="-514350">
              <a:buAutoNum type="arabicPeriod"/>
            </a:pPr>
            <a:endParaRPr lang="ko-KR" altLang="en-US" sz="2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경관 영양 관리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775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ko-KR" sz="3600" b="1" dirty="0" smtClean="0"/>
              <a:t>2. </a:t>
            </a:r>
            <a:r>
              <a:rPr lang="ko-KR" altLang="en-US" sz="3600" b="1" dirty="0" err="1" smtClean="0"/>
              <a:t>위루술</a:t>
            </a:r>
            <a:r>
              <a:rPr lang="en-US" altLang="ko-KR" sz="3600" b="1" dirty="0" smtClean="0"/>
              <a:t>(</a:t>
            </a:r>
            <a:r>
              <a:rPr lang="en-US" altLang="ko-KR" sz="3600" b="1" dirty="0" err="1" smtClean="0"/>
              <a:t>Gastrostomy</a:t>
            </a:r>
            <a:r>
              <a:rPr lang="en-US" altLang="ko-KR" sz="3600" b="1" dirty="0" smtClean="0"/>
              <a:t>) </a:t>
            </a:r>
            <a:r>
              <a:rPr lang="ko-KR" altLang="en-US" sz="3600" b="1" dirty="0" smtClean="0"/>
              <a:t>튜브</a:t>
            </a:r>
            <a:endParaRPr lang="en-US" altLang="ko-KR" sz="3600" b="1" dirty="0" smtClean="0"/>
          </a:p>
          <a:p>
            <a:pPr>
              <a:buNone/>
            </a:pPr>
            <a:r>
              <a:rPr lang="ko-KR" altLang="en-US" dirty="0" smtClean="0"/>
              <a:t>① </a:t>
            </a:r>
            <a:r>
              <a:rPr lang="ko-KR" altLang="en-US" dirty="0" smtClean="0"/>
              <a:t>위치 확인 </a:t>
            </a:r>
          </a:p>
          <a:p>
            <a:pPr>
              <a:buNone/>
            </a:pPr>
            <a:r>
              <a:rPr lang="en-US" altLang="ko-KR" dirty="0" smtClean="0"/>
              <a:t> a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복부로부터 나와 있는 튜브의 길이를 매일 기록하고 </a:t>
            </a:r>
            <a:r>
              <a:rPr lang="ko-KR" altLang="en-US" dirty="0" smtClean="0"/>
              <a:t>점검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b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튜브가 움직이는가 </a:t>
            </a:r>
            <a:r>
              <a:rPr lang="ko-KR" altLang="en-US" dirty="0" smtClean="0"/>
              <a:t>확인​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② 튜브의 나온 부위와 튜브의 처치</a:t>
            </a:r>
          </a:p>
          <a:p>
            <a:pPr>
              <a:buNone/>
            </a:pPr>
            <a:r>
              <a:rPr lang="en-US" altLang="ko-KR" dirty="0" smtClean="0"/>
              <a:t> a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튜브가 나온 부위점검 </a:t>
            </a:r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붉은 반점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분비물이 있는지 점검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구린내가 나는 분비물은 </a:t>
            </a:r>
            <a:r>
              <a:rPr lang="ko-KR" altLang="en-US" dirty="0" smtClean="0"/>
              <a:t>염증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관찰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b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피부 관리</a:t>
            </a:r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튜브가 나온 부위에 소독제로 깨끗이 닦아주고 </a:t>
            </a:r>
            <a:r>
              <a:rPr lang="en-US" altLang="ko-KR" dirty="0" smtClean="0"/>
              <a:t>Y</a:t>
            </a:r>
            <a:r>
              <a:rPr lang="ko-KR" altLang="en-US" dirty="0" smtClean="0"/>
              <a:t>자 거즈를 </a:t>
            </a:r>
            <a:r>
              <a:rPr lang="ko-KR" altLang="en-US" dirty="0" smtClean="0"/>
              <a:t>적용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 (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</a:t>
            </a:r>
            <a:r>
              <a:rPr lang="en-US" altLang="ko-KR" dirty="0" smtClean="0"/>
              <a:t>/2~3</a:t>
            </a:r>
            <a:r>
              <a:rPr lang="ko-KR" altLang="en-US" dirty="0" smtClean="0"/>
              <a:t>일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목욕이나 샤워 후 튜브주위를 반드시 </a:t>
            </a:r>
            <a:r>
              <a:rPr lang="ko-KR" altLang="en-US" dirty="0" smtClean="0"/>
              <a:t>건조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③ 튜브교체</a:t>
            </a:r>
          </a:p>
          <a:p>
            <a:pPr>
              <a:buNone/>
            </a:pPr>
            <a:r>
              <a:rPr lang="en-US" altLang="ko-KR" dirty="0" smtClean="0"/>
              <a:t> a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튜브가 막히거나 주입부분의 문제발생시 병원을 방문하여 </a:t>
            </a:r>
            <a:r>
              <a:rPr lang="ko-KR" altLang="en-US" dirty="0" smtClean="0"/>
              <a:t>교체​</a:t>
            </a:r>
            <a:endParaRPr lang="ko-KR" altLang="en-US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smtClean="0"/>
              <a:t>경관영양</a:t>
            </a:r>
            <a:r>
              <a:rPr lang="en-US" altLang="ko-KR" dirty="0" smtClean="0"/>
              <a:t> </a:t>
            </a:r>
            <a:r>
              <a:rPr lang="en-US" altLang="ko-KR" dirty="0" smtClean="0"/>
              <a:t>Q&amp;A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altLang="ko-KR" b="1" dirty="0" smtClean="0"/>
              <a:t>1. </a:t>
            </a:r>
            <a:r>
              <a:rPr lang="ko-KR" altLang="en-US" b="1" dirty="0" smtClean="0"/>
              <a:t>음식물 주입이 안 </a:t>
            </a:r>
            <a:r>
              <a:rPr lang="ko-KR" altLang="en-US" b="1" dirty="0" smtClean="0"/>
              <a:t>되요</a:t>
            </a:r>
            <a:r>
              <a:rPr lang="en-US" altLang="ko-KR" b="1" dirty="0" smtClean="0"/>
              <a:t>?</a:t>
            </a:r>
            <a:endParaRPr lang="ko-KR" altLang="en-US" b="1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sz="2700" dirty="0" smtClean="0"/>
              <a:t>- </a:t>
            </a:r>
            <a:r>
              <a:rPr lang="ko-KR" altLang="en-US" sz="2700" dirty="0" smtClean="0"/>
              <a:t>관급을 중단하고 주사기로 따뜻한 물 </a:t>
            </a:r>
            <a:r>
              <a:rPr lang="en-US" altLang="ko-KR" sz="2700" dirty="0" smtClean="0"/>
              <a:t>50cc</a:t>
            </a:r>
            <a:r>
              <a:rPr lang="ko-KR" altLang="en-US" sz="2700" dirty="0" smtClean="0"/>
              <a:t>를 </a:t>
            </a:r>
            <a:r>
              <a:rPr lang="ko-KR" altLang="en-US" sz="2700" dirty="0" smtClean="0"/>
              <a:t>주입</a:t>
            </a:r>
            <a:endParaRPr lang="en-US" altLang="ko-KR" sz="2700" dirty="0" smtClean="0"/>
          </a:p>
          <a:p>
            <a:pPr>
              <a:buNone/>
            </a:pPr>
            <a:r>
              <a:rPr lang="en-US" altLang="ko-KR" sz="2700" dirty="0" smtClean="0"/>
              <a:t> </a:t>
            </a:r>
            <a:r>
              <a:rPr lang="en-US" altLang="ko-KR" sz="2700" dirty="0" smtClean="0"/>
              <a:t>   </a:t>
            </a:r>
            <a:r>
              <a:rPr lang="ko-KR" altLang="en-US" sz="2700" dirty="0" smtClean="0"/>
              <a:t>해 </a:t>
            </a:r>
            <a:r>
              <a:rPr lang="ko-KR" altLang="en-US" sz="2700" dirty="0" smtClean="0"/>
              <a:t>보고</a:t>
            </a:r>
            <a:r>
              <a:rPr lang="en-US" altLang="ko-KR" sz="2700" dirty="0" smtClean="0"/>
              <a:t>, </a:t>
            </a:r>
            <a:r>
              <a:rPr lang="ko-KR" altLang="en-US" sz="2700" dirty="0" smtClean="0"/>
              <a:t>넣었다 </a:t>
            </a:r>
            <a:r>
              <a:rPr lang="ko-KR" altLang="en-US" sz="2700" dirty="0" err="1" smtClean="0"/>
              <a:t>뺏다를</a:t>
            </a:r>
            <a:r>
              <a:rPr lang="ko-KR" altLang="en-US" sz="2700" dirty="0" smtClean="0"/>
              <a:t> </a:t>
            </a:r>
            <a:r>
              <a:rPr lang="en-US" altLang="ko-KR" sz="2700" dirty="0" smtClean="0"/>
              <a:t>3~5</a:t>
            </a:r>
            <a:r>
              <a:rPr lang="ko-KR" altLang="en-US" sz="2700" dirty="0" smtClean="0"/>
              <a:t>번 반복해보세요</a:t>
            </a:r>
            <a:r>
              <a:rPr lang="en-US" altLang="ko-KR" sz="2700" dirty="0" smtClean="0"/>
              <a:t>.</a:t>
            </a:r>
            <a:endParaRPr lang="ko-KR" altLang="en-US" sz="2700" dirty="0" smtClean="0"/>
          </a:p>
          <a:p>
            <a:pPr>
              <a:buNone/>
            </a:pPr>
            <a:r>
              <a:rPr lang="en-US" altLang="ko-KR" b="1" dirty="0" smtClean="0"/>
              <a:t>2. </a:t>
            </a:r>
            <a:r>
              <a:rPr lang="ko-KR" altLang="en-US" b="1" dirty="0" err="1" smtClean="0"/>
              <a:t>콧줄이</a:t>
            </a:r>
            <a:r>
              <a:rPr lang="ko-KR" altLang="en-US" b="1" dirty="0" smtClean="0"/>
              <a:t> 빠졌어요</a:t>
            </a:r>
            <a:r>
              <a:rPr lang="en-US" altLang="ko-KR" b="1" dirty="0" smtClean="0"/>
              <a:t>!</a:t>
            </a:r>
            <a:endParaRPr lang="ko-KR" altLang="en-US" b="1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sz="2700" dirty="0" smtClean="0"/>
              <a:t>1</a:t>
            </a:r>
            <a:r>
              <a:rPr lang="en-US" altLang="ko-KR" sz="2700" dirty="0" smtClean="0"/>
              <a:t>) </a:t>
            </a:r>
            <a:r>
              <a:rPr lang="ko-KR" altLang="en-US" sz="2700" dirty="0" err="1" smtClean="0"/>
              <a:t>콧줄이</a:t>
            </a:r>
            <a:r>
              <a:rPr lang="ko-KR" altLang="en-US" sz="2700" dirty="0" smtClean="0"/>
              <a:t> 다 빠진 경우에는 다시 삽입해야 합니다</a:t>
            </a:r>
            <a:r>
              <a:rPr lang="en-US" altLang="ko-KR" sz="2700" dirty="0" smtClean="0"/>
              <a:t>.</a:t>
            </a:r>
            <a:endParaRPr lang="ko-KR" altLang="en-US" sz="2700" dirty="0" smtClean="0"/>
          </a:p>
          <a:p>
            <a:pPr>
              <a:buNone/>
            </a:pPr>
            <a:r>
              <a:rPr lang="en-US" altLang="ko-KR" sz="2700" dirty="0" smtClean="0"/>
              <a:t> 2</a:t>
            </a:r>
            <a:r>
              <a:rPr lang="en-US" altLang="ko-KR" sz="2700" dirty="0" smtClean="0"/>
              <a:t>) </a:t>
            </a:r>
            <a:r>
              <a:rPr lang="ko-KR" altLang="en-US" sz="2700" dirty="0" err="1" smtClean="0"/>
              <a:t>콧줄이</a:t>
            </a:r>
            <a:r>
              <a:rPr lang="ko-KR" altLang="en-US" sz="2700" dirty="0" smtClean="0"/>
              <a:t> 입안으로 말린 경우에는 고정된 테이프를 제거하고 빠진 만큼 잡아당긴 후 기침하지 않도록 천천히 </a:t>
            </a:r>
            <a:r>
              <a:rPr lang="ko-KR" altLang="en-US" sz="2700" dirty="0" err="1" smtClean="0"/>
              <a:t>콧줄을</a:t>
            </a:r>
            <a:r>
              <a:rPr lang="ko-KR" altLang="en-US" sz="2700" dirty="0" smtClean="0"/>
              <a:t> 삽입해 보세요</a:t>
            </a:r>
            <a:r>
              <a:rPr lang="en-US" altLang="ko-KR" sz="2700" dirty="0" smtClean="0"/>
              <a:t>. (65~70cm</a:t>
            </a:r>
            <a:r>
              <a:rPr lang="ko-KR" altLang="en-US" sz="2700" dirty="0" smtClean="0"/>
              <a:t>까지</a:t>
            </a:r>
            <a:r>
              <a:rPr lang="en-US" altLang="ko-KR" sz="2700" dirty="0" smtClean="0"/>
              <a:t>)</a:t>
            </a:r>
            <a:endParaRPr lang="ko-KR" altLang="en-US" sz="2700" dirty="0" smtClean="0"/>
          </a:p>
          <a:p>
            <a:pPr>
              <a:buNone/>
            </a:pPr>
            <a:r>
              <a:rPr lang="en-US" altLang="ko-KR" sz="2700" dirty="0" smtClean="0"/>
              <a:t> 3</a:t>
            </a:r>
            <a:r>
              <a:rPr lang="en-US" altLang="ko-KR" sz="2700" dirty="0" smtClean="0"/>
              <a:t>) </a:t>
            </a:r>
            <a:r>
              <a:rPr lang="ko-KR" altLang="en-US" sz="2700" dirty="0" err="1" smtClean="0"/>
              <a:t>비위관</a:t>
            </a:r>
            <a:r>
              <a:rPr lang="ko-KR" altLang="en-US" sz="2700" dirty="0" smtClean="0"/>
              <a:t> 마개를 열고 끝을 물컵에 담아 물방울이 보글보글 올라오지 않으면</a:t>
            </a:r>
            <a:r>
              <a:rPr lang="en-US" altLang="ko-KR" sz="2700" dirty="0" smtClean="0"/>
              <a:t>, </a:t>
            </a:r>
            <a:r>
              <a:rPr lang="ko-KR" altLang="en-US" sz="2700" dirty="0" smtClean="0"/>
              <a:t>물을 통과시켜 물이 잘 주입되는지 확인하세요</a:t>
            </a:r>
            <a:r>
              <a:rPr lang="en-US" altLang="ko-KR" sz="2700" dirty="0" smtClean="0"/>
              <a:t>.</a:t>
            </a:r>
            <a:r>
              <a:rPr lang="ko-KR" altLang="en-US" sz="2700" dirty="0" smtClean="0"/>
              <a:t>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"/>
          <p:cNvSpPr txBox="1">
            <a:spLocks noChangeArrowheads="1"/>
          </p:cNvSpPr>
          <p:nvPr/>
        </p:nvSpPr>
        <p:spPr bwMode="auto">
          <a:xfrm>
            <a:off x="1979613" y="3357563"/>
            <a:ext cx="54006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5400" b="1"/>
              <a:t>감사합니다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1328</TotalTime>
  <Words>3088</Words>
  <Application>Microsoft Office PowerPoint</Application>
  <PresentationFormat>화면 슬라이드 쇼(4:3)</PresentationFormat>
  <Paragraphs>543</Paragraphs>
  <Slides>49</Slides>
  <Notes>43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60" baseType="lpstr">
      <vt:lpstr>굴림</vt:lpstr>
      <vt:lpstr>Arial</vt:lpstr>
      <vt:lpstr>Century Schoolbook</vt:lpstr>
      <vt:lpstr>휴먼매직체</vt:lpstr>
      <vt:lpstr>Wingdings 2</vt:lpstr>
      <vt:lpstr>Wingdings</vt:lpstr>
      <vt:lpstr>맑은 고딕</vt:lpstr>
      <vt:lpstr>Verdana</vt:lpstr>
      <vt:lpstr>바탕</vt:lpstr>
      <vt:lpstr>-다정</vt:lpstr>
      <vt:lpstr>태양</vt:lpstr>
      <vt:lpstr>연하(삼킴) 장애 및 경관영양 환자의 관리</vt:lpstr>
      <vt:lpstr>슬라이드 2</vt:lpstr>
      <vt:lpstr>목 차</vt:lpstr>
      <vt:lpstr>1. 섭식, 삼킴 장애의 정의</vt:lpstr>
      <vt:lpstr>섭식장애의 정의</vt:lpstr>
      <vt:lpstr>삼킴장애의 정의</vt:lpstr>
      <vt:lpstr>2. 연하 과정</vt:lpstr>
      <vt:lpstr>1) 음식물의 인식</vt:lpstr>
      <vt:lpstr>2) 포식</vt:lpstr>
      <vt:lpstr>3)구강준비기</vt:lpstr>
      <vt:lpstr>4) 구강 단계</vt:lpstr>
      <vt:lpstr>5. 인두단계</vt:lpstr>
      <vt:lpstr>6)식도단계</vt:lpstr>
      <vt:lpstr>3. 연하장애의 원인</vt:lpstr>
      <vt:lpstr>1) 뇌졸중</vt:lpstr>
      <vt:lpstr>2) 기질적인 원인</vt:lpstr>
      <vt:lpstr>3) 기능적인 원인</vt:lpstr>
      <vt:lpstr>4) 심리적인 원인</vt:lpstr>
      <vt:lpstr>4. 연하장애의 진단적검사</vt:lpstr>
      <vt:lpstr>1) 침상 삼키기 검사 </vt:lpstr>
      <vt:lpstr>2)비디오 투시조영검사</vt:lpstr>
      <vt:lpstr>5. 연하장애 환자의 관리</vt:lpstr>
      <vt:lpstr>1) 식사관찰</vt:lpstr>
      <vt:lpstr>1)식사관찰 </vt:lpstr>
      <vt:lpstr>2) 섭식을 위한 훈련 </vt:lpstr>
      <vt:lpstr>2) 섭식을 위한 훈련 </vt:lpstr>
      <vt:lpstr>2) 섭식을 위한 훈련 </vt:lpstr>
      <vt:lpstr>2) 섭식을 위한 훈련</vt:lpstr>
      <vt:lpstr>2)섭식을 위한 훈련</vt:lpstr>
      <vt:lpstr>2) 섭식을 위한 훈련 </vt:lpstr>
      <vt:lpstr>2) 섭식을 위한 훈련 </vt:lpstr>
      <vt:lpstr>2)섭식을 위한  훈련</vt:lpstr>
      <vt:lpstr>2 섭식을 위한 훈련</vt:lpstr>
      <vt:lpstr>3)영양관리</vt:lpstr>
      <vt:lpstr>3)영양관리</vt:lpstr>
      <vt:lpstr>3)영양관리</vt:lpstr>
      <vt:lpstr>3)영양관리</vt:lpstr>
      <vt:lpstr>3)영양관리</vt:lpstr>
      <vt:lpstr>3)영양관리</vt:lpstr>
      <vt:lpstr>6. 간호중재</vt:lpstr>
      <vt:lpstr>1) 환자 간호</vt:lpstr>
      <vt:lpstr>1) 환자 간호</vt:lpstr>
      <vt:lpstr>1) 환자 간호</vt:lpstr>
      <vt:lpstr>슬라이드 44</vt:lpstr>
      <vt:lpstr>1) 경관영양이란?</vt:lpstr>
      <vt:lpstr>2) 경관영양 관리</vt:lpstr>
      <vt:lpstr>2) 경관 영양 관리</vt:lpstr>
      <vt:lpstr>3) 경관영양 Q&amp;A</vt:lpstr>
      <vt:lpstr>슬라이드 49</vt:lpstr>
    </vt:vector>
  </TitlesOfParts>
  <Company>KNUE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DRG</dc:creator>
  <cp:lastModifiedBy>User</cp:lastModifiedBy>
  <cp:revision>255</cp:revision>
  <dcterms:created xsi:type="dcterms:W3CDTF">2011-07-14T11:01:23Z</dcterms:created>
  <dcterms:modified xsi:type="dcterms:W3CDTF">2015-03-23T14:52:29Z</dcterms:modified>
</cp:coreProperties>
</file>