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3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742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145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25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14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77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36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13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929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0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08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38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864E7-65DD-4AE1-8874-A5D130784DB5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756B0-C0C4-4EDD-BAF6-2A278C8FBF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61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tm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" y="6173172"/>
            <a:ext cx="6912767" cy="123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 descr="121501 [호환 모드] - Microsoft PowerPoint (제품 인증 실패)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4" t="52409" r="15694" b="27629"/>
          <a:stretch/>
        </p:blipFill>
        <p:spPr>
          <a:xfrm>
            <a:off x="2204864" y="7535191"/>
            <a:ext cx="1047462" cy="69621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734" y="8415919"/>
            <a:ext cx="1102195" cy="728081"/>
          </a:xfrm>
          <a:prstGeom prst="rect">
            <a:avLst/>
          </a:prstGeom>
        </p:spPr>
      </p:pic>
      <p:pic>
        <p:nvPicPr>
          <p:cNvPr id="11" name="Picture 6" descr="절단부위처치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545" y="4326463"/>
            <a:ext cx="4776384" cy="103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드레싱과붕대의적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827" y="1966927"/>
            <a:ext cx="4344233" cy="102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상처세척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380" y="386956"/>
            <a:ext cx="2181829" cy="170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8682" y="15799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상처와 출혈의 응급처치</a:t>
            </a:r>
            <a:endParaRPr lang="ko-KR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417" y="720802"/>
            <a:ext cx="602128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latin typeface="10"/>
              </a:rPr>
              <a:t>※ </a:t>
            </a:r>
            <a:r>
              <a:rPr lang="ko-KR" altLang="en-US" sz="1050" b="1" dirty="0" smtClean="0">
                <a:latin typeface="10"/>
              </a:rPr>
              <a:t>상처세척</a:t>
            </a:r>
            <a:endParaRPr lang="en-US" altLang="ko-KR" sz="1050" b="1" dirty="0">
              <a:latin typeface="10"/>
            </a:endParaRPr>
          </a:p>
          <a:p>
            <a:endParaRPr lang="en-US" altLang="ko-KR" sz="1050" b="1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반드시 세척해서 감염 예방</a:t>
            </a:r>
            <a:endParaRPr lang="en-US" altLang="ko-KR" sz="1000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가벼운 상처는 흐르는 깨끗한 물로 세척</a:t>
            </a:r>
            <a:r>
              <a:rPr lang="en-US" altLang="ko-KR" sz="1000" dirty="0" smtClean="0">
                <a:latin typeface="10"/>
              </a:rPr>
              <a:t>, </a:t>
            </a:r>
            <a:r>
              <a:rPr lang="ko-KR" altLang="en-US" sz="1000" dirty="0" smtClean="0">
                <a:latin typeface="10"/>
              </a:rPr>
              <a:t>물에 담그지 않도록 한다</a:t>
            </a:r>
            <a:endParaRPr lang="en-US" altLang="ko-KR" sz="1000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불결하고 너덜너덜한 상처</a:t>
            </a:r>
            <a:r>
              <a:rPr lang="en-US" altLang="ko-KR" sz="1000" dirty="0" smtClean="0">
                <a:latin typeface="10"/>
              </a:rPr>
              <a:t>, </a:t>
            </a:r>
            <a:r>
              <a:rPr lang="ko-KR" altLang="en-US" sz="1000" dirty="0" smtClean="0">
                <a:latin typeface="10"/>
              </a:rPr>
              <a:t>찔린 상처는 바로 병원으로 이송</a:t>
            </a:r>
            <a:endParaRPr lang="en-US" altLang="ko-KR" sz="1000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   (</a:t>
            </a:r>
            <a:r>
              <a:rPr lang="ko-KR" altLang="en-US" sz="1000" dirty="0" smtClean="0">
                <a:latin typeface="10"/>
              </a:rPr>
              <a:t>감염 가능성이</a:t>
            </a:r>
            <a:r>
              <a:rPr lang="en-US" altLang="ko-KR" sz="1000" dirty="0">
                <a:latin typeface="10"/>
              </a:rPr>
              <a:t> </a:t>
            </a:r>
            <a:r>
              <a:rPr lang="ko-KR" altLang="en-US" sz="1000" dirty="0" smtClean="0">
                <a:latin typeface="10"/>
              </a:rPr>
              <a:t>높은 상처</a:t>
            </a:r>
            <a:r>
              <a:rPr lang="en-US" altLang="ko-KR" sz="1000" dirty="0" smtClean="0">
                <a:latin typeface="10"/>
              </a:rPr>
              <a:t>)</a:t>
            </a: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봉합이 필요한 상처나 자상에는 항생연고를 사용하지 않도록 한다</a:t>
            </a:r>
            <a:endParaRPr lang="ko-KR" altLang="en-US" sz="1000" dirty="0">
              <a:latin typeface="1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417" y="422864"/>
            <a:ext cx="209924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개방성 상처의 응급처치</a:t>
            </a:r>
            <a:endParaRPr lang="ko-KR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34687" y="2843808"/>
            <a:ext cx="6035279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※ 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파상풍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: </a:t>
            </a:r>
            <a:r>
              <a:rPr lang="en-US" altLang="ko-KR" sz="1000" u="sng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72</a:t>
            </a:r>
            <a:r>
              <a:rPr lang="ko-KR" altLang="en-US" sz="1000" u="sng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시간 이내에 맞아야 함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 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(</a:t>
            </a:r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8</a:t>
            </a:r>
            <a:r>
              <a:rPr lang="ko-KR" altLang="en-US" sz="1000" b="1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시간</a:t>
            </a:r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: Golden time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)</a:t>
            </a:r>
          </a:p>
          <a:p>
            <a:endParaRPr lang="en-US" altLang="ko-KR" sz="1000" dirty="0" smtClean="0">
              <a:solidFill>
                <a:schemeClr val="tx2">
                  <a:lumMod val="50000"/>
                </a:schemeClr>
              </a:solidFill>
              <a:latin typeface="10"/>
            </a:endParaRPr>
          </a:p>
          <a:p>
            <a:r>
              <a:rPr lang="en-US" altLang="ko-KR" sz="1000" dirty="0">
                <a:solidFill>
                  <a:schemeClr val="tx2">
                    <a:lumMod val="50000"/>
                  </a:schemeClr>
                </a:solidFill>
                <a:latin typeface="10"/>
              </a:rPr>
              <a:t> 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 - 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파상풍 예방접종을 전혀 하지 않은 사람으로 상처를 입었을 경우</a:t>
            </a:r>
            <a:endParaRPr lang="en-US" altLang="ko-KR" sz="1000" dirty="0" smtClean="0">
              <a:solidFill>
                <a:schemeClr val="tx2">
                  <a:lumMod val="50000"/>
                </a:schemeClr>
              </a:solidFill>
              <a:latin typeface="10"/>
            </a:endParaRPr>
          </a:p>
          <a:p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  - 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과거에 예방접종을 하였으나 지난 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10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년간 추가 접종을 하지 않은 경우</a:t>
            </a:r>
            <a:endParaRPr lang="en-US" altLang="ko-KR" sz="1000" dirty="0" smtClean="0">
              <a:solidFill>
                <a:schemeClr val="tx2">
                  <a:lumMod val="50000"/>
                </a:schemeClr>
              </a:solidFill>
              <a:latin typeface="10"/>
            </a:endParaRPr>
          </a:p>
          <a:p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  - 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상처가 불결하고 추가접종을 한지 </a:t>
            </a:r>
            <a:r>
              <a:rPr lang="en-US" altLang="ko-KR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5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10"/>
              </a:rPr>
              <a:t>년이 넘은 사람</a:t>
            </a:r>
            <a:endParaRPr lang="en-US" altLang="ko-KR" sz="1000" dirty="0" smtClean="0">
              <a:solidFill>
                <a:schemeClr val="tx2">
                  <a:lumMod val="50000"/>
                </a:schemeClr>
              </a:solidFill>
              <a:latin typeface="1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538" y="1905742"/>
            <a:ext cx="245851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latin typeface="10"/>
              </a:rPr>
              <a:t>※ </a:t>
            </a:r>
            <a:r>
              <a:rPr lang="ko-KR" altLang="en-US" sz="1050" b="1" dirty="0" smtClean="0">
                <a:latin typeface="10"/>
              </a:rPr>
              <a:t>상처 보호</a:t>
            </a:r>
            <a:endParaRPr lang="en-US" altLang="ko-KR" sz="1050" b="1" dirty="0" smtClean="0">
              <a:latin typeface="10"/>
            </a:endParaRPr>
          </a:p>
          <a:p>
            <a:endParaRPr lang="en-US" altLang="ko-KR" sz="1050" b="1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소독 드레싱 사용</a:t>
            </a:r>
            <a:endParaRPr lang="en-US" altLang="ko-KR" sz="1000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지혈과 오염을 예방 </a:t>
            </a:r>
            <a:endParaRPr lang="en-US" altLang="ko-KR" sz="1000" dirty="0" smtClean="0">
              <a:latin typeface="10"/>
            </a:endParaRPr>
          </a:p>
          <a:p>
            <a:r>
              <a:rPr lang="en-US" altLang="ko-KR" sz="1000" dirty="0" smtClean="0">
                <a:latin typeface="10"/>
              </a:rPr>
              <a:t>   - </a:t>
            </a:r>
            <a:r>
              <a:rPr lang="ko-KR" altLang="en-US" sz="1000" dirty="0" smtClean="0">
                <a:latin typeface="10"/>
              </a:rPr>
              <a:t>붕대는 드레싱을 고정할 때 사용</a:t>
            </a:r>
            <a:endParaRPr lang="en-US" altLang="ko-KR" sz="1000" dirty="0" smtClean="0">
              <a:latin typeface="1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44486" y="3787519"/>
            <a:ext cx="62102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 smtClean="0"/>
              <a:t>※ </a:t>
            </a:r>
            <a:r>
              <a:rPr lang="ko-KR" altLang="en-US" sz="1050" b="1" dirty="0" smtClean="0"/>
              <a:t>절단 </a:t>
            </a:r>
            <a:r>
              <a:rPr lang="ko-KR" altLang="en-US" sz="1050" b="1" dirty="0"/>
              <a:t>시 처치 </a:t>
            </a:r>
            <a:endParaRPr lang="en-US" altLang="ko-KR" sz="1050" b="1" dirty="0" smtClean="0"/>
          </a:p>
          <a:p>
            <a:endParaRPr lang="en-US" altLang="ko-KR" sz="1050" b="1" dirty="0" smtClean="0"/>
          </a:p>
          <a:p>
            <a:r>
              <a:rPr lang="ko-KR" altLang="en-US" sz="1000" b="1" dirty="0" smtClean="0"/>
              <a:t>절단 </a:t>
            </a:r>
            <a:r>
              <a:rPr lang="ko-KR" altLang="en-US" sz="1000" b="1" dirty="0"/>
              <a:t>부위를 차게 보관하지 못하고 </a:t>
            </a:r>
            <a:r>
              <a:rPr lang="en-US" altLang="ko-KR" sz="1000" b="1" dirty="0"/>
              <a:t>6</a:t>
            </a:r>
            <a:r>
              <a:rPr lang="ko-KR" altLang="en-US" sz="1000" b="1" dirty="0"/>
              <a:t>시간이 </a:t>
            </a:r>
            <a:r>
              <a:rPr lang="ko-KR" altLang="en-US" sz="1000" b="1" dirty="0" smtClean="0"/>
              <a:t>경과되면 </a:t>
            </a:r>
            <a:r>
              <a:rPr lang="ko-KR" altLang="en-US" sz="1000" b="1" dirty="0"/>
              <a:t>살릴 가능성이 희박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제대로 차게 보관한 경우 최장 </a:t>
            </a:r>
            <a:r>
              <a:rPr lang="en-US" altLang="ko-KR" sz="1000" b="1" dirty="0"/>
              <a:t>18</a:t>
            </a:r>
            <a:r>
              <a:rPr lang="ko-KR" altLang="en-US" sz="1000" b="1" dirty="0"/>
              <a:t>시간까지 생존 </a:t>
            </a:r>
            <a:r>
              <a:rPr lang="ko-KR" altLang="en-US" sz="1000" b="1" dirty="0" smtClean="0"/>
              <a:t>가능</a:t>
            </a:r>
            <a:endParaRPr lang="en-US" altLang="ko-KR" sz="1000" b="1" dirty="0" smtClean="0"/>
          </a:p>
          <a:p>
            <a:endParaRPr lang="en-US" altLang="ko-KR" sz="1050" b="1" dirty="0" smtClean="0"/>
          </a:p>
          <a:p>
            <a:r>
              <a:rPr lang="en-US" altLang="ko-KR" sz="1000" dirty="0" smtClean="0"/>
              <a:t> - </a:t>
            </a:r>
            <a:r>
              <a:rPr lang="ko-KR" altLang="en-US" sz="1000" dirty="0" smtClean="0"/>
              <a:t>마른 </a:t>
            </a:r>
            <a:r>
              <a:rPr lang="ko-KR" altLang="en-US" sz="1000" dirty="0"/>
              <a:t>거즈로 싼다 </a:t>
            </a:r>
            <a:endParaRPr lang="en-US" altLang="ko-KR" sz="1000" dirty="0" smtClean="0"/>
          </a:p>
          <a:p>
            <a:r>
              <a:rPr lang="en-US" altLang="ko-KR" sz="1000" dirty="0" smtClean="0"/>
              <a:t> - </a:t>
            </a:r>
            <a:r>
              <a:rPr lang="ko-KR" altLang="en-US" sz="1000" dirty="0" smtClean="0"/>
              <a:t>비닐봉지나 </a:t>
            </a:r>
            <a:r>
              <a:rPr lang="ko-KR" altLang="en-US" sz="1000" dirty="0"/>
              <a:t>방수용기에 </a:t>
            </a:r>
            <a:r>
              <a:rPr lang="ko-KR" altLang="en-US" sz="1000" dirty="0" smtClean="0"/>
              <a:t>담는다</a:t>
            </a:r>
            <a:endParaRPr lang="en-US" altLang="ko-KR" sz="1000" dirty="0" smtClean="0"/>
          </a:p>
          <a:p>
            <a:r>
              <a:rPr lang="en-US" altLang="ko-KR" sz="1000" dirty="0" smtClean="0"/>
              <a:t> - </a:t>
            </a:r>
            <a:r>
              <a:rPr lang="ko-KR" altLang="en-US" sz="1000" dirty="0" smtClean="0"/>
              <a:t>얼음이 </a:t>
            </a:r>
            <a:r>
              <a:rPr lang="ko-KR" altLang="en-US" sz="1000" dirty="0"/>
              <a:t>담긴 물에 놓는다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378" y="5358726"/>
            <a:ext cx="209924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2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폐</a:t>
            </a:r>
            <a:r>
              <a:rPr lang="ko-KR" altLang="en-US" sz="1200" b="1" dirty="0"/>
              <a:t>쇄</a:t>
            </a:r>
            <a:r>
              <a:rPr lang="ko-KR" altLang="en-US" sz="1200" b="1" dirty="0" smtClean="0"/>
              <a:t>성 상처의 응급처치</a:t>
            </a:r>
            <a:endParaRPr lang="ko-KR" altLang="en-US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4687" y="5718052"/>
            <a:ext cx="6286662" cy="66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050" b="1" dirty="0"/>
              <a:t>※ </a:t>
            </a:r>
            <a:r>
              <a:rPr lang="ko-KR" altLang="en-US" sz="1050" b="1" dirty="0" smtClean="0"/>
              <a:t>가볍게 폐쇄된 상처일 경우 </a:t>
            </a:r>
            <a:endParaRPr lang="en-US" altLang="ko-KR" sz="1050" b="1" dirty="0" smtClean="0"/>
          </a:p>
          <a:p>
            <a:pPr>
              <a:lnSpc>
                <a:spcPct val="90000"/>
              </a:lnSpc>
            </a:pPr>
            <a:endParaRPr lang="en-US" altLang="ko-KR" sz="1050" b="1" dirty="0"/>
          </a:p>
          <a:p>
            <a:pPr>
              <a:lnSpc>
                <a:spcPct val="90000"/>
              </a:lnSpc>
            </a:pPr>
            <a:r>
              <a:rPr lang="ko-KR" altLang="en-US" sz="1000" dirty="0" smtClean="0"/>
              <a:t>얼음 주머니는 </a:t>
            </a:r>
            <a:r>
              <a:rPr lang="ko-KR" altLang="en-US" sz="1000" dirty="0"/>
              <a:t>동상예방을 위해 한번에 </a:t>
            </a:r>
            <a:r>
              <a:rPr lang="en-US" altLang="ko-KR" sz="1000" dirty="0"/>
              <a:t>20</a:t>
            </a:r>
            <a:r>
              <a:rPr lang="ko-KR" altLang="en-US" sz="1000" dirty="0"/>
              <a:t>분 이상 적용하지 않도록</a:t>
            </a:r>
            <a:r>
              <a:rPr lang="en-US" altLang="ko-KR" sz="1000" dirty="0"/>
              <a:t>, </a:t>
            </a:r>
            <a:r>
              <a:rPr lang="ko-KR" altLang="en-US" sz="1000" dirty="0"/>
              <a:t>피부에 거즈를 대고 탄력붕대를 배주고 부상당한 사지를 </a:t>
            </a:r>
            <a:r>
              <a:rPr lang="ko-KR" altLang="en-US" sz="1000" dirty="0" smtClean="0"/>
              <a:t>심장 보다 </a:t>
            </a:r>
            <a:r>
              <a:rPr lang="ko-KR" altLang="en-US" sz="1000" dirty="0"/>
              <a:t>높여 통증과 부종을 줄인다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42538" y="7260157"/>
            <a:ext cx="6261319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/>
          <a:p>
            <a:pPr marL="342900" indent="-342900" algn="ctr"/>
            <a:r>
              <a:rPr lang="en-US" altLang="ko-KR" sz="1100" b="1" dirty="0">
                <a:latin typeface="HY강M" pitchFamily="18" charset="-127"/>
                <a:ea typeface="HY강M" pitchFamily="18" charset="-127"/>
              </a:rPr>
              <a:t>   </a:t>
            </a:r>
            <a:r>
              <a:rPr lang="ko-KR" altLang="en-US" sz="1400" b="1" dirty="0" smtClean="0">
                <a:latin typeface="HY강M" pitchFamily="18" charset="-127"/>
                <a:ea typeface="HY강M" pitchFamily="18" charset="-127"/>
              </a:rPr>
              <a:t>쉬기   </a:t>
            </a:r>
            <a:r>
              <a:rPr lang="en-US" altLang="ko-KR" sz="1400" b="1" dirty="0" smtClean="0">
                <a:latin typeface="HY강M" pitchFamily="18" charset="-127"/>
                <a:ea typeface="HY강M" pitchFamily="18" charset="-127"/>
              </a:rPr>
              <a:t>&gt;   </a:t>
            </a:r>
            <a:r>
              <a:rPr lang="ko-KR" altLang="en-US" sz="1400" b="1" dirty="0" smtClean="0">
                <a:latin typeface="HY강M" pitchFamily="18" charset="-127"/>
                <a:ea typeface="HY강M" pitchFamily="18" charset="-127"/>
              </a:rPr>
              <a:t>얼음대기   </a:t>
            </a:r>
            <a:r>
              <a:rPr lang="en-US" altLang="ko-KR" sz="1400" b="1" dirty="0" smtClean="0">
                <a:latin typeface="HY강M" pitchFamily="18" charset="-127"/>
                <a:ea typeface="HY강M" pitchFamily="18" charset="-127"/>
              </a:rPr>
              <a:t>&gt;   </a:t>
            </a:r>
            <a:r>
              <a:rPr lang="ko-KR" altLang="en-US" sz="1400" b="1" dirty="0" smtClean="0">
                <a:latin typeface="HY강M" pitchFamily="18" charset="-127"/>
                <a:ea typeface="HY강M" pitchFamily="18" charset="-127"/>
              </a:rPr>
              <a:t>압박하기   </a:t>
            </a:r>
            <a:r>
              <a:rPr lang="en-US" altLang="ko-KR" sz="1400" b="1" dirty="0" smtClean="0">
                <a:latin typeface="HY강M" pitchFamily="18" charset="-127"/>
                <a:ea typeface="HY강M" pitchFamily="18" charset="-127"/>
              </a:rPr>
              <a:t>&gt;   </a:t>
            </a:r>
            <a:r>
              <a:rPr lang="ko-KR" altLang="en-US" sz="1400" b="1" dirty="0" smtClean="0">
                <a:latin typeface="HY강M" pitchFamily="18" charset="-127"/>
                <a:ea typeface="HY강M" pitchFamily="18" charset="-127"/>
              </a:rPr>
              <a:t>올려주기    </a:t>
            </a:r>
            <a:endParaRPr lang="ko-KR" altLang="en-US" sz="11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047" y="7929702"/>
            <a:ext cx="6452929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050" b="1" dirty="0"/>
              <a:t>※ </a:t>
            </a:r>
            <a:r>
              <a:rPr lang="ko-KR" altLang="en-US" sz="1050" b="1" dirty="0" smtClean="0"/>
              <a:t>심각한 손상 기전을 가진 경우</a:t>
            </a:r>
            <a:endParaRPr lang="en-US" altLang="ko-KR" sz="1050" b="1" dirty="0" smtClean="0"/>
          </a:p>
          <a:p>
            <a:pPr>
              <a:lnSpc>
                <a:spcPct val="90000"/>
              </a:lnSpc>
            </a:pPr>
            <a:endParaRPr lang="en-US" altLang="ko-KR" sz="1050" b="1" dirty="0"/>
          </a:p>
          <a:p>
            <a:pPr>
              <a:lnSpc>
                <a:spcPct val="90000"/>
              </a:lnSpc>
            </a:pPr>
            <a:r>
              <a:rPr lang="ko-KR" altLang="en-US" sz="1000" dirty="0" smtClean="0"/>
              <a:t>손상의 정도가 심하거나 파악하기 어려울 때 현장에서의 특별한 처치 방법이 없으므로 신속히 병원으로 이송</a:t>
            </a:r>
            <a:endParaRPr lang="ko-KR" altLang="en-US" sz="1000" dirty="0"/>
          </a:p>
        </p:txBody>
      </p:sp>
      <p:pic>
        <p:nvPicPr>
          <p:cNvPr id="19" name="그림 18" descr="121501 [호환 모드] - Microsoft PowerPoint (제품 인증 실패)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00" t="82177" r="3662" b="11750"/>
          <a:stretch/>
        </p:blipFill>
        <p:spPr>
          <a:xfrm>
            <a:off x="4885621" y="8732653"/>
            <a:ext cx="969576" cy="3342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429140" y="8844497"/>
            <a:ext cx="4564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/>
              <a:t>출처</a:t>
            </a:r>
            <a:r>
              <a:rPr lang="en-US" altLang="ko-KR" sz="1050" dirty="0" smtClean="0"/>
              <a:t>:</a:t>
            </a:r>
            <a:endParaRPr lang="ko-KR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4147209" y="-6384"/>
            <a:ext cx="2710791" cy="2539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altLang="ko-KR" sz="1050" cap="all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ea"/>
                <a:ea typeface="+mj-ea"/>
              </a:rPr>
              <a:t>2019</a:t>
            </a:r>
            <a:r>
              <a:rPr lang="ko-KR" altLang="en-US" sz="1050" cap="all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ea"/>
                <a:ea typeface="+mj-ea"/>
              </a:rPr>
              <a:t>년 </a:t>
            </a:r>
            <a:r>
              <a:rPr lang="en-US" altLang="ko-KR" sz="1050" cap="all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ea"/>
                <a:ea typeface="+mj-ea"/>
              </a:rPr>
              <a:t>01</a:t>
            </a:r>
            <a:r>
              <a:rPr lang="ko-KR" altLang="en-US" sz="1050" cap="all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ea"/>
                <a:ea typeface="+mj-ea"/>
              </a:rPr>
              <a:t>월 일반질환관련 보건교육자료 </a:t>
            </a:r>
            <a:endParaRPr lang="ko-KR" altLang="en-US" sz="1050" cap="all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23992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237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</dc:creator>
  <cp:lastModifiedBy>원진서울</cp:lastModifiedBy>
  <cp:revision>15</cp:revision>
  <cp:lastPrinted>2018-11-27T04:37:00Z</cp:lastPrinted>
  <dcterms:created xsi:type="dcterms:W3CDTF">2018-09-21T03:16:09Z</dcterms:created>
  <dcterms:modified xsi:type="dcterms:W3CDTF">2018-11-27T08:55:54Z</dcterms:modified>
</cp:coreProperties>
</file>