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86" r:id="rId13"/>
    <p:sldId id="268" r:id="rId14"/>
    <p:sldId id="269" r:id="rId15"/>
    <p:sldId id="285" r:id="rId16"/>
    <p:sldId id="277" r:id="rId17"/>
    <p:sldId id="281" r:id="rId18"/>
    <p:sldId id="287" r:id="rId19"/>
    <p:sldId id="280" r:id="rId20"/>
    <p:sldId id="275" r:id="rId21"/>
    <p:sldId id="276" r:id="rId22"/>
    <p:sldId id="279" r:id="rId23"/>
    <p:sldId id="274" r:id="rId24"/>
    <p:sldId id="282" r:id="rId25"/>
    <p:sldId id="283" r:id="rId2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817" autoAdjust="0"/>
  </p:normalViewPr>
  <p:slideViewPr>
    <p:cSldViewPr>
      <p:cViewPr>
        <p:scale>
          <a:sx n="100" d="100"/>
          <a:sy n="100" d="100"/>
        </p:scale>
        <p:origin x="-1944" y="-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EBD8-C40E-4C3B-A677-6729555A2D04}" type="datetimeFigureOut">
              <a:rPr lang="ko-KR" altLang="en-US" smtClean="0"/>
              <a:pPr/>
              <a:t>2015-05-15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DAED-37DC-4003-A9F8-2024015417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159177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EBD8-C40E-4C3B-A677-6729555A2D04}" type="datetimeFigureOut">
              <a:rPr lang="ko-KR" altLang="en-US" smtClean="0"/>
              <a:pPr/>
              <a:t>2015-05-15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DAED-37DC-4003-A9F8-2024015417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678348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EBD8-C40E-4C3B-A677-6729555A2D04}" type="datetimeFigureOut">
              <a:rPr lang="ko-KR" altLang="en-US" smtClean="0"/>
              <a:pPr/>
              <a:t>2015-05-15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DAED-37DC-4003-A9F8-2024015417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006786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EBD8-C40E-4C3B-A677-6729555A2D04}" type="datetimeFigureOut">
              <a:rPr lang="ko-KR" altLang="en-US" smtClean="0"/>
              <a:pPr/>
              <a:t>2015-05-15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DAED-37DC-4003-A9F8-2024015417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477702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EBD8-C40E-4C3B-A677-6729555A2D04}" type="datetimeFigureOut">
              <a:rPr lang="ko-KR" altLang="en-US" smtClean="0"/>
              <a:pPr/>
              <a:t>2015-05-15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DAED-37DC-4003-A9F8-2024015417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768738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EBD8-C40E-4C3B-A677-6729555A2D04}" type="datetimeFigureOut">
              <a:rPr lang="ko-KR" altLang="en-US" smtClean="0"/>
              <a:pPr/>
              <a:t>2015-05-15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DAED-37DC-4003-A9F8-2024015417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975420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EBD8-C40E-4C3B-A677-6729555A2D04}" type="datetimeFigureOut">
              <a:rPr lang="ko-KR" altLang="en-US" smtClean="0"/>
              <a:pPr/>
              <a:t>2015-05-15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DAED-37DC-4003-A9F8-2024015417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58706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EBD8-C40E-4C3B-A677-6729555A2D04}" type="datetimeFigureOut">
              <a:rPr lang="ko-KR" altLang="en-US" smtClean="0"/>
              <a:pPr/>
              <a:t>2015-05-15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DAED-37DC-4003-A9F8-2024015417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626415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EBD8-C40E-4C3B-A677-6729555A2D04}" type="datetimeFigureOut">
              <a:rPr lang="ko-KR" altLang="en-US" smtClean="0"/>
              <a:pPr/>
              <a:t>2015-05-15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DAED-37DC-4003-A9F8-2024015417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597735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EBD8-C40E-4C3B-A677-6729555A2D04}" type="datetimeFigureOut">
              <a:rPr lang="ko-KR" altLang="en-US" smtClean="0"/>
              <a:pPr/>
              <a:t>2015-05-15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DAED-37DC-4003-A9F8-2024015417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670299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EBD8-C40E-4C3B-A677-6729555A2D04}" type="datetimeFigureOut">
              <a:rPr lang="ko-KR" altLang="en-US" smtClean="0"/>
              <a:pPr/>
              <a:t>2015-05-15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DAED-37DC-4003-A9F8-2024015417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746991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7EBD8-C40E-4C3B-A677-6729555A2D04}" type="datetimeFigureOut">
              <a:rPr lang="ko-KR" altLang="en-US" smtClean="0"/>
              <a:pPr/>
              <a:t>2015-05-15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8DAED-37DC-4003-A9F8-2024015417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772019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hyperlink" Target="http://www.google.co.kr/url?sa=i&amp;rct=j&amp;q=&amp;esrc=s&amp;source=images&amp;cd=&amp;ved=0CAcQjRw&amp;url=http://www.bfz.biz/tag/cpr-dummy&amp;ei=SwH0VJqVBJLp8AX7v4CYDQ&amp;bvm=bv.87269000,d.dGc&amp;psig=AFQjCNFaWGxedmsIoI7RPaq4LcsdxnvnAA&amp;ust=1425363644382847&amp;cad=rjt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서울</a:t>
            </a:r>
            <a:r>
              <a:rPr lang="ko-KR" altLang="en-US" dirty="0"/>
              <a:t>시 </a:t>
            </a:r>
            <a:r>
              <a:rPr lang="ko-KR" altLang="en-US" dirty="0" smtClean="0"/>
              <a:t>다중 출동 체계 내 </a:t>
            </a:r>
            <a:r>
              <a:rPr lang="en-US" altLang="ko-KR" dirty="0" smtClean="0"/>
              <a:t>team CPR </a:t>
            </a:r>
            <a:r>
              <a:rPr lang="ko-KR" altLang="en-US" dirty="0" smtClean="0"/>
              <a:t>교육 계획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460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생존의 고리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그림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8539" y="2126974"/>
            <a:ext cx="8689561" cy="345881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0597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심폐소생술의 성공이란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심정지</a:t>
            </a:r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ko-KR" altLang="en-US" dirty="0" smtClean="0"/>
              <a:t>생물학적 사망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/>
              <a:t> “</a:t>
            </a:r>
            <a:r>
              <a:rPr lang="ko-KR" altLang="en-US" dirty="0" smtClean="0"/>
              <a:t>맥박이 만져진다” </a:t>
            </a:r>
            <a:r>
              <a:rPr lang="en-US" altLang="ko-KR" dirty="0" smtClean="0"/>
              <a:t>(</a:t>
            </a:r>
            <a:r>
              <a:rPr lang="ko-KR" altLang="en-US" dirty="0" smtClean="0"/>
              <a:t>자발순환의 회복</a:t>
            </a:r>
            <a:r>
              <a:rPr lang="en-US" altLang="ko-KR" dirty="0" smtClean="0"/>
              <a:t>, Return of Spontaneous Circulation, ROSC)</a:t>
            </a:r>
          </a:p>
          <a:p>
            <a:pPr lvl="1"/>
            <a:r>
              <a:rPr lang="ko-KR" altLang="en-US" dirty="0" smtClean="0"/>
              <a:t>응급실에서 사망 선언을 하지 않고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살아서 일단 병원에 입원 </a:t>
            </a:r>
            <a:r>
              <a:rPr lang="en-US" altLang="ko-KR" dirty="0" smtClean="0"/>
              <a:t>(</a:t>
            </a:r>
            <a:r>
              <a:rPr lang="ko-KR" altLang="en-US" dirty="0" smtClean="0"/>
              <a:t>생존 입원</a:t>
            </a:r>
            <a:r>
              <a:rPr lang="en-US" altLang="ko-KR" dirty="0" smtClean="0"/>
              <a:t>)</a:t>
            </a:r>
          </a:p>
          <a:p>
            <a:pPr lvl="1"/>
            <a:r>
              <a:rPr lang="ko-KR" altLang="en-US" dirty="0" smtClean="0"/>
              <a:t>병원에서 사망하지 않고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살아서 집 또는 요양 기관으로 퇴원 </a:t>
            </a:r>
            <a:r>
              <a:rPr lang="en-US" altLang="ko-KR" dirty="0" smtClean="0"/>
              <a:t>(</a:t>
            </a:r>
            <a:r>
              <a:rPr lang="ko-KR" altLang="en-US" dirty="0" smtClean="0"/>
              <a:t>생존 퇴원</a:t>
            </a:r>
            <a:r>
              <a:rPr lang="en-US" altLang="ko-KR" dirty="0" smtClean="0"/>
              <a:t>)</a:t>
            </a:r>
          </a:p>
          <a:p>
            <a:pPr lvl="1"/>
            <a:r>
              <a:rPr lang="ko-KR" altLang="en-US" dirty="0" smtClean="0"/>
              <a:t>사람을 알아보는가</a:t>
            </a:r>
            <a:r>
              <a:rPr lang="en-US" altLang="ko-KR" dirty="0" smtClean="0"/>
              <a:t>? </a:t>
            </a:r>
            <a:r>
              <a:rPr lang="ko-KR" altLang="en-US" dirty="0" smtClean="0"/>
              <a:t>가족과 얘기할 수 있는가</a:t>
            </a:r>
            <a:r>
              <a:rPr lang="en-US" altLang="ko-KR" dirty="0" smtClean="0"/>
              <a:t>? </a:t>
            </a:r>
            <a:r>
              <a:rPr lang="ko-KR" altLang="en-US" dirty="0" smtClean="0"/>
              <a:t>걸어서 병원을 나갔는가</a:t>
            </a:r>
            <a:r>
              <a:rPr lang="en-US" altLang="ko-KR" dirty="0" smtClean="0"/>
              <a:t>?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52056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신경학적 예후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Cerebral Performance Category Scale (CPC scale)</a:t>
            </a:r>
          </a:p>
          <a:p>
            <a:pPr marL="971550" lvl="1" indent="-514350">
              <a:buFont typeface="+mj-ea"/>
              <a:buAutoNum type="circleNumDbPlain"/>
            </a:pPr>
            <a:r>
              <a:rPr lang="ko-KR" altLang="en-US" dirty="0" smtClean="0"/>
              <a:t>다시 일을 할 수 있음</a:t>
            </a:r>
          </a:p>
          <a:p>
            <a:pPr marL="971550" lvl="1" indent="-514350">
              <a:buFont typeface="+mj-ea"/>
              <a:buAutoNum type="circleNumDbPlain"/>
            </a:pPr>
            <a:r>
              <a:rPr lang="ko-KR" altLang="en-US" dirty="0" smtClean="0"/>
              <a:t>도움 없이 일상 생활이 가능</a:t>
            </a:r>
          </a:p>
          <a:p>
            <a:pPr marL="971550" lvl="1" indent="-514350">
              <a:buFont typeface="+mj-ea"/>
              <a:buAutoNum type="circleNumDbPlain"/>
            </a:pPr>
            <a:r>
              <a:rPr lang="ko-KR" altLang="en-US" dirty="0" smtClean="0"/>
              <a:t>어느 정도의 도움을 받으면서 일상 생활이 가능</a:t>
            </a:r>
          </a:p>
          <a:p>
            <a:pPr marL="971550" lvl="1" indent="-514350">
              <a:buFont typeface="+mj-ea"/>
              <a:buAutoNum type="circleNumDbPlain"/>
            </a:pPr>
            <a:r>
              <a:rPr lang="ko-KR" altLang="en-US" dirty="0" smtClean="0"/>
              <a:t>혼수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식물인간 상태 </a:t>
            </a:r>
            <a:r>
              <a:rPr lang="en-US" altLang="ko-KR" dirty="0" smtClean="0"/>
              <a:t>-&gt; </a:t>
            </a:r>
            <a:r>
              <a:rPr lang="ko-KR" altLang="en-US" dirty="0" smtClean="0"/>
              <a:t>심폐소생술로 생존시키는 것이 과연 좋은가</a:t>
            </a:r>
            <a:r>
              <a:rPr lang="en-US" altLang="ko-KR" dirty="0" smtClean="0"/>
              <a:t>?</a:t>
            </a:r>
          </a:p>
          <a:p>
            <a:pPr marL="971550" lvl="1" indent="-514350">
              <a:buFont typeface="+mj-ea"/>
              <a:buAutoNum type="circleNumDbPlain"/>
            </a:pPr>
            <a:r>
              <a:rPr lang="ko-KR" altLang="en-US" dirty="0" smtClean="0"/>
              <a:t>뇌사 상태 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16832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err="1" smtClean="0"/>
              <a:t>심정지</a:t>
            </a:r>
            <a:r>
              <a:rPr lang="ko-KR" altLang="en-US" dirty="0" smtClean="0"/>
              <a:t> 환자를 살리는 가장 효과적인 방법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dirty="0" smtClean="0"/>
              <a:t>고품질</a:t>
            </a:r>
            <a:r>
              <a:rPr lang="ko-KR" altLang="en-US" dirty="0"/>
              <a:t>의 </a:t>
            </a:r>
            <a:r>
              <a:rPr lang="ko-KR" altLang="en-US" dirty="0" smtClean="0"/>
              <a:t>흉부 압박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흉부 압박이 중단되는 것을 최대한 줄여야 한다</a:t>
            </a:r>
            <a:r>
              <a:rPr lang="en-US" altLang="ko-KR" dirty="0" smtClean="0"/>
              <a:t>! (</a:t>
            </a:r>
            <a:r>
              <a:rPr lang="ko-KR" altLang="en-US" dirty="0" smtClean="0"/>
              <a:t>환자의 심장 대신</a:t>
            </a:r>
            <a:r>
              <a:rPr lang="en-US" altLang="ko-KR" dirty="0" smtClean="0"/>
              <a:t>!)</a:t>
            </a:r>
          </a:p>
          <a:p>
            <a:r>
              <a:rPr lang="ko-KR" altLang="en-US" dirty="0" smtClean="0"/>
              <a:t>적절한 </a:t>
            </a:r>
            <a:r>
              <a:rPr lang="ko-KR" altLang="en-US" dirty="0" err="1" smtClean="0"/>
              <a:t>제세동</a:t>
            </a:r>
            <a:endParaRPr lang="ko-KR" altLang="en-US" dirty="0" smtClean="0"/>
          </a:p>
          <a:p>
            <a:endParaRPr lang="en-US" altLang="ko-KR" dirty="0" smtClean="0"/>
          </a:p>
          <a:p>
            <a:pPr lvl="1"/>
            <a:endParaRPr lang="en-US" altLang="ko-KR" dirty="0"/>
          </a:p>
          <a:p>
            <a:r>
              <a:rPr lang="ko-KR" altLang="en-US" dirty="0"/>
              <a:t>생각보다 쉽지 않으며</a:t>
            </a:r>
            <a:r>
              <a:rPr lang="en-US" altLang="ko-KR" dirty="0"/>
              <a:t>, </a:t>
            </a:r>
            <a:r>
              <a:rPr lang="ko-KR" altLang="en-US" dirty="0"/>
              <a:t>병원의 의사들도 훈련 받지 않으면 잘 하지 못한다</a:t>
            </a:r>
            <a:r>
              <a:rPr lang="en-US" altLang="ko-KR" dirty="0"/>
              <a:t>.</a:t>
            </a:r>
          </a:p>
          <a:p>
            <a:pPr lvl="1"/>
            <a:r>
              <a:rPr lang="ko-KR" altLang="en-US" dirty="0"/>
              <a:t>역할을 미리 나눠서 훈련하는 것이 중요 </a:t>
            </a:r>
            <a:r>
              <a:rPr lang="en-US" altLang="ko-KR" dirty="0"/>
              <a:t>(Team CPR</a:t>
            </a:r>
            <a:r>
              <a:rPr lang="ko-KR" altLang="en-US" dirty="0"/>
              <a:t>이 소생술의 성공을 좌우</a:t>
            </a:r>
            <a:r>
              <a:rPr lang="en-US" altLang="ko-KR" dirty="0"/>
              <a:t>) 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45684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서울시 다중 출동 체계 시행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심정</a:t>
            </a:r>
            <a:r>
              <a:rPr lang="ko-KR" altLang="en-US" dirty="0" err="1"/>
              <a:t>지</a:t>
            </a:r>
            <a:r>
              <a:rPr lang="ko-KR" altLang="en-US" dirty="0"/>
              <a:t> </a:t>
            </a:r>
            <a:r>
              <a:rPr lang="ko-KR" altLang="en-US" dirty="0" smtClean="0"/>
              <a:t>의</a:t>
            </a:r>
            <a:r>
              <a:rPr lang="ko-KR" altLang="en-US" dirty="0"/>
              <a:t>심 </a:t>
            </a:r>
            <a:r>
              <a:rPr lang="ko-KR" altLang="en-US" dirty="0" smtClean="0"/>
              <a:t>환자의 발생 지역의 특수 구급차의 일차 출동이 어려울 경우 소방차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펌프차</a:t>
            </a:r>
            <a:r>
              <a:rPr lang="en-US" altLang="ko-KR" dirty="0" smtClean="0"/>
              <a:t>)</a:t>
            </a:r>
            <a:r>
              <a:rPr lang="ko-KR" altLang="en-US" dirty="0" smtClean="0"/>
              <a:t>가 일차 </a:t>
            </a:r>
            <a:r>
              <a:rPr lang="ko-KR" altLang="en-US" dirty="0" err="1" smtClean="0"/>
              <a:t>반응자로</a:t>
            </a:r>
            <a:r>
              <a:rPr lang="ko-KR" altLang="en-US" dirty="0" smtClean="0"/>
              <a:t> 출동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23</a:t>
            </a:r>
            <a:r>
              <a:rPr lang="ko-KR" altLang="en-US" dirty="0" smtClean="0"/>
              <a:t>개의 중환자용 구급차가 특수 구급차 출동과 함께 이중 출동하여 기관 </a:t>
            </a:r>
            <a:r>
              <a:rPr lang="ko-KR" altLang="en-US" dirty="0" err="1" smtClean="0"/>
              <a:t>삽관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정맥로</a:t>
            </a:r>
            <a:r>
              <a:rPr lang="ko-KR" altLang="en-US" dirty="0" smtClean="0"/>
              <a:t> 확보 및 약물 투여를 시행함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39676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서울시 </a:t>
            </a:r>
            <a:r>
              <a:rPr lang="ko-KR" altLang="en-US" dirty="0" smtClean="0"/>
              <a:t>다중 </a:t>
            </a:r>
            <a:r>
              <a:rPr lang="ko-KR" altLang="en-US" dirty="0"/>
              <a:t>출동 체계 시행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85000" lnSpcReduction="20000"/>
          </a:bodyPr>
          <a:lstStyle/>
          <a:p>
            <a:r>
              <a:rPr lang="ko-KR" altLang="en-US" dirty="0" smtClean="0"/>
              <a:t>다양한 이중 출동 시나리오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Pump </a:t>
            </a:r>
            <a:r>
              <a:rPr lang="ko-KR" altLang="en-US" dirty="0" smtClean="0"/>
              <a:t>차 </a:t>
            </a:r>
            <a:r>
              <a:rPr lang="en-US" altLang="ko-KR" dirty="0" smtClean="0"/>
              <a:t>-&gt; </a:t>
            </a:r>
            <a:r>
              <a:rPr lang="ko-KR" altLang="en-US" dirty="0" smtClean="0"/>
              <a:t>특수 구급차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Pump </a:t>
            </a:r>
            <a:r>
              <a:rPr lang="ko-KR" altLang="en-US" dirty="0" smtClean="0"/>
              <a:t>차 </a:t>
            </a:r>
            <a:r>
              <a:rPr lang="en-US" altLang="ko-KR" dirty="0" smtClean="0"/>
              <a:t>-&gt; </a:t>
            </a:r>
            <a:r>
              <a:rPr lang="ko-KR" altLang="en-US" dirty="0" smtClean="0"/>
              <a:t>중환자용 구급차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특</a:t>
            </a:r>
            <a:r>
              <a:rPr lang="ko-KR" altLang="en-US" dirty="0"/>
              <a:t>수 </a:t>
            </a:r>
            <a:r>
              <a:rPr lang="ko-KR" altLang="en-US" dirty="0" smtClean="0"/>
              <a:t>구급차 </a:t>
            </a:r>
            <a:r>
              <a:rPr lang="en-US" altLang="ko-KR" dirty="0" smtClean="0"/>
              <a:t>-&gt; </a:t>
            </a:r>
            <a:r>
              <a:rPr lang="ko-KR" altLang="en-US" dirty="0" smtClean="0"/>
              <a:t>중환자용 구급차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다양한 스펙트럼</a:t>
            </a:r>
            <a:r>
              <a:rPr lang="ko-KR" altLang="en-US" dirty="0"/>
              <a:t>의 </a:t>
            </a:r>
            <a:r>
              <a:rPr lang="ko-KR" altLang="en-US" dirty="0" smtClean="0"/>
              <a:t>구조자 </a:t>
            </a:r>
            <a:endParaRPr lang="en-US" altLang="ko-KR" dirty="0"/>
          </a:p>
          <a:p>
            <a:pPr lvl="1"/>
            <a:r>
              <a:rPr lang="ko-KR" altLang="en-US" dirty="0" smtClean="0"/>
              <a:t>소방 인원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2</a:t>
            </a:r>
            <a:r>
              <a:rPr lang="ko-KR" altLang="en-US" dirty="0" smtClean="0"/>
              <a:t>급 구조 대원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1</a:t>
            </a:r>
            <a:r>
              <a:rPr lang="ko-KR" altLang="en-US" dirty="0" smtClean="0"/>
              <a:t>급 구조 대원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운전 요원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r>
              <a:rPr lang="ko-KR" altLang="en-US" dirty="0" smtClean="0"/>
              <a:t>심폐소생술에서 여러 혼란이 예기됨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명확</a:t>
            </a:r>
            <a:r>
              <a:rPr lang="ko-KR" altLang="en-US" dirty="0"/>
              <a:t>한 </a:t>
            </a:r>
            <a:r>
              <a:rPr lang="ko-KR" altLang="en-US" dirty="0" smtClean="0"/>
              <a:t>프로토</a:t>
            </a:r>
            <a:r>
              <a:rPr lang="ko-KR" altLang="en-US" dirty="0"/>
              <a:t>콜 </a:t>
            </a:r>
            <a:r>
              <a:rPr lang="ko-KR" altLang="en-US" dirty="0" smtClean="0"/>
              <a:t>및 역할 분담 훈련이 필요함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27214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프로토콜 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개정중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2</a:t>
            </a:r>
            <a:r>
              <a:rPr lang="ko-KR" altLang="en-US" dirty="0" smtClean="0"/>
              <a:t>가</a:t>
            </a:r>
            <a:r>
              <a:rPr lang="ko-KR" altLang="en-US" dirty="0"/>
              <a:t>지 </a:t>
            </a:r>
            <a:r>
              <a:rPr lang="ko-KR" altLang="en-US" dirty="0" smtClean="0"/>
              <a:t>출동 시나리오로 압축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r>
              <a:rPr lang="en-US" altLang="ko-KR" dirty="0" smtClean="0"/>
              <a:t>Pump </a:t>
            </a:r>
            <a:r>
              <a:rPr lang="ko-KR" altLang="en-US" dirty="0" smtClean="0"/>
              <a:t>차 출동 후 특수구급차</a:t>
            </a:r>
            <a:r>
              <a:rPr lang="en-US" altLang="ko-KR" dirty="0" smtClean="0"/>
              <a:t>(</a:t>
            </a:r>
            <a:r>
              <a:rPr lang="ko-KR" altLang="en-US" dirty="0" smtClean="0"/>
              <a:t>또는 중환자용 구급차</a:t>
            </a:r>
            <a:r>
              <a:rPr lang="en-US" altLang="ko-KR" dirty="0" smtClean="0"/>
              <a:t>) </a:t>
            </a:r>
            <a:r>
              <a:rPr lang="ko-KR" altLang="en-US" dirty="0" smtClean="0"/>
              <a:t>도착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r>
              <a:rPr lang="ko-KR" altLang="en-US" dirty="0" smtClean="0"/>
              <a:t>특수 구급차 출동 후 중환자용 구급차 도착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17914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496" y="35332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u="sng" dirty="0" smtClean="0"/>
              <a:t>Protocol 1 : FR + ALS</a:t>
            </a:r>
            <a:endParaRPr lang="ko-KR" altLang="en-US" b="1" u="sng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143999" cy="6309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21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496" y="-36676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u="sng" dirty="0" smtClean="0"/>
              <a:t>Protocol 2 : BLS + ALS</a:t>
            </a:r>
            <a:endParaRPr lang="ko-KR" altLang="en-US" b="1" u="sng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7" y="332656"/>
            <a:ext cx="9113868" cy="6525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87853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교</a:t>
            </a:r>
            <a:r>
              <a:rPr lang="ko-KR" altLang="en-US" dirty="0"/>
              <a:t>육 </a:t>
            </a:r>
            <a:r>
              <a:rPr lang="ko-KR" altLang="en-US" dirty="0" smtClean="0"/>
              <a:t>계획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ko-KR" altLang="en-US" dirty="0" smtClean="0"/>
              <a:t>강</a:t>
            </a:r>
            <a:r>
              <a:rPr lang="ko-KR" altLang="en-US" dirty="0"/>
              <a:t>사 </a:t>
            </a:r>
            <a:r>
              <a:rPr lang="ko-KR" altLang="en-US" dirty="0" smtClean="0"/>
              <a:t>양성 교육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서울시 권역 별로 교육을 진행할 강사 양성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2. </a:t>
            </a:r>
            <a:r>
              <a:rPr lang="ko-KR" altLang="en-US" dirty="0" smtClean="0"/>
              <a:t>서울시 전체 소방대원 대상 교육</a:t>
            </a:r>
            <a:endParaRPr lang="en-US" altLang="ko-KR" dirty="0"/>
          </a:p>
          <a:p>
            <a:pPr lvl="1"/>
            <a:r>
              <a:rPr lang="ko-KR" altLang="en-US" dirty="0" smtClean="0"/>
              <a:t>양성된 강사 </a:t>
            </a:r>
            <a:r>
              <a:rPr lang="en-US" altLang="ko-KR" dirty="0" smtClean="0"/>
              <a:t>pool </a:t>
            </a:r>
            <a:r>
              <a:rPr lang="ko-KR" altLang="en-US" dirty="0" smtClean="0"/>
              <a:t>을 토대로 전체 소방대원 교육</a:t>
            </a:r>
            <a:endParaRPr lang="en-US" altLang="ko-KR" dirty="0" smtClean="0"/>
          </a:p>
          <a:p>
            <a:endParaRPr lang="en-US" altLang="ko-KR" dirty="0" smtClean="0"/>
          </a:p>
        </p:txBody>
      </p:sp>
    </p:spTree>
    <p:extLst>
      <p:ext uri="{BB962C8B-B14F-4D97-AF65-F5344CB8AC3E}">
        <p14:creationId xmlns="" xmlns:p14="http://schemas.microsoft.com/office/powerpoint/2010/main" val="390631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강사 양성 교육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 </a:t>
            </a:r>
            <a:r>
              <a:rPr lang="ko-KR" altLang="en-US" dirty="0" err="1" smtClean="0"/>
              <a:t>권역별</a:t>
            </a:r>
            <a:r>
              <a:rPr lang="ko-KR" altLang="en-US" dirty="0" smtClean="0"/>
              <a:t> 강사 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86932955"/>
              </p:ext>
            </p:extLst>
          </p:nvPr>
        </p:nvGraphicFramePr>
        <p:xfrm>
          <a:off x="683568" y="2708920"/>
          <a:ext cx="7920879" cy="3936447"/>
        </p:xfrm>
        <a:graphic>
          <a:graphicData uri="http://schemas.openxmlformats.org/drawingml/2006/table">
            <a:tbl>
              <a:tblPr/>
              <a:tblGrid>
                <a:gridCol w="1073771"/>
                <a:gridCol w="1073771"/>
                <a:gridCol w="1138043"/>
                <a:gridCol w="1073771"/>
                <a:gridCol w="1266587"/>
                <a:gridCol w="2294936"/>
              </a:tblGrid>
              <a:tr h="6240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권역</a:t>
                      </a:r>
                      <a:endParaRPr lang="ko-KR" altLang="en-US" sz="2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소방서</a:t>
                      </a:r>
                      <a:endParaRPr lang="ko-KR" alt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안전센터</a:t>
                      </a:r>
                      <a:endParaRPr lang="ko-KR" alt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지도의사</a:t>
                      </a:r>
                      <a:endParaRPr lang="ko-KR" altLang="en-US" sz="2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구급담당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명씩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  <a:endParaRPr lang="ko-KR" altLang="en-US" sz="2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교육강사 인원</a:t>
                      </a:r>
                      <a:endParaRPr lang="ko-KR" alt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0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</a:t>
                      </a: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권역</a:t>
                      </a:r>
                      <a:endParaRPr lang="ko-KR" alt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</a:t>
                      </a:r>
                      <a:endParaRPr 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33</a:t>
                      </a:r>
                      <a:endParaRPr 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</a:t>
                      </a:r>
                      <a:endParaRPr lang="en-US" sz="2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</a:t>
                      </a:r>
                      <a:endParaRPr 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18</a:t>
                      </a:r>
                      <a:endParaRPr 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0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</a:t>
                      </a: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권역</a:t>
                      </a:r>
                      <a:endParaRPr lang="ko-KR" alt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</a:t>
                      </a:r>
                      <a:endParaRPr 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36</a:t>
                      </a:r>
                      <a:endParaRPr 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</a:t>
                      </a:r>
                      <a:endParaRPr 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</a:t>
                      </a:r>
                      <a:endParaRPr 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21</a:t>
                      </a:r>
                      <a:endParaRPr 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0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</a:t>
                      </a: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권역</a:t>
                      </a:r>
                      <a:endParaRPr lang="ko-KR" alt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</a:t>
                      </a:r>
                      <a:endParaRPr 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31</a:t>
                      </a:r>
                      <a:endParaRPr 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</a:t>
                      </a:r>
                      <a:endParaRPr 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</a:t>
                      </a:r>
                      <a:endParaRPr lang="en-US" sz="2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18</a:t>
                      </a:r>
                      <a:endParaRPr 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0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</a:t>
                      </a: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권역</a:t>
                      </a:r>
                      <a:endParaRPr lang="ko-KR" alt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</a:t>
                      </a:r>
                      <a:endParaRPr 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23</a:t>
                      </a:r>
                      <a:endParaRPr 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</a:t>
                      </a:r>
                      <a:endParaRPr 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</a:t>
                      </a:r>
                      <a:endParaRPr 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</a:t>
                      </a:r>
                      <a:endParaRPr 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0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Total</a:t>
                      </a:r>
                      <a:endParaRPr 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23</a:t>
                      </a:r>
                      <a:endParaRPr 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123</a:t>
                      </a:r>
                      <a:endParaRPr 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23</a:t>
                      </a:r>
                      <a:endParaRPr lang="en-US" sz="2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46</a:t>
                      </a:r>
                      <a:endParaRPr lang="en-US" sz="2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69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명</a:t>
                      </a:r>
                      <a:endParaRPr lang="ko-KR" altLang="en-US" sz="2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357438" y="31702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0301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교육 계획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/>
              <a:t>2. </a:t>
            </a:r>
            <a:r>
              <a:rPr lang="ko-KR" altLang="en-US" dirty="0" smtClean="0"/>
              <a:t>개별 소방대원 교육</a:t>
            </a:r>
            <a:endParaRPr lang="en-US" altLang="ko-KR" dirty="0" smtClean="0"/>
          </a:p>
          <a:p>
            <a:pPr marL="857250" lvl="1" indent="-457200"/>
            <a:r>
              <a:rPr lang="ko-KR" altLang="en-US" dirty="0" smtClean="0"/>
              <a:t>화재 대원에 대한 </a:t>
            </a:r>
            <a:r>
              <a:rPr lang="en-US" altLang="ko-KR" dirty="0" smtClean="0"/>
              <a:t>BLS </a:t>
            </a:r>
            <a:r>
              <a:rPr lang="ko-KR" altLang="en-US" dirty="0" smtClean="0"/>
              <a:t>교육</a:t>
            </a:r>
            <a:endParaRPr lang="en-US" altLang="ko-KR" dirty="0" smtClean="0"/>
          </a:p>
          <a:p>
            <a:pPr marL="1257300" lvl="2" indent="-457200"/>
            <a:r>
              <a:rPr lang="ko-KR" altLang="en-US" dirty="0" smtClean="0"/>
              <a:t>소방에</a:t>
            </a:r>
            <a:r>
              <a:rPr lang="ko-KR" altLang="en-US" dirty="0"/>
              <a:t>서 </a:t>
            </a:r>
            <a:r>
              <a:rPr lang="ko-KR" altLang="en-US" dirty="0" smtClean="0"/>
              <a:t>자체적으로 시행</a:t>
            </a:r>
            <a:endParaRPr lang="en-US" altLang="ko-KR" dirty="0" smtClean="0"/>
          </a:p>
          <a:p>
            <a:pPr marL="1257300" lvl="2" indent="-457200"/>
            <a:endParaRPr lang="en-US" altLang="ko-KR" dirty="0"/>
          </a:p>
          <a:p>
            <a:pPr marL="857250" lvl="1" indent="-457200"/>
            <a:r>
              <a:rPr lang="en-US" altLang="ko-KR" dirty="0" smtClean="0"/>
              <a:t>Team CPR 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protocol </a:t>
            </a:r>
            <a:r>
              <a:rPr lang="ko-KR" altLang="en-US" dirty="0" smtClean="0"/>
              <a:t>이론 강의</a:t>
            </a:r>
            <a:endParaRPr lang="en-US" altLang="ko-KR" dirty="0" smtClean="0"/>
          </a:p>
          <a:p>
            <a:pPr marL="857250" lvl="1" indent="-457200"/>
            <a:r>
              <a:rPr lang="ko-KR" altLang="en-US" dirty="0" smtClean="0"/>
              <a:t>다</a:t>
            </a:r>
            <a:r>
              <a:rPr lang="ko-KR" altLang="en-US" dirty="0"/>
              <a:t>중 </a:t>
            </a:r>
            <a:r>
              <a:rPr lang="ko-KR" altLang="en-US" dirty="0" smtClean="0"/>
              <a:t>출동체계 내에서 </a:t>
            </a:r>
            <a:r>
              <a:rPr lang="en-US" altLang="ko-KR" dirty="0" smtClean="0"/>
              <a:t>team CPR </a:t>
            </a:r>
            <a:r>
              <a:rPr lang="ko-KR" altLang="en-US" dirty="0" smtClean="0"/>
              <a:t>시뮬레이션 교육</a:t>
            </a:r>
            <a:endParaRPr lang="en-US" altLang="ko-KR" dirty="0" smtClean="0"/>
          </a:p>
          <a:p>
            <a:pPr marL="857250" lvl="1" indent="-457200"/>
            <a:endParaRPr lang="en-US" altLang="ko-KR" dirty="0" smtClean="0"/>
          </a:p>
          <a:p>
            <a:pPr marL="1257300" lvl="2" indent="-457200"/>
            <a:endParaRPr lang="en-US" altLang="ko-KR" dirty="0"/>
          </a:p>
        </p:txBody>
      </p:sp>
    </p:spTree>
    <p:extLst>
      <p:ext uri="{BB962C8B-B14F-4D97-AF65-F5344CB8AC3E}">
        <p14:creationId xmlns="" xmlns:p14="http://schemas.microsoft.com/office/powerpoint/2010/main" val="106588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개별 소방 대원 교육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총 교육 대상인원</a:t>
            </a:r>
            <a:endParaRPr lang="en-US" altLang="ko-KR" dirty="0" smtClean="0"/>
          </a:p>
          <a:p>
            <a:pPr lvl="1"/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98228487"/>
              </p:ext>
            </p:extLst>
          </p:nvPr>
        </p:nvGraphicFramePr>
        <p:xfrm>
          <a:off x="323528" y="2996952"/>
          <a:ext cx="8424937" cy="2376264"/>
        </p:xfrm>
        <a:graphic>
          <a:graphicData uri="http://schemas.openxmlformats.org/drawingml/2006/table">
            <a:tbl>
              <a:tblPr/>
              <a:tblGrid>
                <a:gridCol w="1936443"/>
                <a:gridCol w="1796124"/>
                <a:gridCol w="1452010"/>
                <a:gridCol w="1584175"/>
                <a:gridCol w="1656185"/>
              </a:tblGrid>
              <a:tr h="7920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교육대상 종류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운용 차량 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교대조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조당 인원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총 인원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화재 대원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116</a:t>
                      </a:r>
                      <a:r>
                        <a:rPr lang="ko-KR" alt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개 </a:t>
                      </a:r>
                      <a:r>
                        <a:rPr lang="ko-KR" alt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펌프차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  <a:r>
                        <a:rPr lang="en-US" altLang="ko-K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</a:t>
                      </a:r>
                      <a:r>
                        <a:rPr lang="ko-KR" alt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조</a:t>
                      </a:r>
                      <a:r>
                        <a:rPr lang="en-US" altLang="ko-K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</a:t>
                      </a:r>
                      <a:r>
                        <a:rPr lang="ko-KR" alt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</a:t>
                      </a:r>
                      <a:r>
                        <a:rPr lang="ko-KR" alt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명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1364</a:t>
                      </a:r>
                      <a:r>
                        <a:rPr lang="ko-KR" alt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명</a:t>
                      </a:r>
                      <a:endParaRPr lang="en-US" altLang="ko-KR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약 </a:t>
                      </a:r>
                      <a:r>
                        <a:rPr lang="en-US" altLang="ko-K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340</a:t>
                      </a:r>
                      <a:r>
                        <a:rPr lang="ko-KR" alt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조</a:t>
                      </a:r>
                      <a:r>
                        <a:rPr lang="en-US" altLang="ko-K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구급 대원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140</a:t>
                      </a:r>
                      <a:r>
                        <a:rPr lang="ko-KR" alt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개 </a:t>
                      </a:r>
                      <a:r>
                        <a:rPr lang="ko-KR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구급차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  <a:r>
                        <a:rPr lang="en-US" altLang="ko-K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</a:t>
                      </a:r>
                      <a:r>
                        <a:rPr lang="ko-KR" alt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조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</a:t>
                      </a:r>
                      <a:r>
                        <a:rPr lang="ko-KR" alt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명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  <a:r>
                        <a:rPr lang="en-US" altLang="ko-K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1212</a:t>
                      </a:r>
                      <a:r>
                        <a:rPr lang="ko-KR" alt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명</a:t>
                      </a:r>
                      <a:endParaRPr lang="en-US" altLang="ko-KR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약 </a:t>
                      </a:r>
                      <a:r>
                        <a:rPr lang="en-US" altLang="ko-K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410</a:t>
                      </a:r>
                      <a:r>
                        <a:rPr lang="ko-KR" alt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조</a:t>
                      </a:r>
                      <a:r>
                        <a:rPr lang="en-US" altLang="ko-K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156176" y="6156012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출</a:t>
            </a:r>
            <a:r>
              <a:rPr lang="ko-KR" altLang="en-US" dirty="0"/>
              <a:t>처 </a:t>
            </a:r>
            <a:r>
              <a:rPr lang="en-US" altLang="ko-KR" dirty="0" smtClean="0"/>
              <a:t>: </a:t>
            </a:r>
            <a:r>
              <a:rPr lang="ko-KR" altLang="en-US" dirty="0"/>
              <a:t>서울소방재난본부 </a:t>
            </a:r>
            <a:endParaRPr lang="en-US" altLang="ko-KR" dirty="0" smtClean="0"/>
          </a:p>
          <a:p>
            <a:r>
              <a:rPr lang="ko-KR" altLang="en-US" dirty="0" smtClean="0"/>
              <a:t>재난대응과 </a:t>
            </a:r>
            <a:r>
              <a:rPr lang="ko-KR" altLang="en-US" dirty="0" err="1" smtClean="0"/>
              <a:t>구급관리팀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179512" y="6433011"/>
            <a:ext cx="26709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* 2</a:t>
            </a:r>
            <a:r>
              <a:rPr lang="ko-KR" altLang="en-US" dirty="0"/>
              <a:t>교대</a:t>
            </a:r>
            <a:r>
              <a:rPr lang="en-US" altLang="ko-KR" dirty="0"/>
              <a:t>:</a:t>
            </a:r>
            <a:r>
              <a:rPr lang="ko-KR" altLang="en-US" dirty="0"/>
              <a:t>은평</a:t>
            </a:r>
            <a:r>
              <a:rPr lang="en-US" altLang="ko-KR" dirty="0"/>
              <a:t>,</a:t>
            </a:r>
            <a:r>
              <a:rPr lang="ko-KR" altLang="en-US" dirty="0"/>
              <a:t>강북소방서</a:t>
            </a:r>
            <a:endParaRPr lang="ko-KR" altLang="en-US" dirty="0"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4263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표준 교육 계획안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교</a:t>
            </a:r>
            <a:r>
              <a:rPr lang="ko-KR" altLang="en-US" dirty="0"/>
              <a:t>육 </a:t>
            </a:r>
            <a:r>
              <a:rPr lang="ko-KR" altLang="en-US" dirty="0" smtClean="0"/>
              <a:t>개요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이</a:t>
            </a:r>
            <a:r>
              <a:rPr lang="ko-KR" altLang="en-US" dirty="0"/>
              <a:t>론 </a:t>
            </a:r>
            <a:r>
              <a:rPr lang="ko-KR" altLang="en-US" dirty="0" smtClean="0"/>
              <a:t>강의 </a:t>
            </a:r>
            <a:r>
              <a:rPr lang="en-US" altLang="ko-KR" dirty="0" smtClean="0"/>
              <a:t>+ </a:t>
            </a:r>
            <a:r>
              <a:rPr lang="ko-KR" altLang="en-US" dirty="0" smtClean="0"/>
              <a:t>시뮬레이션 교육</a:t>
            </a:r>
            <a:endParaRPr lang="en-US" altLang="ko-KR" dirty="0" smtClean="0"/>
          </a:p>
          <a:p>
            <a:r>
              <a:rPr lang="ko-KR" altLang="en-US" dirty="0" smtClean="0"/>
              <a:t>교</a:t>
            </a:r>
            <a:r>
              <a:rPr lang="ko-KR" altLang="en-US" dirty="0"/>
              <a:t>육 </a:t>
            </a:r>
            <a:r>
              <a:rPr lang="ko-KR" altLang="en-US" dirty="0" smtClean="0"/>
              <a:t>시간</a:t>
            </a:r>
            <a:endParaRPr lang="en-US" altLang="ko-KR" dirty="0" smtClean="0"/>
          </a:p>
          <a:p>
            <a:pPr lvl="1"/>
            <a:r>
              <a:rPr lang="ko-KR" altLang="en-US" dirty="0"/>
              <a:t>약 </a:t>
            </a:r>
            <a:r>
              <a:rPr lang="en-US" altLang="ko-KR" dirty="0" smtClean="0"/>
              <a:t>4</a:t>
            </a:r>
            <a:r>
              <a:rPr lang="ko-KR" altLang="en-US" dirty="0" smtClean="0"/>
              <a:t>시간</a:t>
            </a:r>
            <a:endParaRPr lang="en-US" altLang="ko-KR" dirty="0" smtClean="0"/>
          </a:p>
          <a:p>
            <a:r>
              <a:rPr lang="ko-KR" altLang="en-US" dirty="0" smtClean="0"/>
              <a:t>강사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코스 책임 강사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지도의사 </a:t>
            </a:r>
            <a:r>
              <a:rPr lang="en-US" altLang="ko-KR" dirty="0" smtClean="0"/>
              <a:t>1</a:t>
            </a:r>
            <a:r>
              <a:rPr lang="ko-KR" altLang="en-US" dirty="0" smtClean="0"/>
              <a:t>명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실</a:t>
            </a:r>
            <a:r>
              <a:rPr lang="ko-KR" altLang="en-US" dirty="0"/>
              <a:t>습 </a:t>
            </a:r>
            <a:r>
              <a:rPr lang="ko-KR" altLang="en-US" dirty="0" smtClean="0"/>
              <a:t>강사 </a:t>
            </a:r>
            <a:r>
              <a:rPr lang="en-US" altLang="ko-KR" dirty="0" smtClean="0"/>
              <a:t>3</a:t>
            </a:r>
            <a:r>
              <a:rPr lang="ko-KR" altLang="en-US" dirty="0" smtClean="0"/>
              <a:t>명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소방본부장 </a:t>
            </a:r>
            <a:r>
              <a:rPr lang="en-US" altLang="ko-KR" dirty="0" smtClean="0"/>
              <a:t>Team CPR </a:t>
            </a:r>
            <a:r>
              <a:rPr lang="ko-KR" altLang="en-US" dirty="0" smtClean="0"/>
              <a:t>교육 인증 받</a:t>
            </a:r>
            <a:r>
              <a:rPr lang="ko-KR" altLang="en-US" dirty="0"/>
              <a:t>은 </a:t>
            </a:r>
            <a:r>
              <a:rPr lang="ko-KR" altLang="en-US" dirty="0" smtClean="0"/>
              <a:t>강사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보</a:t>
            </a:r>
            <a:r>
              <a:rPr lang="ko-KR" altLang="en-US" dirty="0"/>
              <a:t>조 </a:t>
            </a:r>
            <a:r>
              <a:rPr lang="ko-KR" altLang="en-US" dirty="0" smtClean="0"/>
              <a:t>강사 </a:t>
            </a:r>
            <a:r>
              <a:rPr lang="en-US" altLang="ko-KR" dirty="0" smtClean="0"/>
              <a:t>3</a:t>
            </a:r>
            <a:r>
              <a:rPr lang="ko-KR" altLang="en-US" dirty="0" smtClean="0"/>
              <a:t>명</a:t>
            </a:r>
            <a:endParaRPr lang="en-US" altLang="ko-KR" dirty="0" smtClean="0"/>
          </a:p>
        </p:txBody>
      </p:sp>
    </p:spTree>
    <p:extLst>
      <p:ext uri="{BB962C8B-B14F-4D97-AF65-F5344CB8AC3E}">
        <p14:creationId xmlns="" xmlns:p14="http://schemas.microsoft.com/office/powerpoint/2010/main" val="429094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30429123"/>
              </p:ext>
            </p:extLst>
          </p:nvPr>
        </p:nvGraphicFramePr>
        <p:xfrm>
          <a:off x="323528" y="260648"/>
          <a:ext cx="8568952" cy="5763170"/>
        </p:xfrm>
        <a:graphic>
          <a:graphicData uri="http://schemas.openxmlformats.org/drawingml/2006/table">
            <a:tbl>
              <a:tblPr/>
              <a:tblGrid>
                <a:gridCol w="1770781"/>
                <a:gridCol w="1186646"/>
                <a:gridCol w="2242536"/>
                <a:gridCol w="2269885"/>
                <a:gridCol w="1099104"/>
              </a:tblGrid>
              <a:tr h="9944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시간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대상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내용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소요 시간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873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9:00~09:10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화재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대원 및  구급 대원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등록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분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02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09:10~09:40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현장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Team CPR </a:t>
                      </a: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필요성 및 </a:t>
                      </a:r>
                      <a:b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Team CPR protocol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- (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책임 강사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: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지도의사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30</a:t>
                      </a: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179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09:40~11:00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b="1" dirty="0" smtClean="0"/>
                        <a:t>1</a:t>
                      </a:r>
                      <a:r>
                        <a:rPr lang="ko-KR" altLang="en-US" b="1" dirty="0" smtClean="0"/>
                        <a:t>조 </a:t>
                      </a:r>
                      <a:r>
                        <a:rPr lang="en-US" altLang="ko-KR" b="1" dirty="0" smtClean="0"/>
                        <a:t>– </a:t>
                      </a:r>
                      <a:r>
                        <a:rPr lang="ko-KR" altLang="en-US" b="1" dirty="0" smtClean="0"/>
                        <a:t>화재 </a:t>
                      </a:r>
                      <a:r>
                        <a:rPr lang="en-US" altLang="ko-KR" b="1" dirty="0" smtClean="0"/>
                        <a:t>6</a:t>
                      </a:r>
                      <a:r>
                        <a:rPr lang="ko-KR" altLang="en-US" b="1" dirty="0" smtClean="0"/>
                        <a:t>팀 </a:t>
                      </a:r>
                      <a:r>
                        <a:rPr lang="en-US" altLang="ko-KR" b="1" dirty="0" smtClean="0"/>
                        <a:t>,</a:t>
                      </a:r>
                    </a:p>
                    <a:p>
                      <a:pPr algn="ctr"/>
                      <a:r>
                        <a:rPr lang="ko-KR" altLang="en-US" b="1" dirty="0" smtClean="0"/>
                        <a:t>구급 </a:t>
                      </a:r>
                      <a:r>
                        <a:rPr lang="en-US" altLang="ko-KR" b="1" dirty="0" smtClean="0"/>
                        <a:t>6</a:t>
                      </a:r>
                      <a:r>
                        <a:rPr lang="ko-KR" altLang="en-US" b="1" dirty="0" smtClean="0"/>
                        <a:t>팀</a:t>
                      </a:r>
                      <a:endParaRPr lang="ko-KR" altLang="en-US" b="1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b="1" dirty="0" smtClean="0"/>
                        <a:t> 2</a:t>
                      </a:r>
                      <a:r>
                        <a:rPr lang="ko-KR" altLang="en-US" b="1" dirty="0" smtClean="0"/>
                        <a:t>조</a:t>
                      </a:r>
                      <a:r>
                        <a:rPr lang="en-US" altLang="ko-KR" b="1" dirty="0" smtClean="0"/>
                        <a:t>-</a:t>
                      </a:r>
                      <a:r>
                        <a:rPr lang="ko-KR" altLang="en-US" b="1" dirty="0" smtClean="0"/>
                        <a:t>화재</a:t>
                      </a:r>
                      <a:r>
                        <a:rPr lang="en-US" altLang="ko-KR" b="1" dirty="0" smtClean="0"/>
                        <a:t>6</a:t>
                      </a:r>
                      <a:r>
                        <a:rPr lang="ko-KR" altLang="en-US" b="1" dirty="0" smtClean="0"/>
                        <a:t>팀 </a:t>
                      </a:r>
                      <a:r>
                        <a:rPr lang="en-US" altLang="ko-KR" b="1" dirty="0" smtClean="0"/>
                        <a:t>, </a:t>
                      </a:r>
                    </a:p>
                    <a:p>
                      <a:pPr algn="ctr"/>
                      <a:r>
                        <a:rPr lang="ko-KR" altLang="en-US" b="1" dirty="0" smtClean="0"/>
                        <a:t>구급 </a:t>
                      </a:r>
                      <a:r>
                        <a:rPr lang="en-US" altLang="ko-KR" b="1" dirty="0" smtClean="0"/>
                        <a:t>6</a:t>
                      </a:r>
                      <a:r>
                        <a:rPr lang="ko-KR" altLang="en-US" b="1" dirty="0" smtClean="0"/>
                        <a:t>팀</a:t>
                      </a:r>
                      <a:endParaRPr lang="ko-KR" altLang="en-US" b="1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80 </a:t>
                      </a: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1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현장 </a:t>
                      </a:r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Team CPR </a:t>
                      </a: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시뮬레이션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교육 </a:t>
                      </a:r>
                      <a:endParaRPr lang="en-US" altLang="ko-K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기타 강의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기타 강의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현장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Team CPR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시뮬레이션 교육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조</a:t>
                      </a: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80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분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34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11:00</a:t>
                      </a:r>
                      <a:r>
                        <a:rPr lang="en-US" altLang="ko-KR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~12:20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63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12:20~12:40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질문 및 정리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156176" y="6093296"/>
            <a:ext cx="2987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</a:t>
            </a:r>
            <a:r>
              <a:rPr lang="ko-KR" altLang="en-US" dirty="0"/>
              <a:t>회 </a:t>
            </a:r>
            <a:r>
              <a:rPr lang="ko-KR" altLang="en-US" dirty="0" smtClean="0"/>
              <a:t>교육 시간 간 </a:t>
            </a:r>
            <a:endParaRPr lang="en-US" altLang="ko-KR" dirty="0" smtClean="0"/>
          </a:p>
          <a:p>
            <a:r>
              <a:rPr lang="en-US" altLang="ko-KR" dirty="0" smtClean="0"/>
              <a:t>: </a:t>
            </a:r>
            <a:r>
              <a:rPr lang="ko-KR" altLang="en-US" dirty="0" smtClean="0"/>
              <a:t>총 </a:t>
            </a:r>
            <a:r>
              <a:rPr lang="en-US" altLang="ko-KR" dirty="0" smtClean="0"/>
              <a:t>220</a:t>
            </a:r>
            <a:r>
              <a:rPr lang="ko-KR" altLang="en-US" dirty="0" smtClean="0"/>
              <a:t>분 </a:t>
            </a:r>
            <a:r>
              <a:rPr lang="en-US" altLang="ko-KR" dirty="0" smtClean="0"/>
              <a:t>, 3</a:t>
            </a:r>
            <a:r>
              <a:rPr lang="ko-KR" altLang="en-US" dirty="0" smtClean="0"/>
              <a:t>시간 </a:t>
            </a:r>
            <a:r>
              <a:rPr lang="en-US" altLang="ko-KR" dirty="0" smtClean="0"/>
              <a:t>40</a:t>
            </a:r>
            <a:r>
              <a:rPr lang="ko-KR" altLang="en-US" dirty="0" smtClean="0"/>
              <a:t>분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85257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196752"/>
            <a:ext cx="3672408" cy="43924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4931770" y="1225104"/>
            <a:ext cx="3672408" cy="43924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6164290" y="1556792"/>
            <a:ext cx="2152126" cy="10081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6164290" y="2996952"/>
            <a:ext cx="2152126" cy="10081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6164290" y="4365104"/>
            <a:ext cx="2152126" cy="10081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619672" y="46738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u="sng" dirty="0" smtClean="0"/>
              <a:t>강의실 </a:t>
            </a:r>
            <a:r>
              <a:rPr lang="en-US" altLang="ko-KR" sz="2800" u="sng" dirty="0" smtClean="0"/>
              <a:t>1	</a:t>
            </a:r>
            <a:endParaRPr lang="ko-KR" altLang="en-US" sz="2800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6228184" y="476672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u="sng" dirty="0" smtClean="0"/>
              <a:t>강의실 </a:t>
            </a:r>
            <a:r>
              <a:rPr lang="en-US" altLang="ko-KR" sz="2800" u="sng" dirty="0" smtClean="0"/>
              <a:t>2</a:t>
            </a:r>
            <a:endParaRPr lang="ko-KR" altLang="en-US" sz="2800" u="sng" dirty="0"/>
          </a:p>
        </p:txBody>
      </p:sp>
      <p:sp>
        <p:nvSpPr>
          <p:cNvPr id="11" name="직사각형 10"/>
          <p:cNvSpPr/>
          <p:nvPr/>
        </p:nvSpPr>
        <p:spPr>
          <a:xfrm>
            <a:off x="611560" y="1340768"/>
            <a:ext cx="3168352" cy="2926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11560" y="2348880"/>
            <a:ext cx="3168352" cy="26642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11560" y="5805264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전</a:t>
            </a:r>
            <a:r>
              <a:rPr lang="ko-KR" altLang="en-US" dirty="0"/>
              <a:t>체 </a:t>
            </a:r>
            <a:r>
              <a:rPr lang="ko-KR" altLang="en-US" dirty="0" err="1" smtClean="0"/>
              <a:t>강의시</a:t>
            </a:r>
            <a:endParaRPr lang="en-US" altLang="ko-KR" dirty="0" smtClean="0"/>
          </a:p>
          <a:p>
            <a:r>
              <a:rPr lang="ko-KR" altLang="en-US" dirty="0" smtClean="0"/>
              <a:t>오</a:t>
            </a:r>
            <a:r>
              <a:rPr lang="ko-KR" altLang="en-US" dirty="0"/>
              <a:t>후 </a:t>
            </a:r>
            <a:r>
              <a:rPr lang="en-US" altLang="ko-KR" dirty="0" smtClean="0"/>
              <a:t>: simulation </a:t>
            </a:r>
            <a:r>
              <a:rPr lang="ko-KR" altLang="en-US" dirty="0" smtClean="0"/>
              <a:t>대기조</a:t>
            </a:r>
            <a:r>
              <a:rPr lang="ko-KR" altLang="en-US" dirty="0"/>
              <a:t>의 </a:t>
            </a:r>
            <a:r>
              <a:rPr lang="ko-KR" altLang="en-US" dirty="0" smtClean="0"/>
              <a:t>강의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004048" y="5877272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오후 </a:t>
            </a:r>
            <a:r>
              <a:rPr lang="en-US" altLang="ko-KR" dirty="0" smtClean="0"/>
              <a:t>: simulation </a:t>
            </a:r>
            <a:r>
              <a:rPr lang="ko-KR" altLang="en-US" dirty="0" smtClean="0"/>
              <a:t>교육</a:t>
            </a:r>
            <a:endParaRPr lang="ko-KR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228184" y="184482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Simulation unit 1 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691680" y="1331476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스크린 </a:t>
            </a:r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772072" y="357374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의</a:t>
            </a:r>
            <a:r>
              <a:rPr lang="ko-KR" altLang="en-US" dirty="0"/>
              <a:t>자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28184" y="3275692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Simulation unit 2</a:t>
            </a:r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228184" y="465313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Simulation unit 3 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76619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9552" y="332656"/>
            <a:ext cx="8229600" cy="4525963"/>
          </a:xfrm>
        </p:spPr>
        <p:txBody>
          <a:bodyPr/>
          <a:lstStyle/>
          <a:p>
            <a:r>
              <a:rPr lang="ko-KR" altLang="en-US" dirty="0"/>
              <a:t>실습 방법</a:t>
            </a:r>
            <a:endParaRPr lang="en-US" altLang="ko-KR" dirty="0"/>
          </a:p>
          <a:p>
            <a:pPr lvl="1"/>
            <a:r>
              <a:rPr lang="ko-KR" altLang="en-US" dirty="0"/>
              <a:t>화재</a:t>
            </a:r>
            <a:r>
              <a:rPr lang="en-US" altLang="ko-KR" dirty="0"/>
              <a:t> 2</a:t>
            </a:r>
            <a:r>
              <a:rPr lang="ko-KR" altLang="en-US" dirty="0" smtClean="0"/>
              <a:t>팀</a:t>
            </a:r>
            <a:r>
              <a:rPr lang="en-US" altLang="ko-KR" dirty="0"/>
              <a:t>(</a:t>
            </a:r>
            <a:r>
              <a:rPr lang="en-US" altLang="ko-KR" dirty="0" smtClean="0"/>
              <a:t>FR1,FR2) </a:t>
            </a:r>
            <a:r>
              <a:rPr lang="ko-KR" altLang="en-US" dirty="0" smtClean="0"/>
              <a:t> </a:t>
            </a:r>
            <a:r>
              <a:rPr lang="ko-KR" altLang="en-US" dirty="0"/>
              <a:t>및 구급대원 </a:t>
            </a:r>
            <a:r>
              <a:rPr lang="en-US" altLang="ko-KR" dirty="0"/>
              <a:t>2</a:t>
            </a:r>
            <a:r>
              <a:rPr lang="ko-KR" altLang="en-US" dirty="0"/>
              <a:t>팀 </a:t>
            </a:r>
            <a:r>
              <a:rPr lang="en-US" altLang="ko-KR" dirty="0"/>
              <a:t>(EMT 1, EMT 2) </a:t>
            </a:r>
            <a:r>
              <a:rPr lang="ko-KR" altLang="en-US" dirty="0"/>
              <a:t>총 </a:t>
            </a:r>
            <a:r>
              <a:rPr lang="en-US" altLang="ko-KR" dirty="0" smtClean="0"/>
              <a:t>4</a:t>
            </a:r>
            <a:r>
              <a:rPr lang="ko-KR" altLang="en-US" dirty="0" smtClean="0"/>
              <a:t>팀이 </a:t>
            </a:r>
            <a:r>
              <a:rPr lang="en-US" altLang="ko-KR" dirty="0"/>
              <a:t>1</a:t>
            </a:r>
            <a:r>
              <a:rPr lang="ko-KR" altLang="en-US" dirty="0"/>
              <a:t>개조로 실습함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1 </a:t>
            </a:r>
            <a:r>
              <a:rPr lang="ko-KR" altLang="en-US" dirty="0"/>
              <a:t>조당 총 </a:t>
            </a:r>
            <a:r>
              <a:rPr lang="en-US" altLang="ko-KR" dirty="0" smtClean="0"/>
              <a:t>4</a:t>
            </a:r>
            <a:r>
              <a:rPr lang="ko-KR" altLang="en-US" dirty="0" smtClean="0"/>
              <a:t>번의 </a:t>
            </a:r>
            <a:r>
              <a:rPr lang="en-US" altLang="ko-KR" dirty="0"/>
              <a:t>simulation </a:t>
            </a:r>
            <a:r>
              <a:rPr lang="ko-KR" altLang="en-US" dirty="0"/>
              <a:t>시행</a:t>
            </a:r>
            <a:endParaRPr lang="en-US" altLang="ko-KR" dirty="0"/>
          </a:p>
          <a:p>
            <a:pPr lvl="1"/>
            <a:r>
              <a:rPr lang="en-US" altLang="ko-KR" dirty="0"/>
              <a:t>1</a:t>
            </a:r>
            <a:r>
              <a:rPr lang="ko-KR" altLang="en-US" dirty="0"/>
              <a:t>회 </a:t>
            </a:r>
            <a:r>
              <a:rPr lang="en-US" altLang="ko-KR" dirty="0"/>
              <a:t>simulation </a:t>
            </a:r>
            <a:r>
              <a:rPr lang="ko-KR" altLang="en-US" dirty="0"/>
              <a:t>당 약 </a:t>
            </a:r>
            <a:r>
              <a:rPr lang="en-US" altLang="ko-KR" dirty="0"/>
              <a:t>20</a:t>
            </a:r>
            <a:r>
              <a:rPr lang="ko-KR" altLang="en-US" dirty="0"/>
              <a:t>분 소요</a:t>
            </a:r>
            <a:endParaRPr lang="en-US" altLang="ko-KR" dirty="0"/>
          </a:p>
          <a:p>
            <a:pPr marL="457200" lvl="1" indent="0">
              <a:buNone/>
            </a:pPr>
            <a:endParaRPr lang="en-US" altLang="ko-KR" dirty="0"/>
          </a:p>
          <a:p>
            <a:endParaRPr lang="en-US" altLang="ko-KR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06119617"/>
              </p:ext>
            </p:extLst>
          </p:nvPr>
        </p:nvGraphicFramePr>
        <p:xfrm>
          <a:off x="899592" y="3140968"/>
          <a:ext cx="7848872" cy="2304258"/>
        </p:xfrm>
        <a:graphic>
          <a:graphicData uri="http://schemas.openxmlformats.org/drawingml/2006/table">
            <a:tbl>
              <a:tblPr/>
              <a:tblGrid>
                <a:gridCol w="6238846"/>
                <a:gridCol w="1610026"/>
              </a:tblGrid>
              <a:tr h="38404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소요시간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team CPR 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내에서 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team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내 역할 분담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선발대 도착 및 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 team 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의 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team CPR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후발대 도착 및 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 team 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의 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Team CPR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동료 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평가조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 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평가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강사 평가 및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feed back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6539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r>
              <a:rPr lang="en-US" altLang="ko-KR" dirty="0"/>
              <a:t> </a:t>
            </a:r>
            <a:r>
              <a:rPr lang="ko-KR" altLang="en-US" dirty="0"/>
              <a:t>각 팀이 역할 변경하며 </a:t>
            </a:r>
            <a:r>
              <a:rPr lang="en-US" altLang="ko-KR" dirty="0" smtClean="0"/>
              <a:t>1 unit </a:t>
            </a:r>
            <a:r>
              <a:rPr lang="ko-KR" altLang="en-US" dirty="0" smtClean="0"/>
              <a:t>당 총 </a:t>
            </a:r>
            <a:r>
              <a:rPr lang="en-US" altLang="ko-KR" dirty="0" smtClean="0"/>
              <a:t>4</a:t>
            </a:r>
            <a:r>
              <a:rPr lang="ko-KR" altLang="en-US" dirty="0" smtClean="0"/>
              <a:t>회 실습</a:t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52398897"/>
              </p:ext>
            </p:extLst>
          </p:nvPr>
        </p:nvGraphicFramePr>
        <p:xfrm>
          <a:off x="1043608" y="2132856"/>
          <a:ext cx="6768752" cy="2430373"/>
        </p:xfrm>
        <a:graphic>
          <a:graphicData uri="http://schemas.openxmlformats.org/drawingml/2006/table">
            <a:tbl>
              <a:tblPr/>
              <a:tblGrid>
                <a:gridCol w="2136450"/>
                <a:gridCol w="2183039"/>
                <a:gridCol w="2449263"/>
              </a:tblGrid>
              <a:tr h="46805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선착대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역할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후착대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역할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보호자조 </a:t>
                      </a:r>
                      <a:endParaRPr lang="en-US" altLang="ko-KR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ctr" fontAlgn="ctr"/>
                      <a:r>
                        <a:rPr lang="en-US" altLang="ko-K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동료 </a:t>
                      </a:r>
                      <a:r>
                        <a:rPr lang="ko-KR" alt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평가조</a:t>
                      </a:r>
                      <a:r>
                        <a:rPr lang="en-US" altLang="ko-K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FR 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EMT1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EMT2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EMT1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EMT2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FR2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FR2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EMT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EMT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EMT2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EMT1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FR1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09626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교</a:t>
            </a:r>
            <a:r>
              <a:rPr lang="ko-KR" altLang="en-US" dirty="0"/>
              <a:t>육 </a:t>
            </a:r>
            <a:r>
              <a:rPr lang="en-US" altLang="ko-KR" dirty="0" smtClean="0"/>
              <a:t>1</a:t>
            </a:r>
            <a:r>
              <a:rPr lang="ko-KR" altLang="en-US" dirty="0" smtClean="0"/>
              <a:t> </a:t>
            </a:r>
            <a:r>
              <a:rPr lang="en-US" altLang="ko-KR" dirty="0" smtClean="0"/>
              <a:t>unit</a:t>
            </a:r>
            <a:r>
              <a:rPr lang="ko-KR" altLang="en-US" dirty="0" smtClean="0"/>
              <a:t>당 배치</a:t>
            </a:r>
            <a:endParaRPr lang="ko-KR" altLang="en-US" dirty="0"/>
          </a:p>
        </p:txBody>
      </p:sp>
      <p:sp>
        <p:nvSpPr>
          <p:cNvPr id="19" name="직사각형 18"/>
          <p:cNvSpPr/>
          <p:nvPr/>
        </p:nvSpPr>
        <p:spPr>
          <a:xfrm>
            <a:off x="755576" y="2607297"/>
            <a:ext cx="1296144" cy="424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835" b="1" dirty="0"/>
              <a:t>강사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2483768" y="1636106"/>
            <a:ext cx="4104456" cy="4808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600" b="1" dirty="0" err="1" smtClean="0"/>
              <a:t>선착대</a:t>
            </a:r>
            <a:r>
              <a:rPr lang="ko-KR" altLang="en-US" sz="2600" b="1" dirty="0" smtClean="0"/>
              <a:t> </a:t>
            </a:r>
            <a:r>
              <a:rPr lang="ko-KR" altLang="en-US" sz="2600" b="1" dirty="0" err="1" smtClean="0"/>
              <a:t>역할조</a:t>
            </a:r>
            <a:r>
              <a:rPr lang="ko-KR" altLang="en-US" sz="2600" b="1" dirty="0" smtClean="0"/>
              <a:t> </a:t>
            </a:r>
            <a:r>
              <a:rPr lang="en-US" altLang="ko-KR" sz="2600" b="1" dirty="0" smtClean="0"/>
              <a:t>– 1</a:t>
            </a:r>
            <a:r>
              <a:rPr lang="ko-KR" altLang="en-US" sz="2600" b="1" dirty="0" smtClean="0"/>
              <a:t>개조</a:t>
            </a:r>
            <a:endParaRPr lang="ko-KR" altLang="en-US" sz="2600" b="1" dirty="0"/>
          </a:p>
        </p:txBody>
      </p:sp>
      <p:sp>
        <p:nvSpPr>
          <p:cNvPr id="21" name="직사각형 20"/>
          <p:cNvSpPr/>
          <p:nvPr/>
        </p:nvSpPr>
        <p:spPr>
          <a:xfrm>
            <a:off x="2483768" y="4516427"/>
            <a:ext cx="4104456" cy="424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600" b="1" dirty="0" err="1" smtClean="0"/>
              <a:t>후착대</a:t>
            </a:r>
            <a:r>
              <a:rPr lang="ko-KR" altLang="en-US" sz="2600" b="1" dirty="0" smtClean="0"/>
              <a:t> </a:t>
            </a:r>
            <a:r>
              <a:rPr lang="ko-KR" altLang="en-US" sz="2600" b="1" dirty="0" err="1" smtClean="0"/>
              <a:t>역할조</a:t>
            </a:r>
            <a:r>
              <a:rPr lang="ko-KR" altLang="en-US" sz="2600" b="1" dirty="0" smtClean="0"/>
              <a:t> </a:t>
            </a:r>
            <a:r>
              <a:rPr lang="en-US" altLang="ko-KR" sz="2600" b="1" dirty="0" smtClean="0"/>
              <a:t>– 1</a:t>
            </a:r>
            <a:r>
              <a:rPr lang="ko-KR" altLang="en-US" sz="2600" b="1" dirty="0" smtClean="0"/>
              <a:t>개조</a:t>
            </a:r>
            <a:endParaRPr lang="ko-KR" altLang="en-US" sz="2600" b="1" dirty="0"/>
          </a:p>
        </p:txBody>
      </p:sp>
      <p:sp>
        <p:nvSpPr>
          <p:cNvPr id="22" name="직사각형 21"/>
          <p:cNvSpPr/>
          <p:nvPr/>
        </p:nvSpPr>
        <p:spPr>
          <a:xfrm>
            <a:off x="6943771" y="1268760"/>
            <a:ext cx="1818979" cy="13608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400" b="1" dirty="0" smtClean="0"/>
              <a:t>보호자조</a:t>
            </a:r>
            <a:endParaRPr lang="en-US" altLang="ko-KR" sz="2400" b="1" dirty="0" smtClean="0"/>
          </a:p>
          <a:p>
            <a:pPr algn="ctr">
              <a:defRPr/>
            </a:pPr>
            <a:r>
              <a:rPr lang="en-US" altLang="ko-KR" sz="2400" b="1" dirty="0" smtClean="0"/>
              <a:t>- </a:t>
            </a:r>
            <a:r>
              <a:rPr lang="ko-KR" altLang="en-US" sz="2400" b="1" dirty="0" smtClean="0"/>
              <a:t>동료 평가</a:t>
            </a:r>
            <a:r>
              <a:rPr lang="en-US" altLang="ko-KR" sz="2400" b="1" dirty="0" smtClean="0"/>
              <a:t>(2</a:t>
            </a:r>
            <a:r>
              <a:rPr lang="ko-KR" altLang="en-US" sz="2400" b="1" dirty="0" smtClean="0"/>
              <a:t>개조</a:t>
            </a:r>
            <a:r>
              <a:rPr lang="en-US" altLang="ko-KR" sz="2400" b="1" dirty="0" smtClean="0"/>
              <a:t>)</a:t>
            </a:r>
            <a:endParaRPr lang="ko-KR" altLang="en-US" sz="2400" b="1" dirty="0"/>
          </a:p>
        </p:txBody>
      </p:sp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06399"/>
            <a:ext cx="1110473" cy="1086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214" y="2117002"/>
            <a:ext cx="504290" cy="111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314" y="2094500"/>
            <a:ext cx="503264" cy="111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029" y="2094500"/>
            <a:ext cx="503264" cy="111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214" y="5118836"/>
            <a:ext cx="504290" cy="111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314" y="5096334"/>
            <a:ext cx="503264" cy="111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029" y="5096334"/>
            <a:ext cx="503264" cy="111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293" y="2852936"/>
            <a:ext cx="503264" cy="111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501" y="4005064"/>
            <a:ext cx="503264" cy="111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541" y="2852936"/>
            <a:ext cx="503264" cy="111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https://encrypted-tbn1.gstatic.com/images?q=tbn:ANd9GcTzyQ_s1FqR0bBxwpC8zuLAWyBZaNMPHtSUZEPWsaK1zjnqhOmEkA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047" y="3385939"/>
            <a:ext cx="1793335" cy="93975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직사각형 34"/>
          <p:cNvSpPr/>
          <p:nvPr/>
        </p:nvSpPr>
        <p:spPr>
          <a:xfrm>
            <a:off x="2483768" y="1268760"/>
            <a:ext cx="4104456" cy="53285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125" y="5183204"/>
            <a:ext cx="503264" cy="111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229200"/>
            <a:ext cx="503264" cy="111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077072"/>
            <a:ext cx="503264" cy="111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2339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시뮬레이션 평가지</a:t>
            </a:r>
            <a:endParaRPr lang="ko-KR" altLang="en-US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19592839"/>
              </p:ext>
            </p:extLst>
          </p:nvPr>
        </p:nvGraphicFramePr>
        <p:xfrm>
          <a:off x="179513" y="1484785"/>
          <a:ext cx="8712968" cy="5112568"/>
        </p:xfrm>
        <a:graphic>
          <a:graphicData uri="http://schemas.openxmlformats.org/drawingml/2006/table">
            <a:tbl>
              <a:tblPr/>
              <a:tblGrid>
                <a:gridCol w="1265988"/>
                <a:gridCol w="4271677"/>
                <a:gridCol w="3175303"/>
              </a:tblGrid>
              <a:tr h="315035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선착대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선착대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역할조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         )  </a:t>
                      </a:r>
                      <a:r>
                        <a:rPr lang="ko-KR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조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0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반응확인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적절      </a:t>
                      </a:r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    </a:t>
                      </a:r>
                      <a:r>
                        <a:rPr lang="ko-KR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부적절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0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2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분마다 맥박 및 반응 평가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적절      </a:t>
                      </a:r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    </a:t>
                      </a:r>
                      <a:r>
                        <a:rPr lang="ko-KR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부적절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0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AED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부착 및 리듬분석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적절      </a:t>
                      </a:r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    </a:t>
                      </a:r>
                      <a:r>
                        <a:rPr lang="ko-KR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부적절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0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가슴압박 적절성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0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적절한 주기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적절      </a:t>
                      </a:r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    </a:t>
                      </a:r>
                      <a:r>
                        <a:rPr lang="ko-KR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부적절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0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적절한 깊이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적절      </a:t>
                      </a:r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    </a:t>
                      </a:r>
                      <a:r>
                        <a:rPr lang="ko-KR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부적절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0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팀원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사이 적절한 압박교대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적절     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   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부적절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후착대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후착대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역할조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         ) 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조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기관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삽관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적절     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   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부적절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2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분마다 맥박 및 리듬 평가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적절      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/    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부적절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가슴압박 적절성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적절한 주기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적절     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   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부적절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적절한 깊이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적절     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   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부적절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팀원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사이 적절한 압박교대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적절     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   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부적절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적절한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AED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조작 및 분석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적절     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   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부적절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Hands off time </a:t>
                      </a:r>
                      <a:r>
                        <a:rPr lang="ko-KR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의 최소화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적절     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   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부적절</a:t>
                      </a:r>
                    </a:p>
                  </a:txBody>
                  <a:tcPr marL="7968" marR="7968" marT="7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0923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en-US" altLang="ko-KR" dirty="0"/>
              <a:t>1</a:t>
            </a:r>
            <a:r>
              <a:rPr lang="ko-KR" altLang="en-US" dirty="0"/>
              <a:t>회 </a:t>
            </a:r>
            <a:r>
              <a:rPr lang="ko-KR" altLang="en-US" dirty="0" smtClean="0"/>
              <a:t>교육</a:t>
            </a:r>
            <a:r>
              <a:rPr lang="en-US" altLang="ko-KR" dirty="0" smtClean="0"/>
              <a:t>(4</a:t>
            </a:r>
            <a:r>
              <a:rPr lang="ko-KR" altLang="en-US" dirty="0" smtClean="0"/>
              <a:t>시간</a:t>
            </a:r>
            <a:r>
              <a:rPr lang="en-US" altLang="ko-KR" dirty="0" smtClean="0"/>
              <a:t>)</a:t>
            </a:r>
            <a:r>
              <a:rPr lang="ko-KR" altLang="en-US" dirty="0" smtClean="0"/>
              <a:t> </a:t>
            </a:r>
            <a:r>
              <a:rPr lang="ko-KR" altLang="en-US" dirty="0"/>
              <a:t>가능 수용 </a:t>
            </a:r>
            <a:r>
              <a:rPr lang="ko-KR" altLang="en-US" dirty="0" smtClean="0"/>
              <a:t>인원</a:t>
            </a:r>
            <a:endParaRPr lang="en-US" altLang="ko-KR" dirty="0" smtClean="0"/>
          </a:p>
          <a:p>
            <a:pPr marL="457200" lvl="1" indent="0">
              <a:buNone/>
            </a:pPr>
            <a:r>
              <a:rPr lang="en-US" altLang="ko-KR" dirty="0" smtClean="0"/>
              <a:t>= </a:t>
            </a:r>
            <a:r>
              <a:rPr lang="ko-KR" altLang="en-US" dirty="0" smtClean="0"/>
              <a:t>총</a:t>
            </a:r>
            <a:r>
              <a:rPr lang="en-US" altLang="ko-KR" dirty="0" smtClean="0"/>
              <a:t> </a:t>
            </a:r>
            <a:r>
              <a:rPr lang="ko-KR" altLang="en-US" dirty="0" smtClean="0"/>
              <a:t>화재 </a:t>
            </a:r>
            <a:r>
              <a:rPr lang="en-US" altLang="ko-KR" dirty="0" smtClean="0"/>
              <a:t>12</a:t>
            </a:r>
            <a:r>
              <a:rPr lang="ko-KR" altLang="en-US" dirty="0" smtClean="0"/>
              <a:t>팀</a:t>
            </a:r>
            <a:r>
              <a:rPr lang="en-US" altLang="ko-KR" dirty="0" smtClean="0"/>
              <a:t>(</a:t>
            </a:r>
            <a:r>
              <a:rPr lang="ko-KR" altLang="en-US" dirty="0" smtClean="0"/>
              <a:t>약 </a:t>
            </a:r>
            <a:r>
              <a:rPr lang="en-US" altLang="ko-KR" dirty="0" smtClean="0"/>
              <a:t>48</a:t>
            </a:r>
            <a:r>
              <a:rPr lang="ko-KR" altLang="en-US" dirty="0" smtClean="0"/>
              <a:t>명</a:t>
            </a:r>
            <a:r>
              <a:rPr lang="en-US" altLang="ko-KR" dirty="0" smtClean="0"/>
              <a:t>) , </a:t>
            </a:r>
            <a:r>
              <a:rPr lang="ko-KR" altLang="en-US" dirty="0" smtClean="0"/>
              <a:t>구급 </a:t>
            </a:r>
            <a:r>
              <a:rPr lang="en-US" altLang="ko-KR" dirty="0" smtClean="0"/>
              <a:t>12</a:t>
            </a:r>
            <a:r>
              <a:rPr lang="ko-KR" altLang="en-US" dirty="0" smtClean="0"/>
              <a:t>팀</a:t>
            </a:r>
            <a:r>
              <a:rPr lang="en-US" altLang="ko-KR" dirty="0" smtClean="0"/>
              <a:t>(</a:t>
            </a:r>
            <a:r>
              <a:rPr lang="ko-KR" altLang="en-US" dirty="0" smtClean="0"/>
              <a:t>약 </a:t>
            </a:r>
            <a:r>
              <a:rPr lang="en-US" altLang="ko-KR" dirty="0" smtClean="0"/>
              <a:t>36</a:t>
            </a:r>
            <a:r>
              <a:rPr lang="ko-KR" altLang="en-US" dirty="0" smtClean="0"/>
              <a:t>명</a:t>
            </a:r>
            <a:r>
              <a:rPr lang="en-US" altLang="ko-KR" dirty="0" smtClean="0"/>
              <a:t>)</a:t>
            </a:r>
          </a:p>
          <a:p>
            <a:pPr marL="457200" lvl="1" indent="0">
              <a:buNone/>
            </a:pPr>
            <a:r>
              <a:rPr lang="ko-KR" altLang="en-US" dirty="0" smtClean="0"/>
              <a:t>교육 </a:t>
            </a:r>
            <a:r>
              <a:rPr lang="ko-KR" altLang="en-US" dirty="0"/>
              <a:t>가능 </a:t>
            </a:r>
            <a:endParaRPr lang="en-US" altLang="ko-KR" dirty="0"/>
          </a:p>
          <a:p>
            <a:pPr marL="457200" lvl="1" indent="0">
              <a:buNone/>
            </a:pPr>
            <a:endParaRPr lang="en-US" altLang="ko-KR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12172325"/>
              </p:ext>
            </p:extLst>
          </p:nvPr>
        </p:nvGraphicFramePr>
        <p:xfrm>
          <a:off x="539552" y="2780928"/>
          <a:ext cx="8208912" cy="1656183"/>
        </p:xfrm>
        <a:graphic>
          <a:graphicData uri="http://schemas.openxmlformats.org/drawingml/2006/table">
            <a:tbl>
              <a:tblPr/>
              <a:tblGrid>
                <a:gridCol w="1583269"/>
                <a:gridCol w="1871135"/>
                <a:gridCol w="2306236"/>
                <a:gridCol w="2448272"/>
              </a:tblGrid>
              <a:tr h="5520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교육대상 종류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총 교육 대상 인원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</a:t>
                      </a:r>
                      <a:r>
                        <a:rPr lang="ko-KR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회 교육 가능 인원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총 필요한 교육 </a:t>
                      </a:r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session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0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화재 대원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1364 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명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48  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명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약 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30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회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0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구급대원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1212 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명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36  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명 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약 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35 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회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5869367" y="4616459"/>
            <a:ext cx="30412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ko-KR" altLang="en-US" b="1" dirty="0">
                <a:solidFill>
                  <a:srgbClr val="000000"/>
                </a:solidFill>
              </a:rPr>
              <a:t>총 </a:t>
            </a:r>
            <a:r>
              <a:rPr lang="ko-KR" altLang="en-US" b="1" dirty="0" smtClean="0">
                <a:solidFill>
                  <a:srgbClr val="000000"/>
                </a:solidFill>
              </a:rPr>
              <a:t>약 </a:t>
            </a:r>
            <a:r>
              <a:rPr lang="en-US" altLang="ko-KR" b="1" dirty="0" smtClean="0">
                <a:solidFill>
                  <a:srgbClr val="000000"/>
                </a:solidFill>
              </a:rPr>
              <a:t>35 session </a:t>
            </a:r>
            <a:r>
              <a:rPr lang="ko-KR" altLang="en-US" b="1" dirty="0" smtClean="0">
                <a:solidFill>
                  <a:srgbClr val="000000"/>
                </a:solidFill>
              </a:rPr>
              <a:t>정도 필요</a:t>
            </a:r>
            <a:endParaRPr lang="en-US" altLang="ko-KR" b="1" dirty="0" smtClean="0">
              <a:solidFill>
                <a:srgbClr val="000000"/>
              </a:solidFill>
            </a:endParaRPr>
          </a:p>
          <a:p>
            <a:pPr algn="ctr" fontAlgn="ctr"/>
            <a:r>
              <a:rPr lang="en-US" altLang="ko-KR" b="1" dirty="0" smtClean="0">
                <a:solidFill>
                  <a:srgbClr val="000000"/>
                </a:solidFill>
              </a:rPr>
              <a:t>1 session </a:t>
            </a:r>
            <a:r>
              <a:rPr lang="ko-KR" altLang="en-US" b="1" dirty="0" smtClean="0">
                <a:solidFill>
                  <a:srgbClr val="000000"/>
                </a:solidFill>
              </a:rPr>
              <a:t>당 </a:t>
            </a:r>
            <a:r>
              <a:rPr lang="en-US" altLang="ko-KR" b="1" dirty="0" smtClean="0">
                <a:solidFill>
                  <a:srgbClr val="000000"/>
                </a:solidFill>
              </a:rPr>
              <a:t>4</a:t>
            </a:r>
            <a:r>
              <a:rPr lang="ko-KR" altLang="en-US" b="1" dirty="0" smtClean="0">
                <a:solidFill>
                  <a:srgbClr val="000000"/>
                </a:solidFill>
              </a:rPr>
              <a:t>시간 소요</a:t>
            </a:r>
            <a:endParaRPr lang="en-US" altLang="ko-KR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080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ko-KR" altLang="en-US" dirty="0" smtClean="0"/>
              <a:t>교육 필요 물품</a:t>
            </a:r>
            <a:r>
              <a:rPr lang="en-US" altLang="ko-KR" dirty="0" smtClean="0"/>
              <a:t> (3 unit</a:t>
            </a:r>
            <a:r>
              <a:rPr lang="ko-KR" altLang="en-US" dirty="0" smtClean="0"/>
              <a:t> 운용 가능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819646089"/>
              </p:ext>
            </p:extLst>
          </p:nvPr>
        </p:nvGraphicFramePr>
        <p:xfrm>
          <a:off x="107504" y="1101124"/>
          <a:ext cx="8892480" cy="5640244"/>
        </p:xfrm>
        <a:graphic>
          <a:graphicData uri="http://schemas.openxmlformats.org/drawingml/2006/table">
            <a:tbl>
              <a:tblPr/>
              <a:tblGrid>
                <a:gridCol w="6992377"/>
                <a:gridCol w="1900103"/>
              </a:tblGrid>
              <a:tr h="55407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빔프로젝터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가능 강의실</a:t>
                      </a:r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(50~60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명 </a:t>
                      </a:r>
                      <a:r>
                        <a:rPr lang="ko-KR" alt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수용가능</a:t>
                      </a:r>
                      <a:r>
                        <a:rPr lang="en-US" altLang="ko-K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  <a:endParaRPr lang="ko-KR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549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simulation </a:t>
                      </a:r>
                      <a:r>
                        <a:rPr lang="ko-KR" alt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실습실로 활용 </a:t>
                      </a:r>
                      <a:r>
                        <a:rPr lang="en-US" altLang="ko-K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(50</a:t>
                      </a:r>
                      <a:r>
                        <a:rPr lang="ko-KR" alt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명 수용가능</a:t>
                      </a:r>
                      <a:r>
                        <a:rPr lang="en-US" altLang="ko-K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ko-KR" altLang="en-US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</a:t>
                      </a:r>
                    </a:p>
                    <a:p>
                      <a:pPr algn="ctr" fontAlgn="ctr"/>
                      <a:r>
                        <a:rPr lang="en-US" altLang="ko-K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(3</a:t>
                      </a:r>
                      <a:r>
                        <a:rPr lang="ko-KR" alt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구역 나뉨</a:t>
                      </a:r>
                      <a:r>
                        <a:rPr lang="en-US" altLang="ko-K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33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간이의자 및 책상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50~60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33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Adult CPR </a:t>
                      </a:r>
                      <a:r>
                        <a:rPr lang="ko-KR" alt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마네킨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-&gt; airway 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가능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33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Compression 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실습 가능한 </a:t>
                      </a:r>
                      <a:r>
                        <a:rPr lang="ko-KR" alt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마네킨</a:t>
                      </a:r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몸통</a:t>
                      </a:r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3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Intubation set(laryngoscope, ET tube , 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주사기 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33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특수 구급차용 </a:t>
                      </a:r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AED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33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펌프차용 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AED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3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IV 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수액세트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33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매트리스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33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Monitoring </a:t>
                      </a:r>
                      <a:r>
                        <a:rPr lang="ko-KR" alt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장비</a:t>
                      </a:r>
                      <a:r>
                        <a:rPr lang="en-US" altLang="ko-K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(QCPR)</a:t>
                      </a:r>
                      <a:endParaRPr lang="ko-KR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</a:t>
                      </a:r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8169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교육 자재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개</a:t>
            </a:r>
            <a:r>
              <a:rPr lang="ko-KR" altLang="en-US" dirty="0"/>
              <a:t>별 </a:t>
            </a:r>
            <a:r>
              <a:rPr lang="ko-KR" altLang="en-US" dirty="0" err="1" smtClean="0"/>
              <a:t>권역별</a:t>
            </a:r>
            <a:r>
              <a:rPr lang="ko-KR" altLang="en-US" dirty="0" smtClean="0"/>
              <a:t> 소방대원 교육 위한 시뮬레이션 매뉴얼 및 강사</a:t>
            </a:r>
            <a:r>
              <a:rPr lang="ko-KR" altLang="en-US" dirty="0"/>
              <a:t>용 </a:t>
            </a:r>
            <a:r>
              <a:rPr lang="ko-KR" altLang="en-US" dirty="0" smtClean="0"/>
              <a:t>강의 </a:t>
            </a:r>
            <a:r>
              <a:rPr lang="en-US" altLang="ko-KR" dirty="0" smtClean="0"/>
              <a:t>PPT</a:t>
            </a:r>
          </a:p>
          <a:p>
            <a:pPr lvl="1"/>
            <a:r>
              <a:rPr lang="ko-KR" altLang="en-US" dirty="0" smtClean="0"/>
              <a:t>중</a:t>
            </a:r>
            <a:r>
              <a:rPr lang="ko-KR" altLang="en-US" dirty="0"/>
              <a:t>앙 </a:t>
            </a:r>
            <a:r>
              <a:rPr lang="ko-KR" altLang="en-US" dirty="0" smtClean="0"/>
              <a:t>연구진에서 제공</a:t>
            </a:r>
            <a:endParaRPr lang="en-US" altLang="ko-KR" dirty="0" smtClean="0"/>
          </a:p>
          <a:p>
            <a:r>
              <a:rPr lang="en-US" altLang="ko-KR" dirty="0" smtClean="0"/>
              <a:t>Protocol </a:t>
            </a:r>
            <a:r>
              <a:rPr lang="ko-KR" altLang="en-US" dirty="0" smtClean="0"/>
              <a:t>및 </a:t>
            </a:r>
            <a:r>
              <a:rPr lang="en-US" altLang="ko-KR" dirty="0" smtClean="0"/>
              <a:t>protocol </a:t>
            </a:r>
            <a:r>
              <a:rPr lang="ko-KR" altLang="en-US" dirty="0" smtClean="0"/>
              <a:t>관련 매뉴얼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3</a:t>
            </a:r>
            <a:r>
              <a:rPr lang="ko-KR" altLang="en-US" dirty="0" smtClean="0"/>
              <a:t>월말 지도의</a:t>
            </a:r>
            <a:r>
              <a:rPr lang="ko-KR" altLang="en-US" dirty="0"/>
              <a:t>사 </a:t>
            </a:r>
            <a:r>
              <a:rPr lang="ko-KR" altLang="en-US" dirty="0" smtClean="0"/>
              <a:t>모임 및 시범 교육 후 </a:t>
            </a:r>
            <a:r>
              <a:rPr lang="en-US" altLang="ko-KR" dirty="0" smtClean="0"/>
              <a:t>feedback </a:t>
            </a:r>
            <a:r>
              <a:rPr lang="ko-KR" altLang="en-US" dirty="0" smtClean="0"/>
              <a:t>한 내용을 토대로 확정 후 배포 예정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34057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ko-KR" altLang="en-US" dirty="0" smtClean="0"/>
              <a:t>연중 계획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97870222"/>
              </p:ext>
            </p:extLst>
          </p:nvPr>
        </p:nvGraphicFramePr>
        <p:xfrm>
          <a:off x="251521" y="1124744"/>
          <a:ext cx="8496939" cy="5658708"/>
        </p:xfrm>
        <a:graphic>
          <a:graphicData uri="http://schemas.openxmlformats.org/drawingml/2006/table">
            <a:tbl>
              <a:tblPr/>
              <a:tblGrid>
                <a:gridCol w="3111944"/>
                <a:gridCol w="769285"/>
                <a:gridCol w="769285"/>
                <a:gridCol w="769285"/>
                <a:gridCol w="769285"/>
                <a:gridCol w="769285"/>
                <a:gridCol w="769285"/>
                <a:gridCol w="769285"/>
              </a:tblGrid>
              <a:tr h="79858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3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월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4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월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5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월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6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월 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7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월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8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월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9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월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이후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858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다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함초롬바탕"/>
                        </a:rPr>
                        <a:t>중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함초롬바탕"/>
                        </a:rPr>
                        <a:t>출동 체계 최적화된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team CPR protocol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함초롬바탕"/>
                        </a:rPr>
                        <a:t>개발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858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함초롬바탕"/>
                        </a:rPr>
                        <a:t>현장 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team CPR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기록지 개발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858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함초롬바탕"/>
                        </a:rPr>
                        <a:t>개별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함초롬바탕"/>
                        </a:rPr>
                        <a:t>소방서별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함초롬바탕"/>
                        </a:rPr>
                        <a:t>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team-CPR education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함초롬바탕"/>
                        </a:rPr>
                        <a:t>위한 강사 양성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642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개별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권역별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대원 교육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929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함초롬바탕"/>
                        </a:rPr>
                        <a:t>서울 구급 소생 아카데미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858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함초롬바탕"/>
                        </a:rPr>
                        <a:t>기록지를 통한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monitoring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함초롬바탕"/>
                        </a:rPr>
                        <a:t>및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함초롬바탕"/>
                        </a:rPr>
                        <a:t>질관리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76421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1108</Words>
  <Application>Microsoft Office PowerPoint</Application>
  <PresentationFormat>화면 슬라이드 쇼(4:3)</PresentationFormat>
  <Paragraphs>311</Paragraphs>
  <Slides>25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6" baseType="lpstr">
      <vt:lpstr>Office 테마</vt:lpstr>
      <vt:lpstr>서울시 다중 출동 체계 내 team CPR 교육 계획</vt:lpstr>
      <vt:lpstr>생존의 고리</vt:lpstr>
      <vt:lpstr>심폐소생술의 성공이란?</vt:lpstr>
      <vt:lpstr>신경학적 예후 </vt:lpstr>
      <vt:lpstr>심정지 환자를 살리는 가장 효과적인 방법</vt:lpstr>
      <vt:lpstr>서울시 다중 출동 체계 시행</vt:lpstr>
      <vt:lpstr>서울시 다중 출동 체계 시행</vt:lpstr>
      <vt:lpstr>프로토콜 (개정중)</vt:lpstr>
      <vt:lpstr>슬라이드 9</vt:lpstr>
      <vt:lpstr>슬라이드 10</vt:lpstr>
      <vt:lpstr>교육 계획</vt:lpstr>
      <vt:lpstr>슬라이드 12</vt:lpstr>
      <vt:lpstr>교육 계획</vt:lpstr>
      <vt:lpstr>슬라이드 14</vt:lpstr>
      <vt:lpstr>표준 교육 계획안</vt:lpstr>
      <vt:lpstr>슬라이드 16</vt:lpstr>
      <vt:lpstr>슬라이드 17</vt:lpstr>
      <vt:lpstr>슬라이드 18</vt:lpstr>
      <vt:lpstr>슬라이드 19</vt:lpstr>
      <vt:lpstr>교육 1 unit당 배치</vt:lpstr>
      <vt:lpstr>시뮬레이션 평가지</vt:lpstr>
      <vt:lpstr>슬라이드 22</vt:lpstr>
      <vt:lpstr>교육 필요 물품 (3 unit 운용 가능)</vt:lpstr>
      <vt:lpstr>교육 자재</vt:lpstr>
      <vt:lpstr>연중 계획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서울시 이중 출동 체계 내 team CPR 교육 계획</dc:title>
  <dc:creator>TH Kim</dc:creator>
  <cp:lastModifiedBy>서울시</cp:lastModifiedBy>
  <cp:revision>64</cp:revision>
  <dcterms:created xsi:type="dcterms:W3CDTF">2015-03-02T01:25:23Z</dcterms:created>
  <dcterms:modified xsi:type="dcterms:W3CDTF">2015-05-15T04:29:53Z</dcterms:modified>
</cp:coreProperties>
</file>