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6"/>
  </p:handoutMasterIdLst>
  <p:sldIdLst>
    <p:sldId id="272" r:id="rId2"/>
    <p:sldId id="286" r:id="rId3"/>
    <p:sldId id="279" r:id="rId4"/>
    <p:sldId id="288" r:id="rId5"/>
    <p:sldId id="287" r:id="rId6"/>
    <p:sldId id="298" r:id="rId7"/>
    <p:sldId id="289" r:id="rId8"/>
    <p:sldId id="290" r:id="rId9"/>
    <p:sldId id="294" r:id="rId10"/>
    <p:sldId id="295" r:id="rId11"/>
    <p:sldId id="281" r:id="rId12"/>
    <p:sldId id="296" r:id="rId13"/>
    <p:sldId id="297" r:id="rId14"/>
    <p:sldId id="256" r:id="rId15"/>
  </p:sldIdLst>
  <p:sldSz cx="9144000" cy="6858000" type="screen4x3"/>
  <p:notesSz cx="6797675" cy="9926638"/>
  <p:embeddedFontLst>
    <p:embeddedFont>
      <p:font typeface="맑은 고딕" pitchFamily="50" charset="-127"/>
      <p:regular r:id="rId17"/>
      <p:bold r:id="rId18"/>
    </p:embeddedFont>
    <p:embeddedFont>
      <p:font typeface="한컴돋움" charset="2"/>
      <p:regular r:id="rId19"/>
    </p:embeddedFont>
    <p:embeddedFont>
      <p:font typeface="HY견고딕" pitchFamily="18" charset="-127"/>
      <p:regular r:id="rId20"/>
    </p:embeddedFont>
    <p:embeddedFont>
      <p:font typeface="휴먼둥근헤드라인" pitchFamily="18" charset="-127"/>
      <p:regular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5">
          <p15:clr>
            <a:srgbClr val="A4A3A4"/>
          </p15:clr>
        </p15:guide>
        <p15:guide id="2" orient="horz" pos="1026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pos="2880">
          <p15:clr>
            <a:srgbClr val="A4A3A4"/>
          </p15:clr>
        </p15:guide>
        <p15:guide id="5" pos="158">
          <p15:clr>
            <a:srgbClr val="A4A3A4"/>
          </p15:clr>
        </p15:guide>
        <p15:guide id="6" pos="385">
          <p15:clr>
            <a:srgbClr val="A4A3A4"/>
          </p15:clr>
        </p15:guide>
        <p15:guide id="7" pos="657">
          <p15:clr>
            <a:srgbClr val="A4A3A4"/>
          </p15:clr>
        </p15:guide>
        <p15:guide id="8" pos="51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13" autoAdjust="0"/>
  </p:normalViewPr>
  <p:slideViewPr>
    <p:cSldViewPr>
      <p:cViewPr varScale="1">
        <p:scale>
          <a:sx n="72" d="100"/>
          <a:sy n="72" d="100"/>
        </p:scale>
        <p:origin x="-936" y="-102"/>
      </p:cViewPr>
      <p:guideLst>
        <p:guide orient="horz" pos="2205"/>
        <p:guide orient="horz" pos="1026"/>
        <p:guide orient="horz" pos="4065"/>
        <p:guide pos="2880"/>
        <p:guide pos="158"/>
        <p:guide pos="385"/>
        <p:guide pos="657"/>
        <p:guide pos="5148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3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53F103B-D81E-408C-B350-0F6D2B4D1EFE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9A4BECF-2ADF-4EA9-BC64-1CD489BC2F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6987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052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9305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1177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81449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1969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556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607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7722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2878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872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EF6B6-A1FE-4418-9D1F-90A49C4AB668}" type="datetimeFigureOut">
              <a:rPr lang="ko-KR" altLang="en-US" smtClean="0"/>
              <a:pPr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5D9A9-148C-4431-B985-FFF5184137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884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90799" y="3660485"/>
            <a:ext cx="3962402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721114"/>
            <a:ext cx="91440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4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굴림체" pitchFamily="49" charset="-127"/>
                <a:ea typeface="굴림체" pitchFamily="49" charset="-127"/>
              </a:rPr>
              <a:t>스마트물순환도시 조성사업 </a:t>
            </a:r>
            <a:endParaRPr lang="en-US" altLang="ko-KR" sz="4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652244" y="3673185"/>
            <a:ext cx="38395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4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사업제안서 </a:t>
            </a:r>
            <a:r>
              <a:rPr lang="en-US" altLang="ko-KR" sz="24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PPT </a:t>
            </a:r>
            <a:r>
              <a:rPr lang="ko-KR" altLang="en-US" sz="24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작성 안내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44008" y="4509120"/>
            <a:ext cx="3888432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사업제안서 </a:t>
            </a:r>
            <a:r>
              <a:rPr lang="en-US" altLang="ko-KR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PPT 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양식은 작성에 도움을 주기 위한 것으로 상황에 맞게 양식을 </a:t>
            </a:r>
            <a:endParaRPr lang="en-US" altLang="ko-KR" sz="1600" b="1" smtClean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변경하여 작성 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가능함</a:t>
            </a:r>
            <a:endParaRPr lang="en-US" altLang="ko-KR" sz="1600" b="1" smtClean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전체 </a:t>
            </a:r>
            <a:r>
              <a:rPr lang="en-US" altLang="ko-KR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30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장 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이내로</a:t>
            </a:r>
            <a:r>
              <a:rPr lang="en-US" altLang="ko-KR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작성</a:t>
            </a:r>
            <a:r>
              <a:rPr lang="en-US" altLang="ko-KR" sz="16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56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226774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신청 단체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7751586"/>
              </p:ext>
            </p:extLst>
          </p:nvPr>
        </p:nvGraphicFramePr>
        <p:xfrm>
          <a:off x="553691" y="1546569"/>
          <a:ext cx="8028176" cy="48965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87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5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653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48072"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baseline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="1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스마트 물순환도시 조성사업 </a:t>
                      </a:r>
                      <a:r>
                        <a:rPr lang="en-US" altLang="ko-KR" sz="1600" b="1" kern="0" spc="0" dirty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600" b="1" kern="0" spc="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기간</a:t>
                      </a:r>
                      <a:r>
                        <a:rPr lang="en-US" altLang="ko-KR" sz="1600" b="1" kern="0" spc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en-US" altLang="ko-KR" sz="1600" b="1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2021.5</a:t>
                      </a:r>
                      <a:r>
                        <a:rPr lang="ko-KR" altLang="en-US" sz="1600" b="1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월 </a:t>
                      </a:r>
                      <a:r>
                        <a:rPr lang="en-US" altLang="ko-KR" sz="1600" b="1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~ 2022.11</a:t>
                      </a:r>
                      <a:r>
                        <a:rPr lang="ko-KR" altLang="en-US" sz="1600" b="1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월</a:t>
                      </a:r>
                      <a:r>
                        <a:rPr lang="en-US" altLang="ko-KR" sz="1600" b="1" kern="0" spc="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807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주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민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 err="1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협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의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신청 단체명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8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단체 소재지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8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대 표 자</a:t>
                      </a:r>
                      <a:endParaRPr lang="ko-KR" altLang="en-US" sz="14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연락처</a:t>
                      </a: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 </a:t>
                      </a:r>
                      <a:r>
                        <a:rPr lang="en-US" sz="1400" kern="0" spc="0" dirty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 TEL</a:t>
                      </a:r>
                      <a:r>
                        <a:rPr 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. 010–0000-0000)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807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자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치</a:t>
                      </a:r>
                      <a:endParaRPr lang="ko-KR" altLang="en-US" sz="16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해당 자치구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○○○구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8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주관 부서</a:t>
                      </a:r>
                      <a:endParaRPr lang="ko-KR" altLang="en-US" sz="14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연락처</a:t>
                      </a: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○○○과 ○○○팀 </a:t>
                      </a:r>
                      <a:r>
                        <a:rPr lang="en-US" altLang="ko-KR" sz="1400" kern="0" spc="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kern="0" spc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담당자 </a:t>
                      </a: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  ☎ </a:t>
                      </a:r>
                      <a:r>
                        <a:rPr lang="en-US" altLang="ko-KR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02–</a:t>
                      </a: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○○○○</a:t>
                      </a:r>
                      <a:r>
                        <a:rPr lang="en-US" altLang="ko-KR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</a:t>
                      </a:r>
                      <a:r>
                        <a:rPr lang="en-US" altLang="ko-KR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8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조직 </a:t>
                      </a: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구성</a:t>
                      </a:r>
                      <a:endParaRPr lang="ko-KR" altLang="en-US" sz="1400" b="1" kern="0" spc="0" dirty="0"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(T/F</a:t>
                      </a:r>
                      <a:r>
                        <a:rPr lang="ko-KR" altLang="en-US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팀</a:t>
                      </a:r>
                      <a:r>
                        <a:rPr lang="en-US" altLang="ko-KR" sz="1400" b="1" kern="0" spc="-80" dirty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-2286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○○○과</a:t>
                      </a:r>
                      <a:r>
                        <a:rPr lang="en-US" altLang="ko-KR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 </a:t>
                      </a: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○○팀</a:t>
                      </a:r>
                      <a:r>
                        <a:rPr lang="en-US" altLang="ko-KR" sz="1400" kern="0" spc="0" dirty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 </a:t>
                      </a:r>
                      <a:r>
                        <a:rPr lang="en-US" altLang="ko-KR" sz="1400" kern="0" spc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+ </a:t>
                      </a:r>
                      <a:r>
                        <a:rPr lang="ko-KR" altLang="en-US" sz="1400" kern="0" spc="0" smtClean="0"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○○주민센터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3773" marR="13773" marT="13773" marB="1377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335" y="962963"/>
            <a:ext cx="3799633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추진 주체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907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09450" y="1412776"/>
            <a:ext cx="8634550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현재 수립 중인 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‘2040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물순환 회복기본계획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’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방향에 따라 기존 물순환 회복사업을 지역맞춤형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</a:t>
            </a:r>
          </a:p>
          <a:p>
            <a:pPr>
              <a:lnSpc>
                <a:spcPct val="130000"/>
              </a:lnSpc>
            </a:pP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통합형 물순환 </a:t>
            </a:r>
            <a:r>
              <a:rPr lang="ko-KR" altLang="en-US" sz="1400" smtClean="0"/>
              <a:t>新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</a:rPr>
              <a:t>사업모델인 스마트물순환도시 조성사업으로 전환하여 추진</a:t>
            </a: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불투수율이 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70%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이상인 지역을 대상으로 다양한 지역맞춤형 물순환시설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침투시설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식생형시설 등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을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집약적으로 설치하고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빗물만이 아니라 유출지하수와 중수도 등 다양한 도시 물자원을 통합 활용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-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물순환시설에 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IT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를 접목하여 사업효과 모니터링 및 실시간 정보 디지털전광판 표출 등을 통한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시민체감도를 높이는 도시 물순환체계 구축과 그린인프라 조성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338678"/>
            <a:ext cx="370790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사업의 목적 </a:t>
            </a:r>
            <a:r>
              <a:rPr lang="en-US" altLang="ko-KR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필요성</a:t>
            </a:r>
            <a:r>
              <a:rPr lang="en-US" altLang="ko-KR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335" y="962963"/>
            <a:ext cx="4807745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사업의 필요성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09450" y="4014717"/>
            <a:ext cx="8022990" cy="377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600" smtClean="0">
                <a:latin typeface="+mj-lt"/>
                <a:cs typeface="한컴돋움" panose="02030600000101010101" pitchFamily="18" charset="2"/>
              </a:rPr>
              <a:t>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사업을 통해 얻고자 하는 목적을 기술함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19901" y="3701723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335" y="3564904"/>
            <a:ext cx="4807745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사업의 목적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82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419901" y="1373598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4335" y="1236779"/>
            <a:ext cx="3799633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주민활동 사진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0" y="338678"/>
            <a:ext cx="298782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주민 참여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1844825"/>
            <a:ext cx="74888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smtClean="0">
                <a:latin typeface="+mn-ea"/>
                <a:cs typeface="한컴돋움" panose="02030600000101010101" pitchFamily="18" charset="2"/>
              </a:rPr>
              <a:t>-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도시재생사업 및 타 사업 등 주민활동 사진 등</a:t>
            </a:r>
            <a:endParaRPr lang="en-US" altLang="ko-KR" sz="16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600" smtClean="0">
                <a:latin typeface="+mn-ea"/>
                <a:cs typeface="한컴돋움" panose="02030600000101010101" pitchFamily="18" charset="2"/>
              </a:rPr>
              <a:t>-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자체 물순환 관련 사업을 위한 사전 주민설명회 활동사진과 내용 등</a:t>
            </a:r>
            <a:endParaRPr lang="en-US" altLang="ko-KR" sz="16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endParaRPr lang="en-US" altLang="ko-KR" b="1" dirty="0" smtClean="0">
              <a:solidFill>
                <a:schemeClr val="accent1"/>
              </a:solidFill>
              <a:latin typeface="+mn-ea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05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2123728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1867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4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사업개요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55375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18185" y="962963"/>
            <a:ext cx="4418311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위치도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4335" y="962963"/>
            <a:ext cx="379963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스마트 물순환도시 개요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552" y="1412775"/>
            <a:ext cx="3888432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사업위치 </a:t>
            </a: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사업면적 </a:t>
            </a: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 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㎡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용도지역 </a:t>
            </a: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 </a:t>
            </a: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건축물 </a:t>
            </a: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r>
              <a:rPr lang="ko-KR" altLang="en-US" sz="1600" kern="0" smtClean="0">
                <a:latin typeface="굴림체" pitchFamily="49" charset="-127"/>
                <a:ea typeface="굴림체" pitchFamily="49" charset="-127"/>
              </a:rPr>
              <a:t>○○동</a:t>
            </a:r>
            <a:r>
              <a:rPr lang="en-US" altLang="ko-KR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19901" y="3469094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4335" y="3332275"/>
            <a:ext cx="3799633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일반적 특징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528" y="3861048"/>
            <a:ext cx="4296115" cy="68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  <a:cs typeface="한컴돋움" panose="02030600000101010101" pitchFamily="18" charset="2"/>
              </a:defRPr>
            </a:lvl1pPr>
          </a:lstStyle>
          <a:p>
            <a:pPr>
              <a:buFontTx/>
              <a:buChar char="-"/>
            </a:pP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사업구역 내 타사업 진행 현황</a:t>
            </a:r>
            <a:endParaRPr lang="en-US" altLang="ko-KR" sz="160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공공시설 포함 여부</a:t>
            </a:r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위치</a:t>
            </a:r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등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4" name="그림 23" descr="K-20200721-383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0879" y="1484784"/>
            <a:ext cx="4312975" cy="4824535"/>
          </a:xfrm>
          <a:prstGeom prst="rect">
            <a:avLst/>
          </a:prstGeom>
        </p:spPr>
      </p:pic>
      <p:sp>
        <p:nvSpPr>
          <p:cNvPr id="26" name="자유형 25"/>
          <p:cNvSpPr/>
          <p:nvPr/>
        </p:nvSpPr>
        <p:spPr>
          <a:xfrm>
            <a:off x="6443932" y="3545457"/>
            <a:ext cx="707366" cy="914400"/>
          </a:xfrm>
          <a:custGeom>
            <a:avLst/>
            <a:gdLst>
              <a:gd name="connsiteX0" fmla="*/ 327804 w 707366"/>
              <a:gd name="connsiteY0" fmla="*/ 0 h 914400"/>
              <a:gd name="connsiteX1" fmla="*/ 370936 w 707366"/>
              <a:gd name="connsiteY1" fmla="*/ 474452 h 914400"/>
              <a:gd name="connsiteX2" fmla="*/ 0 w 707366"/>
              <a:gd name="connsiteY2" fmla="*/ 612475 h 914400"/>
              <a:gd name="connsiteX3" fmla="*/ 353683 w 707366"/>
              <a:gd name="connsiteY3" fmla="*/ 914400 h 914400"/>
              <a:gd name="connsiteX4" fmla="*/ 707366 w 707366"/>
              <a:gd name="connsiteY4" fmla="*/ 655607 h 914400"/>
              <a:gd name="connsiteX5" fmla="*/ 508959 w 707366"/>
              <a:gd name="connsiteY5" fmla="*/ 17252 h 914400"/>
              <a:gd name="connsiteX6" fmla="*/ 327804 w 707366"/>
              <a:gd name="connsiteY6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7366" h="914400">
                <a:moveTo>
                  <a:pt x="327804" y="0"/>
                </a:moveTo>
                <a:lnTo>
                  <a:pt x="370936" y="474452"/>
                </a:lnTo>
                <a:lnTo>
                  <a:pt x="0" y="612475"/>
                </a:lnTo>
                <a:lnTo>
                  <a:pt x="353683" y="914400"/>
                </a:lnTo>
                <a:lnTo>
                  <a:pt x="707366" y="655607"/>
                </a:lnTo>
                <a:lnTo>
                  <a:pt x="508959" y="17252"/>
                </a:lnTo>
                <a:lnTo>
                  <a:pt x="327804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660232" y="2204864"/>
            <a:ext cx="136815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rgbClr val="0000FF"/>
                </a:solidFill>
                <a:latin typeface="굴림체" pitchFamily="49" charset="-127"/>
                <a:ea typeface="굴림체" pitchFamily="49" charset="-127"/>
              </a:rPr>
              <a:t>○○○아파트</a:t>
            </a:r>
            <a:endParaRPr lang="ko-KR" altLang="en-US" sz="1100" b="1" dirty="0">
              <a:solidFill>
                <a:srgbClr val="0000FF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876256" y="3717032"/>
            <a:ext cx="19442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사업지</a:t>
            </a:r>
            <a:r>
              <a:rPr lang="en-US" altLang="ko-KR" sz="14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구역경계 </a:t>
            </a:r>
            <a:endParaRPr lang="en-US" altLang="ko-KR" sz="1400" b="1" smtClean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14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표시</a:t>
            </a:r>
            <a:r>
              <a:rPr lang="en-US" altLang="ko-KR" sz="1400" b="1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7164288" y="5373216"/>
            <a:ext cx="136815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00FF"/>
                </a:solidFill>
                <a:latin typeface="굴림체" pitchFamily="49" charset="-127"/>
                <a:ea typeface="굴림체" pitchFamily="49" charset="-127"/>
              </a:rPr>
              <a:t>강변북로</a:t>
            </a:r>
            <a:endParaRPr lang="ko-KR" altLang="en-US" sz="1100" b="1" dirty="0">
              <a:solidFill>
                <a:srgbClr val="0000FF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733268" y="4022316"/>
            <a:ext cx="136815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rgbClr val="0000FF"/>
                </a:solidFill>
                <a:latin typeface="굴림체" pitchFamily="49" charset="-127"/>
                <a:ea typeface="굴림체" pitchFamily="49" charset="-127"/>
              </a:rPr>
              <a:t>○○○근린공원</a:t>
            </a:r>
            <a:endParaRPr lang="ko-KR" altLang="en-US" sz="1100" b="1" dirty="0">
              <a:solidFill>
                <a:srgbClr val="0000FF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09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370790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3092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5.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대상지 지역 특징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4335" y="962963"/>
            <a:ext cx="3799633" cy="401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추가 특징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084" y="1395725"/>
            <a:ext cx="8078372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  <a:cs typeface="한컴돋움" panose="02030600000101010101" pitchFamily="18" charset="2"/>
              </a:defRPr>
            </a:lvl1pPr>
          </a:lstStyle>
          <a:p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○ 사업대상지 녹지 활용계획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smtClean="0">
                <a:latin typeface="굴림체" pitchFamily="49" charset="-127"/>
                <a:ea typeface="굴림체" pitchFamily="49" charset="-127"/>
              </a:rPr>
              <a:t>   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○</a:t>
            </a:r>
            <a:r>
              <a:rPr lang="en-US" altLang="ko-KR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빗물관리시설 유무</a:t>
            </a:r>
            <a:r>
              <a:rPr lang="en-US" altLang="ko-KR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관련 시설물 현황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○</a:t>
            </a:r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물순환 </a:t>
            </a:r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특화거리 조성을 위한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사전 검토현황</a:t>
            </a:r>
            <a:endParaRPr lang="en-US" altLang="ko-KR" sz="160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endParaRPr lang="en-US" altLang="ko-KR" sz="160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○ 유출지하수</a:t>
            </a:r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중수도</a:t>
            </a:r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하수재처리수 등 도시 물자원 활용 가능 지역 검토</a:t>
            </a:r>
            <a:endParaRPr lang="en-US" altLang="ko-KR" sz="160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51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335" y="962963"/>
            <a:ext cx="7039993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현장사진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338678"/>
            <a:ext cx="298782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6</a:t>
            </a:r>
            <a:r>
              <a:rPr lang="en-US" altLang="ko-KR" sz="24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4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현장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사진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09450" y="1412776"/>
            <a:ext cx="8094998" cy="367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6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도시 특성 등이 드러나도록 자유롭게 구성   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107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370790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2634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7.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사업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세부내용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335" y="962963"/>
            <a:ext cx="3799633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종합계획도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628800"/>
            <a:ext cx="741682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ko-KR" altLang="en-US" smtClean="0"/>
          </a:p>
          <a:p>
            <a:pPr>
              <a:lnSpc>
                <a:spcPct val="130000"/>
              </a:lnSpc>
            </a:pP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55" t="2198" r="7925" b="1037"/>
          <a:stretch/>
        </p:blipFill>
        <p:spPr>
          <a:xfrm>
            <a:off x="323528" y="1556792"/>
            <a:ext cx="8104709" cy="4987513"/>
          </a:xfrm>
          <a:prstGeom prst="rect">
            <a:avLst/>
          </a:prstGeom>
          <a:effectLst/>
        </p:spPr>
      </p:pic>
      <p:sp>
        <p:nvSpPr>
          <p:cNvPr id="11" name="정육면체 10"/>
          <p:cNvSpPr/>
          <p:nvPr/>
        </p:nvSpPr>
        <p:spPr>
          <a:xfrm>
            <a:off x="4542650" y="4679712"/>
            <a:ext cx="198000" cy="316468"/>
          </a:xfrm>
          <a:prstGeom prst="cube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5020369" y="5457671"/>
            <a:ext cx="1412936" cy="973662"/>
            <a:chOff x="1980404" y="3822479"/>
            <a:chExt cx="1412936" cy="973662"/>
          </a:xfrm>
        </p:grpSpPr>
        <p:sp>
          <p:nvSpPr>
            <p:cNvPr id="13" name="타원형 설명선 12"/>
            <p:cNvSpPr/>
            <p:nvPr/>
          </p:nvSpPr>
          <p:spPr>
            <a:xfrm>
              <a:off x="1980404" y="3822479"/>
              <a:ext cx="1412936" cy="973662"/>
            </a:xfrm>
            <a:prstGeom prst="wedgeEllipseCallout">
              <a:avLst>
                <a:gd name="adj1" fmla="val -33955"/>
                <a:gd name="adj2" fmla="val -57202"/>
              </a:avLst>
            </a:prstGeom>
            <a:solidFill>
              <a:srgbClr val="FFFF99">
                <a:alpha val="95000"/>
              </a:srgb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그룹 23"/>
            <p:cNvGrpSpPr/>
            <p:nvPr/>
          </p:nvGrpSpPr>
          <p:grpSpPr>
            <a:xfrm>
              <a:off x="2046072" y="3885836"/>
              <a:ext cx="1297323" cy="856800"/>
              <a:chOff x="2286217" y="3694508"/>
              <a:chExt cx="1297323" cy="856800"/>
            </a:xfrm>
          </p:grpSpPr>
          <p:pic>
            <p:nvPicPr>
              <p:cNvPr id="15" name="그림 14"/>
              <p:cNvPicPr preferRelativeResize="0">
                <a:picLocks/>
              </p:cNvPicPr>
              <p:nvPr/>
            </p:nvPicPr>
            <p:blipFill rotWithShape="1">
              <a:blip r:embed="rId3" cstate="print"/>
              <a:srcRect l="13357" t="12017" r="11252" b="-5844"/>
              <a:stretch/>
            </p:blipFill>
            <p:spPr>
              <a:xfrm>
                <a:off x="2286217" y="3694508"/>
                <a:ext cx="1281600" cy="856800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6" name="직사각형 15"/>
              <p:cNvSpPr/>
              <p:nvPr/>
            </p:nvSpPr>
            <p:spPr>
              <a:xfrm>
                <a:off x="2417836" y="3843609"/>
                <a:ext cx="1165704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·</a:t>
                </a:r>
                <a:r>
                  <a:rPr lang="ko-KR" altLang="en-US" sz="900" spc="-150" dirty="0" err="1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물공급기</a:t>
                </a:r>
                <a:r>
                  <a:rPr lang="ko-KR" altLang="en-US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 수질</a:t>
                </a:r>
                <a:r>
                  <a:rPr lang="en-US" altLang="ko-KR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, </a:t>
                </a:r>
                <a:r>
                  <a:rPr lang="ko-KR" altLang="en-US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수량</a:t>
                </a:r>
                <a:endParaRPr lang="en-US" altLang="ko-KR" sz="900" spc="-150" dirty="0" smtClean="0">
                  <a:ln w="1270">
                    <a:noFill/>
                  </a:ln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itchFamily="34" charset="0"/>
                </a:endParaRPr>
              </a:p>
              <a:p>
                <a:r>
                  <a:rPr lang="en-US" altLang="ko-KR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·</a:t>
                </a:r>
                <a:r>
                  <a:rPr lang="ko-KR" altLang="en-US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물 </a:t>
                </a:r>
                <a:r>
                  <a:rPr lang="ko-KR" altLang="en-US" sz="900" spc="-150" dirty="0" err="1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절약량</a:t>
                </a:r>
                <a:endParaRPr lang="en-US" altLang="ko-KR" sz="900" spc="-150" dirty="0" smtClean="0">
                  <a:ln w="1270">
                    <a:noFill/>
                  </a:ln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itchFamily="34" charset="0"/>
                </a:endParaRPr>
              </a:p>
              <a:p>
                <a:r>
                  <a:rPr lang="en-US" altLang="ko-KR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·</a:t>
                </a:r>
                <a:r>
                  <a:rPr lang="ko-KR" altLang="en-US" sz="900" spc="-150" dirty="0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하수처리비용 </a:t>
                </a:r>
                <a:r>
                  <a:rPr lang="ko-KR" altLang="en-US" sz="900" spc="-150" dirty="0" err="1" smtClean="0">
                    <a:ln w="1270">
                      <a:noFill/>
                    </a:ln>
                    <a:solidFill>
                      <a:srgbClr val="00206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절감액</a:t>
                </a:r>
                <a:endParaRPr lang="ko-KR" altLang="en-US" sz="900" spc="-150" dirty="0">
                  <a:ln w="1270">
                    <a:noFill/>
                  </a:ln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</p:grpSp>
      <p:grpSp>
        <p:nvGrpSpPr>
          <p:cNvPr id="17" name="그룹 16"/>
          <p:cNvGrpSpPr/>
          <p:nvPr/>
        </p:nvGrpSpPr>
        <p:grpSpPr>
          <a:xfrm>
            <a:off x="3252117" y="5182278"/>
            <a:ext cx="1412936" cy="973662"/>
            <a:chOff x="4412311" y="3220623"/>
            <a:chExt cx="1412936" cy="973662"/>
          </a:xfrm>
        </p:grpSpPr>
        <p:sp>
          <p:nvSpPr>
            <p:cNvPr id="18" name="타원형 설명선 17"/>
            <p:cNvSpPr/>
            <p:nvPr/>
          </p:nvSpPr>
          <p:spPr>
            <a:xfrm>
              <a:off x="4412311" y="3220623"/>
              <a:ext cx="1412936" cy="973662"/>
            </a:xfrm>
            <a:prstGeom prst="wedgeEllipseCallout">
              <a:avLst>
                <a:gd name="adj1" fmla="val 44689"/>
                <a:gd name="adj2" fmla="val -49449"/>
              </a:avLst>
            </a:prstGeom>
            <a:solidFill>
              <a:srgbClr val="FFFF99">
                <a:alpha val="95000"/>
              </a:srgb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/>
            <p:cNvPicPr preferRelativeResize="0">
              <a:picLocks/>
            </p:cNvPicPr>
            <p:nvPr/>
          </p:nvPicPr>
          <p:blipFill rotWithShape="1">
            <a:blip r:embed="rId4" cstate="print"/>
            <a:srcRect l="3055" t="21738" r="2756" b="10867"/>
            <a:stretch/>
          </p:blipFill>
          <p:spPr>
            <a:xfrm>
              <a:off x="4494317" y="3289587"/>
              <a:ext cx="1281600" cy="8568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cxnSp>
        <p:nvCxnSpPr>
          <p:cNvPr id="20" name="직선 화살표 연결선 19"/>
          <p:cNvCxnSpPr/>
          <p:nvPr/>
        </p:nvCxnSpPr>
        <p:spPr>
          <a:xfrm flipH="1">
            <a:off x="4761114" y="4413630"/>
            <a:ext cx="371346" cy="434387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/>
          <p:cNvGrpSpPr/>
          <p:nvPr/>
        </p:nvGrpSpPr>
        <p:grpSpPr>
          <a:xfrm>
            <a:off x="5017153" y="4594031"/>
            <a:ext cx="326002" cy="608800"/>
            <a:chOff x="4572000" y="4190654"/>
            <a:chExt cx="326002" cy="608800"/>
          </a:xfrm>
        </p:grpSpPr>
        <p:sp>
          <p:nvSpPr>
            <p:cNvPr id="22" name="원통 21"/>
            <p:cNvSpPr/>
            <p:nvPr/>
          </p:nvSpPr>
          <p:spPr>
            <a:xfrm>
              <a:off x="4716016" y="4190654"/>
              <a:ext cx="45719" cy="608800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90"/>
            <p:cNvGrpSpPr/>
            <p:nvPr/>
          </p:nvGrpSpPr>
          <p:grpSpPr>
            <a:xfrm>
              <a:off x="4572000" y="4288853"/>
              <a:ext cx="326002" cy="259894"/>
              <a:chOff x="3742450" y="3853190"/>
              <a:chExt cx="326002" cy="259894"/>
            </a:xfrm>
          </p:grpSpPr>
          <p:sp>
            <p:nvSpPr>
              <p:cNvPr id="24" name="정육면체 23"/>
              <p:cNvSpPr/>
              <p:nvPr/>
            </p:nvSpPr>
            <p:spPr>
              <a:xfrm>
                <a:off x="3742450" y="3853190"/>
                <a:ext cx="326002" cy="259894"/>
              </a:xfrm>
              <a:prstGeom prst="cube">
                <a:avLst>
                  <a:gd name="adj" fmla="val 6053"/>
                </a:avLst>
              </a:prstGeom>
              <a:solidFill>
                <a:srgbClr val="0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정육면체 24"/>
              <p:cNvSpPr/>
              <p:nvPr/>
            </p:nvSpPr>
            <p:spPr>
              <a:xfrm>
                <a:off x="3745794" y="3942301"/>
                <a:ext cx="319314" cy="156160"/>
              </a:xfrm>
              <a:prstGeom prst="cube">
                <a:avLst>
                  <a:gd name="adj" fmla="val 6053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sz="300" dirty="0" err="1" smtClean="0">
                    <a:solidFill>
                      <a:schemeClr val="bg2">
                        <a:lumMod val="25000"/>
                      </a:schemeClr>
                    </a:solidFill>
                  </a:rPr>
                  <a:t>물공급기</a:t>
                </a:r>
                <a:r>
                  <a:rPr lang="en-US" altLang="ko-KR" sz="300" dirty="0">
                    <a:solidFill>
                      <a:schemeClr val="bg2">
                        <a:lumMod val="25000"/>
                      </a:schemeClr>
                    </a:solidFill>
                  </a:rPr>
                  <a:t/>
                </a:r>
                <a:br>
                  <a:rPr lang="en-US" altLang="ko-KR" sz="300" dirty="0">
                    <a:solidFill>
                      <a:schemeClr val="bg2">
                        <a:lumMod val="25000"/>
                      </a:schemeClr>
                    </a:solidFill>
                  </a:rPr>
                </a:br>
                <a:r>
                  <a:rPr lang="ko-KR" altLang="en-US" sz="300" dirty="0" err="1" smtClean="0">
                    <a:solidFill>
                      <a:schemeClr val="bg2">
                        <a:lumMod val="25000"/>
                      </a:schemeClr>
                    </a:solidFill>
                  </a:rPr>
                  <a:t>수원별</a:t>
                </a:r>
                <a:r>
                  <a:rPr lang="ko-KR" altLang="en-US" sz="300" dirty="0" smtClean="0">
                    <a:solidFill>
                      <a:schemeClr val="bg2">
                        <a:lumMod val="25000"/>
                      </a:schemeClr>
                    </a:solidFill>
                  </a:rPr>
                  <a:t> 유입량</a:t>
                </a:r>
                <a:endParaRPr lang="en-US" altLang="ko-KR" sz="300" dirty="0" smtClean="0">
                  <a:solidFill>
                    <a:schemeClr val="bg2">
                      <a:lumMod val="25000"/>
                    </a:schemeClr>
                  </a:solidFill>
                </a:endParaRPr>
              </a:p>
              <a:p>
                <a:pPr algn="ctr"/>
                <a:r>
                  <a:rPr lang="ko-KR" altLang="en-US" sz="300" dirty="0" smtClean="0">
                    <a:solidFill>
                      <a:schemeClr val="bg2">
                        <a:lumMod val="25000"/>
                      </a:schemeClr>
                    </a:solidFill>
                  </a:rPr>
                  <a:t>수질</a:t>
                </a:r>
                <a:endParaRPr lang="ko-KR" altLang="en-US" dirty="0"/>
              </a:p>
            </p:txBody>
          </p:sp>
        </p:grpSp>
      </p:grpSp>
      <p:sp>
        <p:nvSpPr>
          <p:cNvPr id="26" name="정육면체 25"/>
          <p:cNvSpPr/>
          <p:nvPr/>
        </p:nvSpPr>
        <p:spPr>
          <a:xfrm>
            <a:off x="1325603" y="5158672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정육면체 26"/>
          <p:cNvSpPr/>
          <p:nvPr/>
        </p:nvSpPr>
        <p:spPr>
          <a:xfrm>
            <a:off x="2377328" y="4653892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정육면체 27"/>
          <p:cNvSpPr/>
          <p:nvPr/>
        </p:nvSpPr>
        <p:spPr>
          <a:xfrm>
            <a:off x="3064185" y="4340890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정육면체 28"/>
          <p:cNvSpPr/>
          <p:nvPr/>
        </p:nvSpPr>
        <p:spPr>
          <a:xfrm>
            <a:off x="3770324" y="4009044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정육면체 29"/>
          <p:cNvSpPr/>
          <p:nvPr/>
        </p:nvSpPr>
        <p:spPr>
          <a:xfrm>
            <a:off x="4479945" y="3668538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정육면체 30"/>
          <p:cNvSpPr/>
          <p:nvPr/>
        </p:nvSpPr>
        <p:spPr>
          <a:xfrm>
            <a:off x="6046040" y="2933817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정육면체 31"/>
          <p:cNvSpPr/>
          <p:nvPr/>
        </p:nvSpPr>
        <p:spPr>
          <a:xfrm>
            <a:off x="6865639" y="2557378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757385" y="2448303"/>
            <a:ext cx="1201893" cy="2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err="1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침투형</a:t>
            </a:r>
            <a:r>
              <a:rPr lang="ko-KR" altLang="en-US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dirty="0" err="1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빗물받이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rot="20123125">
            <a:off x="7000589" y="2796135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 rot="20123125">
            <a:off x="6164101" y="3175665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 rot="20123125">
            <a:off x="5420003" y="3542883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 rot="20123125">
            <a:off x="4589250" y="3896498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 rot="20123125">
            <a:off x="3893906" y="4229768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 rot="20123125">
            <a:off x="3040029" y="4618752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 rot="20123125">
            <a:off x="2210349" y="5016157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 rot="20123125">
            <a:off x="1459514" y="5360061"/>
            <a:ext cx="125613" cy="51166"/>
          </a:xfrm>
          <a:prstGeom prst="rect">
            <a:avLst/>
          </a:prstGeom>
          <a:pattFill prst="dkHorz">
            <a:fgClr>
              <a:schemeClr val="bg2">
                <a:lumMod val="25000"/>
              </a:schemeClr>
            </a:fgClr>
            <a:bgClr>
              <a:schemeClr val="bg2">
                <a:lumMod val="9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4742383" y="5210608"/>
            <a:ext cx="1040737" cy="206210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디지털전광판</a:t>
            </a:r>
          </a:p>
        </p:txBody>
      </p:sp>
      <p:sp>
        <p:nvSpPr>
          <p:cNvPr id="43" name="타원형 설명선 42"/>
          <p:cNvSpPr/>
          <p:nvPr/>
        </p:nvSpPr>
        <p:spPr>
          <a:xfrm>
            <a:off x="7258552" y="2764907"/>
            <a:ext cx="1412936" cy="973662"/>
          </a:xfrm>
          <a:prstGeom prst="wedgeEllipseCallout">
            <a:avLst>
              <a:gd name="adj1" fmla="val -40999"/>
              <a:gd name="adj2" fmla="val -58795"/>
            </a:avLst>
          </a:prstGeom>
          <a:solidFill>
            <a:schemeClr val="accent1">
              <a:lumMod val="20000"/>
              <a:lumOff val="80000"/>
              <a:alpha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5674662" y="2701685"/>
            <a:ext cx="1122820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LID</a:t>
            </a:r>
            <a:r>
              <a:rPr lang="ko-KR" altLang="en-US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형 </a:t>
            </a:r>
            <a:r>
              <a:rPr lang="ko-KR" altLang="en-US" sz="1200" dirty="0" err="1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플랜터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물결 44"/>
          <p:cNvSpPr/>
          <p:nvPr/>
        </p:nvSpPr>
        <p:spPr>
          <a:xfrm rot="1517874">
            <a:off x="5076235" y="4640608"/>
            <a:ext cx="1527232" cy="212403"/>
          </a:xfrm>
          <a:prstGeom prst="wave">
            <a:avLst/>
          </a:prstGeom>
          <a:solidFill>
            <a:srgbClr val="20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5240340" y="4434691"/>
            <a:ext cx="476452" cy="215729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6175565" y="4919187"/>
            <a:ext cx="476452" cy="215729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U자형 화살표 47"/>
          <p:cNvSpPr/>
          <p:nvPr/>
        </p:nvSpPr>
        <p:spPr>
          <a:xfrm>
            <a:off x="5906936" y="4289494"/>
            <a:ext cx="195496" cy="469940"/>
          </a:xfrm>
          <a:prstGeom prst="uturnArrow">
            <a:avLst>
              <a:gd name="adj1" fmla="val 25000"/>
              <a:gd name="adj2" fmla="val 25000"/>
              <a:gd name="adj3" fmla="val 38689"/>
              <a:gd name="adj4" fmla="val 43750"/>
              <a:gd name="adj5" fmla="val 53260"/>
            </a:avLst>
          </a:prstGeom>
          <a:solidFill>
            <a:srgbClr val="20ECE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9" name="U자형 화살표 48"/>
          <p:cNvSpPr/>
          <p:nvPr/>
        </p:nvSpPr>
        <p:spPr>
          <a:xfrm flipH="1">
            <a:off x="5703004" y="4289494"/>
            <a:ext cx="191916" cy="469940"/>
          </a:xfrm>
          <a:prstGeom prst="uturnArrow">
            <a:avLst>
              <a:gd name="adj1" fmla="val 25000"/>
              <a:gd name="adj2" fmla="val 25000"/>
              <a:gd name="adj3" fmla="val 38689"/>
              <a:gd name="adj4" fmla="val 43750"/>
              <a:gd name="adj5" fmla="val 53260"/>
            </a:avLst>
          </a:prstGeom>
          <a:solidFill>
            <a:srgbClr val="20ECE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12024" y="4741766"/>
            <a:ext cx="607320" cy="240066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실개천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603676" y="5008719"/>
            <a:ext cx="800219" cy="29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solidFill>
                  <a:srgbClr val="00206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하천방류</a:t>
            </a:r>
            <a:endParaRPr lang="ko-KR" altLang="en-US" sz="1200" dirty="0">
              <a:solidFill>
                <a:srgbClr val="00206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2" name="직선 화살표 연결선 51"/>
          <p:cNvCxnSpPr/>
          <p:nvPr/>
        </p:nvCxnSpPr>
        <p:spPr>
          <a:xfrm>
            <a:off x="3702786" y="3248452"/>
            <a:ext cx="1024086" cy="945430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/>
          <p:nvPr/>
        </p:nvCxnSpPr>
        <p:spPr>
          <a:xfrm>
            <a:off x="3415004" y="4007259"/>
            <a:ext cx="1266267" cy="296212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>
            <a:off x="4384726" y="3036509"/>
            <a:ext cx="436111" cy="1094016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909373" y="3414597"/>
            <a:ext cx="1593960" cy="949232"/>
            <a:chOff x="2924975" y="1962126"/>
            <a:chExt cx="1965396" cy="1107447"/>
          </a:xfrm>
        </p:grpSpPr>
        <p:grpSp>
          <p:nvGrpSpPr>
            <p:cNvPr id="56" name="그룹 55"/>
            <p:cNvGrpSpPr/>
            <p:nvPr/>
          </p:nvGrpSpPr>
          <p:grpSpPr>
            <a:xfrm>
              <a:off x="2924975" y="1962126"/>
              <a:ext cx="1965396" cy="1107447"/>
              <a:chOff x="1973358" y="2449078"/>
              <a:chExt cx="1151740" cy="1107447"/>
            </a:xfrm>
          </p:grpSpPr>
          <p:sp>
            <p:nvSpPr>
              <p:cNvPr id="58" name="Freeform 9"/>
              <p:cNvSpPr>
                <a:spLocks noEditPoints="1"/>
              </p:cNvSpPr>
              <p:nvPr/>
            </p:nvSpPr>
            <p:spPr bwMode="auto">
              <a:xfrm>
                <a:off x="1997648" y="2449078"/>
                <a:ext cx="1127450" cy="1107447"/>
              </a:xfrm>
              <a:prstGeom prst="ellipse">
                <a:avLst/>
              </a:prstGeom>
              <a:solidFill>
                <a:srgbClr val="002060">
                  <a:alpha val="84000"/>
                </a:srgbClr>
              </a:solidFill>
              <a:ln w="1143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1973358" y="2827211"/>
                <a:ext cx="1034727" cy="461665"/>
              </a:xfrm>
              <a:prstGeom prst="rect">
                <a:avLst/>
              </a:prstGeom>
              <a:noFill/>
              <a:effectLst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ko-KR" sz="24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휴먼둥근헤드라인" panose="02030504000101010101" pitchFamily="18" charset="-127"/>
                  <a:ea typeface="휴먼둥근헤드라인" panose="02030504000101010101" pitchFamily="18" charset="-127"/>
                </a:endParaRPr>
              </a:p>
            </p:txBody>
          </p:sp>
        </p:grpSp>
        <p:sp>
          <p:nvSpPr>
            <p:cNvPr id="57" name="직사각형 56"/>
            <p:cNvSpPr/>
            <p:nvPr/>
          </p:nvSpPr>
          <p:spPr>
            <a:xfrm>
              <a:off x="3201814" y="2308698"/>
              <a:ext cx="12426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pc="-150" dirty="0" smtClean="0">
                  <a:ln w="1270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유출지하수</a:t>
              </a:r>
              <a:endParaRPr lang="ko-KR" altLang="en-US" spc="-150" dirty="0">
                <a:ln w="127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3107862" y="2518451"/>
            <a:ext cx="2222912" cy="929711"/>
            <a:chOff x="3342989" y="1882233"/>
            <a:chExt cx="2706698" cy="951425"/>
          </a:xfrm>
        </p:grpSpPr>
        <p:grpSp>
          <p:nvGrpSpPr>
            <p:cNvPr id="61" name="그룹 60"/>
            <p:cNvGrpSpPr/>
            <p:nvPr/>
          </p:nvGrpSpPr>
          <p:grpSpPr>
            <a:xfrm>
              <a:off x="3342989" y="1882233"/>
              <a:ext cx="2706698" cy="951425"/>
              <a:chOff x="1421935" y="2827211"/>
              <a:chExt cx="1586150" cy="951425"/>
            </a:xfrm>
          </p:grpSpPr>
          <p:sp>
            <p:nvSpPr>
              <p:cNvPr id="63" name="Freeform 9"/>
              <p:cNvSpPr>
                <a:spLocks noEditPoints="1"/>
              </p:cNvSpPr>
              <p:nvPr/>
            </p:nvSpPr>
            <p:spPr bwMode="auto">
              <a:xfrm>
                <a:off x="1421935" y="3172132"/>
                <a:ext cx="540657" cy="606504"/>
              </a:xfrm>
              <a:prstGeom prst="ellipse">
                <a:avLst/>
              </a:prstGeom>
              <a:solidFill>
                <a:srgbClr val="002060">
                  <a:alpha val="84000"/>
                </a:srgbClr>
              </a:solidFill>
              <a:ln w="1143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973358" y="2827211"/>
                <a:ext cx="1034727" cy="461665"/>
              </a:xfrm>
              <a:prstGeom prst="rect">
                <a:avLst/>
              </a:prstGeom>
              <a:noFill/>
              <a:effectLst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ko-KR" sz="24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휴먼둥근헤드라인" panose="02030504000101010101" pitchFamily="18" charset="-127"/>
                  <a:ea typeface="휴먼둥근헤드라인" panose="02030504000101010101" pitchFamily="18" charset="-127"/>
                </a:endParaRPr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3425571" y="2340089"/>
              <a:ext cx="6078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pc="-150" dirty="0" smtClean="0">
                  <a:ln w="1270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중수</a:t>
              </a:r>
              <a:endParaRPr lang="ko-KR" altLang="en-US" spc="-150" dirty="0">
                <a:ln w="127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3941192" y="2590930"/>
            <a:ext cx="823145" cy="467759"/>
            <a:chOff x="4119995" y="2410205"/>
            <a:chExt cx="823145" cy="467759"/>
          </a:xfrm>
        </p:grpSpPr>
        <p:sp>
          <p:nvSpPr>
            <p:cNvPr id="66" name="Freeform 9"/>
            <p:cNvSpPr>
              <a:spLocks noEditPoints="1"/>
            </p:cNvSpPr>
            <p:nvPr/>
          </p:nvSpPr>
          <p:spPr bwMode="auto">
            <a:xfrm>
              <a:off x="4140321" y="2410205"/>
              <a:ext cx="618463" cy="467759"/>
            </a:xfrm>
            <a:prstGeom prst="ellipse">
              <a:avLst/>
            </a:prstGeom>
            <a:solidFill>
              <a:srgbClr val="002060">
                <a:alpha val="84000"/>
              </a:srgbClr>
            </a:solidFill>
            <a:ln w="11430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119995" y="2506563"/>
              <a:ext cx="82314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100" spc="-150" dirty="0" err="1" smtClean="0">
                  <a:ln w="1270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재처리수</a:t>
              </a:r>
              <a:endParaRPr lang="ko-KR" altLang="en-US" sz="1100" spc="-150" dirty="0">
                <a:ln w="127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5311692" y="-622149"/>
            <a:ext cx="2546166" cy="3029250"/>
            <a:chOff x="5308369" y="1011341"/>
            <a:chExt cx="2546166" cy="3029250"/>
          </a:xfrm>
        </p:grpSpPr>
        <p:grpSp>
          <p:nvGrpSpPr>
            <p:cNvPr id="69" name="그룹 43"/>
            <p:cNvGrpSpPr/>
            <p:nvPr/>
          </p:nvGrpSpPr>
          <p:grpSpPr>
            <a:xfrm>
              <a:off x="5308369" y="1011341"/>
              <a:ext cx="2546166" cy="3029250"/>
              <a:chOff x="1973358" y="2827211"/>
              <a:chExt cx="1034727" cy="1710765"/>
            </a:xfrm>
          </p:grpSpPr>
          <p:sp>
            <p:nvSpPr>
              <p:cNvPr id="71" name="Freeform 9"/>
              <p:cNvSpPr>
                <a:spLocks noEditPoints="1"/>
              </p:cNvSpPr>
              <p:nvPr/>
            </p:nvSpPr>
            <p:spPr bwMode="auto">
              <a:xfrm>
                <a:off x="2221656" y="3962161"/>
                <a:ext cx="593307" cy="575815"/>
              </a:xfrm>
              <a:prstGeom prst="ellipse">
                <a:avLst/>
              </a:prstGeom>
              <a:solidFill>
                <a:srgbClr val="7030A0">
                  <a:alpha val="84000"/>
                </a:srgbClr>
              </a:solidFill>
              <a:ln w="1143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1973358" y="2827211"/>
                <a:ext cx="1034727" cy="461665"/>
              </a:xfrm>
              <a:prstGeom prst="rect">
                <a:avLst/>
              </a:prstGeom>
              <a:noFill/>
              <a:effectLst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ko-KR" sz="24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휴먼둥근헤드라인" panose="02030504000101010101" pitchFamily="18" charset="-127"/>
                  <a:ea typeface="휴먼둥근헤드라인" panose="02030504000101010101" pitchFamily="18" charset="-127"/>
                </a:endParaRPr>
              </a:p>
            </p:txBody>
          </p:sp>
        </p:grpSp>
        <p:sp>
          <p:nvSpPr>
            <p:cNvPr id="70" name="직사각형 69"/>
            <p:cNvSpPr/>
            <p:nvPr/>
          </p:nvSpPr>
          <p:spPr>
            <a:xfrm>
              <a:off x="6366562" y="3338336"/>
              <a:ext cx="821056" cy="6539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pc="-300" dirty="0" smtClean="0">
                  <a:ln w="1270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  <a:cs typeface="Arial" pitchFamily="34" charset="0"/>
                </a:rPr>
                <a:t>빗물</a:t>
              </a:r>
              <a:endParaRPr lang="ko-KR" altLang="en-US" spc="-150" dirty="0">
                <a:ln w="127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5920110" y="3111692"/>
            <a:ext cx="1412936" cy="973662"/>
            <a:chOff x="-142964" y="2620115"/>
            <a:chExt cx="1412936" cy="973662"/>
          </a:xfrm>
        </p:grpSpPr>
        <p:sp>
          <p:nvSpPr>
            <p:cNvPr id="74" name="타원형 설명선 73"/>
            <p:cNvSpPr/>
            <p:nvPr/>
          </p:nvSpPr>
          <p:spPr>
            <a:xfrm>
              <a:off x="-142964" y="2620115"/>
              <a:ext cx="1412936" cy="973662"/>
            </a:xfrm>
            <a:prstGeom prst="wedgeEllipseCallout">
              <a:avLst>
                <a:gd name="adj1" fmla="val -18497"/>
                <a:gd name="adj2" fmla="val -64293"/>
              </a:avLst>
            </a:prstGeom>
            <a:solidFill>
              <a:schemeClr val="accent1">
                <a:lumMod val="20000"/>
                <a:lumOff val="80000"/>
                <a:alpha val="94902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5" name="그룹 14"/>
            <p:cNvGrpSpPr/>
            <p:nvPr/>
          </p:nvGrpSpPr>
          <p:grpSpPr>
            <a:xfrm>
              <a:off x="-142822" y="2677958"/>
              <a:ext cx="1346450" cy="857975"/>
              <a:chOff x="-142822" y="2677958"/>
              <a:chExt cx="1346450" cy="857975"/>
            </a:xfrm>
          </p:grpSpPr>
          <p:pic>
            <p:nvPicPr>
              <p:cNvPr id="76" name="그림 75"/>
              <p:cNvPicPr>
                <a:picLocks noChangeAspect="1"/>
              </p:cNvPicPr>
              <p:nvPr/>
            </p:nvPicPr>
            <p:blipFill rotWithShape="1">
              <a:blip r:embed="rId5" cstate="print"/>
              <a:srcRect l="9723" t="3634" b="6814"/>
              <a:stretch/>
            </p:blipFill>
            <p:spPr>
              <a:xfrm>
                <a:off x="-76621" y="2677958"/>
                <a:ext cx="1280249" cy="857975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cxnSp>
            <p:nvCxnSpPr>
              <p:cNvPr id="77" name="직선 화살표 연결선 76"/>
              <p:cNvCxnSpPr/>
              <p:nvPr/>
            </p:nvCxnSpPr>
            <p:spPr>
              <a:xfrm flipV="1">
                <a:off x="36471" y="2954548"/>
                <a:ext cx="371489" cy="47111"/>
              </a:xfrm>
              <a:prstGeom prst="straightConnector1">
                <a:avLst/>
              </a:prstGeom>
              <a:ln w="28575">
                <a:headEnd type="none" w="med" len="med"/>
                <a:tailEnd type="arrow" w="med" len="med"/>
              </a:ln>
              <a:effectLst>
                <a:glow rad="25400">
                  <a:schemeClr val="bg1"/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화살표 연결선 77"/>
              <p:cNvCxnSpPr/>
              <p:nvPr/>
            </p:nvCxnSpPr>
            <p:spPr>
              <a:xfrm>
                <a:off x="611560" y="3053903"/>
                <a:ext cx="0" cy="284123"/>
              </a:xfrm>
              <a:prstGeom prst="straightConnector1">
                <a:avLst/>
              </a:prstGeom>
              <a:ln w="28575">
                <a:headEnd type="none" w="med" len="med"/>
                <a:tailEnd type="arrow" w="med" len="med"/>
              </a:ln>
              <a:effectLst>
                <a:glow rad="25400">
                  <a:schemeClr val="bg1"/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화살표 연결선 78"/>
              <p:cNvCxnSpPr/>
              <p:nvPr/>
            </p:nvCxnSpPr>
            <p:spPr>
              <a:xfrm>
                <a:off x="755576" y="3106945"/>
                <a:ext cx="0" cy="284123"/>
              </a:xfrm>
              <a:prstGeom prst="straightConnector1">
                <a:avLst/>
              </a:prstGeom>
              <a:ln w="28575">
                <a:headEnd type="none" w="med" len="med"/>
                <a:tailEnd type="arrow" w="med" len="med"/>
              </a:ln>
              <a:effectLst>
                <a:glow rad="25400">
                  <a:schemeClr val="bg1"/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화살표 연결선 79"/>
              <p:cNvCxnSpPr/>
              <p:nvPr/>
            </p:nvCxnSpPr>
            <p:spPr>
              <a:xfrm>
                <a:off x="899592" y="3166136"/>
                <a:ext cx="0" cy="284123"/>
              </a:xfrm>
              <a:prstGeom prst="straightConnector1">
                <a:avLst/>
              </a:prstGeom>
              <a:ln w="28575">
                <a:headEnd type="none" w="med" len="med"/>
                <a:tailEnd type="arrow" w="med" len="med"/>
              </a:ln>
              <a:effectLst>
                <a:glow rad="25400">
                  <a:schemeClr val="bg1"/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직사각형 80"/>
              <p:cNvSpPr/>
              <p:nvPr/>
            </p:nvSpPr>
            <p:spPr>
              <a:xfrm rot="21236257">
                <a:off x="-142822" y="2955386"/>
                <a:ext cx="82586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000" dirty="0" err="1">
                    <a:ln w="1270">
                      <a:noFill/>
                    </a:ln>
                    <a:solidFill>
                      <a:srgbClr val="002060"/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HY견고딕" panose="02030600000101010101" pitchFamily="18" charset="-127"/>
                    <a:ea typeface="HY견고딕" panose="02030600000101010101" pitchFamily="18" charset="-127"/>
                    <a:cs typeface="Arial" pitchFamily="34" charset="0"/>
                  </a:rPr>
                  <a:t>도로유출수</a:t>
                </a:r>
                <a:endParaRPr lang="ko-KR" altLang="en-US" sz="900" dirty="0">
                  <a:ln w="1270">
                    <a:noFill/>
                  </a:ln>
                  <a:solidFill>
                    <a:srgbClr val="002060"/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HY견고딕" panose="02030600000101010101" pitchFamily="18" charset="-127"/>
                  <a:ea typeface="HY견고딕" panose="02030600000101010101" pitchFamily="18" charset="-127"/>
                  <a:cs typeface="Arial" pitchFamily="34" charset="0"/>
                </a:endParaRPr>
              </a:p>
            </p:txBody>
          </p:sp>
        </p:grpSp>
      </p:grpSp>
      <p:sp>
        <p:nvSpPr>
          <p:cNvPr id="82" name="정육면체 81"/>
          <p:cNvSpPr/>
          <p:nvPr/>
        </p:nvSpPr>
        <p:spPr>
          <a:xfrm>
            <a:off x="5262752" y="3297415"/>
            <a:ext cx="623176" cy="129792"/>
          </a:xfrm>
          <a:prstGeom prst="cube">
            <a:avLst>
              <a:gd name="adj" fmla="val 31407"/>
            </a:avLst>
          </a:prstGeom>
          <a:pattFill prst="dotGrid">
            <a:fgClr>
              <a:schemeClr val="bg2">
                <a:lumMod val="25000"/>
              </a:schemeClr>
            </a:fgClr>
            <a:bgClr>
              <a:srgbClr val="45AA40"/>
            </a:bgClr>
          </a:patt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RightUp">
              <a:rot lat="1800000" lon="189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6541987" y="3800143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n w="127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침투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6576053" y="3334393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n w="127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수질정화</a:t>
            </a:r>
          </a:p>
        </p:txBody>
      </p:sp>
      <p:pic>
        <p:nvPicPr>
          <p:cNvPr id="85" name="그림 84"/>
          <p:cNvPicPr preferRelativeResize="0">
            <a:picLocks/>
          </p:cNvPicPr>
          <p:nvPr/>
        </p:nvPicPr>
        <p:blipFill rotWithShape="1">
          <a:blip r:embed="rId6" cstate="print"/>
          <a:srcRect l="-3448" t="-6634" r="-3744" b="2249"/>
          <a:stretch/>
        </p:blipFill>
        <p:spPr>
          <a:xfrm>
            <a:off x="7339498" y="2829430"/>
            <a:ext cx="1281600" cy="8568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86" name="그룹 85"/>
          <p:cNvGrpSpPr/>
          <p:nvPr/>
        </p:nvGrpSpPr>
        <p:grpSpPr>
          <a:xfrm>
            <a:off x="7857858" y="3451631"/>
            <a:ext cx="113632" cy="193793"/>
            <a:chOff x="1619672" y="4149080"/>
            <a:chExt cx="144016" cy="252000"/>
          </a:xfrm>
        </p:grpSpPr>
        <p:cxnSp>
          <p:nvCxnSpPr>
            <p:cNvPr id="87" name="직선 화살표 연결선 86"/>
            <p:cNvCxnSpPr/>
            <p:nvPr/>
          </p:nvCxnSpPr>
          <p:spPr>
            <a:xfrm>
              <a:off x="1619672" y="4149080"/>
              <a:ext cx="0" cy="252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화살표 연결선 87"/>
            <p:cNvCxnSpPr/>
            <p:nvPr/>
          </p:nvCxnSpPr>
          <p:spPr>
            <a:xfrm>
              <a:off x="1763688" y="4149080"/>
              <a:ext cx="0" cy="252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직선 화살표 연결선 88"/>
          <p:cNvCxnSpPr/>
          <p:nvPr/>
        </p:nvCxnSpPr>
        <p:spPr>
          <a:xfrm>
            <a:off x="7443064" y="3110430"/>
            <a:ext cx="404094" cy="15662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  <a:effectLst>
            <a:glow rad="254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flipH="1">
            <a:off x="8014945" y="3080825"/>
            <a:ext cx="404549" cy="5567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  <a:effectLst>
            <a:glow rad="254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 rot="5400000">
            <a:off x="7678044" y="3311331"/>
            <a:ext cx="97204" cy="171428"/>
            <a:chOff x="1772072" y="4301480"/>
            <a:chExt cx="144016" cy="252000"/>
          </a:xfrm>
          <a:effectLst>
            <a:glow rad="25400">
              <a:schemeClr val="bg1"/>
            </a:glow>
          </a:effectLst>
        </p:grpSpPr>
        <p:cxnSp>
          <p:nvCxnSpPr>
            <p:cNvPr id="92" name="직선 화살표 연결선 91"/>
            <p:cNvCxnSpPr/>
            <p:nvPr/>
          </p:nvCxnSpPr>
          <p:spPr>
            <a:xfrm>
              <a:off x="1772072" y="4301480"/>
              <a:ext cx="0" cy="252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/>
            <p:cNvCxnSpPr/>
            <p:nvPr/>
          </p:nvCxnSpPr>
          <p:spPr>
            <a:xfrm>
              <a:off x="1916088" y="4301480"/>
              <a:ext cx="0" cy="252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직선 화살표 연결선 93"/>
          <p:cNvCxnSpPr/>
          <p:nvPr/>
        </p:nvCxnSpPr>
        <p:spPr>
          <a:xfrm>
            <a:off x="8013928" y="3357476"/>
            <a:ext cx="345346" cy="71524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  <a:effectLst>
            <a:glow rad="254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7293904" y="3254619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n w="127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침투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7993735" y="3149755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n w="127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배수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8186601" y="3285564"/>
            <a:ext cx="4924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ln w="1270">
                  <a:noFill/>
                </a:ln>
                <a:solidFill>
                  <a:srgbClr val="00206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하수관</a:t>
            </a:r>
            <a:endParaRPr lang="ko-KR" altLang="en-US" sz="700" dirty="0">
              <a:ln w="1270">
                <a:noFill/>
              </a:ln>
              <a:solidFill>
                <a:srgbClr val="00206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099545" y="4478722"/>
            <a:ext cx="607320" cy="240066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분수대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99" name="직선 화살표 연결선 98"/>
          <p:cNvCxnSpPr/>
          <p:nvPr/>
        </p:nvCxnSpPr>
        <p:spPr>
          <a:xfrm flipH="1">
            <a:off x="3979152" y="4437053"/>
            <a:ext cx="913063" cy="267232"/>
          </a:xfrm>
          <a:prstGeom prst="straightConnector1">
            <a:avLst/>
          </a:prstGeom>
          <a:ln w="76200">
            <a:solidFill>
              <a:srgbClr val="FFFF00">
                <a:alpha val="95000"/>
              </a:srgbClr>
            </a:solidFill>
            <a:tailEnd type="triangle" w="sm" len="sm"/>
          </a:ln>
          <a:effectLst>
            <a:glow rad="38100">
              <a:schemeClr val="tx1">
                <a:lumMod val="85000"/>
                <a:lumOff val="1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3555378" y="4367928"/>
            <a:ext cx="589580" cy="368198"/>
            <a:chOff x="3239775" y="4410866"/>
            <a:chExt cx="589580" cy="368198"/>
          </a:xfrm>
        </p:grpSpPr>
        <p:sp>
          <p:nvSpPr>
            <p:cNvPr id="101" name="원통 100"/>
            <p:cNvSpPr/>
            <p:nvPr/>
          </p:nvSpPr>
          <p:spPr>
            <a:xfrm>
              <a:off x="3490819" y="4621922"/>
              <a:ext cx="66597" cy="157142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3317423" y="4593486"/>
              <a:ext cx="90766" cy="90766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타원 102"/>
            <p:cNvSpPr/>
            <p:nvPr/>
          </p:nvSpPr>
          <p:spPr>
            <a:xfrm>
              <a:off x="3428960" y="4520227"/>
              <a:ext cx="90766" cy="90766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3540497" y="4520227"/>
              <a:ext cx="90766" cy="90766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타원 104"/>
            <p:cNvSpPr/>
            <p:nvPr/>
          </p:nvSpPr>
          <p:spPr>
            <a:xfrm>
              <a:off x="3652034" y="4593486"/>
              <a:ext cx="90766" cy="90766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타원 105"/>
            <p:cNvSpPr/>
            <p:nvPr/>
          </p:nvSpPr>
          <p:spPr>
            <a:xfrm>
              <a:off x="3418301" y="4422833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타원 106"/>
            <p:cNvSpPr/>
            <p:nvPr/>
          </p:nvSpPr>
          <p:spPr>
            <a:xfrm>
              <a:off x="3596827" y="4422833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타원 107"/>
            <p:cNvSpPr/>
            <p:nvPr/>
          </p:nvSpPr>
          <p:spPr>
            <a:xfrm>
              <a:off x="3239775" y="4534228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타원 108"/>
            <p:cNvSpPr/>
            <p:nvPr/>
          </p:nvSpPr>
          <p:spPr>
            <a:xfrm>
              <a:off x="3775355" y="4534228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타원 109"/>
            <p:cNvSpPr/>
            <p:nvPr/>
          </p:nvSpPr>
          <p:spPr>
            <a:xfrm>
              <a:off x="3329038" y="4463337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타원 110"/>
            <p:cNvSpPr/>
            <p:nvPr/>
          </p:nvSpPr>
          <p:spPr>
            <a:xfrm>
              <a:off x="3510710" y="4410866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타원 111"/>
            <p:cNvSpPr/>
            <p:nvPr/>
          </p:nvSpPr>
          <p:spPr>
            <a:xfrm>
              <a:off x="3686090" y="4463337"/>
              <a:ext cx="54000" cy="54000"/>
            </a:xfrm>
            <a:prstGeom prst="ellipse">
              <a:avLst/>
            </a:prstGeom>
            <a:solidFill>
              <a:srgbClr val="20ECE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3280685" y="4743158"/>
            <a:ext cx="1081509" cy="240066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자동살수시스템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900250" y="4438149"/>
            <a:ext cx="800219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solidFill>
                  <a:srgbClr val="00206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도로청소</a:t>
            </a:r>
            <a:endParaRPr lang="ko-KR" altLang="en-US" sz="1200" dirty="0">
              <a:solidFill>
                <a:srgbClr val="00206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297183" y="4939262"/>
            <a:ext cx="645329" cy="240066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 err="1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물공급기</a:t>
            </a:r>
            <a:endParaRPr lang="ko-KR" altLang="en-US" sz="1200" dirty="0"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6" name="정육면체 115"/>
          <p:cNvSpPr/>
          <p:nvPr/>
        </p:nvSpPr>
        <p:spPr>
          <a:xfrm>
            <a:off x="4735286" y="4069276"/>
            <a:ext cx="797128" cy="402500"/>
          </a:xfrm>
          <a:prstGeom prst="cube">
            <a:avLst>
              <a:gd name="adj" fmla="val 31513"/>
            </a:avLst>
          </a:prstGeom>
          <a:solidFill>
            <a:srgbClr val="FFFF99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저수조</a:t>
            </a:r>
            <a:endParaRPr lang="ko-KR" altLang="en-US" sz="1200" dirty="0">
              <a:solidFill>
                <a:srgbClr val="0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7" name="직사각형 61"/>
          <p:cNvSpPr/>
          <p:nvPr/>
        </p:nvSpPr>
        <p:spPr>
          <a:xfrm>
            <a:off x="5209472" y="4002347"/>
            <a:ext cx="748923" cy="281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100" dirty="0" smtClean="0">
                <a:solidFill>
                  <a:srgbClr val="00206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정수처리</a:t>
            </a:r>
            <a:endParaRPr lang="ko-KR" altLang="en-US" sz="1100" dirty="0">
              <a:solidFill>
                <a:srgbClr val="00206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5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370790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2634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7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사업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세부내용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직사각형 5"/>
          <p:cNvSpPr/>
          <p:nvPr/>
        </p:nvSpPr>
        <p:spPr>
          <a:xfrm flipH="1">
            <a:off x="374182" y="1099782"/>
            <a:ext cx="45719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556792"/>
            <a:ext cx="8352928" cy="4513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○ 빗물관리시설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빗물침투시설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식생형시설 내용 등 포함하여 집약화할 수 있는 시설 등 계획안 작성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 typeface="한컴돋움" charset="2"/>
              <a:buChar char="○"/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불투수율이 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70%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이상인 지역은 선정 필수조건이며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지역여건 등을 고려하여 설치계획 작성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 typeface="한컴돋움" charset="2"/>
              <a:buChar char="○"/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IT(IoT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등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를 이용한 물순환효과 모니터링과 물공급기 수질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·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수량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물 절약량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하수처리비용 절감액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온도변화 및 미세먼지 저감효과 등주민들에게 제공하는 등 통합물순환효과를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극대화시킬 수 있는 방향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으로 설계 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 typeface="한컴돋움"/>
              <a:buChar char="○"/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주변 사업과 연계하여 추진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하수관 공사 예정 시 상부 포장 투수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침투 빗물받이 사업을 자체에서 실시할 경우 스마트물순환도시 조성에 연계 가능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자치구 조경과 등에서 띠녹지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빗물정원 등 식생형 시설 조성계획에 물순환도시에 적용 연계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   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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녹지의 단차를 낮추어 빗물이 자연스럽게 침투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보도 확장 및 정비 시 투수블록으로 정비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(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우선순위에서는 식생형을 우선으로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○ 빗물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유출지하수 활용시설은 필수요건이고 중수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하수재처리수 이용을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고려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가점 요소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유출지하수 일일 활용량 반드시 작성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   </a:t>
            </a: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   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불투수면 중에서 시설연결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비점오염발생원의 비율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지하철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·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버스정류장 이용객수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·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시설까지의 </a:t>
            </a: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     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거리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(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유동인구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),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  <a:sym typeface="Wingdings" pitchFamily="2" charset="2"/>
              </a:rPr>
              <a:t>기타 심사항목에 해당되는 항목 빠짐없이 작성</a:t>
            </a:r>
            <a:endParaRPr lang="en-US" altLang="ko-KR" sz="1300" i="1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endParaRPr lang="en-US" altLang="ko-KR" sz="1300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11560" y="980728"/>
            <a:ext cx="50405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주요 포함 사항 및 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설치 계획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안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 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 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9552" y="5733256"/>
            <a:ext cx="8022990" cy="377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smtClean="0">
                <a:latin typeface="+mj-lt"/>
                <a:cs typeface="한컴돋움" panose="02030600000101010101" pitchFamily="18" charset="2"/>
              </a:rPr>
              <a:t> </a:t>
            </a:r>
            <a:r>
              <a:rPr lang="en-US" altLang="ko-KR" sz="1600" smtClean="0"/>
              <a:t>※ </a:t>
            </a:r>
            <a:r>
              <a:rPr lang="ko-KR" altLang="en-US" sz="1600" smtClean="0"/>
              <a:t>설치계획인 다양한 시설 자세히 설명</a:t>
            </a:r>
          </a:p>
        </p:txBody>
      </p:sp>
    </p:spTree>
    <p:extLst>
      <p:ext uri="{BB962C8B-B14F-4D97-AF65-F5344CB8AC3E}">
        <p14:creationId xmlns:p14="http://schemas.microsoft.com/office/powerpoint/2010/main" xmlns="" val="2963127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38678"/>
            <a:ext cx="3707904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8.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총 사업비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335" y="962963"/>
            <a:ext cx="7256017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 예산 </a:t>
            </a:r>
            <a:r>
              <a:rPr lang="en-US" altLang="ko-KR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천원</a:t>
            </a:r>
            <a:r>
              <a:rPr lang="en-US" altLang="ko-KR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188" y="1645237"/>
            <a:ext cx="725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사업비  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○○○천원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49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79512" y="351378"/>
            <a:ext cx="36904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주민협의체 및 </a:t>
            </a:r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T/F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팀 구성</a:t>
            </a:r>
            <a:endParaRPr lang="ko-KR" altLang="en-US" sz="24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338678"/>
            <a:ext cx="4144231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79513" y="351378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9. </a:t>
            </a:r>
            <a:r>
              <a:rPr lang="ko-KR" altLang="en-US" sz="20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주민참여 및 </a:t>
            </a:r>
            <a:r>
              <a:rPr lang="ko-KR" altLang="en-US" sz="2000" b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부서간 협업 </a:t>
            </a:r>
            <a:endParaRPr lang="ko-KR" altLang="en-US" sz="20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09450" y="1412776"/>
            <a:ext cx="550270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자발적 주민 참여를 위한 방안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·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공원을 이용하는 주민들에게 사업 안내 및 기대효과 홍보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endParaRPr lang="en-US" altLang="ko-KR" sz="14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주민의견 수렴 방안 등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·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주민공동체의 정기 회의 안건으로 수시 의견 수렴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·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실시설계 과정에서 주민 사업설명회 개최를 통한 의견 수렴</a:t>
            </a:r>
            <a:endParaRPr lang="en-US" altLang="ko-KR" sz="1400" dirty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335" y="962963"/>
            <a:ext cx="480774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주민 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참여 방안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9450" y="4383576"/>
            <a:ext cx="6438814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치수과 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배수시설 등 관계법 검토 및 설계 검토 등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안전관리과 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공사시행 시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일시도로점용 및 시설물 전반에 대한 안전성 검토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-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동주민센터 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: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주민의견 수렴 및 사업 안내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주민참여 유도 등</a:t>
            </a:r>
            <a:endParaRPr lang="en-US" altLang="ko-KR" sz="1300" dirty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19901" y="40705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335" y="3933763"/>
            <a:ext cx="4807745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부서간 협업체계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977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512" y="351378"/>
            <a:ext cx="36904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주민협의체 및 </a:t>
            </a:r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T/F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팀 구성</a:t>
            </a:r>
            <a:endParaRPr lang="ko-KR" altLang="en-US" sz="24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338678"/>
            <a:ext cx="4144231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10.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유지관리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9450" y="1412777"/>
            <a:ext cx="7806966" cy="5553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○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ko-KR" altLang="en-US" sz="1300" b="1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사업 이후 유지관리를 위한 관리방안 구체적 기술</a:t>
            </a:r>
            <a:endParaRPr lang="en-US" altLang="ko-KR" sz="1300" b="1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-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공공영역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자체인력을 활용한 수시 관리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 :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녹지대 및 시설물 관리 등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    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안전점검 등 관리체계를 체계화하여 정기 관리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    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공원돌보미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나무돌보미 등 시행중인 사업과 연계하여 지원할 수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있도록 검토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   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-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개인영역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공동체에서 운영 중인 </a:t>
            </a:r>
            <a:r>
              <a:rPr lang="ko-KR" altLang="en-US" sz="1300" dirty="0" err="1" smtClean="0">
                <a:latin typeface="굴림체" pitchFamily="49" charset="-127"/>
                <a:ea typeface="굴림체" pitchFamily="49" charset="-127"/>
              </a:rPr>
              <a:t>꼬마숲해설가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 등의 활동을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확장하여 빗물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유출지하수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중수 등 자원</a:t>
            </a:r>
            <a:endParaRPr lang="en-US" altLang="ko-KR" sz="130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 에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대한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프로그램 개발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    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공공영역 유지관리의 모니터링을 통한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건의사항 제시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 typeface="한컴돋움" pitchFamily="18" charset="2"/>
              <a:buChar char="○"/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스마트 물순환도시의 </a:t>
            </a:r>
            <a:r>
              <a:rPr lang="ko-KR" altLang="en-US" sz="1300" b="1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지속적인 활성화를 위한 방안</a:t>
            </a:r>
            <a:endParaRPr lang="en-US" altLang="ko-KR" sz="1300" b="1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-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빗물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유출지하수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중수 등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자원에 대한 지속적 관심 유도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  </a:t>
            </a: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·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참여형 프로그램을 개발하고 체계적인 관리를 통해 단발성이 아닌 공동의 문화 형성</a:t>
            </a:r>
            <a:endParaRPr lang="en-US" altLang="ko-KR" sz="13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 smtClean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·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빗물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유출지하수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중수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재처리수</a:t>
            </a:r>
            <a:r>
              <a:rPr lang="en-US" altLang="ko-KR" sz="130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등 자원에 </a:t>
            </a:r>
            <a:r>
              <a:rPr lang="ko-KR" altLang="en-US" sz="1300" dirty="0" smtClean="0">
                <a:latin typeface="굴림체" pitchFamily="49" charset="-127"/>
                <a:ea typeface="굴림체" pitchFamily="49" charset="-127"/>
              </a:rPr>
              <a:t>대한 학습과 </a:t>
            </a: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홍보가 필요</a:t>
            </a:r>
            <a:endParaRPr lang="en-US" altLang="ko-KR" sz="130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endParaRPr lang="en-US" altLang="ko-KR" sz="130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○ 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자체 유지관리비용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구비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 확보 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○○○천원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년</a:t>
            </a:r>
            <a:endParaRPr lang="en-US" altLang="ko-KR" sz="1300" b="1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endParaRPr lang="en-US" altLang="ko-KR" sz="130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○ 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유지관리 부서 및 담당인원 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300" b="1" smtClean="0">
                <a:latin typeface="굴림체" pitchFamily="49" charset="-127"/>
                <a:ea typeface="굴림체" pitchFamily="49" charset="-127"/>
              </a:rPr>
              <a:t>○○○구 ○○○과  ○○명</a:t>
            </a:r>
            <a:r>
              <a:rPr lang="en-US" altLang="ko-KR" sz="1300" b="1" smtClean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>
              <a:lnSpc>
                <a:spcPct val="130000"/>
              </a:lnSpc>
            </a:pPr>
            <a:endParaRPr lang="en-US" altLang="ko-KR" sz="1300" b="1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300" smtClean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30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30000"/>
              </a:lnSpc>
            </a:pPr>
            <a:endParaRPr lang="en-US" altLang="ko-KR" sz="13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</a:pPr>
            <a:endParaRPr lang="en-US" altLang="ko-KR" sz="1300" dirty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335" y="962963"/>
            <a:ext cx="4807745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사후 유지관리 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821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512" y="351378"/>
            <a:ext cx="36904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주민협의체 및 </a:t>
            </a:r>
            <a:r>
              <a:rPr lang="en-US" altLang="ko-KR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T/F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팀 구성</a:t>
            </a:r>
            <a:endParaRPr lang="ko-KR" altLang="en-US" sz="24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338678"/>
            <a:ext cx="4144231" cy="4885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79512" y="351378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11. </a:t>
            </a:r>
            <a:r>
              <a:rPr lang="ko-KR" altLang="en-US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기대효과</a:t>
            </a:r>
            <a:endParaRPr lang="ko-KR" altLang="en-US" sz="2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9450" y="1412776"/>
            <a:ext cx="7662950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스마트 물순환도시 조성사업을 통한 환경개선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삶의 질 향상 등 마을의 기대효과 기술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유출지하수 및 중수도 이용 등 재이용률 향상 </a:t>
            </a:r>
            <a:endParaRPr lang="en-US" altLang="ko-KR" sz="140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 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열섬현상 완화</a:t>
            </a:r>
            <a:r>
              <a:rPr lang="en-US" altLang="ko-KR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, </a:t>
            </a:r>
            <a:r>
              <a:rPr lang="ko-KR" altLang="en-US" sz="1400" smtClean="0"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미세먼지 저감 등 예측 수치화하여 대시민 만족감 증대 등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9901" y="1099782"/>
            <a:ext cx="66360" cy="211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335" y="962963"/>
            <a:ext cx="696798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스마트 물순환도시 기대효과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(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지역특성에 맞게 기술</a:t>
            </a:r>
            <a:r>
              <a:rPr lang="en-US" altLang="ko-KR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) </a:t>
            </a:r>
            <a:r>
              <a:rPr lang="ko-KR" altLang="en-US" b="1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  <a:cs typeface="한컴돋움" panose="02030600000101010101" pitchFamily="18" charset="2"/>
              </a:rPr>
              <a:t>예시</a:t>
            </a:r>
            <a:endParaRPr lang="en-US" altLang="ko-KR" b="1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  <a:cs typeface="한컴돋움" panose="02030600000101010101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162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0184" y="3129172"/>
            <a:ext cx="3888432" cy="848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굴림체" pitchFamily="49" charset="-127"/>
                <a:ea typeface="굴림체" pitchFamily="49" charset="-127"/>
              </a:rPr>
              <a:t>감사합니다</a:t>
            </a:r>
            <a:r>
              <a:rPr lang="en-US" altLang="ko-KR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305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3326</TotalTime>
  <Words>914</Words>
  <Application>Microsoft Office PowerPoint</Application>
  <PresentationFormat>화면 슬라이드 쇼(4:3)</PresentationFormat>
  <Paragraphs>165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4" baseType="lpstr">
      <vt:lpstr>굴림</vt:lpstr>
      <vt:lpstr>Arial</vt:lpstr>
      <vt:lpstr>맑은 고딕</vt:lpstr>
      <vt:lpstr>굴림체</vt:lpstr>
      <vt:lpstr>한컴돋움</vt:lpstr>
      <vt:lpstr>HY견고딕</vt:lpstr>
      <vt:lpstr>휴먼둥근헤드라인</vt:lpstr>
      <vt:lpstr>Wingdings</vt:lpstr>
      <vt:lpstr>나눔스퀘어 Bold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205</cp:revision>
  <dcterms:created xsi:type="dcterms:W3CDTF">2018-10-05T00:26:01Z</dcterms:created>
  <dcterms:modified xsi:type="dcterms:W3CDTF">2021-03-26T05:14:35Z</dcterms:modified>
</cp:coreProperties>
</file>