
<file path=[Content_Types].xml><?xml version="1.0" encoding="utf-8"?>
<Types xmlns="http://schemas.openxmlformats.org/package/2006/content-types"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Default Extension="jpeg" ContentType="image/jpeg"/>
  <Default Extension="png" ContentType="image/png"/>
  <Default Extension="rels" ContentType="application/vnd.openxmlformats-package.relationships+xml"/>
  <Default Extension="xml" ContentType="application/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officeDocument/2006/relationships/extended-properties" Target="docProps/app.xml"  /><Relationship Id="rId3" Type="http://schemas.openxmlformats.org/package/2006/relationships/metadata/core-properties" Target="docProps/core.xml"  /><Relationship Id="rId4" Type="http://schemas.openxmlformats.org/package/2006/relationships/metadata/thumbnail" Target="docProps/thumbnail.jpeg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aveSubsetFonts="1">
  <p:sldMasterIdLst>
    <p:sldMasterId id="2147483768" r:id="rId9"/>
  </p:sldMasterIdLst>
  <p:sldIdLst>
    <p:sldId id="257" r:id="rId1"/>
    <p:sldId id="258" r:id="rId2"/>
    <p:sldId id="259" r:id="rId3"/>
    <p:sldId id="260" r:id="rId4"/>
    <p:sldId id="261" r:id="rId5"/>
    <p:sldId id="262" r:id="rId6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prnPr/>
  <p:showPr>
    <p:sldAll/>
    <p:penClr>
      <a:srgbClr val="ff0000"/>
    </p:penClr>
  </p:showPr>
  <p:extLst>
    <p:ext uri="ACF4677E-8BD2-47ae-8A1F-98590045965D">
      <hp:hncThemeShow xmlns:hp="http://schemas.haansoft.com/office/presentation/8.0" themeShowType="1" themeSkinType="1" themeTransitionType="1" useThemeTransition="1" byMouseClick="1" attrType="1" dur="2000"/>
    </p:ext>
  </p:extLst>
</p:presentationPr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def="{5C22544A-7EE6-4342-B048-85BDC9FD1C3A}"/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lastView="sldThumbnailView">
  <p:normalViewPr showOutlineIcons="0">
    <p:restoredLeft sz="11438"/>
    <p:restoredTop sz="95433"/>
  </p:normalViewPr>
  <p:slideViewPr>
    <p:cSldViewPr>
      <p:cViewPr varScale="1">
        <p:scale>
          <a:sx n="104" d="100"/>
          <a:sy n="104" d="100"/>
        </p:scale>
        <p:origin x="-1668" y="-54"/>
      </p:cViewPr>
      <p:guideLst>
        <p:guide orient="horz" pos="2159"/>
        <p:guide pos="287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868100" cy="36868100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" Target="slides/slide1.xml"  /><Relationship Id="rId10" Type="http://schemas.openxmlformats.org/officeDocument/2006/relationships/theme" Target="theme/theme1.xml"  /><Relationship Id="rId11" Type="http://schemas.openxmlformats.org/officeDocument/2006/relationships/tableStyles" Target="tableStyles.xml"  /><Relationship Id="rId2" Type="http://schemas.openxmlformats.org/officeDocument/2006/relationships/slide" Target="slides/slide2.xml"  /><Relationship Id="rId3" Type="http://schemas.openxmlformats.org/officeDocument/2006/relationships/slide" Target="slides/slide3.xml"  /><Relationship Id="rId4" Type="http://schemas.openxmlformats.org/officeDocument/2006/relationships/slide" Target="slides/slide4.xml"  /><Relationship Id="rId5" Type="http://schemas.openxmlformats.org/officeDocument/2006/relationships/slide" Target="slides/slide5.xml"  /><Relationship Id="rId6" Type="http://schemas.openxmlformats.org/officeDocument/2006/relationships/slide" Target="slides/slide6.xml"  /><Relationship Id="rId7" Type="http://schemas.openxmlformats.org/officeDocument/2006/relationships/presProps" Target="presProps.xml"  /><Relationship Id="rId8" Type="http://schemas.openxmlformats.org/officeDocument/2006/relationships/viewProps" Target="viewProps.xml"  /><Relationship Id="rId9" Type="http://schemas.openxmlformats.org/officeDocument/2006/relationships/slideMaster" Target="slideMasters/slideMaster1.xml"  /></Relationship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1.png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슬라이드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36D97EAD-35E7-4967-A4F9-17EF0F9D5D15}" type="datetimeFigureOut">
              <a:rPr lang="ko-KR" altLang="en-US"/>
              <a:pPr lvl="0">
                <a:defRPr lang="ko-KR" altLang="en-US"/>
              </a:pPr>
              <a:t>2018-05-28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085011D0-F504-4C5A-9FA4-28A3ECCA1DF6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내용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36D97EAD-35E7-4967-A4F9-17EF0F9D5D15}" type="datetimeFigureOut">
              <a:rPr lang="ko-KR" altLang="en-US"/>
              <a:pPr lvl="0">
                <a:defRPr lang="ko-KR" altLang="en-US"/>
              </a:pPr>
              <a:t>2018-05-28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085011D0-F504-4C5A-9FA4-28A3ECCA1DF6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  <p:sp>
        <p:nvSpPr>
          <p:cNvPr id="7" name="날짜 개체 틀 3"/>
          <p:cNvSpPr txBox="1"/>
          <p:nvPr userDrawn="1"/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defPPr>
              <a:defRPr lang="ko-KR"/>
            </a:defPPr>
            <a:lvl1pPr marL="0" algn="l" defTabSz="91440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lang="ko-KR"/>
            </a:pPr>
            <a:fld id="{45252FDA-CC16-4904-85F5-31A9FEFC0D5D}" type="datetimeFigureOut">
              <a:rPr lang="ko-KR" altLang="en-US"/>
              <a:pPr>
                <a:defRPr lang="ko-KR"/>
              </a:pPr>
              <a:t>2018-05-28</a:t>
            </a:fld>
            <a:endParaRPr lang="ko-KR" altLang="en-US"/>
          </a:p>
        </p:txBody>
      </p:sp>
      <p:sp>
        <p:nvSpPr>
          <p:cNvPr id="8" name="슬라이드 번호 개체 틀 5"/>
          <p:cNvSpPr txBox="1"/>
          <p:nvPr userDrawn="1"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defPPr>
              <a:defRPr lang="ko-KR"/>
            </a:defPPr>
            <a:lvl1pPr marL="0" algn="r" defTabSz="91440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lang="ko-KR"/>
            </a:pPr>
            <a:fld id="{BDC73B63-8EEC-4391-9F96-711556D2C057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  <p:sp>
        <p:nvSpPr>
          <p:cNvPr id="9" name="직사각형 8"/>
          <p:cNvSpPr/>
          <p:nvPr userDrawn="1"/>
        </p:nvSpPr>
        <p:spPr>
          <a:xfrm>
            <a:off x="0" y="-51817"/>
            <a:ext cx="9144000" cy="6909817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spcBef>
                <a:spcPct val="0"/>
              </a:spcBef>
              <a:spcAft>
                <a:spcPct val="0"/>
              </a:spcAft>
              <a:defRPr lang="ko-KR"/>
            </a:pPr>
            <a:endParaRPr lang="ko-KR" altLang="en-US"/>
          </a:p>
        </p:txBody>
      </p:sp>
      <p:sp>
        <p:nvSpPr>
          <p:cNvPr id="10" name="모서리가 둥근 직사각형 9"/>
          <p:cNvSpPr/>
          <p:nvPr userDrawn="1"/>
        </p:nvSpPr>
        <p:spPr>
          <a:xfrm>
            <a:off x="138736" y="548680"/>
            <a:ext cx="8872360" cy="6075684"/>
          </a:xfrm>
          <a:prstGeom prst="roundRect">
            <a:avLst>
              <a:gd name="adj" fmla="val 3092"/>
            </a:avLst>
          </a:prstGeom>
          <a:solidFill>
            <a:schemeClr val="bg1"/>
          </a:solidFill>
          <a:ln w="31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pic>
        <p:nvPicPr>
          <p:cNvPr id="11" name="Picture 2" descr="C:\Users\이현용\Desktop\KakaoTalk_20150106_101844718.jpg"/>
          <p:cNvPicPr>
            <a:picLocks noChangeAspect="1" noChangeArrowheads="1"/>
          </p:cNvPicPr>
          <p:nvPr userDrawn="1"/>
        </p:nvPicPr>
        <p:blipFill rotWithShape="1">
          <a:blip r:embed="rId2"/>
          <a:srcRect/>
          <a:stretch>
            <a:fillRect/>
          </a:stretch>
        </p:blipFill>
        <p:spPr>
          <a:xfrm>
            <a:off x="8028384" y="142032"/>
            <a:ext cx="1029072" cy="276914"/>
          </a:xfrm>
          <a:prstGeom prst="rect">
            <a:avLst/>
          </a:prstGeom>
          <a:noFill/>
        </p:spPr>
      </p:pic>
      <p:sp>
        <p:nvSpPr>
          <p:cNvPr id="12" name="슬라이드 번호 개체 틀 1"/>
          <p:cNvSpPr txBox="1"/>
          <p:nvPr userDrawn="1"/>
        </p:nvSpPr>
        <p:spPr>
          <a:xfrm>
            <a:off x="8100392" y="6381328"/>
            <a:ext cx="756084" cy="177335"/>
          </a:xfrm>
          <a:prstGeom prst="rect">
            <a:avLst/>
          </a:prstGeom>
        </p:spPr>
        <p:txBody>
          <a:bodyPr vert="horz" lIns="91440" tIns="45720" rIns="91440" bIns="45720" anchor="ctr"/>
          <a:lstStyle/>
          <a:p>
            <a:pPr marL="0" lvl="0" indent="0" algn="r" defTabSz="91440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lang="ko-KR" altLang="en-US"/>
            </a:pPr>
            <a:fld id="{0EDFFE02-9A99-4E17-8577-87DD8E57E8C0}" type="slidenum">
              <a:rPr lang="en-US" altLang="en-US" sz="1200" b="0" i="0" spc="5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pPr marL="0" lvl="0" indent="0" algn="r" defTabSz="914400" eaLnBrk="1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lang="ko-KR" altLang="en-US"/>
              </a:pPr>
              <a:t>‹#›</a:t>
            </a:fld>
            <a:endParaRPr lang="en-US" altLang="en-US" sz="1200" b="0" i="0" spc="5">
              <a:solidFill>
                <a:schemeClr val="tx1">
                  <a:tint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구역 머리글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36D97EAD-35E7-4967-A4F9-17EF0F9D5D15}" type="datetimeFigureOut">
              <a:rPr lang="ko-KR" altLang="en-US"/>
              <a:pPr lvl="0">
                <a:defRPr lang="ko-KR" altLang="en-US"/>
              </a:pPr>
              <a:t>2018-05-28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085011D0-F504-4C5A-9FA4-28A3ECCA1DF6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콘텐츠 2개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36D97EAD-35E7-4967-A4F9-17EF0F9D5D15}" type="datetimeFigureOut">
              <a:rPr lang="ko-KR" altLang="en-US"/>
              <a:pPr lvl="0">
                <a:defRPr lang="ko-KR" altLang="en-US"/>
              </a:pPr>
              <a:t>2018-05-28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085011D0-F504-4C5A-9FA4-28A3ECCA1DF6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비교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36D97EAD-35E7-4967-A4F9-17EF0F9D5D15}" type="datetimeFigureOut">
              <a:rPr lang="ko-KR" altLang="en-US"/>
              <a:pPr lvl="0">
                <a:defRPr lang="ko-KR" altLang="en-US"/>
              </a:pPr>
              <a:t>2018-05-28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085011D0-F504-4C5A-9FA4-28A3ECCA1DF6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만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36D97EAD-35E7-4967-A4F9-17EF0F9D5D15}" type="datetimeFigureOut">
              <a:rPr lang="ko-KR" altLang="en-US"/>
              <a:pPr lvl="0">
                <a:defRPr lang="ko-KR" altLang="en-US"/>
              </a:pPr>
              <a:t>2018-05-28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085011D0-F504-4C5A-9FA4-28A3ECCA1DF6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36D97EAD-35E7-4967-A4F9-17EF0F9D5D15}" type="datetimeFigureOut">
              <a:rPr lang="ko-KR" altLang="en-US"/>
              <a:pPr lvl="0">
                <a:defRPr lang="ko-KR" altLang="en-US"/>
              </a:pPr>
              <a:t>2018-05-28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085011D0-F504-4C5A-9FA4-28A3ECCA1DF6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캡션 있는 콘텐츠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36D97EAD-35E7-4967-A4F9-17EF0F9D5D15}" type="datetimeFigureOut">
              <a:rPr lang="ko-KR" altLang="en-US"/>
              <a:pPr lvl="0">
                <a:defRPr lang="ko-KR" altLang="en-US"/>
              </a:pPr>
              <a:t>2018-05-28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085011D0-F504-4C5A-9FA4-28A3ECCA1DF6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캡션 있는 그림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 noTextEdit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36D97EAD-35E7-4967-A4F9-17EF0F9D5D15}" type="datetimeFigureOut">
              <a:rPr lang="ko-KR" altLang="en-US"/>
              <a:pPr lvl="0">
                <a:defRPr lang="ko-KR" altLang="en-US"/>
              </a:pPr>
              <a:t>2018-05-28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085011D0-F504-4C5A-9FA4-28A3ECCA1DF6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세로 텍스트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36D97EAD-35E7-4967-A4F9-17EF0F9D5D15}" type="datetimeFigureOut">
              <a:rPr lang="ko-KR" altLang="en-US"/>
              <a:pPr lvl="0">
                <a:defRPr lang="ko-KR" altLang="en-US"/>
              </a:pPr>
              <a:t>2018-05-28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085011D0-F504-4C5A-9FA4-28A3ECCA1DF6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세로 제목 및 텍스트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 idx="0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36D97EAD-35E7-4967-A4F9-17EF0F9D5D15}" type="datetimeFigureOut">
              <a:rPr lang="ko-KR" altLang="en-US"/>
              <a:pPr lvl="0">
                <a:defRPr lang="ko-KR" altLang="en-US"/>
              </a:pPr>
              <a:t>2018-05-28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085011D0-F504-4C5A-9FA4-28A3ECCA1DF6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1.xml"  /><Relationship Id="rId10" Type="http://schemas.openxmlformats.org/officeDocument/2006/relationships/slideLayout" Target="../slideLayouts/slideLayout9.xml"  /><Relationship Id="rId11" Type="http://schemas.openxmlformats.org/officeDocument/2006/relationships/slideLayout" Target="../slideLayouts/slideLayout10.xml"  /><Relationship Id="rId12" Type="http://schemas.openxmlformats.org/officeDocument/2006/relationships/slideLayout" Target="../slideLayouts/slideLayout11.xml"  /><Relationship Id="rId2" Type="http://schemas.openxmlformats.org/officeDocument/2006/relationships/slideLayout" Target="../slideLayouts/slideLayout1.xml"  /><Relationship Id="rId3" Type="http://schemas.openxmlformats.org/officeDocument/2006/relationships/slideLayout" Target="../slideLayouts/slideLayout2.xml"  /><Relationship Id="rId4" Type="http://schemas.openxmlformats.org/officeDocument/2006/relationships/slideLayout" Target="../slideLayouts/slideLayout3.xml"  /><Relationship Id="rId5" Type="http://schemas.openxmlformats.org/officeDocument/2006/relationships/slideLayout" Target="../slideLayouts/slideLayout4.xml"  /><Relationship Id="rId6" Type="http://schemas.openxmlformats.org/officeDocument/2006/relationships/slideLayout" Target="../slideLayouts/slideLayout5.xml"  /><Relationship Id="rId7" Type="http://schemas.openxmlformats.org/officeDocument/2006/relationships/slideLayout" Target="../slideLayouts/slideLayout6.xml"  /><Relationship Id="rId8" Type="http://schemas.openxmlformats.org/officeDocument/2006/relationships/slideLayout" Target="../slideLayouts/slideLayout7.xml"  /><Relationship Id="rId9" Type="http://schemas.openxmlformats.org/officeDocument/2006/relationships/slideLayout" Target="../slideLayouts/slideLayout8.xml"  /></Relationships>
</file>

<file path=ppt/slideMasters/slideMaster1.xml><?xml version="1.0" encoding="utf-8"?>
<p:sld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 name="Office 테마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 idx="0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anchor="ctr"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36D97EAD-35E7-4967-A4F9-17EF0F9D5D15}" type="datetimeFigureOut">
              <a:rPr lang="ko-KR" altLang="en-US"/>
              <a:pPr lvl="0">
                <a:defRPr lang="ko-KR" altLang="en-US"/>
              </a:pPr>
              <a:t>2018-05-28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085011D0-F504-4C5A-9FA4-28A3ECCA1DF6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  <p:sldLayoutId id="2147483765" r:id="rId10"/>
    <p:sldLayoutId id="2147483766" r:id="rId11"/>
    <p:sldLayoutId id="2147483767" r:id="rId1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2.jpeg"  /><Relationship Id="rId3" Type="http://schemas.openxmlformats.org/officeDocument/2006/relationships/image" Target="../media/image3.png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4.png"  /><Relationship Id="rId3" Type="http://schemas.openxmlformats.org/officeDocument/2006/relationships/image" Target="../media/image5.png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6.png"  /><Relationship Id="rId3" Type="http://schemas.openxmlformats.org/officeDocument/2006/relationships/image" Target="../media/image7.png"  /></Relationships>
</file>

<file path=ppt/slides/_rels/slide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8.png"  /><Relationship Id="rId3" Type="http://schemas.openxmlformats.org/officeDocument/2006/relationships/image" Target="../media/image9.png"  /><Relationship Id="rId4" Type="http://schemas.openxmlformats.org/officeDocument/2006/relationships/image" Target="../media/image10.png"  /></Relationships>
</file>

<file path=ppt/slides/_rels/slide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11.png"  /></Relationships>
</file>

<file path=ppt/slides/_rels/slide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12.png"  /><Relationship Id="rId3" Type="http://schemas.openxmlformats.org/officeDocument/2006/relationships/image" Target="../media/image13.png"  /></Relationships>
</file>

<file path=ppt/slides/slide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/>
          <p:cNvSpPr/>
          <p:nvPr/>
        </p:nvSpPr>
        <p:spPr>
          <a:xfrm>
            <a:off x="401597" y="3624011"/>
            <a:ext cx="4818475" cy="28293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107504" y="89410"/>
            <a:ext cx="4248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ko-KR" altLang="en-US" b="1">
                <a:solidFill>
                  <a:srgbClr val="002060"/>
                </a:solidFill>
                <a:latin typeface="+mn-ea"/>
              </a:rPr>
              <a:t>서식1</a:t>
            </a:r>
            <a:r>
              <a:rPr lang="en-US" altLang="ko-KR" b="1">
                <a:solidFill>
                  <a:srgbClr val="002060"/>
                </a:solidFill>
                <a:latin typeface="+mn-ea"/>
              </a:rPr>
              <a:t> – </a:t>
            </a:r>
            <a:r>
              <a:rPr lang="ko-KR" altLang="en-US" b="1">
                <a:solidFill>
                  <a:srgbClr val="002060"/>
                </a:solidFill>
                <a:latin typeface="+mn-ea"/>
              </a:rPr>
              <a:t>비전자 생산현황</a:t>
            </a:r>
            <a:endParaRPr lang="ko-KR" altLang="en-US" b="1">
              <a:solidFill>
                <a:srgbClr val="002060"/>
              </a:solidFill>
              <a:latin typeface="+mn-ea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28492" y="3717032"/>
            <a:ext cx="4935595" cy="2472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9388" indent="-179388">
              <a:lnSpc>
                <a:spcPct val="150000"/>
              </a:lnSpc>
              <a:buFont typeface="Wingdings"/>
              <a:buChar char="§"/>
              <a:defRPr lang="ko-KR" altLang="en-US"/>
            </a:pPr>
            <a:r>
              <a:rPr lang="ko-KR" altLang="en-US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종이기록물 수량을 기록물철</a:t>
            </a:r>
            <a:r>
              <a:rPr lang="en-US" altLang="ko-KR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ko-KR" altLang="en-US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권</a:t>
            </a:r>
            <a:r>
              <a:rPr lang="en-US" altLang="ko-KR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) </a:t>
            </a:r>
            <a:r>
              <a:rPr lang="ko-KR" altLang="en-US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단위로 기재</a:t>
            </a:r>
            <a:endParaRPr lang="ko-KR" altLang="en-US" sz="1400" b="1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   - </a:t>
            </a:r>
            <a:r>
              <a:rPr lang="ko-KR" altLang="en-US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기록물철단위</a:t>
            </a:r>
            <a:r>
              <a:rPr lang="en-US" altLang="ko-KR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ko-KR" altLang="en-US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○</a:t>
            </a:r>
            <a:r>
              <a:rPr lang="en-US" altLang="ko-KR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), </a:t>
            </a:r>
            <a:r>
              <a:rPr lang="ko-KR" altLang="en-US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박스단위</a:t>
            </a:r>
            <a:r>
              <a:rPr lang="en-US" altLang="ko-KR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(×)</a:t>
            </a:r>
            <a:endParaRPr lang="en-US" altLang="ko-KR" sz="1200" b="1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179388" indent="-179388">
              <a:lnSpc>
                <a:spcPct val="150000"/>
              </a:lnSpc>
              <a:buFont typeface="Wingdings"/>
              <a:buChar char="§"/>
              <a:defRPr lang="ko-KR" altLang="en-US"/>
            </a:pPr>
            <a:r>
              <a:rPr lang="en-US" altLang="ko-KR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201</a:t>
            </a:r>
            <a:r>
              <a:rPr lang="ko-KR" altLang="en-US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9년에 발생한 종이기록물 수량만 기재 </a:t>
            </a:r>
            <a:endParaRPr lang="ko-KR" altLang="en-US" sz="1400" b="1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   - 201</a:t>
            </a:r>
            <a:r>
              <a:rPr lang="ko-KR" altLang="en-US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9년말 누계현황</a:t>
            </a:r>
            <a:r>
              <a:rPr lang="en-US" altLang="ko-KR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ko-KR" altLang="en-US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및 기록물철 목록 제출</a:t>
            </a:r>
            <a:r>
              <a:rPr lang="en-US" altLang="ko-KR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ko-KR" altLang="en-US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생략</a:t>
            </a:r>
            <a:endParaRPr lang="ko-KR" altLang="en-US" sz="1200" b="1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179388" indent="-179388">
              <a:lnSpc>
                <a:spcPct val="150000"/>
              </a:lnSpc>
              <a:buFont typeface="Wingdings"/>
              <a:buChar char="§"/>
              <a:defRPr lang="ko-KR" altLang="en-US"/>
            </a:pPr>
            <a:r>
              <a:rPr lang="ko-KR" altLang="en-US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종이기록물에 해당하는 기록</a:t>
            </a:r>
            <a:endParaRPr lang="ko-KR" altLang="en-US" sz="1400" b="1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   </a:t>
            </a:r>
            <a:r>
              <a:rPr lang="en-US" altLang="ko-KR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- </a:t>
            </a:r>
            <a:r>
              <a:rPr lang="ko-KR" altLang="en-US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회계서류 등 영수증 원본이 붙임문서인 기록</a:t>
            </a:r>
            <a:endParaRPr lang="ko-KR" altLang="en-US" sz="1200" b="1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   - </a:t>
            </a:r>
            <a:r>
              <a:rPr lang="ko-KR" altLang="en-US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외부의 업체 등을 통해서 받은 기록</a:t>
            </a:r>
            <a:endParaRPr lang="ko-KR" altLang="en-US" sz="1200" b="1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   - </a:t>
            </a:r>
            <a:r>
              <a:rPr lang="ko-KR" altLang="en-US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의결서 등 도장이나 서명이 있어서 종이기록이 원본인 경우 등</a:t>
            </a:r>
            <a:endParaRPr lang="en-US" altLang="ko-KR" sz="1200" b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5364088" y="3624011"/>
            <a:ext cx="3153544" cy="2829325"/>
          </a:xfrm>
          <a:prstGeom prst="rect">
            <a:avLst/>
          </a:prstGeom>
        </p:spPr>
      </p:pic>
      <p:grpSp>
        <p:nvGrpSpPr>
          <p:cNvPr id="21" name="그룹 20"/>
          <p:cNvGrpSpPr/>
          <p:nvPr/>
        </p:nvGrpSpPr>
        <p:grpSpPr>
          <a:xfrm rot="0">
            <a:off x="6759135" y="2780928"/>
            <a:ext cx="1641376" cy="1116124"/>
            <a:chOff x="6759135" y="2492896"/>
            <a:chExt cx="1641376" cy="1116124"/>
          </a:xfrm>
        </p:grpSpPr>
        <p:sp>
          <p:nvSpPr>
            <p:cNvPr id="19" name="타원형 설명선 18"/>
            <p:cNvSpPr/>
            <p:nvPr/>
          </p:nvSpPr>
          <p:spPr>
            <a:xfrm>
              <a:off x="6876256" y="2492896"/>
              <a:ext cx="1440160" cy="1116124"/>
            </a:xfrm>
            <a:prstGeom prst="wedgeEllipseCallout">
              <a:avLst>
                <a:gd name="adj1" fmla="val -37054"/>
                <a:gd name="adj2" fmla="val 68030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6759135" y="2735815"/>
              <a:ext cx="1641376" cy="6001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 lang="ko-KR" altLang="en-US"/>
              </a:pPr>
              <a:r>
                <a:rPr lang="ko-KR" altLang="en-US" sz="1100">
                  <a:latin typeface="+mj-ea"/>
                  <a:ea typeface="+mj-ea"/>
                </a:rPr>
                <a:t>부서기록물 중 </a:t>
              </a:r>
              <a:endParaRPr lang="ko-KR" altLang="en-US" sz="1100">
                <a:latin typeface="+mj-ea"/>
                <a:ea typeface="+mj-ea"/>
              </a:endParaRPr>
            </a:p>
            <a:p>
              <a:pPr algn="ctr">
                <a:defRPr lang="ko-KR" altLang="en-US"/>
              </a:pPr>
              <a:r>
                <a:rPr lang="en-US" altLang="ko-KR" sz="1100" b="1">
                  <a:solidFill>
                    <a:srgbClr val="c00000"/>
                  </a:solidFill>
                  <a:latin typeface="+mj-ea"/>
                  <a:ea typeface="+mj-ea"/>
                </a:rPr>
                <a:t>201</a:t>
              </a:r>
              <a:r>
                <a:rPr lang="ko-KR" altLang="en-US" sz="1100" b="1">
                  <a:solidFill>
                    <a:srgbClr val="c00000"/>
                  </a:solidFill>
                  <a:latin typeface="+mj-ea"/>
                  <a:ea typeface="+mj-ea"/>
                </a:rPr>
                <a:t>9년 발생분 </a:t>
              </a:r>
              <a:endParaRPr lang="ko-KR" altLang="en-US" sz="1100" b="1">
                <a:solidFill>
                  <a:srgbClr val="c00000"/>
                </a:solidFill>
                <a:latin typeface="+mj-ea"/>
                <a:ea typeface="+mj-ea"/>
              </a:endParaRPr>
            </a:p>
            <a:p>
              <a:pPr algn="ctr">
                <a:defRPr lang="ko-KR" altLang="en-US"/>
              </a:pPr>
              <a:r>
                <a:rPr lang="ko-KR" altLang="en-US" sz="1100">
                  <a:latin typeface="+mj-ea"/>
                  <a:ea typeface="+mj-ea"/>
                </a:rPr>
                <a:t>수량만 확인</a:t>
              </a:r>
              <a:endParaRPr lang="ko-KR" altLang="en-US" sz="1100">
                <a:latin typeface="+mj-ea"/>
                <a:ea typeface="+mj-ea"/>
              </a:endParaRP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296633" y="764377"/>
            <a:ext cx="77768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en-US" altLang="ko-KR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201</a:t>
            </a:r>
            <a:r>
              <a:rPr lang="ko-KR" altLang="en-US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9년 중 발생한 비전자 기록물의 현황</a:t>
            </a:r>
            <a:r>
              <a:rPr lang="en-US" altLang="ko-KR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(</a:t>
            </a:r>
            <a:r>
              <a:rPr lang="ko-KR" altLang="en-US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수량</a:t>
            </a:r>
            <a:r>
              <a:rPr lang="en-US" altLang="ko-KR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)</a:t>
            </a:r>
            <a:r>
              <a:rPr lang="ko-KR" altLang="en-US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을 작성하는 서식</a:t>
            </a:r>
            <a:endParaRPr lang="ko-KR" altLang="en-US" b="1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pic>
        <p:nvPicPr>
          <p:cNvPr id="1034" name="그림 1033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431540" y="1412776"/>
            <a:ext cx="6120680" cy="201622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7504" y="89410"/>
            <a:ext cx="4608512" cy="365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ko-KR" altLang="en-US" b="1">
                <a:solidFill>
                  <a:srgbClr val="002060"/>
                </a:solidFill>
                <a:latin typeface="+mn-ea"/>
              </a:rPr>
              <a:t>서식</a:t>
            </a:r>
            <a:r>
              <a:rPr lang="en-US" altLang="ko-KR" b="1">
                <a:solidFill>
                  <a:srgbClr val="002060"/>
                </a:solidFill>
                <a:latin typeface="+mn-ea"/>
              </a:rPr>
              <a:t>2, </a:t>
            </a:r>
            <a:r>
              <a:rPr lang="ko-KR" altLang="en-US" b="1">
                <a:solidFill>
                  <a:srgbClr val="002060"/>
                </a:solidFill>
                <a:latin typeface="+mn-ea"/>
              </a:rPr>
              <a:t>서식</a:t>
            </a:r>
            <a:r>
              <a:rPr lang="en-US" altLang="ko-KR" b="1">
                <a:solidFill>
                  <a:srgbClr val="002060"/>
                </a:solidFill>
                <a:latin typeface="+mn-ea"/>
              </a:rPr>
              <a:t>3 – </a:t>
            </a:r>
            <a:r>
              <a:rPr lang="ko-KR" altLang="en-US" b="1">
                <a:solidFill>
                  <a:srgbClr val="002060"/>
                </a:solidFill>
                <a:latin typeface="+mn-ea"/>
              </a:rPr>
              <a:t>비전자 보유현황</a:t>
            </a:r>
            <a:r>
              <a:rPr lang="en-US" altLang="ko-KR" b="1">
                <a:solidFill>
                  <a:srgbClr val="002060"/>
                </a:solidFill>
                <a:latin typeface="+mn-ea"/>
              </a:rPr>
              <a:t>·</a:t>
            </a:r>
            <a:r>
              <a:rPr lang="ko-KR" altLang="en-US" b="1">
                <a:solidFill>
                  <a:srgbClr val="002060"/>
                </a:solidFill>
                <a:latin typeface="+mn-ea"/>
              </a:rPr>
              <a:t>보유목록</a:t>
            </a:r>
            <a:endParaRPr lang="ko-KR" altLang="en-US" b="1">
              <a:solidFill>
                <a:srgbClr val="002060"/>
              </a:solidFill>
              <a:latin typeface="+mn-ea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5536196" y="1793470"/>
            <a:ext cx="3284276" cy="439248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5593578" y="1865478"/>
            <a:ext cx="3226893" cy="7234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Wingdings"/>
              <a:buChar char="§"/>
              <a:defRPr lang="ko-KR" altLang="en-US"/>
            </a:pPr>
            <a:r>
              <a:rPr lang="en-US" altLang="ko-KR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[</a:t>
            </a:r>
            <a:r>
              <a:rPr lang="ko-KR" altLang="en-US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서식</a:t>
            </a:r>
            <a:r>
              <a:rPr lang="en-US" altLang="ko-KR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2]</a:t>
            </a:r>
            <a:r>
              <a:rPr lang="ko-KR" altLang="en-US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에 현황</a:t>
            </a:r>
            <a:r>
              <a:rPr lang="en-US" altLang="ko-KR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, [</a:t>
            </a:r>
            <a:r>
              <a:rPr lang="ko-KR" altLang="en-US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서식</a:t>
            </a:r>
            <a:r>
              <a:rPr lang="en-US" altLang="ko-KR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3]</a:t>
            </a:r>
            <a:r>
              <a:rPr lang="ko-KR" altLang="en-US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에 목록</a:t>
            </a:r>
            <a:endParaRPr lang="ko-KR" altLang="en-US" sz="1400" b="1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   </a:t>
            </a:r>
            <a:r>
              <a:rPr lang="en-US" altLang="ko-KR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- [</a:t>
            </a:r>
            <a:r>
              <a:rPr lang="ko-KR" altLang="en-US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서식</a:t>
            </a:r>
            <a:r>
              <a:rPr lang="en-US" altLang="ko-KR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2]</a:t>
            </a:r>
            <a:r>
              <a:rPr lang="ko-KR" altLang="en-US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와</a:t>
            </a:r>
            <a:r>
              <a:rPr lang="en-US" altLang="ko-KR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 [</a:t>
            </a:r>
            <a:r>
              <a:rPr lang="ko-KR" altLang="en-US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서식</a:t>
            </a:r>
            <a:r>
              <a:rPr lang="en-US" altLang="ko-KR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3]</a:t>
            </a:r>
            <a:r>
              <a:rPr lang="ko-KR" altLang="en-US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의 숫자가 일치</a:t>
            </a:r>
            <a:endParaRPr lang="en-US" altLang="ko-KR" sz="1400" b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6633" y="764377"/>
            <a:ext cx="77768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en-US" altLang="ko-KR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201</a:t>
            </a:r>
            <a:r>
              <a:rPr lang="ko-KR" altLang="en-US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9년 중 발생한 비전자 보유 현황과 목록을 작성하는 서식</a:t>
            </a:r>
            <a:endParaRPr lang="ko-KR" altLang="en-US" b="1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pic>
        <p:nvPicPr>
          <p:cNvPr id="2053" name="그림 2052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395536" y="1808820"/>
            <a:ext cx="5004556" cy="2016224"/>
          </a:xfrm>
          <a:prstGeom prst="rect">
            <a:avLst/>
          </a:prstGeom>
        </p:spPr>
      </p:pic>
      <p:graphicFrame>
        <p:nvGraphicFramePr>
          <p:cNvPr id="2056" name="표 2055"/>
          <p:cNvGraphicFramePr>
            <a:graphicFrameLocks noGrp="1"/>
          </p:cNvGraphicFramePr>
          <p:nvPr/>
        </p:nvGraphicFramePr>
        <p:xfrm>
          <a:off x="4103948" y="7965504"/>
          <a:ext cx="4212459" cy="4269104"/>
        </p:xfrm>
        <a:graphic>
          <a:graphicData uri="http://schemas.openxmlformats.org/drawingml/2006/table">
            <a:tbl>
              <a:tblPr firstRow="1" bandRow="1"/>
              <a:tblGrid>
                <a:gridCol w="828035"/>
                <a:gridCol w="392226"/>
                <a:gridCol w="235925"/>
                <a:gridCol w="710726"/>
                <a:gridCol w="235925"/>
                <a:gridCol w="235925"/>
                <a:gridCol w="235925"/>
                <a:gridCol w="235925"/>
                <a:gridCol w="235925"/>
                <a:gridCol w="421717"/>
                <a:gridCol w="235925"/>
                <a:gridCol w="208280"/>
              </a:tblGrid>
              <a:tr h="174068">
                <a:tc gridSpan="12">
                  <a:txBody>
                    <a:bodyPr vert="horz" lIns="91440" tIns="45720" rIns="91440" bIns="45720" anchor="ctr" anchorCtr="0"/>
                    <a:p>
                      <a:pPr>
                        <a:defRPr lang="ko-KR" altLang="en-US"/>
                      </a:pPr>
                      <a:r>
                        <a:rPr lang="ko-KR" altLang="ko-KR" sz="1400" b="1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[서식3] 일반기록물(비전자) 보유목록</a:t>
                      </a:r>
                      <a:endParaRPr lang="ko-KR" altLang="ko-KR" sz="1400" b="1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 marL="91440" marR="91440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 marL="91440" marR="91440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 marL="91440" marR="91440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 marL="91440" marR="91440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 marL="91440" marR="91440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 marL="91440" marR="91440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 marL="91440" marR="91440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 marL="91440" marR="91440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 marL="91440" marR="91440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 marL="91440" marR="91440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 marL="91440" marR="91440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</a:tr>
              <a:tr h="141017">
                <a:tc gridSpan="12"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ko-KR" sz="1000"/>
                        <a:t> </a:t>
                      </a:r>
                      <a:endParaRPr lang="ko-KR" altLang="ko-KR" sz="1000"/>
                    </a:p>
                  </a:txBody>
                  <a:tcPr marL="91440" marR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 marL="91440" marR="91440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 marL="91440" marR="91440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 marL="91440" marR="91440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 marL="91440" marR="91440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 marL="91440" marR="91440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 marL="91440" marR="91440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 marL="91440" marR="91440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 marL="91440" marR="91440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 marL="91440" marR="91440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 marL="91440" marR="91440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 marL="91440" marR="91440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</a:tr>
              <a:tr h="174067">
                <a:tc gridSpan="12">
                  <a:txBody>
                    <a:bodyPr vert="horz" lIns="91440" tIns="45720" rIns="91440" bIns="45720" anchor="ctr" anchorCtr="0"/>
                    <a:p>
                      <a:pPr algn="r">
                        <a:defRPr lang="ko-KR" altLang="en-US"/>
                      </a:pPr>
                      <a:r>
                        <a:rPr lang="ko-KR" altLang="ko-KR" sz="1400" b="1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(생산기간 :     ~ 2019.12.31.)</a:t>
                      </a:r>
                      <a:endParaRPr lang="ko-KR" altLang="ko-KR" sz="1400" b="1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 marL="91440" marR="91440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 marL="91440" marR="91440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 marL="91440" marR="91440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 marL="91440" marR="91440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 marL="91440" marR="91440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 marL="91440" marR="91440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 marL="91440" marR="91440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 marL="91440" marR="91440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 marL="91440" marR="91440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 marL="91440" marR="91440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 marL="91440" marR="91440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625764"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ko-KR" sz="1300" b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일련번호</a:t>
                      </a:r>
                      <a:endParaRPr lang="ko-KR" altLang="ko-KR" sz="1300" b="1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c3d69b">
                        <a:alpha val="10000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ko-KR" sz="1300" b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관리번호</a:t>
                      </a:r>
                      <a:endParaRPr lang="ko-KR" altLang="ko-KR" sz="1300" b="1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c3d69b">
                        <a:alpha val="10000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ko-KR" sz="1300" b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생산부서</a:t>
                      </a:r>
                      <a:endParaRPr lang="ko-KR" altLang="ko-KR" sz="1300" b="1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c3d69b">
                        <a:alpha val="10000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ko-KR" sz="1300" b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철제목</a:t>
                      </a:r>
                      <a:endParaRPr lang="ko-KR" altLang="ko-KR" sz="1300" b="1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c3d69b">
                        <a:alpha val="10000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ko-KR" sz="1300" b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생산연도</a:t>
                      </a:r>
                      <a:endParaRPr lang="ko-KR" altLang="ko-KR" sz="1300" b="1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c3d69b">
                        <a:alpha val="10000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ko-KR" sz="1300" b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종료연도</a:t>
                      </a:r>
                      <a:endParaRPr lang="ko-KR" altLang="ko-KR" sz="1300" b="1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c3d69b">
                        <a:alpha val="10000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ko-KR" sz="1300" b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권수</a:t>
                      </a:r>
                      <a:endParaRPr lang="ko-KR" altLang="ko-KR" sz="1300" b="1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c3d69b">
                        <a:alpha val="10000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ko-KR" sz="1300" b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유형</a:t>
                      </a:r>
                      <a:endParaRPr lang="ko-KR" altLang="ko-KR" sz="1300" b="1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c3d69b">
                        <a:alpha val="10000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ko-KR" sz="1300" b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보존기간</a:t>
                      </a:r>
                      <a:endParaRPr lang="ko-KR" altLang="ko-KR" sz="1300" b="1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c3d69b">
                        <a:alpha val="10000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ko-KR" sz="1300" b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전자화여부</a:t>
                      </a:r>
                      <a:endParaRPr lang="ko-KR" altLang="ko-KR" sz="1300" b="1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c3d69b">
                        <a:alpha val="10000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ko-KR" sz="1300" b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보존장소</a:t>
                      </a:r>
                      <a:endParaRPr lang="ko-KR" altLang="ko-KR" sz="1300" b="1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c3d69b">
                        <a:alpha val="10000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ko-KR" sz="1300" b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비고</a:t>
                      </a:r>
                      <a:endParaRPr lang="ko-KR" altLang="ko-KR" sz="1300" b="1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c3d69b">
                        <a:alpha val="100000"/>
                      </a:srgbClr>
                    </a:solidFill>
                  </a:tcPr>
                </a:tc>
              </a:tr>
              <a:tr h="212627">
                <a:tc>
                  <a:txBody>
                    <a:bodyPr vert="horz" lIns="91440" tIns="45720" rIns="91440" bIns="45720" anchor="t" anchorCtr="0"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 marL="91440" marR="91440">
                    <a:lnL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ko-KR" sz="1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㉠</a:t>
                      </a:r>
                      <a:endParaRPr lang="ko-KR" altLang="ko-KR" sz="110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 marL="91440" marR="91440">
                    <a:lnL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 marL="91440" marR="91440">
                    <a:lnL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ko-KR" sz="1000"/>
                        <a:t> </a:t>
                      </a:r>
                      <a:endParaRPr lang="ko-KR" altLang="ko-KR" sz="1000"/>
                    </a:p>
                  </a:txBody>
                  <a:tcPr marL="91440" marR="91440" anchor="ctr">
                    <a:lnL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ko-KR" sz="1000"/>
                        <a:t> </a:t>
                      </a:r>
                      <a:endParaRPr lang="ko-KR" altLang="ko-KR" sz="1000"/>
                    </a:p>
                  </a:txBody>
                  <a:tcPr marL="91440" marR="91440" anchor="ctr">
                    <a:lnL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ko-KR" sz="1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㉡</a:t>
                      </a:r>
                      <a:endParaRPr lang="ko-KR" altLang="ko-KR" sz="110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ko-KR" sz="1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㉢</a:t>
                      </a:r>
                      <a:endParaRPr lang="ko-KR" altLang="ko-KR" sz="110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ko-KR" sz="1000"/>
                        <a:t> </a:t>
                      </a:r>
                      <a:endParaRPr lang="ko-KR" altLang="ko-KR" sz="1000"/>
                    </a:p>
                  </a:txBody>
                  <a:tcPr marL="91440" marR="91440" anchor="ctr">
                    <a:lnL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ko-KR" sz="1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㉣</a:t>
                      </a:r>
                      <a:endParaRPr lang="ko-KR" altLang="ko-KR" sz="110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ko-KR" sz="1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㉤</a:t>
                      </a:r>
                      <a:endParaRPr lang="ko-KR" altLang="ko-KR" sz="110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ko-KR" altLang="ko-KR" sz="1000"/>
                        <a:t> </a:t>
                      </a:r>
                      <a:endParaRPr lang="ko-KR" altLang="ko-KR" sz="1000"/>
                    </a:p>
                  </a:txBody>
                  <a:tcPr marL="91440" marR="91440" anchor="ctr">
                    <a:lnL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212627">
                <a:tc>
                  <a:txBody>
                    <a:bodyPr vert="horz" lIns="91440" tIns="45720" rIns="91440" bIns="45720" anchor="ctr" anchorCtr="0"/>
                    <a:p>
                      <a:pPr>
                        <a:defRPr lang="ko-KR" altLang="en-US"/>
                      </a:pPr>
                      <a:r>
                        <a:rPr lang="ko-KR" altLang="ko-KR" sz="1000"/>
                        <a:t> </a:t>
                      </a:r>
                      <a:endParaRPr lang="ko-KR" altLang="ko-KR" sz="1000"/>
                    </a:p>
                  </a:txBody>
                  <a:tcPr marL="91440" marR="91440" anchor="ctr">
                    <a:lnL w="0">
                      <a:noFill/>
                    </a:lnL>
                    <a:lnR w="0">
                      <a:noFill/>
                    </a:lnR>
                    <a:lnT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0">
                      <a:noFill/>
                    </a:lnB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 marL="91440" marR="91440">
                    <a:lnL w="0">
                      <a:noFill/>
                    </a:lnL>
                    <a:lnR w="0">
                      <a:noFill/>
                    </a:lnR>
                    <a:lnT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0">
                      <a:noFill/>
                    </a:lnB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>
                        <a:defRPr lang="ko-KR" altLang="en-US"/>
                      </a:pPr>
                      <a:r>
                        <a:rPr lang="ko-KR" altLang="ko-KR" sz="1000"/>
                        <a:t> </a:t>
                      </a:r>
                      <a:endParaRPr lang="ko-KR" altLang="ko-KR" sz="1000"/>
                    </a:p>
                  </a:txBody>
                  <a:tcPr marL="91440" marR="91440" anchor="ctr">
                    <a:lnL w="0">
                      <a:noFill/>
                    </a:lnL>
                    <a:lnR w="0">
                      <a:noFill/>
                    </a:lnR>
                    <a:lnT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0">
                      <a:noFill/>
                    </a:lnB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>
                        <a:defRPr lang="ko-KR" altLang="en-US"/>
                      </a:pPr>
                      <a:r>
                        <a:rPr lang="ko-KR" altLang="ko-KR" sz="1000"/>
                        <a:t> </a:t>
                      </a:r>
                      <a:endParaRPr lang="ko-KR" altLang="ko-KR" sz="1000"/>
                    </a:p>
                  </a:txBody>
                  <a:tcPr marL="91440" marR="91440" anchor="ctr">
                    <a:lnL w="0">
                      <a:noFill/>
                    </a:lnL>
                    <a:lnR w="0">
                      <a:noFill/>
                    </a:lnR>
                    <a:lnT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0">
                      <a:noFill/>
                    </a:lnB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 marL="91440" marR="91440">
                    <a:lnL w="0">
                      <a:noFill/>
                    </a:lnL>
                    <a:lnR w="0">
                      <a:noFill/>
                    </a:lnR>
                    <a:lnT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0">
                      <a:noFill/>
                    </a:lnB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 marL="91440" marR="91440">
                    <a:lnL w="0">
                      <a:noFill/>
                    </a:lnL>
                    <a:lnR w="0">
                      <a:noFill/>
                    </a:lnR>
                    <a:lnT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0">
                      <a:noFill/>
                    </a:lnB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 marL="91440" marR="91440">
                    <a:lnL w="0">
                      <a:noFill/>
                    </a:lnL>
                    <a:lnR w="0">
                      <a:noFill/>
                    </a:lnR>
                    <a:lnT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0">
                      <a:noFill/>
                    </a:lnB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 marL="91440" marR="91440">
                    <a:lnL w="0">
                      <a:noFill/>
                    </a:lnL>
                    <a:lnR w="0">
                      <a:noFill/>
                    </a:lnR>
                    <a:lnT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0">
                      <a:noFill/>
                    </a:lnB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 marL="91440" marR="91440">
                    <a:lnL w="0">
                      <a:noFill/>
                    </a:lnL>
                    <a:lnR w="0">
                      <a:noFill/>
                    </a:lnR>
                    <a:lnT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0">
                      <a:noFill/>
                    </a:lnB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 marL="91440" marR="91440">
                    <a:lnL w="0">
                      <a:noFill/>
                    </a:lnL>
                    <a:lnR w="0">
                      <a:noFill/>
                    </a:lnR>
                    <a:lnT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0">
                      <a:noFill/>
                    </a:lnB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 marL="91440" marR="91440">
                    <a:lnL w="0">
                      <a:noFill/>
                    </a:lnL>
                    <a:lnR w="0">
                      <a:noFill/>
                    </a:lnR>
                    <a:lnT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0">
                      <a:noFill/>
                    </a:lnB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 marL="91440" marR="91440">
                    <a:lnL w="0">
                      <a:noFill/>
                    </a:lnL>
                    <a:lnR w="0">
                      <a:noFill/>
                    </a:lnR>
                    <a:lnT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0">
                      <a:noFill/>
                    </a:lnB>
                  </a:tcPr>
                </a:tc>
              </a:tr>
              <a:tr h="928731">
                <a:tc gridSpan="12">
                  <a:txBody>
                    <a:bodyPr vert="horz" lIns="91440" tIns="45720" rIns="91440" bIns="45720" anchor="t" anchorCtr="0"/>
                    <a:p>
                      <a:pPr>
                        <a:defRPr lang="ko-KR" altLang="en-US"/>
                      </a:pPr>
                      <a:r>
                        <a:rPr lang="ko-KR" altLang="ko-KR" sz="1100">
                          <a:solidFill>
                            <a:srgbClr val="000000"/>
                          </a:solidFill>
                          <a:latin typeface="돋움"/>
                          <a:ea typeface="돋움"/>
                        </a:rPr>
                        <a:t>&lt;기재요령&gt;</a:t>
                      </a:r>
                      <a:endParaRPr lang="ko-KR" altLang="ko-KR" sz="1100">
                        <a:solidFill>
                          <a:srgbClr val="000000"/>
                        </a:solidFill>
                        <a:latin typeface="돋움"/>
                        <a:ea typeface="돋움"/>
                      </a:endParaRPr>
                    </a:p>
                    <a:p>
                      <a:pPr>
                        <a:defRPr lang="ko-KR" altLang="en-US"/>
                      </a:pPr>
                      <a:r>
                        <a:rPr lang="ko-KR" altLang="ko-KR" sz="1100">
                          <a:solidFill>
                            <a:srgbClr val="000000"/>
                          </a:solidFill>
                          <a:latin typeface="돋움"/>
                          <a:ea typeface="돋움"/>
                        </a:rPr>
                        <a:t> ㉠ 관리번호 : 기록물철분류번호, 단위과제카드ID, 기록관 서고관리번호 등 기재 </a:t>
                      </a:r>
                      <a:endParaRPr lang="ko-KR" altLang="ko-KR" sz="1100">
                        <a:solidFill>
                          <a:srgbClr val="000000"/>
                        </a:solidFill>
                        <a:latin typeface="돋움"/>
                        <a:ea typeface="돋움"/>
                      </a:endParaRPr>
                    </a:p>
                    <a:p>
                      <a:pPr>
                        <a:defRPr lang="ko-KR" altLang="en-US"/>
                      </a:pPr>
                      <a:r>
                        <a:rPr lang="ko-KR" altLang="ko-KR" sz="1100">
                          <a:solidFill>
                            <a:srgbClr val="000000"/>
                          </a:solidFill>
                          <a:latin typeface="돋움"/>
                          <a:ea typeface="돋움"/>
                        </a:rPr>
                        <a:t> ㉡ 권수 : 실물 기록물 분권수 기재 </a:t>
                      </a:r>
                      <a:endParaRPr lang="ko-KR" altLang="ko-KR" sz="1100">
                        <a:solidFill>
                          <a:srgbClr val="000000"/>
                        </a:solidFill>
                        <a:latin typeface="돋움"/>
                        <a:ea typeface="돋움"/>
                      </a:endParaRPr>
                    </a:p>
                    <a:p>
                      <a:pPr>
                        <a:defRPr lang="ko-KR" altLang="en-US"/>
                      </a:pPr>
                      <a:r>
                        <a:rPr lang="ko-KR" altLang="ko-KR" sz="1100">
                          <a:solidFill>
                            <a:srgbClr val="000000"/>
                          </a:solidFill>
                          <a:latin typeface="돋움"/>
                          <a:ea typeface="돋움"/>
                        </a:rPr>
                        <a:t> ㉢ 유형 : 문서, 대장, 카드, 도면 중 기재</a:t>
                      </a:r>
                      <a:endParaRPr lang="ko-KR" altLang="ko-KR" sz="1100">
                        <a:solidFill>
                          <a:srgbClr val="000000"/>
                        </a:solidFill>
                        <a:latin typeface="돋움"/>
                        <a:ea typeface="돋움"/>
                      </a:endParaRPr>
                    </a:p>
                    <a:p>
                      <a:pPr>
                        <a:defRPr lang="ko-KR" altLang="en-US"/>
                      </a:pPr>
                      <a:r>
                        <a:rPr lang="ko-KR" altLang="ko-KR" sz="1100">
                          <a:solidFill>
                            <a:srgbClr val="000000"/>
                          </a:solidFill>
                          <a:latin typeface="돋움"/>
                          <a:ea typeface="돋움"/>
                        </a:rPr>
                        <a:t> ㉣ 처리과 또는 기록관에서 전자화 사업 등을 통해 해당기록에 대하여 전자화 수행 여부</a:t>
                      </a:r>
                      <a:endParaRPr lang="ko-KR" altLang="ko-KR" sz="1100">
                        <a:solidFill>
                          <a:srgbClr val="000000"/>
                        </a:solidFill>
                        <a:latin typeface="돋움"/>
                        <a:ea typeface="돋움"/>
                      </a:endParaRPr>
                    </a:p>
                    <a:p>
                      <a:pPr>
                        <a:defRPr lang="ko-KR" altLang="en-US"/>
                      </a:pPr>
                      <a:r>
                        <a:rPr lang="ko-KR" altLang="ko-KR" sz="1100">
                          <a:solidFill>
                            <a:srgbClr val="000000"/>
                          </a:solidFill>
                          <a:latin typeface="돋움"/>
                          <a:ea typeface="돋움"/>
                        </a:rPr>
                        <a:t>    (“여”/“부”로 기재)  </a:t>
                      </a:r>
                      <a:endParaRPr lang="ko-KR" altLang="ko-KR" sz="1100">
                        <a:solidFill>
                          <a:srgbClr val="000000"/>
                        </a:solidFill>
                        <a:latin typeface="돋움"/>
                        <a:ea typeface="돋움"/>
                      </a:endParaRPr>
                    </a:p>
                    <a:p>
                      <a:pPr>
                        <a:defRPr lang="ko-KR" altLang="en-US"/>
                      </a:pPr>
                      <a:r>
                        <a:rPr lang="ko-KR" altLang="ko-KR" sz="1100">
                          <a:solidFill>
                            <a:srgbClr val="000000"/>
                          </a:solidFill>
                          <a:latin typeface="돋움"/>
                          <a:ea typeface="돋움"/>
                        </a:rPr>
                        <a:t> ㉤ 보존장소 : 처리과/기록관 중 기재</a:t>
                      </a:r>
                      <a:endParaRPr lang="ko-KR" altLang="ko-KR" sz="1100">
                        <a:solidFill>
                          <a:srgbClr val="000000"/>
                        </a:solidFill>
                        <a:latin typeface="돋움"/>
                        <a:ea typeface="돋움"/>
                      </a:endParaRPr>
                    </a:p>
                  </a:txBody>
                  <a:tcPr marL="91440" marR="91440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 marL="91440" marR="91440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 marL="91440" marR="91440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 marL="91440" marR="91440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 marL="91440" marR="91440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 marL="91440" marR="91440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 marL="91440" marR="91440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 marL="91440" marR="91440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 marL="91440" marR="91440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 marL="91440" marR="91440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 marL="91440" marR="91440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 marL="91440" marR="91440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2057" name="그림 2056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395536" y="4077072"/>
            <a:ext cx="5004556" cy="212423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7504" y="89410"/>
            <a:ext cx="4248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ko-KR" altLang="en-US" b="1">
                <a:solidFill>
                  <a:srgbClr val="002060"/>
                </a:solidFill>
                <a:latin typeface="+mn-ea"/>
              </a:rPr>
              <a:t>서식</a:t>
            </a:r>
            <a:r>
              <a:rPr lang="en-US" altLang="ko-KR" b="1">
                <a:solidFill>
                  <a:srgbClr val="002060"/>
                </a:solidFill>
                <a:latin typeface="+mn-ea"/>
              </a:rPr>
              <a:t>4, </a:t>
            </a:r>
            <a:r>
              <a:rPr lang="ko-KR" altLang="en-US" b="1">
                <a:solidFill>
                  <a:srgbClr val="002060"/>
                </a:solidFill>
                <a:latin typeface="+mn-ea"/>
              </a:rPr>
              <a:t>서식</a:t>
            </a:r>
            <a:r>
              <a:rPr lang="en-US" altLang="ko-KR" b="1">
                <a:solidFill>
                  <a:srgbClr val="002060"/>
                </a:solidFill>
                <a:latin typeface="+mn-ea"/>
              </a:rPr>
              <a:t>5 – </a:t>
            </a:r>
            <a:r>
              <a:rPr lang="ko-KR" altLang="en-US" b="1">
                <a:solidFill>
                  <a:srgbClr val="002060"/>
                </a:solidFill>
                <a:latin typeface="+mn-ea"/>
              </a:rPr>
              <a:t>회의록</a:t>
            </a:r>
            <a:endParaRPr lang="ko-KR" altLang="en-US" b="1">
              <a:solidFill>
                <a:srgbClr val="002060"/>
              </a:solidFill>
              <a:latin typeface="+mn-ea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5536195" y="1742098"/>
            <a:ext cx="3284276" cy="442320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5593577" y="1814106"/>
            <a:ext cx="3226893" cy="9557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9388" indent="-179388">
              <a:lnSpc>
                <a:spcPct val="150000"/>
              </a:lnSpc>
              <a:buFont typeface="Wingdings"/>
              <a:buChar char="§"/>
              <a:defRPr lang="ko-KR" altLang="en-US"/>
            </a:pPr>
            <a:r>
              <a:rPr lang="ko-KR" altLang="en-US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회의록 작성대상은</a:t>
            </a:r>
            <a:r>
              <a:rPr lang="en-US" altLang="ko-KR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?</a:t>
            </a:r>
            <a:endParaRPr lang="en-US" altLang="ko-KR" sz="1400" b="1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   - </a:t>
            </a:r>
            <a:r>
              <a:rPr lang="ko-KR" altLang="en-US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법령 및 조례에 의해 구성된 위원회의 </a:t>
            </a:r>
            <a:endParaRPr lang="ko-KR" altLang="en-US" sz="1200" b="1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     </a:t>
            </a:r>
            <a:r>
              <a:rPr lang="ko-KR" altLang="en-US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개최현황과 회의록 작성현황을 기재</a:t>
            </a:r>
            <a:endParaRPr lang="en-US" altLang="ko-KR" sz="1400" b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96633" y="791272"/>
            <a:ext cx="7776864" cy="3593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ko-KR" altLang="en-US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위원회 개최현황과 회의록 작성현황을 제출하는 서식</a:t>
            </a:r>
            <a:endParaRPr lang="ko-KR" altLang="en-US" b="1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2699792" y="4149080"/>
            <a:ext cx="2556284" cy="360039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5593579" y="3284984"/>
            <a:ext cx="3226894" cy="951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9388" indent="-179388">
              <a:lnSpc>
                <a:spcPct val="150000"/>
              </a:lnSpc>
              <a:buFont typeface="Wingdings"/>
              <a:buChar char="§"/>
              <a:defRPr lang="ko-KR" altLang="en-US"/>
            </a:pPr>
            <a:r>
              <a:rPr lang="en-US" altLang="ko-KR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[</a:t>
            </a:r>
            <a:r>
              <a:rPr lang="ko-KR" altLang="en-US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서식</a:t>
            </a:r>
            <a:r>
              <a:rPr lang="en-US" altLang="ko-KR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4]</a:t>
            </a:r>
            <a:r>
              <a:rPr lang="ko-KR" altLang="en-US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는 현황</a:t>
            </a:r>
            <a:r>
              <a:rPr lang="en-US" altLang="ko-KR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, [</a:t>
            </a:r>
            <a:r>
              <a:rPr lang="ko-KR" altLang="en-US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서식</a:t>
            </a:r>
            <a:r>
              <a:rPr lang="en-US" altLang="ko-KR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5]</a:t>
            </a:r>
            <a:r>
              <a:rPr lang="ko-KR" altLang="en-US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에 목록</a:t>
            </a:r>
            <a:endParaRPr lang="ko-KR" altLang="en-US" sz="1400" b="1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   - [</a:t>
            </a:r>
            <a:r>
              <a:rPr lang="ko-KR" altLang="en-US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서식</a:t>
            </a:r>
            <a:r>
              <a:rPr lang="en-US" altLang="ko-KR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4]</a:t>
            </a:r>
            <a:r>
              <a:rPr lang="ko-KR" altLang="en-US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의 회의개최현황에 대비하여</a:t>
            </a:r>
            <a:endParaRPr lang="ko-KR" altLang="en-US" sz="1200" b="1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   - [</a:t>
            </a:r>
            <a:r>
              <a:rPr lang="ko-KR" altLang="en-US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서식</a:t>
            </a:r>
            <a:r>
              <a:rPr lang="en-US" altLang="ko-KR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5]</a:t>
            </a:r>
            <a:r>
              <a:rPr lang="ko-KR" altLang="en-US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에 회의록 목록을 작성</a:t>
            </a:r>
            <a:endParaRPr lang="en-US" altLang="ko-KR" sz="1400" b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078" name="그림 3077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395536" y="1700808"/>
            <a:ext cx="4896544" cy="3024336"/>
          </a:xfrm>
          <a:prstGeom prst="rect">
            <a:avLst/>
          </a:prstGeom>
        </p:spPr>
      </p:pic>
      <p:pic>
        <p:nvPicPr>
          <p:cNvPr id="3079" name="그림 3078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395535" y="4905164"/>
            <a:ext cx="4932548" cy="129614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7504" y="89410"/>
            <a:ext cx="4248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ko-KR" altLang="en-US" b="1">
                <a:solidFill>
                  <a:srgbClr val="002060"/>
                </a:solidFill>
                <a:latin typeface="+mn-ea"/>
              </a:rPr>
              <a:t>서식</a:t>
            </a:r>
            <a:r>
              <a:rPr lang="en-US" altLang="ko-KR" b="1">
                <a:solidFill>
                  <a:srgbClr val="002060"/>
                </a:solidFill>
                <a:latin typeface="+mn-ea"/>
              </a:rPr>
              <a:t>6, </a:t>
            </a:r>
            <a:r>
              <a:rPr lang="ko-KR" altLang="en-US" b="1">
                <a:solidFill>
                  <a:srgbClr val="002060"/>
                </a:solidFill>
                <a:latin typeface="+mn-ea"/>
              </a:rPr>
              <a:t>서식</a:t>
            </a:r>
            <a:r>
              <a:rPr lang="en-US" altLang="ko-KR" b="1">
                <a:solidFill>
                  <a:srgbClr val="002060"/>
                </a:solidFill>
                <a:latin typeface="+mn-ea"/>
              </a:rPr>
              <a:t>7 – </a:t>
            </a:r>
            <a:r>
              <a:rPr lang="ko-KR" altLang="en-US" b="1">
                <a:solidFill>
                  <a:srgbClr val="002060"/>
                </a:solidFill>
                <a:latin typeface="+mn-ea"/>
              </a:rPr>
              <a:t>시청각기록</a:t>
            </a:r>
            <a:endParaRPr lang="ko-KR" altLang="en-US" b="1">
              <a:solidFill>
                <a:srgbClr val="002060"/>
              </a:solidFill>
              <a:latin typeface="+mn-e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96633" y="791272"/>
            <a:ext cx="7776864" cy="3593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en-US" altLang="ko-KR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201</a:t>
            </a:r>
            <a:r>
              <a:rPr lang="ko-KR" altLang="en-US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9년에 생산한 시청각기록의 현황과 목록을 제출하는 서식</a:t>
            </a:r>
            <a:endParaRPr lang="ko-KR" altLang="en-US" b="1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539552" y="1844824"/>
            <a:ext cx="4415780" cy="1655918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직사각형 13"/>
          <p:cNvSpPr/>
          <p:nvPr/>
        </p:nvSpPr>
        <p:spPr>
          <a:xfrm>
            <a:off x="5544108" y="1736812"/>
            <a:ext cx="3284276" cy="442320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5593577" y="1814106"/>
            <a:ext cx="3226893" cy="22892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9388" indent="-179388">
              <a:lnSpc>
                <a:spcPct val="150000"/>
              </a:lnSpc>
              <a:buFont typeface="Wingdings"/>
              <a:buChar char="§"/>
              <a:defRPr lang="ko-KR" altLang="en-US"/>
            </a:pPr>
            <a:r>
              <a:rPr lang="ko-KR" altLang="en-US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시청각기록은</a:t>
            </a:r>
            <a:r>
              <a:rPr lang="en-US" altLang="ko-KR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?</a:t>
            </a:r>
            <a:endParaRPr lang="en-US" altLang="ko-KR" sz="1400" b="1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  </a:t>
            </a:r>
            <a:r>
              <a:rPr lang="en-US" altLang="ko-KR" sz="1200" b="1">
                <a:solidFill>
                  <a:srgbClr val="c00000"/>
                </a:solidFill>
              </a:rPr>
              <a:t>- </a:t>
            </a:r>
            <a:r>
              <a:rPr lang="ko-KR" altLang="en-US" sz="1200" b="1">
                <a:solidFill>
                  <a:srgbClr val="c00000"/>
                </a:solidFill>
              </a:rPr>
              <a:t>대규모 공사 등의 전후사진</a:t>
            </a:r>
            <a:r>
              <a:rPr lang="en-US" altLang="ko-KR" sz="1200" b="1">
                <a:solidFill>
                  <a:srgbClr val="c00000"/>
                </a:solidFill>
              </a:rPr>
              <a:t>, </a:t>
            </a:r>
            <a:r>
              <a:rPr lang="ko-KR" altLang="en-US" sz="1200" b="1">
                <a:solidFill>
                  <a:srgbClr val="c00000"/>
                </a:solidFill>
              </a:rPr>
              <a:t>주요 행사의 </a:t>
            </a:r>
            <a:endParaRPr lang="ko-KR" altLang="en-US" sz="1200" b="1">
              <a:solidFill>
                <a:srgbClr val="c00000"/>
              </a:solidFill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1200" b="1">
                <a:solidFill>
                  <a:srgbClr val="c00000"/>
                </a:solidFill>
              </a:rPr>
              <a:t>    </a:t>
            </a:r>
            <a:r>
              <a:rPr lang="ko-KR" altLang="en-US" sz="1200" b="1">
                <a:solidFill>
                  <a:srgbClr val="c00000"/>
                </a:solidFill>
              </a:rPr>
              <a:t>영상 및 사진 등</a:t>
            </a:r>
            <a:endParaRPr lang="ko-KR" altLang="en-US" sz="1200" b="1">
              <a:solidFill>
                <a:srgbClr val="c00000"/>
              </a:solidFill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  - </a:t>
            </a:r>
            <a:r>
              <a:rPr lang="ko-KR" altLang="en-US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회의결과로 문서에 첨부하는 사진 제외</a:t>
            </a:r>
            <a:endParaRPr lang="ko-KR" altLang="en-US" sz="1200" b="1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  - </a:t>
            </a:r>
            <a:r>
              <a:rPr lang="ko-KR" altLang="en-US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회의록 작성을 위한 녹음기록 제외   </a:t>
            </a:r>
            <a:endParaRPr lang="ko-KR" altLang="en-US" sz="1200" b="1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  </a:t>
            </a:r>
            <a:r>
              <a:rPr lang="ko-KR" altLang="en-US" sz="1100" b="1">
                <a:solidFill>
                  <a:schemeClr val="tx1">
                    <a:lumMod val="65000"/>
                    <a:lumOff val="35000"/>
                  </a:schemeClr>
                </a:solidFill>
              </a:rPr>
              <a:t>※ [붙임2] :</a:t>
            </a:r>
            <a:r>
              <a:rPr lang="ko-KR" altLang="en-US" sz="1100" b="1" spc="5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ko-KR" altLang="ko-KR" sz="1100" b="1" spc="5">
                <a:latin typeface="굴림체"/>
                <a:ea typeface="굴림체"/>
              </a:rPr>
              <a:t>2019년 주요행사 및 기자설</a:t>
            </a:r>
            <a:r>
              <a:rPr lang="ko-KR" altLang="en-US" sz="1100" b="1" spc="5">
                <a:latin typeface="굴림체"/>
                <a:ea typeface="굴림체"/>
              </a:rPr>
              <a:t>명회        </a:t>
            </a:r>
            <a:r>
              <a:rPr lang="en-US" altLang="ko-KR" sz="1100" b="1" spc="5">
                <a:latin typeface="굴림체"/>
                <a:ea typeface="굴림체"/>
              </a:rPr>
              <a:t>         </a:t>
            </a:r>
            <a:r>
              <a:rPr lang="ko-KR" altLang="en-US" sz="1100" b="1" spc="5">
                <a:latin typeface="굴림체"/>
                <a:ea typeface="굴림체"/>
              </a:rPr>
              <a:t>     </a:t>
            </a:r>
            <a:r>
              <a:rPr lang="en-US" altLang="ko-KR" sz="1100" b="1">
                <a:solidFill>
                  <a:srgbClr val="c00000"/>
                </a:solidFill>
              </a:rPr>
              <a:t> </a:t>
            </a:r>
            <a:r>
              <a:rPr lang="ko-KR" altLang="en-US" sz="1100" b="1">
                <a:solidFill>
                  <a:srgbClr val="c00000"/>
                </a:solidFill>
              </a:rPr>
              <a:t>                       	</a:t>
            </a:r>
            <a:r>
              <a:rPr lang="ko-KR" altLang="ko-KR" sz="1100" b="1">
                <a:latin typeface="굴림체"/>
                <a:ea typeface="굴림체"/>
              </a:rPr>
              <a:t>관련 행정박물과 시청각 기록물</a:t>
            </a:r>
            <a:r>
              <a:rPr lang="ko-KR" altLang="en-US" sz="1100" b="1">
                <a:latin typeface="굴림체"/>
                <a:ea typeface="굴림체"/>
              </a:rPr>
              <a:t>	</a:t>
            </a:r>
            <a:r>
              <a:rPr lang="ko-KR" altLang="ko-KR" sz="1100" b="1">
                <a:latin typeface="굴림체"/>
                <a:ea typeface="굴림체"/>
              </a:rPr>
              <a:t>(예시) </a:t>
            </a:r>
            <a:r>
              <a:rPr lang="ko-KR" altLang="en-US" sz="1100" b="1">
                <a:latin typeface="굴림체"/>
                <a:ea typeface="굴림체"/>
              </a:rPr>
              <a:t>참고</a:t>
            </a:r>
            <a:endParaRPr lang="ko-KR" altLang="en-US" sz="1100" b="1">
              <a:latin typeface="굴림체"/>
              <a:ea typeface="굴림체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616116" y="4257092"/>
            <a:ext cx="3226893" cy="951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9388" indent="-179388">
              <a:lnSpc>
                <a:spcPct val="150000"/>
              </a:lnSpc>
              <a:buFont typeface="Wingdings"/>
              <a:buChar char="§"/>
              <a:defRPr lang="ko-KR" altLang="en-US"/>
            </a:pPr>
            <a:r>
              <a:rPr lang="en-US" altLang="ko-KR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[</a:t>
            </a:r>
            <a:r>
              <a:rPr lang="ko-KR" altLang="en-US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서식</a:t>
            </a:r>
            <a:r>
              <a:rPr lang="en-US" altLang="ko-KR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6]</a:t>
            </a:r>
            <a:r>
              <a:rPr lang="ko-KR" altLang="en-US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는 현황</a:t>
            </a:r>
            <a:r>
              <a:rPr lang="en-US" altLang="ko-KR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, [</a:t>
            </a:r>
            <a:r>
              <a:rPr lang="ko-KR" altLang="en-US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서식</a:t>
            </a:r>
            <a:r>
              <a:rPr lang="en-US" altLang="ko-KR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7]</a:t>
            </a:r>
            <a:r>
              <a:rPr lang="ko-KR" altLang="en-US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에 목록</a:t>
            </a:r>
            <a:endParaRPr lang="ko-KR" altLang="en-US" sz="1400" b="1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   - [</a:t>
            </a:r>
            <a:r>
              <a:rPr lang="ko-KR" altLang="en-US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서식</a:t>
            </a:r>
            <a:r>
              <a:rPr lang="en-US" altLang="ko-KR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6]</a:t>
            </a:r>
            <a:r>
              <a:rPr lang="ko-KR" altLang="en-US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의 시청각기록현황에 대비하여</a:t>
            </a:r>
            <a:endParaRPr lang="ko-KR" altLang="en-US" sz="1200" b="1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   - [</a:t>
            </a:r>
            <a:r>
              <a:rPr lang="ko-KR" altLang="en-US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서식</a:t>
            </a:r>
            <a:r>
              <a:rPr lang="en-US" altLang="ko-KR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7]</a:t>
            </a:r>
            <a:r>
              <a:rPr lang="ko-KR" altLang="en-US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에 시청각기록 목록을 작성</a:t>
            </a:r>
            <a:endParaRPr lang="en-US" altLang="ko-KR" sz="1400" b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100" name="그림 4099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539552" y="4653136"/>
            <a:ext cx="4860540" cy="1548171"/>
          </a:xfrm>
          <a:prstGeom prst="rect">
            <a:avLst/>
          </a:prstGeom>
        </p:spPr>
      </p:pic>
      <p:pic>
        <p:nvPicPr>
          <p:cNvPr id="4102" name="그림 4101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539552" y="1736812"/>
            <a:ext cx="4824536" cy="237626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7504" y="89410"/>
            <a:ext cx="4248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ko-KR" altLang="en-US" b="1">
                <a:solidFill>
                  <a:srgbClr val="002060"/>
                </a:solidFill>
                <a:latin typeface="+mn-ea"/>
              </a:rPr>
              <a:t>서식</a:t>
            </a:r>
            <a:r>
              <a:rPr lang="en-US" altLang="ko-KR" b="1">
                <a:solidFill>
                  <a:srgbClr val="002060"/>
                </a:solidFill>
                <a:latin typeface="+mn-ea"/>
              </a:rPr>
              <a:t>9 – </a:t>
            </a:r>
            <a:r>
              <a:rPr lang="ko-KR" altLang="en-US" b="1">
                <a:solidFill>
                  <a:srgbClr val="002060"/>
                </a:solidFill>
                <a:latin typeface="+mn-ea"/>
              </a:rPr>
              <a:t>비밀기록물 목록</a:t>
            </a:r>
            <a:endParaRPr lang="ko-KR" altLang="en-US" b="1">
              <a:solidFill>
                <a:srgbClr val="002060"/>
              </a:solidFill>
              <a:latin typeface="+mn-e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6633" y="791272"/>
            <a:ext cx="7776864" cy="3593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en-US" altLang="ko-KR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201</a:t>
            </a:r>
            <a:r>
              <a:rPr lang="ko-KR" altLang="en-US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6년에 </a:t>
            </a:r>
            <a:r>
              <a:rPr lang="ko-KR" altLang="en-US" b="1">
                <a:solidFill>
                  <a:srgbClr val="c00000"/>
                </a:solidFill>
                <a:latin typeface="+mj-lt"/>
              </a:rPr>
              <a:t>생산한</a:t>
            </a:r>
            <a:r>
              <a:rPr lang="ko-KR" altLang="en-US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</a:t>
            </a:r>
            <a:r>
              <a:rPr lang="ko-KR" altLang="en-US" b="1">
                <a:solidFill>
                  <a:srgbClr val="c00000"/>
                </a:solidFill>
                <a:latin typeface="+mj-lt"/>
              </a:rPr>
              <a:t>비밀기록물</a:t>
            </a:r>
            <a:r>
              <a:rPr lang="ko-KR" altLang="en-US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목록을 제출하는 서식</a:t>
            </a:r>
            <a:endParaRPr lang="ko-KR" altLang="en-US" b="1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347156" y="1340767"/>
            <a:ext cx="3284276" cy="366211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404538" y="1412776"/>
            <a:ext cx="3226893" cy="2014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9388" indent="-179388">
              <a:lnSpc>
                <a:spcPct val="150000"/>
              </a:lnSpc>
              <a:buFont typeface="Wingdings"/>
              <a:buChar char="§"/>
              <a:defRPr lang="ko-KR" altLang="en-US"/>
            </a:pPr>
            <a:r>
              <a:rPr lang="ko-KR" altLang="en-US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비밀기록물의 목록</a:t>
            </a:r>
            <a:r>
              <a:rPr lang="en-US" altLang="ko-KR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ko-KR" altLang="en-US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제목</a:t>
            </a:r>
            <a:r>
              <a:rPr lang="en-US" altLang="ko-KR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)</a:t>
            </a:r>
            <a:r>
              <a:rPr lang="ko-KR" altLang="en-US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은 생산 후 </a:t>
            </a:r>
            <a:r>
              <a:rPr lang="en-US" altLang="ko-KR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3</a:t>
            </a:r>
            <a:r>
              <a:rPr lang="ko-KR" altLang="en-US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년이 지난 다음연도에 통보</a:t>
            </a:r>
            <a:endParaRPr lang="ko-KR" altLang="en-US" sz="1400" b="1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   (</a:t>
            </a:r>
            <a:r>
              <a:rPr lang="ko-KR" altLang="en-US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공공기록물법 시행령 제</a:t>
            </a:r>
            <a:r>
              <a:rPr lang="en-US" altLang="ko-KR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71</a:t>
            </a:r>
            <a:r>
              <a:rPr lang="ko-KR" altLang="en-US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조</a:t>
            </a:r>
            <a:r>
              <a:rPr lang="en-US" altLang="ko-KR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)</a:t>
            </a:r>
            <a:endParaRPr lang="en-US" altLang="ko-KR" sz="1400" b="1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179388" indent="-179388">
              <a:lnSpc>
                <a:spcPct val="150000"/>
              </a:lnSpc>
              <a:buFont typeface="Wingdings"/>
              <a:buChar char="§"/>
              <a:defRPr lang="ko-KR" altLang="en-US"/>
            </a:pPr>
            <a:r>
              <a:rPr lang="en-US" altLang="ko-KR" sz="1400" b="1">
                <a:solidFill>
                  <a:srgbClr val="c00000"/>
                </a:solidFill>
              </a:rPr>
              <a:t>201</a:t>
            </a:r>
            <a:r>
              <a:rPr lang="ko-KR" altLang="en-US" sz="1400" b="1">
                <a:solidFill>
                  <a:srgbClr val="c00000"/>
                </a:solidFill>
              </a:rPr>
              <a:t>6년</a:t>
            </a:r>
            <a:r>
              <a:rPr lang="ko-KR" altLang="en-US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에 생산된 비밀기록의 목록을 작성</a:t>
            </a:r>
            <a:endParaRPr lang="ko-KR" altLang="en-US" sz="1400" b="1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50000"/>
              </a:lnSpc>
              <a:defRPr lang="ko-KR" altLang="en-US"/>
            </a:pPr>
            <a:endParaRPr lang="en-US" altLang="ko-KR" sz="1400" b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126" name="그림 5125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4067944" y="1333191"/>
            <a:ext cx="4716524" cy="3643980"/>
          </a:xfrm>
          <a:prstGeom prst="rect">
            <a:avLst/>
          </a:prstGeom>
        </p:spPr>
      </p:pic>
      <p:sp>
        <p:nvSpPr>
          <p:cNvPr id="5127" name="타원 11"/>
          <p:cNvSpPr/>
          <p:nvPr/>
        </p:nvSpPr>
        <p:spPr>
          <a:xfrm>
            <a:off x="7272300" y="2024844"/>
            <a:ext cx="1476164" cy="25202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 altLang="en-US"/>
            </a:pPr>
            <a:endParaRPr lang="ko-KR" altLang="en-US"/>
          </a:p>
        </p:txBody>
      </p:sp>
    </p:spTree>
  </p:cSld>
  <p:clrMapOvr>
    <a:masterClrMapping/>
  </p:clrMapOvr>
</p:sld>
</file>

<file path=ppt/slides/slide6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7504" y="89410"/>
            <a:ext cx="4248472" cy="365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ko-KR" altLang="en-US" b="1">
                <a:solidFill>
                  <a:srgbClr val="002060"/>
                </a:solidFill>
                <a:latin typeface="+mn-ea"/>
              </a:rPr>
              <a:t>서식10</a:t>
            </a:r>
            <a:r>
              <a:rPr lang="en-US" altLang="ko-KR" b="1">
                <a:solidFill>
                  <a:srgbClr val="002060"/>
                </a:solidFill>
                <a:latin typeface="+mn-ea"/>
              </a:rPr>
              <a:t>, </a:t>
            </a:r>
            <a:r>
              <a:rPr lang="ko-KR" altLang="en-US" b="1">
                <a:solidFill>
                  <a:srgbClr val="002060"/>
                </a:solidFill>
                <a:latin typeface="+mn-ea"/>
              </a:rPr>
              <a:t>서식11</a:t>
            </a:r>
            <a:r>
              <a:rPr lang="en-US" altLang="ko-KR" b="1">
                <a:solidFill>
                  <a:srgbClr val="002060"/>
                </a:solidFill>
                <a:latin typeface="+mn-ea"/>
              </a:rPr>
              <a:t> – </a:t>
            </a:r>
            <a:r>
              <a:rPr lang="ko-KR" altLang="en-US" b="1">
                <a:solidFill>
                  <a:srgbClr val="002060"/>
                </a:solidFill>
                <a:latin typeface="+mn-ea"/>
              </a:rPr>
              <a:t>행정박물</a:t>
            </a:r>
            <a:endParaRPr lang="ko-KR" altLang="en-US" b="1">
              <a:solidFill>
                <a:srgbClr val="002060"/>
              </a:solidFill>
              <a:latin typeface="+mn-e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96633" y="791272"/>
            <a:ext cx="7776864" cy="3593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en-US" altLang="ko-KR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201</a:t>
            </a:r>
            <a:r>
              <a:rPr lang="ko-KR" altLang="en-US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9년에 생산한 행정박물의 현황과 목록을 제출하는 서식</a:t>
            </a:r>
            <a:endParaRPr lang="ko-KR" altLang="en-US" b="1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5544108" y="1736812"/>
            <a:ext cx="3284276" cy="442320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5593577" y="1814106"/>
            <a:ext cx="3226893" cy="2013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9388" indent="-179388">
              <a:lnSpc>
                <a:spcPct val="150000"/>
              </a:lnSpc>
              <a:buFont typeface="Wingdings"/>
              <a:buChar char="§"/>
              <a:defRPr lang="ko-KR" altLang="en-US"/>
            </a:pPr>
            <a:r>
              <a:rPr lang="ko-KR" altLang="en-US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행정박물은</a:t>
            </a:r>
            <a:r>
              <a:rPr lang="en-US" altLang="ko-KR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?</a:t>
            </a:r>
            <a:endParaRPr lang="en-US" altLang="ko-KR" sz="1400" b="1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  </a:t>
            </a:r>
            <a:r>
              <a:rPr lang="en-US" altLang="ko-KR" sz="1200" b="1">
                <a:solidFill>
                  <a:srgbClr val="c00000"/>
                </a:solidFill>
              </a:rPr>
              <a:t>- </a:t>
            </a:r>
            <a:r>
              <a:rPr lang="ko-KR" altLang="en-US" sz="1200" b="1" spc="5">
                <a:solidFill>
                  <a:srgbClr val="c00000"/>
                </a:solidFill>
              </a:rPr>
              <a:t>중요행사 진행 중 생산/활용된 자료나 </a:t>
            </a:r>
            <a:endParaRPr lang="ko-KR" altLang="en-US" sz="1200" b="1" spc="5">
              <a:solidFill>
                <a:srgbClr val="c00000"/>
              </a:solidFill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1200" b="1" spc="5">
                <a:solidFill>
                  <a:srgbClr val="c00000"/>
                </a:solidFill>
              </a:rPr>
              <a:t>    물품,</a:t>
            </a:r>
            <a:r>
              <a:rPr lang="ko-KR" altLang="en-US" sz="1200" b="1" spc="245">
                <a:solidFill>
                  <a:srgbClr val="c00000"/>
                </a:solidFill>
              </a:rPr>
              <a:t> </a:t>
            </a:r>
            <a:r>
              <a:rPr lang="ko-KR" altLang="en-US" sz="1200" b="1">
                <a:solidFill>
                  <a:srgbClr val="c00000"/>
                </a:solidFill>
              </a:rPr>
              <a:t>기념품, 상징류, 상장/상패류, 사무</a:t>
            </a:r>
            <a:endParaRPr lang="ko-KR" altLang="en-US" sz="1200" b="1">
              <a:solidFill>
                <a:srgbClr val="c00000"/>
              </a:solidFill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1200" b="1">
                <a:solidFill>
                  <a:srgbClr val="c00000"/>
                </a:solidFill>
              </a:rPr>
              <a:t>    집기류 등</a:t>
            </a:r>
            <a:endParaRPr lang="ko-KR" altLang="en-US" sz="1200" b="1">
              <a:solidFill>
                <a:srgbClr val="c00000"/>
              </a:solidFill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  </a:t>
            </a:r>
            <a:r>
              <a:rPr lang="ko-KR" altLang="en-US" sz="1100" b="1">
                <a:solidFill>
                  <a:schemeClr val="tx1">
                    <a:lumMod val="65000"/>
                    <a:lumOff val="35000"/>
                  </a:schemeClr>
                </a:solidFill>
              </a:rPr>
              <a:t>※ [붙임2] :</a:t>
            </a:r>
            <a:r>
              <a:rPr lang="ko-KR" altLang="en-US" sz="1100" b="1" spc="5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ko-KR" altLang="ko-KR" sz="1100" b="1" spc="5">
                <a:latin typeface="굴림체"/>
                <a:ea typeface="굴림체"/>
              </a:rPr>
              <a:t>2019년 주요행사 및 기자설</a:t>
            </a:r>
            <a:r>
              <a:rPr lang="ko-KR" altLang="en-US" sz="1100" b="1" spc="5">
                <a:latin typeface="굴림체"/>
                <a:ea typeface="굴림체"/>
              </a:rPr>
              <a:t>명회        </a:t>
            </a:r>
            <a:r>
              <a:rPr lang="en-US" altLang="ko-KR" sz="1100" b="1" spc="5">
                <a:latin typeface="굴림체"/>
                <a:ea typeface="굴림체"/>
              </a:rPr>
              <a:t>         </a:t>
            </a:r>
            <a:r>
              <a:rPr lang="ko-KR" altLang="en-US" sz="1100" b="1" spc="5">
                <a:latin typeface="굴림체"/>
                <a:ea typeface="굴림체"/>
              </a:rPr>
              <a:t>     </a:t>
            </a:r>
            <a:r>
              <a:rPr lang="en-US" altLang="ko-KR" sz="1100" b="1">
                <a:solidFill>
                  <a:srgbClr val="c00000"/>
                </a:solidFill>
              </a:rPr>
              <a:t> </a:t>
            </a:r>
            <a:r>
              <a:rPr lang="ko-KR" altLang="en-US" sz="1100" b="1">
                <a:solidFill>
                  <a:srgbClr val="c00000"/>
                </a:solidFill>
              </a:rPr>
              <a:t>                       	</a:t>
            </a:r>
            <a:r>
              <a:rPr lang="ko-KR" altLang="ko-KR" sz="1100" b="1">
                <a:latin typeface="굴림체"/>
                <a:ea typeface="굴림체"/>
              </a:rPr>
              <a:t>관련 행정박물과 시청각 기록물</a:t>
            </a:r>
            <a:r>
              <a:rPr lang="ko-KR" altLang="en-US" sz="1100" b="1">
                <a:latin typeface="굴림체"/>
                <a:ea typeface="굴림체"/>
              </a:rPr>
              <a:t>	</a:t>
            </a:r>
            <a:r>
              <a:rPr lang="ko-KR" altLang="ko-KR" sz="1100" b="1">
                <a:latin typeface="굴림체"/>
                <a:ea typeface="굴림체"/>
              </a:rPr>
              <a:t>(예시) </a:t>
            </a:r>
            <a:r>
              <a:rPr lang="ko-KR" altLang="en-US" sz="1100" b="1">
                <a:latin typeface="굴림체"/>
                <a:ea typeface="굴림체"/>
              </a:rPr>
              <a:t>참고</a:t>
            </a:r>
            <a:endParaRPr lang="ko-KR" altLang="en-US" sz="1100" b="1">
              <a:latin typeface="굴림체"/>
              <a:ea typeface="굴림체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616116" y="4257092"/>
            <a:ext cx="3226893" cy="951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9388" indent="-179388">
              <a:lnSpc>
                <a:spcPct val="150000"/>
              </a:lnSpc>
              <a:buFont typeface="Wingdings"/>
              <a:buChar char="§"/>
              <a:defRPr lang="ko-KR" altLang="en-US"/>
            </a:pPr>
            <a:r>
              <a:rPr lang="en-US" altLang="ko-KR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[</a:t>
            </a:r>
            <a:r>
              <a:rPr lang="ko-KR" altLang="en-US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서식10</a:t>
            </a:r>
            <a:r>
              <a:rPr lang="en-US" altLang="ko-KR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]</a:t>
            </a:r>
            <a:r>
              <a:rPr lang="ko-KR" altLang="en-US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는 현황</a:t>
            </a:r>
            <a:r>
              <a:rPr lang="en-US" altLang="ko-KR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, [</a:t>
            </a:r>
            <a:r>
              <a:rPr lang="ko-KR" altLang="en-US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서식11</a:t>
            </a:r>
            <a:r>
              <a:rPr lang="en-US" altLang="ko-KR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]</a:t>
            </a:r>
            <a:r>
              <a:rPr lang="ko-KR" altLang="en-US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에 목록</a:t>
            </a:r>
            <a:endParaRPr lang="ko-KR" altLang="en-US" sz="1400" b="1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   - [</a:t>
            </a:r>
            <a:r>
              <a:rPr lang="ko-KR" altLang="en-US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서식10</a:t>
            </a:r>
            <a:r>
              <a:rPr lang="en-US" altLang="ko-KR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]</a:t>
            </a:r>
            <a:r>
              <a:rPr lang="ko-KR" altLang="en-US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의 시청각기록현황에 대비하여</a:t>
            </a:r>
            <a:endParaRPr lang="ko-KR" altLang="en-US" sz="1200" b="1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   - [</a:t>
            </a:r>
            <a:r>
              <a:rPr lang="ko-KR" altLang="en-US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서식11</a:t>
            </a:r>
            <a:r>
              <a:rPr lang="en-US" altLang="ko-KR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]</a:t>
            </a:r>
            <a:r>
              <a:rPr lang="ko-KR" altLang="en-US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에 시청각기록 목록을 작성</a:t>
            </a:r>
            <a:endParaRPr lang="ko-KR" altLang="en-US" sz="1200" b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104" name="그림 4103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503547" y="1736812"/>
            <a:ext cx="4860540" cy="1692188"/>
          </a:xfrm>
          <a:prstGeom prst="rect">
            <a:avLst/>
          </a:prstGeom>
        </p:spPr>
      </p:pic>
      <p:pic>
        <p:nvPicPr>
          <p:cNvPr id="4106" name="그림 4105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503548" y="3717032"/>
            <a:ext cx="4824536" cy="244827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c00000"/>
          </a:solidFill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/>
      <a:lstStyle/>
    </a:txDef>
  </a:objectDefaul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403</ep:Words>
  <ep:PresentationFormat>화면 슬라이드 쇼(4:3)</ep:PresentationFormat>
  <ep:Paragraphs>48</ep:Paragraphs>
  <ep:Slides>6</ep:Slides>
  <ep:Notes>0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ep:HeadingPairs>
  <ep:TitlesOfParts>
    <vt:vector size="7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</vt:vector>
  </ep:TitlesOfParts>
  <ep:HyperlinkBase/>
  <ep:Application>Hancom Office Hanshow 2010</ep:Application>
  <ep:AppVersion>8.5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cp:category/>
  <dcterms:created xsi:type="dcterms:W3CDTF">2018-05-28T01:15:39.000</dcterms:created>
  <dc:creator>Windows 사용자</dc:creator>
  <dc:description/>
  <cp:keywords/>
  <cp:lastModifiedBy>USER</cp:lastModifiedBy>
  <dcterms:modified xsi:type="dcterms:W3CDTF">2020-04-10T07:52:04.764</dcterms:modified>
  <cp:revision>33</cp:revision>
  <dc:subject/>
  <dc:title>PowerPoint 프레젠테이션</dc:title>
</cp:coreProperties>
</file>