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5" r:id="rId5"/>
    <p:sldId id="259" r:id="rId6"/>
    <p:sldId id="264" r:id="rId7"/>
    <p:sldId id="263" r:id="rId8"/>
    <p:sldId id="266" r:id="rId9"/>
  </p:sldIdLst>
  <p:sldSz cx="6858000" cy="9144000" type="screen4x3"/>
  <p:notesSz cx="6858000" cy="987266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굴림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굴림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굴림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굴림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Times New Roman" charset="0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Times New Roman" charset="0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Times New Roman" charset="0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Times New Roman" charset="0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FFFFFF"/>
    <a:srgbClr val="0000FF"/>
    <a:srgbClr val="008080"/>
    <a:srgbClr val="DDDDDD"/>
    <a:srgbClr val="008000"/>
    <a:srgbClr val="3333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14" y="59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70" y="-90"/>
      </p:cViewPr>
      <p:guideLst>
        <p:guide orient="horz" pos="3109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39938" y="739775"/>
            <a:ext cx="2778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89475"/>
            <a:ext cx="5029200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문자열 유형을 편집하려면 누르십시오</a:t>
            </a:r>
            <a:r>
              <a:rPr lang="en-US" altLang="ko-KR" noProof="0" smtClean="0"/>
              <a:t>.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세째 수준</a:t>
            </a:r>
          </a:p>
          <a:p>
            <a:pPr lvl="3"/>
            <a:r>
              <a:rPr lang="ko-KR" altLang="en-US" noProof="0" smtClean="0"/>
              <a:t>네째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378950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727CCB-62B2-4100-AD8A-70AC15EAD62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F7F19B-2F0D-405A-A8EA-FC6D4DFC90F8}" type="slidenum">
              <a:rPr lang="en-US" altLang="ko-KR" smtClean="0"/>
              <a:pPr/>
              <a:t>1</a:t>
            </a:fld>
            <a:endParaRPr lang="en-US" altLang="ko-KR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58E3A-60A0-409A-BFE3-6C315D4C951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04E4E-ACDB-4D34-8FA4-5A8D735F2A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83EC-EF41-4B58-A398-3AD79D4646F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194B9-F6C5-4ED6-BD08-D90960B20C7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7F120-8A7B-4685-B9BA-56B81E2370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D16EF-B66B-46B7-A007-2A35A955DFD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4E182-26F8-44AE-9070-3BD19ABE21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FCA62-8E76-4112-BAFD-B56C0071DD7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E2667-90CB-41CF-B356-8B27058DA3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5DCC3-F88D-4506-B06B-BFFB47AA508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02B92-A07A-46F0-B724-78ECD2529C9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유형을 편집하려면 누르십시오</a:t>
            </a:r>
            <a:r>
              <a:rPr lang="en-US" altLang="ko-KR" smtClean="0"/>
              <a:t>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문자열 유형을 편집하려면 누르십시오</a:t>
            </a:r>
            <a:r>
              <a:rPr lang="en-US" altLang="ko-KR" smtClean="0"/>
              <a:t>.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세째 수준</a:t>
            </a:r>
          </a:p>
          <a:p>
            <a:pPr lvl="3"/>
            <a:r>
              <a:rPr lang="ko-KR" altLang="en-US" smtClean="0"/>
              <a:t>네째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7F4D305-A754-4F49-8258-FC25E3B946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5734050" cy="381000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z="32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함전면</a:t>
            </a:r>
            <a:r>
              <a:rPr lang="ko-KR" alt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표기사항 및 부착물</a:t>
            </a:r>
            <a:endParaRPr lang="ko-KR" altLang="en-US" sz="3600" dirty="0" smtClean="0"/>
          </a:p>
        </p:txBody>
      </p:sp>
      <p:sp>
        <p:nvSpPr>
          <p:cNvPr id="4099" name="Text Box 48"/>
          <p:cNvSpPr txBox="1">
            <a:spLocks noChangeArrowheads="1"/>
          </p:cNvSpPr>
          <p:nvPr/>
        </p:nvSpPr>
        <p:spPr bwMode="auto">
          <a:xfrm>
            <a:off x="0" y="7772400"/>
            <a:ext cx="533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ko-KR" sz="1000"/>
              <a:t>15cm</a:t>
            </a:r>
          </a:p>
        </p:txBody>
      </p:sp>
      <p:sp>
        <p:nvSpPr>
          <p:cNvPr id="4100" name="Text Box 103"/>
          <p:cNvSpPr txBox="1">
            <a:spLocks noChangeArrowheads="1"/>
          </p:cNvSpPr>
          <p:nvPr/>
        </p:nvSpPr>
        <p:spPr bwMode="auto">
          <a:xfrm>
            <a:off x="304800" y="228600"/>
            <a:ext cx="742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/>
              <a:t>별첨 </a:t>
            </a:r>
            <a:r>
              <a:rPr lang="en-US" altLang="ko-KR" sz="1600"/>
              <a:t>1</a:t>
            </a:r>
          </a:p>
        </p:txBody>
      </p:sp>
      <p:grpSp>
        <p:nvGrpSpPr>
          <p:cNvPr id="4101" name="Group 110"/>
          <p:cNvGrpSpPr>
            <a:grpSpLocks/>
          </p:cNvGrpSpPr>
          <p:nvPr/>
        </p:nvGrpSpPr>
        <p:grpSpPr bwMode="auto">
          <a:xfrm>
            <a:off x="0" y="1143000"/>
            <a:ext cx="6553200" cy="7858125"/>
            <a:chOff x="96" y="480"/>
            <a:chExt cx="4128" cy="5152"/>
          </a:xfrm>
        </p:grpSpPr>
        <p:sp>
          <p:nvSpPr>
            <p:cNvPr id="4103" name="Rectangle 3"/>
            <p:cNvSpPr>
              <a:spLocks noChangeArrowheads="1"/>
            </p:cNvSpPr>
            <p:nvPr/>
          </p:nvSpPr>
          <p:spPr bwMode="auto">
            <a:xfrm>
              <a:off x="432" y="960"/>
              <a:ext cx="3504" cy="40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04" name="Rectangle 4"/>
            <p:cNvSpPr>
              <a:spLocks noChangeArrowheads="1"/>
            </p:cNvSpPr>
            <p:nvPr/>
          </p:nvSpPr>
          <p:spPr bwMode="auto">
            <a:xfrm>
              <a:off x="240" y="5040"/>
              <a:ext cx="3888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05" name="Line 5"/>
            <p:cNvSpPr>
              <a:spLocks noChangeShapeType="1"/>
            </p:cNvSpPr>
            <p:nvPr/>
          </p:nvSpPr>
          <p:spPr bwMode="auto">
            <a:xfrm>
              <a:off x="2160" y="912"/>
              <a:ext cx="0" cy="41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06" name="Rectangle 7"/>
            <p:cNvSpPr>
              <a:spLocks noChangeArrowheads="1"/>
            </p:cNvSpPr>
            <p:nvPr/>
          </p:nvSpPr>
          <p:spPr bwMode="auto">
            <a:xfrm>
              <a:off x="3024" y="1056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4107" name="Group 18"/>
            <p:cNvGrpSpPr>
              <a:grpSpLocks/>
            </p:cNvGrpSpPr>
            <p:nvPr/>
          </p:nvGrpSpPr>
          <p:grpSpPr bwMode="auto">
            <a:xfrm>
              <a:off x="3024" y="1296"/>
              <a:ext cx="768" cy="96"/>
              <a:chOff x="2976" y="1152"/>
              <a:chExt cx="768" cy="144"/>
            </a:xfrm>
          </p:grpSpPr>
          <p:sp>
            <p:nvSpPr>
              <p:cNvPr id="4178" name="Rectangle 19"/>
              <p:cNvSpPr>
                <a:spLocks noChangeArrowheads="1"/>
              </p:cNvSpPr>
              <p:nvPr/>
            </p:nvSpPr>
            <p:spPr bwMode="auto">
              <a:xfrm>
                <a:off x="2976" y="1152"/>
                <a:ext cx="28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79" name="Rectangle 20"/>
              <p:cNvSpPr>
                <a:spLocks noChangeArrowheads="1"/>
              </p:cNvSpPr>
              <p:nvPr/>
            </p:nvSpPr>
            <p:spPr bwMode="auto">
              <a:xfrm>
                <a:off x="3264" y="1152"/>
                <a:ext cx="480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108" name="Text Box 22"/>
            <p:cNvSpPr txBox="1">
              <a:spLocks noChangeArrowheads="1"/>
            </p:cNvSpPr>
            <p:nvPr/>
          </p:nvSpPr>
          <p:spPr bwMode="auto">
            <a:xfrm>
              <a:off x="1008" y="1632"/>
              <a:ext cx="2400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200" b="1">
                  <a:solidFill>
                    <a:srgbClr val="FF0000"/>
                  </a:solidFill>
                </a:rPr>
                <a:t>비 상 소 화 장 치 함</a:t>
              </a:r>
              <a:endParaRPr lang="ko-KR" altLang="en-US"/>
            </a:p>
          </p:txBody>
        </p:sp>
        <p:sp>
          <p:nvSpPr>
            <p:cNvPr id="4109" name="Text Box 23"/>
            <p:cNvSpPr txBox="1">
              <a:spLocks noChangeArrowheads="1"/>
            </p:cNvSpPr>
            <p:nvPr/>
          </p:nvSpPr>
          <p:spPr bwMode="auto">
            <a:xfrm>
              <a:off x="1296" y="4464"/>
              <a:ext cx="1776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800" b="1">
                  <a:solidFill>
                    <a:srgbClr val="FF0000"/>
                  </a:solidFill>
                </a:rPr>
                <a:t>강  서  소  방  서</a:t>
              </a:r>
              <a:endParaRPr lang="ko-KR" altLang="en-US">
                <a:solidFill>
                  <a:srgbClr val="FF0000"/>
                </a:solidFill>
              </a:endParaRPr>
            </a:p>
          </p:txBody>
        </p:sp>
        <p:sp>
          <p:nvSpPr>
            <p:cNvPr id="4110" name="Rectangle 24"/>
            <p:cNvSpPr>
              <a:spLocks noChangeArrowheads="1"/>
            </p:cNvSpPr>
            <p:nvPr/>
          </p:nvSpPr>
          <p:spPr bwMode="auto">
            <a:xfrm>
              <a:off x="2640" y="3216"/>
              <a:ext cx="816" cy="91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1" name="Rectangle 25"/>
            <p:cNvSpPr>
              <a:spLocks noChangeArrowheads="1"/>
            </p:cNvSpPr>
            <p:nvPr/>
          </p:nvSpPr>
          <p:spPr bwMode="auto">
            <a:xfrm>
              <a:off x="912" y="3216"/>
              <a:ext cx="816" cy="91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2" name="Text Box 26"/>
            <p:cNvSpPr txBox="1">
              <a:spLocks noChangeArrowheads="1"/>
            </p:cNvSpPr>
            <p:nvPr/>
          </p:nvSpPr>
          <p:spPr bwMode="auto">
            <a:xfrm>
              <a:off x="960" y="3456"/>
              <a:ext cx="720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600" b="1">
                  <a:solidFill>
                    <a:srgbClr val="008000"/>
                  </a:solidFill>
                </a:rPr>
                <a:t>안내문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600" b="1">
                  <a:solidFill>
                    <a:srgbClr val="008000"/>
                  </a:solidFill>
                </a:rPr>
                <a:t>(</a:t>
              </a:r>
              <a:r>
                <a:rPr lang="ko-KR" altLang="en-US" sz="1600" b="1">
                  <a:solidFill>
                    <a:srgbClr val="008000"/>
                  </a:solidFill>
                </a:rPr>
                <a:t>첨부참조</a:t>
              </a:r>
              <a:r>
                <a:rPr lang="en-US" altLang="ko-KR" sz="1600" b="1">
                  <a:solidFill>
                    <a:srgbClr val="008000"/>
                  </a:solidFill>
                </a:rPr>
                <a:t>)</a:t>
              </a:r>
              <a:endParaRPr lang="en-US" altLang="ko-KR" sz="1600"/>
            </a:p>
          </p:txBody>
        </p:sp>
        <p:sp>
          <p:nvSpPr>
            <p:cNvPr id="4113" name="Text Box 27"/>
            <p:cNvSpPr txBox="1">
              <a:spLocks noChangeArrowheads="1"/>
            </p:cNvSpPr>
            <p:nvPr/>
          </p:nvSpPr>
          <p:spPr bwMode="auto">
            <a:xfrm>
              <a:off x="2688" y="3408"/>
              <a:ext cx="720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600" b="1">
                  <a:solidFill>
                    <a:srgbClr val="008000"/>
                  </a:solidFill>
                </a:rPr>
                <a:t>사용법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600" b="1">
                  <a:solidFill>
                    <a:srgbClr val="008000"/>
                  </a:solidFill>
                </a:rPr>
                <a:t>(</a:t>
              </a:r>
              <a:r>
                <a:rPr lang="ko-KR" altLang="en-US" sz="1600" b="1">
                  <a:solidFill>
                    <a:srgbClr val="008000"/>
                  </a:solidFill>
                </a:rPr>
                <a:t>첨부참조</a:t>
              </a:r>
              <a:r>
                <a:rPr lang="en-US" altLang="ko-KR" sz="1600" b="1">
                  <a:solidFill>
                    <a:srgbClr val="008000"/>
                  </a:solidFill>
                </a:rPr>
                <a:t>)</a:t>
              </a:r>
              <a:endParaRPr lang="en-US" altLang="ko-KR" sz="1600"/>
            </a:p>
          </p:txBody>
        </p:sp>
        <p:sp>
          <p:nvSpPr>
            <p:cNvPr id="4114" name="Rectangle 30"/>
            <p:cNvSpPr>
              <a:spLocks noChangeArrowheads="1"/>
            </p:cNvSpPr>
            <p:nvPr/>
          </p:nvSpPr>
          <p:spPr bwMode="auto">
            <a:xfrm>
              <a:off x="2016" y="2736"/>
              <a:ext cx="4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5" name="Rectangle 32"/>
            <p:cNvSpPr>
              <a:spLocks noChangeArrowheads="1"/>
            </p:cNvSpPr>
            <p:nvPr/>
          </p:nvSpPr>
          <p:spPr bwMode="auto">
            <a:xfrm>
              <a:off x="2256" y="2736"/>
              <a:ext cx="4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" name="Text Box 33"/>
            <p:cNvSpPr txBox="1">
              <a:spLocks noChangeArrowheads="1"/>
            </p:cNvSpPr>
            <p:nvPr/>
          </p:nvSpPr>
          <p:spPr bwMode="auto">
            <a:xfrm>
              <a:off x="2988" y="1062"/>
              <a:ext cx="856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700" b="1" dirty="0" smtClean="0"/>
                <a:t>비상소화장치 </a:t>
              </a:r>
              <a:r>
                <a:rPr lang="ko-KR" altLang="en-US" sz="700" b="1" dirty="0" err="1" smtClean="0"/>
                <a:t>장애시</a:t>
              </a:r>
              <a:r>
                <a:rPr lang="ko-KR" altLang="en-US" sz="700" b="1" dirty="0" smtClean="0"/>
                <a:t> 연락처</a:t>
              </a:r>
              <a:endParaRPr lang="ko-KR" altLang="en-US" sz="400" b="1" dirty="0">
                <a:solidFill>
                  <a:srgbClr val="008000"/>
                </a:solidFill>
              </a:endParaRPr>
            </a:p>
          </p:txBody>
        </p:sp>
        <p:sp>
          <p:nvSpPr>
            <p:cNvPr id="4117" name="Line 35"/>
            <p:cNvSpPr>
              <a:spLocks noChangeShapeType="1"/>
            </p:cNvSpPr>
            <p:nvPr/>
          </p:nvSpPr>
          <p:spPr bwMode="auto">
            <a:xfrm>
              <a:off x="240" y="5472"/>
              <a:ext cx="38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8" name="Line 37"/>
            <p:cNvSpPr>
              <a:spLocks noChangeShapeType="1"/>
            </p:cNvSpPr>
            <p:nvPr/>
          </p:nvSpPr>
          <p:spPr bwMode="auto">
            <a:xfrm flipV="1">
              <a:off x="192" y="504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9" name="Line 38"/>
            <p:cNvSpPr>
              <a:spLocks noChangeShapeType="1"/>
            </p:cNvSpPr>
            <p:nvPr/>
          </p:nvSpPr>
          <p:spPr bwMode="auto">
            <a:xfrm flipV="1">
              <a:off x="384" y="960"/>
              <a:ext cx="0" cy="40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20" name="Rectangle 39"/>
            <p:cNvSpPr>
              <a:spLocks noChangeArrowheads="1"/>
            </p:cNvSpPr>
            <p:nvPr/>
          </p:nvSpPr>
          <p:spPr bwMode="auto">
            <a:xfrm>
              <a:off x="288" y="816"/>
              <a:ext cx="3792" cy="144"/>
            </a:xfrm>
            <a:prstGeom prst="rect">
              <a:avLst/>
            </a:prstGeom>
            <a:solidFill>
              <a:srgbClr val="DDDDDD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ko-KR">
                <a:solidFill>
                  <a:srgbClr val="996633"/>
                </a:solidFill>
              </a:endParaRPr>
            </a:p>
          </p:txBody>
        </p:sp>
        <p:sp>
          <p:nvSpPr>
            <p:cNvPr id="4121" name="Line 40"/>
            <p:cNvSpPr>
              <a:spLocks noChangeShapeType="1"/>
            </p:cNvSpPr>
            <p:nvPr/>
          </p:nvSpPr>
          <p:spPr bwMode="auto">
            <a:xfrm>
              <a:off x="288" y="624"/>
              <a:ext cx="37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22" name="Line 41"/>
            <p:cNvSpPr>
              <a:spLocks noChangeShapeType="1"/>
            </p:cNvSpPr>
            <p:nvPr/>
          </p:nvSpPr>
          <p:spPr bwMode="auto">
            <a:xfrm>
              <a:off x="432" y="768"/>
              <a:ext cx="35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23" name="Text Box 42"/>
            <p:cNvSpPr txBox="1">
              <a:spLocks noChangeArrowheads="1"/>
            </p:cNvSpPr>
            <p:nvPr/>
          </p:nvSpPr>
          <p:spPr bwMode="auto">
            <a:xfrm>
              <a:off x="2016" y="480"/>
              <a:ext cx="336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130cm</a:t>
              </a:r>
            </a:p>
          </p:txBody>
        </p:sp>
        <p:sp>
          <p:nvSpPr>
            <p:cNvPr id="4124" name="Text Box 43"/>
            <p:cNvSpPr txBox="1">
              <a:spLocks noChangeArrowheads="1"/>
            </p:cNvSpPr>
            <p:nvPr/>
          </p:nvSpPr>
          <p:spPr bwMode="auto">
            <a:xfrm>
              <a:off x="2016" y="624"/>
              <a:ext cx="336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120cm</a:t>
              </a:r>
            </a:p>
          </p:txBody>
        </p:sp>
        <p:sp>
          <p:nvSpPr>
            <p:cNvPr id="4125" name="Text Box 46"/>
            <p:cNvSpPr txBox="1">
              <a:spLocks noChangeArrowheads="1"/>
            </p:cNvSpPr>
            <p:nvPr/>
          </p:nvSpPr>
          <p:spPr bwMode="auto">
            <a:xfrm>
              <a:off x="96" y="2832"/>
              <a:ext cx="336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135cm</a:t>
              </a:r>
            </a:p>
          </p:txBody>
        </p:sp>
        <p:sp>
          <p:nvSpPr>
            <p:cNvPr id="4126" name="Text Box 47"/>
            <p:cNvSpPr txBox="1">
              <a:spLocks noChangeArrowheads="1"/>
            </p:cNvSpPr>
            <p:nvPr/>
          </p:nvSpPr>
          <p:spPr bwMode="auto">
            <a:xfrm>
              <a:off x="1968" y="5472"/>
              <a:ext cx="336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140cm</a:t>
              </a:r>
            </a:p>
          </p:txBody>
        </p:sp>
        <p:sp>
          <p:nvSpPr>
            <p:cNvPr id="4127" name="Line 49"/>
            <p:cNvSpPr>
              <a:spLocks noChangeShapeType="1"/>
            </p:cNvSpPr>
            <p:nvPr/>
          </p:nvSpPr>
          <p:spPr bwMode="auto">
            <a:xfrm>
              <a:off x="3024" y="15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28" name="Line 50"/>
            <p:cNvSpPr>
              <a:spLocks noChangeShapeType="1"/>
            </p:cNvSpPr>
            <p:nvPr/>
          </p:nvSpPr>
          <p:spPr bwMode="auto">
            <a:xfrm>
              <a:off x="2976" y="105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29" name="Line 52"/>
            <p:cNvSpPr>
              <a:spLocks noChangeShapeType="1"/>
            </p:cNvSpPr>
            <p:nvPr/>
          </p:nvSpPr>
          <p:spPr bwMode="auto">
            <a:xfrm>
              <a:off x="912" y="4176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30" name="Line 53"/>
            <p:cNvSpPr>
              <a:spLocks noChangeShapeType="1"/>
            </p:cNvSpPr>
            <p:nvPr/>
          </p:nvSpPr>
          <p:spPr bwMode="auto">
            <a:xfrm>
              <a:off x="864" y="3216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31" name="Line 54"/>
            <p:cNvSpPr>
              <a:spLocks noChangeShapeType="1"/>
            </p:cNvSpPr>
            <p:nvPr/>
          </p:nvSpPr>
          <p:spPr bwMode="auto">
            <a:xfrm>
              <a:off x="2640" y="4176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32" name="Line 55"/>
            <p:cNvSpPr>
              <a:spLocks noChangeShapeType="1"/>
            </p:cNvSpPr>
            <p:nvPr/>
          </p:nvSpPr>
          <p:spPr bwMode="auto">
            <a:xfrm>
              <a:off x="3504" y="3216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4133" name="Group 71"/>
            <p:cNvGrpSpPr>
              <a:grpSpLocks/>
            </p:cNvGrpSpPr>
            <p:nvPr/>
          </p:nvGrpSpPr>
          <p:grpSpPr bwMode="auto">
            <a:xfrm>
              <a:off x="912" y="2112"/>
              <a:ext cx="384" cy="480"/>
              <a:chOff x="864" y="2304"/>
              <a:chExt cx="384" cy="480"/>
            </a:xfrm>
          </p:grpSpPr>
          <p:sp>
            <p:nvSpPr>
              <p:cNvPr id="4174" name="Rectangle 28"/>
              <p:cNvSpPr>
                <a:spLocks noChangeArrowheads="1"/>
              </p:cNvSpPr>
              <p:nvPr/>
            </p:nvSpPr>
            <p:spPr bwMode="auto">
              <a:xfrm>
                <a:off x="912" y="2304"/>
                <a:ext cx="336" cy="432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75" name="Text Box 29"/>
              <p:cNvSpPr txBox="1">
                <a:spLocks noChangeArrowheads="1"/>
              </p:cNvSpPr>
              <p:nvPr/>
            </p:nvSpPr>
            <p:spPr bwMode="auto">
              <a:xfrm>
                <a:off x="960" y="2304"/>
                <a:ext cx="250" cy="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ko-KR" altLang="en-US" sz="1400" b="1">
                    <a:solidFill>
                      <a:srgbClr val="008000"/>
                    </a:solidFill>
                  </a:rPr>
                  <a:t>열쇠함</a:t>
                </a:r>
                <a:endParaRPr lang="ko-KR" altLang="en-US" sz="1400"/>
              </a:p>
            </p:txBody>
          </p:sp>
          <p:sp>
            <p:nvSpPr>
              <p:cNvPr id="4176" name="Line 56"/>
              <p:cNvSpPr>
                <a:spLocks noChangeShapeType="1"/>
              </p:cNvSpPr>
              <p:nvPr/>
            </p:nvSpPr>
            <p:spPr bwMode="auto">
              <a:xfrm>
                <a:off x="912" y="2784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77" name="Line 57"/>
              <p:cNvSpPr>
                <a:spLocks noChangeShapeType="1"/>
              </p:cNvSpPr>
              <p:nvPr/>
            </p:nvSpPr>
            <p:spPr bwMode="auto">
              <a:xfrm>
                <a:off x="864" y="2304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4134" name="Group 70"/>
            <p:cNvGrpSpPr>
              <a:grpSpLocks/>
            </p:cNvGrpSpPr>
            <p:nvPr/>
          </p:nvGrpSpPr>
          <p:grpSpPr bwMode="auto">
            <a:xfrm>
              <a:off x="1008" y="1728"/>
              <a:ext cx="2208" cy="240"/>
              <a:chOff x="960" y="1872"/>
              <a:chExt cx="2208" cy="240"/>
            </a:xfrm>
          </p:grpSpPr>
          <p:sp>
            <p:nvSpPr>
              <p:cNvPr id="4172" name="Line 51"/>
              <p:cNvSpPr>
                <a:spLocks noChangeShapeType="1"/>
              </p:cNvSpPr>
              <p:nvPr/>
            </p:nvSpPr>
            <p:spPr bwMode="auto">
              <a:xfrm>
                <a:off x="1104" y="2112"/>
                <a:ext cx="20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73" name="Line 58"/>
              <p:cNvSpPr>
                <a:spLocks noChangeShapeType="1"/>
              </p:cNvSpPr>
              <p:nvPr/>
            </p:nvSpPr>
            <p:spPr bwMode="auto">
              <a:xfrm>
                <a:off x="960" y="187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4135" name="Group 72"/>
            <p:cNvGrpSpPr>
              <a:grpSpLocks/>
            </p:cNvGrpSpPr>
            <p:nvPr/>
          </p:nvGrpSpPr>
          <p:grpSpPr bwMode="auto">
            <a:xfrm>
              <a:off x="1296" y="4512"/>
              <a:ext cx="1632" cy="288"/>
              <a:chOff x="1344" y="4416"/>
              <a:chExt cx="1632" cy="288"/>
            </a:xfrm>
          </p:grpSpPr>
          <p:sp>
            <p:nvSpPr>
              <p:cNvPr id="4170" name="Line 59"/>
              <p:cNvSpPr>
                <a:spLocks noChangeShapeType="1"/>
              </p:cNvSpPr>
              <p:nvPr/>
            </p:nvSpPr>
            <p:spPr bwMode="auto">
              <a:xfrm>
                <a:off x="1440" y="4704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71" name="Line 60"/>
              <p:cNvSpPr>
                <a:spLocks noChangeShapeType="1"/>
              </p:cNvSpPr>
              <p:nvPr/>
            </p:nvSpPr>
            <p:spPr bwMode="auto">
              <a:xfrm>
                <a:off x="1344" y="441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4136" name="Group 64"/>
            <p:cNvGrpSpPr>
              <a:grpSpLocks/>
            </p:cNvGrpSpPr>
            <p:nvPr/>
          </p:nvGrpSpPr>
          <p:grpSpPr bwMode="auto">
            <a:xfrm>
              <a:off x="3024" y="1392"/>
              <a:ext cx="768" cy="96"/>
              <a:chOff x="2976" y="1152"/>
              <a:chExt cx="768" cy="144"/>
            </a:xfrm>
          </p:grpSpPr>
          <p:sp>
            <p:nvSpPr>
              <p:cNvPr id="4168" name="Rectangle 65"/>
              <p:cNvSpPr>
                <a:spLocks noChangeArrowheads="1"/>
              </p:cNvSpPr>
              <p:nvPr/>
            </p:nvSpPr>
            <p:spPr bwMode="auto">
              <a:xfrm>
                <a:off x="2976" y="1152"/>
                <a:ext cx="28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69" name="Rectangle 66"/>
              <p:cNvSpPr>
                <a:spLocks noChangeArrowheads="1"/>
              </p:cNvSpPr>
              <p:nvPr/>
            </p:nvSpPr>
            <p:spPr bwMode="auto">
              <a:xfrm>
                <a:off x="3264" y="1152"/>
                <a:ext cx="480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4137" name="Group 67"/>
            <p:cNvGrpSpPr>
              <a:grpSpLocks/>
            </p:cNvGrpSpPr>
            <p:nvPr/>
          </p:nvGrpSpPr>
          <p:grpSpPr bwMode="auto">
            <a:xfrm>
              <a:off x="3024" y="1200"/>
              <a:ext cx="768" cy="96"/>
              <a:chOff x="2976" y="1152"/>
              <a:chExt cx="768" cy="144"/>
            </a:xfrm>
          </p:grpSpPr>
          <p:sp>
            <p:nvSpPr>
              <p:cNvPr id="4166" name="Rectangle 68"/>
              <p:cNvSpPr>
                <a:spLocks noChangeArrowheads="1"/>
              </p:cNvSpPr>
              <p:nvPr/>
            </p:nvSpPr>
            <p:spPr bwMode="auto">
              <a:xfrm>
                <a:off x="2976" y="1152"/>
                <a:ext cx="28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67" name="Rectangle 69"/>
              <p:cNvSpPr>
                <a:spLocks noChangeArrowheads="1"/>
              </p:cNvSpPr>
              <p:nvPr/>
            </p:nvSpPr>
            <p:spPr bwMode="auto">
              <a:xfrm>
                <a:off x="3264" y="1152"/>
                <a:ext cx="480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138" name="Line 73"/>
            <p:cNvSpPr>
              <a:spLocks noChangeShapeType="1"/>
            </p:cNvSpPr>
            <p:nvPr/>
          </p:nvSpPr>
          <p:spPr bwMode="auto">
            <a:xfrm>
              <a:off x="3936" y="499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39" name="Text Box 74"/>
            <p:cNvSpPr txBox="1">
              <a:spLocks noChangeArrowheads="1"/>
            </p:cNvSpPr>
            <p:nvPr/>
          </p:nvSpPr>
          <p:spPr bwMode="auto">
            <a:xfrm>
              <a:off x="2928" y="4224"/>
              <a:ext cx="336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25cm</a:t>
              </a:r>
            </a:p>
          </p:txBody>
        </p:sp>
        <p:sp>
          <p:nvSpPr>
            <p:cNvPr id="4140" name="Text Box 75"/>
            <p:cNvSpPr txBox="1">
              <a:spLocks noChangeArrowheads="1"/>
            </p:cNvSpPr>
            <p:nvPr/>
          </p:nvSpPr>
          <p:spPr bwMode="auto">
            <a:xfrm>
              <a:off x="3504" y="3600"/>
              <a:ext cx="336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35cm</a:t>
              </a:r>
            </a:p>
          </p:txBody>
        </p:sp>
        <p:sp>
          <p:nvSpPr>
            <p:cNvPr id="4141" name="Text Box 76"/>
            <p:cNvSpPr txBox="1">
              <a:spLocks noChangeArrowheads="1"/>
            </p:cNvSpPr>
            <p:nvPr/>
          </p:nvSpPr>
          <p:spPr bwMode="auto">
            <a:xfrm>
              <a:off x="1152" y="4224"/>
              <a:ext cx="336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25cm</a:t>
              </a:r>
            </a:p>
          </p:txBody>
        </p:sp>
        <p:sp>
          <p:nvSpPr>
            <p:cNvPr id="4142" name="Text Box 77"/>
            <p:cNvSpPr txBox="1">
              <a:spLocks noChangeArrowheads="1"/>
            </p:cNvSpPr>
            <p:nvPr/>
          </p:nvSpPr>
          <p:spPr bwMode="auto">
            <a:xfrm>
              <a:off x="528" y="3600"/>
              <a:ext cx="336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35cm</a:t>
              </a:r>
            </a:p>
          </p:txBody>
        </p:sp>
        <p:sp>
          <p:nvSpPr>
            <p:cNvPr id="4143" name="Text Box 78"/>
            <p:cNvSpPr txBox="1">
              <a:spLocks noChangeArrowheads="1"/>
            </p:cNvSpPr>
            <p:nvPr/>
          </p:nvSpPr>
          <p:spPr bwMode="auto">
            <a:xfrm>
              <a:off x="2016" y="4800"/>
              <a:ext cx="336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40cm</a:t>
              </a:r>
            </a:p>
          </p:txBody>
        </p:sp>
        <p:sp>
          <p:nvSpPr>
            <p:cNvPr id="4144" name="Text Box 79"/>
            <p:cNvSpPr txBox="1">
              <a:spLocks noChangeArrowheads="1"/>
            </p:cNvSpPr>
            <p:nvPr/>
          </p:nvSpPr>
          <p:spPr bwMode="auto">
            <a:xfrm>
              <a:off x="1056" y="4512"/>
              <a:ext cx="288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8cm</a:t>
              </a:r>
            </a:p>
          </p:txBody>
        </p:sp>
        <p:sp>
          <p:nvSpPr>
            <p:cNvPr id="4145" name="Text Box 80"/>
            <p:cNvSpPr txBox="1">
              <a:spLocks noChangeArrowheads="1"/>
            </p:cNvSpPr>
            <p:nvPr/>
          </p:nvSpPr>
          <p:spPr bwMode="auto">
            <a:xfrm>
              <a:off x="960" y="2592"/>
              <a:ext cx="336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10cm</a:t>
              </a:r>
            </a:p>
          </p:txBody>
        </p:sp>
        <p:sp>
          <p:nvSpPr>
            <p:cNvPr id="4146" name="Text Box 81"/>
            <p:cNvSpPr txBox="1">
              <a:spLocks noChangeArrowheads="1"/>
            </p:cNvSpPr>
            <p:nvPr/>
          </p:nvSpPr>
          <p:spPr bwMode="auto">
            <a:xfrm>
              <a:off x="672" y="2256"/>
              <a:ext cx="336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15cm</a:t>
              </a:r>
            </a:p>
          </p:txBody>
        </p:sp>
        <p:sp>
          <p:nvSpPr>
            <p:cNvPr id="4147" name="Text Box 82"/>
            <p:cNvSpPr txBox="1">
              <a:spLocks noChangeArrowheads="1"/>
            </p:cNvSpPr>
            <p:nvPr/>
          </p:nvSpPr>
          <p:spPr bwMode="auto">
            <a:xfrm>
              <a:off x="2016" y="2016"/>
              <a:ext cx="336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56cm</a:t>
              </a:r>
            </a:p>
          </p:txBody>
        </p:sp>
        <p:sp>
          <p:nvSpPr>
            <p:cNvPr id="4148" name="Text Box 83"/>
            <p:cNvSpPr txBox="1">
              <a:spLocks noChangeArrowheads="1"/>
            </p:cNvSpPr>
            <p:nvPr/>
          </p:nvSpPr>
          <p:spPr bwMode="auto">
            <a:xfrm>
              <a:off x="768" y="1728"/>
              <a:ext cx="288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8cm</a:t>
              </a:r>
            </a:p>
          </p:txBody>
        </p:sp>
        <p:sp>
          <p:nvSpPr>
            <p:cNvPr id="4149" name="Text Box 84"/>
            <p:cNvSpPr txBox="1">
              <a:spLocks noChangeArrowheads="1"/>
            </p:cNvSpPr>
            <p:nvPr/>
          </p:nvSpPr>
          <p:spPr bwMode="auto">
            <a:xfrm>
              <a:off x="3408" y="1536"/>
              <a:ext cx="336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20cm</a:t>
              </a:r>
            </a:p>
          </p:txBody>
        </p:sp>
        <p:sp>
          <p:nvSpPr>
            <p:cNvPr id="4150" name="Text Box 85"/>
            <p:cNvSpPr txBox="1">
              <a:spLocks noChangeArrowheads="1"/>
            </p:cNvSpPr>
            <p:nvPr/>
          </p:nvSpPr>
          <p:spPr bwMode="auto">
            <a:xfrm>
              <a:off x="2688" y="1200"/>
              <a:ext cx="336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15cm</a:t>
              </a:r>
            </a:p>
          </p:txBody>
        </p:sp>
        <p:sp>
          <p:nvSpPr>
            <p:cNvPr id="4151" name="Text Box 86"/>
            <p:cNvSpPr txBox="1">
              <a:spLocks noChangeArrowheads="1"/>
            </p:cNvSpPr>
            <p:nvPr/>
          </p:nvSpPr>
          <p:spPr bwMode="auto">
            <a:xfrm>
              <a:off x="3024" y="1536"/>
              <a:ext cx="288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5cm</a:t>
              </a:r>
            </a:p>
          </p:txBody>
        </p:sp>
        <p:sp>
          <p:nvSpPr>
            <p:cNvPr id="4152" name="Line 87"/>
            <p:cNvSpPr>
              <a:spLocks noChangeShapeType="1"/>
            </p:cNvSpPr>
            <p:nvPr/>
          </p:nvSpPr>
          <p:spPr bwMode="auto">
            <a:xfrm>
              <a:off x="3312" y="153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53" name="Text Box 89"/>
            <p:cNvSpPr txBox="1">
              <a:spLocks noChangeArrowheads="1"/>
            </p:cNvSpPr>
            <p:nvPr/>
          </p:nvSpPr>
          <p:spPr bwMode="auto">
            <a:xfrm>
              <a:off x="3888" y="4800"/>
              <a:ext cx="336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10cm</a:t>
              </a:r>
            </a:p>
          </p:txBody>
        </p:sp>
        <p:sp>
          <p:nvSpPr>
            <p:cNvPr id="4154" name="Text Box 92"/>
            <p:cNvSpPr txBox="1">
              <a:spLocks noChangeArrowheads="1"/>
            </p:cNvSpPr>
            <p:nvPr/>
          </p:nvSpPr>
          <p:spPr bwMode="auto">
            <a:xfrm>
              <a:off x="1968" y="2976"/>
              <a:ext cx="432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1200"/>
                <a:t>손잡이</a:t>
              </a:r>
            </a:p>
          </p:txBody>
        </p:sp>
        <p:sp>
          <p:nvSpPr>
            <p:cNvPr id="4155" name="Rectangle 97"/>
            <p:cNvSpPr>
              <a:spLocks noChangeArrowheads="1"/>
            </p:cNvSpPr>
            <p:nvPr/>
          </p:nvSpPr>
          <p:spPr bwMode="auto">
            <a:xfrm>
              <a:off x="1488" y="2304"/>
              <a:ext cx="1344" cy="96"/>
            </a:xfrm>
            <a:prstGeom prst="rect">
              <a:avLst/>
            </a:prstGeom>
            <a:solidFill>
              <a:srgbClr val="DDDDDD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56" name="Rectangle 98"/>
            <p:cNvSpPr>
              <a:spLocks noChangeArrowheads="1"/>
            </p:cNvSpPr>
            <p:nvPr/>
          </p:nvSpPr>
          <p:spPr bwMode="auto">
            <a:xfrm>
              <a:off x="1920" y="2400"/>
              <a:ext cx="96" cy="240"/>
            </a:xfrm>
            <a:prstGeom prst="rect">
              <a:avLst/>
            </a:prstGeom>
            <a:solidFill>
              <a:srgbClr val="DDDDDD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57" name="Oval 100"/>
            <p:cNvSpPr>
              <a:spLocks noChangeArrowheads="1"/>
            </p:cNvSpPr>
            <p:nvPr/>
          </p:nvSpPr>
          <p:spPr bwMode="auto">
            <a:xfrm>
              <a:off x="576" y="1104"/>
              <a:ext cx="384" cy="38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ko-KR">
                <a:solidFill>
                  <a:srgbClr val="FF3300"/>
                </a:solidFill>
              </a:endParaRPr>
            </a:p>
          </p:txBody>
        </p:sp>
        <p:sp>
          <p:nvSpPr>
            <p:cNvPr id="4158" name="Text Box 101"/>
            <p:cNvSpPr txBox="1">
              <a:spLocks noChangeArrowheads="1"/>
            </p:cNvSpPr>
            <p:nvPr/>
          </p:nvSpPr>
          <p:spPr bwMode="auto">
            <a:xfrm>
              <a:off x="576" y="1201"/>
              <a:ext cx="384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600" b="1"/>
                <a:t>365</a:t>
              </a:r>
              <a:endParaRPr lang="en-US" altLang="ko-KR" sz="1400"/>
            </a:p>
          </p:txBody>
        </p:sp>
        <p:sp>
          <p:nvSpPr>
            <p:cNvPr id="4159" name="Text Box 102"/>
            <p:cNvSpPr txBox="1">
              <a:spLocks noChangeArrowheads="1"/>
            </p:cNvSpPr>
            <p:nvPr/>
          </p:nvSpPr>
          <p:spPr bwMode="auto">
            <a:xfrm>
              <a:off x="1008" y="1196"/>
              <a:ext cx="564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b="1"/>
                <a:t>관리번호</a:t>
              </a:r>
              <a:endParaRPr lang="ko-KR" altLang="en-US" sz="1400"/>
            </a:p>
          </p:txBody>
        </p:sp>
        <p:sp>
          <p:nvSpPr>
            <p:cNvPr id="4160" name="Text Box 104"/>
            <p:cNvSpPr txBox="1">
              <a:spLocks noChangeArrowheads="1"/>
            </p:cNvSpPr>
            <p:nvPr/>
          </p:nvSpPr>
          <p:spPr bwMode="auto">
            <a:xfrm>
              <a:off x="1296" y="2688"/>
              <a:ext cx="1776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800" b="1">
                  <a:solidFill>
                    <a:srgbClr val="FF3300"/>
                  </a:solidFill>
                </a:rPr>
                <a:t>주   차   금   지</a:t>
              </a:r>
              <a:endParaRPr lang="ko-KR" altLang="en-US">
                <a:solidFill>
                  <a:srgbClr val="FF3300"/>
                </a:solidFill>
              </a:endParaRPr>
            </a:p>
          </p:txBody>
        </p:sp>
        <p:grpSp>
          <p:nvGrpSpPr>
            <p:cNvPr id="4161" name="Group 105"/>
            <p:cNvGrpSpPr>
              <a:grpSpLocks/>
            </p:cNvGrpSpPr>
            <p:nvPr/>
          </p:nvGrpSpPr>
          <p:grpSpPr bwMode="auto">
            <a:xfrm>
              <a:off x="1344" y="2784"/>
              <a:ext cx="1632" cy="288"/>
              <a:chOff x="1344" y="4416"/>
              <a:chExt cx="1632" cy="288"/>
            </a:xfrm>
          </p:grpSpPr>
          <p:sp>
            <p:nvSpPr>
              <p:cNvPr id="4164" name="Line 106"/>
              <p:cNvSpPr>
                <a:spLocks noChangeShapeType="1"/>
              </p:cNvSpPr>
              <p:nvPr/>
            </p:nvSpPr>
            <p:spPr bwMode="auto">
              <a:xfrm>
                <a:off x="1440" y="4704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65" name="Line 107"/>
              <p:cNvSpPr>
                <a:spLocks noChangeShapeType="1"/>
              </p:cNvSpPr>
              <p:nvPr/>
            </p:nvSpPr>
            <p:spPr bwMode="auto">
              <a:xfrm>
                <a:off x="1344" y="441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162" name="Text Box 108"/>
            <p:cNvSpPr txBox="1">
              <a:spLocks noChangeArrowheads="1"/>
            </p:cNvSpPr>
            <p:nvPr/>
          </p:nvSpPr>
          <p:spPr bwMode="auto">
            <a:xfrm>
              <a:off x="1104" y="2784"/>
              <a:ext cx="288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8cm</a:t>
              </a:r>
            </a:p>
          </p:txBody>
        </p:sp>
        <p:sp>
          <p:nvSpPr>
            <p:cNvPr id="4163" name="Text Box 109"/>
            <p:cNvSpPr txBox="1">
              <a:spLocks noChangeArrowheads="1"/>
            </p:cNvSpPr>
            <p:nvPr/>
          </p:nvSpPr>
          <p:spPr bwMode="auto">
            <a:xfrm>
              <a:off x="2112" y="3072"/>
              <a:ext cx="336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ko-KR" sz="1000"/>
                <a:t>35cm</a:t>
              </a:r>
            </a:p>
          </p:txBody>
        </p:sp>
      </p:grpSp>
      <p:sp>
        <p:nvSpPr>
          <p:cNvPr id="4102" name="Text Box 111"/>
          <p:cNvSpPr txBox="1">
            <a:spLocks noChangeArrowheads="1"/>
          </p:cNvSpPr>
          <p:nvPr/>
        </p:nvSpPr>
        <p:spPr bwMode="auto">
          <a:xfrm>
            <a:off x="374650" y="715963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sz="2000">
                <a:solidFill>
                  <a:schemeClr val="accent1"/>
                </a:solidFill>
              </a:rPr>
              <a:t>1. </a:t>
            </a:r>
            <a:r>
              <a:rPr lang="ko-KR" altLang="en-US" sz="2000">
                <a:solidFill>
                  <a:schemeClr val="accent1"/>
                </a:solidFill>
              </a:rPr>
              <a:t>전면도</a:t>
            </a:r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4202038" y="2224311"/>
            <a:ext cx="13681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/>
              <a:t>강서소방서</a:t>
            </a:r>
            <a:endParaRPr lang="ko-KR" altLang="en-US" sz="1800" dirty="0"/>
          </a:p>
        </p:txBody>
      </p:sp>
      <p:sp>
        <p:nvSpPr>
          <p:cNvPr id="85" name="TextBox 84"/>
          <p:cNvSpPr txBox="1"/>
          <p:nvPr/>
        </p:nvSpPr>
        <p:spPr>
          <a:xfrm>
            <a:off x="4096122" y="2383185"/>
            <a:ext cx="15121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 smtClean="0"/>
              <a:t>  119</a:t>
            </a:r>
            <a:r>
              <a:rPr lang="ko-KR" altLang="en-US" sz="600" dirty="0" smtClean="0"/>
              <a:t>안전센터</a:t>
            </a:r>
            <a:endParaRPr lang="ko-KR" altLang="en-US" sz="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762000" y="1676400"/>
            <a:ext cx="5562600" cy="6477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457200" y="8153400"/>
            <a:ext cx="6172200" cy="609600"/>
          </a:xfrm>
          <a:prstGeom prst="rect">
            <a:avLst/>
          </a:prstGeom>
          <a:solidFill>
            <a:srgbClr val="C0C0C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4953000" y="1752600"/>
            <a:ext cx="1295400" cy="59436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838200" y="1752600"/>
            <a:ext cx="23622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ko-KR">
              <a:solidFill>
                <a:srgbClr val="996633"/>
              </a:solidFill>
            </a:endParaRPr>
          </a:p>
        </p:txBody>
      </p:sp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3200400" y="1752600"/>
            <a:ext cx="1752600" cy="1752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ko-KR">
              <a:solidFill>
                <a:srgbClr val="996633"/>
              </a:solidFill>
            </a:endParaRPr>
          </a:p>
        </p:txBody>
      </p:sp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838200" y="3505200"/>
            <a:ext cx="2057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8" name="Rectangle 10"/>
          <p:cNvSpPr>
            <a:spLocks noChangeArrowheads="1"/>
          </p:cNvSpPr>
          <p:nvPr/>
        </p:nvSpPr>
        <p:spPr bwMode="auto">
          <a:xfrm>
            <a:off x="2895600" y="3505200"/>
            <a:ext cx="2057400" cy="1447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9" name="Rectangle 11"/>
          <p:cNvSpPr>
            <a:spLocks noChangeArrowheads="1"/>
          </p:cNvSpPr>
          <p:nvPr/>
        </p:nvSpPr>
        <p:spPr bwMode="auto">
          <a:xfrm>
            <a:off x="2895600" y="4953000"/>
            <a:ext cx="2057400" cy="2743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838200" y="7772400"/>
            <a:ext cx="54102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31" name="Text Box 32"/>
          <p:cNvSpPr txBox="1">
            <a:spLocks noChangeArrowheads="1"/>
          </p:cNvSpPr>
          <p:nvPr/>
        </p:nvSpPr>
        <p:spPr bwMode="auto">
          <a:xfrm>
            <a:off x="914400" y="2286000"/>
            <a:ext cx="22272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1"/>
              <a:t>수관</a:t>
            </a:r>
            <a:r>
              <a:rPr lang="en-US" altLang="ko-KR" sz="1400" b="1"/>
              <a:t>5</a:t>
            </a:r>
            <a:r>
              <a:rPr lang="ko-KR" altLang="en-US" sz="1400" b="1"/>
              <a:t>본 적재</a:t>
            </a:r>
          </a:p>
          <a:p>
            <a:pPr algn="l">
              <a:spcBef>
                <a:spcPct val="50000"/>
              </a:spcBef>
            </a:pPr>
            <a:r>
              <a:rPr lang="en-US" altLang="ko-KR" sz="1400" b="1"/>
              <a:t>- </a:t>
            </a:r>
            <a:r>
              <a:rPr lang="ko-KR" altLang="en-US" sz="1400" b="1"/>
              <a:t>접은수관</a:t>
            </a:r>
            <a:r>
              <a:rPr lang="en-US" altLang="ko-KR" sz="1400" b="1"/>
              <a:t>(</a:t>
            </a:r>
            <a:r>
              <a:rPr lang="ko-KR" altLang="en-US" sz="1400" b="1"/>
              <a:t>아코디온</a:t>
            </a:r>
            <a:r>
              <a:rPr lang="en-US" altLang="ko-KR" sz="1400" b="1"/>
              <a:t>) </a:t>
            </a:r>
            <a:r>
              <a:rPr lang="ko-KR" altLang="en-US" sz="1400" b="1"/>
              <a:t>적재</a:t>
            </a:r>
          </a:p>
          <a:p>
            <a:pPr algn="l">
              <a:spcBef>
                <a:spcPct val="50000"/>
              </a:spcBef>
            </a:pPr>
            <a:r>
              <a:rPr lang="en-US" altLang="ko-KR" sz="1400" b="1"/>
              <a:t>- </a:t>
            </a:r>
            <a:r>
              <a:rPr lang="ko-KR" altLang="en-US" sz="1400" b="1"/>
              <a:t>관창 및 소화전과 연결</a:t>
            </a:r>
            <a:endParaRPr lang="ko-KR" altLang="en-US" sz="1400"/>
          </a:p>
        </p:txBody>
      </p:sp>
      <p:sp>
        <p:nvSpPr>
          <p:cNvPr id="5132" name="Text Box 33"/>
          <p:cNvSpPr txBox="1">
            <a:spLocks noChangeArrowheads="1"/>
          </p:cNvSpPr>
          <p:nvPr/>
        </p:nvSpPr>
        <p:spPr bwMode="auto">
          <a:xfrm>
            <a:off x="3182938" y="2286000"/>
            <a:ext cx="2227262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1"/>
              <a:t>수관</a:t>
            </a:r>
            <a:r>
              <a:rPr lang="en-US" altLang="ko-KR" sz="1400" b="1"/>
              <a:t>2</a:t>
            </a:r>
            <a:r>
              <a:rPr lang="ko-KR" altLang="en-US" sz="1400" b="1"/>
              <a:t>본 적재</a:t>
            </a:r>
          </a:p>
          <a:p>
            <a:pPr algn="l">
              <a:spcBef>
                <a:spcPct val="50000"/>
              </a:spcBef>
            </a:pPr>
            <a:r>
              <a:rPr lang="en-US" altLang="ko-KR" sz="1400" b="1"/>
              <a:t>- </a:t>
            </a:r>
            <a:r>
              <a:rPr lang="ko-KR" altLang="en-US" sz="1400" b="1"/>
              <a:t>접은수관</a:t>
            </a:r>
            <a:r>
              <a:rPr lang="en-US" altLang="ko-KR" sz="1400" b="1"/>
              <a:t>(</a:t>
            </a:r>
            <a:r>
              <a:rPr lang="ko-KR" altLang="en-US" sz="1400" b="1"/>
              <a:t>아코디온</a:t>
            </a:r>
            <a:r>
              <a:rPr lang="en-US" altLang="ko-KR" sz="1400" b="1"/>
              <a:t>) </a:t>
            </a:r>
            <a:r>
              <a:rPr lang="ko-KR" altLang="en-US" sz="1400" b="1"/>
              <a:t>적재</a:t>
            </a:r>
            <a:endParaRPr lang="ko-KR" altLang="en-US" sz="1400"/>
          </a:p>
        </p:txBody>
      </p:sp>
      <p:sp>
        <p:nvSpPr>
          <p:cNvPr id="5133" name="Text Box 34"/>
          <p:cNvSpPr txBox="1">
            <a:spLocks noChangeArrowheads="1"/>
          </p:cNvSpPr>
          <p:nvPr/>
        </p:nvSpPr>
        <p:spPr bwMode="auto">
          <a:xfrm>
            <a:off x="3048000" y="4044950"/>
            <a:ext cx="1887538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1"/>
              <a:t>수관</a:t>
            </a:r>
            <a:r>
              <a:rPr lang="en-US" altLang="ko-KR" sz="1400" b="1"/>
              <a:t>3</a:t>
            </a:r>
            <a:r>
              <a:rPr lang="ko-KR" altLang="en-US" sz="1400" b="1"/>
              <a:t>본 적재</a:t>
            </a:r>
          </a:p>
          <a:p>
            <a:pPr algn="l">
              <a:spcBef>
                <a:spcPct val="50000"/>
              </a:spcBef>
            </a:pPr>
            <a:r>
              <a:rPr lang="en-US" altLang="ko-KR" sz="1400" b="1"/>
              <a:t>- </a:t>
            </a:r>
            <a:r>
              <a:rPr lang="ko-KR" altLang="en-US" sz="1400" b="1"/>
              <a:t>두겹말이 각</a:t>
            </a:r>
            <a:r>
              <a:rPr lang="en-US" altLang="ko-KR" sz="1400" b="1"/>
              <a:t>1</a:t>
            </a:r>
            <a:r>
              <a:rPr lang="ko-KR" altLang="en-US" sz="1400" b="1"/>
              <a:t>본 적재</a:t>
            </a:r>
            <a:endParaRPr lang="ko-KR" altLang="en-US" sz="1400"/>
          </a:p>
        </p:txBody>
      </p:sp>
      <p:sp>
        <p:nvSpPr>
          <p:cNvPr id="5134" name="Text Box 35"/>
          <p:cNvSpPr txBox="1">
            <a:spLocks noChangeArrowheads="1"/>
          </p:cNvSpPr>
          <p:nvPr/>
        </p:nvSpPr>
        <p:spPr bwMode="auto">
          <a:xfrm>
            <a:off x="3048000" y="5562600"/>
            <a:ext cx="18288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1"/>
              <a:t>비상소화장치 점검부</a:t>
            </a:r>
          </a:p>
          <a:p>
            <a:pPr algn="l">
              <a:spcBef>
                <a:spcPct val="50000"/>
              </a:spcBef>
            </a:pPr>
            <a:r>
              <a:rPr lang="ko-KR" altLang="en-US" sz="1400" b="1"/>
              <a:t>카프링 스패너</a:t>
            </a:r>
            <a:r>
              <a:rPr lang="en-US" altLang="ko-KR" sz="1400" b="1"/>
              <a:t>2</a:t>
            </a:r>
          </a:p>
          <a:p>
            <a:pPr algn="l">
              <a:spcBef>
                <a:spcPct val="50000"/>
              </a:spcBef>
            </a:pPr>
            <a:r>
              <a:rPr lang="ko-KR" altLang="en-US" sz="1400" b="1"/>
              <a:t>랜턴</a:t>
            </a:r>
            <a:r>
              <a:rPr lang="en-US" altLang="ko-KR" sz="1400" b="1"/>
              <a:t>(</a:t>
            </a:r>
            <a:r>
              <a:rPr lang="ko-KR" altLang="en-US" sz="1400" b="1"/>
              <a:t>건전지포함</a:t>
            </a:r>
            <a:r>
              <a:rPr lang="en-US" altLang="ko-KR" sz="1400" b="1"/>
              <a:t>)</a:t>
            </a:r>
          </a:p>
          <a:p>
            <a:pPr algn="l">
              <a:spcBef>
                <a:spcPct val="50000"/>
              </a:spcBef>
            </a:pPr>
            <a:r>
              <a:rPr lang="ko-KR" altLang="en-US" sz="1400" b="1"/>
              <a:t>열쇠함아크릴</a:t>
            </a:r>
            <a:r>
              <a:rPr lang="en-US" altLang="ko-KR" sz="1400" b="1"/>
              <a:t>1</a:t>
            </a:r>
          </a:p>
          <a:p>
            <a:pPr algn="l">
              <a:spcBef>
                <a:spcPct val="50000"/>
              </a:spcBef>
            </a:pPr>
            <a:r>
              <a:rPr lang="ko-KR" altLang="en-US" sz="1400" b="1"/>
              <a:t>소화기 </a:t>
            </a:r>
            <a:r>
              <a:rPr lang="en-US" altLang="ko-KR" sz="1400" b="1"/>
              <a:t>2</a:t>
            </a:r>
            <a:r>
              <a:rPr lang="ko-KR" altLang="en-US" sz="1400" b="1"/>
              <a:t>개 등</a:t>
            </a:r>
            <a:endParaRPr lang="ko-KR" altLang="en-US" sz="1400"/>
          </a:p>
        </p:txBody>
      </p:sp>
      <p:sp>
        <p:nvSpPr>
          <p:cNvPr id="5135" name="Text Box 41"/>
          <p:cNvSpPr txBox="1">
            <a:spLocks noChangeArrowheads="1"/>
          </p:cNvSpPr>
          <p:nvPr/>
        </p:nvSpPr>
        <p:spPr bwMode="auto">
          <a:xfrm>
            <a:off x="5486400" y="3124200"/>
            <a:ext cx="3968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anchor="ctr">
            <a:spAutoFit/>
          </a:bodyPr>
          <a:lstStyle/>
          <a:p>
            <a:pPr algn="dist">
              <a:spcBef>
                <a:spcPct val="50000"/>
              </a:spcBef>
            </a:pPr>
            <a:r>
              <a:rPr lang="ko-KR" altLang="en-US" sz="1400" b="1"/>
              <a:t>복스패너   갈쿠리   철강봉</a:t>
            </a:r>
          </a:p>
        </p:txBody>
      </p:sp>
      <p:sp>
        <p:nvSpPr>
          <p:cNvPr id="5136" name="Line 43"/>
          <p:cNvSpPr>
            <a:spLocks noChangeShapeType="1"/>
          </p:cNvSpPr>
          <p:nvPr/>
        </p:nvSpPr>
        <p:spPr bwMode="auto">
          <a:xfrm>
            <a:off x="457200" y="8839200"/>
            <a:ext cx="617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37" name="Line 44"/>
          <p:cNvSpPr>
            <a:spLocks noChangeShapeType="1"/>
          </p:cNvSpPr>
          <p:nvPr/>
        </p:nvSpPr>
        <p:spPr bwMode="auto">
          <a:xfrm>
            <a:off x="685800" y="16764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38" name="Line 45"/>
          <p:cNvSpPr>
            <a:spLocks noChangeShapeType="1"/>
          </p:cNvSpPr>
          <p:nvPr/>
        </p:nvSpPr>
        <p:spPr bwMode="auto">
          <a:xfrm>
            <a:off x="685800" y="3505200"/>
            <a:ext cx="0" cy="419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39" name="Line 46"/>
          <p:cNvSpPr>
            <a:spLocks noChangeShapeType="1"/>
          </p:cNvSpPr>
          <p:nvPr/>
        </p:nvSpPr>
        <p:spPr bwMode="auto">
          <a:xfrm flipV="1">
            <a:off x="685800" y="7696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40" name="Line 47"/>
          <p:cNvSpPr>
            <a:spLocks noChangeShapeType="1"/>
          </p:cNvSpPr>
          <p:nvPr/>
        </p:nvSpPr>
        <p:spPr bwMode="auto">
          <a:xfrm flipV="1">
            <a:off x="381000" y="8153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41" name="Rectangle 48"/>
          <p:cNvSpPr>
            <a:spLocks noChangeArrowheads="1"/>
          </p:cNvSpPr>
          <p:nvPr/>
        </p:nvSpPr>
        <p:spPr bwMode="auto">
          <a:xfrm>
            <a:off x="533400" y="1447800"/>
            <a:ext cx="6019800" cy="2286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ko-KR">
              <a:solidFill>
                <a:srgbClr val="DDDDDD"/>
              </a:solidFill>
            </a:endParaRPr>
          </a:p>
        </p:txBody>
      </p:sp>
      <p:sp>
        <p:nvSpPr>
          <p:cNvPr id="5142" name="Line 50"/>
          <p:cNvSpPr>
            <a:spLocks noChangeShapeType="1"/>
          </p:cNvSpPr>
          <p:nvPr/>
        </p:nvSpPr>
        <p:spPr bwMode="auto">
          <a:xfrm>
            <a:off x="762000" y="1371600"/>
            <a:ext cx="556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43" name="Line 51"/>
          <p:cNvSpPr>
            <a:spLocks noChangeShapeType="1"/>
          </p:cNvSpPr>
          <p:nvPr/>
        </p:nvSpPr>
        <p:spPr bwMode="auto">
          <a:xfrm>
            <a:off x="533400" y="11430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44" name="Line 53"/>
          <p:cNvSpPr>
            <a:spLocks noChangeShapeType="1"/>
          </p:cNvSpPr>
          <p:nvPr/>
        </p:nvSpPr>
        <p:spPr bwMode="auto">
          <a:xfrm>
            <a:off x="6324600" y="8077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45" name="Line 54"/>
          <p:cNvSpPr>
            <a:spLocks noChangeShapeType="1"/>
          </p:cNvSpPr>
          <p:nvPr/>
        </p:nvSpPr>
        <p:spPr bwMode="auto">
          <a:xfrm>
            <a:off x="457200" y="1676400"/>
            <a:ext cx="0" cy="647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46" name="Line 55"/>
          <p:cNvSpPr>
            <a:spLocks noChangeShapeType="1"/>
          </p:cNvSpPr>
          <p:nvPr/>
        </p:nvSpPr>
        <p:spPr bwMode="auto">
          <a:xfrm>
            <a:off x="838200" y="1828800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47" name="Line 56"/>
          <p:cNvSpPr>
            <a:spLocks noChangeShapeType="1"/>
          </p:cNvSpPr>
          <p:nvPr/>
        </p:nvSpPr>
        <p:spPr bwMode="auto">
          <a:xfrm>
            <a:off x="838200" y="35814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48" name="Line 57"/>
          <p:cNvSpPr>
            <a:spLocks noChangeShapeType="1"/>
          </p:cNvSpPr>
          <p:nvPr/>
        </p:nvSpPr>
        <p:spPr bwMode="auto">
          <a:xfrm>
            <a:off x="3200400" y="18288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49" name="Line 58"/>
          <p:cNvSpPr>
            <a:spLocks noChangeShapeType="1"/>
          </p:cNvSpPr>
          <p:nvPr/>
        </p:nvSpPr>
        <p:spPr bwMode="auto">
          <a:xfrm>
            <a:off x="5029200" y="3505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50" name="Line 59"/>
          <p:cNvSpPr>
            <a:spLocks noChangeShapeType="1"/>
          </p:cNvSpPr>
          <p:nvPr/>
        </p:nvSpPr>
        <p:spPr bwMode="auto">
          <a:xfrm>
            <a:off x="5029200" y="49530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51" name="Line 60"/>
          <p:cNvSpPr>
            <a:spLocks noChangeShapeType="1"/>
          </p:cNvSpPr>
          <p:nvPr/>
        </p:nvSpPr>
        <p:spPr bwMode="auto">
          <a:xfrm>
            <a:off x="4953000" y="1828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52" name="Line 61"/>
          <p:cNvSpPr>
            <a:spLocks noChangeShapeType="1"/>
          </p:cNvSpPr>
          <p:nvPr/>
        </p:nvSpPr>
        <p:spPr bwMode="auto">
          <a:xfrm>
            <a:off x="2895600" y="35814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53" name="Text Box 62"/>
          <p:cNvSpPr txBox="1">
            <a:spLocks noChangeArrowheads="1"/>
          </p:cNvSpPr>
          <p:nvPr/>
        </p:nvSpPr>
        <p:spPr bwMode="auto">
          <a:xfrm>
            <a:off x="5365750" y="19050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15cm</a:t>
            </a:r>
          </a:p>
        </p:txBody>
      </p:sp>
      <p:sp>
        <p:nvSpPr>
          <p:cNvPr id="5154" name="Text Box 64"/>
          <p:cNvSpPr txBox="1">
            <a:spLocks noChangeArrowheads="1"/>
          </p:cNvSpPr>
          <p:nvPr/>
        </p:nvSpPr>
        <p:spPr bwMode="auto">
          <a:xfrm>
            <a:off x="31750" y="83058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15cm</a:t>
            </a:r>
          </a:p>
        </p:txBody>
      </p:sp>
      <p:sp>
        <p:nvSpPr>
          <p:cNvPr id="5155" name="Text Box 65"/>
          <p:cNvSpPr txBox="1">
            <a:spLocks noChangeArrowheads="1"/>
          </p:cNvSpPr>
          <p:nvPr/>
        </p:nvSpPr>
        <p:spPr bwMode="auto">
          <a:xfrm>
            <a:off x="0" y="4495800"/>
            <a:ext cx="530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135cm</a:t>
            </a:r>
          </a:p>
        </p:txBody>
      </p:sp>
      <p:sp>
        <p:nvSpPr>
          <p:cNvPr id="5156" name="Text Box 66"/>
          <p:cNvSpPr txBox="1">
            <a:spLocks noChangeArrowheads="1"/>
          </p:cNvSpPr>
          <p:nvPr/>
        </p:nvSpPr>
        <p:spPr bwMode="auto">
          <a:xfrm>
            <a:off x="3200400" y="1143000"/>
            <a:ext cx="530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120cm</a:t>
            </a:r>
          </a:p>
        </p:txBody>
      </p:sp>
      <p:sp>
        <p:nvSpPr>
          <p:cNvPr id="5157" name="Text Box 67"/>
          <p:cNvSpPr txBox="1">
            <a:spLocks noChangeArrowheads="1"/>
          </p:cNvSpPr>
          <p:nvPr/>
        </p:nvSpPr>
        <p:spPr bwMode="auto">
          <a:xfrm>
            <a:off x="3200400" y="914400"/>
            <a:ext cx="530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130cm</a:t>
            </a:r>
          </a:p>
        </p:txBody>
      </p:sp>
      <p:sp>
        <p:nvSpPr>
          <p:cNvPr id="5158" name="Text Box 68"/>
          <p:cNvSpPr txBox="1">
            <a:spLocks noChangeArrowheads="1"/>
          </p:cNvSpPr>
          <p:nvPr/>
        </p:nvSpPr>
        <p:spPr bwMode="auto">
          <a:xfrm>
            <a:off x="457200" y="7772400"/>
            <a:ext cx="403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5cm</a:t>
            </a:r>
          </a:p>
        </p:txBody>
      </p:sp>
      <p:sp>
        <p:nvSpPr>
          <p:cNvPr id="5159" name="Text Box 69"/>
          <p:cNvSpPr txBox="1">
            <a:spLocks noChangeArrowheads="1"/>
          </p:cNvSpPr>
          <p:nvPr/>
        </p:nvSpPr>
        <p:spPr bwMode="auto">
          <a:xfrm>
            <a:off x="412750" y="50292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85cm</a:t>
            </a:r>
          </a:p>
        </p:txBody>
      </p:sp>
      <p:sp>
        <p:nvSpPr>
          <p:cNvPr id="5160" name="Text Box 70"/>
          <p:cNvSpPr txBox="1">
            <a:spLocks noChangeArrowheads="1"/>
          </p:cNvSpPr>
          <p:nvPr/>
        </p:nvSpPr>
        <p:spPr bwMode="auto">
          <a:xfrm>
            <a:off x="412750" y="22860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45cm</a:t>
            </a:r>
          </a:p>
        </p:txBody>
      </p:sp>
      <p:sp>
        <p:nvSpPr>
          <p:cNvPr id="5161" name="Text Box 72"/>
          <p:cNvSpPr txBox="1">
            <a:spLocks noChangeArrowheads="1"/>
          </p:cNvSpPr>
          <p:nvPr/>
        </p:nvSpPr>
        <p:spPr bwMode="auto">
          <a:xfrm>
            <a:off x="6391275" y="77724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10cm</a:t>
            </a:r>
          </a:p>
        </p:txBody>
      </p:sp>
      <p:sp>
        <p:nvSpPr>
          <p:cNvPr id="5162" name="Text Box 73"/>
          <p:cNvSpPr txBox="1">
            <a:spLocks noChangeArrowheads="1"/>
          </p:cNvSpPr>
          <p:nvPr/>
        </p:nvSpPr>
        <p:spPr bwMode="auto">
          <a:xfrm>
            <a:off x="3765550" y="19050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20cm</a:t>
            </a:r>
          </a:p>
        </p:txBody>
      </p:sp>
      <p:sp>
        <p:nvSpPr>
          <p:cNvPr id="5163" name="Text Box 74"/>
          <p:cNvSpPr txBox="1">
            <a:spLocks noChangeArrowheads="1"/>
          </p:cNvSpPr>
          <p:nvPr/>
        </p:nvSpPr>
        <p:spPr bwMode="auto">
          <a:xfrm>
            <a:off x="1631950" y="19050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85cm</a:t>
            </a:r>
          </a:p>
        </p:txBody>
      </p:sp>
      <p:sp>
        <p:nvSpPr>
          <p:cNvPr id="5164" name="Text Box 75"/>
          <p:cNvSpPr txBox="1">
            <a:spLocks noChangeArrowheads="1"/>
          </p:cNvSpPr>
          <p:nvPr/>
        </p:nvSpPr>
        <p:spPr bwMode="auto">
          <a:xfrm>
            <a:off x="3124200" y="8899525"/>
            <a:ext cx="530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140cm</a:t>
            </a:r>
          </a:p>
        </p:txBody>
      </p:sp>
      <p:sp>
        <p:nvSpPr>
          <p:cNvPr id="5165" name="Text Box 76"/>
          <p:cNvSpPr txBox="1">
            <a:spLocks noChangeArrowheads="1"/>
          </p:cNvSpPr>
          <p:nvPr/>
        </p:nvSpPr>
        <p:spPr bwMode="auto">
          <a:xfrm>
            <a:off x="5060950" y="61722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50cm</a:t>
            </a:r>
          </a:p>
        </p:txBody>
      </p:sp>
      <p:sp>
        <p:nvSpPr>
          <p:cNvPr id="5166" name="Text Box 77"/>
          <p:cNvSpPr txBox="1">
            <a:spLocks noChangeArrowheads="1"/>
          </p:cNvSpPr>
          <p:nvPr/>
        </p:nvSpPr>
        <p:spPr bwMode="auto">
          <a:xfrm>
            <a:off x="5060950" y="39624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35cm</a:t>
            </a:r>
          </a:p>
        </p:txBody>
      </p:sp>
      <p:sp>
        <p:nvSpPr>
          <p:cNvPr id="5167" name="Text Box 78"/>
          <p:cNvSpPr txBox="1">
            <a:spLocks noChangeArrowheads="1"/>
          </p:cNvSpPr>
          <p:nvPr/>
        </p:nvSpPr>
        <p:spPr bwMode="auto">
          <a:xfrm>
            <a:off x="3536950" y="35814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55cm</a:t>
            </a:r>
          </a:p>
        </p:txBody>
      </p:sp>
      <p:sp>
        <p:nvSpPr>
          <p:cNvPr id="5168" name="Text Box 79"/>
          <p:cNvSpPr txBox="1">
            <a:spLocks noChangeArrowheads="1"/>
          </p:cNvSpPr>
          <p:nvPr/>
        </p:nvSpPr>
        <p:spPr bwMode="auto">
          <a:xfrm>
            <a:off x="1631950" y="35814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50cm</a:t>
            </a:r>
          </a:p>
        </p:txBody>
      </p:sp>
      <p:sp>
        <p:nvSpPr>
          <p:cNvPr id="5169" name="Rectangle 82"/>
          <p:cNvSpPr>
            <a:spLocks noChangeArrowheads="1"/>
          </p:cNvSpPr>
          <p:nvPr/>
        </p:nvSpPr>
        <p:spPr bwMode="auto">
          <a:xfrm>
            <a:off x="1600200" y="5486400"/>
            <a:ext cx="685800" cy="26670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70" name="Oval 37"/>
          <p:cNvSpPr>
            <a:spLocks noChangeArrowheads="1"/>
          </p:cNvSpPr>
          <p:nvPr/>
        </p:nvSpPr>
        <p:spPr bwMode="auto">
          <a:xfrm>
            <a:off x="1143000" y="3886200"/>
            <a:ext cx="1600200" cy="381000"/>
          </a:xfrm>
          <a:prstGeom prst="ellipse">
            <a:avLst/>
          </a:prstGeom>
          <a:solidFill>
            <a:srgbClr val="3333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71" name="Oval 38"/>
          <p:cNvSpPr>
            <a:spLocks noChangeArrowheads="1"/>
          </p:cNvSpPr>
          <p:nvPr/>
        </p:nvSpPr>
        <p:spPr bwMode="auto">
          <a:xfrm>
            <a:off x="1371600" y="3962400"/>
            <a:ext cx="1143000" cy="2286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72" name="Rectangle 29"/>
          <p:cNvSpPr>
            <a:spLocks noChangeArrowheads="1"/>
          </p:cNvSpPr>
          <p:nvPr/>
        </p:nvSpPr>
        <p:spPr bwMode="auto">
          <a:xfrm>
            <a:off x="1828800" y="4038600"/>
            <a:ext cx="228600" cy="3048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73" name="Text Box 31"/>
          <p:cNvSpPr txBox="1">
            <a:spLocks noChangeArrowheads="1"/>
          </p:cNvSpPr>
          <p:nvPr/>
        </p:nvSpPr>
        <p:spPr bwMode="auto">
          <a:xfrm>
            <a:off x="1676400" y="5715000"/>
            <a:ext cx="51911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anchor="ctr">
            <a:spAutoFit/>
          </a:bodyPr>
          <a:lstStyle/>
          <a:p>
            <a:pPr algn="dist">
              <a:lnSpc>
                <a:spcPct val="110000"/>
              </a:lnSpc>
              <a:spcBef>
                <a:spcPct val="50000"/>
              </a:spcBef>
            </a:pPr>
            <a:r>
              <a:rPr lang="ko-KR" altLang="en-US" sz="2000" b="1"/>
              <a:t>소화전</a:t>
            </a:r>
            <a:endParaRPr lang="ko-KR" altLang="en-US" sz="1800"/>
          </a:p>
        </p:txBody>
      </p:sp>
      <p:sp>
        <p:nvSpPr>
          <p:cNvPr id="5174" name="Rectangle 80"/>
          <p:cNvSpPr>
            <a:spLocks noChangeArrowheads="1"/>
          </p:cNvSpPr>
          <p:nvPr/>
        </p:nvSpPr>
        <p:spPr bwMode="auto">
          <a:xfrm>
            <a:off x="1371600" y="5029200"/>
            <a:ext cx="228600" cy="4572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75" name="Rectangle 84"/>
          <p:cNvSpPr>
            <a:spLocks noChangeArrowheads="1"/>
          </p:cNvSpPr>
          <p:nvPr/>
        </p:nvSpPr>
        <p:spPr bwMode="auto">
          <a:xfrm>
            <a:off x="2286000" y="5029200"/>
            <a:ext cx="228600" cy="4572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76" name="AutoShape 85"/>
          <p:cNvSpPr>
            <a:spLocks noChangeArrowheads="1"/>
          </p:cNvSpPr>
          <p:nvPr/>
        </p:nvSpPr>
        <p:spPr bwMode="auto">
          <a:xfrm flipV="1">
            <a:off x="1600200" y="4343400"/>
            <a:ext cx="685800" cy="685800"/>
          </a:xfrm>
          <a:custGeom>
            <a:avLst/>
            <a:gdLst>
              <a:gd name="T0" fmla="*/ 19052382 w 21600"/>
              <a:gd name="T1" fmla="*/ 10887075 h 21600"/>
              <a:gd name="T2" fmla="*/ 10887075 w 21600"/>
              <a:gd name="T3" fmla="*/ 21774150 h 21600"/>
              <a:gd name="T4" fmla="*/ 2721769 w 21600"/>
              <a:gd name="T5" fmla="*/ 10887075 h 21600"/>
              <a:gd name="T6" fmla="*/ 1088707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77" name="Rectangle 83"/>
          <p:cNvSpPr>
            <a:spLocks noChangeArrowheads="1"/>
          </p:cNvSpPr>
          <p:nvPr/>
        </p:nvSpPr>
        <p:spPr bwMode="auto">
          <a:xfrm>
            <a:off x="1600200" y="5029200"/>
            <a:ext cx="685800" cy="4572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78" name="Text Box 87"/>
          <p:cNvSpPr txBox="1">
            <a:spLocks noChangeArrowheads="1"/>
          </p:cNvSpPr>
          <p:nvPr/>
        </p:nvSpPr>
        <p:spPr bwMode="auto">
          <a:xfrm>
            <a:off x="349250" y="471488"/>
            <a:ext cx="170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>
                <a:solidFill>
                  <a:schemeClr val="accent1"/>
                </a:solidFill>
              </a:rPr>
              <a:t>2. </a:t>
            </a:r>
            <a:r>
              <a:rPr lang="ko-KR" altLang="en-US" sz="2000">
                <a:solidFill>
                  <a:schemeClr val="accent1"/>
                </a:solidFill>
              </a:rPr>
              <a:t>내부구조도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3"/>
          <p:cNvSpPr txBox="1">
            <a:spLocks noChangeArrowheads="1"/>
          </p:cNvSpPr>
          <p:nvPr/>
        </p:nvSpPr>
        <p:spPr bwMode="auto">
          <a:xfrm>
            <a:off x="381000" y="4953000"/>
            <a:ext cx="530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132cm</a:t>
            </a:r>
          </a:p>
        </p:txBody>
      </p:sp>
      <p:sp>
        <p:nvSpPr>
          <p:cNvPr id="6147" name="Text Box 34"/>
          <p:cNvSpPr txBox="1">
            <a:spLocks noChangeArrowheads="1"/>
          </p:cNvSpPr>
          <p:nvPr/>
        </p:nvSpPr>
        <p:spPr bwMode="auto">
          <a:xfrm>
            <a:off x="2927350" y="4953000"/>
            <a:ext cx="530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135cm</a:t>
            </a:r>
          </a:p>
        </p:txBody>
      </p:sp>
      <p:grpSp>
        <p:nvGrpSpPr>
          <p:cNvPr id="6148" name="Group 160"/>
          <p:cNvGrpSpPr>
            <a:grpSpLocks/>
          </p:cNvGrpSpPr>
          <p:nvPr/>
        </p:nvGrpSpPr>
        <p:grpSpPr bwMode="auto">
          <a:xfrm>
            <a:off x="762000" y="2209800"/>
            <a:ext cx="2362200" cy="6659563"/>
            <a:chOff x="480" y="1392"/>
            <a:chExt cx="1488" cy="4195"/>
          </a:xfrm>
        </p:grpSpPr>
        <p:sp>
          <p:nvSpPr>
            <p:cNvPr id="6179" name="Text Box 6"/>
            <p:cNvSpPr txBox="1">
              <a:spLocks noChangeArrowheads="1"/>
            </p:cNvSpPr>
            <p:nvPr/>
          </p:nvSpPr>
          <p:spPr bwMode="auto">
            <a:xfrm>
              <a:off x="788" y="5337"/>
              <a:ext cx="8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함 외부</a:t>
              </a:r>
              <a:endParaRPr lang="ko-KR" altLang="en-US"/>
            </a:p>
          </p:txBody>
        </p:sp>
        <p:sp>
          <p:nvSpPr>
            <p:cNvPr id="6180" name="Rectangle 3"/>
            <p:cNvSpPr>
              <a:spLocks noChangeArrowheads="1"/>
            </p:cNvSpPr>
            <p:nvPr/>
          </p:nvSpPr>
          <p:spPr bwMode="auto">
            <a:xfrm>
              <a:off x="644" y="1470"/>
              <a:ext cx="1152" cy="333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81" name="Rectangle 5"/>
            <p:cNvSpPr>
              <a:spLocks noChangeArrowheads="1"/>
            </p:cNvSpPr>
            <p:nvPr/>
          </p:nvSpPr>
          <p:spPr bwMode="auto">
            <a:xfrm rot="-329495">
              <a:off x="480" y="1392"/>
              <a:ext cx="1488" cy="14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82" name="Rectangle 10"/>
            <p:cNvSpPr>
              <a:spLocks noChangeArrowheads="1"/>
            </p:cNvSpPr>
            <p:nvPr/>
          </p:nvSpPr>
          <p:spPr bwMode="auto">
            <a:xfrm>
              <a:off x="1680" y="3072"/>
              <a:ext cx="48" cy="288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83" name="Text Box 24"/>
            <p:cNvSpPr txBox="1">
              <a:spLocks noChangeArrowheads="1"/>
            </p:cNvSpPr>
            <p:nvPr/>
          </p:nvSpPr>
          <p:spPr bwMode="auto">
            <a:xfrm>
              <a:off x="1056" y="2208"/>
              <a:ext cx="346" cy="1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anchor="ctr">
              <a:spAutoFit/>
            </a:bodyPr>
            <a:lstStyle/>
            <a:p>
              <a:pPr algn="dist">
                <a:spcBef>
                  <a:spcPct val="50000"/>
                </a:spcBef>
              </a:pPr>
              <a:endParaRPr lang="ko-KR" altLang="ko-KR">
                <a:solidFill>
                  <a:srgbClr val="FF3300"/>
                </a:solidFill>
              </a:endParaRPr>
            </a:p>
          </p:txBody>
        </p:sp>
        <p:sp>
          <p:nvSpPr>
            <p:cNvPr id="6184" name="Line 26"/>
            <p:cNvSpPr>
              <a:spLocks noChangeShapeType="1"/>
            </p:cNvSpPr>
            <p:nvPr/>
          </p:nvSpPr>
          <p:spPr bwMode="auto">
            <a:xfrm>
              <a:off x="644" y="497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85" name="Line 28"/>
            <p:cNvSpPr>
              <a:spLocks noChangeShapeType="1"/>
            </p:cNvSpPr>
            <p:nvPr/>
          </p:nvSpPr>
          <p:spPr bwMode="auto">
            <a:xfrm>
              <a:off x="576" y="1584"/>
              <a:ext cx="0" cy="3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86" name="Text Box 32"/>
            <p:cNvSpPr txBox="1">
              <a:spLocks noChangeArrowheads="1"/>
            </p:cNvSpPr>
            <p:nvPr/>
          </p:nvSpPr>
          <p:spPr bwMode="auto">
            <a:xfrm>
              <a:off x="1076" y="4974"/>
              <a:ext cx="29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/>
                <a:t>50cm</a:t>
              </a:r>
            </a:p>
          </p:txBody>
        </p:sp>
        <p:sp>
          <p:nvSpPr>
            <p:cNvPr id="6187" name="Rectangle 35"/>
            <p:cNvSpPr>
              <a:spLocks noChangeArrowheads="1"/>
            </p:cNvSpPr>
            <p:nvPr/>
          </p:nvSpPr>
          <p:spPr bwMode="auto">
            <a:xfrm>
              <a:off x="500" y="4782"/>
              <a:ext cx="1440" cy="144"/>
            </a:xfrm>
            <a:prstGeom prst="rect">
              <a:avLst/>
            </a:prstGeom>
            <a:solidFill>
              <a:srgbClr val="96969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88" name="Line 36"/>
            <p:cNvSpPr>
              <a:spLocks noChangeShapeType="1"/>
            </p:cNvSpPr>
            <p:nvPr/>
          </p:nvSpPr>
          <p:spPr bwMode="auto">
            <a:xfrm>
              <a:off x="500" y="5118"/>
              <a:ext cx="14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89" name="Text Box 37"/>
            <p:cNvSpPr txBox="1">
              <a:spLocks noChangeArrowheads="1"/>
            </p:cNvSpPr>
            <p:nvPr/>
          </p:nvSpPr>
          <p:spPr bwMode="auto">
            <a:xfrm>
              <a:off x="1076" y="5118"/>
              <a:ext cx="29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/>
                <a:t>60cm</a:t>
              </a:r>
            </a:p>
          </p:txBody>
        </p:sp>
        <p:sp>
          <p:nvSpPr>
            <p:cNvPr id="6190" name="Text Box 53"/>
            <p:cNvSpPr txBox="1">
              <a:spLocks noChangeArrowheads="1"/>
            </p:cNvSpPr>
            <p:nvPr/>
          </p:nvSpPr>
          <p:spPr bwMode="auto">
            <a:xfrm>
              <a:off x="1125" y="3264"/>
              <a:ext cx="11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endParaRPr lang="ko-KR" altLang="ko-KR" sz="1000"/>
            </a:p>
          </p:txBody>
        </p:sp>
        <p:sp>
          <p:nvSpPr>
            <p:cNvPr id="6191" name="Text Box 54"/>
            <p:cNvSpPr txBox="1">
              <a:spLocks noChangeArrowheads="1"/>
            </p:cNvSpPr>
            <p:nvPr/>
          </p:nvSpPr>
          <p:spPr bwMode="auto">
            <a:xfrm>
              <a:off x="857" y="2640"/>
              <a:ext cx="11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endParaRPr lang="ko-KR" altLang="ko-KR" sz="1000"/>
            </a:p>
          </p:txBody>
        </p:sp>
        <p:sp>
          <p:nvSpPr>
            <p:cNvPr id="6192" name="Line 84"/>
            <p:cNvSpPr>
              <a:spLocks noChangeShapeType="1"/>
            </p:cNvSpPr>
            <p:nvPr/>
          </p:nvSpPr>
          <p:spPr bwMode="auto">
            <a:xfrm flipV="1">
              <a:off x="1872" y="1488"/>
              <a:ext cx="0" cy="3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93" name="Text Box 109"/>
            <p:cNvSpPr txBox="1">
              <a:spLocks noChangeArrowheads="1"/>
            </p:cNvSpPr>
            <p:nvPr/>
          </p:nvSpPr>
          <p:spPr bwMode="auto">
            <a:xfrm flipH="1">
              <a:off x="1152" y="3504"/>
              <a:ext cx="564" cy="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ko-KR" altLang="en-US" sz="1400" b="1"/>
                <a:t>잠금장치</a:t>
              </a:r>
            </a:p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ko-KR" sz="1400" b="1"/>
                <a:t>(</a:t>
              </a:r>
              <a:r>
                <a:rPr lang="ko-KR" altLang="en-US" sz="1400" b="1"/>
                <a:t>함내부</a:t>
              </a:r>
              <a:r>
                <a:rPr lang="en-US" altLang="ko-KR" sz="1400" b="1"/>
                <a:t>)</a:t>
              </a:r>
            </a:p>
          </p:txBody>
        </p:sp>
        <p:sp>
          <p:nvSpPr>
            <p:cNvPr id="6194" name="Rectangle 112"/>
            <p:cNvSpPr>
              <a:spLocks noChangeArrowheads="1"/>
            </p:cNvSpPr>
            <p:nvPr/>
          </p:nvSpPr>
          <p:spPr bwMode="auto">
            <a:xfrm>
              <a:off x="960" y="1632"/>
              <a:ext cx="432" cy="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95" name="Rectangle 113"/>
            <p:cNvSpPr>
              <a:spLocks noChangeArrowheads="1"/>
            </p:cNvSpPr>
            <p:nvPr/>
          </p:nvSpPr>
          <p:spPr bwMode="auto">
            <a:xfrm>
              <a:off x="960" y="1680"/>
              <a:ext cx="432" cy="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96" name="Rectangle 114"/>
            <p:cNvSpPr>
              <a:spLocks noChangeArrowheads="1"/>
            </p:cNvSpPr>
            <p:nvPr/>
          </p:nvSpPr>
          <p:spPr bwMode="auto">
            <a:xfrm>
              <a:off x="960" y="1728"/>
              <a:ext cx="432" cy="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97" name="Rectangle 116"/>
            <p:cNvSpPr>
              <a:spLocks noChangeArrowheads="1"/>
            </p:cNvSpPr>
            <p:nvPr/>
          </p:nvSpPr>
          <p:spPr bwMode="auto">
            <a:xfrm>
              <a:off x="672" y="2064"/>
              <a:ext cx="144" cy="33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98" name="Rectangle 117"/>
            <p:cNvSpPr>
              <a:spLocks noChangeArrowheads="1"/>
            </p:cNvSpPr>
            <p:nvPr/>
          </p:nvSpPr>
          <p:spPr bwMode="auto">
            <a:xfrm>
              <a:off x="672" y="3744"/>
              <a:ext cx="144" cy="33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99" name="Oval 118"/>
            <p:cNvSpPr>
              <a:spLocks noChangeArrowheads="1"/>
            </p:cNvSpPr>
            <p:nvPr/>
          </p:nvSpPr>
          <p:spPr bwMode="auto">
            <a:xfrm>
              <a:off x="720" y="2112"/>
              <a:ext cx="48" cy="9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200" name="Oval 119"/>
            <p:cNvSpPr>
              <a:spLocks noChangeArrowheads="1"/>
            </p:cNvSpPr>
            <p:nvPr/>
          </p:nvSpPr>
          <p:spPr bwMode="auto">
            <a:xfrm>
              <a:off x="720" y="2256"/>
              <a:ext cx="48" cy="9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201" name="Oval 120"/>
            <p:cNvSpPr>
              <a:spLocks noChangeArrowheads="1"/>
            </p:cNvSpPr>
            <p:nvPr/>
          </p:nvSpPr>
          <p:spPr bwMode="auto">
            <a:xfrm>
              <a:off x="720" y="3792"/>
              <a:ext cx="48" cy="9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202" name="Oval 121"/>
            <p:cNvSpPr>
              <a:spLocks noChangeArrowheads="1"/>
            </p:cNvSpPr>
            <p:nvPr/>
          </p:nvSpPr>
          <p:spPr bwMode="auto">
            <a:xfrm>
              <a:off x="720" y="3936"/>
              <a:ext cx="48" cy="9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203" name="Text Box 122"/>
            <p:cNvSpPr txBox="1">
              <a:spLocks noChangeArrowheads="1"/>
            </p:cNvSpPr>
            <p:nvPr/>
          </p:nvSpPr>
          <p:spPr bwMode="auto">
            <a:xfrm>
              <a:off x="960" y="1776"/>
              <a:ext cx="4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b="1"/>
                <a:t>환기구</a:t>
              </a:r>
              <a:endParaRPr lang="ko-KR" altLang="en-US" sz="1400"/>
            </a:p>
          </p:txBody>
        </p:sp>
      </p:grpSp>
      <p:grpSp>
        <p:nvGrpSpPr>
          <p:cNvPr id="6149" name="Group 159"/>
          <p:cNvGrpSpPr>
            <a:grpSpLocks/>
          </p:cNvGrpSpPr>
          <p:nvPr/>
        </p:nvGrpSpPr>
        <p:grpSpPr bwMode="auto">
          <a:xfrm>
            <a:off x="3429000" y="2209800"/>
            <a:ext cx="3076575" cy="6659563"/>
            <a:chOff x="2160" y="1392"/>
            <a:chExt cx="1938" cy="4195"/>
          </a:xfrm>
        </p:grpSpPr>
        <p:sp>
          <p:nvSpPr>
            <p:cNvPr id="6155" name="Text Box 125"/>
            <p:cNvSpPr txBox="1">
              <a:spLocks noChangeArrowheads="1"/>
            </p:cNvSpPr>
            <p:nvPr/>
          </p:nvSpPr>
          <p:spPr bwMode="auto">
            <a:xfrm flipH="1">
              <a:off x="3764" y="3120"/>
              <a:ext cx="33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/>
                <a:t>132cm</a:t>
              </a:r>
            </a:p>
          </p:txBody>
        </p:sp>
        <p:sp>
          <p:nvSpPr>
            <p:cNvPr id="6156" name="Text Box 126"/>
            <p:cNvSpPr txBox="1">
              <a:spLocks noChangeArrowheads="1"/>
            </p:cNvSpPr>
            <p:nvPr/>
          </p:nvSpPr>
          <p:spPr bwMode="auto">
            <a:xfrm flipH="1">
              <a:off x="2160" y="3120"/>
              <a:ext cx="33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/>
                <a:t>135cm</a:t>
              </a:r>
            </a:p>
          </p:txBody>
        </p:sp>
        <p:sp>
          <p:nvSpPr>
            <p:cNvPr id="6157" name="Text Box 127"/>
            <p:cNvSpPr txBox="1">
              <a:spLocks noChangeArrowheads="1"/>
            </p:cNvSpPr>
            <p:nvPr/>
          </p:nvSpPr>
          <p:spPr bwMode="auto">
            <a:xfrm flipH="1">
              <a:off x="2748" y="5337"/>
              <a:ext cx="8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함 내부</a:t>
              </a:r>
              <a:endParaRPr lang="ko-KR" altLang="en-US"/>
            </a:p>
          </p:txBody>
        </p:sp>
        <p:sp>
          <p:nvSpPr>
            <p:cNvPr id="6158" name="Rectangle 128"/>
            <p:cNvSpPr>
              <a:spLocks noChangeArrowheads="1"/>
            </p:cNvSpPr>
            <p:nvPr/>
          </p:nvSpPr>
          <p:spPr bwMode="auto">
            <a:xfrm flipH="1">
              <a:off x="2542" y="1470"/>
              <a:ext cx="1152" cy="333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59" name="Rectangle 129"/>
            <p:cNvSpPr>
              <a:spLocks noChangeArrowheads="1"/>
            </p:cNvSpPr>
            <p:nvPr/>
          </p:nvSpPr>
          <p:spPr bwMode="auto">
            <a:xfrm rot="329495" flipH="1">
              <a:off x="2370" y="1392"/>
              <a:ext cx="1488" cy="14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60" name="Rectangle 130"/>
            <p:cNvSpPr>
              <a:spLocks noChangeArrowheads="1"/>
            </p:cNvSpPr>
            <p:nvPr/>
          </p:nvSpPr>
          <p:spPr bwMode="auto">
            <a:xfrm flipH="1">
              <a:off x="2610" y="3072"/>
              <a:ext cx="48" cy="288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61" name="Line 132"/>
            <p:cNvSpPr>
              <a:spLocks noChangeShapeType="1"/>
            </p:cNvSpPr>
            <p:nvPr/>
          </p:nvSpPr>
          <p:spPr bwMode="auto">
            <a:xfrm flipH="1">
              <a:off x="2542" y="497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62" name="Line 133"/>
            <p:cNvSpPr>
              <a:spLocks noChangeShapeType="1"/>
            </p:cNvSpPr>
            <p:nvPr/>
          </p:nvSpPr>
          <p:spPr bwMode="auto">
            <a:xfrm flipH="1">
              <a:off x="3762" y="1584"/>
              <a:ext cx="0" cy="3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63" name="Text Box 136"/>
            <p:cNvSpPr txBox="1">
              <a:spLocks noChangeArrowheads="1"/>
            </p:cNvSpPr>
            <p:nvPr/>
          </p:nvSpPr>
          <p:spPr bwMode="auto">
            <a:xfrm flipH="1">
              <a:off x="2968" y="4974"/>
              <a:ext cx="29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/>
                <a:t>50cm</a:t>
              </a:r>
            </a:p>
          </p:txBody>
        </p:sp>
        <p:sp>
          <p:nvSpPr>
            <p:cNvPr id="6164" name="Rectangle 137"/>
            <p:cNvSpPr>
              <a:spLocks noChangeArrowheads="1"/>
            </p:cNvSpPr>
            <p:nvPr/>
          </p:nvSpPr>
          <p:spPr bwMode="auto">
            <a:xfrm flipH="1">
              <a:off x="2398" y="4782"/>
              <a:ext cx="1440" cy="144"/>
            </a:xfrm>
            <a:prstGeom prst="rect">
              <a:avLst/>
            </a:prstGeom>
            <a:solidFill>
              <a:srgbClr val="96969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65" name="Line 138"/>
            <p:cNvSpPr>
              <a:spLocks noChangeShapeType="1"/>
            </p:cNvSpPr>
            <p:nvPr/>
          </p:nvSpPr>
          <p:spPr bwMode="auto">
            <a:xfrm flipH="1">
              <a:off x="2398" y="5118"/>
              <a:ext cx="14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66" name="Text Box 139"/>
            <p:cNvSpPr txBox="1">
              <a:spLocks noChangeArrowheads="1"/>
            </p:cNvSpPr>
            <p:nvPr/>
          </p:nvSpPr>
          <p:spPr bwMode="auto">
            <a:xfrm flipH="1">
              <a:off x="2968" y="5118"/>
              <a:ext cx="29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/>
                <a:t>60cm</a:t>
              </a:r>
            </a:p>
          </p:txBody>
        </p:sp>
        <p:sp>
          <p:nvSpPr>
            <p:cNvPr id="6167" name="Line 142"/>
            <p:cNvSpPr>
              <a:spLocks noChangeShapeType="1"/>
            </p:cNvSpPr>
            <p:nvPr/>
          </p:nvSpPr>
          <p:spPr bwMode="auto">
            <a:xfrm flipH="1" flipV="1">
              <a:off x="2466" y="1488"/>
              <a:ext cx="0" cy="3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68" name="Text Box 143"/>
            <p:cNvSpPr txBox="1">
              <a:spLocks noChangeArrowheads="1"/>
            </p:cNvSpPr>
            <p:nvPr/>
          </p:nvSpPr>
          <p:spPr bwMode="auto">
            <a:xfrm>
              <a:off x="2784" y="3072"/>
              <a:ext cx="564" cy="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ko-KR" altLang="en-US" sz="1400" b="1"/>
                <a:t>잠금장치</a:t>
              </a:r>
            </a:p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ko-KR" sz="1400" b="1"/>
                <a:t>(</a:t>
              </a:r>
              <a:r>
                <a:rPr lang="ko-KR" altLang="en-US" sz="1400" b="1"/>
                <a:t>함내부</a:t>
              </a:r>
              <a:r>
                <a:rPr lang="en-US" altLang="ko-KR" sz="1400" b="1"/>
                <a:t>)</a:t>
              </a:r>
            </a:p>
          </p:txBody>
        </p:sp>
        <p:sp>
          <p:nvSpPr>
            <p:cNvPr id="6169" name="Rectangle 144"/>
            <p:cNvSpPr>
              <a:spLocks noChangeArrowheads="1"/>
            </p:cNvSpPr>
            <p:nvPr/>
          </p:nvSpPr>
          <p:spPr bwMode="auto">
            <a:xfrm flipH="1">
              <a:off x="2946" y="1632"/>
              <a:ext cx="432" cy="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70" name="Rectangle 145"/>
            <p:cNvSpPr>
              <a:spLocks noChangeArrowheads="1"/>
            </p:cNvSpPr>
            <p:nvPr/>
          </p:nvSpPr>
          <p:spPr bwMode="auto">
            <a:xfrm flipH="1">
              <a:off x="2946" y="1680"/>
              <a:ext cx="432" cy="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71" name="Rectangle 146"/>
            <p:cNvSpPr>
              <a:spLocks noChangeArrowheads="1"/>
            </p:cNvSpPr>
            <p:nvPr/>
          </p:nvSpPr>
          <p:spPr bwMode="auto">
            <a:xfrm flipH="1">
              <a:off x="2946" y="1728"/>
              <a:ext cx="432" cy="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72" name="Rectangle 147"/>
            <p:cNvSpPr>
              <a:spLocks noChangeArrowheads="1"/>
            </p:cNvSpPr>
            <p:nvPr/>
          </p:nvSpPr>
          <p:spPr bwMode="auto">
            <a:xfrm flipH="1">
              <a:off x="3522" y="2064"/>
              <a:ext cx="144" cy="33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73" name="Rectangle 148"/>
            <p:cNvSpPr>
              <a:spLocks noChangeArrowheads="1"/>
            </p:cNvSpPr>
            <p:nvPr/>
          </p:nvSpPr>
          <p:spPr bwMode="auto">
            <a:xfrm flipH="1">
              <a:off x="3522" y="3744"/>
              <a:ext cx="144" cy="33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74" name="Oval 149"/>
            <p:cNvSpPr>
              <a:spLocks noChangeArrowheads="1"/>
            </p:cNvSpPr>
            <p:nvPr/>
          </p:nvSpPr>
          <p:spPr bwMode="auto">
            <a:xfrm flipH="1">
              <a:off x="3570" y="2112"/>
              <a:ext cx="48" cy="9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75" name="Oval 150"/>
            <p:cNvSpPr>
              <a:spLocks noChangeArrowheads="1"/>
            </p:cNvSpPr>
            <p:nvPr/>
          </p:nvSpPr>
          <p:spPr bwMode="auto">
            <a:xfrm flipH="1">
              <a:off x="3570" y="2256"/>
              <a:ext cx="48" cy="9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76" name="Oval 151"/>
            <p:cNvSpPr>
              <a:spLocks noChangeArrowheads="1"/>
            </p:cNvSpPr>
            <p:nvPr/>
          </p:nvSpPr>
          <p:spPr bwMode="auto">
            <a:xfrm flipH="1">
              <a:off x="3570" y="3792"/>
              <a:ext cx="48" cy="9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77" name="Oval 152"/>
            <p:cNvSpPr>
              <a:spLocks noChangeArrowheads="1"/>
            </p:cNvSpPr>
            <p:nvPr/>
          </p:nvSpPr>
          <p:spPr bwMode="auto">
            <a:xfrm flipH="1">
              <a:off x="3570" y="3936"/>
              <a:ext cx="48" cy="9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78" name="Text Box 153"/>
            <p:cNvSpPr txBox="1">
              <a:spLocks noChangeArrowheads="1"/>
            </p:cNvSpPr>
            <p:nvPr/>
          </p:nvSpPr>
          <p:spPr bwMode="auto">
            <a:xfrm flipH="1">
              <a:off x="2926" y="1776"/>
              <a:ext cx="4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b="1"/>
                <a:t>환기구</a:t>
              </a:r>
              <a:endParaRPr lang="ko-KR" altLang="en-US" sz="1400"/>
            </a:p>
          </p:txBody>
        </p:sp>
      </p:grpSp>
      <p:sp>
        <p:nvSpPr>
          <p:cNvPr id="6150" name="Rectangle 154"/>
          <p:cNvSpPr>
            <a:spLocks noChangeArrowheads="1"/>
          </p:cNvSpPr>
          <p:nvPr/>
        </p:nvSpPr>
        <p:spPr bwMode="auto">
          <a:xfrm>
            <a:off x="4267200" y="7239000"/>
            <a:ext cx="76200" cy="3048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151" name="Rectangle 155"/>
          <p:cNvSpPr>
            <a:spLocks noChangeArrowheads="1"/>
          </p:cNvSpPr>
          <p:nvPr/>
        </p:nvSpPr>
        <p:spPr bwMode="auto">
          <a:xfrm>
            <a:off x="4267200" y="2362200"/>
            <a:ext cx="76200" cy="3048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152" name="Text Box 156"/>
          <p:cNvSpPr txBox="1">
            <a:spLocks noChangeArrowheads="1"/>
          </p:cNvSpPr>
          <p:nvPr/>
        </p:nvSpPr>
        <p:spPr bwMode="auto">
          <a:xfrm>
            <a:off x="8899525" y="5410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6153" name="Text Box 157"/>
          <p:cNvSpPr txBox="1">
            <a:spLocks noChangeArrowheads="1"/>
          </p:cNvSpPr>
          <p:nvPr/>
        </p:nvSpPr>
        <p:spPr bwMode="auto">
          <a:xfrm>
            <a:off x="4419600" y="7239000"/>
            <a:ext cx="89535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ko-KR" altLang="en-US" sz="1400" b="1"/>
              <a:t>잠금장치</a:t>
            </a:r>
          </a:p>
        </p:txBody>
      </p:sp>
      <p:sp>
        <p:nvSpPr>
          <p:cNvPr id="6154" name="Text Box 161"/>
          <p:cNvSpPr txBox="1">
            <a:spLocks noChangeArrowheads="1"/>
          </p:cNvSpPr>
          <p:nvPr/>
        </p:nvSpPr>
        <p:spPr bwMode="auto">
          <a:xfrm>
            <a:off x="400050" y="822325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>
                <a:solidFill>
                  <a:schemeClr val="accent1"/>
                </a:solidFill>
              </a:rPr>
              <a:t>3. </a:t>
            </a:r>
            <a:r>
              <a:rPr lang="ko-KR" altLang="en-US" sz="2000">
                <a:solidFill>
                  <a:schemeClr val="accent1"/>
                </a:solidFill>
              </a:rPr>
              <a:t>측면도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57200" y="457200"/>
            <a:ext cx="6096000" cy="81534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lnSpc>
                <a:spcPct val="150000"/>
              </a:lnSpc>
              <a:defRPr/>
            </a:pPr>
            <a:r>
              <a:rPr lang="en-US" altLang="ko-KR" sz="4000" b="1" dirty="0">
                <a:solidFill>
                  <a:srgbClr val="0000FF"/>
                </a:solidFill>
              </a:rPr>
              <a:t>            </a:t>
            </a:r>
            <a:r>
              <a:rPr lang="ko-KR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안    내    문</a:t>
            </a:r>
            <a:endParaRPr lang="ko-KR" altLang="en-US" sz="4000" b="1" dirty="0"/>
          </a:p>
          <a:p>
            <a:pPr algn="l">
              <a:lnSpc>
                <a:spcPct val="150000"/>
              </a:lnSpc>
              <a:defRPr/>
            </a:pPr>
            <a:endParaRPr lang="ko-KR" altLang="en-US" dirty="0"/>
          </a:p>
          <a:p>
            <a:pPr algn="l">
              <a:lnSpc>
                <a:spcPct val="120000"/>
              </a:lnSpc>
              <a:defRPr/>
            </a:pPr>
            <a:r>
              <a:rPr lang="en-US" altLang="ko-KR" b="1" dirty="0"/>
              <a:t>O </a:t>
            </a:r>
            <a:r>
              <a:rPr lang="ko-KR" altLang="en-US" b="1" dirty="0"/>
              <a:t>이 함에는 </a:t>
            </a:r>
            <a:r>
              <a:rPr lang="ko-KR" altLang="en-US" b="1" dirty="0">
                <a:solidFill>
                  <a:srgbClr val="FF3300"/>
                </a:solidFill>
              </a:rPr>
              <a:t>화재발생시</a:t>
            </a:r>
            <a:r>
              <a:rPr lang="ko-KR" altLang="en-US" b="1" dirty="0"/>
              <a:t> 주민이 직접 사용할</a:t>
            </a:r>
          </a:p>
          <a:p>
            <a:pPr algn="l">
              <a:lnSpc>
                <a:spcPct val="120000"/>
              </a:lnSpc>
              <a:defRPr/>
            </a:pPr>
            <a:r>
              <a:rPr lang="ko-KR" altLang="en-US" b="1" dirty="0"/>
              <a:t>    수 있는 소화기구가 보관되어 있습니다</a:t>
            </a:r>
            <a:r>
              <a:rPr lang="en-US" altLang="ko-KR" b="1" dirty="0"/>
              <a:t>.</a:t>
            </a:r>
          </a:p>
          <a:p>
            <a:pPr algn="l">
              <a:lnSpc>
                <a:spcPct val="120000"/>
              </a:lnSpc>
              <a:defRPr/>
            </a:pPr>
            <a:endParaRPr lang="en-US" altLang="ko-KR" b="1" dirty="0"/>
          </a:p>
          <a:p>
            <a:pPr algn="l">
              <a:lnSpc>
                <a:spcPct val="120000"/>
              </a:lnSpc>
              <a:defRPr/>
            </a:pPr>
            <a:r>
              <a:rPr lang="en-US" altLang="ko-KR" b="1" dirty="0"/>
              <a:t>O </a:t>
            </a:r>
            <a:r>
              <a:rPr lang="ko-KR" altLang="en-US" b="1" dirty="0"/>
              <a:t>함 주변에 </a:t>
            </a:r>
            <a:r>
              <a:rPr lang="ko-KR" altLang="en-US" b="1" dirty="0">
                <a:solidFill>
                  <a:srgbClr val="FF3300"/>
                </a:solidFill>
              </a:rPr>
              <a:t>불법 주</a:t>
            </a:r>
            <a:r>
              <a:rPr lang="en-US" altLang="ko-KR" b="1" dirty="0">
                <a:solidFill>
                  <a:srgbClr val="FF3300"/>
                </a:solidFill>
              </a:rPr>
              <a:t>•</a:t>
            </a:r>
            <a:r>
              <a:rPr lang="ko-KR" altLang="en-US" b="1" dirty="0">
                <a:solidFill>
                  <a:srgbClr val="FF3300"/>
                </a:solidFill>
              </a:rPr>
              <a:t>정차</a:t>
            </a:r>
            <a:r>
              <a:rPr lang="ko-KR" altLang="en-US" b="1" dirty="0"/>
              <a:t>를 금지해 주시고</a:t>
            </a:r>
          </a:p>
          <a:p>
            <a:pPr algn="l">
              <a:lnSpc>
                <a:spcPct val="120000"/>
              </a:lnSpc>
              <a:defRPr/>
            </a:pPr>
            <a:r>
              <a:rPr lang="ko-KR" altLang="en-US" b="1" dirty="0"/>
              <a:t>    화재발생시에만 사용합시다</a:t>
            </a:r>
            <a:r>
              <a:rPr lang="en-US" altLang="ko-KR" b="1" dirty="0"/>
              <a:t>.</a:t>
            </a:r>
          </a:p>
          <a:p>
            <a:pPr algn="l">
              <a:lnSpc>
                <a:spcPct val="120000"/>
              </a:lnSpc>
              <a:defRPr/>
            </a:pPr>
            <a:r>
              <a:rPr lang="en-US" altLang="ko-KR" b="1" dirty="0"/>
              <a:t>    </a:t>
            </a:r>
            <a:r>
              <a:rPr lang="en-US" altLang="ko-KR" sz="1600" b="1" dirty="0"/>
              <a:t>- </a:t>
            </a:r>
            <a:r>
              <a:rPr lang="ko-KR" altLang="en-US" sz="1600" b="1" dirty="0"/>
              <a:t>본 시설을 무단으로 사용 또는 </a:t>
            </a:r>
            <a:r>
              <a:rPr lang="ko-KR" altLang="en-US" sz="1600" b="1" dirty="0" err="1"/>
              <a:t>손괴시</a:t>
            </a:r>
            <a:r>
              <a:rPr lang="ko-KR" altLang="en-US" sz="1600" b="1" dirty="0"/>
              <a:t> </a:t>
            </a:r>
            <a:r>
              <a:rPr lang="ko-KR" altLang="en-US" sz="1600" b="1" dirty="0">
                <a:solidFill>
                  <a:srgbClr val="FF3300"/>
                </a:solidFill>
              </a:rPr>
              <a:t>소방기본법 제 </a:t>
            </a:r>
            <a:r>
              <a:rPr lang="en-US" altLang="ko-KR" sz="1600" b="1" dirty="0">
                <a:solidFill>
                  <a:srgbClr val="FF3300"/>
                </a:solidFill>
              </a:rPr>
              <a:t>50</a:t>
            </a:r>
            <a:r>
              <a:rPr lang="ko-KR" altLang="en-US" sz="1600" b="1" dirty="0">
                <a:solidFill>
                  <a:srgbClr val="FF3300"/>
                </a:solidFill>
              </a:rPr>
              <a:t>조</a:t>
            </a:r>
            <a:r>
              <a:rPr lang="en-US" altLang="ko-KR" sz="1600" b="1" dirty="0">
                <a:solidFill>
                  <a:srgbClr val="FF3300"/>
                </a:solidFill>
              </a:rPr>
              <a:t>3</a:t>
            </a:r>
            <a:r>
              <a:rPr lang="ko-KR" altLang="en-US" sz="1600" b="1" dirty="0">
                <a:solidFill>
                  <a:srgbClr val="FF3300"/>
                </a:solidFill>
              </a:rPr>
              <a:t>항에</a:t>
            </a:r>
          </a:p>
          <a:p>
            <a:pPr algn="l">
              <a:lnSpc>
                <a:spcPct val="120000"/>
              </a:lnSpc>
              <a:defRPr/>
            </a:pPr>
            <a:r>
              <a:rPr lang="ko-KR" altLang="en-US" sz="1600" b="1" dirty="0">
                <a:solidFill>
                  <a:srgbClr val="FF3300"/>
                </a:solidFill>
              </a:rPr>
              <a:t>        </a:t>
            </a:r>
            <a:r>
              <a:rPr lang="ko-KR" altLang="en-US" sz="1600" b="1" dirty="0"/>
              <a:t>의거 </a:t>
            </a:r>
            <a:r>
              <a:rPr lang="en-US" altLang="ko-KR" sz="1600" b="1" dirty="0">
                <a:solidFill>
                  <a:srgbClr val="FF0000"/>
                </a:solidFill>
              </a:rPr>
              <a:t>5</a:t>
            </a:r>
            <a:r>
              <a:rPr lang="ko-KR" altLang="en-US" sz="1600" b="1" dirty="0" err="1">
                <a:solidFill>
                  <a:srgbClr val="FF0000"/>
                </a:solidFill>
              </a:rPr>
              <a:t>년이하의</a:t>
            </a:r>
            <a:r>
              <a:rPr lang="ko-KR" altLang="en-US" sz="1600" b="1" dirty="0">
                <a:solidFill>
                  <a:srgbClr val="FF0000"/>
                </a:solidFill>
              </a:rPr>
              <a:t> 징역</a:t>
            </a:r>
            <a:r>
              <a:rPr lang="ko-KR" altLang="en-US" sz="1600" b="1" dirty="0"/>
              <a:t> 또는 </a:t>
            </a:r>
            <a:r>
              <a:rPr lang="en-US" altLang="ko-KR" sz="1600" b="1" dirty="0">
                <a:solidFill>
                  <a:srgbClr val="FF0000"/>
                </a:solidFill>
              </a:rPr>
              <a:t>3</a:t>
            </a:r>
            <a:r>
              <a:rPr lang="ko-KR" altLang="en-US" sz="1600" b="1" dirty="0" err="1">
                <a:solidFill>
                  <a:srgbClr val="FF0000"/>
                </a:solidFill>
              </a:rPr>
              <a:t>천만원</a:t>
            </a:r>
            <a:r>
              <a:rPr lang="ko-KR" altLang="en-US" sz="1600" b="1" dirty="0">
                <a:solidFill>
                  <a:srgbClr val="FF0000"/>
                </a:solidFill>
              </a:rPr>
              <a:t> 이하의 벌금</a:t>
            </a:r>
            <a:r>
              <a:rPr lang="ko-KR" altLang="en-US" sz="1600" b="1" dirty="0"/>
              <a:t>에 처합니다</a:t>
            </a:r>
            <a:r>
              <a:rPr lang="en-US" altLang="ko-KR" sz="1600" b="1" dirty="0"/>
              <a:t>.</a:t>
            </a:r>
          </a:p>
          <a:p>
            <a:pPr algn="l">
              <a:lnSpc>
                <a:spcPct val="120000"/>
              </a:lnSpc>
              <a:defRPr/>
            </a:pPr>
            <a:r>
              <a:rPr lang="en-US" altLang="ko-KR" sz="1600" b="1" dirty="0"/>
              <a:t>     - </a:t>
            </a:r>
            <a:r>
              <a:rPr lang="ko-KR" altLang="en-US" sz="1600" b="1" dirty="0"/>
              <a:t>본 시설 주변 불법 주</a:t>
            </a:r>
            <a:r>
              <a:rPr lang="en-US" altLang="ko-KR" sz="1600" b="1" dirty="0"/>
              <a:t>•</a:t>
            </a:r>
            <a:r>
              <a:rPr lang="ko-KR" altLang="en-US" sz="1600" b="1" dirty="0" err="1"/>
              <a:t>정차시</a:t>
            </a:r>
            <a:r>
              <a:rPr lang="ko-KR" altLang="en-US" sz="1600" b="1" dirty="0"/>
              <a:t> </a:t>
            </a:r>
            <a:r>
              <a:rPr lang="ko-KR" altLang="en-US" sz="1600" b="1" dirty="0">
                <a:solidFill>
                  <a:srgbClr val="FF3300"/>
                </a:solidFill>
              </a:rPr>
              <a:t>도로교통법 </a:t>
            </a:r>
            <a:r>
              <a:rPr lang="ko-KR" altLang="en-US" sz="1600" b="1" dirty="0"/>
              <a:t>에 의거 </a:t>
            </a:r>
            <a:r>
              <a:rPr lang="ko-KR" altLang="en-US" sz="1600" b="1" dirty="0">
                <a:solidFill>
                  <a:srgbClr val="FF3300"/>
                </a:solidFill>
              </a:rPr>
              <a:t>과태료부과</a:t>
            </a:r>
            <a:r>
              <a:rPr lang="ko-KR" altLang="en-US" sz="1600" b="1" dirty="0"/>
              <a:t> 및</a:t>
            </a:r>
          </a:p>
          <a:p>
            <a:pPr algn="l">
              <a:lnSpc>
                <a:spcPct val="120000"/>
              </a:lnSpc>
              <a:defRPr/>
            </a:pPr>
            <a:r>
              <a:rPr lang="ko-KR" altLang="en-US" sz="1600" b="1" dirty="0"/>
              <a:t>        </a:t>
            </a:r>
            <a:r>
              <a:rPr lang="ko-KR" altLang="en-US" sz="1600" b="1" dirty="0" err="1">
                <a:solidFill>
                  <a:srgbClr val="FF3300"/>
                </a:solidFill>
              </a:rPr>
              <a:t>견인조치</a:t>
            </a:r>
            <a:r>
              <a:rPr lang="ko-KR" altLang="en-US" sz="1600" b="1" dirty="0" err="1"/>
              <a:t>됩니다</a:t>
            </a:r>
            <a:r>
              <a:rPr lang="en-US" altLang="ko-KR" sz="1800" b="1" dirty="0"/>
              <a:t>.</a:t>
            </a:r>
          </a:p>
          <a:p>
            <a:pPr algn="l">
              <a:lnSpc>
                <a:spcPct val="120000"/>
              </a:lnSpc>
              <a:defRPr/>
            </a:pPr>
            <a:endParaRPr lang="en-US" altLang="ko-KR" sz="1800" b="1" dirty="0"/>
          </a:p>
          <a:p>
            <a:pPr algn="l">
              <a:lnSpc>
                <a:spcPct val="120000"/>
              </a:lnSpc>
              <a:defRPr/>
            </a:pPr>
            <a:r>
              <a:rPr lang="en-US" altLang="ko-KR" b="1" dirty="0"/>
              <a:t>O </a:t>
            </a:r>
            <a:r>
              <a:rPr lang="ko-KR" altLang="en-US" b="1" dirty="0">
                <a:solidFill>
                  <a:srgbClr val="FF3300"/>
                </a:solidFill>
              </a:rPr>
              <a:t>쓰레기</a:t>
            </a:r>
            <a:r>
              <a:rPr lang="ko-KR" altLang="en-US" b="1" dirty="0"/>
              <a:t>를 함 주변에 버리지 맙시다</a:t>
            </a:r>
            <a:r>
              <a:rPr lang="en-US" altLang="ko-KR" b="1" dirty="0"/>
              <a:t>. </a:t>
            </a:r>
          </a:p>
          <a:p>
            <a:pPr algn="l">
              <a:lnSpc>
                <a:spcPct val="120000"/>
              </a:lnSpc>
              <a:defRPr/>
            </a:pPr>
            <a:endParaRPr lang="en-US" altLang="ko-KR" b="1" dirty="0"/>
          </a:p>
          <a:p>
            <a:pPr algn="l">
              <a:lnSpc>
                <a:spcPct val="120000"/>
              </a:lnSpc>
              <a:defRPr/>
            </a:pPr>
            <a:r>
              <a:rPr lang="en-US" altLang="ko-KR" b="1" dirty="0"/>
              <a:t>O </a:t>
            </a:r>
            <a:r>
              <a:rPr lang="ko-KR" altLang="en-US" b="1" dirty="0"/>
              <a:t>비상소화장치함의 </a:t>
            </a:r>
            <a:r>
              <a:rPr lang="ko-KR" altLang="en-US" b="1" dirty="0">
                <a:solidFill>
                  <a:srgbClr val="FF3300"/>
                </a:solidFill>
              </a:rPr>
              <a:t>훼손</a:t>
            </a:r>
            <a:r>
              <a:rPr lang="en-US" altLang="ko-KR" b="1" dirty="0">
                <a:solidFill>
                  <a:srgbClr val="FF3300"/>
                </a:solidFill>
              </a:rPr>
              <a:t>, </a:t>
            </a:r>
            <a:r>
              <a:rPr lang="ko-KR" altLang="en-US" b="1" dirty="0">
                <a:solidFill>
                  <a:srgbClr val="FF3300"/>
                </a:solidFill>
              </a:rPr>
              <a:t>파손</a:t>
            </a:r>
            <a:r>
              <a:rPr lang="ko-KR" altLang="en-US" b="1" dirty="0"/>
              <a:t> 시에는</a:t>
            </a:r>
          </a:p>
          <a:p>
            <a:pPr algn="l">
              <a:lnSpc>
                <a:spcPct val="120000"/>
              </a:lnSpc>
              <a:defRPr/>
            </a:pPr>
            <a:r>
              <a:rPr lang="ko-KR" altLang="en-US" b="1" dirty="0">
                <a:solidFill>
                  <a:srgbClr val="FF3300"/>
                </a:solidFill>
              </a:rPr>
              <a:t>    강서소방서</a:t>
            </a:r>
            <a:r>
              <a:rPr lang="en-US" altLang="ko-KR" b="1" dirty="0">
                <a:solidFill>
                  <a:srgbClr val="FF3300"/>
                </a:solidFill>
              </a:rPr>
              <a:t>(</a:t>
            </a:r>
            <a:r>
              <a:rPr lang="en-US" altLang="ko-KR" b="1" dirty="0">
                <a:solidFill>
                  <a:srgbClr val="FF3300"/>
                </a:solidFill>
                <a:ea typeface="굴림체" pitchFamily="49" charset="-127"/>
              </a:rPr>
              <a:t>☏3663-3119)</a:t>
            </a:r>
            <a:r>
              <a:rPr lang="ko-KR" altLang="en-US" b="1" dirty="0">
                <a:ea typeface="굴림체" pitchFamily="49" charset="-127"/>
              </a:rPr>
              <a:t>로 신고하여</a:t>
            </a:r>
          </a:p>
          <a:p>
            <a:pPr algn="l">
              <a:lnSpc>
                <a:spcPct val="120000"/>
              </a:lnSpc>
              <a:defRPr/>
            </a:pPr>
            <a:r>
              <a:rPr lang="ko-KR" altLang="en-US" b="1" dirty="0">
                <a:ea typeface="굴림체" pitchFamily="49" charset="-127"/>
              </a:rPr>
              <a:t>    주시기 바랍니다</a:t>
            </a:r>
            <a:r>
              <a:rPr lang="en-US" altLang="ko-KR" sz="1800" b="1" dirty="0">
                <a:ea typeface="굴림체" pitchFamily="49" charset="-127"/>
              </a:rPr>
              <a:t>.</a:t>
            </a:r>
            <a:endParaRPr lang="en-US" altLang="ko-KR" sz="1800" dirty="0"/>
          </a:p>
          <a:p>
            <a:pPr algn="l">
              <a:defRPr/>
            </a:pPr>
            <a:endParaRPr lang="en-US" altLang="ko-KR" sz="1800" dirty="0"/>
          </a:p>
          <a:p>
            <a:pPr algn="l">
              <a:defRPr/>
            </a:pPr>
            <a:endParaRPr lang="en-US" altLang="ko-KR" dirty="0"/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400050" y="76200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>
                <a:solidFill>
                  <a:schemeClr val="accent1"/>
                </a:solidFill>
              </a:rPr>
              <a:t>4. </a:t>
            </a:r>
            <a:r>
              <a:rPr lang="ko-KR" altLang="en-US" sz="2000">
                <a:solidFill>
                  <a:schemeClr val="accent1"/>
                </a:solidFill>
              </a:rPr>
              <a:t>안내문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6"/>
          <p:cNvSpPr>
            <a:spLocks noChangeArrowheads="1"/>
          </p:cNvSpPr>
          <p:nvPr/>
        </p:nvSpPr>
        <p:spPr bwMode="auto">
          <a:xfrm>
            <a:off x="304800" y="1143000"/>
            <a:ext cx="6248400" cy="8382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5829300" cy="609600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z="36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비상소화장치 사용법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ph idx="1"/>
          </p:nvPr>
        </p:nvGraphicFramePr>
        <p:xfrm>
          <a:off x="850900" y="2590800"/>
          <a:ext cx="5156200" cy="3429000"/>
        </p:xfrm>
        <a:graphic>
          <a:graphicData uri="http://schemas.openxmlformats.org/presentationml/2006/ole">
            <p:oleObj spid="_x0000_s1026" name="Image" r:id="rId3" imgW="5486400" imgH="3657600" progId="">
              <p:embed/>
            </p:oleObj>
          </a:graphicData>
        </a:graphic>
      </p:graphicFrame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336925" y="3924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ko-KR" altLang="ko-KR"/>
          </a:p>
        </p:txBody>
      </p:sp>
      <p:sp>
        <p:nvSpPr>
          <p:cNvPr id="1030" name="Text Box 5"/>
          <p:cNvSpPr txBox="1">
            <a:spLocks noChangeArrowheads="1"/>
          </p:cNvSpPr>
          <p:nvPr/>
        </p:nvSpPr>
        <p:spPr bwMode="auto">
          <a:xfrm>
            <a:off x="533400" y="1143000"/>
            <a:ext cx="587375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</a:pPr>
            <a:r>
              <a:rPr lang="ko-KR" altLang="en-US" sz="1400" b="1"/>
              <a:t>이 시설은 </a:t>
            </a:r>
            <a:r>
              <a:rPr lang="ko-KR" altLang="en-US" sz="1400" b="1">
                <a:solidFill>
                  <a:srgbClr val="FF3300"/>
                </a:solidFill>
              </a:rPr>
              <a:t>화재발생시</a:t>
            </a:r>
            <a:r>
              <a:rPr lang="ko-KR" altLang="en-US" sz="1400" b="1"/>
              <a:t> 지역주민이 직접 사용하여 초기에 소화하기 위하여</a:t>
            </a:r>
          </a:p>
          <a:p>
            <a:pPr algn="l">
              <a:lnSpc>
                <a:spcPct val="130000"/>
              </a:lnSpc>
              <a:spcBef>
                <a:spcPct val="50000"/>
              </a:spcBef>
            </a:pPr>
            <a:r>
              <a:rPr lang="ko-KR" altLang="en-US" sz="1400" b="1"/>
              <a:t>설치된 것으로 항상 철저히 관리하여 생활안전에 도움이 되게 합시다</a:t>
            </a:r>
            <a:r>
              <a:rPr lang="en-US" altLang="ko-KR" sz="1400" b="1"/>
              <a:t>.</a:t>
            </a:r>
            <a:endParaRPr lang="en-US" altLang="ko-KR" sz="140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81000" y="7467600"/>
            <a:ext cx="6172200" cy="16002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en-US" altLang="ko-KR" sz="1800" b="1">
                <a:solidFill>
                  <a:srgbClr val="008080"/>
                </a:solidFill>
              </a:rPr>
              <a:t> * </a:t>
            </a:r>
            <a:r>
              <a:rPr lang="ko-KR" altLang="en-US" sz="1800" b="1">
                <a:solidFill>
                  <a:srgbClr val="008080"/>
                </a:solidFill>
              </a:rPr>
              <a:t>사용 후 관리 사항</a:t>
            </a:r>
            <a:endParaRPr lang="ko-KR" altLang="en-US" sz="1400" b="1"/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en-US" altLang="ko-KR" sz="1400" b="1"/>
              <a:t>- </a:t>
            </a:r>
            <a:r>
              <a:rPr lang="ko-KR" altLang="en-US" sz="1400" b="1"/>
              <a:t>사용 후 부식우려가 있으므로 수관을 완전 건조 후 적재합시다</a:t>
            </a:r>
            <a:r>
              <a:rPr lang="en-US" altLang="ko-KR" sz="1400" b="1"/>
              <a:t>.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en-US" altLang="ko-KR" sz="1400" b="1"/>
              <a:t>- </a:t>
            </a:r>
            <a:r>
              <a:rPr lang="ko-KR" altLang="en-US" sz="1400" b="1"/>
              <a:t>밸브를 무리하게 조작하면 고장우려가 있으므로 주의하여야 합니다</a:t>
            </a:r>
            <a:r>
              <a:rPr lang="en-US" altLang="ko-KR" sz="1400" b="1"/>
              <a:t>.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en-US" altLang="ko-KR" sz="1400" b="1"/>
              <a:t>- </a:t>
            </a:r>
            <a:r>
              <a:rPr lang="ko-KR" altLang="en-US" sz="1400" b="1"/>
              <a:t>지역주민 여러분을 위한 시설로 훼손</a:t>
            </a:r>
            <a:r>
              <a:rPr lang="en-US" altLang="ko-KR" sz="1400" b="1"/>
              <a:t>, </a:t>
            </a:r>
            <a:r>
              <a:rPr lang="ko-KR" altLang="en-US" sz="1400" b="1"/>
              <a:t>파손시에는 </a:t>
            </a:r>
            <a:r>
              <a:rPr lang="ko-KR" altLang="en-US" sz="1400" b="1">
                <a:solidFill>
                  <a:srgbClr val="FF0000"/>
                </a:solidFill>
              </a:rPr>
              <a:t>강서</a:t>
            </a:r>
            <a:r>
              <a:rPr lang="ko-KR" altLang="en-US" sz="1400" b="1">
                <a:solidFill>
                  <a:srgbClr val="FF3300"/>
                </a:solidFill>
              </a:rPr>
              <a:t>소방서</a:t>
            </a:r>
            <a:r>
              <a:rPr lang="en-US" altLang="ko-KR" sz="1400" b="1">
                <a:solidFill>
                  <a:srgbClr val="FF3300"/>
                </a:solidFill>
              </a:rPr>
              <a:t>(☏3663-3119)</a:t>
            </a:r>
            <a:r>
              <a:rPr lang="ko-KR" altLang="en-US" sz="1400" b="1"/>
              <a:t>로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ko-KR" altLang="en-US" sz="1400" b="1"/>
              <a:t>  신고하여 주시기 바랍니다</a:t>
            </a:r>
            <a:r>
              <a:rPr lang="en-US" altLang="ko-KR" sz="1400" b="1"/>
              <a:t>.</a:t>
            </a:r>
          </a:p>
        </p:txBody>
      </p:sp>
      <p:pic>
        <p:nvPicPr>
          <p:cNvPr id="1032" name="Picture 10" descr="비소사용법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057400"/>
            <a:ext cx="6248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AutoShape 12"/>
          <p:cNvSpPr>
            <a:spLocks noChangeArrowheads="1"/>
          </p:cNvSpPr>
          <p:nvPr/>
        </p:nvSpPr>
        <p:spPr bwMode="auto">
          <a:xfrm>
            <a:off x="3276600" y="31242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34" name="AutoShape 13"/>
          <p:cNvSpPr>
            <a:spLocks noChangeArrowheads="1"/>
          </p:cNvSpPr>
          <p:nvPr/>
        </p:nvSpPr>
        <p:spPr bwMode="auto">
          <a:xfrm rot="5332726">
            <a:off x="4838700" y="42291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35" name="AutoShape 14"/>
          <p:cNvSpPr>
            <a:spLocks noChangeArrowheads="1"/>
          </p:cNvSpPr>
          <p:nvPr/>
        </p:nvSpPr>
        <p:spPr bwMode="auto">
          <a:xfrm flipH="1">
            <a:off x="3200400" y="64770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36" name="Text Box 15"/>
          <p:cNvSpPr txBox="1">
            <a:spLocks noChangeArrowheads="1"/>
          </p:cNvSpPr>
          <p:nvPr/>
        </p:nvSpPr>
        <p:spPr bwMode="auto">
          <a:xfrm>
            <a:off x="304800" y="2133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b="1"/>
              <a:t>함을 개방하여</a:t>
            </a:r>
            <a:endParaRPr lang="ko-KR" altLang="en-US" sz="1400"/>
          </a:p>
        </p:txBody>
      </p:sp>
      <p:sp>
        <p:nvSpPr>
          <p:cNvPr id="1037" name="Text Box 16"/>
          <p:cNvSpPr txBox="1">
            <a:spLocks noChangeArrowheads="1"/>
          </p:cNvSpPr>
          <p:nvPr/>
        </p:nvSpPr>
        <p:spPr bwMode="auto">
          <a:xfrm>
            <a:off x="304800" y="4876800"/>
            <a:ext cx="12954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400" b="1"/>
              <a:t>화점을 향하여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400" b="1"/>
              <a:t>방수합니다</a:t>
            </a:r>
            <a:r>
              <a:rPr lang="en-US" altLang="ko-KR" sz="1400" b="1"/>
              <a:t>.</a:t>
            </a:r>
            <a:endParaRPr lang="en-US" altLang="ko-KR" sz="1400"/>
          </a:p>
        </p:txBody>
      </p:sp>
      <p:sp>
        <p:nvSpPr>
          <p:cNvPr id="1038" name="Text Box 17"/>
          <p:cNvSpPr txBox="1">
            <a:spLocks noChangeArrowheads="1"/>
          </p:cNvSpPr>
          <p:nvPr/>
        </p:nvSpPr>
        <p:spPr bwMode="auto">
          <a:xfrm>
            <a:off x="3429000" y="5829300"/>
            <a:ext cx="8953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400" b="1"/>
              <a:t>소화전을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400" b="1"/>
              <a:t>개폐시켜</a:t>
            </a:r>
            <a:endParaRPr lang="ko-KR" altLang="en-US" sz="1400"/>
          </a:p>
        </p:txBody>
      </p:sp>
      <p:sp>
        <p:nvSpPr>
          <p:cNvPr id="1039" name="Text Box 18"/>
          <p:cNvSpPr txBox="1">
            <a:spLocks noChangeArrowheads="1"/>
          </p:cNvSpPr>
          <p:nvPr/>
        </p:nvSpPr>
        <p:spPr bwMode="auto">
          <a:xfrm>
            <a:off x="3429000" y="2209800"/>
            <a:ext cx="111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400" b="1"/>
              <a:t>소방호스를 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400" b="1"/>
              <a:t>연결시킨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400" b="1"/>
              <a:t>다음</a:t>
            </a:r>
            <a:endParaRPr lang="ko-KR" altLang="en-US" sz="1400"/>
          </a:p>
        </p:txBody>
      </p:sp>
      <p:sp>
        <p:nvSpPr>
          <p:cNvPr id="1040" name="Text Box 19"/>
          <p:cNvSpPr txBox="1">
            <a:spLocks noChangeArrowheads="1"/>
          </p:cNvSpPr>
          <p:nvPr/>
        </p:nvSpPr>
        <p:spPr bwMode="auto">
          <a:xfrm>
            <a:off x="228600" y="152400"/>
            <a:ext cx="419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>
                <a:solidFill>
                  <a:schemeClr val="accent1"/>
                </a:solidFill>
              </a:rPr>
              <a:t>5-1. </a:t>
            </a:r>
            <a:r>
              <a:rPr lang="ko-KR" altLang="en-US" sz="2000">
                <a:solidFill>
                  <a:schemeClr val="accent1"/>
                </a:solidFill>
              </a:rPr>
              <a:t>비상소화장치 사용법</a:t>
            </a:r>
            <a:r>
              <a:rPr lang="en-US" altLang="ko-KR" sz="2000">
                <a:solidFill>
                  <a:schemeClr val="accent1"/>
                </a:solidFill>
              </a:rPr>
              <a:t>(</a:t>
            </a:r>
            <a:r>
              <a:rPr lang="ko-KR" altLang="en-US" sz="2000">
                <a:solidFill>
                  <a:schemeClr val="accent1"/>
                </a:solidFill>
              </a:rPr>
              <a:t>지상식</a:t>
            </a:r>
            <a:r>
              <a:rPr lang="en-US" altLang="ko-KR" sz="2000">
                <a:solidFill>
                  <a:schemeClr val="accent1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7" descr="비소(지하식)사용법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57400"/>
            <a:ext cx="6248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304800" y="1143000"/>
            <a:ext cx="6248400" cy="8382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5829300" cy="609600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z="36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비상소화장치 사용법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336925" y="3924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ko-KR" altLang="ko-KR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33400" y="1219200"/>
            <a:ext cx="587375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110000"/>
              </a:lnSpc>
              <a:spcBef>
                <a:spcPct val="50000"/>
              </a:spcBef>
            </a:pPr>
            <a:r>
              <a:rPr lang="ko-KR" altLang="en-US" sz="1400" b="1"/>
              <a:t>이 시설은 </a:t>
            </a:r>
            <a:r>
              <a:rPr lang="ko-KR" altLang="en-US" sz="1400" b="1">
                <a:solidFill>
                  <a:srgbClr val="FF3300"/>
                </a:solidFill>
              </a:rPr>
              <a:t>화재발생시</a:t>
            </a:r>
            <a:r>
              <a:rPr lang="ko-KR" altLang="en-US" sz="1400" b="1"/>
              <a:t> 지역주민이 직접 사용하여 초기에 소화하기 위하여</a:t>
            </a:r>
          </a:p>
          <a:p>
            <a:pPr algn="l">
              <a:lnSpc>
                <a:spcPct val="110000"/>
              </a:lnSpc>
              <a:spcBef>
                <a:spcPct val="50000"/>
              </a:spcBef>
            </a:pPr>
            <a:r>
              <a:rPr lang="ko-KR" altLang="en-US" sz="1400" b="1"/>
              <a:t>설치된 것으로 항상 철저히 관리하여 생활안전에 도움이 되게 합시다</a:t>
            </a:r>
            <a:r>
              <a:rPr lang="en-US" altLang="ko-KR" sz="1400" b="1"/>
              <a:t>.</a:t>
            </a:r>
            <a:endParaRPr lang="en-US" altLang="ko-KR" sz="1400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381000" y="7467600"/>
            <a:ext cx="6172200" cy="16002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en-US" altLang="ko-KR" sz="1800" b="1">
                <a:solidFill>
                  <a:srgbClr val="008080"/>
                </a:solidFill>
              </a:rPr>
              <a:t> * </a:t>
            </a:r>
            <a:r>
              <a:rPr lang="ko-KR" altLang="en-US" sz="1800" b="1">
                <a:solidFill>
                  <a:srgbClr val="008080"/>
                </a:solidFill>
              </a:rPr>
              <a:t>사용 후 관리 사항</a:t>
            </a:r>
            <a:endParaRPr lang="ko-KR" altLang="en-US" sz="1400" b="1"/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en-US" altLang="ko-KR" sz="1400" b="1"/>
              <a:t>- </a:t>
            </a:r>
            <a:r>
              <a:rPr lang="ko-KR" altLang="en-US" sz="1400" b="1"/>
              <a:t>사용 후 부식우려가 있으므로 수관을 완전 건조 후 적재합시다</a:t>
            </a:r>
            <a:r>
              <a:rPr lang="en-US" altLang="ko-KR" sz="1400" b="1"/>
              <a:t>.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en-US" altLang="ko-KR" sz="1400" b="1"/>
              <a:t>- </a:t>
            </a:r>
            <a:r>
              <a:rPr lang="ko-KR" altLang="en-US" sz="1400" b="1"/>
              <a:t>밸브를 무리하게 조작하면 고장우려가 있으므로 주의하여야 합니다</a:t>
            </a:r>
            <a:r>
              <a:rPr lang="en-US" altLang="ko-KR" sz="1400" b="1"/>
              <a:t>.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en-US" altLang="ko-KR" sz="1400" b="1"/>
              <a:t>- </a:t>
            </a:r>
            <a:r>
              <a:rPr lang="ko-KR" altLang="en-US" sz="1400" b="1"/>
              <a:t>지역주민 여러분을 위한 시설로 훼손</a:t>
            </a:r>
            <a:r>
              <a:rPr lang="en-US" altLang="ko-KR" sz="1400" b="1"/>
              <a:t>, </a:t>
            </a:r>
            <a:r>
              <a:rPr lang="ko-KR" altLang="en-US" sz="1400" b="1"/>
              <a:t>파손시에는 </a:t>
            </a:r>
            <a:r>
              <a:rPr lang="ko-KR" altLang="en-US" sz="1400" b="1">
                <a:solidFill>
                  <a:srgbClr val="FF3300"/>
                </a:solidFill>
              </a:rPr>
              <a:t>마포소방서</a:t>
            </a:r>
            <a:r>
              <a:rPr lang="en-US" altLang="ko-KR" sz="1400" b="1">
                <a:solidFill>
                  <a:srgbClr val="FF3300"/>
                </a:solidFill>
              </a:rPr>
              <a:t>(☏715-2119)</a:t>
            </a:r>
            <a:r>
              <a:rPr lang="ko-KR" altLang="en-US" sz="1400" b="1"/>
              <a:t>로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ko-KR" altLang="en-US" sz="1400" b="1"/>
              <a:t>  신고하여 주시기 바랍니다</a:t>
            </a:r>
            <a:r>
              <a:rPr lang="en-US" altLang="ko-KR" sz="1400" b="1"/>
              <a:t>.</a:t>
            </a:r>
          </a:p>
        </p:txBody>
      </p:sp>
      <p:sp>
        <p:nvSpPr>
          <p:cNvPr id="8200" name="AutoShape 9"/>
          <p:cNvSpPr>
            <a:spLocks noChangeArrowheads="1"/>
          </p:cNvSpPr>
          <p:nvPr/>
        </p:nvSpPr>
        <p:spPr bwMode="auto">
          <a:xfrm>
            <a:off x="3276600" y="31242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01" name="AutoShape 10"/>
          <p:cNvSpPr>
            <a:spLocks noChangeArrowheads="1"/>
          </p:cNvSpPr>
          <p:nvPr/>
        </p:nvSpPr>
        <p:spPr bwMode="auto">
          <a:xfrm rot="5332726">
            <a:off x="4991100" y="42291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02" name="AutoShape 11"/>
          <p:cNvSpPr>
            <a:spLocks noChangeArrowheads="1"/>
          </p:cNvSpPr>
          <p:nvPr/>
        </p:nvSpPr>
        <p:spPr bwMode="auto">
          <a:xfrm flipH="1">
            <a:off x="3124200" y="64770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03" name="Text Box 12"/>
          <p:cNvSpPr txBox="1">
            <a:spLocks noChangeArrowheads="1"/>
          </p:cNvSpPr>
          <p:nvPr/>
        </p:nvSpPr>
        <p:spPr bwMode="auto">
          <a:xfrm>
            <a:off x="304800" y="20574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b="1"/>
              <a:t>함을 개방하여</a:t>
            </a:r>
            <a:endParaRPr lang="ko-KR" altLang="en-US" sz="1400"/>
          </a:p>
        </p:txBody>
      </p:sp>
      <p:sp>
        <p:nvSpPr>
          <p:cNvPr id="8204" name="Text Box 13"/>
          <p:cNvSpPr txBox="1">
            <a:spLocks noChangeArrowheads="1"/>
          </p:cNvSpPr>
          <p:nvPr/>
        </p:nvSpPr>
        <p:spPr bwMode="auto">
          <a:xfrm>
            <a:off x="304800" y="4800600"/>
            <a:ext cx="12954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400" b="1"/>
              <a:t>화점을 향하여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400" b="1"/>
              <a:t>방수합니다</a:t>
            </a:r>
            <a:r>
              <a:rPr lang="en-US" altLang="ko-KR" sz="1400" b="1"/>
              <a:t>.</a:t>
            </a:r>
            <a:endParaRPr lang="en-US" altLang="ko-KR" sz="1400"/>
          </a:p>
        </p:txBody>
      </p:sp>
      <p:sp>
        <p:nvSpPr>
          <p:cNvPr id="8205" name="Text Box 14"/>
          <p:cNvSpPr txBox="1">
            <a:spLocks noChangeArrowheads="1"/>
          </p:cNvSpPr>
          <p:nvPr/>
        </p:nvSpPr>
        <p:spPr bwMode="auto">
          <a:xfrm>
            <a:off x="5486400" y="4800600"/>
            <a:ext cx="12954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ko-KR" altLang="en-US" sz="1200" b="1"/>
              <a:t>스패너를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ko-KR" altLang="en-US" sz="1200" b="1"/>
              <a:t>돌려 소화전을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ko-KR" altLang="en-US" sz="1200" b="1"/>
              <a:t>개폐시켜</a:t>
            </a:r>
            <a:endParaRPr lang="ko-KR" altLang="en-US" sz="1200"/>
          </a:p>
        </p:txBody>
      </p:sp>
      <p:sp>
        <p:nvSpPr>
          <p:cNvPr id="8206" name="Text Box 15"/>
          <p:cNvSpPr txBox="1">
            <a:spLocks noChangeArrowheads="1"/>
          </p:cNvSpPr>
          <p:nvPr/>
        </p:nvSpPr>
        <p:spPr bwMode="auto">
          <a:xfrm>
            <a:off x="3352800" y="2133600"/>
            <a:ext cx="16764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200" b="1"/>
              <a:t>스탠드파이프와 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200" b="1"/>
              <a:t>소방호스를 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200" b="1"/>
              <a:t>연결시킨 다음</a:t>
            </a:r>
            <a:endParaRPr lang="ko-KR" altLang="en-US" sz="1400"/>
          </a:p>
        </p:txBody>
      </p:sp>
      <p:sp>
        <p:nvSpPr>
          <p:cNvPr id="8207" name="Text Box 20"/>
          <p:cNvSpPr txBox="1">
            <a:spLocks noChangeArrowheads="1"/>
          </p:cNvSpPr>
          <p:nvPr/>
        </p:nvSpPr>
        <p:spPr bwMode="auto">
          <a:xfrm>
            <a:off x="228600" y="152400"/>
            <a:ext cx="419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>
                <a:solidFill>
                  <a:schemeClr val="accent1"/>
                </a:solidFill>
              </a:rPr>
              <a:t>5-2. </a:t>
            </a:r>
            <a:r>
              <a:rPr lang="ko-KR" altLang="en-US" sz="2000">
                <a:solidFill>
                  <a:schemeClr val="accent1"/>
                </a:solidFill>
              </a:rPr>
              <a:t>비상소화장치 사용법</a:t>
            </a:r>
            <a:r>
              <a:rPr lang="en-US" altLang="ko-KR" sz="2000">
                <a:solidFill>
                  <a:schemeClr val="accent1"/>
                </a:solidFill>
              </a:rPr>
              <a:t>(</a:t>
            </a:r>
            <a:r>
              <a:rPr lang="ko-KR" altLang="en-US" sz="2000">
                <a:solidFill>
                  <a:schemeClr val="accent1"/>
                </a:solidFill>
              </a:rPr>
              <a:t>지하식</a:t>
            </a:r>
            <a:r>
              <a:rPr lang="en-US" altLang="ko-KR" sz="2000">
                <a:solidFill>
                  <a:schemeClr val="accent1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914400" y="1219200"/>
            <a:ext cx="5105400" cy="56388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5829300" cy="558800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z="36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열쇠함 설계도면</a:t>
            </a:r>
          </a:p>
        </p:txBody>
      </p:sp>
      <p:sp>
        <p:nvSpPr>
          <p:cNvPr id="2053" name="Rectangle 3"/>
          <p:cNvSpPr>
            <a:spLocks noChangeArrowheads="1"/>
          </p:cNvSpPr>
          <p:nvPr/>
        </p:nvSpPr>
        <p:spPr bwMode="auto">
          <a:xfrm>
            <a:off x="1066800" y="1447800"/>
            <a:ext cx="4724400" cy="52578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ko-KR" sz="3200" b="1"/>
              <a:t>              </a:t>
            </a:r>
            <a:r>
              <a:rPr lang="ko-KR" altLang="en-US" sz="3200" b="1"/>
              <a:t>열   쇠   함</a:t>
            </a:r>
            <a:endParaRPr lang="ko-KR" altLang="en-US" b="1"/>
          </a:p>
          <a:p>
            <a:pPr algn="l"/>
            <a:endParaRPr lang="ko-KR" altLang="en-US" b="1"/>
          </a:p>
          <a:p>
            <a:pPr algn="l"/>
            <a:endParaRPr lang="ko-KR" altLang="en-US" b="1"/>
          </a:p>
          <a:p>
            <a:pPr algn="l"/>
            <a:endParaRPr lang="ko-KR" altLang="en-US" b="1"/>
          </a:p>
          <a:p>
            <a:pPr algn="l"/>
            <a:endParaRPr lang="ko-KR" altLang="en-US" b="1"/>
          </a:p>
          <a:p>
            <a:pPr algn="l"/>
            <a:r>
              <a:rPr lang="ko-KR" altLang="en-US" sz="1800" b="1"/>
              <a:t>                            </a:t>
            </a:r>
            <a:r>
              <a:rPr lang="ko-KR" altLang="en-US" sz="1800" b="1">
                <a:solidFill>
                  <a:srgbClr val="FF3300"/>
                </a:solidFill>
              </a:rPr>
              <a:t>경                 고</a:t>
            </a:r>
            <a:endParaRPr lang="ko-KR" altLang="en-US" sz="1400" b="1"/>
          </a:p>
          <a:p>
            <a:pPr algn="l"/>
            <a:endParaRPr lang="ko-KR" altLang="en-US" sz="1400" b="1"/>
          </a:p>
          <a:p>
            <a:pPr algn="l">
              <a:lnSpc>
                <a:spcPct val="140000"/>
              </a:lnSpc>
            </a:pPr>
            <a:r>
              <a:rPr lang="ko-KR" altLang="en-US" sz="2000" b="1"/>
              <a:t>* </a:t>
            </a:r>
            <a:r>
              <a:rPr lang="ko-KR" altLang="en-US" sz="1900" b="1"/>
              <a:t>본 시설은 화재발생시 이외는 사용할 수</a:t>
            </a:r>
            <a:endParaRPr lang="ko-KR" altLang="en-US" sz="2000" b="1"/>
          </a:p>
          <a:p>
            <a:pPr algn="l">
              <a:lnSpc>
                <a:spcPct val="150000"/>
              </a:lnSpc>
            </a:pPr>
            <a:r>
              <a:rPr lang="ko-KR" altLang="en-US" sz="2000" b="1"/>
              <a:t>   없습니다</a:t>
            </a:r>
            <a:r>
              <a:rPr lang="en-US" altLang="ko-KR" sz="2000" b="1"/>
              <a:t>.</a:t>
            </a:r>
          </a:p>
          <a:p>
            <a:pPr algn="l"/>
            <a:endParaRPr lang="en-US" altLang="ko-KR" sz="2000" b="1"/>
          </a:p>
          <a:p>
            <a:pPr algn="l">
              <a:lnSpc>
                <a:spcPct val="60000"/>
              </a:lnSpc>
            </a:pPr>
            <a:r>
              <a:rPr lang="en-US" altLang="ko-KR" sz="2000" b="1"/>
              <a:t>0 </a:t>
            </a:r>
            <a:r>
              <a:rPr lang="ko-KR" altLang="en-US" sz="2000" b="1">
                <a:solidFill>
                  <a:srgbClr val="FF3300"/>
                </a:solidFill>
              </a:rPr>
              <a:t>화재발생시 </a:t>
            </a:r>
            <a:r>
              <a:rPr lang="ko-KR" altLang="en-US" sz="2000" b="1"/>
              <a:t>판을 깨고 열쇠를 꺼내어 </a:t>
            </a:r>
          </a:p>
          <a:p>
            <a:pPr algn="l">
              <a:lnSpc>
                <a:spcPct val="140000"/>
              </a:lnSpc>
            </a:pPr>
            <a:r>
              <a:rPr lang="ko-KR" altLang="en-US" sz="2000" b="1"/>
              <a:t>   비상소화장치를  사용하십시요</a:t>
            </a:r>
            <a:r>
              <a:rPr lang="en-US" altLang="ko-KR" sz="2000" b="1"/>
              <a:t>.</a:t>
            </a:r>
          </a:p>
          <a:p>
            <a:pPr algn="l"/>
            <a:endParaRPr lang="en-US" altLang="ko-KR" sz="3200" b="1"/>
          </a:p>
        </p:txBody>
      </p:sp>
      <p:sp>
        <p:nvSpPr>
          <p:cNvPr id="2054" name="Line 5"/>
          <p:cNvSpPr>
            <a:spLocks noChangeShapeType="1"/>
          </p:cNvSpPr>
          <p:nvPr/>
        </p:nvSpPr>
        <p:spPr bwMode="auto">
          <a:xfrm>
            <a:off x="762000" y="1371600"/>
            <a:ext cx="0" cy="525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55" name="Line 6"/>
          <p:cNvSpPr>
            <a:spLocks noChangeShapeType="1"/>
          </p:cNvSpPr>
          <p:nvPr/>
        </p:nvSpPr>
        <p:spPr bwMode="auto">
          <a:xfrm>
            <a:off x="1066800" y="69342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56" name="Line 7"/>
          <p:cNvSpPr>
            <a:spLocks noChangeShapeType="1"/>
          </p:cNvSpPr>
          <p:nvPr/>
        </p:nvSpPr>
        <p:spPr bwMode="auto">
          <a:xfrm>
            <a:off x="5791200" y="6400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57" name="Text Box 8"/>
          <p:cNvSpPr txBox="1">
            <a:spLocks noChangeArrowheads="1"/>
          </p:cNvSpPr>
          <p:nvPr/>
        </p:nvSpPr>
        <p:spPr bwMode="auto">
          <a:xfrm>
            <a:off x="2971800" y="69342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10cm</a:t>
            </a:r>
          </a:p>
        </p:txBody>
      </p:sp>
      <p:sp>
        <p:nvSpPr>
          <p:cNvPr id="2058" name="Text Box 9"/>
          <p:cNvSpPr txBox="1">
            <a:spLocks noChangeArrowheads="1"/>
          </p:cNvSpPr>
          <p:nvPr/>
        </p:nvSpPr>
        <p:spPr bwMode="auto">
          <a:xfrm>
            <a:off x="381000" y="358140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15cm</a:t>
            </a:r>
          </a:p>
        </p:txBody>
      </p:sp>
      <p:sp>
        <p:nvSpPr>
          <p:cNvPr id="2059" name="Text Box 10"/>
          <p:cNvSpPr txBox="1">
            <a:spLocks noChangeArrowheads="1"/>
          </p:cNvSpPr>
          <p:nvPr/>
        </p:nvSpPr>
        <p:spPr bwMode="auto">
          <a:xfrm>
            <a:off x="6019800" y="6248400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/>
              <a:t>1.5cm</a:t>
            </a:r>
          </a:p>
        </p:txBody>
      </p:sp>
      <p:sp>
        <p:nvSpPr>
          <p:cNvPr id="2060" name="Rectangle 11"/>
          <p:cNvSpPr>
            <a:spLocks noChangeArrowheads="1"/>
          </p:cNvSpPr>
          <p:nvPr/>
        </p:nvSpPr>
        <p:spPr bwMode="auto">
          <a:xfrm>
            <a:off x="914400" y="7315200"/>
            <a:ext cx="5105400" cy="16002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ko-KR" sz="1600"/>
              <a:t> </a:t>
            </a:r>
            <a:r>
              <a:rPr lang="en-US" altLang="ko-KR" sz="1600" b="1"/>
              <a:t>1. </a:t>
            </a:r>
            <a:r>
              <a:rPr lang="ko-KR" altLang="en-US" sz="1600" b="1"/>
              <a:t>재질 </a:t>
            </a:r>
            <a:r>
              <a:rPr lang="en-US" altLang="ko-KR" sz="1600" b="1"/>
              <a:t>: </a:t>
            </a:r>
            <a:r>
              <a:rPr lang="ko-KR" altLang="en-US" sz="1600" b="1"/>
              <a:t>아크릴판</a:t>
            </a:r>
            <a:r>
              <a:rPr lang="en-US" altLang="ko-KR" sz="1600" b="1"/>
              <a:t>(2mm)</a:t>
            </a:r>
          </a:p>
          <a:p>
            <a:pPr algn="l"/>
            <a:r>
              <a:rPr lang="en-US" altLang="ko-KR" sz="1600" b="1"/>
              <a:t> 2. </a:t>
            </a:r>
            <a:r>
              <a:rPr lang="ko-KR" altLang="en-US" sz="1600" b="1"/>
              <a:t>크기 </a:t>
            </a:r>
            <a:r>
              <a:rPr lang="en-US" altLang="ko-KR" sz="1600" b="1"/>
              <a:t>: 100×150×15(mm)</a:t>
            </a:r>
          </a:p>
          <a:p>
            <a:pPr algn="l"/>
            <a:r>
              <a:rPr lang="en-US" altLang="ko-KR" sz="1600" b="1"/>
              <a:t> 3. </a:t>
            </a:r>
            <a:r>
              <a:rPr lang="ko-KR" altLang="en-US" sz="1600" b="1"/>
              <a:t>색상 </a:t>
            </a:r>
            <a:r>
              <a:rPr lang="en-US" altLang="ko-KR" sz="1600" b="1"/>
              <a:t>: </a:t>
            </a:r>
            <a:r>
              <a:rPr lang="ko-KR" altLang="en-US" sz="1600" b="1"/>
              <a:t>열쇠함</a:t>
            </a:r>
            <a:r>
              <a:rPr lang="en-US" altLang="ko-KR" sz="1600" b="1"/>
              <a:t>, </a:t>
            </a:r>
            <a:r>
              <a:rPr lang="ko-KR" altLang="en-US" sz="1600" b="1"/>
              <a:t>경고문 </a:t>
            </a:r>
            <a:r>
              <a:rPr lang="en-US" altLang="ko-KR" sz="1600" b="1"/>
              <a:t>- </a:t>
            </a:r>
            <a:r>
              <a:rPr lang="ko-KR" altLang="en-US" sz="1600" b="1"/>
              <a:t>흑색</a:t>
            </a:r>
          </a:p>
          <a:p>
            <a:pPr algn="l"/>
            <a:r>
              <a:rPr lang="ko-KR" altLang="en-US" sz="1600" b="1"/>
              <a:t>                경고 등 중요문자</a:t>
            </a:r>
            <a:r>
              <a:rPr lang="en-US" altLang="ko-KR" sz="1600" b="1"/>
              <a:t>(</a:t>
            </a:r>
            <a:r>
              <a:rPr lang="ko-KR" altLang="en-US" sz="1600" b="1"/>
              <a:t>문자</a:t>
            </a:r>
            <a:r>
              <a:rPr lang="en-US" altLang="ko-KR" sz="1600" b="1"/>
              <a:t>) - </a:t>
            </a:r>
            <a:r>
              <a:rPr lang="ko-KR" altLang="en-US" sz="1600" b="1"/>
              <a:t>적색</a:t>
            </a:r>
          </a:p>
          <a:p>
            <a:pPr algn="l"/>
            <a:r>
              <a:rPr lang="ko-KR" altLang="en-US" sz="1600" b="1"/>
              <a:t> </a:t>
            </a:r>
            <a:r>
              <a:rPr lang="en-US" altLang="ko-KR" sz="1600" b="1"/>
              <a:t>4. </a:t>
            </a:r>
            <a:r>
              <a:rPr lang="ko-KR" altLang="en-US" sz="1600" b="1"/>
              <a:t>부착위치 </a:t>
            </a:r>
            <a:r>
              <a:rPr lang="en-US" altLang="ko-KR" sz="1600" b="1"/>
              <a:t>: </a:t>
            </a:r>
            <a:r>
              <a:rPr lang="ko-KR" altLang="en-US" sz="1600" b="1"/>
              <a:t>열쇠보관함 전면</a:t>
            </a:r>
            <a:r>
              <a:rPr lang="en-US" altLang="ko-KR" sz="1600" b="1"/>
              <a:t>(</a:t>
            </a:r>
            <a:r>
              <a:rPr lang="ko-KR" altLang="en-US" sz="1600" b="1"/>
              <a:t>자물쇠 손잡이 옆</a:t>
            </a:r>
            <a:r>
              <a:rPr lang="en-US" altLang="ko-KR" sz="1600" b="1"/>
              <a:t>)</a:t>
            </a:r>
            <a:endParaRPr lang="en-US" altLang="ko-KR" b="1"/>
          </a:p>
        </p:txBody>
      </p:sp>
      <p:sp>
        <p:nvSpPr>
          <p:cNvPr id="2061" name="Text Box 90"/>
          <p:cNvSpPr txBox="1">
            <a:spLocks noChangeArrowheads="1"/>
          </p:cNvSpPr>
          <p:nvPr/>
        </p:nvSpPr>
        <p:spPr bwMode="auto">
          <a:xfrm>
            <a:off x="228600" y="136525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>
                <a:solidFill>
                  <a:schemeClr val="accent1"/>
                </a:solidFill>
              </a:rPr>
              <a:t>6. </a:t>
            </a:r>
            <a:r>
              <a:rPr lang="ko-KR" altLang="en-US" sz="2000">
                <a:solidFill>
                  <a:schemeClr val="accent1"/>
                </a:solidFill>
              </a:rPr>
              <a:t>열쇠보관함</a:t>
            </a:r>
          </a:p>
        </p:txBody>
      </p:sp>
      <p:graphicFrame>
        <p:nvGraphicFramePr>
          <p:cNvPr id="2050" name="Object 91"/>
          <p:cNvGraphicFramePr>
            <a:graphicFrameLocks noChangeAspect="1"/>
          </p:cNvGraphicFramePr>
          <p:nvPr/>
        </p:nvGraphicFramePr>
        <p:xfrm>
          <a:off x="2419350" y="2276475"/>
          <a:ext cx="2228850" cy="923925"/>
        </p:xfrm>
        <a:graphic>
          <a:graphicData uri="http://schemas.openxmlformats.org/presentationml/2006/ole">
            <p:oleObj spid="_x0000_s2050" r:id="rId3" imgW="2629267" imgH="1228571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7"/>
          <p:cNvSpPr txBox="1">
            <a:spLocks noChangeArrowheads="1"/>
          </p:cNvSpPr>
          <p:nvPr/>
        </p:nvSpPr>
        <p:spPr bwMode="auto">
          <a:xfrm>
            <a:off x="3200400" y="990600"/>
            <a:ext cx="533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ko-KR" altLang="ko-KR" sz="1000"/>
          </a:p>
        </p:txBody>
      </p:sp>
      <p:sp>
        <p:nvSpPr>
          <p:cNvPr id="9219" name="Text Box 90"/>
          <p:cNvSpPr txBox="1">
            <a:spLocks noChangeArrowheads="1"/>
          </p:cNvSpPr>
          <p:nvPr/>
        </p:nvSpPr>
        <p:spPr bwMode="auto">
          <a:xfrm>
            <a:off x="444500" y="7056438"/>
            <a:ext cx="49085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ko-KR" altLang="en-US" sz="1400"/>
              <a:t>비상소화장치 주변 여건을 감안 함내에 “</a:t>
            </a:r>
            <a:r>
              <a:rPr lang="ko-KR" altLang="en-US" sz="1400" b="1">
                <a:solidFill>
                  <a:srgbClr val="FF3300"/>
                </a:solidFill>
              </a:rPr>
              <a:t>주차금지</a:t>
            </a:r>
            <a:r>
              <a:rPr lang="ko-KR" altLang="en-US" sz="1400"/>
              <a:t>” 표시 또는</a:t>
            </a:r>
          </a:p>
          <a:p>
            <a:r>
              <a:rPr lang="ko-KR" altLang="en-US" sz="1400" b="1">
                <a:solidFill>
                  <a:srgbClr val="CC3300"/>
                </a:solidFill>
              </a:rPr>
              <a:t>주차금지 황색선</a:t>
            </a:r>
            <a:r>
              <a:rPr lang="ko-KR" altLang="en-US" sz="1400"/>
              <a:t> 선택하여 실시</a:t>
            </a:r>
          </a:p>
        </p:txBody>
      </p:sp>
      <p:grpSp>
        <p:nvGrpSpPr>
          <p:cNvPr id="9220" name="Group 99"/>
          <p:cNvGrpSpPr>
            <a:grpSpLocks/>
          </p:cNvGrpSpPr>
          <p:nvPr/>
        </p:nvGrpSpPr>
        <p:grpSpPr bwMode="auto">
          <a:xfrm>
            <a:off x="152400" y="1501775"/>
            <a:ext cx="6400800" cy="4899025"/>
            <a:chOff x="96" y="946"/>
            <a:chExt cx="4032" cy="3086"/>
          </a:xfrm>
        </p:grpSpPr>
        <p:grpSp>
          <p:nvGrpSpPr>
            <p:cNvPr id="9222" name="Group 91"/>
            <p:cNvGrpSpPr>
              <a:grpSpLocks/>
            </p:cNvGrpSpPr>
            <p:nvPr/>
          </p:nvGrpSpPr>
          <p:grpSpPr bwMode="auto">
            <a:xfrm>
              <a:off x="96" y="946"/>
              <a:ext cx="4032" cy="3086"/>
              <a:chOff x="96" y="946"/>
              <a:chExt cx="4032" cy="3086"/>
            </a:xfrm>
          </p:grpSpPr>
          <p:grpSp>
            <p:nvGrpSpPr>
              <p:cNvPr id="9226" name="Group 79"/>
              <p:cNvGrpSpPr>
                <a:grpSpLocks/>
              </p:cNvGrpSpPr>
              <p:nvPr/>
            </p:nvGrpSpPr>
            <p:grpSpPr bwMode="auto">
              <a:xfrm>
                <a:off x="1008" y="946"/>
                <a:ext cx="2304" cy="2558"/>
                <a:chOff x="240" y="816"/>
                <a:chExt cx="3888" cy="4608"/>
              </a:xfrm>
            </p:grpSpPr>
            <p:sp>
              <p:nvSpPr>
                <p:cNvPr id="9234" name="Rectangle 4"/>
                <p:cNvSpPr>
                  <a:spLocks noChangeArrowheads="1"/>
                </p:cNvSpPr>
                <p:nvPr/>
              </p:nvSpPr>
              <p:spPr bwMode="auto">
                <a:xfrm>
                  <a:off x="432" y="960"/>
                  <a:ext cx="3504" cy="408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235" name="Rectangle 5"/>
                <p:cNvSpPr>
                  <a:spLocks noChangeArrowheads="1"/>
                </p:cNvSpPr>
                <p:nvPr/>
              </p:nvSpPr>
              <p:spPr bwMode="auto">
                <a:xfrm>
                  <a:off x="240" y="5040"/>
                  <a:ext cx="3888" cy="384"/>
                </a:xfrm>
                <a:prstGeom prst="rect">
                  <a:avLst/>
                </a:prstGeom>
                <a:solidFill>
                  <a:srgbClr val="C0C0C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236" name="Line 6"/>
                <p:cNvSpPr>
                  <a:spLocks noChangeShapeType="1"/>
                </p:cNvSpPr>
                <p:nvPr/>
              </p:nvSpPr>
              <p:spPr bwMode="auto">
                <a:xfrm>
                  <a:off x="2160" y="912"/>
                  <a:ext cx="0" cy="417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lgDash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237" name="Rectangle 7"/>
                <p:cNvSpPr>
                  <a:spLocks noChangeArrowheads="1"/>
                </p:cNvSpPr>
                <p:nvPr/>
              </p:nvSpPr>
              <p:spPr bwMode="auto">
                <a:xfrm>
                  <a:off x="3024" y="1056"/>
                  <a:ext cx="76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grpSp>
              <p:nvGrpSpPr>
                <p:cNvPr id="9238" name="Group 8"/>
                <p:cNvGrpSpPr>
                  <a:grpSpLocks/>
                </p:cNvGrpSpPr>
                <p:nvPr/>
              </p:nvGrpSpPr>
              <p:grpSpPr bwMode="auto">
                <a:xfrm>
                  <a:off x="3024" y="1296"/>
                  <a:ext cx="768" cy="96"/>
                  <a:chOff x="2976" y="1152"/>
                  <a:chExt cx="768" cy="144"/>
                </a:xfrm>
              </p:grpSpPr>
              <p:sp>
                <p:nvSpPr>
                  <p:cNvPr id="9264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1152"/>
                    <a:ext cx="28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926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152"/>
                    <a:ext cx="480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923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008" y="1632"/>
                  <a:ext cx="2399" cy="4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o-KR" altLang="en-US" sz="1800" b="1">
                      <a:solidFill>
                        <a:srgbClr val="FF0000"/>
                      </a:solidFill>
                    </a:rPr>
                    <a:t>비 상 소 화 장 치 함</a:t>
                  </a:r>
                  <a:endParaRPr lang="ko-KR" altLang="en-US" sz="1800"/>
                </a:p>
              </p:txBody>
            </p:sp>
            <p:sp>
              <p:nvSpPr>
                <p:cNvPr id="9240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296" y="4464"/>
                  <a:ext cx="1776" cy="3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o-KR" altLang="en-US" sz="1500" b="1"/>
                    <a:t>강  서  소  방  서</a:t>
                  </a:r>
                  <a:endParaRPr lang="ko-KR" altLang="en-US" sz="1500"/>
                </a:p>
              </p:txBody>
            </p:sp>
            <p:sp>
              <p:nvSpPr>
                <p:cNvPr id="9241" name="Rectangle 13"/>
                <p:cNvSpPr>
                  <a:spLocks noChangeArrowheads="1"/>
                </p:cNvSpPr>
                <p:nvPr/>
              </p:nvSpPr>
              <p:spPr bwMode="auto">
                <a:xfrm>
                  <a:off x="2640" y="3216"/>
                  <a:ext cx="816" cy="912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242" name="Rectangle 14"/>
                <p:cNvSpPr>
                  <a:spLocks noChangeArrowheads="1"/>
                </p:cNvSpPr>
                <p:nvPr/>
              </p:nvSpPr>
              <p:spPr bwMode="auto">
                <a:xfrm>
                  <a:off x="912" y="3216"/>
                  <a:ext cx="816" cy="912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24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961" y="3455"/>
                  <a:ext cx="718" cy="4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o-KR" altLang="en-US" sz="800" b="1">
                      <a:solidFill>
                        <a:srgbClr val="008000"/>
                      </a:solidFill>
                    </a:rPr>
                    <a:t>안내문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en-US" altLang="ko-KR" sz="800" b="1">
                      <a:solidFill>
                        <a:srgbClr val="008000"/>
                      </a:solidFill>
                    </a:rPr>
                    <a:t>(</a:t>
                  </a:r>
                  <a:r>
                    <a:rPr lang="ko-KR" altLang="en-US" sz="800" b="1">
                      <a:solidFill>
                        <a:srgbClr val="008000"/>
                      </a:solidFill>
                    </a:rPr>
                    <a:t>첨부참조</a:t>
                  </a:r>
                  <a:r>
                    <a:rPr lang="en-US" altLang="ko-KR" sz="800" b="1">
                      <a:solidFill>
                        <a:srgbClr val="008000"/>
                      </a:solidFill>
                    </a:rPr>
                    <a:t>)</a:t>
                  </a:r>
                  <a:endParaRPr lang="en-US" altLang="ko-KR" sz="800"/>
                </a:p>
              </p:txBody>
            </p:sp>
            <p:sp>
              <p:nvSpPr>
                <p:cNvPr id="924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689" y="3409"/>
                  <a:ext cx="718" cy="4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o-KR" altLang="en-US" sz="800" b="1">
                      <a:solidFill>
                        <a:srgbClr val="008000"/>
                      </a:solidFill>
                    </a:rPr>
                    <a:t>사용법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en-US" altLang="ko-KR" sz="800" b="1">
                      <a:solidFill>
                        <a:srgbClr val="008000"/>
                      </a:solidFill>
                    </a:rPr>
                    <a:t>(</a:t>
                  </a:r>
                  <a:r>
                    <a:rPr lang="ko-KR" altLang="en-US" sz="800" b="1">
                      <a:solidFill>
                        <a:srgbClr val="008000"/>
                      </a:solidFill>
                    </a:rPr>
                    <a:t>첨부참조</a:t>
                  </a:r>
                  <a:r>
                    <a:rPr lang="en-US" altLang="ko-KR" sz="800" b="1">
                      <a:solidFill>
                        <a:srgbClr val="008000"/>
                      </a:solidFill>
                    </a:rPr>
                    <a:t>)</a:t>
                  </a:r>
                  <a:endParaRPr lang="en-US" altLang="ko-KR" sz="800"/>
                </a:p>
              </p:txBody>
            </p:sp>
            <p:sp>
              <p:nvSpPr>
                <p:cNvPr id="9245" name="Rectangle 17"/>
                <p:cNvSpPr>
                  <a:spLocks noChangeArrowheads="1"/>
                </p:cNvSpPr>
                <p:nvPr/>
              </p:nvSpPr>
              <p:spPr bwMode="auto">
                <a:xfrm>
                  <a:off x="2016" y="2736"/>
                  <a:ext cx="48" cy="240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246" name="Rectangle 18"/>
                <p:cNvSpPr>
                  <a:spLocks noChangeArrowheads="1"/>
                </p:cNvSpPr>
                <p:nvPr/>
              </p:nvSpPr>
              <p:spPr bwMode="auto">
                <a:xfrm>
                  <a:off x="2256" y="2736"/>
                  <a:ext cx="48" cy="240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24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974" y="1056"/>
                  <a:ext cx="919" cy="1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lang="ko-KR" altLang="en-US" sz="400" b="1" dirty="0" smtClean="0"/>
                    <a:t>비상소화장치 </a:t>
                  </a:r>
                  <a:r>
                    <a:rPr lang="ko-KR" altLang="en-US" sz="400" b="1" dirty="0" err="1" smtClean="0"/>
                    <a:t>장애시</a:t>
                  </a:r>
                  <a:r>
                    <a:rPr lang="ko-KR" altLang="en-US" sz="400" b="1" dirty="0" smtClean="0"/>
                    <a:t> 연락처</a:t>
                  </a:r>
                  <a:endParaRPr lang="ko-KR" altLang="en-US" sz="400" b="1" dirty="0">
                    <a:solidFill>
                      <a:srgbClr val="008000"/>
                    </a:solidFill>
                  </a:endParaRPr>
                </a:p>
              </p:txBody>
            </p:sp>
            <p:sp>
              <p:nvSpPr>
                <p:cNvPr id="9248" name="Rectangle 23"/>
                <p:cNvSpPr>
                  <a:spLocks noChangeArrowheads="1"/>
                </p:cNvSpPr>
                <p:nvPr/>
              </p:nvSpPr>
              <p:spPr bwMode="auto">
                <a:xfrm>
                  <a:off x="288" y="816"/>
                  <a:ext cx="3792" cy="144"/>
                </a:xfrm>
                <a:prstGeom prst="rect">
                  <a:avLst/>
                </a:prstGeom>
                <a:solidFill>
                  <a:srgbClr val="DDDDDD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>
                    <a:solidFill>
                      <a:srgbClr val="996633"/>
                    </a:solidFill>
                  </a:endParaRPr>
                </a:p>
              </p:txBody>
            </p:sp>
            <p:sp>
              <p:nvSpPr>
                <p:cNvPr id="9249" name="Rectangle 35"/>
                <p:cNvSpPr>
                  <a:spLocks noChangeArrowheads="1"/>
                </p:cNvSpPr>
                <p:nvPr/>
              </p:nvSpPr>
              <p:spPr bwMode="auto">
                <a:xfrm>
                  <a:off x="960" y="2112"/>
                  <a:ext cx="336" cy="432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250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949" y="2111"/>
                  <a:ext cx="309" cy="4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eaVert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lang="ko-KR" altLang="en-US" sz="700" b="1">
                      <a:solidFill>
                        <a:srgbClr val="008000"/>
                      </a:solidFill>
                    </a:rPr>
                    <a:t>열쇠함</a:t>
                  </a:r>
                  <a:endParaRPr lang="ko-KR" altLang="en-US" sz="1400"/>
                </a:p>
              </p:txBody>
            </p:sp>
            <p:grpSp>
              <p:nvGrpSpPr>
                <p:cNvPr id="9251" name="Group 45"/>
                <p:cNvGrpSpPr>
                  <a:grpSpLocks/>
                </p:cNvGrpSpPr>
                <p:nvPr/>
              </p:nvGrpSpPr>
              <p:grpSpPr bwMode="auto">
                <a:xfrm>
                  <a:off x="3024" y="1392"/>
                  <a:ext cx="768" cy="96"/>
                  <a:chOff x="2976" y="1152"/>
                  <a:chExt cx="768" cy="144"/>
                </a:xfrm>
              </p:grpSpPr>
              <p:sp>
                <p:nvSpPr>
                  <p:cNvPr id="9262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1152"/>
                    <a:ext cx="28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9263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152"/>
                    <a:ext cx="480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9252" name="Group 48"/>
                <p:cNvGrpSpPr>
                  <a:grpSpLocks/>
                </p:cNvGrpSpPr>
                <p:nvPr/>
              </p:nvGrpSpPr>
              <p:grpSpPr bwMode="auto">
                <a:xfrm>
                  <a:off x="3024" y="1200"/>
                  <a:ext cx="768" cy="96"/>
                  <a:chOff x="2976" y="1152"/>
                  <a:chExt cx="768" cy="144"/>
                </a:xfrm>
              </p:grpSpPr>
              <p:sp>
                <p:nvSpPr>
                  <p:cNvPr id="9260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1152"/>
                    <a:ext cx="28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9261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152"/>
                    <a:ext cx="480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9253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1968" y="2976"/>
                  <a:ext cx="432" cy="1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lang="ko-KR" altLang="en-US" sz="500"/>
                    <a:t>손잡이</a:t>
                  </a:r>
                </a:p>
              </p:txBody>
            </p:sp>
            <p:sp>
              <p:nvSpPr>
                <p:cNvPr id="9254" name="Rectangle 67"/>
                <p:cNvSpPr>
                  <a:spLocks noChangeArrowheads="1"/>
                </p:cNvSpPr>
                <p:nvPr/>
              </p:nvSpPr>
              <p:spPr bwMode="auto">
                <a:xfrm>
                  <a:off x="1488" y="2304"/>
                  <a:ext cx="1344" cy="96"/>
                </a:xfrm>
                <a:prstGeom prst="rect">
                  <a:avLst/>
                </a:prstGeom>
                <a:solidFill>
                  <a:srgbClr val="DDDDDD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255" name="Rectangle 68"/>
                <p:cNvSpPr>
                  <a:spLocks noChangeArrowheads="1"/>
                </p:cNvSpPr>
                <p:nvPr/>
              </p:nvSpPr>
              <p:spPr bwMode="auto">
                <a:xfrm>
                  <a:off x="1920" y="2400"/>
                  <a:ext cx="96" cy="240"/>
                </a:xfrm>
                <a:prstGeom prst="rect">
                  <a:avLst/>
                </a:prstGeom>
                <a:solidFill>
                  <a:srgbClr val="DDDDDD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256" name="Oval 69"/>
                <p:cNvSpPr>
                  <a:spLocks noChangeArrowheads="1"/>
                </p:cNvSpPr>
                <p:nvPr/>
              </p:nvSpPr>
              <p:spPr bwMode="auto">
                <a:xfrm>
                  <a:off x="576" y="1104"/>
                  <a:ext cx="384" cy="384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9257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576" y="1182"/>
                  <a:ext cx="385" cy="25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ko-KR" sz="900" b="1"/>
                    <a:t>365</a:t>
                  </a:r>
                  <a:endParaRPr lang="en-US" altLang="ko-KR" sz="900"/>
                </a:p>
              </p:txBody>
            </p:sp>
            <p:sp>
              <p:nvSpPr>
                <p:cNvPr id="9258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950" y="1167"/>
                  <a:ext cx="682" cy="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o-KR" altLang="en-US" sz="900" b="1"/>
                    <a:t>관리번호</a:t>
                  </a:r>
                  <a:endParaRPr lang="ko-KR" altLang="en-US" sz="900"/>
                </a:p>
              </p:txBody>
            </p:sp>
            <p:sp>
              <p:nvSpPr>
                <p:cNvPr id="9259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1296" y="2688"/>
                  <a:ext cx="1776" cy="3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o-KR" altLang="en-US" sz="1500" b="1">
                      <a:solidFill>
                        <a:srgbClr val="FF3300"/>
                      </a:solidFill>
                    </a:rPr>
                    <a:t>주   차   금   지</a:t>
                  </a:r>
                  <a:endParaRPr lang="ko-KR" altLang="en-US" sz="1500">
                    <a:solidFill>
                      <a:srgbClr val="FF3300"/>
                    </a:solidFill>
                  </a:endParaRPr>
                </a:p>
              </p:txBody>
            </p:sp>
          </p:grpSp>
          <p:sp>
            <p:nvSpPr>
              <p:cNvPr id="9227" name="Line 83"/>
              <p:cNvSpPr>
                <a:spLocks noChangeShapeType="1"/>
              </p:cNvSpPr>
              <p:nvPr/>
            </p:nvSpPr>
            <p:spPr bwMode="auto">
              <a:xfrm flipH="1">
                <a:off x="96" y="2928"/>
                <a:ext cx="336" cy="1104"/>
              </a:xfrm>
              <a:prstGeom prst="line">
                <a:avLst/>
              </a:prstGeom>
              <a:noFill/>
              <a:ln w="762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28" name="Line 84"/>
              <p:cNvSpPr>
                <a:spLocks noChangeShapeType="1"/>
              </p:cNvSpPr>
              <p:nvPr/>
            </p:nvSpPr>
            <p:spPr bwMode="auto">
              <a:xfrm>
                <a:off x="96" y="4032"/>
                <a:ext cx="4032" cy="0"/>
              </a:xfrm>
              <a:prstGeom prst="line">
                <a:avLst/>
              </a:prstGeom>
              <a:noFill/>
              <a:ln w="762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29" name="Line 85"/>
              <p:cNvSpPr>
                <a:spLocks noChangeShapeType="1"/>
              </p:cNvSpPr>
              <p:nvPr/>
            </p:nvSpPr>
            <p:spPr bwMode="auto">
              <a:xfrm>
                <a:off x="4032" y="2976"/>
                <a:ext cx="96" cy="1056"/>
              </a:xfrm>
              <a:prstGeom prst="line">
                <a:avLst/>
              </a:prstGeom>
              <a:noFill/>
              <a:ln w="762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0" name="Line 86"/>
              <p:cNvSpPr>
                <a:spLocks noChangeShapeType="1"/>
              </p:cNvSpPr>
              <p:nvPr/>
            </p:nvSpPr>
            <p:spPr bwMode="auto">
              <a:xfrm>
                <a:off x="480" y="321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1" name="Text Box 87"/>
              <p:cNvSpPr txBox="1">
                <a:spLocks noChangeArrowheads="1"/>
              </p:cNvSpPr>
              <p:nvPr/>
            </p:nvSpPr>
            <p:spPr bwMode="auto">
              <a:xfrm>
                <a:off x="467" y="3216"/>
                <a:ext cx="58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en-US" altLang="ko-KR" sz="1400"/>
                  <a:t>60cm</a:t>
                </a:r>
                <a:r>
                  <a:rPr lang="ko-KR" altLang="en-US" sz="1400"/>
                  <a:t>이상</a:t>
                </a:r>
                <a:endParaRPr lang="ko-KR" altLang="en-US"/>
              </a:p>
            </p:txBody>
          </p:sp>
          <p:sp>
            <p:nvSpPr>
              <p:cNvPr id="9232" name="Line 88"/>
              <p:cNvSpPr>
                <a:spLocks noChangeShapeType="1"/>
              </p:cNvSpPr>
              <p:nvPr/>
            </p:nvSpPr>
            <p:spPr bwMode="auto">
              <a:xfrm>
                <a:off x="2112" y="3600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3" name="Text Box 89"/>
              <p:cNvSpPr txBox="1">
                <a:spLocks noChangeArrowheads="1"/>
              </p:cNvSpPr>
              <p:nvPr/>
            </p:nvSpPr>
            <p:spPr bwMode="auto">
              <a:xfrm>
                <a:off x="2160" y="3648"/>
                <a:ext cx="58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en-US" altLang="ko-KR" sz="1400"/>
                  <a:t>60cm</a:t>
                </a:r>
                <a:r>
                  <a:rPr lang="ko-KR" altLang="en-US" sz="1400"/>
                  <a:t>이상</a:t>
                </a:r>
                <a:endParaRPr lang="ko-KR" altLang="en-US"/>
              </a:p>
            </p:txBody>
          </p:sp>
        </p:grpSp>
        <p:grpSp>
          <p:nvGrpSpPr>
            <p:cNvPr id="9223" name="Group 98"/>
            <p:cNvGrpSpPr>
              <a:grpSpLocks/>
            </p:cNvGrpSpPr>
            <p:nvPr/>
          </p:nvGrpSpPr>
          <p:grpSpPr bwMode="auto">
            <a:xfrm>
              <a:off x="432" y="1968"/>
              <a:ext cx="2352" cy="2016"/>
              <a:chOff x="432" y="1968"/>
              <a:chExt cx="2352" cy="2016"/>
            </a:xfrm>
          </p:grpSpPr>
          <p:sp>
            <p:nvSpPr>
              <p:cNvPr id="9224" name="Oval 96"/>
              <p:cNvSpPr>
                <a:spLocks noChangeArrowheads="1"/>
              </p:cNvSpPr>
              <p:nvPr/>
            </p:nvSpPr>
            <p:spPr bwMode="auto">
              <a:xfrm>
                <a:off x="432" y="3792"/>
                <a:ext cx="192" cy="19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sz="800"/>
                  <a:t>2</a:t>
                </a:r>
                <a:r>
                  <a:rPr lang="ko-KR" altLang="en-US" sz="800"/>
                  <a:t>안</a:t>
                </a:r>
                <a:endParaRPr lang="ko-KR" altLang="en-US"/>
              </a:p>
            </p:txBody>
          </p:sp>
          <p:sp>
            <p:nvSpPr>
              <p:cNvPr id="9225" name="Oval 97"/>
              <p:cNvSpPr>
                <a:spLocks noChangeArrowheads="1"/>
              </p:cNvSpPr>
              <p:nvPr/>
            </p:nvSpPr>
            <p:spPr bwMode="auto">
              <a:xfrm>
                <a:off x="2592" y="1968"/>
                <a:ext cx="192" cy="19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sz="800"/>
                  <a:t>1</a:t>
                </a:r>
                <a:r>
                  <a:rPr lang="ko-KR" altLang="en-US" sz="800"/>
                  <a:t>안</a:t>
                </a:r>
                <a:endParaRPr lang="ko-KR" altLang="en-US"/>
              </a:p>
            </p:txBody>
          </p:sp>
        </p:grpSp>
      </p:grpSp>
      <p:sp>
        <p:nvSpPr>
          <p:cNvPr id="9221" name="Text Box 100"/>
          <p:cNvSpPr txBox="1">
            <a:spLocks noChangeArrowheads="1"/>
          </p:cNvSpPr>
          <p:nvPr/>
        </p:nvSpPr>
        <p:spPr bwMode="auto">
          <a:xfrm>
            <a:off x="0" y="746125"/>
            <a:ext cx="3505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>
                <a:solidFill>
                  <a:schemeClr val="accent1"/>
                </a:solidFill>
              </a:rPr>
              <a:t>7. </a:t>
            </a:r>
            <a:r>
              <a:rPr lang="ko-KR" altLang="en-US" sz="2000">
                <a:solidFill>
                  <a:schemeClr val="accent1"/>
                </a:solidFill>
              </a:rPr>
              <a:t>주차금지표시 방법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Times New Roman"/>
        <a:ea typeface="굴림"/>
        <a:cs typeface=""/>
      </a:majorFont>
      <a:minorFont>
        <a:latin typeface="Times New Roman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굴림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577</Words>
  <Application>Microsoft Office PowerPoint</Application>
  <PresentationFormat>화면 슬라이드 쇼(4:3)</PresentationFormat>
  <Paragraphs>182</Paragraphs>
  <Slides>8</Slides>
  <Notes>1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0" baseType="lpstr">
      <vt:lpstr>기본 디자인</vt:lpstr>
      <vt:lpstr>Image</vt:lpstr>
      <vt:lpstr>함전면 표기사항 및 부착물</vt:lpstr>
      <vt:lpstr>슬라이드 2</vt:lpstr>
      <vt:lpstr>슬라이드 3</vt:lpstr>
      <vt:lpstr>슬라이드 4</vt:lpstr>
      <vt:lpstr>비상소화장치 사용법</vt:lpstr>
      <vt:lpstr>비상소화장치 사용법</vt:lpstr>
      <vt:lpstr>열쇠함 설계도면</vt:lpstr>
      <vt:lpstr>슬라이드 8</vt:lpstr>
    </vt:vector>
  </TitlesOfParts>
  <Company>종로소방서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비상소화장치 전면도</dc:title>
  <dc:creator>사용자</dc:creator>
  <cp:lastModifiedBy>user</cp:lastModifiedBy>
  <cp:revision>52</cp:revision>
  <cp:lastPrinted>2002-02-04T13:54:07Z</cp:lastPrinted>
  <dcterms:created xsi:type="dcterms:W3CDTF">2002-01-22T02:27:40Z</dcterms:created>
  <dcterms:modified xsi:type="dcterms:W3CDTF">2014-10-13T01:43:04Z</dcterms:modified>
</cp:coreProperties>
</file>