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25" r:id="rId1"/>
  </p:sldMasterIdLst>
  <p:notesMasterIdLst>
    <p:notesMasterId r:id="rId89"/>
  </p:notesMasterIdLst>
  <p:handoutMasterIdLst>
    <p:handoutMasterId r:id="rId90"/>
  </p:handoutMasterIdLst>
  <p:sldIdLst>
    <p:sldId id="9617" r:id="rId2"/>
    <p:sldId id="9618" r:id="rId3"/>
    <p:sldId id="9619" r:id="rId4"/>
    <p:sldId id="9620" r:id="rId5"/>
    <p:sldId id="9623" r:id="rId6"/>
    <p:sldId id="9624" r:id="rId7"/>
    <p:sldId id="9631" r:id="rId8"/>
    <p:sldId id="9634" r:id="rId9"/>
    <p:sldId id="9632" r:id="rId10"/>
    <p:sldId id="9633" r:id="rId11"/>
    <p:sldId id="9641" r:id="rId12"/>
    <p:sldId id="9635" r:id="rId13"/>
    <p:sldId id="9636" r:id="rId14"/>
    <p:sldId id="9626" r:id="rId15"/>
    <p:sldId id="9627" r:id="rId16"/>
    <p:sldId id="9628" r:id="rId17"/>
    <p:sldId id="9625" r:id="rId18"/>
    <p:sldId id="9638" r:id="rId19"/>
    <p:sldId id="9642" r:id="rId20"/>
    <p:sldId id="9643" r:id="rId21"/>
    <p:sldId id="9639" r:id="rId22"/>
    <p:sldId id="9640" r:id="rId23"/>
    <p:sldId id="9644" r:id="rId24"/>
    <p:sldId id="9645" r:id="rId25"/>
    <p:sldId id="9649" r:id="rId26"/>
    <p:sldId id="9646" r:id="rId27"/>
    <p:sldId id="9650" r:id="rId28"/>
    <p:sldId id="9621" r:id="rId29"/>
    <p:sldId id="9622" r:id="rId30"/>
    <p:sldId id="9538" r:id="rId31"/>
    <p:sldId id="9547" r:id="rId32"/>
    <p:sldId id="9548" r:id="rId33"/>
    <p:sldId id="9549" r:id="rId34"/>
    <p:sldId id="9550" r:id="rId35"/>
    <p:sldId id="9551" r:id="rId36"/>
    <p:sldId id="9552" r:id="rId37"/>
    <p:sldId id="9553" r:id="rId38"/>
    <p:sldId id="9616" r:id="rId39"/>
    <p:sldId id="9554" r:id="rId40"/>
    <p:sldId id="9555" r:id="rId41"/>
    <p:sldId id="9556" r:id="rId42"/>
    <p:sldId id="9557" r:id="rId43"/>
    <p:sldId id="9558" r:id="rId44"/>
    <p:sldId id="9559" r:id="rId45"/>
    <p:sldId id="9578" r:id="rId46"/>
    <p:sldId id="9568" r:id="rId47"/>
    <p:sldId id="9567" r:id="rId48"/>
    <p:sldId id="9569" r:id="rId49"/>
    <p:sldId id="9570" r:id="rId50"/>
    <p:sldId id="9564" r:id="rId51"/>
    <p:sldId id="9565" r:id="rId52"/>
    <p:sldId id="9566" r:id="rId53"/>
    <p:sldId id="9571" r:id="rId54"/>
    <p:sldId id="9582" r:id="rId55"/>
    <p:sldId id="9584" r:id="rId56"/>
    <p:sldId id="9581" r:id="rId57"/>
    <p:sldId id="9585" r:id="rId58"/>
    <p:sldId id="9583" r:id="rId59"/>
    <p:sldId id="9586" r:id="rId60"/>
    <p:sldId id="9587" r:id="rId61"/>
    <p:sldId id="9588" r:id="rId62"/>
    <p:sldId id="9589" r:id="rId63"/>
    <p:sldId id="9593" r:id="rId64"/>
    <p:sldId id="9592" r:id="rId65"/>
    <p:sldId id="9590" r:id="rId66"/>
    <p:sldId id="9591" r:id="rId67"/>
    <p:sldId id="9595" r:id="rId68"/>
    <p:sldId id="9596" r:id="rId69"/>
    <p:sldId id="9599" r:id="rId70"/>
    <p:sldId id="9597" r:id="rId71"/>
    <p:sldId id="9602" r:id="rId72"/>
    <p:sldId id="9603" r:id="rId73"/>
    <p:sldId id="9604" r:id="rId74"/>
    <p:sldId id="9598" r:id="rId75"/>
    <p:sldId id="9600" r:id="rId76"/>
    <p:sldId id="9608" r:id="rId77"/>
    <p:sldId id="9601" r:id="rId78"/>
    <p:sldId id="9609" r:id="rId79"/>
    <p:sldId id="9610" r:id="rId80"/>
    <p:sldId id="9611" r:id="rId81"/>
    <p:sldId id="9613" r:id="rId82"/>
    <p:sldId id="9648" r:id="rId83"/>
    <p:sldId id="9612" r:id="rId84"/>
    <p:sldId id="9651" r:id="rId85"/>
    <p:sldId id="9614" r:id="rId86"/>
    <p:sldId id="9615" r:id="rId87"/>
    <p:sldId id="9487" r:id="rId88"/>
  </p:sldIdLst>
  <p:sldSz cx="9906000" cy="6858000" type="A4"/>
  <p:notesSz cx="6797675" cy="9926638"/>
  <p:embeddedFontLst>
    <p:embeddedFont>
      <p:font typeface="HY견고딕" pitchFamily="18" charset="-127"/>
      <p:regular r:id="rId91"/>
    </p:embeddedFont>
    <p:embeddedFont>
      <p:font typeface="맑은 고딕" pitchFamily="50" charset="-127"/>
      <p:regular r:id="rId92"/>
      <p:bold r:id="rId93"/>
    </p:embeddedFont>
    <p:embeddedFont>
      <p:font typeface="Verdana" pitchFamily="34" charset="0"/>
      <p:regular r:id="rId94"/>
      <p:bold r:id="rId95"/>
      <p:italic r:id="rId96"/>
      <p:boldItalic r:id="rId97"/>
    </p:embeddedFont>
    <p:embeddedFont>
      <p:font typeface="Book Antiqua" pitchFamily="18" charset="0"/>
      <p:regular r:id="rId98"/>
      <p:bold r:id="rId99"/>
      <p:italic r:id="rId100"/>
      <p:boldItalic r:id="rId10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C0C0"/>
    <a:srgbClr val="969696"/>
    <a:srgbClr val="003366"/>
    <a:srgbClr val="DDDDDD"/>
    <a:srgbClr val="333333"/>
    <a:srgbClr val="070000"/>
    <a:srgbClr val="4D4D4D"/>
    <a:srgbClr val="8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2292" autoAdjust="0"/>
    <p:restoredTop sz="94053" autoAdjust="0"/>
  </p:normalViewPr>
  <p:slideViewPr>
    <p:cSldViewPr snapToObjects="1" showGuides="1">
      <p:cViewPr>
        <p:scale>
          <a:sx n="100" d="100"/>
          <a:sy n="100" d="100"/>
        </p:scale>
        <p:origin x="-828" y="-72"/>
      </p:cViewPr>
      <p:guideLst>
        <p:guide orient="horz" pos="278"/>
        <p:guide orient="horz" pos="4315"/>
        <p:guide orient="horz" pos="1026"/>
        <p:guide orient="horz" pos="4042"/>
        <p:guide orient="horz" pos="3838"/>
        <p:guide orient="horz" pos="3294"/>
        <p:guide orient="horz" pos="51"/>
        <p:guide pos="398"/>
        <p:guide pos="5842"/>
        <p:guide pos="1759"/>
        <p:guide pos="625"/>
        <p:guide pos="5615"/>
      </p:guideLst>
    </p:cSldViewPr>
  </p:slideViewPr>
  <p:outlineViewPr>
    <p:cViewPr>
      <p:scale>
        <a:sx n="33" d="100"/>
        <a:sy n="33" d="100"/>
      </p:scale>
      <p:origin x="24" y="1236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5504"/>
    </p:cViewPr>
  </p:sorterViewPr>
  <p:notesViewPr>
    <p:cSldViewPr snapToObjects="1" showGuides="1">
      <p:cViewPr varScale="1">
        <p:scale>
          <a:sx n="59" d="100"/>
          <a:sy n="59" d="100"/>
        </p:scale>
        <p:origin x="-2730" y="-84"/>
      </p:cViewPr>
      <p:guideLst>
        <p:guide orient="horz" pos="3127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95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10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7.fntdata"/><Relationship Id="rId10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aleb\project\SMHS\workpapers\14\&#50868;&#50689;&#54805;&#53468;&#44060;&#49440;&#52628;&#44032;&#51088;&#4730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7.3128442563258678E-2"/>
          <c:y val="8.1884917033839183E-2"/>
          <c:w val="0.90850828629251279"/>
          <c:h val="0.8119490000424787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동부</c:v>
                </c:pt>
              </c:strCache>
            </c:strRef>
          </c:tx>
          <c:spPr>
            <a:ln w="3175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numCache>
            </c:numRef>
          </c:cat>
          <c:val>
            <c:numRef>
              <c:f>Sheet1!$B$2:$B$10</c:f>
              <c:numCache>
                <c:formatCode>0%</c:formatCode>
                <c:ptCount val="9"/>
                <c:pt idx="0">
                  <c:v>0.40441065783531538</c:v>
                </c:pt>
                <c:pt idx="1">
                  <c:v>0.90574490513000705</c:v>
                </c:pt>
                <c:pt idx="2">
                  <c:v>0.97946076561108908</c:v>
                </c:pt>
                <c:pt idx="3">
                  <c:v>0.9934203237151622</c:v>
                </c:pt>
                <c:pt idx="4">
                  <c:v>0.99824331168979363</c:v>
                </c:pt>
                <c:pt idx="5">
                  <c:v>0.996171909078444</c:v>
                </c:pt>
                <c:pt idx="6">
                  <c:v>1.0029874809574784</c:v>
                </c:pt>
                <c:pt idx="7">
                  <c:v>0.94250773613032401</c:v>
                </c:pt>
                <c:pt idx="8">
                  <c:v>0.91740745060603701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직영평균</c:v>
                </c:pt>
              </c:strCache>
            </c:strRef>
          </c:tx>
          <c:spPr>
            <a:ln w="31750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numCache>
            </c:numRef>
          </c:cat>
          <c:val>
            <c:numRef>
              <c:f>Sheet1!$C$2:$C$10</c:f>
              <c:numCache>
                <c:formatCode>0%</c:formatCode>
                <c:ptCount val="9"/>
                <c:pt idx="0">
                  <c:v>0.30173005197675745</c:v>
                </c:pt>
                <c:pt idx="1">
                  <c:v>0.29955905799693405</c:v>
                </c:pt>
                <c:pt idx="2">
                  <c:v>0.36129761629663776</c:v>
                </c:pt>
                <c:pt idx="3">
                  <c:v>0.36739921362792016</c:v>
                </c:pt>
                <c:pt idx="4">
                  <c:v>0.35591395969125783</c:v>
                </c:pt>
                <c:pt idx="5">
                  <c:v>0.39364707371455077</c:v>
                </c:pt>
                <c:pt idx="6">
                  <c:v>0.4474775361010444</c:v>
                </c:pt>
                <c:pt idx="7">
                  <c:v>0.48352734184559837</c:v>
                </c:pt>
                <c:pt idx="8">
                  <c:v>0.4952465537156559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어린이</c:v>
                </c:pt>
              </c:strCache>
            </c:strRef>
          </c:tx>
          <c:spPr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numCache>
            </c:numRef>
          </c:cat>
          <c:val>
            <c:numRef>
              <c:f>Sheet1!$D$2:$D$10</c:f>
              <c:numCache>
                <c:formatCode>0%</c:formatCode>
                <c:ptCount val="9"/>
                <c:pt idx="0">
                  <c:v>0.38833275802554412</c:v>
                </c:pt>
                <c:pt idx="1">
                  <c:v>0.33941158443150482</c:v>
                </c:pt>
                <c:pt idx="2">
                  <c:v>0.3833989044174459</c:v>
                </c:pt>
                <c:pt idx="3">
                  <c:v>0.22924345814051364</c:v>
                </c:pt>
                <c:pt idx="4">
                  <c:v>0.19933289489417708</c:v>
                </c:pt>
                <c:pt idx="5">
                  <c:v>0.43392134312710967</c:v>
                </c:pt>
                <c:pt idx="6">
                  <c:v>0.40993009223298482</c:v>
                </c:pt>
                <c:pt idx="7">
                  <c:v>0.51500799420796906</c:v>
                </c:pt>
                <c:pt idx="8">
                  <c:v>0.51694566880581005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은평</c:v>
                </c:pt>
              </c:strCache>
            </c:strRef>
          </c:tx>
          <c:spPr>
            <a:ln w="635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numCache>
            </c:numRef>
          </c:cat>
          <c:val>
            <c:numRef>
              <c:f>Sheet1!$E$2:$E$10</c:f>
              <c:numCache>
                <c:formatCode>0%</c:formatCode>
                <c:ptCount val="9"/>
                <c:pt idx="0">
                  <c:v>0.29360967184801423</c:v>
                </c:pt>
                <c:pt idx="1">
                  <c:v>0.28573543563550224</c:v>
                </c:pt>
                <c:pt idx="2">
                  <c:v>0.2832706910209295</c:v>
                </c:pt>
                <c:pt idx="3">
                  <c:v>0.38101955046385688</c:v>
                </c:pt>
                <c:pt idx="4">
                  <c:v>0.36836084505500594</c:v>
                </c:pt>
                <c:pt idx="5">
                  <c:v>0.2960431629527589</c:v>
                </c:pt>
                <c:pt idx="6">
                  <c:v>0.45196098998929629</c:v>
                </c:pt>
                <c:pt idx="7">
                  <c:v>0.41874900601930609</c:v>
                </c:pt>
                <c:pt idx="8">
                  <c:v>0.49538828386755018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서북</c:v>
                </c:pt>
              </c:strCache>
            </c:strRef>
          </c:tx>
          <c:spPr>
            <a:ln w="635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numCache>
            </c:numRef>
          </c:cat>
          <c:val>
            <c:numRef>
              <c:f>Sheet1!$F$2:$F$10</c:f>
              <c:numCache>
                <c:formatCode>0%</c:formatCode>
                <c:ptCount val="9"/>
                <c:pt idx="0">
                  <c:v>0.223247726056715</c:v>
                </c:pt>
                <c:pt idx="1">
                  <c:v>0.27353015392379509</c:v>
                </c:pt>
                <c:pt idx="2">
                  <c:v>0.41722325345153949</c:v>
                </c:pt>
                <c:pt idx="3">
                  <c:v>0.49193463227938938</c:v>
                </c:pt>
                <c:pt idx="4">
                  <c:v>0.50004813912459134</c:v>
                </c:pt>
                <c:pt idx="5">
                  <c:v>0.45097671506378301</c:v>
                </c:pt>
                <c:pt idx="6">
                  <c:v>0.48054152608085182</c:v>
                </c:pt>
                <c:pt idx="7">
                  <c:v>0.51682502530952001</c:v>
                </c:pt>
                <c:pt idx="8">
                  <c:v>0.47340570847360736</c:v>
                </c:pt>
              </c:numCache>
            </c:numRef>
          </c:val>
        </c:ser>
        <c:marker val="1"/>
        <c:axId val="75990144"/>
        <c:axId val="75991680"/>
      </c:lineChart>
      <c:catAx>
        <c:axId val="75990144"/>
        <c:scaling>
          <c:orientation val="minMax"/>
        </c:scaling>
        <c:axPos val="b"/>
        <c:numFmt formatCode="General" sourceLinked="1"/>
        <c:tickLblPos val="nextTo"/>
        <c:crossAx val="75991680"/>
        <c:crosses val="autoZero"/>
        <c:auto val="1"/>
        <c:lblAlgn val="ctr"/>
        <c:lblOffset val="100"/>
      </c:catAx>
      <c:valAx>
        <c:axId val="75991680"/>
        <c:scaling>
          <c:orientation val="minMax"/>
          <c:min val="0.2"/>
        </c:scaling>
        <c:axPos val="l"/>
        <c:numFmt formatCode="0%" sourceLinked="1"/>
        <c:tickLblPos val="nextTo"/>
        <c:crossAx val="75990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9560885842691207"/>
          <c:y val="1.4975710628241308E-2"/>
          <c:w val="0.59001988589499577"/>
          <c:h val="9.6485329837311423E-2"/>
        </c:manualLayout>
      </c:layout>
    </c:legend>
    <c:plotVisOnly val="1"/>
  </c:chart>
  <c:txPr>
    <a:bodyPr/>
    <a:lstStyle/>
    <a:p>
      <a:pPr>
        <a:defRPr sz="1100">
          <a:latin typeface="맑은 고딕" pitchFamily="50" charset="-127"/>
          <a:ea typeface="맑은 고딕" pitchFamily="50" charset="-127"/>
        </a:defRPr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dPt>
            <c:idx val="15"/>
            <c:spPr>
              <a:ln>
                <a:solidFill>
                  <a:srgbClr val="FF0000"/>
                </a:solidFill>
              </a:ln>
            </c:spPr>
          </c:dPt>
          <c:dPt>
            <c:idx val="16"/>
            <c:spPr>
              <a:ln>
                <a:solidFill>
                  <a:srgbClr val="FF0000"/>
                </a:solidFill>
              </a:ln>
            </c:spPr>
          </c:dPt>
          <c:dPt>
            <c:idx val="17"/>
            <c:spPr>
              <a:ln>
                <a:solidFill>
                  <a:srgbClr val="FF0000"/>
                </a:solidFill>
              </a:ln>
            </c:spPr>
          </c:dPt>
          <c:dPt>
            <c:idx val="18"/>
            <c:spPr>
              <a:ln>
                <a:solidFill>
                  <a:srgbClr val="FF0000"/>
                </a:solidFill>
              </a:ln>
            </c:spPr>
          </c:dPt>
          <c:dPt>
            <c:idx val="19"/>
            <c:spPr>
              <a:ln>
                <a:solidFill>
                  <a:srgbClr val="FF0000"/>
                </a:solidFill>
              </a:ln>
            </c:spPr>
          </c:dPt>
          <c:dPt>
            <c:idx val="20"/>
            <c:spPr>
              <a:ln>
                <a:solidFill>
                  <a:srgbClr val="FF0000"/>
                </a:solidFill>
              </a:ln>
            </c:spPr>
          </c:dPt>
          <c:dPt>
            <c:idx val="21"/>
            <c:spPr>
              <a:ln>
                <a:solidFill>
                  <a:srgbClr val="FF0000"/>
                </a:solidFill>
              </a:ln>
            </c:spPr>
          </c:dPt>
          <c:dPt>
            <c:idx val="22"/>
            <c:spPr>
              <a:ln>
                <a:solidFill>
                  <a:srgbClr val="FF0000"/>
                </a:solidFill>
              </a:ln>
            </c:spPr>
          </c:dPt>
          <c:cat>
            <c:strRef>
              <c:f>Sheet2!$C$2:$Y$2</c:f>
              <c:strCache>
                <c:ptCount val="23"/>
                <c:pt idx="0">
                  <c:v>87년</c:v>
                </c:pt>
                <c:pt idx="1">
                  <c:v>88년</c:v>
                </c:pt>
                <c:pt idx="2">
                  <c:v>89년</c:v>
                </c:pt>
                <c:pt idx="3">
                  <c:v>90년</c:v>
                </c:pt>
                <c:pt idx="4">
                  <c:v>91년</c:v>
                </c:pt>
                <c:pt idx="5">
                  <c:v>92년</c:v>
                </c:pt>
                <c:pt idx="6">
                  <c:v>93년</c:v>
                </c:pt>
                <c:pt idx="7">
                  <c:v>94년</c:v>
                </c:pt>
                <c:pt idx="8">
                  <c:v>95년</c:v>
                </c:pt>
                <c:pt idx="9">
                  <c:v>96년</c:v>
                </c:pt>
                <c:pt idx="10">
                  <c:v>97년</c:v>
                </c:pt>
                <c:pt idx="11">
                  <c:v>98년</c:v>
                </c:pt>
                <c:pt idx="12">
                  <c:v>99년</c:v>
                </c:pt>
                <c:pt idx="13">
                  <c:v>00년</c:v>
                </c:pt>
                <c:pt idx="14">
                  <c:v>01년</c:v>
                </c:pt>
                <c:pt idx="15">
                  <c:v>02년</c:v>
                </c:pt>
                <c:pt idx="16">
                  <c:v>03년</c:v>
                </c:pt>
                <c:pt idx="17">
                  <c:v>04년</c:v>
                </c:pt>
                <c:pt idx="18">
                  <c:v>05년</c:v>
                </c:pt>
                <c:pt idx="19">
                  <c:v>06년</c:v>
                </c:pt>
                <c:pt idx="20">
                  <c:v>07년</c:v>
                </c:pt>
                <c:pt idx="21">
                  <c:v>08년</c:v>
                </c:pt>
                <c:pt idx="22">
                  <c:v>09년</c:v>
                </c:pt>
              </c:strCache>
            </c:strRef>
          </c:cat>
          <c:val>
            <c:numRef>
              <c:f>Sheet2!$C$6:$Y$6</c:f>
              <c:numCache>
                <c:formatCode>#,##0_ </c:formatCode>
                <c:ptCount val="23"/>
                <c:pt idx="0">
                  <c:v>4188.24</c:v>
                </c:pt>
                <c:pt idx="1">
                  <c:v>4230.3600000000024</c:v>
                </c:pt>
                <c:pt idx="2">
                  <c:v>4759.2000000000007</c:v>
                </c:pt>
                <c:pt idx="3">
                  <c:v>4867.68</c:v>
                </c:pt>
                <c:pt idx="4">
                  <c:v>5055</c:v>
                </c:pt>
                <c:pt idx="5">
                  <c:v>5220.3600000000024</c:v>
                </c:pt>
                <c:pt idx="6">
                  <c:v>5430.72</c:v>
                </c:pt>
                <c:pt idx="7">
                  <c:v>5560.7999999999993</c:v>
                </c:pt>
                <c:pt idx="8">
                  <c:v>5514</c:v>
                </c:pt>
                <c:pt idx="9">
                  <c:v>5337.3600000000024</c:v>
                </c:pt>
                <c:pt idx="10">
                  <c:v>5282.5200000000013</c:v>
                </c:pt>
                <c:pt idx="11">
                  <c:v>4998.24</c:v>
                </c:pt>
                <c:pt idx="12">
                  <c:v>5951.88</c:v>
                </c:pt>
                <c:pt idx="13">
                  <c:v>5334.96</c:v>
                </c:pt>
                <c:pt idx="14">
                  <c:v>5226.6000000000004</c:v>
                </c:pt>
                <c:pt idx="15">
                  <c:v>5068.2000000000007</c:v>
                </c:pt>
                <c:pt idx="16">
                  <c:v>4855.3200000000024</c:v>
                </c:pt>
                <c:pt idx="17">
                  <c:v>4449.1200000000044</c:v>
                </c:pt>
                <c:pt idx="18">
                  <c:v>4322.88</c:v>
                </c:pt>
                <c:pt idx="19">
                  <c:v>4279.2000000000007</c:v>
                </c:pt>
                <c:pt idx="20">
                  <c:v>4697.1600000000044</c:v>
                </c:pt>
                <c:pt idx="21">
                  <c:v>5011.7999999999993</c:v>
                </c:pt>
                <c:pt idx="22">
                  <c:v>5078.5200000000013</c:v>
                </c:pt>
              </c:numCache>
            </c:numRef>
          </c:val>
        </c:ser>
        <c:marker val="1"/>
        <c:axId val="77686656"/>
        <c:axId val="77688192"/>
      </c:lineChart>
      <c:catAx>
        <c:axId val="77686656"/>
        <c:scaling>
          <c:orientation val="minMax"/>
        </c:scaling>
        <c:axPos val="b"/>
        <c:tickLblPos val="nextTo"/>
        <c:crossAx val="77688192"/>
        <c:crosses val="autoZero"/>
        <c:auto val="1"/>
        <c:lblAlgn val="ctr"/>
        <c:lblOffset val="100"/>
      </c:catAx>
      <c:valAx>
        <c:axId val="77688192"/>
        <c:scaling>
          <c:orientation val="minMax"/>
          <c:max val="6000"/>
          <c:min val="3000"/>
        </c:scaling>
        <c:axPos val="l"/>
        <c:numFmt formatCode="#,##0_ " sourceLinked="1"/>
        <c:tickLblPos val="nextTo"/>
        <c:crossAx val="77686656"/>
        <c:crosses val="autoZero"/>
        <c:crossBetween val="between"/>
        <c:majorUnit val="500"/>
      </c:valAx>
      <c:spPr>
        <a:ln>
          <a:noFill/>
        </a:ln>
      </c:spPr>
    </c:plotArea>
    <c:plotVisOnly val="1"/>
  </c:chart>
  <c:txPr>
    <a:bodyPr/>
    <a:lstStyle/>
    <a:p>
      <a:pPr>
        <a:defRPr>
          <a:latin typeface="맑은 고딕" pitchFamily="50" charset="-127"/>
          <a:ea typeface="맑은 고딕" pitchFamily="50" charset="-127"/>
        </a:defRPr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232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232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fld id="{E1C4C9BB-EE83-4B0C-B7EE-215A9538F9B3}" type="slidenum">
              <a:rPr lang="en-US" altLang="ko-KR"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dirty="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002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2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46125"/>
            <a:ext cx="5370513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197" y="4715199"/>
            <a:ext cx="4987287" cy="446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2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fld id="{E7BCDE67-2920-4231-8254-C331B49E37E2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854332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3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중간간지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1208087" y="2024844"/>
            <a:ext cx="4789029" cy="75645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2" descr="http://www.dseri.net/gs_data/120730296385/GS_120730296385_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04830" y="2034794"/>
            <a:ext cx="3168650" cy="2788412"/>
          </a:xfrm>
          <a:prstGeom prst="rect">
            <a:avLst/>
          </a:prstGeom>
          <a:solidFill>
            <a:schemeClr val="accent1">
              <a:alpha val="0"/>
            </a:schemeClr>
          </a:solidFill>
          <a:ln w="6350">
            <a:noFill/>
          </a:ln>
          <a:effectLst/>
        </p:spPr>
      </p:pic>
      <p:sp>
        <p:nvSpPr>
          <p:cNvPr id="11" name="직사각형 10"/>
          <p:cNvSpPr/>
          <p:nvPr userDrawn="1"/>
        </p:nvSpPr>
        <p:spPr bwMode="auto">
          <a:xfrm>
            <a:off x="1208088" y="2853308"/>
            <a:ext cx="4789028" cy="19806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100" kern="12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3492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3848" y="-1091"/>
            <a:ext cx="3008312" cy="206166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63494" name="Picture 6" descr="http://www.whosaeng.com/data/whosaeng_com/mainimages/200905/2009051414056985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2160" y="0"/>
            <a:ext cx="3023840" cy="20616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3" name="Picture 15" descr="http://postfiles9.naver.net/20110723_24/elf87_1311402599539AL7pu_JPEG/SDC11464.JPG?type=w1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3848" y="3555294"/>
            <a:ext cx="1935563" cy="203389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1" name="Picture 13" descr="http://www.nnnews.co.kr/news/photo/200607/390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7097" y="2061668"/>
            <a:ext cx="2073287" cy="147534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5" name="Picture 17" descr="http://health.chosun.com/fileupload/recommand_health/_A_%EB%B3%91%EC%9B%90%EC%A0%84%EA%B2%BD%EC%82%AC%EC%A7%84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73849" y="2061667"/>
            <a:ext cx="1943248" cy="147534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9" name="Picture 21" descr="http://postfiles10.naver.net/20111021_233/banzida_131918865179912uQX_JPEG/%BC%AD%BF%EF%BD%C3%B5%BF%BA%CE%BA%B4%BF%F8.jpg?type=w3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09412" y="3555295"/>
            <a:ext cx="2080974" cy="13449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11" name="Picture 23" descr="http://beminor.com/PEG/12996610179208.jp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90385" y="3555295"/>
            <a:ext cx="2015616" cy="1344966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3513" name="Picture 25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09412" y="4906398"/>
            <a:ext cx="4106113" cy="68279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-1091"/>
            <a:ext cx="3843026" cy="55902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90384" y="2061669"/>
            <a:ext cx="2015616" cy="14936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sp>
        <p:nvSpPr>
          <p:cNvPr id="14" name="Rectangle 6"/>
          <p:cNvSpPr>
            <a:spLocks noChangeArrowheads="1"/>
          </p:cNvSpPr>
          <p:nvPr userDrawn="1"/>
        </p:nvSpPr>
        <p:spPr bwMode="auto">
          <a:xfrm>
            <a:off x="0" y="5625194"/>
            <a:ext cx="9906000" cy="126019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 bwMode="auto">
          <a:xfrm>
            <a:off x="0" y="-8620"/>
            <a:ext cx="9906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" y="11876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기본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0"/>
          </p:nvPr>
        </p:nvSpPr>
        <p:spPr>
          <a:xfrm>
            <a:off x="631825" y="368660"/>
            <a:ext cx="4141788" cy="431800"/>
          </a:xfrm>
          <a:prstGeom prst="rect">
            <a:avLst/>
          </a:prstGeom>
        </p:spPr>
        <p:txBody>
          <a:bodyPr wrap="none" lIns="0" anchor="ctr"/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1800" b="0" dirty="0">
                <a:solidFill>
                  <a:schemeClr val="tx2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 bwMode="auto">
          <a:xfrm>
            <a:off x="631825" y="800708"/>
            <a:ext cx="8642350" cy="0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631825" y="6608503"/>
            <a:ext cx="8642350" cy="215900"/>
          </a:xfrm>
          <a:prstGeom prst="rect">
            <a:avLst/>
          </a:prstGeom>
        </p:spPr>
        <p:txBody>
          <a:bodyPr wrap="square" lIns="0" bIns="0" anchor="b"/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1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뒷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3492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3848" y="-1091"/>
            <a:ext cx="3008312" cy="206166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63494" name="Picture 6" descr="http://www.whosaeng.com/data/whosaeng_com/mainimages/200905/2009051414056985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2160" y="0"/>
            <a:ext cx="3023840" cy="20616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3" name="Picture 15" descr="http://postfiles9.naver.net/20110723_24/elf87_1311402599539AL7pu_JPEG/SDC11464.JPG?type=w1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3848" y="3555294"/>
            <a:ext cx="1935563" cy="203389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1" name="Picture 13" descr="http://www.nnnews.co.kr/news/photo/200607/390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7097" y="2061668"/>
            <a:ext cx="2073287" cy="147534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5" name="Picture 17" descr="http://health.chosun.com/fileupload/recommand_health/_A_%EB%B3%91%EC%9B%90%EC%A0%84%EA%B2%BD%EC%82%AC%EC%A7%84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73849" y="2061667"/>
            <a:ext cx="1943248" cy="147534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09" name="Picture 21" descr="http://postfiles10.naver.net/20111021_233/banzida_131918865179912uQX_JPEG/%BC%AD%BF%EF%BD%C3%B5%BF%BA%CE%BA%B4%BF%F8.jpg?type=w3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09412" y="3555295"/>
            <a:ext cx="2080974" cy="13449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3511" name="Picture 23" descr="http://beminor.com/PEG/12996610179208.jp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90385" y="3555295"/>
            <a:ext cx="2015616" cy="1344966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3513" name="Picture 25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09412" y="4906398"/>
            <a:ext cx="4106113" cy="68279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90384" y="2061669"/>
            <a:ext cx="2015616" cy="14936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softEdge rad="31750"/>
          </a:effectLst>
        </p:spPr>
      </p:pic>
      <p:pic>
        <p:nvPicPr>
          <p:cNvPr id="61442" name="Picture 2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rot="16200000">
            <a:off x="-839612" y="858660"/>
            <a:ext cx="5553076" cy="387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>
            <a:spLocks noChangeArrowheads="1"/>
          </p:cNvSpPr>
          <p:nvPr userDrawn="1"/>
        </p:nvSpPr>
        <p:spPr bwMode="auto">
          <a:xfrm>
            <a:off x="0" y="5625194"/>
            <a:ext cx="9906000" cy="126019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개체 틀 7"/>
          <p:cNvSpPr>
            <a:spLocks noGrp="1"/>
          </p:cNvSpPr>
          <p:nvPr>
            <p:ph type="title"/>
          </p:nvPr>
        </p:nvSpPr>
        <p:spPr bwMode="auto">
          <a:xfrm>
            <a:off x="631825" y="368300"/>
            <a:ext cx="86423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9680675" y="6633356"/>
            <a:ext cx="180000" cy="1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tIns="90000" bIns="90000" rtlCol="0" anchor="ctr"/>
          <a:lstStyle/>
          <a:p>
            <a:pPr algn="ctr" latinLnBrk="0">
              <a:lnSpc>
                <a:spcPct val="120000"/>
              </a:lnSpc>
            </a:pPr>
            <a:fld id="{F8A282C5-263B-42EE-8DD8-411AD98A42C9}" type="slidenum">
              <a:rPr lang="en-US" altLang="ko-KR" sz="1000" smtClean="0">
                <a:solidFill>
                  <a:srgbClr val="000000"/>
                </a:solidFill>
                <a:latin typeface="+mn-lt"/>
                <a:ea typeface="맑은 고딕" pitchFamily="50" charset="-127"/>
                <a:cs typeface="Times New Roman" pitchFamily="18" charset="0"/>
              </a:rPr>
              <a:pPr algn="ctr" latinLnBrk="0">
                <a:lnSpc>
                  <a:spcPct val="120000"/>
                </a:lnSpc>
              </a:pPr>
              <a:t>‹#›</a:t>
            </a:fld>
            <a:endParaRPr lang="ko-KR" altLang="en-US" sz="1000" dirty="0" smtClean="0">
              <a:solidFill>
                <a:srgbClr val="000000"/>
              </a:solidFill>
              <a:latin typeface="+mn-lt"/>
              <a:ea typeface="맑은 고딕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1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27" r:id="rId2"/>
    <p:sldLayoutId id="2147483830" r:id="rId3"/>
    <p:sldLayoutId id="2147483831" r:id="rId4"/>
    <p:sldLayoutId id="2147483832" r:id="rId5"/>
  </p:sldLayoutIdLst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+mn-lt"/>
          <a:ea typeface="+mj-ea"/>
          <a:cs typeface="Arial" pitchFamily="34" charset="0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kumimoji="1" sz="1300" b="1">
          <a:solidFill>
            <a:schemeClr val="tx1"/>
          </a:solidFill>
          <a:latin typeface="Arial" pitchFamily="34" charset="0"/>
          <a:ea typeface="돋움" pitchFamily="50" charset="-127"/>
          <a:cs typeface="Arial" pitchFamily="34" charset="0"/>
        </a:defRPr>
      </a:lvl1pPr>
      <a:lvl2pPr marL="758825" indent="-285750" algn="ctr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2pPr>
      <a:lvl3pPr marL="1177925" indent="-228600" algn="ctr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3pPr>
      <a:lvl4pPr marL="1600200" indent="-228600" algn="ctr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4pPr>
      <a:lvl5pPr marL="2057400" indent="-228600" algn="ctr" rtl="0" eaLnBrk="0" fontAlgn="base" latinLnBrk="1" hangingPunct="0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5pPr>
      <a:lvl6pPr marL="25146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6pPr>
      <a:lvl7pPr marL="29718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7pPr>
      <a:lvl8pPr marL="34290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8pPr>
      <a:lvl9pPr marL="38862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31825" y="5733256"/>
            <a:ext cx="3169792" cy="935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tIns="90000" bIns="90000" anchor="ctr">
            <a:noAutofit/>
          </a:bodyPr>
          <a:lstStyle/>
          <a:p>
            <a:pPr algn="r" latinLnBrk="0">
              <a:buFont typeface="Arial" pitchFamily="34" charset="0"/>
              <a:buNone/>
            </a:pPr>
            <a:r>
              <a:rPr lang="ko-KR" altLang="en-US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서울시립병원종합개선</a:t>
            </a:r>
            <a:r>
              <a:rPr lang="en-US" altLang="ko-KR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T/F</a:t>
            </a:r>
          </a:p>
          <a:p>
            <a:pPr algn="r" latinLnBrk="0">
              <a:buFont typeface="Arial" pitchFamily="34" charset="0"/>
              <a:buNone/>
            </a:pPr>
            <a:r>
              <a:rPr lang="en-US" altLang="ko-KR" sz="1600" i="1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with</a:t>
            </a:r>
            <a:r>
              <a:rPr lang="en-US" altLang="ko-KR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 </a:t>
            </a:r>
            <a:r>
              <a:rPr lang="ko-KR" altLang="en-US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갈렙앤컴퍼니</a:t>
            </a: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631825" y="1592796"/>
            <a:ext cx="6877459" cy="244792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none" lIns="0" tIns="90000" rIns="0" bIns="90000" numCol="1" anchor="ctr" anchorCtr="0" compatLnSpc="1">
            <a:prstTxWarp prst="textNoShape">
              <a:avLst/>
            </a:prstTxWarp>
            <a:noAutofit/>
          </a:bodyPr>
          <a:lstStyle/>
          <a:p>
            <a:pPr marL="90488" marR="0" lvl="0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kern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j-ea"/>
                <a:cs typeface="Arial" pitchFamily="34" charset="0"/>
              </a:rPr>
              <a:t>서울특별시 시립병원 종합개선 프로젝트</a:t>
            </a:r>
            <a:endParaRPr lang="en-US" altLang="ko-KR" sz="2000" kern="0" dirty="0" smtClean="0">
              <a:solidFill>
                <a:schemeClr val="bg2">
                  <a:lumMod val="50000"/>
                </a:schemeClr>
              </a:solidFill>
              <a:latin typeface="+mn-lt"/>
              <a:ea typeface="+mj-ea"/>
              <a:cs typeface="Arial" pitchFamily="34" charset="0"/>
            </a:endParaRPr>
          </a:p>
          <a:p>
            <a:pPr marL="90488">
              <a:lnSpc>
                <a:spcPct val="120000"/>
              </a:lnSpc>
              <a:defRPr/>
            </a:pPr>
            <a:r>
              <a:rPr lang="ko-KR" altLang="en-US" sz="2800" kern="0" dirty="0" smtClean="0">
                <a:solidFill>
                  <a:srgbClr val="6699FF">
                    <a:lumMod val="50000"/>
                  </a:srgbClr>
                </a:solidFill>
                <a:latin typeface="Arial"/>
                <a:ea typeface="HY견고딕"/>
                <a:cs typeface="Arial" pitchFamily="34" charset="0"/>
              </a:rPr>
              <a:t>진행경과보고</a:t>
            </a:r>
            <a:r>
              <a:rPr lang="en-US" altLang="ko-KR" sz="2800" kern="0" dirty="0" smtClean="0">
                <a:solidFill>
                  <a:srgbClr val="6699FF">
                    <a:lumMod val="50000"/>
                  </a:srgbClr>
                </a:solidFill>
                <a:latin typeface="Arial"/>
                <a:ea typeface="HY견고딕"/>
                <a:cs typeface="Arial" pitchFamily="34" charset="0"/>
              </a:rPr>
              <a:t>(12</a:t>
            </a:r>
            <a:r>
              <a:rPr lang="ko-KR" altLang="en-US" sz="2800" kern="0" dirty="0" smtClean="0">
                <a:solidFill>
                  <a:srgbClr val="6699FF">
                    <a:lumMod val="50000"/>
                  </a:srgbClr>
                </a:solidFill>
                <a:latin typeface="Arial"/>
                <a:ea typeface="HY견고딕"/>
                <a:cs typeface="Arial" pitchFamily="34" charset="0"/>
              </a:rPr>
              <a:t>차</a:t>
            </a:r>
            <a:r>
              <a:rPr lang="en-US" altLang="ko-KR" sz="2800" kern="0" dirty="0" smtClean="0">
                <a:solidFill>
                  <a:srgbClr val="6699FF">
                    <a:lumMod val="50000"/>
                  </a:srgbClr>
                </a:solidFill>
                <a:latin typeface="Arial"/>
                <a:ea typeface="HY견고딕"/>
                <a:cs typeface="Arial" pitchFamily="34" charset="0"/>
              </a:rPr>
              <a:t>)</a:t>
            </a:r>
          </a:p>
          <a:p>
            <a:pPr marL="90488">
              <a:lnSpc>
                <a:spcPct val="120000"/>
              </a:lnSpc>
              <a:defRPr/>
            </a:pPr>
            <a:endParaRPr lang="en-US" altLang="ko-KR" sz="2800" kern="0" dirty="0" smtClean="0">
              <a:solidFill>
                <a:srgbClr val="6699FF">
                  <a:lumMod val="50000"/>
                </a:srgbClr>
              </a:solidFill>
              <a:latin typeface="Arial"/>
              <a:ea typeface="HY견고딕"/>
              <a:cs typeface="Arial" pitchFamily="34" charset="0"/>
            </a:endParaRPr>
          </a:p>
          <a:p>
            <a:pPr marL="90488">
              <a:lnSpc>
                <a:spcPct val="120000"/>
              </a:lnSpc>
              <a:defRPr/>
            </a:pP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  <a:p>
            <a:pPr marL="90488" marR="0" lvl="0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맑은 고딕" pitchFamily="50" charset="-127"/>
              </a:rPr>
              <a:t>2013. 2. 21</a:t>
            </a:r>
            <a:endParaRPr lang="ko-KR" altLang="en-US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 bwMode="auto">
          <a:xfrm>
            <a:off x="5097463" y="980727"/>
            <a:ext cx="3455987" cy="417706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+mn-lt"/>
              <a:ea typeface="맑은 고딕" pitchFamily="50" charset="-127"/>
            </a:endParaRPr>
          </a:p>
        </p:txBody>
      </p:sp>
      <p:pic>
        <p:nvPicPr>
          <p:cNvPr id="3074" name="Picture 2" descr="http://www.referenceforbusiness.com/photos/corporate-social-responsibility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8899" y="1052736"/>
            <a:ext cx="3313113" cy="2447702"/>
          </a:xfrm>
          <a:prstGeom prst="rect">
            <a:avLst/>
          </a:prstGeom>
          <a:noFill/>
        </p:spPr>
      </p:pic>
      <p:sp>
        <p:nvSpPr>
          <p:cNvPr id="2" name="직사각형 1"/>
          <p:cNvSpPr/>
          <p:nvPr/>
        </p:nvSpPr>
        <p:spPr bwMode="auto">
          <a:xfrm>
            <a:off x="1352551" y="980728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Ⅰ. </a:t>
            </a:r>
            <a:r>
              <a:rPr lang="ko-KR" altLang="en-US" sz="1300" dirty="0" smtClean="0">
                <a:latin typeface="+mn-lt"/>
                <a:ea typeface="+mj-ea"/>
              </a:rPr>
              <a:t>프로젝트 개요</a:t>
            </a:r>
          </a:p>
        </p:txBody>
      </p:sp>
      <p:sp>
        <p:nvSpPr>
          <p:cNvPr id="3" name="직사각형 2"/>
          <p:cNvSpPr/>
          <p:nvPr/>
        </p:nvSpPr>
        <p:spPr bwMode="auto">
          <a:xfrm>
            <a:off x="1352551" y="1561289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Ⅱ. </a:t>
            </a:r>
            <a:r>
              <a:rPr lang="ko-KR" altLang="en-US" sz="1300" dirty="0" smtClean="0">
                <a:latin typeface="+mn-lt"/>
                <a:ea typeface="+mj-ea"/>
              </a:rPr>
              <a:t>혁신목표 및 혁신과제 도출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1352551" y="2141850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Ⅲ. </a:t>
            </a:r>
            <a:r>
              <a:rPr lang="ko-KR" altLang="en-US" sz="1300" dirty="0" smtClean="0">
                <a:latin typeface="+mn-lt"/>
                <a:ea typeface="+mj-ea"/>
              </a:rPr>
              <a:t>서울시립병원 역할 정의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1352551" y="2722411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Ⅳ. </a:t>
            </a:r>
            <a:r>
              <a:rPr lang="ko-KR" altLang="en-US" sz="1300" dirty="0" smtClean="0">
                <a:latin typeface="+mn-lt"/>
                <a:ea typeface="+mj-ea"/>
              </a:rPr>
              <a:t>단위시립병원 기능 정립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1352551" y="3302972"/>
            <a:ext cx="3455988" cy="468077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Ⅴ. </a:t>
            </a:r>
            <a:r>
              <a:rPr lang="ko-KR" altLang="en-US" sz="1300" dirty="0" smtClean="0">
                <a:latin typeface="+mn-lt"/>
                <a:ea typeface="+mj-ea"/>
              </a:rPr>
              <a:t>책임경영체계 구축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1352551" y="3883533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Ⅵ. </a:t>
            </a:r>
            <a:r>
              <a:rPr lang="ko-KR" altLang="en-US" sz="1300" dirty="0" smtClean="0">
                <a:latin typeface="+mn-lt"/>
                <a:ea typeface="+mj-ea"/>
              </a:rPr>
              <a:t>인재육성체계 구축</a:t>
            </a:r>
            <a:r>
              <a:rPr lang="en-US" altLang="ko-KR" sz="1300" dirty="0" smtClean="0">
                <a:latin typeface="+mn-lt"/>
                <a:ea typeface="+mj-ea"/>
              </a:rPr>
              <a:t>(</a:t>
            </a:r>
            <a:r>
              <a:rPr lang="ko-KR" altLang="en-US" sz="1300" dirty="0" smtClean="0">
                <a:latin typeface="+mn-lt"/>
                <a:ea typeface="+mj-ea"/>
              </a:rPr>
              <a:t>지원단</a:t>
            </a:r>
            <a:r>
              <a:rPr lang="en-US" altLang="ko-KR" sz="1300" dirty="0" smtClean="0">
                <a:latin typeface="+mn-lt"/>
                <a:ea typeface="+mj-ea"/>
              </a:rPr>
              <a:t>)</a:t>
            </a:r>
            <a:endParaRPr lang="ko-KR" altLang="en-US" sz="1300" dirty="0" smtClean="0">
              <a:latin typeface="+mn-lt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1352551" y="4473091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Ⅶ. </a:t>
            </a:r>
            <a:r>
              <a:rPr lang="ko-KR" altLang="en-US" sz="1300" dirty="0" smtClean="0">
                <a:latin typeface="+mn-lt"/>
                <a:ea typeface="+mj-ea"/>
              </a:rPr>
              <a:t>관리운영체계 구축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1352551" y="5044655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Ⅷ. </a:t>
            </a:r>
            <a:r>
              <a:rPr lang="ko-KR" altLang="en-US" sz="1300" dirty="0" smtClean="0">
                <a:latin typeface="+mn-lt"/>
                <a:ea typeface="+mj-ea"/>
              </a:rPr>
              <a:t>시민 체감형 서비스 디자인</a:t>
            </a:r>
            <a:r>
              <a:rPr lang="en-US" altLang="ko-KR" sz="1300" dirty="0" smtClean="0">
                <a:latin typeface="+mn-lt"/>
                <a:ea typeface="+mj-ea"/>
              </a:rPr>
              <a:t>(</a:t>
            </a:r>
            <a:r>
              <a:rPr lang="ko-KR" altLang="en-US" sz="1300" dirty="0" smtClean="0">
                <a:latin typeface="+mn-lt"/>
                <a:ea typeface="+mj-ea"/>
              </a:rPr>
              <a:t>지원단</a:t>
            </a:r>
            <a:r>
              <a:rPr lang="en-US" altLang="ko-KR" sz="1300" dirty="0" smtClean="0">
                <a:latin typeface="+mn-lt"/>
                <a:ea typeface="+mj-ea"/>
              </a:rPr>
              <a:t>)</a:t>
            </a:r>
            <a:endParaRPr lang="ko-KR" altLang="en-US" sz="1300" dirty="0" smtClean="0">
              <a:latin typeface="+mn-lt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1352551" y="5625219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</a:rPr>
              <a:t>Ⅸ</a:t>
            </a:r>
            <a:r>
              <a:rPr lang="en-US" altLang="ko-KR" sz="1300" dirty="0" smtClean="0">
                <a:latin typeface="+mn-lt"/>
                <a:ea typeface="+mj-ea"/>
              </a:rPr>
              <a:t>. </a:t>
            </a:r>
            <a:r>
              <a:rPr lang="ko-KR" altLang="en-US" sz="1300" dirty="0" smtClean="0">
                <a:latin typeface="+mn-lt"/>
                <a:ea typeface="+mj-ea"/>
              </a:rPr>
              <a:t>추진계획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5169024" y="3561080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Ⅴ. </a:t>
            </a:r>
            <a:r>
              <a:rPr lang="ko-KR" altLang="en-US" sz="1300" dirty="0" smtClean="0">
                <a:latin typeface="+mn-lt"/>
                <a:ea typeface="+mj-ea"/>
              </a:rPr>
              <a:t>책임경영체계 구축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5169024" y="4077135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4767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1. </a:t>
            </a:r>
            <a:r>
              <a:rPr lang="ko-KR" altLang="en-US" sz="1300" dirty="0" smtClean="0">
                <a:latin typeface="+mn-lt"/>
                <a:ea typeface="+mj-ea"/>
              </a:rPr>
              <a:t>병원장 </a:t>
            </a:r>
            <a:r>
              <a:rPr lang="en-US" altLang="ko-KR" sz="1300" dirty="0" smtClean="0">
                <a:latin typeface="+mn-lt"/>
                <a:ea typeface="+mj-ea"/>
              </a:rPr>
              <a:t>R&amp;R </a:t>
            </a:r>
            <a:r>
              <a:rPr lang="ko-KR" altLang="en-US" sz="1300" dirty="0" smtClean="0">
                <a:latin typeface="+mn-lt"/>
                <a:ea typeface="+mj-ea"/>
              </a:rPr>
              <a:t>정립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5169024" y="4593190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4767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2. PDS </a:t>
            </a:r>
            <a:r>
              <a:rPr lang="ko-KR" altLang="en-US" sz="1300" dirty="0" smtClean="0">
                <a:latin typeface="+mn-lt"/>
                <a:ea typeface="+mj-ea"/>
              </a:rPr>
              <a:t>관리체계 구축</a:t>
            </a:r>
          </a:p>
        </p:txBody>
      </p:sp>
      <p:cxnSp>
        <p:nvCxnSpPr>
          <p:cNvPr id="42" name="직선 연결선 41"/>
          <p:cNvCxnSpPr>
            <a:stCxn id="17" idx="3"/>
          </p:cNvCxnSpPr>
          <p:nvPr/>
        </p:nvCxnSpPr>
        <p:spPr bwMode="auto">
          <a:xfrm>
            <a:off x="4808539" y="3537011"/>
            <a:ext cx="288924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직사각형 23"/>
          <p:cNvSpPr/>
          <p:nvPr/>
        </p:nvSpPr>
        <p:spPr bwMode="auto">
          <a:xfrm>
            <a:off x="5169024" y="1052736"/>
            <a:ext cx="1980220" cy="32362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맑은 고딕" pitchFamily="50" charset="-127"/>
                <a:cs typeface="Verdana" pitchFamily="34" charset="0"/>
              </a:rPr>
              <a:t>Task 3</a:t>
            </a:r>
            <a:endParaRPr lang="ko-KR" alt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맑은 고딕" pitchFamily="50" charset="-127"/>
              <a:cs typeface="Verdana" pitchFamily="34" charset="0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5097463" y="5157788"/>
            <a:ext cx="3455987" cy="57546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* R&amp;R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Role and Responsibility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 약자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* PDS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Plan-Do-See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의미함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1208089" y="2024062"/>
            <a:ext cx="4789027" cy="75723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400" dirty="0" smtClean="0">
                <a:latin typeface="+mn-lt"/>
                <a:ea typeface="+mj-ea"/>
              </a:rPr>
              <a:t>1. </a:t>
            </a:r>
            <a:r>
              <a:rPr lang="ko-KR" altLang="en-US" sz="2400" dirty="0" smtClean="0">
                <a:latin typeface="+mn-lt"/>
                <a:ea typeface="+mj-ea"/>
              </a:rPr>
              <a:t>병원장 </a:t>
            </a:r>
            <a:r>
              <a:rPr lang="en-US" altLang="ko-KR" sz="2400" dirty="0" smtClean="0">
                <a:latin typeface="+mn-lt"/>
                <a:ea typeface="+mj-ea"/>
              </a:rPr>
              <a:t>R&amp;R </a:t>
            </a:r>
            <a:r>
              <a:rPr lang="ko-KR" altLang="en-US" sz="2400" dirty="0" smtClean="0">
                <a:latin typeface="+mn-lt"/>
                <a:ea typeface="+mj-ea"/>
              </a:rPr>
              <a:t>정립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208089" y="2852738"/>
            <a:ext cx="4789028" cy="1981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66700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200" dirty="0" smtClean="0">
              <a:latin typeface="+mn-lt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병원장의 </a:t>
            </a:r>
            <a:r>
              <a:rPr lang="en-US" altLang="ko-KR" dirty="0" smtClean="0"/>
              <a:t>R&amp;R(Role and Responsibility) </a:t>
            </a:r>
            <a:r>
              <a:rPr lang="ko-KR" altLang="en-US" dirty="0" smtClean="0"/>
              <a:t>정립 방안을 아래와 같은 과정을 거쳐 도출함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병원장 </a:t>
            </a:r>
            <a:r>
              <a:rPr lang="en-US" altLang="ko-KR" dirty="0" smtClean="0"/>
              <a:t>R&amp;R </a:t>
            </a:r>
            <a:r>
              <a:rPr lang="ko-KR" altLang="en-US" dirty="0" smtClean="0"/>
              <a:t>정립</a:t>
            </a:r>
            <a:r>
              <a:rPr lang="ko-KR" altLang="en-US" dirty="0" smtClean="0">
                <a:latin typeface="+mn-lt"/>
              </a:rPr>
              <a:t> 방안 도출 과정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2073275" y="16287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운영현황 검토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3621501" y="20975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3275" y="2781300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검토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3621501" y="3250025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화살표 연결선 17"/>
          <p:cNvCxnSpPr>
            <a:stCxn id="13" idx="2"/>
            <a:endCxn id="15" idx="0"/>
          </p:cNvCxnSpPr>
          <p:nvPr/>
        </p:nvCxnSpPr>
        <p:spPr bwMode="auto">
          <a:xfrm>
            <a:off x="2973388" y="2349500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2073275" y="393382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정립방안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도출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621501" y="440255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직선 화살표 연결선 21"/>
          <p:cNvCxnSpPr>
            <a:stCxn id="15" idx="2"/>
            <a:endCxn id="20" idx="0"/>
          </p:cNvCxnSpPr>
          <p:nvPr/>
        </p:nvCxnSpPr>
        <p:spPr bwMode="auto">
          <a:xfrm>
            <a:off x="2973388" y="3502025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직사각형 24"/>
          <p:cNvSpPr/>
          <p:nvPr/>
        </p:nvSpPr>
        <p:spPr bwMode="auto">
          <a:xfrm>
            <a:off x="2073275" y="51212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강화를 위한 규정 정비방안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3621501" y="55900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화살표 연결선 28"/>
          <p:cNvCxnSpPr>
            <a:stCxn id="20" idx="2"/>
            <a:endCxn id="25" idx="0"/>
          </p:cNvCxnSpPr>
          <p:nvPr/>
        </p:nvCxnSpPr>
        <p:spPr bwMode="auto">
          <a:xfrm>
            <a:off x="2973388" y="4654550"/>
            <a:ext cx="0" cy="466725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1" name="직사각형 40"/>
          <p:cNvSpPr/>
          <p:nvPr/>
        </p:nvSpPr>
        <p:spPr bwMode="auto">
          <a:xfrm>
            <a:off x="3873500" y="16287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병원장의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타 지방자치단체 설립병원 병원장의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검토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3873501" y="2781300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제도적 제약요인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관행적 제약요인 검토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3873501" y="393382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병원장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873501" y="51212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운영규정 등 시립병원 병원장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강화에 필요한 제 규정 정비방안 도출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서울시립병원 병원장에게 부여된 권한을 타 지방의료원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경기도의료원 중심</a:t>
            </a:r>
            <a:r>
              <a:rPr lang="en-US" altLang="ko-KR" dirty="0" smtClean="0"/>
              <a:t>)</a:t>
            </a:r>
            <a:r>
              <a:rPr lang="ko-KR" altLang="en-US" dirty="0" smtClean="0"/>
              <a:t>과 비교한 결과 직제 및 정원관리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진료수가와 관련해 많은 제약이 이루어지고 있는 것으로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서울시립병원 병원장 </a:t>
            </a:r>
            <a:r>
              <a:rPr lang="en-US" altLang="ko-KR" dirty="0" smtClean="0"/>
              <a:t>R&amp;R </a:t>
            </a:r>
            <a:r>
              <a:rPr lang="ko-KR" altLang="en-US" dirty="0" smtClean="0"/>
              <a:t>현황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631826" y="1628774"/>
            <a:ext cx="2520950" cy="5762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631826" y="2205038"/>
            <a:ext cx="720724" cy="57537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조직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1352550" y="2205038"/>
            <a:ext cx="1800226" cy="28803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직제개편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3152775" y="1628774"/>
            <a:ext cx="4319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병원장의 권한 범위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3152776" y="1916113"/>
            <a:ext cx="1079499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특수법인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4232274" y="1916113"/>
            <a:ext cx="1079499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위탁병원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5311773" y="1916113"/>
            <a:ext cx="1079499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6392864" y="1916113"/>
            <a:ext cx="1079499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비교병원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7472363" y="1628426"/>
            <a:ext cx="1801173" cy="5766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비교병원 사례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3152776" y="2205038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6" name="직사각형 75"/>
          <p:cNvSpPr/>
          <p:nvPr/>
        </p:nvSpPr>
        <p:spPr bwMode="auto">
          <a:xfrm>
            <a:off x="4232274" y="2205038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7" name="직사각형 76"/>
          <p:cNvSpPr/>
          <p:nvPr/>
        </p:nvSpPr>
        <p:spPr bwMode="auto">
          <a:xfrm>
            <a:off x="5311773" y="2205038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6392864" y="2205038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7472363" y="2205038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 각 과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자율 구성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1352550" y="2492375"/>
            <a:ext cx="1800226" cy="28803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정원관리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3152776" y="249237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2" name="직사각형 81"/>
          <p:cNvSpPr/>
          <p:nvPr/>
        </p:nvSpPr>
        <p:spPr bwMode="auto">
          <a:xfrm>
            <a:off x="4232274" y="249237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3" name="직사각형 82"/>
          <p:cNvSpPr/>
          <p:nvPr/>
        </p:nvSpPr>
        <p:spPr bwMode="auto">
          <a:xfrm>
            <a:off x="5311773" y="249237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6392864" y="249237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7472363" y="2492375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초과수입 내 자율 운영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1352550" y="2780409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직원 임용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3152776" y="278040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88" name="직사각형 87"/>
          <p:cNvSpPr/>
          <p:nvPr/>
        </p:nvSpPr>
        <p:spPr bwMode="auto">
          <a:xfrm>
            <a:off x="4232274" y="278040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5311773" y="278040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0" name="직사각형 89"/>
          <p:cNvSpPr/>
          <p:nvPr/>
        </p:nvSpPr>
        <p:spPr bwMode="auto">
          <a:xfrm>
            <a:off x="6392864" y="278040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91" name="직사각형 90"/>
          <p:cNvSpPr/>
          <p:nvPr/>
        </p:nvSpPr>
        <p:spPr bwMode="auto">
          <a:xfrm>
            <a:off x="7472363" y="2780409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위탁병원에 따라 차이</a:t>
            </a:r>
          </a:p>
        </p:txBody>
      </p:sp>
      <p:sp>
        <p:nvSpPr>
          <p:cNvPr id="92" name="직사각형 91"/>
          <p:cNvSpPr/>
          <p:nvPr/>
        </p:nvSpPr>
        <p:spPr bwMode="auto">
          <a:xfrm>
            <a:off x="1352550" y="3068443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보수</a:t>
            </a:r>
          </a:p>
        </p:txBody>
      </p:sp>
      <p:sp>
        <p:nvSpPr>
          <p:cNvPr id="93" name="직사각형 92"/>
          <p:cNvSpPr/>
          <p:nvPr/>
        </p:nvSpPr>
        <p:spPr bwMode="auto">
          <a:xfrm>
            <a:off x="3152776" y="306844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4232274" y="306844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95" name="직사각형 94"/>
          <p:cNvSpPr/>
          <p:nvPr/>
        </p:nvSpPr>
        <p:spPr bwMode="auto">
          <a:xfrm>
            <a:off x="5311773" y="306844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6392864" y="306844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97" name="직사각형 96"/>
          <p:cNvSpPr/>
          <p:nvPr/>
        </p:nvSpPr>
        <p:spPr bwMode="auto">
          <a:xfrm>
            <a:off x="7472363" y="3068443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위탁병원에 따라 차이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1352550" y="3356477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 편성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3152776" y="3356477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00" name="직사각형 99"/>
          <p:cNvSpPr/>
          <p:nvPr/>
        </p:nvSpPr>
        <p:spPr bwMode="auto">
          <a:xfrm>
            <a:off x="4232274" y="3356477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01" name="직사각형 100"/>
          <p:cNvSpPr/>
          <p:nvPr/>
        </p:nvSpPr>
        <p:spPr bwMode="auto">
          <a:xfrm>
            <a:off x="5311773" y="3356477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2" name="직사각형 101"/>
          <p:cNvSpPr/>
          <p:nvPr/>
        </p:nvSpPr>
        <p:spPr bwMode="auto">
          <a:xfrm>
            <a:off x="6392864" y="3356477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7472363" y="3356477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1352550" y="3644511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예산 전용 및 예비비 사용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3152776" y="364451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4232274" y="364451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07" name="직사각형 106"/>
          <p:cNvSpPr/>
          <p:nvPr/>
        </p:nvSpPr>
        <p:spPr bwMode="auto">
          <a:xfrm>
            <a:off x="5311773" y="364451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8" name="직사각형 107"/>
          <p:cNvSpPr/>
          <p:nvPr/>
        </p:nvSpPr>
        <p:spPr bwMode="auto">
          <a:xfrm>
            <a:off x="6392864" y="364451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09" name="직사각형 108"/>
          <p:cNvSpPr/>
          <p:nvPr/>
        </p:nvSpPr>
        <p:spPr bwMode="auto">
          <a:xfrm>
            <a:off x="7472363" y="3644511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1352550" y="3932545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결산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3152776" y="393254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12" name="직사각형 111"/>
          <p:cNvSpPr/>
          <p:nvPr/>
        </p:nvSpPr>
        <p:spPr bwMode="auto">
          <a:xfrm>
            <a:off x="4232274" y="393254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13" name="직사각형 112"/>
          <p:cNvSpPr/>
          <p:nvPr/>
        </p:nvSpPr>
        <p:spPr bwMode="auto">
          <a:xfrm>
            <a:off x="5311773" y="393254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직사각형 113"/>
          <p:cNvSpPr/>
          <p:nvPr/>
        </p:nvSpPr>
        <p:spPr bwMode="auto">
          <a:xfrm>
            <a:off x="6392864" y="3932545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7472363" y="3932545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 bwMode="auto">
          <a:xfrm>
            <a:off x="1352550" y="4220579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자금차입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3152776" y="42205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8" name="직사각형 117"/>
          <p:cNvSpPr/>
          <p:nvPr/>
        </p:nvSpPr>
        <p:spPr bwMode="auto">
          <a:xfrm>
            <a:off x="4232274" y="42205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9" name="직사각형 118"/>
          <p:cNvSpPr/>
          <p:nvPr/>
        </p:nvSpPr>
        <p:spPr bwMode="auto">
          <a:xfrm>
            <a:off x="5311773" y="42205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직사각형 119"/>
          <p:cNvSpPr/>
          <p:nvPr/>
        </p:nvSpPr>
        <p:spPr bwMode="auto">
          <a:xfrm>
            <a:off x="6392864" y="42205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1" name="직사각형 120"/>
          <p:cNvSpPr/>
          <p:nvPr/>
        </p:nvSpPr>
        <p:spPr bwMode="auto">
          <a:xfrm>
            <a:off x="7472363" y="4220579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단기차입은 병원장 재량</a:t>
            </a:r>
          </a:p>
        </p:txBody>
      </p:sp>
      <p:sp>
        <p:nvSpPr>
          <p:cNvPr id="122" name="직사각형 121"/>
          <p:cNvSpPr/>
          <p:nvPr/>
        </p:nvSpPr>
        <p:spPr bwMode="auto">
          <a:xfrm>
            <a:off x="1352550" y="4508613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자산취득</a:t>
            </a:r>
          </a:p>
        </p:txBody>
      </p:sp>
      <p:sp>
        <p:nvSpPr>
          <p:cNvPr id="123" name="직사각형 122"/>
          <p:cNvSpPr/>
          <p:nvPr/>
        </p:nvSpPr>
        <p:spPr bwMode="auto">
          <a:xfrm>
            <a:off x="3152776" y="45086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24" name="직사각형 123"/>
          <p:cNvSpPr/>
          <p:nvPr/>
        </p:nvSpPr>
        <p:spPr bwMode="auto">
          <a:xfrm>
            <a:off x="4232274" y="45086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25" name="직사각형 124"/>
          <p:cNvSpPr/>
          <p:nvPr/>
        </p:nvSpPr>
        <p:spPr bwMode="auto">
          <a:xfrm>
            <a:off x="5311773" y="45086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26" name="직사각형 125"/>
          <p:cNvSpPr/>
          <p:nvPr/>
        </p:nvSpPr>
        <p:spPr bwMode="auto">
          <a:xfrm>
            <a:off x="6392864" y="45086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27" name="직사각형 126"/>
          <p:cNvSpPr/>
          <p:nvPr/>
        </p:nvSpPr>
        <p:spPr bwMode="auto">
          <a:xfrm>
            <a:off x="7472363" y="4508613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자산처분은 통제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 bwMode="auto">
          <a:xfrm>
            <a:off x="1352550" y="5085179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연간사업계획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직사각형 128"/>
          <p:cNvSpPr/>
          <p:nvPr/>
        </p:nvSpPr>
        <p:spPr bwMode="auto">
          <a:xfrm>
            <a:off x="3152776" y="50851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30" name="직사각형 129"/>
          <p:cNvSpPr/>
          <p:nvPr/>
        </p:nvSpPr>
        <p:spPr bwMode="auto">
          <a:xfrm>
            <a:off x="4232274" y="50851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31" name="직사각형 130"/>
          <p:cNvSpPr/>
          <p:nvPr/>
        </p:nvSpPr>
        <p:spPr bwMode="auto">
          <a:xfrm>
            <a:off x="5311773" y="50851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32" name="직사각형 131"/>
          <p:cNvSpPr/>
          <p:nvPr/>
        </p:nvSpPr>
        <p:spPr bwMode="auto">
          <a:xfrm>
            <a:off x="6392864" y="50851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직사각형 132"/>
          <p:cNvSpPr/>
          <p:nvPr/>
        </p:nvSpPr>
        <p:spPr bwMode="auto">
          <a:xfrm>
            <a:off x="7472363" y="5085179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133"/>
          <p:cNvSpPr/>
          <p:nvPr/>
        </p:nvSpPr>
        <p:spPr bwMode="auto">
          <a:xfrm>
            <a:off x="1352550" y="5373213"/>
            <a:ext cx="1800226" cy="28803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진료수가</a:t>
            </a:r>
            <a:r>
              <a:rPr lang="en-US" altLang="ko-KR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비급여</a:t>
            </a:r>
            <a:r>
              <a:rPr lang="en-US" altLang="ko-KR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직사각형 134"/>
          <p:cNvSpPr/>
          <p:nvPr/>
        </p:nvSpPr>
        <p:spPr bwMode="auto">
          <a:xfrm>
            <a:off x="3152776" y="53732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6" name="직사각형 135"/>
          <p:cNvSpPr/>
          <p:nvPr/>
        </p:nvSpPr>
        <p:spPr bwMode="auto">
          <a:xfrm>
            <a:off x="4232274" y="53732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7" name="직사각형 136"/>
          <p:cNvSpPr/>
          <p:nvPr/>
        </p:nvSpPr>
        <p:spPr bwMode="auto">
          <a:xfrm>
            <a:off x="5311773" y="53732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8" name="직사각형 137"/>
          <p:cNvSpPr/>
          <p:nvPr/>
        </p:nvSpPr>
        <p:spPr bwMode="auto">
          <a:xfrm>
            <a:off x="6392864" y="5373213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39" name="직사각형 138"/>
          <p:cNvSpPr/>
          <p:nvPr/>
        </p:nvSpPr>
        <p:spPr bwMode="auto">
          <a:xfrm>
            <a:off x="7472363" y="5373213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경기도는 의료원이 관리</a:t>
            </a:r>
          </a:p>
        </p:txBody>
      </p:sp>
      <p:sp>
        <p:nvSpPr>
          <p:cNvPr id="140" name="직사각형 139"/>
          <p:cNvSpPr/>
          <p:nvPr/>
        </p:nvSpPr>
        <p:spPr bwMode="auto">
          <a:xfrm>
            <a:off x="1352550" y="5661246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내부규정 변경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직사각형 140"/>
          <p:cNvSpPr/>
          <p:nvPr/>
        </p:nvSpPr>
        <p:spPr bwMode="auto">
          <a:xfrm>
            <a:off x="3152776" y="56612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42" name="직사각형 141"/>
          <p:cNvSpPr/>
          <p:nvPr/>
        </p:nvSpPr>
        <p:spPr bwMode="auto">
          <a:xfrm>
            <a:off x="4232274" y="56612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43" name="직사각형 142"/>
          <p:cNvSpPr/>
          <p:nvPr/>
        </p:nvSpPr>
        <p:spPr bwMode="auto">
          <a:xfrm>
            <a:off x="5311773" y="56612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4" name="직사각형 143"/>
          <p:cNvSpPr/>
          <p:nvPr/>
        </p:nvSpPr>
        <p:spPr bwMode="auto">
          <a:xfrm>
            <a:off x="6392864" y="56612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45" name="직사각형 144"/>
          <p:cNvSpPr/>
          <p:nvPr/>
        </p:nvSpPr>
        <p:spPr bwMode="auto">
          <a:xfrm>
            <a:off x="7472363" y="5661246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6" name="직사각형 145"/>
          <p:cNvSpPr/>
          <p:nvPr/>
        </p:nvSpPr>
        <p:spPr bwMode="auto">
          <a:xfrm>
            <a:off x="1352550" y="5948781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포괄적 감독 및 사후관리</a:t>
            </a:r>
          </a:p>
        </p:txBody>
      </p:sp>
      <p:sp>
        <p:nvSpPr>
          <p:cNvPr id="147" name="직사각형 146"/>
          <p:cNvSpPr/>
          <p:nvPr/>
        </p:nvSpPr>
        <p:spPr bwMode="auto">
          <a:xfrm>
            <a:off x="3152776" y="594878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8" name="직사각형 147"/>
          <p:cNvSpPr/>
          <p:nvPr/>
        </p:nvSpPr>
        <p:spPr bwMode="auto">
          <a:xfrm>
            <a:off x="4232274" y="594878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9" name="직사각형 148"/>
          <p:cNvSpPr/>
          <p:nvPr/>
        </p:nvSpPr>
        <p:spPr bwMode="auto">
          <a:xfrm>
            <a:off x="5311773" y="594878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50" name="직사각형 149"/>
          <p:cNvSpPr/>
          <p:nvPr/>
        </p:nvSpPr>
        <p:spPr bwMode="auto">
          <a:xfrm>
            <a:off x="6392864" y="5948781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51" name="직사각형 150"/>
          <p:cNvSpPr/>
          <p:nvPr/>
        </p:nvSpPr>
        <p:spPr bwMode="auto">
          <a:xfrm>
            <a:off x="7472363" y="5948781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6" name="직사각형 175"/>
          <p:cNvSpPr/>
          <p:nvPr/>
        </p:nvSpPr>
        <p:spPr bwMode="auto">
          <a:xfrm>
            <a:off x="631826" y="2780409"/>
            <a:ext cx="720724" cy="57537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인사</a:t>
            </a:r>
          </a:p>
        </p:txBody>
      </p:sp>
      <p:sp>
        <p:nvSpPr>
          <p:cNvPr id="177" name="직사각형 176"/>
          <p:cNvSpPr/>
          <p:nvPr/>
        </p:nvSpPr>
        <p:spPr bwMode="auto">
          <a:xfrm>
            <a:off x="631826" y="3357174"/>
            <a:ext cx="720724" cy="57537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예산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8" name="직사각형 177"/>
          <p:cNvSpPr/>
          <p:nvPr/>
        </p:nvSpPr>
        <p:spPr bwMode="auto">
          <a:xfrm>
            <a:off x="631826" y="3933242"/>
            <a:ext cx="720724" cy="11519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재무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9" name="직사각형 178"/>
          <p:cNvSpPr/>
          <p:nvPr/>
        </p:nvSpPr>
        <p:spPr bwMode="auto">
          <a:xfrm>
            <a:off x="631826" y="5085180"/>
            <a:ext cx="720724" cy="57606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0" name="직사각형 179"/>
          <p:cNvSpPr/>
          <p:nvPr/>
        </p:nvSpPr>
        <p:spPr bwMode="auto">
          <a:xfrm>
            <a:off x="631826" y="5661244"/>
            <a:ext cx="720724" cy="57606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기타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1" name="직사각형 180"/>
          <p:cNvSpPr/>
          <p:nvPr/>
        </p:nvSpPr>
        <p:spPr bwMode="auto">
          <a:xfrm>
            <a:off x="7293260" y="6310523"/>
            <a:ext cx="359941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82" name="직사각형 181"/>
          <p:cNvSpPr/>
          <p:nvPr/>
        </p:nvSpPr>
        <p:spPr bwMode="auto">
          <a:xfrm>
            <a:off x="7617519" y="6309853"/>
            <a:ext cx="503833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충분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3" name="직사각형 182"/>
          <p:cNvSpPr/>
          <p:nvPr/>
        </p:nvSpPr>
        <p:spPr bwMode="auto">
          <a:xfrm>
            <a:off x="8013563" y="6310523"/>
            <a:ext cx="359941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84" name="직사각형 183"/>
          <p:cNvSpPr/>
          <p:nvPr/>
        </p:nvSpPr>
        <p:spPr bwMode="auto">
          <a:xfrm>
            <a:off x="8301595" y="6309853"/>
            <a:ext cx="503833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보통</a:t>
            </a:r>
          </a:p>
        </p:txBody>
      </p:sp>
      <p:sp>
        <p:nvSpPr>
          <p:cNvPr id="185" name="직사각형 184"/>
          <p:cNvSpPr/>
          <p:nvPr/>
        </p:nvSpPr>
        <p:spPr bwMode="auto">
          <a:xfrm>
            <a:off x="8661412" y="6310523"/>
            <a:ext cx="359941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86" name="직사각형 185"/>
          <p:cNvSpPr/>
          <p:nvPr/>
        </p:nvSpPr>
        <p:spPr bwMode="auto">
          <a:xfrm>
            <a:off x="8985671" y="6309853"/>
            <a:ext cx="503833" cy="2508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미흡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7" name="직사각형 186"/>
          <p:cNvSpPr/>
          <p:nvPr/>
        </p:nvSpPr>
        <p:spPr bwMode="auto">
          <a:xfrm>
            <a:off x="6392864" y="5085179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188" name="직사각형 187"/>
          <p:cNvSpPr/>
          <p:nvPr/>
        </p:nvSpPr>
        <p:spPr bwMode="auto">
          <a:xfrm>
            <a:off x="1352550" y="4797146"/>
            <a:ext cx="1800226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서울시는 예정 기준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9" name="직사각형 188"/>
          <p:cNvSpPr/>
          <p:nvPr/>
        </p:nvSpPr>
        <p:spPr bwMode="auto">
          <a:xfrm>
            <a:off x="3152776" y="47971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90" name="직사각형 189"/>
          <p:cNvSpPr/>
          <p:nvPr/>
        </p:nvSpPr>
        <p:spPr bwMode="auto">
          <a:xfrm>
            <a:off x="4232274" y="47971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91" name="직사각형 190"/>
          <p:cNvSpPr/>
          <p:nvPr/>
        </p:nvSpPr>
        <p:spPr bwMode="auto">
          <a:xfrm>
            <a:off x="5311773" y="4797146"/>
            <a:ext cx="1079499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92" name="직사각형 191"/>
          <p:cNvSpPr/>
          <p:nvPr/>
        </p:nvSpPr>
        <p:spPr bwMode="auto">
          <a:xfrm>
            <a:off x="6392863" y="4797146"/>
            <a:ext cx="1079500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193" name="직사각형 192"/>
          <p:cNvSpPr/>
          <p:nvPr/>
        </p:nvSpPr>
        <p:spPr bwMode="auto">
          <a:xfrm>
            <a:off x="7472363" y="4797146"/>
            <a:ext cx="1801173" cy="2880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주관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조직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예산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사업 등에 관한 제 규정을 검토한 결과 서울시립병원 병원장에게 부여된 책임과 권한은 비교병원 대비 아래와 같은 특징을 지니고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병원장 </a:t>
            </a:r>
            <a:r>
              <a:rPr lang="en-US" altLang="ko-KR" dirty="0" smtClean="0"/>
              <a:t>R&amp;R </a:t>
            </a:r>
            <a:r>
              <a:rPr lang="ko-KR" altLang="en-US" dirty="0" smtClean="0"/>
              <a:t>관련 규정 상의 특징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직영병원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보건복지부 소속 의료형 책임운영기관은 세입 대비 세출 비율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특수법인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병원과 국립중앙의료원은 의업수지비율 기준</a:t>
            </a:r>
            <a:r>
              <a:rPr lang="en-US" altLang="ko-KR" dirty="0" smtClean="0"/>
              <a:t>(2011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</a:t>
            </a:r>
            <a:r>
              <a:rPr lang="en-US" altLang="ko-KR" dirty="0" smtClean="0"/>
              <a:t>(2012), 2011 </a:t>
            </a:r>
            <a:r>
              <a:rPr lang="ko-KR" altLang="en-US" dirty="0" smtClean="0"/>
              <a:t>회계연도 세입세출결산서</a:t>
            </a:r>
            <a:r>
              <a:rPr lang="en-US" altLang="ko-KR" dirty="0" smtClean="0"/>
              <a:t>; </a:t>
            </a:r>
            <a:r>
              <a:rPr lang="ko-KR" altLang="en-US" dirty="0" smtClean="0"/>
              <a:t>보건복지부</a:t>
            </a:r>
            <a:r>
              <a:rPr lang="en-US" altLang="ko-KR" dirty="0" smtClean="0"/>
              <a:t>(2012), 2011</a:t>
            </a:r>
            <a:r>
              <a:rPr lang="ko-KR" altLang="en-US" dirty="0" smtClean="0"/>
              <a:t>년도 보건복지부 소관 세입세출결산서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2073275" y="1628775"/>
            <a:ext cx="4319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주요내용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6392955" y="1628775"/>
            <a:ext cx="288058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비교병원 벤치마킹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631825" y="1916113"/>
            <a:ext cx="1441451" cy="13335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및 정원</a:t>
            </a:r>
          </a:p>
        </p:txBody>
      </p:sp>
      <p:sp>
        <p:nvSpPr>
          <p:cNvPr id="37" name="직사각형 36"/>
          <p:cNvSpPr/>
          <p:nvPr/>
        </p:nvSpPr>
        <p:spPr bwMode="auto">
          <a:xfrm>
            <a:off x="2073274" y="1916113"/>
            <a:ext cx="4319589" cy="13335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병원장이 단독으로 결정할 수 있는 사항이 거의 없음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규정의 개정 시 이사회 내지 병원운영위원회 심의와 서울시 승인을 요구하고 있음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부서의 명칭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부서장의 직급 등이 직제에 세부적으로 명시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하부단위 조직을 직제에 명시해 조직개편이 경직적으로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부서별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직급별 정원이 직제에 세부적으로 명시</a:t>
            </a:r>
          </a:p>
        </p:txBody>
      </p:sp>
      <p:sp>
        <p:nvSpPr>
          <p:cNvPr id="38" name="직사각형 37"/>
          <p:cNvSpPr/>
          <p:nvPr/>
        </p:nvSpPr>
        <p:spPr bwMode="auto">
          <a:xfrm>
            <a:off x="6392863" y="1916113"/>
            <a:ext cx="2881312" cy="13335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예외적 상황과 변동기준 사전 설정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총정원 내 정원 조정이 비교적 용이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판단으로 임시직 운영 가능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 여건 변화에 따라 정원의 탄력적 운영이 가능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631186" y="3249613"/>
            <a:ext cx="1441451" cy="11160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직원 인사 및 보수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2072635" y="3249613"/>
            <a:ext cx="4319589" cy="11160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운영형태에 따라 다양한 차이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 및 직영병원에 대한 서울시의 통제 수준 및 범위가 다름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 간에도 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수탁병원 간 상황에 따라 차이 발생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일부 직원을 제외하고는 재량 거의 없음</a:t>
            </a:r>
          </a:p>
        </p:txBody>
      </p:sp>
      <p:sp>
        <p:nvSpPr>
          <p:cNvPr id="41" name="직사각형 40"/>
          <p:cNvSpPr/>
          <p:nvPr/>
        </p:nvSpPr>
        <p:spPr bwMode="auto">
          <a:xfrm>
            <a:off x="6392224" y="3249613"/>
            <a:ext cx="2881312" cy="11160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운영형태와 상관 없이 동일하게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의료원장과 병원장 권한이 거의 동일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도립병원 동일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보수표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적용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병원장에 의해 일부 조정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일부 직원을 제외하고는 재량 거의 없음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631186" y="4365625"/>
            <a:ext cx="1441451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예산 및 재무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2072635" y="4365625"/>
            <a:ext cx="4319589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운영형태에 따라 다양한 차이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 및 직영병원에 대한 적용되는 규정 및 운영방법 차이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직영병원을 외에는 대체로 유사한 수준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6392224" y="4365625"/>
            <a:ext cx="2881312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서울의료원과 유사한 수준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행정안전부 지침 등 상위법령에 및 규정에 따름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631917" y="5084763"/>
            <a:ext cx="1441451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2073366" y="5084763"/>
            <a:ext cx="4319589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비급여수가에 따라 서울시 차원의 통제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시립병원의 비급여수가 조정 요구 시 별도 심의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6392955" y="5084763"/>
            <a:ext cx="2881312" cy="719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차원의 통제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수가규정에 의해 일반기준 관리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급여수가의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140%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범위 내 설정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631184" y="5803902"/>
            <a:ext cx="1441451" cy="2889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2072633" y="5803902"/>
            <a:ext cx="4319589" cy="2889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서울시에 의한 포괄적 감독권 행사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 통제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이중통제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6392222" y="5803902"/>
            <a:ext cx="2881312" cy="2889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서울시립병원과 동일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경기도의 경우 진료 각 과의 편성과 휴직 인원에 대한 추가 임용이 가능한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서울시립병원은 진료 각 과의 편성과 정원 내 인력이 경직적으로 운영되고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직제 관련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6</a:t>
            </a:r>
            <a:r>
              <a:rPr lang="ko-KR" altLang="en-US" dirty="0" smtClean="0"/>
              <a:t>개 병원 진료부장 밑에 진료 각 과와 </a:t>
            </a:r>
            <a:r>
              <a:rPr lang="ko-KR" altLang="en-US" dirty="0" err="1" smtClean="0"/>
              <a:t>약제과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간호과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건강증진센터를 두도록 규정하되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조직도 상에도 진료 각 과를 세분하지 않음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</a:t>
            </a:r>
            <a:r>
              <a:rPr lang="ko-KR" altLang="en-US" dirty="0" smtClean="0"/>
              <a:t>기존 업무 외에 새로운 사업수행을 위해 필요한 경우 이사회 의결을 거쳐 하부기구와 별도의 잠정기구를 설치</a:t>
            </a:r>
            <a:r>
              <a:rPr lang="en-US" altLang="ko-KR" dirty="0" smtClean="0"/>
              <a:t>·</a:t>
            </a:r>
            <a:r>
              <a:rPr lang="ko-KR" altLang="en-US" dirty="0" smtClean="0"/>
              <a:t>운영함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경기도의 별도 통제 없음</a:t>
            </a:r>
            <a:r>
              <a:rPr lang="en-US" altLang="ko-KR" dirty="0" smtClean="0"/>
              <a:t>)</a:t>
            </a:r>
          </a:p>
          <a:p>
            <a:pPr marL="0" indent="0">
              <a:buAutoNum type="arabicParenR"/>
            </a:pPr>
            <a:r>
              <a:rPr lang="ko-KR" altLang="en-US" dirty="0" smtClean="0"/>
              <a:t> 이 경우 복직이 이루어지더라도 최초 해당 직급의 최초 결원이 발생한 시점에 결원 발생이 소멸한 것으로 간주함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6" y="1916111"/>
            <a:ext cx="1441450" cy="118885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31826" y="3104966"/>
            <a:ext cx="1441450" cy="100824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위탁병원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조직의 구성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2072680" y="3104966"/>
            <a:ext cx="2375495" cy="10082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부서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부서의 명칭 및 관리자 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보임 가능한 관리자의 직급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조직도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정원 변경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4448175" y="3104964"/>
            <a:ext cx="2425501" cy="10082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부서별 정원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직종별 정원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직급별 정원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현원 관리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873677" y="3104964"/>
            <a:ext cx="2400498" cy="10082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정원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총정원을 변경하지 않는 범위 내에서 임상교수요원 운용 및 직종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직급 간 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임시직원에 한해 예산 범위 내 운영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2072680" y="1916111"/>
            <a:ext cx="2375495" cy="118813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부서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부서의 명칭 및 관리자 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보임 가능한 관리자의 직급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조직도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4448175" y="1916109"/>
            <a:ext cx="2425501" cy="118813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부서별 정원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직종별 정원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직급별 정원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무기계약직 포함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873677" y="1916109"/>
            <a:ext cx="2400498" cy="118813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정원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총정원을 변경하지 않는 범위 내에서 직군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직종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직급 간 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임시직원에 한해 예산 범위 내 운영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전공의는 보건복지부장관 승인 인원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631825" y="4113213"/>
            <a:ext cx="1441450" cy="75594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2072679" y="4113213"/>
            <a:ext cx="2375495" cy="7559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행정기구 설치조례 및 시행규칙 적용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및 시의회 의결을 거쳐야 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4448174" y="4113211"/>
            <a:ext cx="2425501" cy="7559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지방공무원 정원 조례 및 시행규칙 적용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및 시의회 의결을 거쳐야 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6873676" y="4113211"/>
            <a:ext cx="2400498" cy="7559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정원관리에 관한 권한이 서울시에 있음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정원 내 임용도 서울시 승인 필요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631824" y="4869162"/>
            <a:ext cx="1441450" cy="118813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비교병원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2072678" y="4869162"/>
            <a:ext cx="2375495" cy="118813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부서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부서의 명칭 및 관리자 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진료과에 대한 세부규정 없음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보임 가능한 관리자의 직급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신규목적 사업 조직 운영 권한 보유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  <a:endParaRPr lang="ko-KR" altLang="en-US" sz="1000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4448173" y="4869160"/>
            <a:ext cx="2425501" cy="118813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직종별 정원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직급별 정원</a:t>
            </a:r>
          </a:p>
        </p:txBody>
      </p:sp>
      <p:sp>
        <p:nvSpPr>
          <p:cNvPr id="41" name="직사각형 40"/>
          <p:cNvSpPr/>
          <p:nvPr/>
        </p:nvSpPr>
        <p:spPr bwMode="auto">
          <a:xfrm>
            <a:off x="6873675" y="4869160"/>
            <a:ext cx="2400498" cy="118813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직제규칙 정원 관련 조항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휴직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발생 시 별도 정원이 있는 것으로 보고 직원 채용 가능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 범위 내 혹은 특별한 사유가 있는 경우 임시직원 운영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경기도의료원의 직제규칙 별표 </a:t>
            </a:r>
            <a:r>
              <a:rPr lang="en-US" altLang="ko-KR" dirty="0" smtClean="0"/>
              <a:t>5</a:t>
            </a:r>
            <a:r>
              <a:rPr lang="ko-KR" altLang="en-US" dirty="0" smtClean="0"/>
              <a:t>에 정원책정기준표를 제시하여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 운영실적</a:t>
            </a:r>
            <a:r>
              <a:rPr lang="en-US" altLang="ko-KR" dirty="0" smtClean="0"/>
              <a:t>(</a:t>
            </a:r>
            <a:r>
              <a:rPr lang="ko-KR" altLang="en-US" dirty="0" smtClean="0"/>
              <a:t>환자 및 의업수입</a:t>
            </a:r>
            <a:r>
              <a:rPr lang="en-US" altLang="ko-KR" dirty="0" smtClean="0"/>
              <a:t> </a:t>
            </a:r>
            <a:r>
              <a:rPr lang="ko-KR" altLang="en-US" dirty="0" smtClean="0"/>
              <a:t>증가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따라 정원을 탄력적으로 운영할 수 있도록 유연성을 부여하고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경기도의료원의 정원책정기준표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(</a:t>
            </a:r>
            <a:r>
              <a:rPr lang="ko-KR" altLang="en-US" dirty="0" smtClean="0"/>
              <a:t>직제규칙 </a:t>
            </a:r>
            <a:r>
              <a:rPr lang="en-US" altLang="ko-KR" dirty="0" smtClean="0"/>
              <a:t>[</a:t>
            </a:r>
            <a:r>
              <a:rPr lang="ko-KR" altLang="en-US" dirty="0" smtClean="0"/>
              <a:t>별표 </a:t>
            </a:r>
            <a:r>
              <a:rPr lang="en-US" altLang="ko-KR" dirty="0" smtClean="0"/>
              <a:t>5]);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 bwMode="auto">
          <a:xfrm>
            <a:off x="631824" y="1628775"/>
            <a:ext cx="1369397" cy="56435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1999277" y="1628775"/>
            <a:ext cx="4968977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정원 운영 기준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000250" y="1916113"/>
            <a:ext cx="2305050" cy="27701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기본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4305301" y="1916113"/>
            <a:ext cx="2663924" cy="27701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초과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6969224" y="1628775"/>
            <a:ext cx="2304951" cy="56435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기준설정근거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631825" y="2193126"/>
            <a:ext cx="1369396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의사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2000250" y="2193126"/>
            <a:ext cx="230505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진료과장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(80 Bed)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병원원장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별도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4305301" y="2193126"/>
            <a:ext cx="2663924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입원환자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인씩 증원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 =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간주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6968255" y="2193126"/>
            <a:ext cx="230592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상에 명시된 기준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적용기준 동일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31825" y="2636838"/>
            <a:ext cx="1369396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약사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2000250" y="2636838"/>
            <a:ext cx="230505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조제수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이상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4305301" y="2636838"/>
            <a:ext cx="2663924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조제수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160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 초과마다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증원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6968255" y="2636838"/>
            <a:ext cx="230592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상에 명시된 기준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적용기준 동일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631825" y="3080550"/>
            <a:ext cx="1369396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간호사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조무사 포함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2000250" y="3080550"/>
            <a:ext cx="230505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진료과당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4305301" y="3080550"/>
            <a:ext cx="2663924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입원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인씩 증원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12 =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간주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6968255" y="3080550"/>
            <a:ext cx="2305920" cy="4437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상에 명시된 기준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입원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인씩 증원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631824" y="3525526"/>
            <a:ext cx="434687" cy="149716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의료기사</a:t>
            </a:r>
          </a:p>
        </p:txBody>
      </p:sp>
      <p:sp>
        <p:nvSpPr>
          <p:cNvPr id="55" name="직사각형 54"/>
          <p:cNvSpPr/>
          <p:nvPr/>
        </p:nvSpPr>
        <p:spPr bwMode="auto">
          <a:xfrm>
            <a:off x="2000250" y="3525526"/>
            <a:ext cx="2305050" cy="30132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4305302" y="3525526"/>
            <a:ext cx="2663923" cy="30132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X-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선 촬영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증원</a:t>
            </a:r>
          </a:p>
        </p:txBody>
      </p:sp>
      <p:sp>
        <p:nvSpPr>
          <p:cNvPr id="57" name="직사각형 56"/>
          <p:cNvSpPr/>
          <p:nvPr/>
        </p:nvSpPr>
        <p:spPr bwMode="auto">
          <a:xfrm>
            <a:off x="6971168" y="3525526"/>
            <a:ext cx="2303007" cy="9057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필요한 수의 인원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별도 기준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1066512" y="3525526"/>
            <a:ext cx="934709" cy="30132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방사선사</a:t>
            </a:r>
          </a:p>
        </p:txBody>
      </p:sp>
      <p:sp>
        <p:nvSpPr>
          <p:cNvPr id="59" name="직사각형 58"/>
          <p:cNvSpPr/>
          <p:nvPr/>
        </p:nvSpPr>
        <p:spPr bwMode="auto">
          <a:xfrm>
            <a:off x="2000250" y="3826856"/>
            <a:ext cx="2305050" cy="3030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60" name="직사각형 59"/>
          <p:cNvSpPr/>
          <p:nvPr/>
        </p:nvSpPr>
        <p:spPr bwMode="auto">
          <a:xfrm>
            <a:off x="4305301" y="3826856"/>
            <a:ext cx="2663924" cy="3030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진료건수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110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증원</a:t>
            </a:r>
          </a:p>
        </p:txBody>
      </p:sp>
      <p:sp>
        <p:nvSpPr>
          <p:cNvPr id="62" name="직사각형 61"/>
          <p:cNvSpPr/>
          <p:nvPr/>
        </p:nvSpPr>
        <p:spPr bwMode="auto">
          <a:xfrm>
            <a:off x="1066512" y="3826856"/>
            <a:ext cx="934709" cy="3030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임상병리사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2000250" y="4129921"/>
            <a:ext cx="2305050" cy="3013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치과운영 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64" name="직사각형 63"/>
          <p:cNvSpPr/>
          <p:nvPr/>
        </p:nvSpPr>
        <p:spPr bwMode="auto">
          <a:xfrm>
            <a:off x="4305301" y="4129921"/>
            <a:ext cx="2663924" cy="3013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1066512" y="4129921"/>
            <a:ext cx="934709" cy="3013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치과위생사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2002196" y="4431249"/>
            <a:ext cx="2303104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물리치료실 설치 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4303357" y="4431249"/>
            <a:ext cx="2665868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치료환자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초과 시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 증원 </a:t>
            </a:r>
          </a:p>
        </p:txBody>
      </p:sp>
      <p:sp>
        <p:nvSpPr>
          <p:cNvPr id="68" name="직사각형 67"/>
          <p:cNvSpPr/>
          <p:nvPr/>
        </p:nvSpPr>
        <p:spPr bwMode="auto">
          <a:xfrm>
            <a:off x="1066511" y="4431249"/>
            <a:ext cx="934709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물리치료사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2002196" y="4726968"/>
            <a:ext cx="2303104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기사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4303357" y="4726968"/>
            <a:ext cx="2665868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1066511" y="4726968"/>
            <a:ext cx="934709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보조원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6972138" y="4431249"/>
            <a:ext cx="2302037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6972138" y="4726968"/>
            <a:ext cx="2302037" cy="2957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631825" y="5022688"/>
            <a:ext cx="1369396" cy="4225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영양사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2000250" y="5022688"/>
            <a:ext cx="2305050" cy="4225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 평균 입원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 이상 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77" name="직사각형 76"/>
          <p:cNvSpPr/>
          <p:nvPr/>
        </p:nvSpPr>
        <p:spPr bwMode="auto">
          <a:xfrm>
            <a:off x="4305301" y="5022688"/>
            <a:ext cx="2663924" cy="4225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6968255" y="5022688"/>
            <a:ext cx="2305920" cy="4225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종합병원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식품위생법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이상 집단급식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632800" y="5445224"/>
            <a:ext cx="1369396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사회복지사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2001225" y="5445224"/>
            <a:ext cx="230505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병원당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4306276" y="5445224"/>
            <a:ext cx="2663924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6969230" y="5445224"/>
            <a:ext cx="230592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의료법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종합병원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sp>
        <p:nvSpPr>
          <p:cNvPr id="83" name="직사각형 82"/>
          <p:cNvSpPr/>
          <p:nvPr/>
        </p:nvSpPr>
        <p:spPr bwMode="auto">
          <a:xfrm>
            <a:off x="631824" y="5732561"/>
            <a:ext cx="1369396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사무직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2000249" y="5732561"/>
            <a:ext cx="230505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전체 직원 수의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15%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이내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4305300" y="5732561"/>
            <a:ext cx="2663924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6968254" y="5732561"/>
            <a:ext cx="230592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632800" y="6019898"/>
            <a:ext cx="1369396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2001225" y="6019898"/>
            <a:ext cx="230505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4306276" y="6019898"/>
            <a:ext cx="2663924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6969230" y="6019898"/>
            <a:ext cx="2305920" cy="28733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서울의료원은 직원 인사 전반을 의료원장 권한으로 운영 가능한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위탁병원의 경우는 위탁 시 협약사항에 따라 병원장의 권한이 아래와 같이 다르게 운영되고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인사 관련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보라매병원을 제외하고는 위탁협약서 상에 동 규정과 유사한 조항 없음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6" y="1916111"/>
            <a:ext cx="1441450" cy="165690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31826" y="3574353"/>
            <a:ext cx="720774" cy="248354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위탁병원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인사일반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072680" y="3574354"/>
            <a:ext cx="7201495" cy="3239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서울대병원 직원인사규정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및 내규 적용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보라매병원장에게 직원 임용권한 없음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인사고과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근무평정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직원 징계 및 포상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072680" y="1916111"/>
            <a:ext cx="2375495" cy="16559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직원인사규정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자문기관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일부 사전심의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인사관리의 기본방침 수립 및 시행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 및 표창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기능검정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파견직원 의료원 근무요청 및 해제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명예퇴직 및 조기퇴직 신청자 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기타 의료원장 부의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4448175" y="1916109"/>
            <a:ext cx="2425501" cy="16559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 시행내규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인사고과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평가자 및 조정자 지정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6873677" y="1916109"/>
            <a:ext cx="2400498" cy="16559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 시행내규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포상 및 징계심의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포상 대상자 및 포상시기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인사위원회에 징계의결 요구서를 제출해 사전 의결을 거침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 의결 결과에 대한 재심 청구 가능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재심 결과에 대한 취소 및 경감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1352600" y="3573016"/>
            <a:ext cx="720774" cy="75728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2073374" y="3898253"/>
            <a:ext cx="7201495" cy="432047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보라매병원 위탁운영에 관한 협약서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수탁병원장에게 점진적으로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소속직원의 인사를 독립적으로 관장할 수 있도록 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1352600" y="4330302"/>
            <a:ext cx="720774" cy="75446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동부병원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2072679" y="4330304"/>
            <a:ext cx="2375495" cy="75446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위탁병원 인사규정 준용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이하 직원의 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및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직원 임용에 관한 사항은 서울의료원장 권한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4448174" y="4330302"/>
            <a:ext cx="2425501" cy="75446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위탁병원 인사규정 시행내규 준용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인사고과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평가자 및 조정자 지정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6873676" y="4330302"/>
            <a:ext cx="2400498" cy="75446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위탁병원 인사규정 시행내규 준용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포상 및 징계심의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포상 대상자 및 포상시기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1353295" y="5085184"/>
            <a:ext cx="720774" cy="97271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서남병원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2073374" y="5085186"/>
            <a:ext cx="2375495" cy="97271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자체 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이하 직원의 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이상 직원 임용에 관한 사항은 위탁병원장에게 보고 후 시행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 구성 및 운영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4448869" y="5085184"/>
            <a:ext cx="2425501" cy="97271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자체 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근무평정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평정의 절차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6874371" y="5085184"/>
            <a:ext cx="2400498" cy="97271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자체 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및 지방공무원 징계 및 소청 규정 준용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상훈 및 징계심의 기준 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 의결 거침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경기도의료원은 의료원장과 각 병원장에게 소관 직원에 대한 인사권을 동일하게 부여하고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병원장에 대한 임용추천권한을 의료원장에게 별도로 부여하고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경기도의료원의 인사규정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6</a:t>
            </a:r>
            <a:r>
              <a:rPr lang="ko-KR" altLang="en-US" dirty="0" smtClean="0"/>
              <a:t>개 병원 진료부장 밑에 진료 각 과와 </a:t>
            </a:r>
            <a:r>
              <a:rPr lang="ko-KR" altLang="en-US" dirty="0" err="1" smtClean="0"/>
              <a:t>약제과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간호과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건강증진센터를 두도록 규정하되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조직도 상에도 진료 각 과를 세분하지 않음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</a:t>
            </a:r>
            <a:r>
              <a:rPr lang="ko-KR" altLang="en-US" dirty="0" smtClean="0"/>
              <a:t>기존 업무 외에 새로운 사업수행을 위해 필요한 경우 이사회 의결을 거쳐 하부기구와 별도의 잠정기구를 설치</a:t>
            </a:r>
            <a:r>
              <a:rPr lang="en-US" altLang="ko-KR" dirty="0" smtClean="0"/>
              <a:t>·</a:t>
            </a:r>
            <a:r>
              <a:rPr lang="ko-KR" altLang="en-US" dirty="0" smtClean="0"/>
              <a:t>운영함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경기도의 별도 통제 없음</a:t>
            </a:r>
            <a:r>
              <a:rPr lang="en-US" altLang="ko-KR" dirty="0" smtClean="0"/>
              <a:t>)</a:t>
            </a:r>
          </a:p>
          <a:p>
            <a:pPr marL="0" indent="0">
              <a:buAutoNum type="arabicParenR"/>
            </a:pPr>
            <a:r>
              <a:rPr lang="ko-KR" altLang="en-US" dirty="0" smtClean="0"/>
              <a:t> 이 경우 복직이 이루어지더라도 최초 해당 직급의 최초 결원이 발생한 시점에 결원 발생이 소멸한 것으로 간주함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인사일반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인사고과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근무평정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직원 징계 및 포상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631824" y="1916113"/>
            <a:ext cx="1441450" cy="241300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병원장에게 동일 권한 부여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의료원장은 의료원 소속 직원에 대해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병원장은 소관 병원 직원에 대해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2072678" y="1916113"/>
            <a:ext cx="2375495" cy="2413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규정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자문기관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일부 사전심의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인사관리의 기본방침 수립 및 시행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 및 포상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근무평정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직원의 정년 연장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보안 업무의 협의</a:t>
            </a: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인사내규의 제정 및 폐지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 또는 병원장의 재심의 요구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기타 의료원장 부의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4448175" y="1916108"/>
            <a:ext cx="2425501" cy="241300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근무성정평정의 기준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평정자 및 확인자 지정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6873677" y="1916108"/>
            <a:ext cx="2400498" cy="241300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포상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인사위원회에 징계의결 요구서를 제출해 사전 의결을 거침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징계대상자 요청이 있는 경우 재심 청구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631823" y="5121188"/>
            <a:ext cx="1441450" cy="68365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의료원장의 권한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2072677" y="5121188"/>
            <a:ext cx="7201498" cy="68365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설립 및 운영조례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병원장은 원장이 추천하는 임용정원의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배수에 해당하는 임용후보자 중에서 도지사가 선발하여 임명한다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45" name="이등변 삼각형 44"/>
          <p:cNvSpPr/>
          <p:nvPr/>
        </p:nvSpPr>
        <p:spPr bwMode="auto">
          <a:xfrm>
            <a:off x="2522730" y="4473116"/>
            <a:ext cx="4860540" cy="252028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632422" y="4833938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2073276" y="4833938"/>
            <a:ext cx="7200899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분원에 대한 의료원 통제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직영병원의 경우 보수와 관련해 독자적 권한 행사가 어려운 상황이며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서울의료원과 위탁병원의 경우 </a:t>
            </a:r>
            <a:r>
              <a:rPr lang="ko-KR" altLang="en-US" dirty="0" err="1" smtClean="0"/>
              <a:t>의사직</a:t>
            </a:r>
            <a:r>
              <a:rPr lang="ko-KR" altLang="en-US" dirty="0" smtClean="0"/>
              <a:t> 및 연봉제 적용 직원에 한해 일부 조정 권한이 부여되고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보수 </a:t>
            </a:r>
            <a:r>
              <a:rPr lang="ko-KR" altLang="en-US" dirty="0" smtClean="0"/>
              <a:t>관련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비교병원인 경기도의료원의 경우도 서울의료원과 유사한 수준으로 보수항목 및 지급기준이 명시되어 있음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6" y="1916109"/>
            <a:ext cx="1441450" cy="1296991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000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기본급여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부가급여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수당 및 성과상여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인센티브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2072680" y="1916109"/>
            <a:ext cx="2375495" cy="1296991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보수규정 및 연봉제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시행규정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보수의 종류 및 보수 책정을 위한 경력 산정 기준이 규정에 명시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연봉계약 체결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기준 내에서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성과연봉 지급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지급률은 서울시에서 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4448175" y="1916109"/>
            <a:ext cx="2425501" cy="1296991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보수규정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법정수당의 기준 및 지급률 명시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성과상여 지급률은 행정안전부 지침 적용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상여수당의 내부 지급기준 설정 및 배분은 원장 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내규로 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기타 수당은 예산 범위 내 운영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6873677" y="1916109"/>
            <a:ext cx="2400498" cy="1296991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1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특별성과금운영지침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특별성과금 지급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 범위 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인건비 절약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전년 대비 당기순이익 증가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주요 사업비 절감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대행사업비 경상경비 등 절감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1280593" y="3212976"/>
            <a:ext cx="792683" cy="93693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</a:t>
            </a:r>
          </a:p>
        </p:txBody>
      </p:sp>
      <p:sp>
        <p:nvSpPr>
          <p:cNvPr id="29" name="직사각형 28"/>
          <p:cNvSpPr/>
          <p:nvPr/>
        </p:nvSpPr>
        <p:spPr bwMode="auto">
          <a:xfrm>
            <a:off x="2072679" y="3213809"/>
            <a:ext cx="2375495" cy="9361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보수는 본원 규정을 따름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진료교수요원 보수는 병원장이 별도 보수 책정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4448174" y="3213809"/>
            <a:ext cx="2425501" cy="9361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 수당은 본원 규정을 따름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별도 병원장이 요청하는 경우 본원 원장의 승인을 얻어 수당 신설 가능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6873676" y="3213809"/>
            <a:ext cx="2400498" cy="9361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본원 규정을 따름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별도 병원장이 요청하는 경우 본원 원장의 승인을 얻어 신설 가능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631824" y="5120831"/>
            <a:ext cx="1441450" cy="1116481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어린이병원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072678" y="5120679"/>
            <a:ext cx="2375495" cy="11158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지방공무원 보수규정 및 서울시 내부 지침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성과연봉 운영기준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급여산정 및 임용계약은 서울시에서 수행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성과연봉 지급액 및 지급기준 설정은 서울시에서 수행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4448173" y="5120679"/>
            <a:ext cx="2425501" cy="11158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지방공무원수당 등에 관한 규정 및 지방공무원보수업무 등 처리지침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승인예산 범위 내 수당 및 여비 지급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지침 명시 기준에 따라 지급률 결정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6873675" y="5120679"/>
            <a:ext cx="2400498" cy="111580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해당 사항 없음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1280592" y="4149912"/>
            <a:ext cx="792683" cy="97117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서남병원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2072678" y="4150521"/>
            <a:ext cx="2375495" cy="970309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서남병원 보수규정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보수의 종류 및 보수 책정을 위한 경력 산정 기준이 규정에 명시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소속 직원은 병원장 평가 결과에 따라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범위 내 조정 가능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4448173" y="4150521"/>
            <a:ext cx="2425501" cy="970309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서남병원 보수규정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수당의 종류 및 수당지급 기준이 규정에 명시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6873675" y="4150521"/>
            <a:ext cx="2400498" cy="970309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서남병원 보수규정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성과수당 평가등급 및 지급률이 규정에 명시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631823" y="3213809"/>
            <a:ext cx="648769" cy="190727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직영병원은 예산에 대한 직접적인 통제가 이루어지는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서울의료원 및 위탁병원은 내부에서 검토 과정을 거친 후 서울시 내지 위탁병원의  승인을 받는 구조로 운영되고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예</a:t>
            </a:r>
            <a:r>
              <a:rPr lang="en-US" altLang="ko-KR" dirty="0" smtClean="0"/>
              <a:t>·</a:t>
            </a:r>
            <a:r>
              <a:rPr lang="ko-KR" altLang="en-US" dirty="0" smtClean="0"/>
              <a:t>결산 및 회계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행정안전부 훈령으로 시달되는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지방자치단체 예산편성 운영기준 및 기금운용계획 수립기준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지방공기업 예산편성기준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을 준수해야 함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6" y="1916112"/>
            <a:ext cx="1441450" cy="147637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예산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결산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기타 회계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072680" y="1916111"/>
            <a:ext cx="2375495" cy="14754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예산편성지침에 따라 편성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의결로 확정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승인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보건복지부 제출 병행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수정요구 시 수정해 이사회 의결을 거침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보건복지부 수정요구 시 수정해 이사회 의결을 거침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4448175" y="1916109"/>
            <a:ext cx="2425501" cy="14754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지방의료원의 설립 및 운영에 관한 법률에 따라 결산서 작성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의결로 확정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승인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보건복지부 제출 병행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초과수입 발생에 관련된 경비 집행은 이사회 의결 후 시장에게 보고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873677" y="1916109"/>
            <a:ext cx="2400498" cy="147548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일시차입금은 원장 재량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장기차입금은 시장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특수연구 등을 위한 기금의 설치와 운영은 이사회 의결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 승인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보조금 운영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변경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는 시장 승인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631826" y="3392493"/>
            <a:ext cx="1441450" cy="111600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2072680" y="3392491"/>
            <a:ext cx="2375495" cy="111682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자체 예산편성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운영위원회 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원장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제출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4448175" y="3392489"/>
            <a:ext cx="2425501" cy="111682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세입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세출결산서 작성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운영위원회 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원장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보고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제출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6873677" y="3392489"/>
            <a:ext cx="2400498" cy="111682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회계규칙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차입 시 운영위원회 의결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본원 원장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631826" y="4509316"/>
            <a:ext cx="1441450" cy="756421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2072680" y="4508503"/>
            <a:ext cx="2375495" cy="7569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사무전결처리규정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예산편성요구서 제출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 이용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전용 방침 요구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예비비 사용 요구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4448175" y="4508501"/>
            <a:ext cx="2425501" cy="7569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일반회계에 통합해 관리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별도 권한 없음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3" name="직사각형 22"/>
          <p:cNvSpPr/>
          <p:nvPr/>
        </p:nvSpPr>
        <p:spPr bwMode="auto">
          <a:xfrm>
            <a:off x="6873677" y="4508501"/>
            <a:ext cx="2400498" cy="7569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사무전결처리규정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세입예산 징수 및 세출예산 배정 요구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월별 지출계획 수립 및 지출결의</a:t>
            </a:r>
          </a:p>
        </p:txBody>
      </p:sp>
      <p:sp>
        <p:nvSpPr>
          <p:cNvPr id="24" name="직사각형 23"/>
          <p:cNvSpPr/>
          <p:nvPr/>
        </p:nvSpPr>
        <p:spPr bwMode="auto">
          <a:xfrm>
            <a:off x="631826" y="5265471"/>
            <a:ext cx="1441450" cy="935304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비교병원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072680" y="5265688"/>
            <a:ext cx="2375495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 예산편성지침에 따라 편성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의결로 확정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도지사 승인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시정명령 가능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4448175" y="5265686"/>
            <a:ext cx="2425501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의결로 확정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도지사  승인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시정명령 가능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6873677" y="5265686"/>
            <a:ext cx="2400498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 및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수지예산 외 채무부담행위는 이사회 의결 및 도지사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일시차입금은 원장 재량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장기차입금은 시장 승인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 bwMode="auto">
          <a:xfrm>
            <a:off x="4448175" y="1916109"/>
            <a:ext cx="2425501" cy="3133605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이등변 삼각형 47"/>
          <p:cNvSpPr/>
          <p:nvPr/>
        </p:nvSpPr>
        <p:spPr bwMode="auto">
          <a:xfrm flipV="1">
            <a:off x="4864038" y="2924173"/>
            <a:ext cx="1619547" cy="217489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계약 및 구매 관련 규정은 비교병원과 유사한 수준의 권한이 확보되어 있었으나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통합구매 추진으로 서울시의 계약심사 절차가 추가됨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계약 및 구매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의료장비 공동구매는 전체 시립병원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민간위탁 정신병원 제외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적용되며</a:t>
            </a:r>
            <a:r>
              <a:rPr lang="en-US" altLang="ko-KR" dirty="0" smtClean="0"/>
              <a:t>, 2014</a:t>
            </a:r>
            <a:r>
              <a:rPr lang="ko-KR" altLang="en-US" dirty="0" smtClean="0"/>
              <a:t>년도부터는 </a:t>
            </a:r>
            <a:r>
              <a:rPr lang="en-US" altLang="ko-KR" dirty="0" smtClean="0"/>
              <a:t>1</a:t>
            </a:r>
            <a:r>
              <a:rPr lang="ko-KR" altLang="en-US" dirty="0" smtClean="0"/>
              <a:t>천만 원 이상으로 확대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의약품 및 진료재료 등은 현재 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   공동구매가 이루어지는 서울의료원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직영병원 및 동부</a:t>
            </a:r>
            <a:r>
              <a:rPr lang="en-US" altLang="ko-KR" dirty="0" smtClean="0"/>
              <a:t>·</a:t>
            </a:r>
            <a:r>
              <a:rPr lang="ko-KR" altLang="en-US" dirty="0" smtClean="0"/>
              <a:t>북부병원에 서남병원과 장애인치과병원이 추가 적용</a:t>
            </a:r>
            <a:r>
              <a:rPr lang="en-US" altLang="ko-KR" dirty="0" smtClean="0"/>
              <a:t>, 2014</a:t>
            </a:r>
            <a:r>
              <a:rPr lang="ko-KR" altLang="en-US" dirty="0" smtClean="0"/>
              <a:t>년도부터 </a:t>
            </a:r>
            <a:r>
              <a:rPr lang="en-US" altLang="ko-KR" dirty="0" smtClean="0"/>
              <a:t>2</a:t>
            </a:r>
            <a:r>
              <a:rPr lang="ko-KR" altLang="en-US" dirty="0" smtClean="0"/>
              <a:t>백만 원 이상 확대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2) </a:t>
            </a:r>
            <a:r>
              <a:rPr lang="ko-KR" altLang="en-US" dirty="0" smtClean="0"/>
              <a:t>독립채산제 시행 이후 일부 유보적인 입장으로 알려져 있음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2) </a:t>
            </a:r>
            <a:r>
              <a:rPr lang="ko-KR" altLang="en-US" dirty="0" smtClean="0"/>
              <a:t>경기도의료원의 경우 서울시립병원이 도입 예정인 공동구매를 기 추진</a:t>
            </a:r>
            <a:r>
              <a:rPr lang="en-US" altLang="ko-KR" dirty="0" smtClean="0"/>
              <a:t>(</a:t>
            </a:r>
            <a:r>
              <a:rPr lang="ko-KR" altLang="en-US" dirty="0" smtClean="0"/>
              <a:t>행정안전부가 시달한 지방자치단체 계약심사 업무처리지침 준용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 내부자료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시립병원 의료장비 공동구매 추진계획</a:t>
            </a:r>
            <a:r>
              <a:rPr lang="en-US" altLang="ko-KR" dirty="0" smtClean="0"/>
              <a:t>);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 bwMode="auto">
          <a:xfrm>
            <a:off x="631826" y="1628775"/>
            <a:ext cx="144145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2680" y="1628775"/>
            <a:ext cx="23754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계약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1628773"/>
            <a:ext cx="242550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구매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873677" y="1628773"/>
            <a:ext cx="240049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물품관리</a:t>
            </a:r>
          </a:p>
        </p:txBody>
      </p:sp>
      <p:sp>
        <p:nvSpPr>
          <p:cNvPr id="24" name="직사각형 23"/>
          <p:cNvSpPr/>
          <p:nvPr/>
        </p:nvSpPr>
        <p:spPr bwMode="auto">
          <a:xfrm>
            <a:off x="631826" y="1916113"/>
            <a:ext cx="1441450" cy="108084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2072680" y="1916112"/>
            <a:ext cx="2375495" cy="108018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 회계규정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계약 체결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관련 사무의 위임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873677" y="1916110"/>
            <a:ext cx="2400498" cy="1080184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 물품관리규정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 및 자산취득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물품의 검수 및 재고관리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재물조사 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관련 사무의 위임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32422" y="2997034"/>
            <a:ext cx="1441450" cy="86376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보라매병원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2073276" y="2997077"/>
            <a:ext cx="2375495" cy="86324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회계규칙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계약 체결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관련 사무의 위임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6873675" y="2997075"/>
            <a:ext cx="2400498" cy="86324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보라매병원 회계규칙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107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자산관리기준 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631825" y="3861048"/>
            <a:ext cx="1441450" cy="108104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어린이병원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072679" y="3861440"/>
            <a:ext cx="2375495" cy="108038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사무전결처리규정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예정가격 결정 및 계약 체결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선금 및 기성금 지급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검사 및 대가 지급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6873676" y="3861438"/>
            <a:ext cx="2400498" cy="108038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사무전결처리규정 별표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물품수급계획 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물품매입심사위원회 운영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물품조달 요청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631824" y="4941824"/>
            <a:ext cx="1441450" cy="935304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비교병원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2072678" y="4942041"/>
            <a:ext cx="2375495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회계규정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184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계약 체결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관련 사무의 위임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 및 외부기관 위탁 여부 결정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4448173" y="4942039"/>
            <a:ext cx="2425501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직제규정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재무회계팀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공동구매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관계 법령 준용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873675" y="4942039"/>
            <a:ext cx="2400498" cy="93473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 물품관리규정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 및 자산취득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물품의 검수 및 재고관리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재물조사 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관련 사무의 위임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4592638" y="2277046"/>
            <a:ext cx="2160562" cy="5758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각 병원 내규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내부심의 및 검토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의료장비심의위원회 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약사관리위원회 심의 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4592638" y="2024844"/>
            <a:ext cx="2160562" cy="25220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기존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4592638" y="3429509"/>
            <a:ext cx="2160562" cy="143965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구매 심의 및 요구 단계까지는 기존 절차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의료장비심의위원회 및 약사관리위원회 심의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준수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통합구매전담조직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공동구매 통합규격심의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서울시 계약심사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의료장비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천만 원 이상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85725" latinLnBrk="0">
              <a:lnSpc>
                <a:spcPct val="110000"/>
              </a:lnSpc>
              <a:buFont typeface="맑은 고딕" pitchFamily="50" charset="-127"/>
              <a:buChar char="–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백만 원 이상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4592638" y="3176973"/>
            <a:ext cx="2160562" cy="25202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개정 예정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경기도의 경우 의료수가 전반에 대하여 개별 도립병원 병원장에게 권한을 부여하고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서울시립병원은 비급여수가 심의위원회의 심의를 거치게 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진료수가에 대한 통제 규정</a:t>
            </a:r>
            <a:r>
              <a:rPr lang="en-US" altLang="ko-KR" dirty="0" smtClean="0"/>
              <a:t>(1/2)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(2012.2),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1916113"/>
            <a:ext cx="4321175" cy="18367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진료수가 및 약가는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국민건강보험법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 및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의료급여법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따라 보건복지가족부장관이 정한 기준에 따라 산정한 금액으로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해당하지 아니하는 경우의 입원료는 별표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따르고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증명 서류 발급 수수료는 보건복지부 장관이 정한 기준 등에 따라 규칙으로 정한다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 및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적용되지 아니하는 진료수가는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따른 비급여수가 심의위원회의 심의를 거쳐 서울특별시립병원장이 정한다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 latinLnBrk="0">
              <a:lnSpc>
                <a:spcPct val="120000"/>
              </a:lnSpc>
              <a:buAutoNum type="circleNumDbPlain"/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1628775"/>
            <a:ext cx="432117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서울특별시 조례 및 규정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2999" y="1628775"/>
            <a:ext cx="432117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개별 시립병원 규정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631825" y="3753035"/>
            <a:ext cx="4321175" cy="237630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진료수가등을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징수하는 경우에는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따라 산정된 각 항목별 금액을 환자 등이 알 수 있도록 고지서에 표시하여야 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그 징수시기는 다음 각 호의 기준에 따른다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1.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외래환자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매회별로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징수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2.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입원환자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회 징수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납기 전에 퇴원하는 사람에게는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               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퇴원하는 때에 징수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진료수가등을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기간 내에 납부하지 아니하는 경우에는 지방세 징수의 예에 따라 징수한다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③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병원장은 필요하다고 인정되는 사람에게 규칙이 정하는 바에 따라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진료수가등의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납부를 연기 또는 분납하게 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4952997" y="1916112"/>
            <a:ext cx="4321175" cy="100806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시립병원 위탁협약서 관련 조항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환자진료 및 진료수가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환자진료 및 진료수가 등에 대하여는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 내지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조의 규정을 적용한다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 bwMode="auto">
          <a:xfrm flipV="1">
            <a:off x="4953000" y="2636912"/>
            <a:ext cx="1584176" cy="349242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 flipV="1">
            <a:off x="6537176" y="2636838"/>
            <a:ext cx="2736996" cy="7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>
            <a:off x="9274175" y="1916112"/>
            <a:ext cx="0" cy="72080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직사각형 32"/>
          <p:cNvSpPr/>
          <p:nvPr/>
        </p:nvSpPr>
        <p:spPr bwMode="auto">
          <a:xfrm>
            <a:off x="5385049" y="3932362"/>
            <a:ext cx="3889124" cy="219697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의료수가관리규정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제요금의 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규정된 제요금은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당해년도의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원가계산과 물가지수 변동률에 의하여 발생하는 차액 등을 감안하여 그 연도의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제요금으로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결정하여야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의료보호환자 및 의료보험환자의 진료수가는 정부에서 정한 진료수가 기준과 요양급여기준이 정하는 바에 의한다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일반환자의 의료수가는 보험수가의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140%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범위 내에서 병원장이 결정 후 징수할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비급여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입원실료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기준병실료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제외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영안실사용료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제증명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수수료 등의 제요금은 병원장이 책자 및 홈페이지를 통해 게시 후 징수할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5385048" y="3645024"/>
            <a:ext cx="388912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경기도립병원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및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 병원 공통적용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부산광역시의료원의 경우도 경기도와 마찬가지로 진료수가 및 사용료 등에 대한 권한을 병원장에게 </a:t>
            </a:r>
            <a:r>
              <a:rPr lang="ko-KR" altLang="en-US" smtClean="0"/>
              <a:t>부여하고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진료수가에 대한 통제 규정</a:t>
            </a:r>
            <a:r>
              <a:rPr lang="en-US" altLang="ko-KR" dirty="0" smtClean="0"/>
              <a:t>(2/2)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부산광역시의료원 의료수가관리규정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4149080"/>
            <a:ext cx="4321175" cy="108011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시행규칙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따른 비급여수가 심의위원회의 심의사항은 다음 각호와 같다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항의 비급여수가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의료행위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약재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조를 제외한 증명서류 발급 수수료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20000"/>
              </a:lnSpc>
              <a:buAutoNum type="arabicPeriod"/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1628775"/>
            <a:ext cx="432117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서울특별시 조례 및 규정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2999" y="1628775"/>
            <a:ext cx="432117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개별 시립병원 규정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1822" y="3536950"/>
            <a:ext cx="4321175" cy="61212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시행규칙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따른 증명서류 발급 수수료는 별표와 같다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631825" y="5229200"/>
            <a:ext cx="4321175" cy="9001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시행규칙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병원장은 별지 서식에 따른 비급여수가 심의자료를 위원회로 송부하여야 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위원회의 심의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의결에 따라 통보된 수가를 즉시 반영하여 비급여수가를 정하여야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631825" y="1916832"/>
            <a:ext cx="4321175" cy="16201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조례에 따른 시장의 권한 중 다음 각 호의 어느 하나에 해당하는 권한은 이를 병원장에게 위임 또는 위탁한다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따른 진료시간의 연장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 및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따른 환자 보호를 위한 조치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따른 입원환자 서약서의 징구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따른 본인부담금 면제 및 감면 결정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따른 진료수가 등의 징수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20000"/>
              </a:lnSpc>
              <a:buAutoNum type="arabicPeriod"/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4953000" y="1916832"/>
            <a:ext cx="4321175" cy="72000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해당 사항 없음</a:t>
            </a:r>
          </a:p>
        </p:txBody>
      </p:sp>
      <p:cxnSp>
        <p:nvCxnSpPr>
          <p:cNvPr id="27" name="직선 연결선 26"/>
          <p:cNvCxnSpPr/>
          <p:nvPr/>
        </p:nvCxnSpPr>
        <p:spPr bwMode="auto">
          <a:xfrm flipV="1">
            <a:off x="4953000" y="2636912"/>
            <a:ext cx="1584176" cy="349242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6537176" y="2636838"/>
            <a:ext cx="2736996" cy="7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>
            <a:off x="9274175" y="1916112"/>
            <a:ext cx="0" cy="72080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직사각형 31"/>
          <p:cNvSpPr/>
          <p:nvPr/>
        </p:nvSpPr>
        <p:spPr bwMode="auto">
          <a:xfrm>
            <a:off x="5385048" y="3428268"/>
            <a:ext cx="3889124" cy="270107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의료수가관리규정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제요금의 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조에 규정된 제요금은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당해년도의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원가계산과 물가지수 변동률에 의하여 발생하는 차액 등을 감안하여 그 연도의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제요금으로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결정하여야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의료보호환자 및 의료보험환자의 진료수가는 정부에서 정한 진료수가 기준과 요양급여기준이 정하는 바에 의한다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일반환자의 의료수가는 보험수가의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140%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범위 내에서 원장이 별도로 정하여 징수할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입원실료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기준병실료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제외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제사용료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및 수수료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장례식장 시설 사용료의 요금은 원장이 내부지침으로 따로 정한다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급식비는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급식구분에 따라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정부에서 정한 진료수가 기준과 요양급여 기준에 따른다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특식 및 치료식이 완제품일 경우 구입가의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1.3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배 범위 내에서 원장이 별도로 정하여 징수할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5385047" y="3140930"/>
            <a:ext cx="388912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부산광역시의료원 사례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개별 시립병원은 비급여수가 산정 시 일관된 기준을 적용하지 않고 있는 상황이며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심의위원회의 의결사항은 개별 시립병원이 요청한 수가와 거의 차이가 없음</a:t>
            </a:r>
            <a:r>
              <a:rPr lang="en-US" altLang="ko-KR" baseline="30000" dirty="0" smtClean="0"/>
              <a:t>1)</a:t>
            </a:r>
            <a:endParaRPr lang="ko-KR" altLang="en-US" baseline="300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서울시립병원의 비급여수가 심의 사례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보라매병원의 경우도 비급여수가 개정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 1,567</a:t>
            </a:r>
            <a:r>
              <a:rPr lang="ko-KR" altLang="en-US" dirty="0" smtClean="0"/>
              <a:t>건에 대해 실제 조정이 발생한 경우는 </a:t>
            </a:r>
            <a:r>
              <a:rPr lang="en-US" altLang="ko-KR" dirty="0" smtClean="0"/>
              <a:t>17</a:t>
            </a:r>
            <a:r>
              <a:rPr lang="ko-KR" altLang="en-US" dirty="0" smtClean="0"/>
              <a:t>건 수준</a:t>
            </a:r>
            <a:r>
              <a:rPr lang="en-US" altLang="ko-KR" dirty="0" smtClean="0"/>
              <a:t>(1.1%)</a:t>
            </a:r>
            <a:r>
              <a:rPr lang="ko-KR" altLang="en-US" dirty="0" smtClean="0"/>
              <a:t>으로 대부분 요구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수용하고 있음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 bwMode="auto">
          <a:xfrm>
            <a:off x="631826" y="1916113"/>
            <a:ext cx="1225550" cy="30289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서울의료원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1857375" y="1916113"/>
            <a:ext cx="1726754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내시경 초음파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(EUS)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3584130" y="1916113"/>
            <a:ext cx="309621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보라매병원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분당서울대병원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노원을지병원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한양대구리병원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977335" y="1916113"/>
            <a:ext cx="129683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180~250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6680349" y="1916113"/>
            <a:ext cx="1296986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180~250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3584130" y="1628774"/>
            <a:ext cx="3096219" cy="2873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비교병원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7977335" y="1628774"/>
            <a:ext cx="1296839" cy="2873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의결사항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6680349" y="1628774"/>
            <a:ext cx="1296986" cy="2873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요청수가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1857375" y="2420938"/>
            <a:ext cx="1726754" cy="50482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검체검사료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(Anti CCP </a:t>
            </a:r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Ab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7977335" y="2420940"/>
            <a:ext cx="1296839" cy="50482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680349" y="2420940"/>
            <a:ext cx="1296986" cy="50482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1857375" y="2925766"/>
            <a:ext cx="1726754" cy="5048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경피적이산화단소분압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및 산호포화도 측정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7977335" y="2925766"/>
            <a:ext cx="1296839" cy="5048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680349" y="2925766"/>
            <a:ext cx="1296986" cy="5048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1857375" y="3430590"/>
            <a:ext cx="1726754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HIV-</a:t>
            </a:r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Ab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HIV Antibody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3584277" y="3429000"/>
            <a:ext cx="3096072" cy="50641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분당서울대병원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고대구로병원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중앙대병원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1857375" y="3935415"/>
            <a:ext cx="1726754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필러주사요법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3584277" y="3935415"/>
            <a:ext cx="3096072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보라매병원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국립의료원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7977335" y="3935415"/>
            <a:ext cx="129683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50~400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6680349" y="3935415"/>
            <a:ext cx="1296986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50~400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1857375" y="4440240"/>
            <a:ext cx="1726754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584130" y="2420940"/>
            <a:ext cx="309621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분당서울대병원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신촌세브란스병원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3584130" y="2925765"/>
            <a:ext cx="309621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상계백병원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7977335" y="3430590"/>
            <a:ext cx="129683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6680349" y="3430590"/>
            <a:ext cx="1296986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3584277" y="4440240"/>
            <a:ext cx="3096072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54" name="직사각형 53"/>
          <p:cNvSpPr/>
          <p:nvPr/>
        </p:nvSpPr>
        <p:spPr bwMode="auto">
          <a:xfrm>
            <a:off x="7977335" y="4440240"/>
            <a:ext cx="1296839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6680349" y="4440240"/>
            <a:ext cx="1296986" cy="5048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631825" y="1628774"/>
            <a:ext cx="1225551" cy="2873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1857521" y="1628774"/>
            <a:ext cx="1726608" cy="2873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수가항목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631826" y="4945065"/>
            <a:ext cx="1225550" cy="75218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어린이병원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1857375" y="4945065"/>
            <a:ext cx="1726754" cy="7521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낮병동개별행동치료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3584277" y="4945065"/>
            <a:ext cx="3096072" cy="7521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서울시립장애인치과병원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한국행동수정연구소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한국인지과학연구소 부설 어린이꿈센터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초록꽃행동치료연구소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7977335" y="4945065"/>
            <a:ext cx="1296839" cy="7521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6680349" y="4945065"/>
            <a:ext cx="1296986" cy="7521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 bwMode="auto">
          <a:xfrm>
            <a:off x="628651" y="5695950"/>
            <a:ext cx="8645524" cy="447675"/>
          </a:xfrm>
          <a:custGeom>
            <a:avLst/>
            <a:gdLst>
              <a:gd name="connsiteX0" fmla="*/ 0 w 8658225"/>
              <a:gd name="connsiteY0" fmla="*/ 0 h 447675"/>
              <a:gd name="connsiteX1" fmla="*/ 1228725 w 8658225"/>
              <a:gd name="connsiteY1" fmla="*/ 438150 h 447675"/>
              <a:gd name="connsiteX2" fmla="*/ 3019425 w 8658225"/>
              <a:gd name="connsiteY2" fmla="*/ 247650 h 447675"/>
              <a:gd name="connsiteX3" fmla="*/ 5019675 w 8658225"/>
              <a:gd name="connsiteY3" fmla="*/ 447675 h 447675"/>
              <a:gd name="connsiteX4" fmla="*/ 6772275 w 8658225"/>
              <a:gd name="connsiteY4" fmla="*/ 104775 h 447675"/>
              <a:gd name="connsiteX5" fmla="*/ 7820025 w 8658225"/>
              <a:gd name="connsiteY5" fmla="*/ 447675 h 447675"/>
              <a:gd name="connsiteX6" fmla="*/ 8658225 w 8658225"/>
              <a:gd name="connsiteY6" fmla="*/ 9525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8225" h="447675">
                <a:moveTo>
                  <a:pt x="0" y="0"/>
                </a:moveTo>
                <a:lnTo>
                  <a:pt x="1228725" y="438150"/>
                </a:lnTo>
                <a:lnTo>
                  <a:pt x="3019425" y="247650"/>
                </a:lnTo>
                <a:lnTo>
                  <a:pt x="5019675" y="447675"/>
                </a:lnTo>
                <a:lnTo>
                  <a:pt x="6772275" y="104775"/>
                </a:lnTo>
                <a:lnTo>
                  <a:pt x="7820025" y="447675"/>
                </a:lnTo>
                <a:lnTo>
                  <a:pt x="8658225" y="9525"/>
                </a:lnTo>
              </a:path>
            </a:pathLst>
          </a:cu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6" name="직선 연결선 65"/>
          <p:cNvCxnSpPr>
            <a:stCxn id="64" idx="1"/>
          </p:cNvCxnSpPr>
          <p:nvPr/>
        </p:nvCxnSpPr>
        <p:spPr bwMode="auto">
          <a:xfrm flipV="1">
            <a:off x="1855574" y="5695950"/>
            <a:ext cx="1947" cy="4381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직선 연결선 66"/>
          <p:cNvCxnSpPr/>
          <p:nvPr/>
        </p:nvCxnSpPr>
        <p:spPr bwMode="auto">
          <a:xfrm flipV="1">
            <a:off x="3584277" y="5511622"/>
            <a:ext cx="146" cy="4381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직선 연결선 67"/>
          <p:cNvCxnSpPr/>
          <p:nvPr/>
        </p:nvCxnSpPr>
        <p:spPr bwMode="auto">
          <a:xfrm flipV="1">
            <a:off x="6680349" y="5502097"/>
            <a:ext cx="146" cy="4381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직선 연결선 68"/>
          <p:cNvCxnSpPr/>
          <p:nvPr/>
        </p:nvCxnSpPr>
        <p:spPr bwMode="auto">
          <a:xfrm flipV="1">
            <a:off x="7977336" y="5554439"/>
            <a:ext cx="146" cy="4381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52550" y="1631975"/>
            <a:ext cx="7921625" cy="182613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352550" y="4829708"/>
            <a:ext cx="7921625" cy="112024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1352550" y="3458108"/>
            <a:ext cx="7921625" cy="137160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endParaRPr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AutoShape 32"/>
          <p:cNvSpPr>
            <a:spLocks noChangeArrowheads="1"/>
          </p:cNvSpPr>
          <p:nvPr/>
        </p:nvSpPr>
        <p:spPr bwMode="auto">
          <a:xfrm>
            <a:off x="7077236" y="3248980"/>
            <a:ext cx="2209800" cy="1752600"/>
          </a:xfrm>
          <a:prstGeom prst="irregularSeal1">
            <a:avLst/>
          </a:prstGeom>
          <a:solidFill>
            <a:schemeClr val="bg1">
              <a:lumMod val="5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개별 시립병원이 특정한 사업을 수행하기 위해 사전협의를 거쳐야 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사업이 착수된 이후에는 정기</a:t>
            </a:r>
            <a:r>
              <a:rPr lang="en-US" altLang="ko-KR" dirty="0" smtClean="0"/>
              <a:t>·</a:t>
            </a:r>
            <a:r>
              <a:rPr lang="ko-KR" altLang="en-US" dirty="0" smtClean="0"/>
              <a:t>부정기 보고 및 협의가 진행되어 집행과정에 대한 지속적 통제가 이루어지고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관행에 의한 사전</a:t>
            </a:r>
            <a:r>
              <a:rPr lang="en-US" altLang="ko-KR" dirty="0" smtClean="0"/>
              <a:t>·</a:t>
            </a:r>
            <a:r>
              <a:rPr lang="ko-KR" altLang="en-US" dirty="0" smtClean="0"/>
              <a:t>사후통제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844678" y="3907904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심의 및 의결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670176" y="2592524"/>
            <a:ext cx="1066800" cy="457200"/>
          </a:xfrm>
          <a:prstGeom prst="flowChartDecision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조정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5205028" y="2592524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시장 승인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6659252" y="2592524"/>
            <a:ext cx="1066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업무협의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보통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AutoShape 16"/>
          <p:cNvCxnSpPr>
            <a:cxnSpLocks noChangeShapeType="1"/>
            <a:stCxn id="18" idx="3"/>
            <a:endCxn id="13" idx="2"/>
          </p:cNvCxnSpPr>
          <p:nvPr/>
        </p:nvCxnSpPr>
        <p:spPr bwMode="auto">
          <a:xfrm flipV="1">
            <a:off x="2755776" y="4365104"/>
            <a:ext cx="622302" cy="1027348"/>
          </a:xfrm>
          <a:prstGeom prst="bentConnector2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0" name="AutoShape 17"/>
          <p:cNvCxnSpPr>
            <a:cxnSpLocks noChangeShapeType="1"/>
            <a:stCxn id="18" idx="1"/>
            <a:endCxn id="14" idx="1"/>
          </p:cNvCxnSpPr>
          <p:nvPr/>
        </p:nvCxnSpPr>
        <p:spPr bwMode="auto">
          <a:xfrm rot="10800000">
            <a:off x="1688976" y="2821124"/>
            <a:ext cx="12700" cy="2571328"/>
          </a:xfrm>
          <a:prstGeom prst="bentConnector3">
            <a:avLst>
              <a:gd name="adj1" fmla="val 180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2" name="AutoShape 19"/>
          <p:cNvCxnSpPr>
            <a:cxnSpLocks noChangeShapeType="1"/>
            <a:stCxn id="13" idx="0"/>
          </p:cNvCxnSpPr>
          <p:nvPr/>
        </p:nvCxnSpPr>
        <p:spPr bwMode="auto">
          <a:xfrm rot="5400000" flipH="1" flipV="1">
            <a:off x="2980737" y="3218465"/>
            <a:ext cx="1086780" cy="292098"/>
          </a:xfrm>
          <a:prstGeom prst="bentConnector2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3670176" y="5163852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수정안 작성</a:t>
            </a:r>
          </a:p>
        </p:txBody>
      </p:sp>
      <p:cxnSp>
        <p:nvCxnSpPr>
          <p:cNvPr id="25" name="AutoShape 21"/>
          <p:cNvCxnSpPr>
            <a:cxnSpLocks noChangeShapeType="1"/>
            <a:endCxn id="24" idx="0"/>
          </p:cNvCxnSpPr>
          <p:nvPr/>
        </p:nvCxnSpPr>
        <p:spPr bwMode="auto">
          <a:xfrm>
            <a:off x="4203576" y="3049724"/>
            <a:ext cx="0" cy="211412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5205028" y="5163852"/>
            <a:ext cx="1066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사업집행보고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부정기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AutoShape 24"/>
          <p:cNvCxnSpPr>
            <a:cxnSpLocks noChangeShapeType="1"/>
            <a:stCxn id="27" idx="3"/>
            <a:endCxn id="17" idx="1"/>
          </p:cNvCxnSpPr>
          <p:nvPr/>
        </p:nvCxnSpPr>
        <p:spPr bwMode="auto">
          <a:xfrm flipV="1">
            <a:off x="6271828" y="2821124"/>
            <a:ext cx="387424" cy="2571328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8026660" y="5163852"/>
            <a:ext cx="1066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지시사항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검토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6659252" y="5163852"/>
            <a:ext cx="1066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사업집행</a:t>
            </a:r>
          </a:p>
        </p:txBody>
      </p:sp>
      <p:cxnSp>
        <p:nvCxnSpPr>
          <p:cNvPr id="31" name="AutoShape 27"/>
          <p:cNvCxnSpPr>
            <a:cxnSpLocks noChangeShapeType="1"/>
            <a:stCxn id="17" idx="3"/>
            <a:endCxn id="29" idx="0"/>
          </p:cNvCxnSpPr>
          <p:nvPr/>
        </p:nvCxnSpPr>
        <p:spPr bwMode="auto">
          <a:xfrm>
            <a:off x="7726052" y="2821124"/>
            <a:ext cx="834008" cy="2342728"/>
          </a:xfrm>
          <a:prstGeom prst="bentConnector2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2" name="AutoShape 28"/>
          <p:cNvCxnSpPr>
            <a:cxnSpLocks noChangeShapeType="1"/>
            <a:stCxn id="29" idx="1"/>
            <a:endCxn id="30" idx="3"/>
          </p:cNvCxnSpPr>
          <p:nvPr/>
        </p:nvCxnSpPr>
        <p:spPr bwMode="auto">
          <a:xfrm flipH="1">
            <a:off x="7726052" y="5392452"/>
            <a:ext cx="300608" cy="0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33" name="AutoShape 29"/>
          <p:cNvCxnSpPr>
            <a:cxnSpLocks noChangeShapeType="1"/>
            <a:stCxn id="30" idx="0"/>
            <a:endCxn id="17" idx="2"/>
          </p:cNvCxnSpPr>
          <p:nvPr/>
        </p:nvCxnSpPr>
        <p:spPr bwMode="auto">
          <a:xfrm flipV="1">
            <a:off x="7192652" y="3049724"/>
            <a:ext cx="0" cy="211412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34" name="AutoShape 30"/>
          <p:cNvCxnSpPr>
            <a:cxnSpLocks noChangeShapeType="1"/>
            <a:stCxn id="16" idx="2"/>
            <a:endCxn id="27" idx="0"/>
          </p:cNvCxnSpPr>
          <p:nvPr/>
        </p:nvCxnSpPr>
        <p:spPr bwMode="auto">
          <a:xfrm>
            <a:off x="5738428" y="3049724"/>
            <a:ext cx="0" cy="211412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36" name="AutoShape 32"/>
          <p:cNvSpPr>
            <a:spLocks noChangeArrowheads="1"/>
          </p:cNvSpPr>
          <p:nvPr/>
        </p:nvSpPr>
        <p:spPr bwMode="auto">
          <a:xfrm>
            <a:off x="7005228" y="3248980"/>
            <a:ext cx="2209800" cy="1752600"/>
          </a:xfrm>
          <a:prstGeom prst="irregularSeal1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이슈에 대해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주무과에 보고해</a:t>
            </a:r>
          </a:p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승인을 받음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631825" y="4829708"/>
            <a:ext cx="720725" cy="112024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631824" y="3458108"/>
            <a:ext cx="720725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이사회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or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운영위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631824" y="1631975"/>
            <a:ext cx="720725" cy="18229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</a:p>
        </p:txBody>
      </p:sp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5205028" y="1753580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3" name="AutoShape 30"/>
          <p:cNvCxnSpPr>
            <a:cxnSpLocks noChangeShapeType="1"/>
            <a:stCxn id="16" idx="0"/>
            <a:endCxn id="42" idx="2"/>
          </p:cNvCxnSpPr>
          <p:nvPr/>
        </p:nvCxnSpPr>
        <p:spPr bwMode="auto">
          <a:xfrm flipV="1">
            <a:off x="5738428" y="2210780"/>
            <a:ext cx="0" cy="381744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1688976" y="3907904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사전 보고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경우에 따라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AutoShape 21"/>
          <p:cNvCxnSpPr>
            <a:cxnSpLocks noChangeShapeType="1"/>
            <a:stCxn id="14" idx="2"/>
            <a:endCxn id="46" idx="0"/>
          </p:cNvCxnSpPr>
          <p:nvPr/>
        </p:nvCxnSpPr>
        <p:spPr bwMode="auto">
          <a:xfrm>
            <a:off x="2222376" y="3049724"/>
            <a:ext cx="0" cy="858180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ffectLst/>
        </p:spPr>
      </p:cxnSp>
      <p:cxnSp>
        <p:nvCxnSpPr>
          <p:cNvPr id="50" name="AutoShape 21"/>
          <p:cNvCxnSpPr>
            <a:cxnSpLocks noChangeShapeType="1"/>
            <a:stCxn id="46" idx="2"/>
            <a:endCxn id="18" idx="0"/>
          </p:cNvCxnSpPr>
          <p:nvPr/>
        </p:nvCxnSpPr>
        <p:spPr bwMode="auto">
          <a:xfrm>
            <a:off x="2222376" y="4365104"/>
            <a:ext cx="0" cy="79874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ffectLst/>
        </p:spPr>
      </p:cxnSp>
      <p:cxnSp>
        <p:nvCxnSpPr>
          <p:cNvPr id="75" name="직선 화살표 연결선 74"/>
          <p:cNvCxnSpPr>
            <a:stCxn id="15" idx="3"/>
            <a:endCxn id="16" idx="1"/>
          </p:cNvCxnSpPr>
          <p:nvPr/>
        </p:nvCxnSpPr>
        <p:spPr bwMode="auto">
          <a:xfrm>
            <a:off x="4736976" y="2821124"/>
            <a:ext cx="468052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688976" y="2592524"/>
            <a:ext cx="1066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사전협의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1688976" y="5163852"/>
            <a:ext cx="10668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연간사업계획</a:t>
            </a:r>
          </a:p>
        </p:txBody>
      </p:sp>
      <p:sp>
        <p:nvSpPr>
          <p:cNvPr id="79" name="Rectangle 11"/>
          <p:cNvSpPr>
            <a:spLocks noChangeArrowheads="1"/>
          </p:cNvSpPr>
          <p:nvPr/>
        </p:nvSpPr>
        <p:spPr bwMode="auto">
          <a:xfrm>
            <a:off x="1688975" y="1753580"/>
            <a:ext cx="347701" cy="27126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>
              <a:lnSpc>
                <a:spcPct val="110000"/>
              </a:lnSpc>
            </a:pP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Rectangle 10"/>
          <p:cNvSpPr>
            <a:spLocks noChangeArrowheads="1"/>
          </p:cNvSpPr>
          <p:nvPr/>
        </p:nvSpPr>
        <p:spPr bwMode="auto">
          <a:xfrm>
            <a:off x="2036676" y="1753580"/>
            <a:ext cx="2555962" cy="27126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>
              <a:lnSpc>
                <a:spcPct val="11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관행에 의한 통제 프로세스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52550" y="1631975"/>
            <a:ext cx="7921625" cy="169227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352550" y="4401108"/>
            <a:ext cx="7921625" cy="154884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1352550" y="3324250"/>
            <a:ext cx="7921625" cy="107685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endParaRPr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규정 상의 한계로 동일한 내용이 연간사업계획에 반영되어 있는 경우에도 직제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예산의 변경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등이 수반되는 경우 별도의 승인 및 보고 지속적으로 이루어지고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관행에 </a:t>
            </a:r>
            <a:r>
              <a:rPr lang="ko-KR" altLang="en-US" smtClean="0"/>
              <a:t>의한 이중통제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 bwMode="auto">
          <a:xfrm>
            <a:off x="631825" y="4401108"/>
            <a:ext cx="720725" cy="154884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631824" y="3324250"/>
            <a:ext cx="720725" cy="107685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이사회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or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운영위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631824" y="1631975"/>
            <a:ext cx="720725" cy="169227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1600200" y="4761148"/>
            <a:ext cx="9144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사업계획보고</a:t>
            </a: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1600200" y="2600325"/>
            <a:ext cx="914400" cy="4686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8" name="AutoShape 11"/>
          <p:cNvCxnSpPr>
            <a:cxnSpLocks noChangeShapeType="1"/>
            <a:stCxn id="44" idx="0"/>
            <a:endCxn id="49" idx="2"/>
          </p:cNvCxnSpPr>
          <p:nvPr/>
        </p:nvCxnSpPr>
        <p:spPr bwMode="auto">
          <a:xfrm flipV="1">
            <a:off x="2057400" y="4113076"/>
            <a:ext cx="0" cy="648072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1600200" y="3655876"/>
            <a:ext cx="9144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사업계획의결</a:t>
            </a:r>
          </a:p>
        </p:txBody>
      </p:sp>
      <p:cxnSp>
        <p:nvCxnSpPr>
          <p:cNvPr id="51" name="AutoShape 13"/>
          <p:cNvCxnSpPr>
            <a:cxnSpLocks noChangeShapeType="1"/>
            <a:stCxn id="49" idx="0"/>
            <a:endCxn id="45" idx="2"/>
          </p:cNvCxnSpPr>
          <p:nvPr/>
        </p:nvCxnSpPr>
        <p:spPr bwMode="auto">
          <a:xfrm flipV="1">
            <a:off x="2057400" y="3068960"/>
            <a:ext cx="0" cy="586916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038600" y="3655876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예산안 의결</a:t>
            </a:r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4038600" y="2600325"/>
            <a:ext cx="914400" cy="46863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예산변경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4" name="AutoShape 16"/>
          <p:cNvCxnSpPr>
            <a:cxnSpLocks noChangeShapeType="1"/>
            <a:stCxn id="52" idx="0"/>
            <a:endCxn id="53" idx="2"/>
          </p:cNvCxnSpPr>
          <p:nvPr/>
        </p:nvCxnSpPr>
        <p:spPr bwMode="auto">
          <a:xfrm flipV="1">
            <a:off x="4495800" y="3068960"/>
            <a:ext cx="0" cy="586916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55" name="AutoShape 17"/>
          <p:cNvSpPr>
            <a:spLocks/>
          </p:cNvSpPr>
          <p:nvPr/>
        </p:nvSpPr>
        <p:spPr bwMode="auto">
          <a:xfrm rot="5400000">
            <a:off x="5029200" y="3055404"/>
            <a:ext cx="152400" cy="4572000"/>
          </a:xfrm>
          <a:prstGeom prst="rightBrace">
            <a:avLst>
              <a:gd name="adj1" fmla="val 250000"/>
              <a:gd name="adj2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Rectangle 18"/>
          <p:cNvSpPr>
            <a:spLocks noChangeArrowheads="1"/>
          </p:cNvSpPr>
          <p:nvPr/>
        </p:nvSpPr>
        <p:spPr bwMode="auto">
          <a:xfrm>
            <a:off x="3429000" y="5417605"/>
            <a:ext cx="3352800" cy="53234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tIns="90000" bIns="90000" anchor="ctr"/>
          <a:lstStyle/>
          <a:p>
            <a:pPr marL="101600" indent="-101600">
              <a:buFontTx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사업계획 승인 시 포함되었던 소요인력과 예산에 대한 내용을 계속해 검토하는 과정이 반복</a:t>
            </a:r>
          </a:p>
        </p:txBody>
      </p:sp>
      <p:sp>
        <p:nvSpPr>
          <p:cNvPr id="57" name="Rectangle 19"/>
          <p:cNvSpPr>
            <a:spLocks noChangeArrowheads="1"/>
          </p:cNvSpPr>
          <p:nvPr/>
        </p:nvSpPr>
        <p:spPr bwMode="auto">
          <a:xfrm>
            <a:off x="2819400" y="4761148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정원조정안</a:t>
            </a:r>
          </a:p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작성</a:t>
            </a: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2819400" y="3655876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정원조정안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의결</a:t>
            </a:r>
          </a:p>
        </p:txBody>
      </p:sp>
      <p:sp>
        <p:nvSpPr>
          <p:cNvPr id="59" name="Rectangle 21"/>
          <p:cNvSpPr>
            <a:spLocks noChangeArrowheads="1"/>
          </p:cNvSpPr>
          <p:nvPr/>
        </p:nvSpPr>
        <p:spPr bwMode="auto">
          <a:xfrm>
            <a:off x="2819400" y="2600325"/>
            <a:ext cx="914400" cy="46863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직제개편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0" name="AutoShape 22"/>
          <p:cNvCxnSpPr>
            <a:cxnSpLocks noChangeShapeType="1"/>
            <a:stCxn id="57" idx="0"/>
            <a:endCxn id="58" idx="2"/>
          </p:cNvCxnSpPr>
          <p:nvPr/>
        </p:nvCxnSpPr>
        <p:spPr bwMode="auto">
          <a:xfrm flipV="1">
            <a:off x="3276600" y="4113076"/>
            <a:ext cx="0" cy="648072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61" name="AutoShape 23"/>
          <p:cNvCxnSpPr>
            <a:cxnSpLocks noChangeShapeType="1"/>
            <a:stCxn id="58" idx="0"/>
            <a:endCxn id="59" idx="2"/>
          </p:cNvCxnSpPr>
          <p:nvPr/>
        </p:nvCxnSpPr>
        <p:spPr bwMode="auto">
          <a:xfrm flipV="1">
            <a:off x="3276600" y="3068960"/>
            <a:ext cx="0" cy="586916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4038600" y="4761148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인건비 반영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예산안 수립</a:t>
            </a:r>
          </a:p>
        </p:txBody>
      </p:sp>
      <p:cxnSp>
        <p:nvCxnSpPr>
          <p:cNvPr id="63" name="AutoShape 25"/>
          <p:cNvCxnSpPr>
            <a:cxnSpLocks noChangeShapeType="1"/>
            <a:stCxn id="45" idx="3"/>
            <a:endCxn id="57" idx="1"/>
          </p:cNvCxnSpPr>
          <p:nvPr/>
        </p:nvCxnSpPr>
        <p:spPr bwMode="auto">
          <a:xfrm>
            <a:off x="2514600" y="2834643"/>
            <a:ext cx="304800" cy="2155105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4" name="AutoShape 26"/>
          <p:cNvCxnSpPr>
            <a:cxnSpLocks noChangeShapeType="1"/>
            <a:stCxn id="59" idx="3"/>
            <a:endCxn id="62" idx="1"/>
          </p:cNvCxnSpPr>
          <p:nvPr/>
        </p:nvCxnSpPr>
        <p:spPr bwMode="auto">
          <a:xfrm>
            <a:off x="3733800" y="2834643"/>
            <a:ext cx="304800" cy="2155105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5" name="AutoShape 27"/>
          <p:cNvCxnSpPr>
            <a:cxnSpLocks noChangeShapeType="1"/>
            <a:stCxn id="62" idx="0"/>
            <a:endCxn id="52" idx="2"/>
          </p:cNvCxnSpPr>
          <p:nvPr/>
        </p:nvCxnSpPr>
        <p:spPr bwMode="auto">
          <a:xfrm flipV="1">
            <a:off x="4495800" y="4113076"/>
            <a:ext cx="0" cy="648072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66" name="Rectangle 28"/>
          <p:cNvSpPr>
            <a:spLocks noChangeArrowheads="1"/>
          </p:cNvSpPr>
          <p:nvPr/>
        </p:nvSpPr>
        <p:spPr bwMode="auto">
          <a:xfrm>
            <a:off x="5257800" y="4761148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인력충원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계획수립</a:t>
            </a:r>
          </a:p>
        </p:txBody>
      </p:sp>
      <p:sp>
        <p:nvSpPr>
          <p:cNvPr id="67" name="Rectangle 29"/>
          <p:cNvSpPr>
            <a:spLocks noChangeArrowheads="1"/>
          </p:cNvSpPr>
          <p:nvPr/>
        </p:nvSpPr>
        <p:spPr bwMode="auto">
          <a:xfrm>
            <a:off x="5257800" y="2600325"/>
            <a:ext cx="914400" cy="46863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채용계획</a:t>
            </a:r>
          </a:p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사전협의</a:t>
            </a:r>
          </a:p>
        </p:txBody>
      </p:sp>
      <p:cxnSp>
        <p:nvCxnSpPr>
          <p:cNvPr id="68" name="AutoShape 30"/>
          <p:cNvCxnSpPr>
            <a:cxnSpLocks noChangeShapeType="1"/>
            <a:stCxn id="53" idx="3"/>
            <a:endCxn id="66" idx="1"/>
          </p:cNvCxnSpPr>
          <p:nvPr/>
        </p:nvCxnSpPr>
        <p:spPr bwMode="auto">
          <a:xfrm>
            <a:off x="4953000" y="2834643"/>
            <a:ext cx="304800" cy="2155105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9" name="AutoShape 31"/>
          <p:cNvCxnSpPr>
            <a:cxnSpLocks noChangeShapeType="1"/>
            <a:stCxn id="66" idx="0"/>
            <a:endCxn id="67" idx="2"/>
          </p:cNvCxnSpPr>
          <p:nvPr/>
        </p:nvCxnSpPr>
        <p:spPr bwMode="auto">
          <a:xfrm flipV="1">
            <a:off x="5715000" y="3068960"/>
            <a:ext cx="0" cy="169218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70" name="Rectangle 32"/>
          <p:cNvSpPr>
            <a:spLocks noChangeArrowheads="1"/>
          </p:cNvSpPr>
          <p:nvPr/>
        </p:nvSpPr>
        <p:spPr bwMode="auto">
          <a:xfrm>
            <a:off x="6477000" y="4761148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조정안 작성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및 보고</a:t>
            </a:r>
          </a:p>
        </p:txBody>
      </p:sp>
      <p:sp>
        <p:nvSpPr>
          <p:cNvPr id="71" name="Rectangle 33"/>
          <p:cNvSpPr>
            <a:spLocks noChangeArrowheads="1"/>
          </p:cNvSpPr>
          <p:nvPr/>
        </p:nvSpPr>
        <p:spPr bwMode="auto">
          <a:xfrm>
            <a:off x="6477000" y="2600325"/>
            <a:ext cx="914400" cy="46863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조정안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검토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승인</a:t>
            </a:r>
          </a:p>
        </p:txBody>
      </p:sp>
      <p:cxnSp>
        <p:nvCxnSpPr>
          <p:cNvPr id="72" name="AutoShape 34"/>
          <p:cNvCxnSpPr>
            <a:cxnSpLocks noChangeShapeType="1"/>
            <a:stCxn id="67" idx="3"/>
            <a:endCxn id="70" idx="1"/>
          </p:cNvCxnSpPr>
          <p:nvPr/>
        </p:nvCxnSpPr>
        <p:spPr bwMode="auto">
          <a:xfrm>
            <a:off x="6172200" y="2834643"/>
            <a:ext cx="304800" cy="2155105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3" name="AutoShape 35"/>
          <p:cNvCxnSpPr>
            <a:cxnSpLocks noChangeShapeType="1"/>
            <a:stCxn id="70" idx="0"/>
            <a:endCxn id="71" idx="2"/>
          </p:cNvCxnSpPr>
          <p:nvPr/>
        </p:nvCxnSpPr>
        <p:spPr bwMode="auto">
          <a:xfrm flipV="1">
            <a:off x="6934200" y="3068960"/>
            <a:ext cx="0" cy="1692188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74" name="Rectangle 36"/>
          <p:cNvSpPr>
            <a:spLocks noChangeArrowheads="1"/>
          </p:cNvSpPr>
          <p:nvPr/>
        </p:nvSpPr>
        <p:spPr bwMode="auto">
          <a:xfrm>
            <a:off x="7696200" y="4761148"/>
            <a:ext cx="9144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신규인력</a:t>
            </a:r>
          </a:p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채용</a:t>
            </a:r>
          </a:p>
        </p:txBody>
      </p:sp>
      <p:cxnSp>
        <p:nvCxnSpPr>
          <p:cNvPr id="76" name="AutoShape 37"/>
          <p:cNvCxnSpPr>
            <a:cxnSpLocks noChangeShapeType="1"/>
            <a:stCxn id="71" idx="3"/>
            <a:endCxn id="74" idx="1"/>
          </p:cNvCxnSpPr>
          <p:nvPr/>
        </p:nvCxnSpPr>
        <p:spPr bwMode="auto">
          <a:xfrm>
            <a:off x="7391400" y="2834643"/>
            <a:ext cx="304800" cy="2155105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1" name="Rectangle 10"/>
          <p:cNvSpPr>
            <a:spLocks noChangeArrowheads="1"/>
          </p:cNvSpPr>
          <p:nvPr/>
        </p:nvSpPr>
        <p:spPr bwMode="auto">
          <a:xfrm>
            <a:off x="1600199" y="1772816"/>
            <a:ext cx="914400" cy="4572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3" name="AutoShape 13"/>
          <p:cNvCxnSpPr>
            <a:cxnSpLocks noChangeShapeType="1"/>
            <a:stCxn id="45" idx="0"/>
            <a:endCxn id="81" idx="2"/>
          </p:cNvCxnSpPr>
          <p:nvPr/>
        </p:nvCxnSpPr>
        <p:spPr bwMode="auto">
          <a:xfrm flipH="1" flipV="1">
            <a:off x="2057399" y="2230016"/>
            <a:ext cx="1" cy="370309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86" name="Rectangle 10"/>
          <p:cNvSpPr>
            <a:spLocks noChangeArrowheads="1"/>
          </p:cNvSpPr>
          <p:nvPr/>
        </p:nvSpPr>
        <p:spPr bwMode="auto">
          <a:xfrm>
            <a:off x="2819400" y="1772816"/>
            <a:ext cx="9144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7" name="AutoShape 13"/>
          <p:cNvCxnSpPr>
            <a:cxnSpLocks noChangeShapeType="1"/>
            <a:stCxn id="59" idx="0"/>
            <a:endCxn id="86" idx="2"/>
          </p:cNvCxnSpPr>
          <p:nvPr/>
        </p:nvCxnSpPr>
        <p:spPr bwMode="auto">
          <a:xfrm flipV="1">
            <a:off x="3276600" y="2230016"/>
            <a:ext cx="0" cy="370309"/>
          </a:xfrm>
          <a:prstGeom prst="straightConnector1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102" name="AutoShape 38"/>
          <p:cNvSpPr>
            <a:spLocks noChangeArrowheads="1"/>
          </p:cNvSpPr>
          <p:nvPr/>
        </p:nvSpPr>
        <p:spPr bwMode="auto">
          <a:xfrm>
            <a:off x="6789204" y="2996952"/>
            <a:ext cx="2743200" cy="1981200"/>
          </a:xfrm>
          <a:prstGeom prst="irregularSeal1">
            <a:avLst/>
          </a:prstGeom>
          <a:solidFill>
            <a:schemeClr val="bg1">
              <a:lumMod val="5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AutoShape 38"/>
          <p:cNvSpPr>
            <a:spLocks noChangeArrowheads="1"/>
          </p:cNvSpPr>
          <p:nvPr/>
        </p:nvSpPr>
        <p:spPr bwMode="auto">
          <a:xfrm>
            <a:off x="6710300" y="2996952"/>
            <a:ext cx="2743200" cy="1981200"/>
          </a:xfrm>
          <a:prstGeom prst="irregularSeal1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사업이 승인되더라도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 협의에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상당기간 소요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현행 조례 및 시립병원 위탁협약서 상에 서울시의 포괄적 감독 권한을 부여한 규정이 존재하고 있어</a:t>
            </a:r>
            <a:r>
              <a:rPr lang="en-US" altLang="ko-KR" dirty="0" smtClean="0"/>
              <a:t>,</a:t>
            </a:r>
            <a:r>
              <a:rPr lang="ko-KR" altLang="en-US" dirty="0" smtClean="0"/>
              <a:t> 경영 제반 사항에 대한 개입과 통제가 가능한 상황임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서울시의 포괄적 감독권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(2012.2),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1916113"/>
            <a:ext cx="4321175" cy="16208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서울의료원 설립 및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시장은 의료원의 업무를 지도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감독한다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의료원장은 다음 각호의 사항에 대하여 시장의 승인을 얻어야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1.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정관의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개정에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2.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운영에 관한 규정 등의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개정 및 폐지에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3.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정관으로 정한 중요 재산의 관리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처분에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③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의료원은 정관을 개정하고자 하는 경우에는 사전에 서울특별시의회 소관 상임위원회에 보고하여야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1628775"/>
            <a:ext cx="432117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서울특별시 조례 및 규정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2999" y="1628775"/>
            <a:ext cx="432117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개별 시립병원 규정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631825" y="3537013"/>
            <a:ext cx="4321175" cy="9365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조부터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조까지의 사항 이외에 병원의 관리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 위탁에 관하여 필요한 사항은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행정사무의 민간위탁에 관한 조례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에 관련된 규정을 적용한다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4952997" y="1916113"/>
            <a:ext cx="4321175" cy="212495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시립병원 위탁협약서 관련 조항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수탁기관의 의무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병원의 설립목적을 달성할 수 있도록 최대한의 노력을 기울여 성실하게 사업을 수행하여야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사업을 수행함에 있어 재정자립도 향상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진료량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증대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비용절감 등 경영효율 향상 방안을 수립 시행하여야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사업을 수행함에 있어 병원설립 목적에 맞는 이용자에게 병원 시설 이용의 우선권을 부여하여야 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이용자를 부당하게 차별하여서는 아니 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전항의 규정의 적절한 이행을 위하여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에게 필요한 조치를 행할 수 있으며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이를 성실히 수행하여야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31822" y="4473574"/>
            <a:ext cx="4321175" cy="16557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행정사무의 민간위탁에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시장은 수탁기관에 대하여 위탁사무의 처리와 관련하여 필요한 사항을 보고하게 하거나 위탁업무 지도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감독에 필요한 서류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 등을 검사할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항의 보고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검사결과 위탁사무 처리가 위법 도는 부당하다고 인정할 때에는 시정을 위하여 필요한 조치를 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항에 따라 시정조치 할 경우 문서로 수탁기관에 통보하고 사전에 의견진술의 기회를 주어야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4953000" y="4041069"/>
            <a:ext cx="4321175" cy="2088269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시립병원 위탁협약서 관련 조항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감독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병원의 운영관리와 관련된 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수탁사항에 대하여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 업무를 지도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감독한다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병원의 운영관리와 관련하여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에게 각종 자료를 제출하게 하거나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 소속직원 또는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지정하는 자로 하여금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 업무처리상황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시설의 관리상태 및 관련 서류를 검사하거나 평가할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 업무처리가 관계법령 등에 위배되거나 부당하다고 인정하는 때에는 이에 대하여 시정을 요구하거나 필요한 조치를 할 수 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경우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은 정당한 사유가 없는 한 이에 응하여야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직선 연결선 27"/>
          <p:cNvCxnSpPr/>
          <p:nvPr/>
        </p:nvCxnSpPr>
        <p:spPr bwMode="auto">
          <a:xfrm>
            <a:off x="3368821" y="3717032"/>
            <a:ext cx="1584176" cy="270030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경기도의 경우 이사회의 통제 범위를 조직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보수</a:t>
            </a:r>
            <a:r>
              <a:rPr lang="en-US" altLang="ko-KR" dirty="0" smtClean="0"/>
              <a:t>,</a:t>
            </a:r>
            <a:r>
              <a:rPr lang="ko-KR" altLang="en-US" dirty="0" smtClean="0"/>
              <a:t> 복무로 한정하고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현행 서울시 조례 및 시립병원 내부규정은 제 규정의 변경 권한을 이사회 내지 운영위원회 심의</a:t>
            </a:r>
            <a:r>
              <a:rPr lang="en-US" altLang="ko-KR" dirty="0" smtClean="0"/>
              <a:t>·</a:t>
            </a:r>
            <a:r>
              <a:rPr lang="ko-KR" altLang="en-US" dirty="0" smtClean="0"/>
              <a:t>의결 사항으로 구분하고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이사회 </a:t>
            </a:r>
            <a:r>
              <a:rPr lang="ko-KR" altLang="en-US" smtClean="0"/>
              <a:t>및 병원운영위원회에 의한 포괄적 통제 규정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 및 시행규칙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 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각 시립병원 제출자료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1916111"/>
            <a:ext cx="4321175" cy="180022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서울특별시립병원 설치 운영에 관한 조례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수탁자는 병원운영에 관한 주요사항을 심의하기 위하여 병원에 병원운영위원회를 설치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운영하여야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병원운영위원회는 위원장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명을 포함한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 이상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명 이하의 위원으로 구성한다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위원장은 수탁자의 대표가 되고 위원구성은 병원장을 포함하며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전체위원 중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이내의 위원은 시장이 위촉한다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그 박에 병원운영에 관하여 필요한 사항은 시장의 승인을 얻어 수탁자가 정한다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1628775"/>
            <a:ext cx="432117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서울특별시 조례 및 규정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2999" y="1628775"/>
            <a:ext cx="432117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개별 시립병원 규정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4952997" y="1916112"/>
            <a:ext cx="4321175" cy="2125663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서울의료원 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다음 사항은 이사회의 의결을 거쳐야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1.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의료원의 기본운영방침에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2.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사업계획 및 예산에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사업실적 및 결산에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정관의 변경에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5.	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sz="1000" u="sng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기구 및 정원에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6.	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중요한 규정의 제정 또는 개폐에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7.	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중요재산의 취득과 처분 및 임대차에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해산에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법령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정관의 규정에 의하여 그 권한에 속하는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  <a:buAutoNum type="arabicPeriod" startAt="10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기타에 운영상 의료원장이 필요하다고 인정하는 사항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4953000" y="4041776"/>
            <a:ext cx="4321175" cy="10795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보라매병원 운영규정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운영위원회는 다음 각 호의 사항을 심의한다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1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병원사업 계획 및 예산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결산에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  <a:buAutoNum type="arabicPeriod"/>
            </a:pP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중요재산의 취득과 처분에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  <a:buAutoNum type="arabicPeriod"/>
            </a:pP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병원운영규정 개정과 주요 규칙의 제</a:t>
            </a:r>
            <a:r>
              <a:rPr lang="en-US" altLang="ko-KR" sz="1000" u="sng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개정에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 각호 이외의 사항으로 운영위원회에서 필요하다고 인정하는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4952997" y="5121275"/>
            <a:ext cx="4321175" cy="12954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어린이병원 사무전결처리규정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항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호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 결재사항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	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시장단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방침사항의 구체적인 이행계획 수립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시행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주요업무계획의 집행총괄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	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업무처리의 목표와 기준설정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과장의 업무수행에 대한 조정감독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1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마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주요 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허가 사항의 합법성 검토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31826" y="4112382"/>
            <a:ext cx="3889124" cy="23049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 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19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의결사항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다음 사항은 이사회의 심의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의결을 거쳐야 한다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정관의 변경에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사업계획 및 예산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결산에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조직에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재산의 취득과 처분에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lang="en-US" altLang="ko-KR" sz="1000" u="sng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보수</a:t>
            </a:r>
            <a:r>
              <a:rPr lang="en-US" altLang="ko-KR" sz="1000" u="sng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u="sng" dirty="0" smtClean="0">
                <a:latin typeface="맑은 고딕" pitchFamily="50" charset="-127"/>
                <a:ea typeface="맑은 고딕" pitchFamily="50" charset="-127"/>
              </a:rPr>
              <a:t>복무 등에 관한 규정의 제정 및 개정에 관한 사항</a:t>
            </a:r>
            <a:endParaRPr lang="en-US" altLang="ko-KR" sz="1000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 간 사업 및 투자의 우선순위 설정에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협력병원과의 협약에 관한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그 밖에 이사회가 필요하다고 인정 되는 사항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arabicPeriod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 각호 이외의 사항으로서 의료원장이 특히 중요하다고 인정하는 사항</a:t>
            </a:r>
          </a:p>
        </p:txBody>
      </p:sp>
      <p:sp>
        <p:nvSpPr>
          <p:cNvPr id="23" name="직사각형 22"/>
          <p:cNvSpPr/>
          <p:nvPr/>
        </p:nvSpPr>
        <p:spPr bwMode="auto">
          <a:xfrm>
            <a:off x="631825" y="3825044"/>
            <a:ext cx="388912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경기도립병원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및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 병원 공통적용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사례</a:t>
            </a:r>
          </a:p>
        </p:txBody>
      </p:sp>
      <p:cxnSp>
        <p:nvCxnSpPr>
          <p:cNvPr id="24" name="직선 연결선 23"/>
          <p:cNvCxnSpPr/>
          <p:nvPr/>
        </p:nvCxnSpPr>
        <p:spPr bwMode="auto">
          <a:xfrm flipV="1">
            <a:off x="631825" y="3716958"/>
            <a:ext cx="2736996" cy="7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직선 연결선 25"/>
          <p:cNvCxnSpPr/>
          <p:nvPr/>
        </p:nvCxnSpPr>
        <p:spPr bwMode="auto">
          <a:xfrm>
            <a:off x="631825" y="1916111"/>
            <a:ext cx="1" cy="180022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 descr="10%"/>
          <p:cNvSpPr>
            <a:spLocks noChangeArrowheads="1"/>
          </p:cNvSpPr>
          <p:nvPr/>
        </p:nvSpPr>
        <p:spPr bwMode="auto">
          <a:xfrm>
            <a:off x="5065972" y="1989138"/>
            <a:ext cx="1639627" cy="10438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직원 임용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조정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자금 운용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유지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자산 취득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유지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5" descr="10%"/>
          <p:cNvSpPr>
            <a:spLocks noChangeArrowheads="1"/>
          </p:cNvSpPr>
          <p:nvPr/>
        </p:nvSpPr>
        <p:spPr bwMode="auto">
          <a:xfrm>
            <a:off x="3353568" y="1989138"/>
            <a:ext cx="1639627" cy="10438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조직 개편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확대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정원 조정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확대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93396" y="1989138"/>
            <a:ext cx="1639627" cy="10438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 anchor="ctr" anchorCtr="0"/>
          <a:lstStyle/>
          <a:p>
            <a:pPr marL="101600" indent="-101600" algn="ctr">
              <a:lnSpc>
                <a:spcPct val="120000"/>
              </a:lnSpc>
            </a:pP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1636736" y="1989138"/>
            <a:ext cx="1639627" cy="10438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비급여수가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확대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endParaRPr lang="en-US" altLang="ko-KR" b="1" baseline="30000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1636736" y="1989138"/>
            <a:ext cx="7637439" cy="104381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3353568" y="3311624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 anchor="ctr" anchorCtr="0"/>
          <a:lstStyle/>
          <a:p>
            <a:pPr marL="101600" indent="-101600" algn="ctr">
              <a:lnSpc>
                <a:spcPct val="120000"/>
              </a:lnSpc>
            </a:pPr>
            <a:r>
              <a:rPr lang="en-US" altLang="ko-KR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5065972" y="3311624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예산전용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예비비 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사용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6793396" y="3311624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 anchor="ctr" anchorCtr="0"/>
          <a:lstStyle/>
          <a:p>
            <a:pPr marL="101600" indent="-101600" algn="ctr">
              <a:lnSpc>
                <a:spcPct val="120000"/>
              </a:lnSpc>
            </a:pPr>
            <a:r>
              <a:rPr lang="en-US" altLang="ko-KR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ko-KR" baseline="30000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3353568" y="4473116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정원관리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총정원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내부규정 변경</a:t>
            </a:r>
            <a:endParaRPr lang="ko-KR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5065972" y="4473116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직원 보수</a:t>
            </a:r>
            <a:endParaRPr lang="ko-KR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자산처분</a:t>
            </a: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자금차입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장기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6793396" y="4473116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90000" bIns="90000"/>
          <a:lstStyle/>
          <a:p>
            <a:pPr marL="101600" indent="-10160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결산</a:t>
            </a:r>
            <a:endParaRPr lang="ko-KR" altLang="ko-KR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1636736" y="3311624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 anchor="ctr" anchorCtr="0"/>
          <a:lstStyle/>
          <a:p>
            <a:pPr marL="101600" indent="-101600" algn="ctr">
              <a:lnSpc>
                <a:spcPct val="120000"/>
              </a:lnSpc>
            </a:pPr>
            <a:r>
              <a:rPr lang="en-US" altLang="ko-KR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aseline="30000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1636736" y="4473116"/>
            <a:ext cx="1639627" cy="1066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연간사업계획</a:t>
            </a:r>
          </a:p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예산편성</a:t>
            </a:r>
          </a:p>
        </p:txBody>
      </p:sp>
      <p:sp>
        <p:nvSpPr>
          <p:cNvPr id="44" name="Line 35"/>
          <p:cNvSpPr>
            <a:spLocks noChangeShapeType="1"/>
          </p:cNvSpPr>
          <p:nvPr/>
        </p:nvSpPr>
        <p:spPr bwMode="auto">
          <a:xfrm>
            <a:off x="6793396" y="3311624"/>
            <a:ext cx="0" cy="106680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tIns="90000" bIns="90000"/>
          <a:lstStyle/>
          <a:p>
            <a:pPr>
              <a:lnSpc>
                <a:spcPct val="120000"/>
              </a:lnSpc>
            </a:pPr>
            <a:endParaRPr lang="ko-KR" altLang="en-US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오각형 70"/>
          <p:cNvSpPr/>
          <p:nvPr/>
        </p:nvSpPr>
        <p:spPr bwMode="auto">
          <a:xfrm rot="5400000">
            <a:off x="5661770" y="2365251"/>
            <a:ext cx="535929" cy="1511299"/>
          </a:xfrm>
          <a:prstGeom prst="homePlate">
            <a:avLst>
              <a:gd name="adj" fmla="val 29717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시립병원 병원장의 책임과 권한 강화를 위해 개별 규정에 의한 통제의 유형과 규정 변경 시 예상되는 </a:t>
            </a:r>
            <a:r>
              <a:rPr lang="ko-KR" altLang="en-US" dirty="0" err="1" smtClean="0"/>
              <a:t>리스크를</a:t>
            </a:r>
            <a:r>
              <a:rPr lang="ko-KR" altLang="en-US" dirty="0" smtClean="0"/>
              <a:t> 감안해 아래와 같은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항목에 대한 정비를 우선적으로 추진함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병원장 </a:t>
            </a:r>
            <a:r>
              <a:rPr lang="en-US" altLang="ko-KR" dirty="0" smtClean="0"/>
              <a:t>R&amp;R </a:t>
            </a:r>
            <a:r>
              <a:rPr lang="ko-KR" altLang="en-US" dirty="0" smtClean="0"/>
              <a:t>정립방안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개별 시립병원의 자율적 판단에 일임하되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내부통제</a:t>
            </a:r>
            <a:r>
              <a:rPr lang="en-US" altLang="ko-KR" dirty="0" smtClean="0"/>
              <a:t>(</a:t>
            </a:r>
            <a:r>
              <a:rPr lang="ko-KR" altLang="en-US" dirty="0" smtClean="0"/>
              <a:t>이사회 및 병원운영위원회 승인</a:t>
            </a:r>
            <a:r>
              <a:rPr lang="en-US" altLang="ko-KR" dirty="0" smtClean="0"/>
              <a:t>)</a:t>
            </a:r>
            <a:r>
              <a:rPr lang="ko-KR" altLang="en-US" dirty="0" smtClean="0"/>
              <a:t> 및 연간사업계획 검토를 통해 관리 가능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ko-KR" altLang="en-US" dirty="0" smtClean="0"/>
              <a:t> 규모의 경제효과</a:t>
            </a:r>
            <a:r>
              <a:rPr lang="en-US" altLang="ko-KR" dirty="0" smtClean="0"/>
              <a:t>(</a:t>
            </a:r>
            <a:r>
              <a:rPr lang="ko-KR" altLang="en-US" dirty="0" smtClean="0"/>
              <a:t>단가 인하</a:t>
            </a:r>
            <a:r>
              <a:rPr lang="en-US" altLang="ko-KR" dirty="0" smtClean="0"/>
              <a:t>)</a:t>
            </a:r>
            <a:r>
              <a:rPr lang="ko-KR" altLang="en-US" dirty="0" smtClean="0"/>
              <a:t>를 창출하기 위해 시립병원 공동구매를 추진함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서울시가 기 수립한 계획에 의거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1636736" y="5539916"/>
            <a:ext cx="1639627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방향 및 방침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(Policy)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3353568" y="5539916"/>
            <a:ext cx="1639380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계획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(Plan)</a:t>
            </a: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5065972" y="5539916"/>
            <a:ext cx="1655763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집행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(Do)</a:t>
            </a: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6793396" y="5539916"/>
            <a:ext cx="1639626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점검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평가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(See)</a:t>
            </a:r>
          </a:p>
        </p:txBody>
      </p:sp>
      <p:sp>
        <p:nvSpPr>
          <p:cNvPr id="34" name="AutoShape 24"/>
          <p:cNvSpPr>
            <a:spLocks/>
          </p:cNvSpPr>
          <p:nvPr/>
        </p:nvSpPr>
        <p:spPr bwMode="auto">
          <a:xfrm>
            <a:off x="852736" y="2528887"/>
            <a:ext cx="220216" cy="2484437"/>
          </a:xfrm>
          <a:prstGeom prst="leftBracket">
            <a:avLst>
              <a:gd name="adj" fmla="val 233333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AutoShape 26"/>
          <p:cNvSpPr>
            <a:spLocks/>
          </p:cNvSpPr>
          <p:nvPr/>
        </p:nvSpPr>
        <p:spPr bwMode="auto">
          <a:xfrm rot="16200000">
            <a:off x="4971517" y="3402026"/>
            <a:ext cx="152400" cy="5148262"/>
          </a:xfrm>
          <a:prstGeom prst="leftBracket">
            <a:avLst>
              <a:gd name="adj" fmla="val 26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tIns="90000" bIns="90000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 rot="16200000">
            <a:off x="4894312" y="5061757"/>
            <a:ext cx="304800" cy="19812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tIns="90000" bIns="900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통제가 이루어지는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단계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631825" y="1628775"/>
            <a:ext cx="8642350" cy="29706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통제 유형 및 규정 변경 시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리스크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오각형 69"/>
          <p:cNvSpPr/>
          <p:nvPr/>
        </p:nvSpPr>
        <p:spPr bwMode="auto">
          <a:xfrm rot="5400000">
            <a:off x="5625094" y="2329186"/>
            <a:ext cx="535929" cy="1511299"/>
          </a:xfrm>
          <a:prstGeom prst="homePlate">
            <a:avLst>
              <a:gd name="adj" fmla="val 29717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5137410" y="2831914"/>
            <a:ext cx="1511298" cy="38118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구매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996752" y="1989138"/>
            <a:ext cx="639984" cy="105886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낮음</a:t>
            </a:r>
          </a:p>
        </p:txBody>
      </p:sp>
      <p:sp>
        <p:nvSpPr>
          <p:cNvPr id="73" name="오각형 72"/>
          <p:cNvSpPr/>
          <p:nvPr/>
        </p:nvSpPr>
        <p:spPr bwMode="auto">
          <a:xfrm rot="16200000" flipV="1">
            <a:off x="2205386" y="2437539"/>
            <a:ext cx="535929" cy="1511299"/>
          </a:xfrm>
          <a:prstGeom prst="homePlate">
            <a:avLst>
              <a:gd name="adj" fmla="val 29717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오각형 73"/>
          <p:cNvSpPr/>
          <p:nvPr/>
        </p:nvSpPr>
        <p:spPr bwMode="auto">
          <a:xfrm rot="16200000" flipV="1">
            <a:off x="2183099" y="2401256"/>
            <a:ext cx="535929" cy="1511299"/>
          </a:xfrm>
          <a:prstGeom prst="homePlate">
            <a:avLst>
              <a:gd name="adj" fmla="val 29717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1695414" y="3047814"/>
            <a:ext cx="1506747" cy="38118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tIns="90000" bIns="90000"/>
          <a:lstStyle/>
          <a:p>
            <a:pPr marL="101600" indent="-101600">
              <a:lnSpc>
                <a:spcPct val="120000"/>
              </a:lnSpc>
              <a:buFontTx/>
              <a:buChar char="•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비급여수가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1932856" y="5229225"/>
            <a:ext cx="6192688" cy="2524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포괄적 감독권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996752" y="3311624"/>
            <a:ext cx="639984" cy="105886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보통</a:t>
            </a:r>
          </a:p>
        </p:txBody>
      </p:sp>
      <p:sp>
        <p:nvSpPr>
          <p:cNvPr id="80" name="직사각형 79"/>
          <p:cNvSpPr/>
          <p:nvPr/>
        </p:nvSpPr>
        <p:spPr bwMode="auto">
          <a:xfrm>
            <a:off x="996752" y="4473116"/>
            <a:ext cx="639984" cy="105886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높음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632520" y="3393120"/>
            <a:ext cx="472244" cy="89997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4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4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4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8433022" y="1974094"/>
            <a:ext cx="840513" cy="105886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R&amp;R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8433022" y="4473116"/>
            <a:ext cx="840513" cy="10668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상위법 및 지침에 의해 통제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변경 불가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비급여수가 설정에 대한 권한을 병원장에게 부여하되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병원운영위원회의 심의를 거치도록 조례 개정을 추진함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서울의료원은 동 조례를 준용하여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이사회 심의를 거쳐 의료원장이 설정함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비급여수가 관련 규정 정비방안 예시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2"/>
            <a:ext cx="4321175" cy="21986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서울특별시립병원 설치 및 운영에 관한 조례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산정기준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항에 해당하지 아니하는 경우의 입원료는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따르고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증명서류 발급 수수료는 보건복지부장관이 정한 기준 등에 따라 규칙으로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 startAt="3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 및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항에 적용되지 아니하는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진료수가등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조에 따른 비급여수가 심의위원회의 심의를 거쳐 서울특별시립병원장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이라고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2"/>
            <a:ext cx="4321175" cy="21986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 startAt="2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항에 해당하지 아니하는 경우의 입원료는 국민건강보험수가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입원료의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범위 내에서 서울특별시립병원장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 정하고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증명서류 발급 수수료는 보건복지부장관이 정한 기준 등에 따라 병원장이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 startAt="2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 및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항에 적용되지 아니하는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진료수가등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조에 의한 병원운영위원회 심의를 거쳐 병원장이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631186" y="4798081"/>
            <a:ext cx="4321175" cy="161925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서울특별시립병원 설치 및 운영에 관한 조례 시행규칙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증명서류 발급 수수료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 심의위원회 기능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위원회 구성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위원회 회의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비급여수가의 결정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서식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1]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 심의자료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4951722" y="4798081"/>
            <a:ext cx="4321175" cy="161925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서식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1](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55" name="직사각형 54"/>
          <p:cNvSpPr/>
          <p:nvPr/>
        </p:nvSpPr>
        <p:spPr bwMode="auto">
          <a:xfrm>
            <a:off x="631186" y="4114776"/>
            <a:ext cx="4321814" cy="6826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서울특별시립병원 설치 및 운영에 관한 조례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비급여수가 심의위원회 구성 및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4951083" y="4114776"/>
            <a:ext cx="4321814" cy="6826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병원장이 진료과 개편 및 의료서비스 개선을 위해 조직을 유연하게 운영할 수 있도록 정관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병원운영규정 및 직제규칙 등에 명시된 규정의 개정을 아래와 같이 추진함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직제 관련 규정 정비방안 예시</a:t>
            </a:r>
            <a:r>
              <a:rPr lang="en-US" altLang="ko-KR" dirty="0" smtClean="0"/>
              <a:t>(1/3)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2"/>
            <a:ext cx="4321175" cy="9728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서울의료원 정관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정원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의료원의 조직은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8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진료과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19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연구소로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2"/>
            <a:ext cx="4321175" cy="9728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의료원의 조직은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연구소로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5" name="직사각형 54"/>
          <p:cNvSpPr/>
          <p:nvPr/>
        </p:nvSpPr>
        <p:spPr bwMode="auto">
          <a:xfrm>
            <a:off x="631186" y="2888940"/>
            <a:ext cx="4321814" cy="35283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서울의료원 정관 및 직제규정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1]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기구표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4951083" y="2888940"/>
            <a:ext cx="4321814" cy="35283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1]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기구표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2306706" y="3356992"/>
            <a:ext cx="1116124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의료원장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920552" y="3609020"/>
            <a:ext cx="1116124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감사실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920552" y="3861048"/>
            <a:ext cx="1116124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공공보건의료지원단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728864" y="3609020"/>
            <a:ext cx="936737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기획조정실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3728864" y="3825044"/>
            <a:ext cx="936737" cy="39604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기획경영팀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의료정보팀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의료정보팀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2360712" y="4508140"/>
            <a:ext cx="720080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의무부원장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4088271" y="4508140"/>
            <a:ext cx="756716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행정부원장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920552" y="4113107"/>
            <a:ext cx="1116124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의학연구소</a:t>
            </a:r>
          </a:p>
        </p:txBody>
      </p:sp>
      <p:cxnSp>
        <p:nvCxnSpPr>
          <p:cNvPr id="28" name="직선 연결선 27"/>
          <p:cNvCxnSpPr>
            <a:stCxn id="17" idx="2"/>
          </p:cNvCxnSpPr>
          <p:nvPr/>
        </p:nvCxnSpPr>
        <p:spPr bwMode="auto">
          <a:xfrm>
            <a:off x="2864768" y="3572954"/>
            <a:ext cx="0" cy="79267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직선 연결선 30"/>
          <p:cNvCxnSpPr>
            <a:stCxn id="18" idx="3"/>
            <a:endCxn id="21" idx="1"/>
          </p:cNvCxnSpPr>
          <p:nvPr/>
        </p:nvCxnSpPr>
        <p:spPr bwMode="auto">
          <a:xfrm>
            <a:off x="2036676" y="3717001"/>
            <a:ext cx="169218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직선 연결선 31"/>
          <p:cNvCxnSpPr>
            <a:stCxn id="19" idx="3"/>
          </p:cNvCxnSpPr>
          <p:nvPr/>
        </p:nvCxnSpPr>
        <p:spPr bwMode="auto">
          <a:xfrm>
            <a:off x="2036676" y="3969029"/>
            <a:ext cx="8280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직선 연결선 39"/>
          <p:cNvCxnSpPr>
            <a:stCxn id="26" idx="3"/>
          </p:cNvCxnSpPr>
          <p:nvPr/>
        </p:nvCxnSpPr>
        <p:spPr bwMode="auto">
          <a:xfrm>
            <a:off x="2036676" y="4221088"/>
            <a:ext cx="8280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직사각형 42"/>
          <p:cNvSpPr/>
          <p:nvPr/>
        </p:nvSpPr>
        <p:spPr bwMode="auto">
          <a:xfrm>
            <a:off x="4052268" y="4725144"/>
            <a:ext cx="756716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홍보팀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87313" latinLnBrk="0">
              <a:buFont typeface="맑은 고딕" pitchFamily="50" charset="-127"/>
              <a:buChar char="–"/>
            </a:pP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5" name="직선 연결선 44"/>
          <p:cNvCxnSpPr/>
          <p:nvPr/>
        </p:nvCxnSpPr>
        <p:spPr bwMode="auto">
          <a:xfrm flipV="1">
            <a:off x="2720752" y="4365625"/>
            <a:ext cx="1745877" cy="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직선 연결선 52"/>
          <p:cNvCxnSpPr>
            <a:stCxn id="24" idx="0"/>
          </p:cNvCxnSpPr>
          <p:nvPr/>
        </p:nvCxnSpPr>
        <p:spPr bwMode="auto">
          <a:xfrm flipV="1">
            <a:off x="2720752" y="4365626"/>
            <a:ext cx="0" cy="14251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직선 연결선 56"/>
          <p:cNvCxnSpPr>
            <a:stCxn id="25" idx="0"/>
          </p:cNvCxnSpPr>
          <p:nvPr/>
        </p:nvCxnSpPr>
        <p:spPr bwMode="auto">
          <a:xfrm flipV="1">
            <a:off x="4466629" y="4365104"/>
            <a:ext cx="0" cy="14303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직사각형 57"/>
          <p:cNvSpPr/>
          <p:nvPr/>
        </p:nvSpPr>
        <p:spPr bwMode="auto">
          <a:xfrm>
            <a:off x="4088272" y="5337212"/>
            <a:ext cx="756716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총무부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88271" y="5553174"/>
            <a:ext cx="756716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총무팀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원무심사팀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고객지원팀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계약심사팀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시설관리팀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87313" latinLnBrk="0">
              <a:buFont typeface="맑은 고딕" pitchFamily="50" charset="-127"/>
              <a:buChar char="–"/>
            </a:pP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1" name="직선 연결선 60"/>
          <p:cNvCxnSpPr>
            <a:stCxn id="25" idx="2"/>
            <a:endCxn id="58" idx="0"/>
          </p:cNvCxnSpPr>
          <p:nvPr/>
        </p:nvCxnSpPr>
        <p:spPr bwMode="auto">
          <a:xfrm>
            <a:off x="4466629" y="4724102"/>
            <a:ext cx="1" cy="61311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직사각형 66"/>
          <p:cNvSpPr/>
          <p:nvPr/>
        </p:nvSpPr>
        <p:spPr bwMode="auto">
          <a:xfrm>
            <a:off x="920552" y="4689140"/>
            <a:ext cx="1116124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공공의료사업단</a:t>
            </a:r>
          </a:p>
        </p:txBody>
      </p:sp>
      <p:sp>
        <p:nvSpPr>
          <p:cNvPr id="68" name="직사각형 67"/>
          <p:cNvSpPr/>
          <p:nvPr/>
        </p:nvSpPr>
        <p:spPr bwMode="auto">
          <a:xfrm>
            <a:off x="920552" y="4905102"/>
            <a:ext cx="972108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공공의료팀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HPH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팀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3188172" y="5337212"/>
            <a:ext cx="720713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간호부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2360079" y="5337212"/>
            <a:ext cx="720713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교육연구부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920553" y="5337212"/>
            <a:ext cx="1368152" cy="215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진료부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3188172" y="5553174"/>
            <a:ext cx="756716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병동간호팀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외래간호팀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특수간호팀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간호교육팀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2360079" y="5553174"/>
            <a:ext cx="756716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수련교육팀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8" name="직선 연결선 87"/>
          <p:cNvCxnSpPr>
            <a:stCxn id="24" idx="2"/>
            <a:endCxn id="70" idx="0"/>
          </p:cNvCxnSpPr>
          <p:nvPr/>
        </p:nvCxnSpPr>
        <p:spPr bwMode="auto">
          <a:xfrm flipH="1">
            <a:off x="2720436" y="4724102"/>
            <a:ext cx="316" cy="61311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직선 연결선 89"/>
          <p:cNvCxnSpPr>
            <a:stCxn id="67" idx="3"/>
          </p:cNvCxnSpPr>
          <p:nvPr/>
        </p:nvCxnSpPr>
        <p:spPr bwMode="auto">
          <a:xfrm>
            <a:off x="2036676" y="4797121"/>
            <a:ext cx="684076" cy="9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직사각형 92"/>
          <p:cNvSpPr/>
          <p:nvPr/>
        </p:nvSpPr>
        <p:spPr bwMode="auto">
          <a:xfrm>
            <a:off x="920551" y="5553174"/>
            <a:ext cx="1368153" cy="2160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buFont typeface="Arial" pitchFamily="34" charset="0"/>
              <a:buChar char="•"/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진료과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약제팀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의무기록팀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buFont typeface="Arial" pitchFamily="34" charset="0"/>
              <a:buChar char="•"/>
            </a:pPr>
            <a:r>
              <a:rPr lang="ko-KR" altLang="en-US" sz="800" dirty="0" err="1" smtClean="0">
                <a:latin typeface="맑은 고딕" pitchFamily="50" charset="-127"/>
                <a:ea typeface="맑은 고딕" pitchFamily="50" charset="-127"/>
              </a:rPr>
              <a:t>영양팀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5" name="직선 연결선 94"/>
          <p:cNvCxnSpPr/>
          <p:nvPr/>
        </p:nvCxnSpPr>
        <p:spPr bwMode="auto">
          <a:xfrm>
            <a:off x="1604629" y="5193196"/>
            <a:ext cx="194390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직선 연결선 96"/>
          <p:cNvCxnSpPr/>
          <p:nvPr/>
        </p:nvCxnSpPr>
        <p:spPr bwMode="auto">
          <a:xfrm>
            <a:off x="1604629" y="5193196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직선 연결선 98"/>
          <p:cNvCxnSpPr>
            <a:endCxn id="69" idx="0"/>
          </p:cNvCxnSpPr>
          <p:nvPr/>
        </p:nvCxnSpPr>
        <p:spPr bwMode="auto">
          <a:xfrm>
            <a:off x="3548529" y="5193196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0" name="직사각형 99"/>
          <p:cNvSpPr/>
          <p:nvPr/>
        </p:nvSpPr>
        <p:spPr bwMode="auto">
          <a:xfrm>
            <a:off x="6663190" y="3573463"/>
            <a:ext cx="133214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의료원장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5061012" y="4005064"/>
            <a:ext cx="133214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감사실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5061012" y="4428759"/>
            <a:ext cx="133214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공공보건의료지원단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8193360" y="4005064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기획조정실</a:t>
            </a:r>
          </a:p>
        </p:txBody>
      </p:sp>
      <p:sp>
        <p:nvSpPr>
          <p:cNvPr id="104" name="직사각형 103"/>
          <p:cNvSpPr/>
          <p:nvPr/>
        </p:nvSpPr>
        <p:spPr bwMode="auto">
          <a:xfrm>
            <a:off x="6105128" y="49416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의무부원장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8193360" y="4428759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의학연구소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5061012" y="530165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pc="-150" dirty="0" smtClean="0">
                <a:latin typeface="맑은 고딕" pitchFamily="50" charset="-127"/>
                <a:ea typeface="맑은 고딕" pitchFamily="50" charset="-127"/>
              </a:rPr>
              <a:t>공공의료사업단</a:t>
            </a:r>
          </a:p>
        </p:txBody>
      </p:sp>
      <p:sp>
        <p:nvSpPr>
          <p:cNvPr id="107" name="직사각형 106"/>
          <p:cNvSpPr/>
          <p:nvPr/>
        </p:nvSpPr>
        <p:spPr bwMode="auto">
          <a:xfrm>
            <a:off x="5061012" y="58417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진료부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6105128" y="58417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교육연구부</a:t>
            </a:r>
          </a:p>
        </p:txBody>
      </p:sp>
      <p:sp>
        <p:nvSpPr>
          <p:cNvPr id="109" name="직사각형 108"/>
          <p:cNvSpPr/>
          <p:nvPr/>
        </p:nvSpPr>
        <p:spPr bwMode="auto">
          <a:xfrm>
            <a:off x="7149244" y="58417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간호부</a:t>
            </a:r>
          </a:p>
        </p:txBody>
      </p:sp>
      <p:sp>
        <p:nvSpPr>
          <p:cNvPr id="110" name="직사각형 109"/>
          <p:cNvSpPr/>
          <p:nvPr/>
        </p:nvSpPr>
        <p:spPr bwMode="auto">
          <a:xfrm>
            <a:off x="8193360" y="58417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총무부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8193360" y="4941615"/>
            <a:ext cx="972108" cy="2875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행정부원장</a:t>
            </a:r>
          </a:p>
        </p:txBody>
      </p:sp>
      <p:cxnSp>
        <p:nvCxnSpPr>
          <p:cNvPr id="114" name="직선 연결선 113"/>
          <p:cNvCxnSpPr>
            <a:stCxn id="101" idx="3"/>
            <a:endCxn id="103" idx="1"/>
          </p:cNvCxnSpPr>
          <p:nvPr/>
        </p:nvCxnSpPr>
        <p:spPr bwMode="auto">
          <a:xfrm>
            <a:off x="6393160" y="4148857"/>
            <a:ext cx="180020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직선 연결선 115"/>
          <p:cNvCxnSpPr>
            <a:stCxn id="102" idx="3"/>
            <a:endCxn id="105" idx="1"/>
          </p:cNvCxnSpPr>
          <p:nvPr/>
        </p:nvCxnSpPr>
        <p:spPr bwMode="auto">
          <a:xfrm>
            <a:off x="6393160" y="4572552"/>
            <a:ext cx="180020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직선 연결선 117"/>
          <p:cNvCxnSpPr/>
          <p:nvPr/>
        </p:nvCxnSpPr>
        <p:spPr bwMode="auto">
          <a:xfrm>
            <a:off x="6591182" y="4833156"/>
            <a:ext cx="20882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직선 연결선 119"/>
          <p:cNvCxnSpPr>
            <a:endCxn id="104" idx="0"/>
          </p:cNvCxnSpPr>
          <p:nvPr/>
        </p:nvCxnSpPr>
        <p:spPr bwMode="auto">
          <a:xfrm>
            <a:off x="6591182" y="4833156"/>
            <a:ext cx="0" cy="10845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직선 연결선 122"/>
          <p:cNvCxnSpPr>
            <a:stCxn id="111" idx="0"/>
          </p:cNvCxnSpPr>
          <p:nvPr/>
        </p:nvCxnSpPr>
        <p:spPr bwMode="auto">
          <a:xfrm flipV="1">
            <a:off x="8679414" y="4833156"/>
            <a:ext cx="0" cy="10845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직선 연결선 126"/>
          <p:cNvCxnSpPr>
            <a:stCxn id="100" idx="2"/>
          </p:cNvCxnSpPr>
          <p:nvPr/>
        </p:nvCxnSpPr>
        <p:spPr bwMode="auto">
          <a:xfrm>
            <a:off x="7329264" y="3861048"/>
            <a:ext cx="0" cy="97210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직선 연결선 128"/>
          <p:cNvCxnSpPr>
            <a:endCxn id="108" idx="0"/>
          </p:cNvCxnSpPr>
          <p:nvPr/>
        </p:nvCxnSpPr>
        <p:spPr bwMode="auto">
          <a:xfrm>
            <a:off x="6591182" y="5229200"/>
            <a:ext cx="0" cy="61251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직선 연결선 130"/>
          <p:cNvCxnSpPr>
            <a:stCxn id="111" idx="2"/>
            <a:endCxn id="110" idx="0"/>
          </p:cNvCxnSpPr>
          <p:nvPr/>
        </p:nvCxnSpPr>
        <p:spPr bwMode="auto">
          <a:xfrm>
            <a:off x="8679414" y="5229200"/>
            <a:ext cx="0" cy="61251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직선 연결선 132"/>
          <p:cNvCxnSpPr/>
          <p:nvPr/>
        </p:nvCxnSpPr>
        <p:spPr bwMode="auto">
          <a:xfrm>
            <a:off x="5547066" y="5697252"/>
            <a:ext cx="20882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직선 연결선 134"/>
          <p:cNvCxnSpPr>
            <a:endCxn id="107" idx="0"/>
          </p:cNvCxnSpPr>
          <p:nvPr/>
        </p:nvCxnSpPr>
        <p:spPr bwMode="auto">
          <a:xfrm>
            <a:off x="5547066" y="5697252"/>
            <a:ext cx="0" cy="14446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직선 연결선 136"/>
          <p:cNvCxnSpPr>
            <a:endCxn id="109" idx="0"/>
          </p:cNvCxnSpPr>
          <p:nvPr/>
        </p:nvCxnSpPr>
        <p:spPr bwMode="auto">
          <a:xfrm>
            <a:off x="7635298" y="5697252"/>
            <a:ext cx="0" cy="14446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직선 연결선 138"/>
          <p:cNvCxnSpPr>
            <a:stCxn id="106" idx="3"/>
          </p:cNvCxnSpPr>
          <p:nvPr/>
        </p:nvCxnSpPr>
        <p:spPr bwMode="auto">
          <a:xfrm>
            <a:off x="6033120" y="5445448"/>
            <a:ext cx="55806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(</a:t>
            </a:r>
            <a:r>
              <a:rPr lang="ko-KR" altLang="en-US" dirty="0" smtClean="0"/>
              <a:t>앞에서 계속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직제 관련 규정 정비방안 예시</a:t>
            </a:r>
            <a:r>
              <a:rPr lang="en-US" altLang="ko-KR" dirty="0" smtClean="0"/>
              <a:t>(2/3)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2"/>
            <a:ext cx="4321175" cy="316865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서울의료원 직제규정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 startAt="2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 산하에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수석센터장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내과계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외과계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수석과장을 두고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수석센터장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및 각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수석과장별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소속 진료과는 다음 각호와 같이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61950" indent="-180975" latinLnBrk="0">
              <a:lnSpc>
                <a:spcPct val="120000"/>
              </a:lnSpc>
              <a:buFont typeface="+mj-lt"/>
              <a:buAutoNum type="arabicPeriod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수석센터장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심혈관센터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뇌혈관센터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소화기센터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아토피천식센터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응급의료센터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재활의학센터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건강증진센터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호스피스완화의료센터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361950" indent="-180975" latinLnBrk="0">
              <a:lnSpc>
                <a:spcPct val="120000"/>
              </a:lnSpc>
              <a:buFont typeface="+mj-lt"/>
              <a:buAutoNum type="arabicPeriod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내과계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소아청소년과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신경과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정신건강의학과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피부과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가정의학과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영상의학과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진단검사의학과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핵의학과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응급의학과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감염관리실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중환자실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361950" indent="-180975" latinLnBrk="0">
              <a:lnSpc>
                <a:spcPct val="120000"/>
              </a:lnSpc>
              <a:buFont typeface="+mj-lt"/>
              <a:buAutoNum type="arabicPeriod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외과계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흉부외과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정형외과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신경외과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성형외과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산부인과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이비인후과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비뇨기과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마취통증의학과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병리과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수술실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2"/>
            <a:ext cx="4321175" cy="316865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 산하에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수석센터장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내과계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외과계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수석과장을 둔다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632464" y="5084763"/>
            <a:ext cx="4321175" cy="13319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서울의료원 직제규정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진료부에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심혈관센터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뇌혈관센터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소화기센터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아토피천식센터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응급의료센터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재활의학센터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건강증진센터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호스피스완화의료 센터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 둔다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④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⑪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는 다음 각호의 업무를 분장한다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4953000" y="5084763"/>
            <a:ext cx="4321175" cy="13319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 진료부 소관 진료센터 및 진료과는 내규로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④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⑪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(</a:t>
            </a:r>
            <a:r>
              <a:rPr lang="ko-KR" altLang="en-US" dirty="0" smtClean="0"/>
              <a:t>앞에서 계속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직제 관련 규정 정비방안 예시</a:t>
            </a:r>
            <a:r>
              <a:rPr lang="en-US" altLang="ko-KR" dirty="0" smtClean="0"/>
              <a:t>(3/3)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3"/>
            <a:ext cx="4321175" cy="8288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 startAt="2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병원의 진료 각과는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2"/>
            <a:ext cx="4321175" cy="8288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병원의 진료 각과는 내규로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0547" y="2744926"/>
            <a:ext cx="4321175" cy="367174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3]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서을특별시립병원별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진료과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 관련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4951083" y="2744925"/>
            <a:ext cx="4323092" cy="36717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3] 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776536" y="3284984"/>
            <a:ext cx="1188132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병원명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964667" y="3284984"/>
            <a:ext cx="280894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진료과목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776537" y="3572322"/>
            <a:ext cx="1188132" cy="54075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어린이병원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1964668" y="3572322"/>
            <a:ext cx="2808945" cy="54075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소아과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신경정신과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가정의학과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진단방사선과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776539" y="4113077"/>
            <a:ext cx="1188132" cy="90024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1964670" y="4113077"/>
            <a:ext cx="2808945" cy="90024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결핵과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소아과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마취통증의학과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진단방사선과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흉부외과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신경과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정형외과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진단검사의학과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가정의학과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776536" y="5013325"/>
            <a:ext cx="1188132" cy="75593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은평병원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1964667" y="5013325"/>
            <a:ext cx="2808945" cy="75593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노인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 정신과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신경과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진단방사선과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재활의학과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가정의학과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진료 여건 변화에 유연하게 대응할 수 있도록 병원장 판단 하에 직군간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직렬간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직종간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직급간 조정 권한을 확대함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정원조정 관련 규정 정비방안 예시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3"/>
            <a:ext cx="4321175" cy="190817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서울의료원 직제규정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의료원의 직급별 정원은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와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전공의의 정원은 보건복지부장관이 승인한 인원으로 하고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하부직제의 업무분장의 조정 및 인력관리상 필요한 경우에는 정원의 총수를 변경하지 않는 범위 내에서 의료원장은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급 이하의 정원에 대하여는 직군간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직급간 조정을 할 수 있으며 임시직원은 예산의 범위 안에서 따로 둘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3"/>
            <a:ext cx="4321175" cy="190817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AutoNum type="circleNumDbPlain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의료원의 직급별 정원은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와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전공의의 정원은 보건복지부장관이 승인한 인원으로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 latinLnBrk="0">
              <a:lnSpc>
                <a:spcPct val="120000"/>
              </a:lnSpc>
              <a:buAutoNum type="circleNumDbPlain"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  <a:buFont typeface="+mj-ea"/>
              <a:buAutoNum type="circleNumDbPlain" startAt="4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의료원장은 하부직제의 업무분장 조정 및 인력관리상 필요한 경우 정원의 총수를 변경하지 않는 범위 내에서 직군간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직급간 조정을 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임시직원은 예산의 범위 안에서 따로 둘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항에서 단서조항을 분리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2464" y="3824290"/>
            <a:ext cx="4321175" cy="129698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동부병원 직제규정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Font typeface="+mj-ea"/>
              <a:buAutoNum type="circleNumDbPlain" startAt="2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하부직제의 업무분장 조정 및 인력관리상 필요한 경우에는 정원의 총수를 변경하지 않는 범위 내에서 병원장은 직군간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직급간 조정을 할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4953000" y="3824290"/>
            <a:ext cx="4321175" cy="129698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병원장은 하부직제의 업무분장 조정 및 인력관리상 필요한 경우 정원의 총수를 변경하지 않는 범위 내에서 직군간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직급간 조정을 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임시직원은 예산의 범위 안에서 따로 둘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3103" y="5121276"/>
            <a:ext cx="4321175" cy="12954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서남병원 직제규정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병원의 정원은 별표와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업무분장의 조정 및 인력관리 상 필요한 경우에는 임상의사 정원 범위 내에서 임상의사를 운용할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정원의 범위 내에서 직종간 직급간 조정을 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계약직원은 예산의 범위 내에서 둘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4953639" y="5121275"/>
            <a:ext cx="4321175" cy="12954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병원의 정원은 별표와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업무분장의 조정 및 인력관리 상 필요한 경우 정원의 총수를 변경하지 않는 범위 내에서 직군간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직급간 조정을 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임시직원은 예산의 범위 안에서 따로 둘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의사직과 일반직 간 조정 가능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보라매병원은 서울시립병원 특성에 맞는 직원 인사 운영을 위해 위탁협약서 상의 제한조항을 폐지 내지 수정해 인사권의 독립성을 확보하도록 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직원 임용 관련 규정 정비방안 예시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(As Is)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4952361" y="1628775"/>
            <a:ext cx="432117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정비방안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(To Be)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186" y="1916113"/>
            <a:ext cx="4321175" cy="29527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보라매병원 위탁운영에 관한 협약서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수탁기관의 의무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의료급여환자 등 저소득층 진료 확대와 예방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 등 공공병원의 역할을 충실히 수행하여야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수탁병원장에게 점진적으로 소속직원의 인사를 독립적으로 관리할 수 있도록 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재정자립도 향상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진료량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증대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비용절감 등 경영효율 향상 방안을 수립 시행하여야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전항의 규정의 적정한 이행을 위하여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에게 필요한 조치를 행할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이를 성실히 이행하여야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51722" y="1916114"/>
            <a:ext cx="4321175" cy="4683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 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3103" y="4868864"/>
            <a:ext cx="8641072" cy="15478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동부병원 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수탁운영에 관한 협약서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수탁기관의 의무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병원의 설립목적을 달성할 수 있도록 최대한의 노력을 기울여 성실하게 사업을 수행하여야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사업을 수행함에 있어 재정자립도 향상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진료량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증대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비용절감 등 경영효율 향상 방안을 수립 시행하여야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 startAt="3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사업을 수행함에 있어 병원설립 목적에 맞는 이용자에게 병원시설 이용의 우선권을 부여하여야 하며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이용자를 부당하게 차별하여서는 아니 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 startAt="3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전항의 규정의 적절한 이행을 위하여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필요한 조치를 행할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이를 성실히 수행하여야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1722" y="2384426"/>
            <a:ext cx="4321175" cy="24844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의료급여환자 등 저소득층 진료 확대와 예방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 등 공공병원의 역할을 충실히 수행하여야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수탁병원장에게 소속직원의 인사를 독립적으로 관리할 수 있도록 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 수탁병원 간 직원 교류에 관한 사항은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 수탁병원장이 협의하여 결정한다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재정자립도 향상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진료량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증대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비용절감 등 경영효율 향상 방안을 수립 시행하여야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80975" indent="-180975" latinLnBrk="0">
              <a:lnSpc>
                <a:spcPct val="120000"/>
              </a:lnSpc>
              <a:buAutoNum type="circleNumDbPlain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전항의 규정의 적정한 이행을 위하여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에게 필요한 조치를 행할 수 있으며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 이를 성실히 이행하여야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33103" y="4616115"/>
            <a:ext cx="1331565" cy="25274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참고</a:t>
            </a:r>
          </a:p>
        </p:txBody>
      </p:sp>
      <p:cxnSp>
        <p:nvCxnSpPr>
          <p:cNvPr id="18" name="직선 연결선 17"/>
          <p:cNvCxnSpPr/>
          <p:nvPr/>
        </p:nvCxnSpPr>
        <p:spPr bwMode="auto">
          <a:xfrm>
            <a:off x="631186" y="4616115"/>
            <a:ext cx="0" cy="180056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직선 연결선 19"/>
          <p:cNvCxnSpPr/>
          <p:nvPr/>
        </p:nvCxnSpPr>
        <p:spPr bwMode="auto">
          <a:xfrm>
            <a:off x="631186" y="4616115"/>
            <a:ext cx="133348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직선 연결선 23"/>
          <p:cNvCxnSpPr/>
          <p:nvPr/>
        </p:nvCxnSpPr>
        <p:spPr bwMode="auto">
          <a:xfrm>
            <a:off x="1964668" y="4616115"/>
            <a:ext cx="0" cy="25274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>
            <a:off x="1964668" y="4868863"/>
            <a:ext cx="7309507" cy="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>
            <a:off x="9274175" y="4868863"/>
            <a:ext cx="0" cy="1547813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직선 연결선 30"/>
          <p:cNvCxnSpPr/>
          <p:nvPr/>
        </p:nvCxnSpPr>
        <p:spPr bwMode="auto">
          <a:xfrm>
            <a:off x="631186" y="6416675"/>
            <a:ext cx="8641711" cy="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1208089" y="2024062"/>
            <a:ext cx="4789027" cy="75723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400" dirty="0" smtClean="0">
                <a:latin typeface="+mn-lt"/>
                <a:ea typeface="+mj-ea"/>
              </a:rPr>
              <a:t>2. PDS </a:t>
            </a:r>
            <a:r>
              <a:rPr lang="ko-KR" altLang="en-US" sz="2400" dirty="0" smtClean="0">
                <a:latin typeface="+mn-lt"/>
                <a:ea typeface="+mj-ea"/>
              </a:rPr>
              <a:t>관리체계 구축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208089" y="2852738"/>
            <a:ext cx="4789028" cy="1981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66700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200" dirty="0" smtClean="0">
              <a:latin typeface="+mn-lt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서울시립병원 병원장의 </a:t>
            </a:r>
            <a:r>
              <a:rPr lang="en-US" altLang="ko-KR" dirty="0" smtClean="0"/>
              <a:t>R&amp;R</a:t>
            </a:r>
            <a:r>
              <a:rPr lang="ko-KR" altLang="en-US" dirty="0" smtClean="0"/>
              <a:t> 확립에 필요한 </a:t>
            </a:r>
            <a:r>
              <a:rPr lang="en-US" altLang="ko-KR" dirty="0" smtClean="0"/>
              <a:t>PDS </a:t>
            </a:r>
            <a:r>
              <a:rPr lang="ko-KR" altLang="en-US" dirty="0" smtClean="0"/>
              <a:t>관리체계를 아래와 같은 절차를 거쳐 도출함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>
                <a:latin typeface="+mn-lt"/>
              </a:rPr>
              <a:t>PDS </a:t>
            </a:r>
            <a:r>
              <a:rPr lang="ko-KR" altLang="en-US" dirty="0" smtClean="0">
                <a:latin typeface="+mn-lt"/>
              </a:rPr>
              <a:t>관리체계 구축 방안 도출 과정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2073275" y="16287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시립병원 경영관리 체계 검토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3621501" y="20975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3275" y="2781300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서울특별시립병원 평가 관련 이슈 검토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3621501" y="3250025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화살표 연결선 17"/>
          <p:cNvCxnSpPr>
            <a:stCxn id="13" idx="2"/>
            <a:endCxn id="15" idx="0"/>
          </p:cNvCxnSpPr>
          <p:nvPr/>
        </p:nvCxnSpPr>
        <p:spPr bwMode="auto">
          <a:xfrm>
            <a:off x="2973388" y="2349500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2073275" y="393382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PDS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관리체계 구축 및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운영방안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621501" y="440255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직선 화살표 연결선 21"/>
          <p:cNvCxnSpPr>
            <a:stCxn id="15" idx="2"/>
            <a:endCxn id="20" idx="0"/>
          </p:cNvCxnSpPr>
          <p:nvPr/>
        </p:nvCxnSpPr>
        <p:spPr bwMode="auto">
          <a:xfrm>
            <a:off x="2973388" y="3502025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직사각형 24"/>
          <p:cNvSpPr/>
          <p:nvPr/>
        </p:nvSpPr>
        <p:spPr bwMode="auto">
          <a:xfrm>
            <a:off x="2073275" y="51212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PDS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관리체계 내실화를 위한 실행과제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3621501" y="55900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화살표 연결선 28"/>
          <p:cNvCxnSpPr>
            <a:stCxn id="20" idx="2"/>
            <a:endCxn id="25" idx="0"/>
          </p:cNvCxnSpPr>
          <p:nvPr/>
        </p:nvCxnSpPr>
        <p:spPr bwMode="auto">
          <a:xfrm>
            <a:off x="2973388" y="4654550"/>
            <a:ext cx="0" cy="466725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1" name="직사각형 40"/>
          <p:cNvSpPr/>
          <p:nvPr/>
        </p:nvSpPr>
        <p:spPr bwMode="auto">
          <a:xfrm>
            <a:off x="3873500" y="1628775"/>
            <a:ext cx="4175844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경영관리 프로세스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이해관계자 니즈 검토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3873501" y="2781300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평가 상의 평가지표 및 평가방법 개선 니즈 검토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평가 시의 평가 프로세스 개선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니즈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3873501" y="393382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병원장 경영계약체계 구축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평가 개선방안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873501" y="51212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PDS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관리체계 구축을 위한 실행과제 도출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 bwMode="auto">
          <a:xfrm>
            <a:off x="5097463" y="980727"/>
            <a:ext cx="3455987" cy="417706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+mn-lt"/>
              <a:ea typeface="맑은 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 bwMode="auto">
          <a:xfrm>
            <a:off x="1352551" y="980728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Ⅰ. </a:t>
            </a:r>
            <a:r>
              <a:rPr lang="ko-KR" altLang="en-US" sz="1300" dirty="0" smtClean="0">
                <a:latin typeface="+mn-lt"/>
                <a:ea typeface="+mj-ea"/>
              </a:rPr>
              <a:t>프로젝트 개요</a:t>
            </a:r>
          </a:p>
        </p:txBody>
      </p:sp>
      <p:sp>
        <p:nvSpPr>
          <p:cNvPr id="3" name="직사각형 2"/>
          <p:cNvSpPr/>
          <p:nvPr/>
        </p:nvSpPr>
        <p:spPr bwMode="auto">
          <a:xfrm>
            <a:off x="1352551" y="1561289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Ⅱ. </a:t>
            </a:r>
            <a:r>
              <a:rPr lang="ko-KR" altLang="en-US" sz="1300" dirty="0" smtClean="0">
                <a:latin typeface="+mn-lt"/>
                <a:ea typeface="+mj-ea"/>
              </a:rPr>
              <a:t>혁신목표 및 혁신과제 도출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1352551" y="2141850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Ⅲ. </a:t>
            </a:r>
            <a:r>
              <a:rPr lang="ko-KR" altLang="en-US" sz="1300" dirty="0" smtClean="0">
                <a:latin typeface="+mn-lt"/>
                <a:ea typeface="+mj-ea"/>
              </a:rPr>
              <a:t>서울시립병원 역할 정의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1352551" y="2722411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Ⅳ. </a:t>
            </a:r>
            <a:r>
              <a:rPr lang="ko-KR" altLang="en-US" sz="1300" dirty="0" smtClean="0">
                <a:latin typeface="+mn-lt"/>
                <a:ea typeface="+mj-ea"/>
              </a:rPr>
              <a:t>단위시립병원 기능 정립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1352551" y="3302972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Ⅴ. </a:t>
            </a:r>
            <a:r>
              <a:rPr lang="ko-KR" altLang="en-US" sz="1300" dirty="0" smtClean="0">
                <a:latin typeface="+mn-lt"/>
                <a:ea typeface="+mj-ea"/>
              </a:rPr>
              <a:t>책임경영체계 구축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1352551" y="3883533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Ⅵ. </a:t>
            </a:r>
            <a:r>
              <a:rPr lang="ko-KR" altLang="en-US" sz="1300" dirty="0" smtClean="0">
                <a:latin typeface="+mn-lt"/>
                <a:ea typeface="+mj-ea"/>
              </a:rPr>
              <a:t>인재육성체계 구축</a:t>
            </a:r>
            <a:r>
              <a:rPr lang="en-US" altLang="ko-KR" sz="1300" dirty="0" smtClean="0">
                <a:latin typeface="+mn-lt"/>
                <a:ea typeface="+mj-ea"/>
              </a:rPr>
              <a:t>(</a:t>
            </a:r>
            <a:r>
              <a:rPr lang="ko-KR" altLang="en-US" sz="1300" dirty="0" smtClean="0">
                <a:latin typeface="+mn-lt"/>
                <a:ea typeface="+mj-ea"/>
              </a:rPr>
              <a:t>지원단</a:t>
            </a:r>
            <a:r>
              <a:rPr lang="en-US" altLang="ko-KR" sz="1300" dirty="0" smtClean="0">
                <a:latin typeface="+mn-lt"/>
                <a:ea typeface="+mj-ea"/>
              </a:rPr>
              <a:t>)</a:t>
            </a:r>
            <a:endParaRPr lang="ko-KR" altLang="en-US" sz="1300" dirty="0" smtClean="0">
              <a:latin typeface="+mn-lt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1352551" y="4464094"/>
            <a:ext cx="3455988" cy="468077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Ⅶ. </a:t>
            </a:r>
            <a:r>
              <a:rPr lang="ko-KR" altLang="en-US" sz="1300" dirty="0" smtClean="0">
                <a:latin typeface="+mn-lt"/>
                <a:ea typeface="+mj-ea"/>
              </a:rPr>
              <a:t>관리운영체계 구축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1352551" y="5044655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Ⅷ. </a:t>
            </a:r>
            <a:r>
              <a:rPr lang="ko-KR" altLang="en-US" sz="1300" dirty="0" smtClean="0">
                <a:latin typeface="+mn-lt"/>
                <a:ea typeface="+mj-ea"/>
              </a:rPr>
              <a:t>시민 체감형 서비스 디자인</a:t>
            </a:r>
            <a:r>
              <a:rPr lang="en-US" altLang="ko-KR" sz="1300" dirty="0" smtClean="0">
                <a:latin typeface="+mn-lt"/>
                <a:ea typeface="+mj-ea"/>
              </a:rPr>
              <a:t>(</a:t>
            </a:r>
            <a:r>
              <a:rPr lang="ko-KR" altLang="en-US" sz="1300" dirty="0" smtClean="0">
                <a:latin typeface="+mn-lt"/>
                <a:ea typeface="+mj-ea"/>
              </a:rPr>
              <a:t>지원단</a:t>
            </a:r>
            <a:r>
              <a:rPr lang="en-US" altLang="ko-KR" sz="1300" dirty="0" smtClean="0">
                <a:latin typeface="+mn-lt"/>
                <a:ea typeface="+mj-ea"/>
              </a:rPr>
              <a:t>)</a:t>
            </a:r>
            <a:endParaRPr lang="ko-KR" altLang="en-US" sz="1300" dirty="0" smtClean="0">
              <a:latin typeface="+mn-lt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1352551" y="5625219"/>
            <a:ext cx="3455988" cy="46807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</a:rPr>
              <a:t>Ⅸ</a:t>
            </a:r>
            <a:r>
              <a:rPr lang="en-US" altLang="ko-KR" sz="1300" dirty="0" smtClean="0">
                <a:latin typeface="+mn-lt"/>
                <a:ea typeface="+mj-ea"/>
              </a:rPr>
              <a:t>. </a:t>
            </a:r>
            <a:r>
              <a:rPr lang="ko-KR" altLang="en-US" sz="1300" dirty="0" smtClean="0">
                <a:latin typeface="+mn-lt"/>
                <a:ea typeface="+mj-ea"/>
              </a:rPr>
              <a:t>추진계획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5169024" y="3561080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Ⅶ. </a:t>
            </a:r>
            <a:r>
              <a:rPr lang="ko-KR" altLang="en-US" sz="1300" dirty="0" smtClean="0">
                <a:latin typeface="+mn-lt"/>
                <a:ea typeface="+mj-ea"/>
              </a:rPr>
              <a:t>관리운영체계 구축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5169024" y="4077135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4767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1. </a:t>
            </a:r>
            <a:r>
              <a:rPr lang="ko-KR" altLang="en-US" sz="1300" dirty="0" smtClean="0">
                <a:latin typeface="+mn-lt"/>
                <a:ea typeface="+mj-ea"/>
              </a:rPr>
              <a:t>직영병원 운영형태 개선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5169024" y="4593190"/>
            <a:ext cx="3312989" cy="46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47675" latinLnBrk="0">
              <a:lnSpc>
                <a:spcPct val="120000"/>
              </a:lnSpc>
            </a:pPr>
            <a:r>
              <a:rPr lang="en-US" altLang="ko-KR" sz="1300" dirty="0" smtClean="0">
                <a:latin typeface="+mn-lt"/>
                <a:ea typeface="+mj-ea"/>
              </a:rPr>
              <a:t>2. </a:t>
            </a:r>
            <a:r>
              <a:rPr lang="ko-KR" altLang="en-US" sz="1300" dirty="0" smtClean="0">
                <a:latin typeface="+mn-lt"/>
                <a:ea typeface="+mj-ea"/>
              </a:rPr>
              <a:t>시립병원 관리체계 개선</a:t>
            </a:r>
          </a:p>
        </p:txBody>
      </p:sp>
      <p:cxnSp>
        <p:nvCxnSpPr>
          <p:cNvPr id="42" name="직선 연결선 41"/>
          <p:cNvCxnSpPr>
            <a:stCxn id="19" idx="3"/>
          </p:cNvCxnSpPr>
          <p:nvPr/>
        </p:nvCxnSpPr>
        <p:spPr bwMode="auto">
          <a:xfrm>
            <a:off x="4808539" y="4698133"/>
            <a:ext cx="288924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8899" y="1052736"/>
            <a:ext cx="3313113" cy="244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 bwMode="auto">
          <a:xfrm>
            <a:off x="5169024" y="1052736"/>
            <a:ext cx="1980220" cy="32362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맑은 고딕" pitchFamily="50" charset="-127"/>
                <a:cs typeface="Verdana" pitchFamily="34" charset="0"/>
              </a:rPr>
              <a:t>Task 5</a:t>
            </a:r>
            <a:endParaRPr lang="ko-KR" alt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맑은 고딕" pitchFamily="50" charset="-127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1208089" y="2024062"/>
            <a:ext cx="4789027" cy="75723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400" dirty="0" smtClean="0">
                <a:latin typeface="+mn-lt"/>
                <a:ea typeface="+mj-ea"/>
              </a:rPr>
              <a:t>1. </a:t>
            </a:r>
            <a:r>
              <a:rPr lang="ko-KR" altLang="en-US" sz="2400" dirty="0" smtClean="0">
                <a:latin typeface="+mn-lt"/>
                <a:ea typeface="+mj-ea"/>
              </a:rPr>
              <a:t>직영병원 운영형태 개선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208089" y="2852738"/>
            <a:ext cx="4789028" cy="1981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66700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200" dirty="0" smtClean="0">
              <a:latin typeface="+mn-lt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 직영병원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어린이병원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은평병원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서북병원</a:t>
            </a:r>
            <a:r>
              <a:rPr lang="en-US" altLang="ko-KR" dirty="0" smtClean="0"/>
              <a:t>)</a:t>
            </a:r>
            <a:r>
              <a:rPr lang="ko-KR" altLang="en-US" dirty="0" smtClean="0"/>
              <a:t> 운영형태 개선을 위한 방안을 아래와 같은 과정을 거쳐 도출함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직영병원 </a:t>
            </a:r>
            <a:r>
              <a:rPr lang="ko-KR" altLang="en-US" smtClean="0">
                <a:latin typeface="+mn-lt"/>
              </a:rPr>
              <a:t>운영형태 개선 방안 도출 과정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2073275" y="16287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운영형태 개선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필요성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3621501" y="20975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3275" y="2781300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방안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3621501" y="3250025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화살표 연결선 17"/>
          <p:cNvCxnSpPr>
            <a:stCxn id="13" idx="2"/>
            <a:endCxn id="15" idx="0"/>
          </p:cNvCxnSpPr>
          <p:nvPr/>
        </p:nvCxnSpPr>
        <p:spPr bwMode="auto">
          <a:xfrm>
            <a:off x="2973388" y="2349500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2073275" y="393382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직영병원의 운영형태 개선방안 평가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621501" y="440255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직선 화살표 연결선 21"/>
          <p:cNvCxnSpPr>
            <a:stCxn id="15" idx="2"/>
            <a:endCxn id="20" idx="0"/>
          </p:cNvCxnSpPr>
          <p:nvPr/>
        </p:nvCxnSpPr>
        <p:spPr bwMode="auto">
          <a:xfrm>
            <a:off x="2973388" y="3502025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직사각형 24"/>
          <p:cNvSpPr/>
          <p:nvPr/>
        </p:nvSpPr>
        <p:spPr bwMode="auto">
          <a:xfrm>
            <a:off x="2073275" y="51212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개선 실행과제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3621501" y="55900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화살표 연결선 28"/>
          <p:cNvCxnSpPr>
            <a:stCxn id="20" idx="2"/>
            <a:endCxn id="25" idx="0"/>
          </p:cNvCxnSpPr>
          <p:nvPr/>
        </p:nvCxnSpPr>
        <p:spPr bwMode="auto">
          <a:xfrm>
            <a:off x="2973388" y="4654550"/>
            <a:ext cx="0" cy="466725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1" name="직사각형 40"/>
          <p:cNvSpPr/>
          <p:nvPr/>
        </p:nvSpPr>
        <p:spPr bwMode="auto">
          <a:xfrm>
            <a:off x="3873500" y="16287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서울시립병원의 운영형태별 성과 비교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국공립병원 및 지방자치단체 설립병원의 운영형태 검토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3873501" y="2781300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개선방안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개선방안의 기대효과 추정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3873501" y="393382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개선방안에 대한 평가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 운영형태 개선방안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873501" y="51212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개선을 위한 실행과제 도출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시립병원 중 직영병원으로 운영되는 병원이 특수법인 형태로 운영되는 병원에 비해 성과가 매우 저조함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재정자립도 격차 </a:t>
            </a:r>
            <a:r>
              <a:rPr lang="en-US" altLang="ko-KR" dirty="0" smtClean="0"/>
              <a:t>19.2%P)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운영형태별 재정자립도 격차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직영병원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보건복지부 소속 의료형 책임운영기관은 세입 대비 세출 비율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특수법인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병원과 국립중앙의료원은 의업수지비율 기준</a:t>
            </a:r>
            <a:r>
              <a:rPr lang="en-US" altLang="ko-KR" dirty="0" smtClean="0"/>
              <a:t>(2011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</a:t>
            </a:r>
            <a:r>
              <a:rPr lang="en-US" altLang="ko-KR" dirty="0" smtClean="0"/>
              <a:t>(2012), 2011 </a:t>
            </a:r>
            <a:r>
              <a:rPr lang="ko-KR" altLang="en-US" dirty="0" smtClean="0"/>
              <a:t>회계연도 세입세출결산서</a:t>
            </a:r>
            <a:r>
              <a:rPr lang="en-US" altLang="ko-KR" dirty="0" smtClean="0"/>
              <a:t>; </a:t>
            </a:r>
            <a:r>
              <a:rPr lang="ko-KR" altLang="en-US" dirty="0" smtClean="0"/>
              <a:t>보건복지부</a:t>
            </a:r>
            <a:r>
              <a:rPr lang="en-US" altLang="ko-KR" dirty="0" smtClean="0"/>
              <a:t>(2012), 2011</a:t>
            </a:r>
            <a:r>
              <a:rPr lang="ko-KR" altLang="en-US" dirty="0" smtClean="0"/>
              <a:t>년도 보건복지부 소관 세입세출결산서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632522" y="1629023"/>
            <a:ext cx="8642347" cy="2872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주요 병원의 운영형태별 재정자립도 비교</a:t>
            </a:r>
            <a:r>
              <a:rPr lang="en-US" altLang="ko-KR" sz="1200" b="1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992560" y="3329233"/>
            <a:ext cx="576064" cy="21529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1898565" y="3412040"/>
            <a:ext cx="576064" cy="2070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2831049" y="3494848"/>
            <a:ext cx="576064" cy="198737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3980892" y="2335547"/>
            <a:ext cx="576064" cy="314667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4906710" y="2790986"/>
            <a:ext cx="576064" cy="269123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5843764" y="2749583"/>
            <a:ext cx="576064" cy="27326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7074566" y="2790986"/>
            <a:ext cx="576064" cy="269123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8331088" y="3205022"/>
            <a:ext cx="576064" cy="22771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2" name="직선 연결선 41"/>
          <p:cNvCxnSpPr/>
          <p:nvPr/>
        </p:nvCxnSpPr>
        <p:spPr bwMode="auto">
          <a:xfrm>
            <a:off x="631827" y="5482221"/>
            <a:ext cx="8642348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43" name="직사각형 42"/>
          <p:cNvSpPr/>
          <p:nvPr/>
        </p:nvSpPr>
        <p:spPr bwMode="auto">
          <a:xfrm>
            <a:off x="992560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992560" y="2997945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51.7%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1909614" y="3079478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49.9%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2836193" y="3165203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48.1%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1892660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은평병원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2828764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3982227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동부병원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11665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북부병원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5842814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서울의료원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7077236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국립중앙의료원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8337376" y="5482221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3982227" y="1998310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76.0%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4906710" y="2465221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64.8%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5840718" y="2421881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66.4%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왼쪽/오른쪽 화살표 56"/>
          <p:cNvSpPr/>
          <p:nvPr/>
        </p:nvSpPr>
        <p:spPr bwMode="auto">
          <a:xfrm>
            <a:off x="992560" y="3898045"/>
            <a:ext cx="2419697" cy="720080"/>
          </a:xfrm>
          <a:prstGeom prst="leftRight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평균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49.9%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왼쪽/오른쪽 화살표 57"/>
          <p:cNvSpPr/>
          <p:nvPr/>
        </p:nvSpPr>
        <p:spPr bwMode="auto">
          <a:xfrm>
            <a:off x="3980892" y="3898045"/>
            <a:ext cx="2419697" cy="720080"/>
          </a:xfrm>
          <a:prstGeom prst="leftRight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평균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69.1%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7074566" y="2465221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64.5%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8331088" y="2880986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53.5%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6645188" y="1916833"/>
            <a:ext cx="2520280" cy="4104556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비교병원 벤치마킹</a:t>
            </a:r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전체 국공립병원 중 직영병원으로 운영되는 경우는 </a:t>
            </a:r>
            <a:r>
              <a:rPr lang="en-US" altLang="ko-KR" dirty="0" smtClean="0"/>
              <a:t>11%</a:t>
            </a:r>
            <a:r>
              <a:rPr lang="ko-KR" altLang="en-US" dirty="0" smtClean="0"/>
              <a:t>이지만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서울시립병원과 군 소속 병원을 제외할 경우 직영으로 운영되는 경우는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국립법무병원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치료감호소</a:t>
            </a:r>
            <a:r>
              <a:rPr lang="en-US" altLang="ko-KR" dirty="0" smtClean="0"/>
              <a:t>), </a:t>
            </a:r>
            <a:r>
              <a:rPr lang="ko-KR" altLang="en-US" dirty="0" smtClean="0"/>
              <a:t>국립소록도병원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울진군의료원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불과함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전체 국공립병원의 운영형태 비교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lvl="0" indent="0">
              <a:buFontTx/>
              <a:buAutoNum type="arabicParenR"/>
              <a:defRPr/>
            </a:pPr>
            <a:r>
              <a:rPr lang="ko-KR" altLang="en-US" dirty="0" smtClean="0"/>
              <a:t> 국립병원인 군 병원은 총 </a:t>
            </a:r>
            <a:r>
              <a:rPr lang="en-US" altLang="ko-KR" dirty="0" smtClean="0"/>
              <a:t>17</a:t>
            </a:r>
            <a:r>
              <a:rPr lang="ko-KR" altLang="en-US" dirty="0" smtClean="0"/>
              <a:t>개이며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중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 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국군수도병원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국군대전병원</a:t>
            </a:r>
            <a:r>
              <a:rPr lang="en-US" altLang="ko-KR" dirty="0" smtClean="0"/>
              <a:t>)</a:t>
            </a:r>
            <a:r>
              <a:rPr lang="ko-KR" altLang="en-US" dirty="0" smtClean="0"/>
              <a:t>은 책임운영기관이며 기타 </a:t>
            </a:r>
            <a:r>
              <a:rPr lang="en-US" altLang="ko-KR" dirty="0" smtClean="0"/>
              <a:t>15</a:t>
            </a:r>
            <a:r>
              <a:rPr lang="ko-KR" altLang="en-US" dirty="0" smtClean="0"/>
              <a:t>개 병원은 직영병원</a:t>
            </a:r>
            <a:endParaRPr lang="en-US" altLang="ko-KR" dirty="0" smtClean="0"/>
          </a:p>
          <a:p>
            <a:pPr marL="0" lvl="0" indent="0">
              <a:buFontTx/>
              <a:buAutoNum type="arabicParenR"/>
              <a:defRPr/>
            </a:pPr>
            <a:r>
              <a:rPr lang="ko-KR" altLang="en-US" dirty="0" smtClean="0"/>
              <a:t> 기초자치단체 소속 병원 포함</a:t>
            </a:r>
            <a:endParaRPr lang="en-US" altLang="ko-KR" dirty="0" smtClean="0"/>
          </a:p>
          <a:p>
            <a:pPr marL="0" lvl="0" indent="0">
              <a:buFontTx/>
              <a:buAutoNum type="arabicParenR"/>
              <a:defRPr/>
            </a:pPr>
            <a:r>
              <a:rPr lang="ko-KR" altLang="en-US" dirty="0" smtClean="0"/>
              <a:t> 적십자병원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보훈병원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산재병원 및 건강보험공단 일산병원</a:t>
            </a:r>
            <a:endParaRPr lang="en-US" altLang="ko-KR" dirty="0" smtClean="0"/>
          </a:p>
          <a:p>
            <a:pPr marL="0" lvl="0" indent="0">
              <a:defRPr/>
            </a:pPr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보건복지부</a:t>
            </a:r>
            <a:r>
              <a:rPr lang="en-US" altLang="ko-KR" dirty="0" smtClean="0"/>
              <a:t>(2012.7), 2011</a:t>
            </a:r>
            <a:r>
              <a:rPr lang="ko-KR" altLang="en-US" dirty="0" smtClean="0"/>
              <a:t>년도 전국 공공의료기관 현황</a:t>
            </a:r>
            <a:r>
              <a:rPr lang="en-US" altLang="ko-KR" dirty="0" smtClean="0"/>
              <a:t>(</a:t>
            </a:r>
            <a:r>
              <a:rPr lang="ko-KR" altLang="en-US" dirty="0" smtClean="0"/>
              <a:t>각 병원 홈페이지 공시자료를 토대로 보완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632522" y="1629023"/>
            <a:ext cx="8642347" cy="2872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국공립병원의 거버넌스 현황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, 2011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년도 기준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67792" y="2421810"/>
            <a:ext cx="1116814" cy="3683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667793" y="2790131"/>
            <a:ext cx="1116814" cy="20090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667792" y="2991033"/>
            <a:ext cx="1116814" cy="277994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2" name="직선 연결선 31"/>
          <p:cNvCxnSpPr/>
          <p:nvPr/>
        </p:nvCxnSpPr>
        <p:spPr bwMode="auto">
          <a:xfrm>
            <a:off x="667793" y="2790131"/>
            <a:ext cx="11168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33" name="직선 연결선 32"/>
          <p:cNvCxnSpPr/>
          <p:nvPr/>
        </p:nvCxnSpPr>
        <p:spPr bwMode="auto">
          <a:xfrm>
            <a:off x="667793" y="2991033"/>
            <a:ext cx="11168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34" name="직사각형 33"/>
          <p:cNvSpPr/>
          <p:nvPr/>
        </p:nvSpPr>
        <p:spPr bwMode="auto">
          <a:xfrm>
            <a:off x="1784606" y="2421810"/>
            <a:ext cx="1008846" cy="3683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21(11%)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1784607" y="2060849"/>
            <a:ext cx="1008846" cy="2886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1784607" y="2790131"/>
            <a:ext cx="1008846" cy="20090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11(6%)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1784606" y="2991033"/>
            <a:ext cx="1008846" cy="277994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154(83%)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3260772" y="2421810"/>
            <a:ext cx="1008846" cy="56922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3(23%)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3260773" y="2060849"/>
            <a:ext cx="1008846" cy="2886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3260772" y="2991033"/>
            <a:ext cx="1008846" cy="277994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10(77%)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1" name="직선 연결선 40"/>
          <p:cNvCxnSpPr/>
          <p:nvPr/>
        </p:nvCxnSpPr>
        <p:spPr bwMode="auto">
          <a:xfrm flipV="1">
            <a:off x="2793453" y="2421349"/>
            <a:ext cx="467320" cy="46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42" name="직선 연결선 41"/>
          <p:cNvCxnSpPr/>
          <p:nvPr/>
        </p:nvCxnSpPr>
        <p:spPr bwMode="auto">
          <a:xfrm>
            <a:off x="2793452" y="2790132"/>
            <a:ext cx="467320" cy="20090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43" name="직선 연결선 42"/>
          <p:cNvCxnSpPr/>
          <p:nvPr/>
        </p:nvCxnSpPr>
        <p:spPr bwMode="auto">
          <a:xfrm>
            <a:off x="2793453" y="2991033"/>
            <a:ext cx="46732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>
            <a:off x="2793452" y="5770975"/>
            <a:ext cx="467321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45" name="직사각형 44"/>
          <p:cNvSpPr/>
          <p:nvPr/>
        </p:nvSpPr>
        <p:spPr bwMode="auto">
          <a:xfrm>
            <a:off x="4736936" y="2421810"/>
            <a:ext cx="1008846" cy="20095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2(6%)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4736937" y="2060849"/>
            <a:ext cx="1008846" cy="2886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군 병원 제외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4736936" y="3594018"/>
            <a:ext cx="1008846" cy="217695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20(65%)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8" name="직선 연결선 47"/>
          <p:cNvCxnSpPr/>
          <p:nvPr/>
        </p:nvCxnSpPr>
        <p:spPr bwMode="auto">
          <a:xfrm flipV="1">
            <a:off x="4269620" y="2420888"/>
            <a:ext cx="467320" cy="46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49" name="직사각형 48"/>
          <p:cNvSpPr/>
          <p:nvPr/>
        </p:nvSpPr>
        <p:spPr bwMode="auto">
          <a:xfrm>
            <a:off x="4736939" y="2622760"/>
            <a:ext cx="1008846" cy="97125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9(29%)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0" name="직선 연결선 49"/>
          <p:cNvCxnSpPr/>
          <p:nvPr/>
        </p:nvCxnSpPr>
        <p:spPr bwMode="auto">
          <a:xfrm flipV="1">
            <a:off x="4269619" y="2622760"/>
            <a:ext cx="467321" cy="36827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51" name="직선 연결선 50"/>
          <p:cNvCxnSpPr/>
          <p:nvPr/>
        </p:nvCxnSpPr>
        <p:spPr bwMode="auto">
          <a:xfrm>
            <a:off x="4269620" y="2991033"/>
            <a:ext cx="467320" cy="60298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52" name="직선 연결선 51"/>
          <p:cNvCxnSpPr/>
          <p:nvPr/>
        </p:nvCxnSpPr>
        <p:spPr bwMode="auto">
          <a:xfrm>
            <a:off x="4269622" y="5770975"/>
            <a:ext cx="46732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53" name="직사각형 52"/>
          <p:cNvSpPr/>
          <p:nvPr/>
        </p:nvSpPr>
        <p:spPr bwMode="auto">
          <a:xfrm>
            <a:off x="6213101" y="2060849"/>
            <a:ext cx="1008846" cy="2886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타 지자체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6213100" y="2455302"/>
            <a:ext cx="1008846" cy="331567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105(99%)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5" name="직선 연결선 54"/>
          <p:cNvCxnSpPr/>
          <p:nvPr/>
        </p:nvCxnSpPr>
        <p:spPr bwMode="auto">
          <a:xfrm flipV="1">
            <a:off x="5745787" y="2421810"/>
            <a:ext cx="467320" cy="46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56" name="직선 연결선 55"/>
          <p:cNvCxnSpPr/>
          <p:nvPr/>
        </p:nvCxnSpPr>
        <p:spPr bwMode="auto">
          <a:xfrm flipV="1">
            <a:off x="5745787" y="2455302"/>
            <a:ext cx="467142" cy="16746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57" name="직선 연결선 56"/>
          <p:cNvCxnSpPr/>
          <p:nvPr/>
        </p:nvCxnSpPr>
        <p:spPr bwMode="auto">
          <a:xfrm flipV="1">
            <a:off x="5745782" y="2455302"/>
            <a:ext cx="467323" cy="11387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58" name="직선 연결선 57"/>
          <p:cNvCxnSpPr/>
          <p:nvPr/>
        </p:nvCxnSpPr>
        <p:spPr bwMode="auto">
          <a:xfrm>
            <a:off x="5745785" y="5770976"/>
            <a:ext cx="46732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59" name="직사각형 58"/>
          <p:cNvSpPr/>
          <p:nvPr/>
        </p:nvSpPr>
        <p:spPr bwMode="auto">
          <a:xfrm>
            <a:off x="6213098" y="2421809"/>
            <a:ext cx="1008845" cy="3349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1(1%)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7689264" y="2060849"/>
            <a:ext cx="1008845" cy="2886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7689265" y="2420888"/>
            <a:ext cx="1008846" cy="335008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19(100%)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2" name="직선 연결선 61"/>
          <p:cNvCxnSpPr/>
          <p:nvPr/>
        </p:nvCxnSpPr>
        <p:spPr bwMode="auto">
          <a:xfrm>
            <a:off x="7221213" y="5770976"/>
            <a:ext cx="46732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63" name="직선 연결선 62"/>
          <p:cNvCxnSpPr/>
          <p:nvPr/>
        </p:nvCxnSpPr>
        <p:spPr bwMode="auto">
          <a:xfrm>
            <a:off x="7221947" y="2420888"/>
            <a:ext cx="466585" cy="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cxnSp>
        <p:nvCxnSpPr>
          <p:cNvPr id="64" name="직선 연결선 63"/>
          <p:cNvCxnSpPr/>
          <p:nvPr/>
        </p:nvCxnSpPr>
        <p:spPr bwMode="auto">
          <a:xfrm flipV="1">
            <a:off x="7221209" y="2422271"/>
            <a:ext cx="468053" cy="3303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서울시를 제외한 지방자치단체 소관 </a:t>
            </a:r>
            <a:r>
              <a:rPr lang="en-US" altLang="ko-KR" dirty="0" smtClean="0"/>
              <a:t>106</a:t>
            </a:r>
            <a:r>
              <a:rPr lang="ko-KR" altLang="en-US" dirty="0" smtClean="0"/>
              <a:t>개 공공병원 중 직영으로 운영되는 경우는 채산성 악화로 수탁 연장이 불가능한 울진군의료원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병원에 불과한 것으로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지방자치단체 설립 공공병원 운영형태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경북대학교병원이 위탁하던 것을 직영으로 전환한 뒤 진료실적이 하락하여 의업수지비율이 악화된</a:t>
            </a:r>
            <a:r>
              <a:rPr lang="en-US" altLang="ko-KR" dirty="0" smtClean="0"/>
              <a:t>(</a:t>
            </a:r>
            <a:r>
              <a:rPr lang="ko-KR" altLang="en-US" dirty="0" smtClean="0"/>
              <a:t>전환 전</a:t>
            </a:r>
            <a:r>
              <a:rPr lang="en-US" altLang="ko-KR" dirty="0" smtClean="0"/>
              <a:t>(2009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 70%, </a:t>
            </a:r>
            <a:r>
              <a:rPr lang="ko-KR" altLang="en-US" dirty="0" smtClean="0"/>
              <a:t>전환 후</a:t>
            </a:r>
            <a:r>
              <a:rPr lang="en-US" altLang="ko-KR" dirty="0" smtClean="0"/>
              <a:t>(2011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 63%)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보건복지부</a:t>
            </a:r>
            <a:r>
              <a:rPr lang="en-US" altLang="ko-KR" dirty="0" smtClean="0"/>
              <a:t>(2012.7), 2011</a:t>
            </a:r>
            <a:r>
              <a:rPr lang="ko-KR" altLang="en-US" dirty="0" smtClean="0"/>
              <a:t>년도 전국 공공의료기관 현황</a:t>
            </a:r>
            <a:r>
              <a:rPr lang="en-US" altLang="ko-KR" dirty="0" smtClean="0"/>
              <a:t>(</a:t>
            </a:r>
            <a:r>
              <a:rPr lang="ko-KR" altLang="en-US" dirty="0" smtClean="0"/>
              <a:t>각 병원 홈페이지 공시자료를 토대로 보완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632522" y="1629023"/>
            <a:ext cx="8642347" cy="2872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지방자치단체 소관 공공병원의 운영형태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서울시 제외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7122630" y="3714437"/>
            <a:ext cx="684212" cy="1874803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2082342" y="5589240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2082342" y="2529520"/>
            <a:ext cx="684212" cy="30597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2082342" y="2096133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106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3342346" y="5588633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3342346" y="2528914"/>
            <a:ext cx="684212" cy="305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3342346" y="2095526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</a:p>
        </p:txBody>
      </p:sp>
      <p:cxnSp>
        <p:nvCxnSpPr>
          <p:cNvPr id="72" name="직선 연결선 71"/>
          <p:cNvCxnSpPr/>
          <p:nvPr/>
        </p:nvCxnSpPr>
        <p:spPr bwMode="auto">
          <a:xfrm>
            <a:off x="2766554" y="2529520"/>
            <a:ext cx="5757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73" name="직사각형 72"/>
          <p:cNvSpPr/>
          <p:nvPr/>
        </p:nvSpPr>
        <p:spPr bwMode="auto">
          <a:xfrm>
            <a:off x="4602350" y="2565736"/>
            <a:ext cx="684212" cy="3022897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4602350" y="5589240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602350" y="2126731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</a:p>
        </p:txBody>
      </p:sp>
      <p:sp>
        <p:nvSpPr>
          <p:cNvPr id="76" name="직사각형 75"/>
          <p:cNvSpPr/>
          <p:nvPr/>
        </p:nvSpPr>
        <p:spPr bwMode="auto">
          <a:xfrm>
            <a:off x="5862626" y="2565736"/>
            <a:ext cx="684212" cy="1148701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5862626" y="5589240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지방공사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5862626" y="2132955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</a:p>
        </p:txBody>
      </p:sp>
      <p:cxnSp>
        <p:nvCxnSpPr>
          <p:cNvPr id="79" name="직선 연결선 78"/>
          <p:cNvCxnSpPr/>
          <p:nvPr/>
        </p:nvCxnSpPr>
        <p:spPr bwMode="auto">
          <a:xfrm>
            <a:off x="4026558" y="2565736"/>
            <a:ext cx="5757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cxnSp>
        <p:nvCxnSpPr>
          <p:cNvPr id="80" name="직선 연결선 79"/>
          <p:cNvCxnSpPr/>
          <p:nvPr/>
        </p:nvCxnSpPr>
        <p:spPr bwMode="auto">
          <a:xfrm>
            <a:off x="5286562" y="2565736"/>
            <a:ext cx="5757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cxnSp>
        <p:nvCxnSpPr>
          <p:cNvPr id="81" name="직선 연결선 80"/>
          <p:cNvCxnSpPr/>
          <p:nvPr/>
        </p:nvCxnSpPr>
        <p:spPr bwMode="auto">
          <a:xfrm>
            <a:off x="6546838" y="3716970"/>
            <a:ext cx="57579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cxnSp>
        <p:nvCxnSpPr>
          <p:cNvPr id="82" name="직선 연결선 81"/>
          <p:cNvCxnSpPr/>
          <p:nvPr/>
        </p:nvCxnSpPr>
        <p:spPr bwMode="auto">
          <a:xfrm flipV="1">
            <a:off x="1685466" y="5589240"/>
            <a:ext cx="6517419" cy="1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83" name="직사각형 82"/>
          <p:cNvSpPr/>
          <p:nvPr/>
        </p:nvSpPr>
        <p:spPr bwMode="auto">
          <a:xfrm>
            <a:off x="7122630" y="3281657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7122630" y="5588633"/>
            <a:ext cx="684212" cy="4327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민간위탁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5" name="직선 화살표 연결선 84"/>
          <p:cNvCxnSpPr/>
          <p:nvPr/>
        </p:nvCxnSpPr>
        <p:spPr bwMode="auto">
          <a:xfrm>
            <a:off x="6393160" y="2852936"/>
            <a:ext cx="1080120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86" name="직사각형 85"/>
          <p:cNvSpPr/>
          <p:nvPr/>
        </p:nvSpPr>
        <p:spPr bwMode="auto">
          <a:xfrm>
            <a:off x="7473280" y="2584786"/>
            <a:ext cx="1800894" cy="5392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북부병원과 유사</a:t>
            </a:r>
          </a:p>
        </p:txBody>
      </p:sp>
      <p:sp>
        <p:nvSpPr>
          <p:cNvPr id="87" name="직사각형 86"/>
          <p:cNvSpPr/>
          <p:nvPr/>
        </p:nvSpPr>
        <p:spPr bwMode="auto">
          <a:xfrm>
            <a:off x="7977336" y="4617964"/>
            <a:ext cx="1800894" cy="7552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보라매병원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서남병원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장애인치과병원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정신병원과 유사</a:t>
            </a:r>
          </a:p>
        </p:txBody>
      </p:sp>
      <p:cxnSp>
        <p:nvCxnSpPr>
          <p:cNvPr id="88" name="Shape 87"/>
          <p:cNvCxnSpPr>
            <a:stCxn id="87" idx="0"/>
          </p:cNvCxnSpPr>
          <p:nvPr/>
        </p:nvCxnSpPr>
        <p:spPr bwMode="auto">
          <a:xfrm rot="16200000" flipV="1">
            <a:off x="8049102" y="3789283"/>
            <a:ext cx="252860" cy="1404502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9" name="타원 88"/>
          <p:cNvSpPr/>
          <p:nvPr/>
        </p:nvSpPr>
        <p:spPr bwMode="auto">
          <a:xfrm>
            <a:off x="3135313" y="1988840"/>
            <a:ext cx="1080653" cy="1080000"/>
          </a:xfrm>
          <a:prstGeom prst="ellips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20" y="3231561"/>
            <a:ext cx="1163886" cy="48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cxnSp>
        <p:nvCxnSpPr>
          <p:cNvPr id="91" name="꺾인 연결선 119"/>
          <p:cNvCxnSpPr>
            <a:stCxn id="90" idx="3"/>
            <a:endCxn id="89" idx="4"/>
          </p:cNvCxnSpPr>
          <p:nvPr/>
        </p:nvCxnSpPr>
        <p:spPr bwMode="auto">
          <a:xfrm flipV="1">
            <a:off x="1796406" y="3068840"/>
            <a:ext cx="1879234" cy="405457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2" name="직사각형 91"/>
          <p:cNvSpPr/>
          <p:nvPr/>
        </p:nvSpPr>
        <p:spPr bwMode="auto">
          <a:xfrm>
            <a:off x="631826" y="3717032"/>
            <a:ext cx="1549400" cy="64807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수탁 종료 후 직영 전환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보조금 확대로 적자는 감소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의업수지비율 악화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직영병원 운영형태 개선 방안으로 아래와 같은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 대안을 도출함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직영병원 운영형태 개선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앞 페이지에 제시된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지방자치단체 설립 공공병원 운영형태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참조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ko-KR" altLang="en-US" dirty="0" smtClean="0"/>
              <a:t> 책임운영기관 전환이 이루어진 국립병원 중 국립중앙의료원은 다시 특수법인으로 전환되어</a:t>
            </a:r>
            <a:r>
              <a:rPr lang="en-US" altLang="ko-KR" dirty="0" smtClean="0"/>
              <a:t> </a:t>
            </a:r>
            <a:r>
              <a:rPr lang="ko-KR" altLang="en-US" dirty="0" smtClean="0"/>
              <a:t>법인화를 위한 중간과정으로 인식하는 경우가 많음</a:t>
            </a:r>
            <a:endParaRPr lang="ko-KR" altLang="en-US" dirty="0"/>
          </a:p>
        </p:txBody>
      </p:sp>
      <p:sp>
        <p:nvSpPr>
          <p:cNvPr id="40" name="직사각형 39"/>
          <p:cNvSpPr/>
          <p:nvPr/>
        </p:nvSpPr>
        <p:spPr bwMode="auto">
          <a:xfrm>
            <a:off x="631827" y="1628776"/>
            <a:ext cx="19446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41" name="직사각형 40"/>
          <p:cNvSpPr/>
          <p:nvPr/>
        </p:nvSpPr>
        <p:spPr bwMode="auto">
          <a:xfrm>
            <a:off x="6032841" y="1628776"/>
            <a:ext cx="324133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판단근거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2574818" y="1628775"/>
            <a:ext cx="3457682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개념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631826" y="1916114"/>
            <a:ext cx="1944688" cy="129572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A)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2576515" y="1916832"/>
            <a:ext cx="3455985" cy="12957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직영병원으로 특수법인으로 전환하여 운영 효율화를 모색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및 인력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예산과 회계의 독립성을 부여해 자율과 책임을 강화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6032501" y="1916832"/>
            <a:ext cx="3241674" cy="129572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외 지방자치단체 소관 공공병원의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99%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 특수법인 형태로 운영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동부병원 사례를 통해 성과가 검증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직영병원에 비해 특수법인이 전반적으로 우수한 경영성과 창출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826" y="3212554"/>
            <a:ext cx="1944688" cy="129572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B)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2576515" y="3213272"/>
            <a:ext cx="3455985" cy="12957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직영병원을 책임운영기관으로 전환하여 병원 경영의 자율과 책임성 제고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인력 운영에 유연성 부여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6032501" y="3213272"/>
            <a:ext cx="3241674" cy="129572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법인화가 어려웠던 주요 국립병원이 책임운영기관 전환 추진</a:t>
            </a:r>
            <a:endParaRPr lang="en-US" altLang="ko-KR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31826" y="4509343"/>
            <a:ext cx="1944688" cy="129465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후 법인화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C)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2576515" y="4510061"/>
            <a:ext cx="3455985" cy="12946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직영병원의 법인화를 장기적으로 추진하기 위해 사전에 책임운영기관 전환을 통해 법인화에 대응하기 위한 여건을 조성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6032501" y="4510061"/>
            <a:ext cx="3241674" cy="129465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단기에는 병원 내 직원의 반발을 감안하여 책임운영기관 전환을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병원의 여건을 감안하여 단계별 법인화를 추진해 집행의 용이성 확보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직영병원에서 특수법인으로 거버넌스가 전환된 동부병원은 의업수지비율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병상가동률 등 경영효율성이 높아졌으며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의료급여환자 비율 등 공공성 측면에서 개선효과가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특수법인 전환 시 기대효과</a:t>
            </a:r>
            <a:r>
              <a:rPr lang="en-US" altLang="ko-KR" dirty="0" smtClean="0"/>
              <a:t>(1/2)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2003</a:t>
            </a:r>
            <a:r>
              <a:rPr lang="ko-KR" altLang="en-US" dirty="0" smtClean="0"/>
              <a:t>년은 재정자립도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세입 대비 세출</a:t>
            </a:r>
            <a:r>
              <a:rPr lang="en-US" altLang="ko-KR" dirty="0" smtClean="0"/>
              <a:t>) </a:t>
            </a:r>
            <a:r>
              <a:rPr lang="ko-KR" altLang="en-US" dirty="0" smtClean="0"/>
              <a:t>기준</a:t>
            </a:r>
            <a:r>
              <a:rPr lang="en-US" altLang="ko-KR" dirty="0" smtClean="0"/>
              <a:t>. 2011</a:t>
            </a:r>
            <a:r>
              <a:rPr lang="ko-KR" altLang="en-US" dirty="0" smtClean="0"/>
              <a:t>년은 결산서 상의 의료수익 대비 의료비용 기준</a:t>
            </a:r>
            <a:r>
              <a:rPr lang="en-US" altLang="ko-KR" dirty="0" smtClean="0"/>
              <a:t>(</a:t>
            </a:r>
            <a:r>
              <a:rPr lang="ko-KR" altLang="en-US" dirty="0" smtClean="0"/>
              <a:t>감가상각비 차감 후 금액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동부병원</a:t>
            </a:r>
            <a:r>
              <a:rPr lang="en-US" altLang="ko-KR" dirty="0" smtClean="0"/>
              <a:t>(2012), 2011</a:t>
            </a:r>
            <a:r>
              <a:rPr lang="ko-KR" altLang="en-US" dirty="0" smtClean="0"/>
              <a:t>년도 결산서</a:t>
            </a:r>
            <a:r>
              <a:rPr lang="en-US" altLang="ko-KR" dirty="0" smtClean="0"/>
              <a:t>; </a:t>
            </a:r>
            <a:r>
              <a:rPr lang="ko-KR" altLang="en-US" dirty="0" smtClean="0"/>
              <a:t>서울시 내부자료</a:t>
            </a:r>
            <a:r>
              <a:rPr lang="en-US" altLang="ko-KR" dirty="0" smtClean="0"/>
              <a:t>(2003.10), </a:t>
            </a:r>
            <a:r>
              <a:rPr lang="ko-KR" altLang="en-US" dirty="0" smtClean="0"/>
              <a:t>서울특별시의회 보건복지위원회 업무보고자료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시립동부병원 민간위탁계획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631827" y="1628774"/>
            <a:ext cx="8642347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특수법인 전환 후 나타난 성과 개선 효과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동부병원</a:t>
            </a:r>
          </a:p>
        </p:txBody>
      </p:sp>
      <p:sp>
        <p:nvSpPr>
          <p:cNvPr id="63" name="직사각형 62"/>
          <p:cNvSpPr/>
          <p:nvPr/>
        </p:nvSpPr>
        <p:spPr bwMode="auto">
          <a:xfrm>
            <a:off x="2791974" y="2060575"/>
            <a:ext cx="2088000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병상가동률</a:t>
            </a:r>
          </a:p>
        </p:txBody>
      </p:sp>
      <p:sp>
        <p:nvSpPr>
          <p:cNvPr id="64" name="직사각형 63"/>
          <p:cNvSpPr/>
          <p:nvPr/>
        </p:nvSpPr>
        <p:spPr bwMode="auto">
          <a:xfrm>
            <a:off x="2791974" y="2349500"/>
            <a:ext cx="2088000" cy="35997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619298" y="2060575"/>
            <a:ext cx="2088000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의업수지 비율</a:t>
            </a:r>
            <a:r>
              <a:rPr kumimoji="1" lang="en-US" altLang="ko-KR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1)</a:t>
            </a:r>
            <a:endParaRPr kumimoji="1" lang="ko-KR" altLang="en-US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4982754" y="2060575"/>
            <a:ext cx="2088000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의료급여환자 비율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7173534" y="2060575"/>
            <a:ext cx="2088000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의료급여 환자 수</a:t>
            </a:r>
          </a:p>
        </p:txBody>
      </p:sp>
      <p:sp>
        <p:nvSpPr>
          <p:cNvPr id="68" name="직사각형 67"/>
          <p:cNvSpPr/>
          <p:nvPr/>
        </p:nvSpPr>
        <p:spPr bwMode="auto">
          <a:xfrm>
            <a:off x="619298" y="2349500"/>
            <a:ext cx="2088000" cy="35997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4982754" y="2349500"/>
            <a:ext cx="2088000" cy="35997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7173534" y="2349500"/>
            <a:ext cx="2088000" cy="35997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7953" y="5562711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727330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798733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94123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982754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084903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77" name="직사각형 76"/>
          <p:cNvSpPr/>
          <p:nvPr/>
        </p:nvSpPr>
        <p:spPr bwMode="auto">
          <a:xfrm>
            <a:off x="790518" y="4122711"/>
            <a:ext cx="547695" cy="144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40%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1946408" y="3114711"/>
            <a:ext cx="547695" cy="244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76%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173534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275683" y="5553382"/>
            <a:ext cx="985851" cy="29546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3017811" y="4302711"/>
            <a:ext cx="547695" cy="126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35%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4113201" y="2996529"/>
            <a:ext cx="547695" cy="25661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92%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5201832" y="4158711"/>
            <a:ext cx="547695" cy="1404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39%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6303981" y="3582711"/>
            <a:ext cx="547695" cy="198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50%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7392612" y="4831910"/>
            <a:ext cx="547695" cy="694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30,255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8458248" y="2996529"/>
            <a:ext cx="547695" cy="25301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105,876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7" name="꺾인 연결선 86"/>
          <p:cNvCxnSpPr>
            <a:stCxn id="77" idx="0"/>
            <a:endCxn id="78" idx="0"/>
          </p:cNvCxnSpPr>
          <p:nvPr/>
        </p:nvCxnSpPr>
        <p:spPr bwMode="auto">
          <a:xfrm rot="5400000" flipH="1" flipV="1">
            <a:off x="1138311" y="3040766"/>
            <a:ext cx="1008000" cy="1155890"/>
          </a:xfrm>
          <a:prstGeom prst="bentConnector3">
            <a:avLst>
              <a:gd name="adj1" fmla="val 128349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8" name="꺾인 연결선 87"/>
          <p:cNvCxnSpPr>
            <a:stCxn id="81" idx="0"/>
            <a:endCxn id="82" idx="0"/>
          </p:cNvCxnSpPr>
          <p:nvPr/>
        </p:nvCxnSpPr>
        <p:spPr bwMode="auto">
          <a:xfrm rot="5400000" flipH="1" flipV="1">
            <a:off x="3186263" y="3101925"/>
            <a:ext cx="1306182" cy="1095390"/>
          </a:xfrm>
          <a:prstGeom prst="bentConnector3">
            <a:avLst>
              <a:gd name="adj1" fmla="val 117501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9" name="꺾인 연결선 88"/>
          <p:cNvCxnSpPr>
            <a:stCxn id="83" idx="0"/>
            <a:endCxn id="84" idx="0"/>
          </p:cNvCxnSpPr>
          <p:nvPr/>
        </p:nvCxnSpPr>
        <p:spPr bwMode="auto">
          <a:xfrm rot="5400000" flipH="1" flipV="1">
            <a:off x="5738754" y="3319637"/>
            <a:ext cx="576000" cy="1102149"/>
          </a:xfrm>
          <a:prstGeom prst="bentConnector3">
            <a:avLst>
              <a:gd name="adj1" fmla="val 139688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0" name="꺾인 연결선 89"/>
          <p:cNvCxnSpPr>
            <a:stCxn id="85" idx="0"/>
            <a:endCxn id="86" idx="0"/>
          </p:cNvCxnSpPr>
          <p:nvPr/>
        </p:nvCxnSpPr>
        <p:spPr bwMode="auto">
          <a:xfrm rot="5400000" flipH="1" flipV="1">
            <a:off x="7281588" y="3381402"/>
            <a:ext cx="1835381" cy="1065636"/>
          </a:xfrm>
          <a:prstGeom prst="bentConnector3">
            <a:avLst>
              <a:gd name="adj1" fmla="val 112455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1" name="타원 90"/>
          <p:cNvSpPr/>
          <p:nvPr/>
        </p:nvSpPr>
        <p:spPr bwMode="auto">
          <a:xfrm>
            <a:off x="728953" y="2600176"/>
            <a:ext cx="684723" cy="48956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" dir="2700000" algn="tl" rotWithShape="0">
              <a:prstClr val="black"/>
            </a:outerShdw>
          </a:effectLst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+36%P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타원 91"/>
          <p:cNvSpPr/>
          <p:nvPr/>
        </p:nvSpPr>
        <p:spPr bwMode="auto">
          <a:xfrm>
            <a:off x="2949297" y="2528168"/>
            <a:ext cx="684723" cy="48956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" dir="2700000" algn="tl" rotWithShape="0">
              <a:prstClr val="black"/>
            </a:outerShdw>
          </a:effectLst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+57%P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타원 92"/>
          <p:cNvSpPr/>
          <p:nvPr/>
        </p:nvSpPr>
        <p:spPr bwMode="auto">
          <a:xfrm>
            <a:off x="5133317" y="3114711"/>
            <a:ext cx="684723" cy="48956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" dir="2700000" algn="tl" rotWithShape="0">
              <a:prstClr val="black"/>
            </a:outerShdw>
          </a:effectLst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+11%P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타원 93"/>
          <p:cNvSpPr/>
          <p:nvPr/>
        </p:nvSpPr>
        <p:spPr bwMode="auto">
          <a:xfrm>
            <a:off x="7324098" y="2528168"/>
            <a:ext cx="684723" cy="48956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" dir="2700000" algn="tl" rotWithShape="0">
              <a:prstClr val="black"/>
            </a:outerShdw>
          </a:effectLst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  <a:sym typeface="Symbol"/>
              </a:rPr>
              <a:t> 3.5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순서도: 천공 테이프 94"/>
          <p:cNvSpPr/>
          <p:nvPr/>
        </p:nvSpPr>
        <p:spPr bwMode="auto">
          <a:xfrm>
            <a:off x="4113201" y="3582711"/>
            <a:ext cx="547695" cy="205597"/>
          </a:xfrm>
          <a:prstGeom prst="flowChartPunchedTap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mtClean="0"/>
              <a:t>동부병원은 특수법인 전환 이전에 타 직영병원과 유사한 수준이었으나</a:t>
            </a:r>
            <a:r>
              <a:rPr lang="en-US" altLang="en-US" dirty="0" smtClean="0"/>
              <a:t> </a:t>
            </a:r>
            <a:r>
              <a:rPr altLang="en-US" smtClean="0"/>
              <a:t>법인 전환 이후 재무구조의 건전성이 높아졌으며</a:t>
            </a:r>
            <a:r>
              <a:rPr lang="en-US" altLang="en-US" dirty="0" smtClean="0"/>
              <a:t>, 2004</a:t>
            </a:r>
            <a:r>
              <a:rPr altLang="en-US" smtClean="0"/>
              <a:t>년 이후 비교적 안정적으로 유지되고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특수법인 전환 시 기대효과</a:t>
            </a:r>
            <a:r>
              <a:rPr lang="en-US" altLang="ko-KR" dirty="0" smtClean="0"/>
              <a:t>(2/2)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동부병원</a:t>
            </a:r>
            <a:r>
              <a:rPr lang="en-US" altLang="ko-KR" dirty="0" smtClean="0"/>
              <a:t>(</a:t>
            </a:r>
            <a:r>
              <a:rPr dirty="0" smtClean="0"/>
              <a:t>각 </a:t>
            </a:r>
            <a:r>
              <a:rPr dirty="0" err="1" smtClean="0"/>
              <a:t>연도</a:t>
            </a:r>
            <a:r>
              <a:rPr lang="en-US" altLang="ko-KR" dirty="0" smtClean="0"/>
              <a:t>), </a:t>
            </a:r>
            <a:r>
              <a:rPr dirty="0" smtClean="0"/>
              <a:t>결</a:t>
            </a:r>
            <a:r>
              <a:rPr lang="ko-KR" altLang="en-US" dirty="0" smtClean="0"/>
              <a:t>산서</a:t>
            </a:r>
            <a:r>
              <a:rPr lang="en-US" altLang="ko-KR" dirty="0" smtClean="0"/>
              <a:t>; </a:t>
            </a:r>
            <a:r>
              <a:rPr dirty="0" err="1" smtClean="0"/>
              <a:t>서울시</a:t>
            </a:r>
            <a:r>
              <a:rPr lang="en-US" dirty="0" smtClean="0"/>
              <a:t>(</a:t>
            </a:r>
            <a:r>
              <a:rPr dirty="0" smtClean="0"/>
              <a:t>각 </a:t>
            </a:r>
            <a:r>
              <a:rPr dirty="0" err="1" smtClean="0"/>
              <a:t>연도</a:t>
            </a:r>
            <a:r>
              <a:rPr lang="en-US" dirty="0" smtClean="0"/>
              <a:t>), </a:t>
            </a:r>
            <a:r>
              <a:rPr dirty="0" err="1" smtClean="0"/>
              <a:t>세입</a:t>
            </a:r>
            <a:r>
              <a:rPr lang="en-US" altLang="ko-KR" dirty="0" err="1" smtClean="0"/>
              <a:t>·</a:t>
            </a:r>
            <a:r>
              <a:rPr dirty="0" err="1" smtClean="0"/>
              <a:t>세출</a:t>
            </a:r>
            <a:r>
              <a:rPr dirty="0" smtClean="0"/>
              <a:t> </a:t>
            </a:r>
            <a:r>
              <a:rPr dirty="0" err="1" smtClean="0"/>
              <a:t>결산서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631827" y="1628774"/>
            <a:ext cx="8642347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동부병원 및 직영병원의 세출 대비 세입 비중 변화추이</a:t>
            </a:r>
          </a:p>
        </p:txBody>
      </p:sp>
      <p:graphicFrame>
        <p:nvGraphicFramePr>
          <p:cNvPr id="9" name="차트 8"/>
          <p:cNvGraphicFramePr/>
          <p:nvPr/>
        </p:nvGraphicFramePr>
        <p:xfrm>
          <a:off x="631827" y="1916113"/>
          <a:ext cx="8642348" cy="439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오른쪽 화살표 9"/>
          <p:cNvSpPr/>
          <p:nvPr/>
        </p:nvSpPr>
        <p:spPr bwMode="auto">
          <a:xfrm rot="12845355">
            <a:off x="2116132" y="3870002"/>
            <a:ext cx="427454" cy="511182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 rot="18280622">
            <a:off x="2236560" y="4195774"/>
            <a:ext cx="839799" cy="29779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 직영병원의 특수법인화를 위해 직원의 전입 및 전출에 관한 특례를 제정하고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자체 </a:t>
            </a:r>
            <a:r>
              <a:rPr lang="en-US" altLang="ko-KR" dirty="0" smtClean="0"/>
              <a:t>Task Force </a:t>
            </a:r>
            <a:r>
              <a:rPr lang="ko-KR" altLang="en-US" dirty="0" smtClean="0"/>
              <a:t>구성을 통해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년까지 특수법인 전환을 추진함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특수법인 전환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아이팜뉴스</a:t>
            </a:r>
            <a:r>
              <a:rPr lang="en-US" altLang="ko-KR" dirty="0" smtClean="0"/>
              <a:t>(2012.10.2</a:t>
            </a:r>
            <a:r>
              <a:rPr lang="ko-KR" altLang="en-US" dirty="0" smtClean="0"/>
              <a:t>일자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지방의료원 경영부실 시에만 민간위탁을</a:t>
            </a:r>
            <a:r>
              <a:rPr lang="en-US" altLang="ko-KR" dirty="0" smtClean="0"/>
              <a:t>…</a:t>
            </a:r>
            <a:endParaRPr lang="ko-KR" altLang="en-US" dirty="0"/>
          </a:p>
        </p:txBody>
      </p:sp>
      <p:sp>
        <p:nvSpPr>
          <p:cNvPr id="6" name="오각형 5"/>
          <p:cNvSpPr/>
          <p:nvPr/>
        </p:nvSpPr>
        <p:spPr bwMode="auto">
          <a:xfrm>
            <a:off x="658999" y="1663526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갈매기형 수장 6"/>
          <p:cNvSpPr/>
          <p:nvPr/>
        </p:nvSpPr>
        <p:spPr bwMode="auto">
          <a:xfrm>
            <a:off x="281923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갈매기형 수장 7"/>
          <p:cNvSpPr/>
          <p:nvPr/>
        </p:nvSpPr>
        <p:spPr bwMode="auto">
          <a:xfrm>
            <a:off x="4979479" y="1663526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갈매기형 수장 8"/>
          <p:cNvSpPr/>
          <p:nvPr/>
        </p:nvSpPr>
        <p:spPr bwMode="auto">
          <a:xfrm>
            <a:off x="713971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오각형 9"/>
          <p:cNvSpPr/>
          <p:nvPr/>
        </p:nvSpPr>
        <p:spPr bwMode="auto">
          <a:xfrm>
            <a:off x="631825" y="1628775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 사전 준비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갈매기형 수장 10"/>
          <p:cNvSpPr/>
          <p:nvPr/>
        </p:nvSpPr>
        <p:spPr bwMode="auto">
          <a:xfrm>
            <a:off x="279206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 준비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상반기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갈매기형 수장 11"/>
          <p:cNvSpPr/>
          <p:nvPr/>
        </p:nvSpPr>
        <p:spPr bwMode="auto">
          <a:xfrm>
            <a:off x="4952305" y="162877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전환 완료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하반기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갈매기형 수장 12"/>
          <p:cNvSpPr/>
          <p:nvPr/>
        </p:nvSpPr>
        <p:spPr bwMode="auto">
          <a:xfrm>
            <a:off x="711254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사후관리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631825" y="2419326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직원의 전입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전출에 관한 특례 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 제한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계약직으로 대체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전출 인원 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tabLst>
                <a:tab pos="85725" algn="l"/>
              </a:tabLst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전출 희망자 수요 반영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Task Force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구성 및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가능성 점검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희망자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상급종합병원 대상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조사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여부 등 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791619" y="2419227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규정 및 제도 정비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조례 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법인화 대상 병원 정관 및 내부규정 정비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자산 이관 및 정비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전직 희망자 조사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 및 장비 등 자산실사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자산이관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4951413" y="2419128"/>
            <a:ext cx="2016919" cy="245013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 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위탁계약 체결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전직 희망자 고용 승계 합의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 운영에 관한 조례 및 제 규정 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직접운영 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설립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설립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신규직원 채용 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7111207" y="2419029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경영평가 및 서울시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보조금 지급 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4628964" y="5157192"/>
            <a:ext cx="4626433" cy="10081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월에 발의된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지방의료원의 설립 및 운영에 관한 법률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)’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 개정 여부에 따라 직접운영 혹을 서울의료원 위탁 여부 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법령 하에서는 서울시 조례만으로 위탁이 가능하지만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개정 발의된 법령 하에서는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경영정상화가 힘든 경우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로 제한을 두어 민간위탁을 제한</a:t>
            </a:r>
          </a:p>
        </p:txBody>
      </p:sp>
      <p:cxnSp>
        <p:nvCxnSpPr>
          <p:cNvPr id="19" name="Shape 18"/>
          <p:cNvCxnSpPr>
            <a:stCxn id="16" idx="3"/>
          </p:cNvCxnSpPr>
          <p:nvPr/>
        </p:nvCxnSpPr>
        <p:spPr bwMode="auto">
          <a:xfrm>
            <a:off x="6968332" y="3644194"/>
            <a:ext cx="864988" cy="1512998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직영병원의 특수법인 전환 시 간호직과 기능직 등의 저항이 예상되며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인터뷰 결과 직영병원의 단기 법인화 추진은 어렵다는 판단이 지배적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특수법인 전환의 한계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 bwMode="auto">
          <a:xfrm>
            <a:off x="631825" y="4796755"/>
            <a:ext cx="4681538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근본적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원인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3356434"/>
            <a:ext cx="4681538" cy="11525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실행상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리스크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1916113"/>
            <a:ext cx="4681538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표면적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</a:p>
        </p:txBody>
      </p:sp>
      <p:sp>
        <p:nvSpPr>
          <p:cNvPr id="13" name="타원 12"/>
          <p:cNvSpPr/>
          <p:nvPr/>
        </p:nvSpPr>
        <p:spPr bwMode="auto">
          <a:xfrm>
            <a:off x="1496616" y="5012655"/>
            <a:ext cx="1620689" cy="72008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돌아갈 곳이 없다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기능직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3512331" y="5012655"/>
            <a:ext cx="1620689" cy="72008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승진 길이 막힌다</a:t>
            </a:r>
            <a:endParaRPr lang="en-US" altLang="ko-KR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간호직</a:t>
            </a: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1496616" y="3572247"/>
            <a:ext cx="1620689" cy="72008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집단행동 어려움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 대체 가능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3512331" y="3573016"/>
            <a:ext cx="1620689" cy="72008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집단행동 가능</a:t>
            </a:r>
            <a:endParaRPr lang="en-US" altLang="ko-KR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단기 대체 곤란</a:t>
            </a: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1496616" y="2132856"/>
            <a:ext cx="1620689" cy="72008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공공성이 침해된다</a:t>
            </a:r>
          </a:p>
        </p:txBody>
      </p:sp>
      <p:sp>
        <p:nvSpPr>
          <p:cNvPr id="18" name="타원 17"/>
          <p:cNvSpPr/>
          <p:nvPr/>
        </p:nvSpPr>
        <p:spPr bwMode="auto">
          <a:xfrm>
            <a:off x="3512331" y="2133625"/>
            <a:ext cx="1620689" cy="72008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경영압박이 심해진다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31828" y="1628774"/>
            <a:ext cx="4681536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특수법인 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전환에 대한 인식과 평가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" name="직선 화살표 연결선 20"/>
          <p:cNvCxnSpPr>
            <a:stCxn id="14" idx="0"/>
            <a:endCxn id="16" idx="4"/>
          </p:cNvCxnSpPr>
          <p:nvPr/>
        </p:nvCxnSpPr>
        <p:spPr bwMode="auto">
          <a:xfrm flipV="1">
            <a:off x="4322676" y="4293096"/>
            <a:ext cx="0" cy="719559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직선 화살표 연결선 21"/>
          <p:cNvCxnSpPr>
            <a:stCxn id="17" idx="4"/>
            <a:endCxn id="15" idx="0"/>
          </p:cNvCxnSpPr>
          <p:nvPr/>
        </p:nvCxnSpPr>
        <p:spPr bwMode="auto">
          <a:xfrm>
            <a:off x="2306961" y="2852936"/>
            <a:ext cx="0" cy="71931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5" name="직선 화살표 연결선 24"/>
          <p:cNvCxnSpPr>
            <a:stCxn id="18" idx="2"/>
            <a:endCxn id="17" idx="6"/>
          </p:cNvCxnSpPr>
          <p:nvPr/>
        </p:nvCxnSpPr>
        <p:spPr bwMode="auto">
          <a:xfrm flipH="1" flipV="1">
            <a:off x="3117305" y="2492896"/>
            <a:ext cx="395026" cy="769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직선 화살표 연결선 27"/>
          <p:cNvCxnSpPr>
            <a:stCxn id="13" idx="0"/>
            <a:endCxn id="15" idx="4"/>
          </p:cNvCxnSpPr>
          <p:nvPr/>
        </p:nvCxnSpPr>
        <p:spPr bwMode="auto">
          <a:xfrm flipV="1">
            <a:off x="2306961" y="4292327"/>
            <a:ext cx="0" cy="72032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4" name="직선 화살표 연결선 33"/>
          <p:cNvCxnSpPr>
            <a:stCxn id="17" idx="5"/>
            <a:endCxn id="16" idx="1"/>
          </p:cNvCxnSpPr>
          <p:nvPr/>
        </p:nvCxnSpPr>
        <p:spPr bwMode="auto">
          <a:xfrm>
            <a:off x="2879960" y="2747483"/>
            <a:ext cx="869716" cy="930986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39" name="직사각형 38"/>
          <p:cNvSpPr/>
          <p:nvPr/>
        </p:nvSpPr>
        <p:spPr bwMode="auto">
          <a:xfrm>
            <a:off x="5600700" y="1628056"/>
            <a:ext cx="3673475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핵심고려 사항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5600700" y="1916831"/>
            <a:ext cx="3673475" cy="179950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보건소 재직 간호사과 인사교류가 이루어지기 때문에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직영병원만 놓고 간호직 인사문제를 논의하기 어렵다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의사들과 달리 우수한 간호사들이 온다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근무여건이 편하다는 점 때문에 왔는데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법인화가 되면 우수한 간호사를 뽑기 어렵다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간호사 신분에 변화가 없다면 현재 상황을 개선하기 위해 거버넌스를 부분적으로 바꾸는데 찬성이다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5600700" y="4150443"/>
            <a:ext cx="3673475" cy="179950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모든 간호사에 대한 관리를 간호부장이 관장하려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아무 권한이 없는 의사들에게 협조할 리 만무하다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의사직 재임용 인터뷰에 간호부장이 들어간다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시립병원에서는 간호사가 의사보다 높다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아마도 기능직이나 간호직 때문에 법인화가 불가능할 것이다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입장에서는 소수 직종들의 반발로 인해 당장에는 얻을 것보다 잃을 게 많기 때문이다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아래쪽 화살표 48"/>
          <p:cNvSpPr/>
          <p:nvPr/>
        </p:nvSpPr>
        <p:spPr bwMode="auto">
          <a:xfrm>
            <a:off x="6177136" y="3716338"/>
            <a:ext cx="756084" cy="434105"/>
          </a:xfrm>
          <a:prstGeom prst="downArrow">
            <a:avLst>
              <a:gd name="adj1" fmla="val 50000"/>
              <a:gd name="adj2" fmla="val 41223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아래쪽 화살표 49"/>
          <p:cNvSpPr/>
          <p:nvPr/>
        </p:nvSpPr>
        <p:spPr bwMode="auto">
          <a:xfrm flipV="1">
            <a:off x="7941332" y="3716338"/>
            <a:ext cx="756084" cy="434105"/>
          </a:xfrm>
          <a:prstGeom prst="downArrow">
            <a:avLst>
              <a:gd name="adj1" fmla="val 50000"/>
              <a:gd name="adj2" fmla="val 41223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국립대학교 부속병원은 법인화를 통해 자율과 책임성을 확보한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외 주요 국립병원은 구성원들의 반발과 제도적 제약을 감안</a:t>
            </a:r>
            <a:r>
              <a:rPr lang="en-US" altLang="ko-KR" dirty="0" smtClean="0"/>
              <a:t>(</a:t>
            </a:r>
            <a:r>
              <a:rPr lang="ko-KR" altLang="en-US" dirty="0" smtClean="0"/>
              <a:t>소속 공무원의 신분전환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하여 책임운영기관으로 전환을 선택함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책임운영기관 전환 논거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2" name="직사각형 61"/>
          <p:cNvSpPr/>
          <p:nvPr/>
        </p:nvSpPr>
        <p:spPr bwMode="auto">
          <a:xfrm>
            <a:off x="631825" y="1628775"/>
            <a:ext cx="8642350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주요 국립병원의 거버넌스 변화 과정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3207854" y="2060848"/>
            <a:ext cx="4166940" cy="417644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국립병원의 책임운영기관 지정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자율과 책임 확대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51570" y="2060848"/>
            <a:ext cx="2484276" cy="417644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국립대학교 부속병원의 법인화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경영의 효율화 모색</a:t>
            </a:r>
          </a:p>
        </p:txBody>
      </p:sp>
      <p:cxnSp>
        <p:nvCxnSpPr>
          <p:cNvPr id="14" name="직선 연결선 13"/>
          <p:cNvCxnSpPr>
            <a:endCxn id="43" idx="2"/>
          </p:cNvCxnSpPr>
          <p:nvPr/>
        </p:nvCxnSpPr>
        <p:spPr bwMode="auto">
          <a:xfrm flipV="1">
            <a:off x="353319" y="2637110"/>
            <a:ext cx="7741555" cy="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타원 14"/>
          <p:cNvSpPr/>
          <p:nvPr/>
        </p:nvSpPr>
        <p:spPr bwMode="auto">
          <a:xfrm>
            <a:off x="1093143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87574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1978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697099" y="2808064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서울대병원 법인화</a:t>
            </a:r>
          </a:p>
        </p:txBody>
      </p:sp>
      <p:sp>
        <p:nvSpPr>
          <p:cNvPr id="18" name="타원 17"/>
          <p:cNvSpPr/>
          <p:nvPr/>
        </p:nvSpPr>
        <p:spPr bwMode="auto">
          <a:xfrm>
            <a:off x="2398811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1993242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1991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0" name="직선 연결선 19"/>
          <p:cNvCxnSpPr>
            <a:stCxn id="18" idx="4"/>
          </p:cNvCxnSpPr>
          <p:nvPr/>
        </p:nvCxnSpPr>
        <p:spPr bwMode="auto">
          <a:xfrm>
            <a:off x="2506823" y="2746040"/>
            <a:ext cx="0" cy="71962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21" name="직사각형 20"/>
          <p:cNvSpPr/>
          <p:nvPr/>
        </p:nvSpPr>
        <p:spPr bwMode="auto">
          <a:xfrm>
            <a:off x="2002767" y="3501665"/>
            <a:ext cx="1008112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국립대병원 법인화</a:t>
            </a:r>
          </a:p>
        </p:txBody>
      </p:sp>
      <p:sp>
        <p:nvSpPr>
          <p:cNvPr id="22" name="타원 21"/>
          <p:cNvSpPr/>
          <p:nvPr/>
        </p:nvSpPr>
        <p:spPr bwMode="auto">
          <a:xfrm>
            <a:off x="3740483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3334914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4" name="직선 연결선 23"/>
          <p:cNvCxnSpPr>
            <a:stCxn id="22" idx="4"/>
          </p:cNvCxnSpPr>
          <p:nvPr/>
        </p:nvCxnSpPr>
        <p:spPr bwMode="auto">
          <a:xfrm>
            <a:off x="3848495" y="2746040"/>
            <a:ext cx="0" cy="89967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25" name="직사각형 24"/>
          <p:cNvSpPr/>
          <p:nvPr/>
        </p:nvSpPr>
        <p:spPr bwMode="auto">
          <a:xfrm>
            <a:off x="3010879" y="3645781"/>
            <a:ext cx="1682664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국립의료원</a:t>
            </a:r>
          </a:p>
        </p:txBody>
      </p:sp>
      <p:sp>
        <p:nvSpPr>
          <p:cNvPr id="26" name="타원 25"/>
          <p:cNvSpPr/>
          <p:nvPr/>
        </p:nvSpPr>
        <p:spPr bwMode="auto">
          <a:xfrm>
            <a:off x="4451039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4045470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직선 연결선 27"/>
          <p:cNvCxnSpPr>
            <a:stCxn id="26" idx="4"/>
          </p:cNvCxnSpPr>
          <p:nvPr/>
        </p:nvCxnSpPr>
        <p:spPr bwMode="auto">
          <a:xfrm>
            <a:off x="4559051" y="2746040"/>
            <a:ext cx="0" cy="169172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29" name="직사각형 28"/>
          <p:cNvSpPr/>
          <p:nvPr/>
        </p:nvSpPr>
        <p:spPr bwMode="auto">
          <a:xfrm>
            <a:off x="3721434" y="4437769"/>
            <a:ext cx="1682664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국립재활원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국립목포병원</a:t>
            </a:r>
          </a:p>
        </p:txBody>
      </p:sp>
      <p:sp>
        <p:nvSpPr>
          <p:cNvPr id="30" name="타원 29"/>
          <p:cNvSpPr/>
          <p:nvPr/>
        </p:nvSpPr>
        <p:spPr bwMode="auto">
          <a:xfrm>
            <a:off x="5675175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5269606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2" name="직선 연결선 31"/>
          <p:cNvCxnSpPr>
            <a:stCxn id="30" idx="4"/>
          </p:cNvCxnSpPr>
          <p:nvPr/>
        </p:nvCxnSpPr>
        <p:spPr bwMode="auto">
          <a:xfrm>
            <a:off x="5783187" y="2746040"/>
            <a:ext cx="0" cy="86363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33" name="직사각형 32"/>
          <p:cNvSpPr/>
          <p:nvPr/>
        </p:nvSpPr>
        <p:spPr bwMode="auto">
          <a:xfrm>
            <a:off x="4945570" y="3681685"/>
            <a:ext cx="1682664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국립서울병원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국립경찰병원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국립춘천병원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국립공주병원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국립나주병원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국립마산병원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국립부곡병원</a:t>
            </a:r>
          </a:p>
        </p:txBody>
      </p:sp>
      <p:sp>
        <p:nvSpPr>
          <p:cNvPr id="34" name="타원 33"/>
          <p:cNvSpPr/>
          <p:nvPr/>
        </p:nvSpPr>
        <p:spPr bwMode="auto">
          <a:xfrm>
            <a:off x="6916265" y="2529557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6510696" y="22415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6" name="직선 연결선 35"/>
          <p:cNvCxnSpPr>
            <a:stCxn id="34" idx="4"/>
          </p:cNvCxnSpPr>
          <p:nvPr/>
        </p:nvCxnSpPr>
        <p:spPr bwMode="auto">
          <a:xfrm>
            <a:off x="7024277" y="2746040"/>
            <a:ext cx="0" cy="53960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37" name="직사각형 36"/>
          <p:cNvSpPr/>
          <p:nvPr/>
        </p:nvSpPr>
        <p:spPr bwMode="auto">
          <a:xfrm>
            <a:off x="6186660" y="3285641"/>
            <a:ext cx="1682664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국군수도병원</a:t>
            </a:r>
          </a:p>
        </p:txBody>
      </p:sp>
      <p:cxnSp>
        <p:nvCxnSpPr>
          <p:cNvPr id="42" name="직선 연결선 41"/>
          <p:cNvCxnSpPr/>
          <p:nvPr/>
        </p:nvCxnSpPr>
        <p:spPr bwMode="auto">
          <a:xfrm>
            <a:off x="8202885" y="2637110"/>
            <a:ext cx="107129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43" name="타원 42"/>
          <p:cNvSpPr/>
          <p:nvPr/>
        </p:nvSpPr>
        <p:spPr bwMode="auto">
          <a:xfrm>
            <a:off x="8094874" y="2528868"/>
            <a:ext cx="216024" cy="21648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7734834" y="2241625"/>
            <a:ext cx="1008112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5" name="직선 연결선 44"/>
          <p:cNvCxnSpPr>
            <a:stCxn id="43" idx="4"/>
          </p:cNvCxnSpPr>
          <p:nvPr/>
        </p:nvCxnSpPr>
        <p:spPr bwMode="auto">
          <a:xfrm flipH="1">
            <a:off x="8202885" y="2745351"/>
            <a:ext cx="1" cy="176442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46" name="직사각형 45"/>
          <p:cNvSpPr/>
          <p:nvPr/>
        </p:nvSpPr>
        <p:spPr bwMode="auto">
          <a:xfrm>
            <a:off x="7365268" y="4545881"/>
            <a:ext cx="1682664" cy="57606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국군대전병원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지정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37</a:t>
            </a:r>
            <a:r>
              <a:rPr lang="ko-KR" altLang="en-US" dirty="0" smtClean="0"/>
              <a:t>개 책임운영기관 재직자를 대상으로 한 설문조사 결과 의료형 책임운영기관에서 경영개선 효과가 가장 높은 것으로 인식되고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인력 및 예산 등의 자율성은 크게 개선되지 못한 것으로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시 기대효과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</a:pPr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행정안전부</a:t>
            </a:r>
            <a:r>
              <a:rPr lang="en-US" altLang="ko-KR" dirty="0" smtClean="0"/>
              <a:t>(2011.12), </a:t>
            </a:r>
            <a:r>
              <a:rPr lang="ko-KR" altLang="en-US" dirty="0" smtClean="0"/>
              <a:t>책임운영기관 제도 도입 효과분석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631827" y="1628774"/>
            <a:ext cx="8642347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책임운영기관 전환 후 나타난 성과 개선 효과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점 척도 점수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826" y="2060191"/>
            <a:ext cx="4033838" cy="3952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도입의 전반적 효과성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631825" y="2708510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의료형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1748644" y="2708510"/>
            <a:ext cx="2124236" cy="32475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31827" y="3262910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연구형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1748646" y="3262910"/>
            <a:ext cx="1890570" cy="3247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631829" y="3817310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조사품질형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1748649" y="3817310"/>
            <a:ext cx="1805601" cy="3247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631831" y="4371710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시설관리형</a:t>
            </a:r>
          </a:p>
        </p:txBody>
      </p:sp>
      <p:sp>
        <p:nvSpPr>
          <p:cNvPr id="57" name="직사각형 56"/>
          <p:cNvSpPr/>
          <p:nvPr/>
        </p:nvSpPr>
        <p:spPr bwMode="auto">
          <a:xfrm>
            <a:off x="1748651" y="4371710"/>
            <a:ext cx="1805601" cy="3247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631833" y="4926110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교육훈련형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1748653" y="4926110"/>
            <a:ext cx="1699389" cy="3247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631835" y="5480508"/>
            <a:ext cx="1116815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문화형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1748654" y="5480508"/>
            <a:ext cx="1423238" cy="3247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1748644" y="2528900"/>
            <a:ext cx="10" cy="349248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65" name="직사각형 64"/>
          <p:cNvSpPr/>
          <p:nvPr/>
        </p:nvSpPr>
        <p:spPr bwMode="auto">
          <a:xfrm>
            <a:off x="3872890" y="2708510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3.74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3645235" y="3262910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3.32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3558369" y="3817310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3.18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558371" y="4371710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3.18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3452453" y="4926110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3.00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3178594" y="5480508"/>
            <a:ext cx="792773" cy="3247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2.50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5240336" y="2061778"/>
            <a:ext cx="4033838" cy="3952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후 창출된 성과에 대한 인식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5240338" y="2455478"/>
            <a:ext cx="2665412" cy="2595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73" name="직사각형 72"/>
          <p:cNvSpPr/>
          <p:nvPr/>
        </p:nvSpPr>
        <p:spPr bwMode="auto">
          <a:xfrm>
            <a:off x="8589601" y="2455478"/>
            <a:ext cx="684574" cy="2595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전체</a:t>
            </a:r>
          </a:p>
        </p:txBody>
      </p:sp>
      <p:sp>
        <p:nvSpPr>
          <p:cNvPr id="74" name="직사각형 73"/>
          <p:cNvSpPr/>
          <p:nvPr/>
        </p:nvSpPr>
        <p:spPr bwMode="auto">
          <a:xfrm>
            <a:off x="7905750" y="2455478"/>
            <a:ext cx="683851" cy="2595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의료형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240338" y="2971407"/>
            <a:ext cx="2665412" cy="2579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새로운 서비스 개발 노력이 증가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8589601" y="2971407"/>
            <a:ext cx="684574" cy="2579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3.49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7905750" y="2971407"/>
            <a:ext cx="683851" cy="2579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4.42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5240338" y="3229395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성과 지향적인 조직문화 형성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8589601" y="3229395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3.61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7905750" y="3229395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4.26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5240338" y="3486726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조직정체성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목표의식 강화</a:t>
            </a:r>
          </a:p>
        </p:txBody>
      </p:sp>
      <p:sp>
        <p:nvSpPr>
          <p:cNvPr id="82" name="직사각형 81"/>
          <p:cNvSpPr/>
          <p:nvPr/>
        </p:nvSpPr>
        <p:spPr bwMode="auto">
          <a:xfrm>
            <a:off x="8589601" y="3486726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3.52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7905750" y="3486726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4.26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5240338" y="3744056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자체수입 확보를 위한 노력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8589601" y="3744056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3.43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7905750" y="3744056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5240338" y="4001387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행정서비스 품질 향상</a:t>
            </a:r>
          </a:p>
        </p:txBody>
      </p:sp>
      <p:sp>
        <p:nvSpPr>
          <p:cNvPr id="88" name="직사각형 87"/>
          <p:cNvSpPr/>
          <p:nvPr/>
        </p:nvSpPr>
        <p:spPr bwMode="auto">
          <a:xfrm>
            <a:off x="8589601" y="4001387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3.53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7905750" y="4001387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5240338" y="4258718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의사소통 증진 및 참여 확대</a:t>
            </a:r>
          </a:p>
        </p:txBody>
      </p:sp>
      <p:sp>
        <p:nvSpPr>
          <p:cNvPr id="91" name="직사각형 90"/>
          <p:cNvSpPr/>
          <p:nvPr/>
        </p:nvSpPr>
        <p:spPr bwMode="auto">
          <a:xfrm>
            <a:off x="8589601" y="4258718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3.31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직사각형 91"/>
          <p:cNvSpPr/>
          <p:nvPr/>
        </p:nvSpPr>
        <p:spPr bwMode="auto">
          <a:xfrm>
            <a:off x="7905750" y="4258718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5240338" y="4516048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행정책임성 인식 강화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직사각형 93"/>
          <p:cNvSpPr/>
          <p:nvPr/>
        </p:nvSpPr>
        <p:spPr bwMode="auto">
          <a:xfrm>
            <a:off x="8589601" y="4516048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3.44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7905750" y="4516048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4.00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5240338" y="4773379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업무성과 및 능률성 향상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8589601" y="4773379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3.33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직사각형 97"/>
          <p:cNvSpPr/>
          <p:nvPr/>
        </p:nvSpPr>
        <p:spPr bwMode="auto">
          <a:xfrm>
            <a:off x="7905750" y="4773379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3.94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5240338" y="5547772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기관예산 운영의 독립성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자율성</a:t>
            </a:r>
          </a:p>
        </p:txBody>
      </p:sp>
      <p:sp>
        <p:nvSpPr>
          <p:cNvPr id="100" name="직사각형 99"/>
          <p:cNvSpPr/>
          <p:nvPr/>
        </p:nvSpPr>
        <p:spPr bwMode="auto">
          <a:xfrm>
            <a:off x="8589601" y="5547772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2.87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7905750" y="5547772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2.52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5240338" y="5290202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정원의 책정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조정의 합리성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8589601" y="5290202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2.69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7905750" y="5290202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2.77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5240338" y="5032631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계약직의 적절한 활용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8589601" y="5032631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2.98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7" name="직사각형 106"/>
          <p:cNvSpPr/>
          <p:nvPr/>
        </p:nvSpPr>
        <p:spPr bwMode="auto">
          <a:xfrm>
            <a:off x="7905750" y="5032631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3.55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5240338" y="2714075"/>
            <a:ext cx="2665412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경영혁신을 위한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기관장의 노력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직사각형 108"/>
          <p:cNvSpPr/>
          <p:nvPr/>
        </p:nvSpPr>
        <p:spPr bwMode="auto">
          <a:xfrm>
            <a:off x="8589601" y="2714075"/>
            <a:ext cx="684574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3.93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7905750" y="2714075"/>
            <a:ext cx="683851" cy="2573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4.45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240338" y="5030710"/>
            <a:ext cx="4033837" cy="774393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" name="직사각형 111"/>
          <p:cNvSpPr/>
          <p:nvPr/>
        </p:nvSpPr>
        <p:spPr bwMode="auto">
          <a:xfrm>
            <a:off x="5240338" y="5805264"/>
            <a:ext cx="4033837" cy="50421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 향상에 비해 자율성 부여가 미흡하다는 인식이 높게 나타남</a:t>
            </a:r>
          </a:p>
        </p:txBody>
      </p:sp>
      <p:cxnSp>
        <p:nvCxnSpPr>
          <p:cNvPr id="113" name="꺾인 연결선 112"/>
          <p:cNvCxnSpPr>
            <a:stCxn id="112" idx="1"/>
            <a:endCxn id="102" idx="1"/>
          </p:cNvCxnSpPr>
          <p:nvPr/>
        </p:nvCxnSpPr>
        <p:spPr bwMode="auto">
          <a:xfrm rot="10800000">
            <a:off x="5240338" y="5418869"/>
            <a:ext cx="12700" cy="638505"/>
          </a:xfrm>
          <a:prstGeom prst="bentConnector3">
            <a:avLst>
              <a:gd name="adj1" fmla="val 1800000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 직영병원의 특수법인화가 어려울 경우 책임운영기관 전환을 추진하되</a:t>
            </a:r>
            <a:r>
              <a:rPr lang="en-US" altLang="ko-KR" dirty="0" smtClean="0"/>
              <a:t>, 2013</a:t>
            </a:r>
            <a:r>
              <a:rPr lang="ko-KR" altLang="en-US" dirty="0" smtClean="0"/>
              <a:t>년 이내에 책임운영기관 전환을 완료함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방안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인사규칙</a:t>
            </a:r>
            <a:r>
              <a:rPr lang="en-US" altLang="ko-KR" dirty="0" smtClean="0"/>
              <a:t>(</a:t>
            </a:r>
            <a:r>
              <a:rPr lang="ko-KR" altLang="en-US" dirty="0" smtClean="0"/>
              <a:t>규칙 제</a:t>
            </a:r>
            <a:r>
              <a:rPr lang="en-US" altLang="ko-KR" dirty="0" smtClean="0"/>
              <a:t>3814</a:t>
            </a:r>
            <a:r>
              <a:rPr lang="ko-KR" altLang="en-US" dirty="0" smtClean="0"/>
              <a:t>호</a:t>
            </a:r>
            <a:r>
              <a:rPr lang="en-US" altLang="ko-KR" dirty="0" smtClean="0"/>
              <a:t>, 2011.8.25); </a:t>
            </a:r>
            <a:r>
              <a:rPr lang="ko-KR" altLang="en-US" dirty="0" smtClean="0"/>
              <a:t>서울특별시 책임운영기관의 지정 및 운영에 관한 조례</a:t>
            </a:r>
            <a:r>
              <a:rPr lang="en-US" altLang="ko-KR" dirty="0" smtClean="0"/>
              <a:t>(</a:t>
            </a:r>
            <a:r>
              <a:rPr lang="ko-KR" altLang="en-US" dirty="0" smtClean="0"/>
              <a:t>조례 제</a:t>
            </a:r>
            <a:r>
              <a:rPr lang="en-US" altLang="ko-KR" dirty="0" smtClean="0"/>
              <a:t>5137</a:t>
            </a:r>
            <a:r>
              <a:rPr lang="ko-KR" altLang="en-US" dirty="0" smtClean="0"/>
              <a:t>호</a:t>
            </a:r>
            <a:r>
              <a:rPr lang="en-US" altLang="ko-KR" dirty="0" smtClean="0"/>
              <a:t>, 2011.7.28)</a:t>
            </a:r>
            <a:endParaRPr lang="ko-KR" altLang="en-US" dirty="0"/>
          </a:p>
        </p:txBody>
      </p:sp>
      <p:sp>
        <p:nvSpPr>
          <p:cNvPr id="71" name="오각형 70"/>
          <p:cNvSpPr/>
          <p:nvPr/>
        </p:nvSpPr>
        <p:spPr bwMode="auto">
          <a:xfrm>
            <a:off x="658999" y="1663526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갈매기형 수장 71"/>
          <p:cNvSpPr/>
          <p:nvPr/>
        </p:nvSpPr>
        <p:spPr bwMode="auto">
          <a:xfrm>
            <a:off x="281923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갈매기형 수장 72"/>
          <p:cNvSpPr/>
          <p:nvPr/>
        </p:nvSpPr>
        <p:spPr bwMode="auto">
          <a:xfrm>
            <a:off x="4979479" y="1663526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갈매기형 수장 73"/>
          <p:cNvSpPr/>
          <p:nvPr/>
        </p:nvSpPr>
        <p:spPr bwMode="auto">
          <a:xfrm>
            <a:off x="713971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오각형 74"/>
          <p:cNvSpPr/>
          <p:nvPr/>
        </p:nvSpPr>
        <p:spPr bwMode="auto">
          <a:xfrm>
            <a:off x="631825" y="1628775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준비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갈매기형 수장 75"/>
          <p:cNvSpPr/>
          <p:nvPr/>
        </p:nvSpPr>
        <p:spPr bwMode="auto">
          <a:xfrm>
            <a:off x="279206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착수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갈매기형 수장 76"/>
          <p:cNvSpPr/>
          <p:nvPr/>
        </p:nvSpPr>
        <p:spPr bwMode="auto">
          <a:xfrm>
            <a:off x="4952305" y="162877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완료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갈매기형 수장 77"/>
          <p:cNvSpPr/>
          <p:nvPr/>
        </p:nvSpPr>
        <p:spPr bwMode="auto">
          <a:xfrm>
            <a:off x="711254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사후관리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631825" y="2419326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책임운영기관의 지정 및 운영에 관한 조례 개정 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책임운영기관 지정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회계 및 조직 운영에 관한 내부규정 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보직경로 재설계 및 희망 전보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전문보직 지정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전보 희망자 조사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Task Force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구성 및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의료형 책임운영기관 벤치마킹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급여 및 처우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적정인력 산정 및 재배치 계획 수립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2791619" y="2419227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재직 직원 재배치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전보 희망자 전출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 희망자 전보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기관장 공모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평가체계 수립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 사업성과 지표 및 목표치 설정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의료형 책임운영기관 평가편람 확정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4951413" y="2419128"/>
            <a:ext cx="2016919" cy="245013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기관장 경영계약 체결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사업운영계획 수립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연차별 성과목표 설정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성과평가 및 피드백 방안 수립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인력 운영 개선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정원의 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 직원 임용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성과급 지급기준 마련 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7111207" y="2419029"/>
            <a:ext cx="2016919" cy="245013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평가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 결과에 따른 보상과 피드백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위쪽 화살표 82"/>
          <p:cNvSpPr/>
          <p:nvPr/>
        </p:nvSpPr>
        <p:spPr bwMode="auto">
          <a:xfrm>
            <a:off x="5564833" y="4869458"/>
            <a:ext cx="792460" cy="288031"/>
          </a:xfrm>
          <a:prstGeom prst="up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위쪽 화살표 83"/>
          <p:cNvSpPr/>
          <p:nvPr/>
        </p:nvSpPr>
        <p:spPr bwMode="auto">
          <a:xfrm>
            <a:off x="7725420" y="4869161"/>
            <a:ext cx="792460" cy="288031"/>
          </a:xfrm>
          <a:prstGeom prst="up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4951413" y="5157192"/>
            <a:ext cx="4176713" cy="79275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책임운영기관운영위원회에서 기 지정된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책임운영기관과 공동으로 평가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 평가실무는 공공보건의료지원단에 위탁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책임운영기관으로 전환된 이후 국립서울병원 등 일부를 제외하고는 의료형 책임기관의 대부분이 재정자립도 향상을 달성하지 못함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책임운영기관 전환의 한계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재정자립도는 자체수익</a:t>
            </a:r>
            <a:r>
              <a:rPr lang="en-US" altLang="ko-KR" dirty="0" smtClean="0"/>
              <a:t>(</a:t>
            </a:r>
            <a:r>
              <a:rPr lang="ko-KR" altLang="en-US" dirty="0" smtClean="0"/>
              <a:t>사업수입</a:t>
            </a:r>
            <a:r>
              <a:rPr lang="en-US" altLang="ko-KR" dirty="0" smtClean="0"/>
              <a:t>(</a:t>
            </a:r>
            <a:r>
              <a:rPr lang="ko-KR" altLang="en-US" dirty="0" smtClean="0"/>
              <a:t>입원수익</a:t>
            </a:r>
            <a:r>
              <a:rPr lang="en-US" altLang="ko-KR" dirty="0" smtClean="0"/>
              <a:t>+</a:t>
            </a:r>
            <a:r>
              <a:rPr lang="ko-KR" altLang="en-US" dirty="0" smtClean="0"/>
              <a:t>외래수익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과 사업외수익</a:t>
            </a:r>
            <a:r>
              <a:rPr lang="en-US" altLang="ko-KR" dirty="0" smtClean="0"/>
              <a:t>) </a:t>
            </a:r>
            <a:r>
              <a:rPr lang="ko-KR" altLang="en-US" dirty="0" smtClean="0"/>
              <a:t>대비 </a:t>
            </a:r>
            <a:r>
              <a:rPr lang="ko-KR" altLang="en-US" dirty="0" err="1" smtClean="0"/>
              <a:t>세출액을</a:t>
            </a:r>
            <a:r>
              <a:rPr lang="ko-KR" altLang="en-US" dirty="0" smtClean="0"/>
              <a:t> 기준으로 산정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전입금은 일반회계 전입금을 기준으로 산정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보건복지부</a:t>
            </a:r>
            <a:r>
              <a:rPr lang="en-US" altLang="ko-KR" dirty="0" smtClean="0"/>
              <a:t>(2012), 2011</a:t>
            </a:r>
            <a:r>
              <a:rPr lang="ko-KR" altLang="en-US" dirty="0" smtClean="0"/>
              <a:t>년도 보건복지부 소관 세입세출결산보고서</a:t>
            </a:r>
            <a:r>
              <a:rPr lang="en-US" altLang="ko-KR" dirty="0" smtClean="0"/>
              <a:t>; </a:t>
            </a:r>
            <a:r>
              <a:rPr lang="ko-KR" altLang="en-US" dirty="0" smtClean="0"/>
              <a:t>행정안전부</a:t>
            </a:r>
            <a:r>
              <a:rPr lang="en-US" altLang="ko-KR" dirty="0" smtClean="0"/>
              <a:t>(2007), 2006</a:t>
            </a:r>
            <a:r>
              <a:rPr lang="ko-KR" altLang="en-US" dirty="0" smtClean="0"/>
              <a:t>년도 책임운영기관 종합평가</a:t>
            </a:r>
            <a:endParaRPr lang="ko-KR" altLang="en-US" dirty="0"/>
          </a:p>
        </p:txBody>
      </p:sp>
      <p:sp>
        <p:nvSpPr>
          <p:cNvPr id="114" name="직사각형 113"/>
          <p:cNvSpPr/>
          <p:nvPr/>
        </p:nvSpPr>
        <p:spPr bwMode="auto">
          <a:xfrm>
            <a:off x="631827" y="1628774"/>
            <a:ext cx="8642347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책임운영기관 전환 후 나타난 성과 개선 효과</a:t>
            </a:r>
            <a:r>
              <a:rPr lang="en-US" altLang="ko-KR" sz="1200" b="1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 bwMode="auto">
          <a:xfrm>
            <a:off x="2791974" y="2060848"/>
            <a:ext cx="2088000" cy="43924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국립서울병원</a:t>
            </a:r>
          </a:p>
        </p:txBody>
      </p:sp>
      <p:sp>
        <p:nvSpPr>
          <p:cNvPr id="116" name="직사각형 115"/>
          <p:cNvSpPr/>
          <p:nvPr/>
        </p:nvSpPr>
        <p:spPr bwMode="auto">
          <a:xfrm>
            <a:off x="619298" y="2060848"/>
            <a:ext cx="2088000" cy="43924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국립재활원</a:t>
            </a:r>
            <a:endParaRPr kumimoji="1" lang="ko-KR" altLang="en-US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4982754" y="2060848"/>
            <a:ext cx="2088000" cy="43924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국립마산병원</a:t>
            </a:r>
          </a:p>
        </p:txBody>
      </p:sp>
      <p:sp>
        <p:nvSpPr>
          <p:cNvPr id="118" name="직사각형 117"/>
          <p:cNvSpPr/>
          <p:nvPr/>
        </p:nvSpPr>
        <p:spPr bwMode="auto">
          <a:xfrm>
            <a:off x="7175955" y="2060848"/>
            <a:ext cx="2098219" cy="43924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국립목포병원</a:t>
            </a:r>
          </a:p>
        </p:txBody>
      </p:sp>
      <p:sp>
        <p:nvSpPr>
          <p:cNvPr id="119" name="직사각형 118"/>
          <p:cNvSpPr/>
          <p:nvPr/>
        </p:nvSpPr>
        <p:spPr bwMode="auto">
          <a:xfrm>
            <a:off x="619298" y="2500093"/>
            <a:ext cx="2088000" cy="34925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61780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18904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직사각형 121"/>
          <p:cNvSpPr/>
          <p:nvPr/>
        </p:nvSpPr>
        <p:spPr bwMode="auto">
          <a:xfrm>
            <a:off x="740532" y="3990344"/>
            <a:ext cx="356687" cy="16156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3" name="직사각형 122"/>
          <p:cNvSpPr/>
          <p:nvPr/>
        </p:nvSpPr>
        <p:spPr bwMode="auto">
          <a:xfrm>
            <a:off x="1197655" y="4161704"/>
            <a:ext cx="356687" cy="14443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62813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재정자립도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761779" y="3689696"/>
            <a:ext cx="33543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218903" y="3862287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805896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263020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직사각형 128"/>
          <p:cNvSpPr/>
          <p:nvPr/>
        </p:nvSpPr>
        <p:spPr bwMode="auto">
          <a:xfrm>
            <a:off x="1784648" y="3941384"/>
            <a:ext cx="356687" cy="166464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" name="직사각형 129"/>
          <p:cNvSpPr/>
          <p:nvPr/>
        </p:nvSpPr>
        <p:spPr bwMode="auto">
          <a:xfrm>
            <a:off x="2241771" y="3158024"/>
            <a:ext cx="356687" cy="244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806929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784649" y="3644167"/>
            <a:ext cx="356686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241771" y="2862558"/>
            <a:ext cx="35668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133"/>
          <p:cNvSpPr/>
          <p:nvPr/>
        </p:nvSpPr>
        <p:spPr bwMode="auto">
          <a:xfrm>
            <a:off x="2791974" y="2500093"/>
            <a:ext cx="2088000" cy="34925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934456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3391580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직사각형 136"/>
          <p:cNvSpPr/>
          <p:nvPr/>
        </p:nvSpPr>
        <p:spPr bwMode="auto">
          <a:xfrm>
            <a:off x="2913208" y="4210664"/>
            <a:ext cx="356687" cy="139536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 bwMode="auto">
          <a:xfrm>
            <a:off x="3370331" y="3329384"/>
            <a:ext cx="356687" cy="2276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935489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재정자립도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913207" y="3905720"/>
            <a:ext cx="35668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3370331" y="3034195"/>
            <a:ext cx="35668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978572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435696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직사각형 143"/>
          <p:cNvSpPr/>
          <p:nvPr/>
        </p:nvSpPr>
        <p:spPr bwMode="auto">
          <a:xfrm>
            <a:off x="3957324" y="3378344"/>
            <a:ext cx="356687" cy="22276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직사각형 144"/>
          <p:cNvSpPr/>
          <p:nvPr/>
        </p:nvSpPr>
        <p:spPr bwMode="auto">
          <a:xfrm>
            <a:off x="4414447" y="3255944"/>
            <a:ext cx="356687" cy="23500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979605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957323" y="3077628"/>
            <a:ext cx="35668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414447" y="2960091"/>
            <a:ext cx="35668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 bwMode="auto">
          <a:xfrm>
            <a:off x="4982754" y="2500093"/>
            <a:ext cx="2088000" cy="34925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5107132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564256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직사각형 151"/>
          <p:cNvSpPr/>
          <p:nvPr/>
        </p:nvSpPr>
        <p:spPr bwMode="auto">
          <a:xfrm>
            <a:off x="5085884" y="3158024"/>
            <a:ext cx="356687" cy="2448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직사각형 152"/>
          <p:cNvSpPr/>
          <p:nvPr/>
        </p:nvSpPr>
        <p:spPr bwMode="auto">
          <a:xfrm>
            <a:off x="5543007" y="3990344"/>
            <a:ext cx="356687" cy="16156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108165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재정자립도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085885" y="2862558"/>
            <a:ext cx="356686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543007" y="3708355"/>
            <a:ext cx="335438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151248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608372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9" name="직사각형 158"/>
          <p:cNvSpPr/>
          <p:nvPr/>
        </p:nvSpPr>
        <p:spPr bwMode="auto">
          <a:xfrm>
            <a:off x="6130000" y="4602344"/>
            <a:ext cx="356687" cy="100368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0" name="직사각형 159"/>
          <p:cNvSpPr/>
          <p:nvPr/>
        </p:nvSpPr>
        <p:spPr bwMode="auto">
          <a:xfrm>
            <a:off x="6587123" y="4896104"/>
            <a:ext cx="356687" cy="709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152281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6129999" y="4312994"/>
            <a:ext cx="356687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6587123" y="4615884"/>
            <a:ext cx="356687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4" name="직사각형 163"/>
          <p:cNvSpPr/>
          <p:nvPr/>
        </p:nvSpPr>
        <p:spPr bwMode="auto">
          <a:xfrm>
            <a:off x="7175955" y="2500093"/>
            <a:ext cx="2098220" cy="34925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318437" y="5615550"/>
            <a:ext cx="314189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775561" y="5606024"/>
            <a:ext cx="314189" cy="295466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7" name="직사각형 166"/>
          <p:cNvSpPr/>
          <p:nvPr/>
        </p:nvSpPr>
        <p:spPr bwMode="auto">
          <a:xfrm>
            <a:off x="7297189" y="4063784"/>
            <a:ext cx="356687" cy="154224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8" name="직사각형 167"/>
          <p:cNvSpPr/>
          <p:nvPr/>
        </p:nvSpPr>
        <p:spPr bwMode="auto">
          <a:xfrm>
            <a:off x="7754312" y="4284104"/>
            <a:ext cx="356687" cy="1321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319470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재정자립도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7297188" y="3788188"/>
            <a:ext cx="356687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754312" y="4002116"/>
            <a:ext cx="356687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8365759" y="5615550"/>
            <a:ext cx="307777" cy="295466"/>
          </a:xfrm>
          <a:prstGeom prst="rect">
            <a:avLst/>
          </a:prstGeom>
          <a:noFill/>
        </p:spPr>
        <p:txBody>
          <a:bodyPr wrap="non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2006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819677" y="5606024"/>
            <a:ext cx="314189" cy="304992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4" name="직사각형 173"/>
          <p:cNvSpPr/>
          <p:nvPr/>
        </p:nvSpPr>
        <p:spPr bwMode="auto">
          <a:xfrm>
            <a:off x="8341305" y="4920584"/>
            <a:ext cx="356687" cy="68544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5" name="직사각형 174"/>
          <p:cNvSpPr/>
          <p:nvPr/>
        </p:nvSpPr>
        <p:spPr bwMode="auto">
          <a:xfrm>
            <a:off x="8798428" y="4651304"/>
            <a:ext cx="356687" cy="9547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8363586" y="2546702"/>
            <a:ext cx="770280" cy="295466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전입금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8341304" y="4644459"/>
            <a:ext cx="356687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8798428" y="4371285"/>
            <a:ext cx="335438" cy="276807"/>
          </a:xfrm>
          <a:prstGeom prst="rect">
            <a:avLst/>
          </a:prstGeom>
          <a:noFill/>
        </p:spPr>
        <p:txBody>
          <a:bodyPr wrap="none" lIns="0" rIns="0" rtlCol="0" anchor="t" anchorCtr="0">
            <a:no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서울시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책임운영기관의 경우 재정자립도는 기관에 따라 큰 차이를 보이는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사업수행실적을 제고하기 위한 노력이 활성화된 것으로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서울시 책임운영기관 운영 성과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lvl="0" indent="0">
              <a:defRPr/>
            </a:pPr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한국정책평가연구원</a:t>
            </a:r>
            <a:r>
              <a:rPr lang="en-US" altLang="ko-KR" dirty="0" smtClean="0"/>
              <a:t>(2011.12), </a:t>
            </a:r>
            <a:r>
              <a:rPr lang="ko-KR" altLang="en-US" dirty="0" smtClean="0"/>
              <a:t>시립병원 책임운영기관 지정타당성 조사 및 평가지표 개발</a:t>
            </a:r>
            <a:r>
              <a:rPr lang="en-US" altLang="ko-KR" dirty="0" smtClean="0"/>
              <a:t>; </a:t>
            </a:r>
            <a:r>
              <a:rPr lang="ko-KR" altLang="en-US" dirty="0" smtClean="0"/>
              <a:t>서울시정개발연구원</a:t>
            </a:r>
            <a:r>
              <a:rPr lang="en-US" altLang="ko-KR" dirty="0" smtClean="0"/>
              <a:t>(2011), </a:t>
            </a:r>
            <a:r>
              <a:rPr lang="ko-KR" altLang="en-US" dirty="0" smtClean="0"/>
              <a:t>서울역사박물관 </a:t>
            </a:r>
            <a:endParaRPr lang="en-US" altLang="ko-KR" dirty="0" smtClean="0"/>
          </a:p>
          <a:p>
            <a:pPr marL="0" lvl="0" indent="0">
              <a:defRPr/>
            </a:pPr>
            <a:r>
              <a:rPr lang="en-US" altLang="ko-KR" dirty="0" smtClean="0"/>
              <a:t>           </a:t>
            </a:r>
            <a:r>
              <a:rPr lang="ko-KR" altLang="en-US" dirty="0" smtClean="0"/>
              <a:t>재정자립도 개선방안</a:t>
            </a:r>
            <a:r>
              <a:rPr lang="en-US" altLang="ko-KR" dirty="0" smtClean="0"/>
              <a:t>; </a:t>
            </a:r>
            <a:r>
              <a:rPr lang="ko-KR" altLang="en-US" dirty="0" smtClean="0"/>
              <a:t>서울시립미술관</a:t>
            </a:r>
            <a:r>
              <a:rPr lang="en-US" altLang="ko-KR" dirty="0" smtClean="0"/>
              <a:t>(2011), 2008~2010 </a:t>
            </a:r>
            <a:r>
              <a:rPr lang="ko-KR" altLang="en-US" dirty="0" smtClean="0"/>
              <a:t>서울시립미술관 연보</a:t>
            </a:r>
            <a:r>
              <a:rPr lang="en-US" altLang="ko-KR" dirty="0" smtClean="0"/>
              <a:t>; </a:t>
            </a:r>
            <a:r>
              <a:rPr lang="ko-KR" altLang="en-US" dirty="0" smtClean="0"/>
              <a:t>교통방송</a:t>
            </a:r>
            <a:r>
              <a:rPr lang="en-US" altLang="ko-KR" dirty="0" smtClean="0"/>
              <a:t>(</a:t>
            </a:r>
            <a:r>
              <a:rPr lang="ko-KR" altLang="en-US" dirty="0" smtClean="0"/>
              <a:t>각 연도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주요업무보고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분석</a:t>
            </a:r>
            <a:endParaRPr lang="ko-KR" altLang="en-US" dirty="0"/>
          </a:p>
        </p:txBody>
      </p:sp>
      <p:sp>
        <p:nvSpPr>
          <p:cNvPr id="114" name="직사각형 113"/>
          <p:cNvSpPr/>
          <p:nvPr/>
        </p:nvSpPr>
        <p:spPr bwMode="auto">
          <a:xfrm>
            <a:off x="631827" y="1628774"/>
            <a:ext cx="8642347" cy="2880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책임운영기관 전환 후 나타난 성과 개선 효과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631825" y="2060575"/>
            <a:ext cx="1509678" cy="2967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631825" y="2357338"/>
            <a:ext cx="1509678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서울역사박물관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631827" y="3581300"/>
            <a:ext cx="1509678" cy="121602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서울시립미술관</a:t>
            </a:r>
          </a:p>
        </p:txBody>
      </p:sp>
      <p:sp>
        <p:nvSpPr>
          <p:cNvPr id="73" name="직사각형 72"/>
          <p:cNvSpPr/>
          <p:nvPr/>
        </p:nvSpPr>
        <p:spPr bwMode="auto">
          <a:xfrm>
            <a:off x="631829" y="4797326"/>
            <a:ext cx="1509678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교통방송</a:t>
            </a:r>
          </a:p>
        </p:txBody>
      </p:sp>
      <p:sp>
        <p:nvSpPr>
          <p:cNvPr id="74" name="직사각형 73"/>
          <p:cNvSpPr/>
          <p:nvPr/>
        </p:nvSpPr>
        <p:spPr bwMode="auto">
          <a:xfrm>
            <a:off x="2141499" y="2060575"/>
            <a:ext cx="2373341" cy="2967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재정자립도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2141499" y="2357338"/>
            <a:ext cx="2373341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세출 대비 세입 비중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2141501" y="3581300"/>
            <a:ext cx="2373341" cy="121602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세출 대비 세입 비중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4514840" y="2060575"/>
            <a:ext cx="2373339" cy="2967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사업수행실적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4514840" y="2357338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관람서비스 프로그램 운영 횟수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6888183" y="2060575"/>
            <a:ext cx="2373339" cy="2967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서비스 수준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5061012" y="270242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직사각형 81"/>
          <p:cNvSpPr/>
          <p:nvPr/>
        </p:nvSpPr>
        <p:spPr bwMode="auto">
          <a:xfrm>
            <a:off x="4520952" y="281043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4520952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5519539" y="2810432"/>
            <a:ext cx="512899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745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6249144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1,971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5061012" y="2810432"/>
            <a:ext cx="451490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5061012" y="3134468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8" name="Shape 87"/>
          <p:cNvCxnSpPr>
            <a:stCxn id="84" idx="3"/>
            <a:endCxn id="85" idx="0"/>
          </p:cNvCxnSpPr>
          <p:nvPr/>
        </p:nvCxnSpPr>
        <p:spPr bwMode="auto">
          <a:xfrm>
            <a:off x="6032438" y="2900442"/>
            <a:ext cx="486736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타원 88"/>
          <p:cNvSpPr/>
          <p:nvPr/>
        </p:nvSpPr>
        <p:spPr bwMode="auto">
          <a:xfrm>
            <a:off x="6255480" y="2781252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×2.6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4514840" y="3581300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난지미술창작스튜디오 전시 횟수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직선 연결선 90"/>
          <p:cNvCxnSpPr/>
          <p:nvPr/>
        </p:nvCxnSpPr>
        <p:spPr bwMode="auto">
          <a:xfrm>
            <a:off x="5067124" y="394795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직사각형 91"/>
          <p:cNvSpPr/>
          <p:nvPr/>
        </p:nvSpPr>
        <p:spPr bwMode="auto">
          <a:xfrm>
            <a:off x="4527064" y="405596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4527064" y="43799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직사각형 93"/>
          <p:cNvSpPr/>
          <p:nvPr/>
        </p:nvSpPr>
        <p:spPr bwMode="auto">
          <a:xfrm>
            <a:off x="5313040" y="4055962"/>
            <a:ext cx="218723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6255256" y="43799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5067124" y="4379998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7" name="Shape 96"/>
          <p:cNvCxnSpPr>
            <a:stCxn id="94" idx="3"/>
            <a:endCxn id="95" idx="0"/>
          </p:cNvCxnSpPr>
          <p:nvPr/>
        </p:nvCxnSpPr>
        <p:spPr bwMode="auto">
          <a:xfrm>
            <a:off x="5531763" y="4145972"/>
            <a:ext cx="993523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타원 97"/>
          <p:cNvSpPr/>
          <p:nvPr/>
        </p:nvSpPr>
        <p:spPr bwMode="auto">
          <a:xfrm>
            <a:off x="6261592" y="4026782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×5.0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4514840" y="4797326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문화공연 제작 횟수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0" name="직선 연결선 99"/>
          <p:cNvCxnSpPr/>
          <p:nvPr/>
        </p:nvCxnSpPr>
        <p:spPr bwMode="auto">
          <a:xfrm>
            <a:off x="5073236" y="5171912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직사각형 100"/>
          <p:cNvSpPr/>
          <p:nvPr/>
        </p:nvSpPr>
        <p:spPr bwMode="auto">
          <a:xfrm>
            <a:off x="4533176" y="5279924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4533176" y="5603960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 bwMode="auto">
          <a:xfrm>
            <a:off x="5220423" y="5279924"/>
            <a:ext cx="164625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6261368" y="5603960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5073236" y="5603960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6" name="Shape 105"/>
          <p:cNvCxnSpPr>
            <a:stCxn id="103" idx="3"/>
            <a:endCxn id="104" idx="0"/>
          </p:cNvCxnSpPr>
          <p:nvPr/>
        </p:nvCxnSpPr>
        <p:spPr bwMode="auto">
          <a:xfrm>
            <a:off x="5385048" y="5369934"/>
            <a:ext cx="1146350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타원 106"/>
          <p:cNvSpPr/>
          <p:nvPr/>
        </p:nvSpPr>
        <p:spPr bwMode="auto">
          <a:xfrm>
            <a:off x="6261592" y="5250744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×13.5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5067124" y="4055962"/>
            <a:ext cx="237626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직사각형 108"/>
          <p:cNvSpPr/>
          <p:nvPr/>
        </p:nvSpPr>
        <p:spPr bwMode="auto">
          <a:xfrm>
            <a:off x="5073236" y="5279924"/>
            <a:ext cx="94073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6888183" y="2357338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이용객 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만 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11" name="직선 연결선 110"/>
          <p:cNvCxnSpPr/>
          <p:nvPr/>
        </p:nvCxnSpPr>
        <p:spPr bwMode="auto">
          <a:xfrm>
            <a:off x="7434355" y="270242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직사각형 111"/>
          <p:cNvSpPr/>
          <p:nvPr/>
        </p:nvSpPr>
        <p:spPr bwMode="auto">
          <a:xfrm>
            <a:off x="6894295" y="281043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6894295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9" name="직사각형 178"/>
          <p:cNvSpPr/>
          <p:nvPr/>
        </p:nvSpPr>
        <p:spPr bwMode="auto">
          <a:xfrm>
            <a:off x="8622487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0" name="직사각형 179"/>
          <p:cNvSpPr/>
          <p:nvPr/>
        </p:nvSpPr>
        <p:spPr bwMode="auto">
          <a:xfrm>
            <a:off x="7434355" y="3134468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1" name="Shape 180"/>
          <p:cNvCxnSpPr>
            <a:stCxn id="202" idx="3"/>
            <a:endCxn id="179" idx="0"/>
          </p:cNvCxnSpPr>
          <p:nvPr/>
        </p:nvCxnSpPr>
        <p:spPr bwMode="auto">
          <a:xfrm>
            <a:off x="8661412" y="2900442"/>
            <a:ext cx="231105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2" name="타원 181"/>
          <p:cNvSpPr/>
          <p:nvPr/>
        </p:nvSpPr>
        <p:spPr bwMode="auto">
          <a:xfrm>
            <a:off x="8805428" y="2781252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×1.2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3" name="직사각형 182"/>
          <p:cNvSpPr/>
          <p:nvPr/>
        </p:nvSpPr>
        <p:spPr bwMode="auto">
          <a:xfrm>
            <a:off x="6888183" y="3581300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이용객 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만 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84" name="직선 연결선 183"/>
          <p:cNvCxnSpPr/>
          <p:nvPr/>
        </p:nvCxnSpPr>
        <p:spPr bwMode="auto">
          <a:xfrm>
            <a:off x="7440467" y="394795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직사각형 184"/>
          <p:cNvSpPr/>
          <p:nvPr/>
        </p:nvSpPr>
        <p:spPr bwMode="auto">
          <a:xfrm>
            <a:off x="6900407" y="405596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직사각형 185"/>
          <p:cNvSpPr/>
          <p:nvPr/>
        </p:nvSpPr>
        <p:spPr bwMode="auto">
          <a:xfrm>
            <a:off x="6900407" y="43799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7" name="직사각형 186"/>
          <p:cNvSpPr/>
          <p:nvPr/>
        </p:nvSpPr>
        <p:spPr bwMode="auto">
          <a:xfrm>
            <a:off x="8628599" y="43799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148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8" name="직사각형 187"/>
          <p:cNvSpPr/>
          <p:nvPr/>
        </p:nvSpPr>
        <p:spPr bwMode="auto">
          <a:xfrm>
            <a:off x="7440467" y="4379998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9" name="Shape 188"/>
          <p:cNvCxnSpPr>
            <a:stCxn id="203" idx="3"/>
            <a:endCxn id="187" idx="0"/>
          </p:cNvCxnSpPr>
          <p:nvPr/>
        </p:nvCxnSpPr>
        <p:spPr bwMode="auto">
          <a:xfrm>
            <a:off x="8612962" y="4145972"/>
            <a:ext cx="285667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0" name="타원 189"/>
          <p:cNvSpPr/>
          <p:nvPr/>
        </p:nvSpPr>
        <p:spPr bwMode="auto">
          <a:xfrm>
            <a:off x="8805428" y="4026782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×1.3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1" name="직사각형 190"/>
          <p:cNvSpPr/>
          <p:nvPr/>
        </p:nvSpPr>
        <p:spPr bwMode="auto">
          <a:xfrm>
            <a:off x="6888183" y="4797326"/>
            <a:ext cx="2373339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교통방송 청취율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2" name="직선 연결선 191"/>
          <p:cNvCxnSpPr/>
          <p:nvPr/>
        </p:nvCxnSpPr>
        <p:spPr bwMode="auto">
          <a:xfrm>
            <a:off x="7446579" y="5171912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3" name="직사각형 192"/>
          <p:cNvSpPr/>
          <p:nvPr/>
        </p:nvSpPr>
        <p:spPr bwMode="auto">
          <a:xfrm>
            <a:off x="6906519" y="5279924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" name="직사각형 193"/>
          <p:cNvSpPr/>
          <p:nvPr/>
        </p:nvSpPr>
        <p:spPr bwMode="auto">
          <a:xfrm>
            <a:off x="6906519" y="5603960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5" name="직사각형 194"/>
          <p:cNvSpPr/>
          <p:nvPr/>
        </p:nvSpPr>
        <p:spPr bwMode="auto">
          <a:xfrm>
            <a:off x="8634711" y="5603960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13.3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6" name="직사각형 195"/>
          <p:cNvSpPr/>
          <p:nvPr/>
        </p:nvSpPr>
        <p:spPr bwMode="auto">
          <a:xfrm>
            <a:off x="7446579" y="5603960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7" name="Shape 196"/>
          <p:cNvCxnSpPr>
            <a:stCxn id="204" idx="3"/>
            <a:endCxn id="195" idx="0"/>
          </p:cNvCxnSpPr>
          <p:nvPr/>
        </p:nvCxnSpPr>
        <p:spPr bwMode="auto">
          <a:xfrm>
            <a:off x="8823116" y="5369934"/>
            <a:ext cx="81625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8" name="타원 197"/>
          <p:cNvSpPr/>
          <p:nvPr/>
        </p:nvSpPr>
        <p:spPr bwMode="auto">
          <a:xfrm>
            <a:off x="8805428" y="5250744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×1.1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9" name="직사각형 198"/>
          <p:cNvSpPr/>
          <p:nvPr/>
        </p:nvSpPr>
        <p:spPr bwMode="auto">
          <a:xfrm>
            <a:off x="7440467" y="4055962"/>
            <a:ext cx="861704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0" name="직사각형 199"/>
          <p:cNvSpPr/>
          <p:nvPr/>
        </p:nvSpPr>
        <p:spPr bwMode="auto">
          <a:xfrm>
            <a:off x="7446580" y="5265204"/>
            <a:ext cx="1081834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1" name="직사각형 200"/>
          <p:cNvSpPr/>
          <p:nvPr/>
        </p:nvSpPr>
        <p:spPr bwMode="auto">
          <a:xfrm>
            <a:off x="7434355" y="2810432"/>
            <a:ext cx="100991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2" name="직사각형 201"/>
          <p:cNvSpPr/>
          <p:nvPr/>
        </p:nvSpPr>
        <p:spPr bwMode="auto">
          <a:xfrm>
            <a:off x="8496787" y="2810432"/>
            <a:ext cx="164625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3" name="직사각형 202"/>
          <p:cNvSpPr/>
          <p:nvPr/>
        </p:nvSpPr>
        <p:spPr bwMode="auto">
          <a:xfrm>
            <a:off x="8343246" y="4055962"/>
            <a:ext cx="269716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" name="직사각형 203"/>
          <p:cNvSpPr/>
          <p:nvPr/>
        </p:nvSpPr>
        <p:spPr bwMode="auto">
          <a:xfrm>
            <a:off x="8553400" y="5279924"/>
            <a:ext cx="269716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12.3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05" name="직선 연결선 204"/>
          <p:cNvCxnSpPr/>
          <p:nvPr/>
        </p:nvCxnSpPr>
        <p:spPr bwMode="auto">
          <a:xfrm>
            <a:off x="2684748" y="270242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6" name="직사각형 205"/>
          <p:cNvSpPr/>
          <p:nvPr/>
        </p:nvSpPr>
        <p:spPr bwMode="auto">
          <a:xfrm>
            <a:off x="2144688" y="281043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7" name="직사각형 206"/>
          <p:cNvSpPr/>
          <p:nvPr/>
        </p:nvSpPr>
        <p:spPr bwMode="auto">
          <a:xfrm>
            <a:off x="2144688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8" name="직사각형 207"/>
          <p:cNvSpPr/>
          <p:nvPr/>
        </p:nvSpPr>
        <p:spPr bwMode="auto">
          <a:xfrm>
            <a:off x="3872880" y="313446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9" name="직사각형 208"/>
          <p:cNvSpPr/>
          <p:nvPr/>
        </p:nvSpPr>
        <p:spPr bwMode="auto">
          <a:xfrm>
            <a:off x="2684748" y="3134468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0" name="Shape 209"/>
          <p:cNvCxnSpPr>
            <a:stCxn id="213" idx="3"/>
            <a:endCxn id="208" idx="0"/>
          </p:cNvCxnSpPr>
          <p:nvPr/>
        </p:nvCxnSpPr>
        <p:spPr bwMode="auto">
          <a:xfrm>
            <a:off x="3753296" y="2900442"/>
            <a:ext cx="389614" cy="234026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1" name="타원 210"/>
          <p:cNvSpPr/>
          <p:nvPr/>
        </p:nvSpPr>
        <p:spPr bwMode="auto">
          <a:xfrm>
            <a:off x="3872880" y="2781252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×1.4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2" name="직사각형 211"/>
          <p:cNvSpPr/>
          <p:nvPr/>
        </p:nvSpPr>
        <p:spPr bwMode="auto">
          <a:xfrm>
            <a:off x="2684748" y="2810432"/>
            <a:ext cx="835974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3" name="직사각형 212"/>
          <p:cNvSpPr/>
          <p:nvPr/>
        </p:nvSpPr>
        <p:spPr bwMode="auto">
          <a:xfrm>
            <a:off x="3548844" y="2810432"/>
            <a:ext cx="204452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1.7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4" name="직선 연결선 213"/>
          <p:cNvCxnSpPr/>
          <p:nvPr/>
        </p:nvCxnSpPr>
        <p:spPr bwMode="auto">
          <a:xfrm>
            <a:off x="2690864" y="3962560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5" name="직사각형 214"/>
          <p:cNvSpPr/>
          <p:nvPr/>
        </p:nvSpPr>
        <p:spPr bwMode="auto">
          <a:xfrm>
            <a:off x="2150804" y="407057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6" name="직사각형 215"/>
          <p:cNvSpPr/>
          <p:nvPr/>
        </p:nvSpPr>
        <p:spPr bwMode="auto">
          <a:xfrm>
            <a:off x="2150804" y="439460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7" name="직사각형 216"/>
          <p:cNvSpPr/>
          <p:nvPr/>
        </p:nvSpPr>
        <p:spPr bwMode="auto">
          <a:xfrm>
            <a:off x="3872880" y="4070572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10.5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8" name="직사각형 217"/>
          <p:cNvSpPr/>
          <p:nvPr/>
        </p:nvSpPr>
        <p:spPr bwMode="auto">
          <a:xfrm>
            <a:off x="2690865" y="4394608"/>
            <a:ext cx="1069319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9" name="Shape 136"/>
          <p:cNvCxnSpPr>
            <a:stCxn id="222" idx="2"/>
            <a:endCxn id="217" idx="2"/>
          </p:cNvCxnSpPr>
          <p:nvPr/>
        </p:nvCxnSpPr>
        <p:spPr bwMode="auto">
          <a:xfrm rot="5400000" flipH="1" flipV="1">
            <a:off x="3851029" y="4282747"/>
            <a:ext cx="324036" cy="259725"/>
          </a:xfrm>
          <a:prstGeom prst="bentConnector3">
            <a:avLst>
              <a:gd name="adj1" fmla="val -38214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0" name="타원 219"/>
          <p:cNvSpPr/>
          <p:nvPr/>
        </p:nvSpPr>
        <p:spPr bwMode="auto">
          <a:xfrm>
            <a:off x="3917921" y="4502620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×0.9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1" name="직사각형 220"/>
          <p:cNvSpPr/>
          <p:nvPr/>
        </p:nvSpPr>
        <p:spPr bwMode="auto">
          <a:xfrm>
            <a:off x="2690864" y="4070572"/>
            <a:ext cx="1188132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2" name="직사각형 221"/>
          <p:cNvSpPr/>
          <p:nvPr/>
        </p:nvSpPr>
        <p:spPr bwMode="auto">
          <a:xfrm>
            <a:off x="3800872" y="4394608"/>
            <a:ext cx="164625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9.4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4" name="직사각형 223"/>
          <p:cNvSpPr/>
          <p:nvPr/>
        </p:nvSpPr>
        <p:spPr bwMode="auto">
          <a:xfrm>
            <a:off x="2141499" y="4797326"/>
            <a:ext cx="2373341" cy="12239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세출 대비 세입 비중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5" name="직선 연결선 224"/>
          <p:cNvCxnSpPr/>
          <p:nvPr/>
        </p:nvCxnSpPr>
        <p:spPr bwMode="auto">
          <a:xfrm>
            <a:off x="2690862" y="5178586"/>
            <a:ext cx="0" cy="720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6" name="직사각형 225"/>
          <p:cNvSpPr/>
          <p:nvPr/>
        </p:nvSpPr>
        <p:spPr bwMode="auto">
          <a:xfrm>
            <a:off x="2150802" y="52865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2008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7" name="직사각형 226"/>
          <p:cNvSpPr/>
          <p:nvPr/>
        </p:nvSpPr>
        <p:spPr bwMode="auto">
          <a:xfrm>
            <a:off x="2150802" y="5610634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8" name="직사각형 227"/>
          <p:cNvSpPr/>
          <p:nvPr/>
        </p:nvSpPr>
        <p:spPr bwMode="auto">
          <a:xfrm>
            <a:off x="3044788" y="5286598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18.5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9" name="직사각형 228"/>
          <p:cNvSpPr/>
          <p:nvPr/>
        </p:nvSpPr>
        <p:spPr bwMode="auto">
          <a:xfrm>
            <a:off x="2690863" y="5610634"/>
            <a:ext cx="1182015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30" name="Shape 136"/>
          <p:cNvCxnSpPr>
            <a:stCxn id="234" idx="0"/>
            <a:endCxn id="228" idx="3"/>
          </p:cNvCxnSpPr>
          <p:nvPr/>
        </p:nvCxnSpPr>
        <p:spPr bwMode="auto">
          <a:xfrm rot="16200000" flipV="1">
            <a:off x="3750202" y="5211254"/>
            <a:ext cx="227352" cy="558060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2" name="직사각형 231"/>
          <p:cNvSpPr/>
          <p:nvPr/>
        </p:nvSpPr>
        <p:spPr bwMode="auto">
          <a:xfrm>
            <a:off x="2690862" y="5286598"/>
            <a:ext cx="344558" cy="1800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4" name="직사각형 233"/>
          <p:cNvSpPr/>
          <p:nvPr/>
        </p:nvSpPr>
        <p:spPr bwMode="auto">
          <a:xfrm>
            <a:off x="3872878" y="5603960"/>
            <a:ext cx="540060" cy="18002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63.5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7" name="타원 236"/>
          <p:cNvSpPr/>
          <p:nvPr/>
        </p:nvSpPr>
        <p:spPr bwMode="auto">
          <a:xfrm>
            <a:off x="3908884" y="5246154"/>
            <a:ext cx="531023" cy="242503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×3.4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당기 중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직영병원의 책임운영기관 전환을 추진하여 직원 인사 및 예산 운영의 자율성을 부여하고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자체적 구조개혁을 유도하여 </a:t>
            </a:r>
            <a:r>
              <a:rPr lang="en-US" altLang="ko-KR" dirty="0" smtClean="0"/>
              <a:t>2020</a:t>
            </a:r>
            <a:r>
              <a:rPr lang="ko-KR" altLang="en-US" dirty="0" smtClean="0"/>
              <a:t>년까지 법인화 추진을 완료함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후 법인화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전체 직원에서 사무기술직과 기능고용직이 차지하는 비율로 순 진료지원 인력</a:t>
            </a:r>
            <a:r>
              <a:rPr lang="en-US" altLang="ko-KR" dirty="0" smtClean="0"/>
              <a:t>(</a:t>
            </a:r>
            <a:r>
              <a:rPr lang="ko-KR" altLang="en-US" dirty="0" smtClean="0"/>
              <a:t>간호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약무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의료기사 및 영양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제외한 지원인력 비중 기준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</a:t>
            </a:r>
            <a:r>
              <a:rPr lang="ko-KR" altLang="en-US" dirty="0" smtClean="0"/>
              <a:t>서울특별시 소재 </a:t>
            </a:r>
            <a:r>
              <a:rPr lang="en-US" altLang="ko-KR" dirty="0" smtClean="0"/>
              <a:t>300~500 </a:t>
            </a:r>
            <a:r>
              <a:rPr lang="ko-KR" altLang="en-US" dirty="0" smtClean="0"/>
              <a:t>병상 규모 종합병원의 평균치 기준</a:t>
            </a:r>
            <a:r>
              <a:rPr lang="en-US" altLang="ko-KR" dirty="0" smtClean="0"/>
              <a:t>(2010</a:t>
            </a:r>
            <a:r>
              <a:rPr lang="ko-KR" altLang="en-US" dirty="0" smtClean="0"/>
              <a:t>년도 결산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병원 제출자료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직종별 인력현황</a:t>
            </a:r>
            <a:r>
              <a:rPr lang="en-US" altLang="ko-KR" dirty="0" smtClean="0"/>
              <a:t>, 2011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 기준</a:t>
            </a:r>
            <a:r>
              <a:rPr lang="en-US" altLang="ko-KR" dirty="0" smtClean="0"/>
              <a:t>); </a:t>
            </a:r>
            <a:r>
              <a:rPr lang="ko-KR" altLang="en-US" dirty="0" smtClean="0"/>
              <a:t>대한병원협회</a:t>
            </a:r>
            <a:r>
              <a:rPr lang="en-US" altLang="ko-KR" dirty="0" smtClean="0"/>
              <a:t>·</a:t>
            </a:r>
            <a:r>
              <a:rPr lang="ko-KR" altLang="en-US" dirty="0" smtClean="0"/>
              <a:t>한국병원경영연구원</a:t>
            </a:r>
            <a:r>
              <a:rPr lang="en-US" altLang="ko-KR" dirty="0" smtClean="0"/>
              <a:t>(2012), 2010 </a:t>
            </a:r>
            <a:r>
              <a:rPr lang="ko-KR" altLang="en-US" dirty="0" smtClean="0"/>
              <a:t>병원경영통계</a:t>
            </a:r>
            <a:endParaRPr lang="ko-KR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690762" y="1989138"/>
            <a:ext cx="7078662" cy="3671912"/>
          </a:xfrm>
          <a:custGeom>
            <a:avLst/>
            <a:gdLst>
              <a:gd name="T0" fmla="*/ 0 w 4461"/>
              <a:gd name="T1" fmla="*/ 0 h 2346"/>
              <a:gd name="T2" fmla="*/ 0 w 4461"/>
              <a:gd name="T3" fmla="*/ 2147483647 h 2346"/>
              <a:gd name="T4" fmla="*/ 2147483647 w 4461"/>
              <a:gd name="T5" fmla="*/ 2147483647 h 2346"/>
              <a:gd name="T6" fmla="*/ 0 60000 65536"/>
              <a:gd name="T7" fmla="*/ 0 60000 65536"/>
              <a:gd name="T8" fmla="*/ 0 60000 65536"/>
              <a:gd name="T9" fmla="*/ 0 w 4461"/>
              <a:gd name="T10" fmla="*/ 0 h 2346"/>
              <a:gd name="T11" fmla="*/ 4461 w 4461"/>
              <a:gd name="T12" fmla="*/ 2346 h 23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61" h="2346">
                <a:moveTo>
                  <a:pt x="0" y="0"/>
                </a:moveTo>
                <a:lnTo>
                  <a:pt x="0" y="2346"/>
                </a:lnTo>
                <a:lnTo>
                  <a:pt x="4461" y="2346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round/>
            <a:headEnd type="triangle" w="med" len="med"/>
            <a:tailEnd type="triangle" w="med" len="med"/>
          </a:ln>
        </p:spPr>
        <p:txBody>
          <a:bodyPr>
            <a:no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27"/>
          <p:cNvGrpSpPr/>
          <p:nvPr/>
        </p:nvGrpSpPr>
        <p:grpSpPr>
          <a:xfrm>
            <a:off x="1703462" y="2816932"/>
            <a:ext cx="6999287" cy="1833773"/>
            <a:chOff x="1415430" y="3001293"/>
            <a:chExt cx="6999287" cy="1649412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415430" y="4003675"/>
              <a:ext cx="2400953" cy="647030"/>
            </a:xfrm>
            <a:custGeom>
              <a:avLst/>
              <a:gdLst>
                <a:gd name="T0" fmla="*/ 0 w 1849"/>
                <a:gd name="T1" fmla="*/ 137 h 726"/>
                <a:gd name="T2" fmla="*/ 101 w 1849"/>
                <a:gd name="T3" fmla="*/ 51 h 726"/>
                <a:gd name="T4" fmla="*/ 230 w 1849"/>
                <a:gd name="T5" fmla="*/ 5 h 726"/>
                <a:gd name="T6" fmla="*/ 348 w 1849"/>
                <a:gd name="T7" fmla="*/ 20 h 7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9"/>
                <a:gd name="T13" fmla="*/ 0 h 726"/>
                <a:gd name="T14" fmla="*/ 1849 w 1849"/>
                <a:gd name="T15" fmla="*/ 726 h 7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9" h="726">
                  <a:moveTo>
                    <a:pt x="0" y="726"/>
                  </a:moveTo>
                  <a:cubicBezTo>
                    <a:pt x="167" y="557"/>
                    <a:pt x="334" y="388"/>
                    <a:pt x="537" y="272"/>
                  </a:cubicBezTo>
                  <a:cubicBezTo>
                    <a:pt x="740" y="156"/>
                    <a:pt x="1002" y="56"/>
                    <a:pt x="1221" y="28"/>
                  </a:cubicBezTo>
                  <a:cubicBezTo>
                    <a:pt x="1440" y="0"/>
                    <a:pt x="1695" y="56"/>
                    <a:pt x="1849" y="105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noAutofit/>
              <a:flatTx/>
            </a:bodyPr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714597" y="3504538"/>
              <a:ext cx="2400953" cy="644976"/>
            </a:xfrm>
            <a:custGeom>
              <a:avLst/>
              <a:gdLst>
                <a:gd name="T0" fmla="*/ 0 w 1849"/>
                <a:gd name="T1" fmla="*/ 136 h 726"/>
                <a:gd name="T2" fmla="*/ 101 w 1849"/>
                <a:gd name="T3" fmla="*/ 51 h 726"/>
                <a:gd name="T4" fmla="*/ 230 w 1849"/>
                <a:gd name="T5" fmla="*/ 5 h 726"/>
                <a:gd name="T6" fmla="*/ 348 w 1849"/>
                <a:gd name="T7" fmla="*/ 19 h 7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9"/>
                <a:gd name="T13" fmla="*/ 0 h 726"/>
                <a:gd name="T14" fmla="*/ 1849 w 1849"/>
                <a:gd name="T15" fmla="*/ 726 h 7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9" h="726">
                  <a:moveTo>
                    <a:pt x="0" y="726"/>
                  </a:moveTo>
                  <a:cubicBezTo>
                    <a:pt x="167" y="557"/>
                    <a:pt x="334" y="388"/>
                    <a:pt x="537" y="272"/>
                  </a:cubicBezTo>
                  <a:cubicBezTo>
                    <a:pt x="740" y="156"/>
                    <a:pt x="1002" y="56"/>
                    <a:pt x="1221" y="28"/>
                  </a:cubicBezTo>
                  <a:cubicBezTo>
                    <a:pt x="1440" y="0"/>
                    <a:pt x="1695" y="56"/>
                    <a:pt x="1849" y="105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noAutofit/>
              <a:flatTx/>
            </a:bodyPr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013764" y="3001293"/>
              <a:ext cx="2400953" cy="647030"/>
            </a:xfrm>
            <a:custGeom>
              <a:avLst/>
              <a:gdLst>
                <a:gd name="T0" fmla="*/ 0 w 1849"/>
                <a:gd name="T1" fmla="*/ 137 h 726"/>
                <a:gd name="T2" fmla="*/ 101 w 1849"/>
                <a:gd name="T3" fmla="*/ 51 h 726"/>
                <a:gd name="T4" fmla="*/ 230 w 1849"/>
                <a:gd name="T5" fmla="*/ 5 h 726"/>
                <a:gd name="T6" fmla="*/ 348 w 1849"/>
                <a:gd name="T7" fmla="*/ 20 h 7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9"/>
                <a:gd name="T13" fmla="*/ 0 h 726"/>
                <a:gd name="T14" fmla="*/ 1849 w 1849"/>
                <a:gd name="T15" fmla="*/ 726 h 7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9" h="726">
                  <a:moveTo>
                    <a:pt x="0" y="726"/>
                  </a:moveTo>
                  <a:cubicBezTo>
                    <a:pt x="167" y="557"/>
                    <a:pt x="334" y="388"/>
                    <a:pt x="537" y="272"/>
                  </a:cubicBezTo>
                  <a:cubicBezTo>
                    <a:pt x="740" y="156"/>
                    <a:pt x="1002" y="56"/>
                    <a:pt x="1221" y="28"/>
                  </a:cubicBezTo>
                  <a:cubicBezTo>
                    <a:pt x="1440" y="0"/>
                    <a:pt x="1695" y="56"/>
                    <a:pt x="1849" y="105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noAutofit/>
              <a:flatTx/>
            </a:bodyPr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786012" y="4794349"/>
            <a:ext cx="2274887" cy="866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" tIns="0" rIns="3810" bIns="0">
            <a:noAutofit/>
          </a:bodyPr>
          <a:lstStyle/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직영병원 책임운영기관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직원인사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 운영에 관한 자율성 부여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규정 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인력구조 개선방안 수립 및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786012" y="5661050"/>
            <a:ext cx="2274887" cy="28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10" tIns="0" rIns="3810" bIns="0" anchor="ctr" anchorCtr="0">
            <a:noAutofit/>
          </a:bodyPr>
          <a:lstStyle/>
          <a:p>
            <a:pPr marL="144463" lvl="1" indent="-142875" algn="ctr" defTabSz="895350">
              <a:buSzPct val="120000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2013~2015(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130749" y="5661050"/>
            <a:ext cx="2276475" cy="28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10" tIns="0" rIns="3810" bIns="0" anchor="ctr" anchorCtr="0">
            <a:noAutofit/>
          </a:bodyPr>
          <a:lstStyle/>
          <a:p>
            <a:pPr marL="144463" lvl="1" indent="-142875" algn="ctr" defTabSz="895350">
              <a:buSzPct val="120000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2016~2018(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451674" y="5661050"/>
            <a:ext cx="2278063" cy="28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10" tIns="0" rIns="3810" bIns="0" anchor="ctr" anchorCtr="0">
            <a:noAutofit/>
          </a:bodyPr>
          <a:lstStyle/>
          <a:p>
            <a:pPr marL="144463" lvl="1" indent="-142875" algn="ctr" defTabSz="895350">
              <a:buSzPct val="120000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2019~2020(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Oval 17"/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1928664" y="3090032"/>
            <a:ext cx="1879600" cy="7350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25400" dir="54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Oval 20"/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4304928" y="2513967"/>
            <a:ext cx="1878012" cy="7350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25400" dir="54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구조개혁 추진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Oval 23"/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6609184" y="1973908"/>
            <a:ext cx="1879600" cy="7350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25400" dir="54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법인화 추진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103588" y="4146475"/>
            <a:ext cx="2274887" cy="93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" tIns="0" rIns="3810" bIns="0">
            <a:noAutofit/>
          </a:bodyPr>
          <a:lstStyle/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의료형 책임운영기관 주도로 내부 구조개혁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운영에 대한 자율성 확보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보수 및 인센티브 운영체계 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6403582" y="3498205"/>
            <a:ext cx="2274887" cy="93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" tIns="0" rIns="3810" bIns="0">
            <a:noAutofit/>
          </a:bodyPr>
          <a:lstStyle/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의료형 책임운영기관의 법인 전환 추진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병원별 여건을 감안해 단계별 추진 가능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lvl="1" indent="-84138" defTabSz="895350" latinLnBrk="0">
              <a:lnSpc>
                <a:spcPct val="120000"/>
              </a:lnSpc>
              <a:buSzPct val="120000"/>
              <a:buFontTx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잔여 공무원의 신분 전환 내지 서울시 원복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1100572" y="1628775"/>
            <a:ext cx="1188132" cy="34513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추진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난이도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1113272" y="1989138"/>
            <a:ext cx="590190" cy="34513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높음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1100572" y="5301208"/>
            <a:ext cx="590190" cy="34513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낮음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직영병원 운영형태 개선을 위한 대안 중 특수법인 전환이 가장 효과가 높으나 변화관리의 용이성을 감안하여 책임운영기관 전환 후 법인화를 추진하는 방안을 권고함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직영병원 운영형태 </a:t>
            </a:r>
            <a:r>
              <a:rPr lang="ko-KR" altLang="en-US" smtClean="0"/>
              <a:t>개선방안 평가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 bwMode="auto">
          <a:xfrm>
            <a:off x="631825" y="1628775"/>
            <a:ext cx="1800225" cy="5743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60" name="직사각형 59"/>
          <p:cNvSpPr/>
          <p:nvPr/>
        </p:nvSpPr>
        <p:spPr bwMode="auto">
          <a:xfrm>
            <a:off x="2432050" y="1628775"/>
            <a:ext cx="2160588" cy="2869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정책효과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631825" y="2203103"/>
            <a:ext cx="1800225" cy="10083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특수법인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A)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631825" y="3212205"/>
            <a:ext cx="1800225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B)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631825" y="4221308"/>
            <a:ext cx="1800225" cy="10071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C)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2433019" y="1915765"/>
            <a:ext cx="1080119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재무개선</a:t>
            </a:r>
          </a:p>
        </p:txBody>
      </p:sp>
      <p:sp>
        <p:nvSpPr>
          <p:cNvPr id="65" name="직사각형 64"/>
          <p:cNvSpPr/>
          <p:nvPr/>
        </p:nvSpPr>
        <p:spPr bwMode="auto">
          <a:xfrm>
            <a:off x="3513757" y="1915765"/>
            <a:ext cx="108046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내부 효율화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4592637" y="1628775"/>
            <a:ext cx="2376487" cy="2869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직종별 선호도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변화관리 용이성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592639" y="1915765"/>
            <a:ext cx="792161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의사직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5384800" y="1915765"/>
            <a:ext cx="79216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간호직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6176966" y="1915765"/>
            <a:ext cx="792159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 직종</a:t>
            </a:r>
          </a:p>
        </p:txBody>
      </p:sp>
      <p:sp>
        <p:nvSpPr>
          <p:cNvPr id="73" name="직사각형 72"/>
          <p:cNvSpPr/>
          <p:nvPr/>
        </p:nvSpPr>
        <p:spPr bwMode="auto">
          <a:xfrm>
            <a:off x="6969125" y="1628775"/>
            <a:ext cx="2305050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판단근거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2432051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3513138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76" name="직사각형 75"/>
          <p:cNvSpPr/>
          <p:nvPr/>
        </p:nvSpPr>
        <p:spPr bwMode="auto">
          <a:xfrm>
            <a:off x="4594225" y="2203103"/>
            <a:ext cx="790575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77" name="직사각형 76"/>
          <p:cNvSpPr/>
          <p:nvPr/>
        </p:nvSpPr>
        <p:spPr bwMode="auto">
          <a:xfrm>
            <a:off x="5384800" y="2203103"/>
            <a:ext cx="792163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6176963" y="2203103"/>
            <a:ext cx="792162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6969125" y="2203103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동부병원 사례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인터뷰 결과</a:t>
            </a:r>
          </a:p>
        </p:txBody>
      </p:sp>
      <p:sp>
        <p:nvSpPr>
          <p:cNvPr id="80" name="직사각형 79"/>
          <p:cNvSpPr/>
          <p:nvPr/>
        </p:nvSpPr>
        <p:spPr bwMode="auto">
          <a:xfrm>
            <a:off x="2432051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3513138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2" name="직사각형 81"/>
          <p:cNvSpPr/>
          <p:nvPr/>
        </p:nvSpPr>
        <p:spPr bwMode="auto">
          <a:xfrm>
            <a:off x="4594225" y="3212205"/>
            <a:ext cx="790575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3" name="직사각형 82"/>
          <p:cNvSpPr/>
          <p:nvPr/>
        </p:nvSpPr>
        <p:spPr bwMode="auto">
          <a:xfrm>
            <a:off x="5384800" y="3212205"/>
            <a:ext cx="792163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6176963" y="3212205"/>
            <a:ext cx="792162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6969125" y="3212205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의료형 책임운영기관 사례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인터뷰 결과</a:t>
            </a:r>
          </a:p>
        </p:txBody>
      </p:sp>
      <p:sp>
        <p:nvSpPr>
          <p:cNvPr id="86" name="직사각형 85"/>
          <p:cNvSpPr/>
          <p:nvPr/>
        </p:nvSpPr>
        <p:spPr bwMode="auto">
          <a:xfrm>
            <a:off x="2432051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7" name="직사각형 86"/>
          <p:cNvSpPr/>
          <p:nvPr/>
        </p:nvSpPr>
        <p:spPr bwMode="auto">
          <a:xfrm>
            <a:off x="3513138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88" name="직사각형 87"/>
          <p:cNvSpPr/>
          <p:nvPr/>
        </p:nvSpPr>
        <p:spPr bwMode="auto">
          <a:xfrm>
            <a:off x="4594225" y="4221307"/>
            <a:ext cx="790575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5384800" y="4221307"/>
            <a:ext cx="792163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90" name="직사각형 89"/>
          <p:cNvSpPr/>
          <p:nvPr/>
        </p:nvSpPr>
        <p:spPr bwMode="auto">
          <a:xfrm>
            <a:off x="6176963" y="4221307"/>
            <a:ext cx="792162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91" name="직사각형 90"/>
          <p:cNvSpPr/>
          <p:nvPr/>
        </p:nvSpPr>
        <p:spPr bwMode="auto">
          <a:xfrm>
            <a:off x="6969125" y="4221307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타 지자체 소관 지방의료원 사례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TF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브레인스토밍 결과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직사각형 91"/>
          <p:cNvSpPr/>
          <p:nvPr/>
        </p:nvSpPr>
        <p:spPr bwMode="auto">
          <a:xfrm>
            <a:off x="7869324" y="5228474"/>
            <a:ext cx="1404850" cy="7214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● 높음 또는 찬성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◐ 보통 또는 유보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 낮음 또는 반대</a:t>
            </a:r>
          </a:p>
        </p:txBody>
      </p:sp>
      <p:sp>
        <p:nvSpPr>
          <p:cNvPr id="93" name="직사각형 92"/>
          <p:cNvSpPr/>
          <p:nvPr/>
        </p:nvSpPr>
        <p:spPr bwMode="auto">
          <a:xfrm>
            <a:off x="631187" y="4221308"/>
            <a:ext cx="8642349" cy="1009102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모서리가 둥근 직사각형 93"/>
          <p:cNvSpPr/>
          <p:nvPr/>
        </p:nvSpPr>
        <p:spPr bwMode="auto">
          <a:xfrm>
            <a:off x="8805428" y="4057354"/>
            <a:ext cx="936104" cy="324036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단기 추진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 bwMode="auto">
          <a:xfrm>
            <a:off x="9057480" y="2565251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9058175" y="3509764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9058870" y="4454277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전환을 통해 직영병원의 관리 효율성을 높이기 위해서는 아래와 같은 요인을 고려해 거버넌스 재편이 추진되어야 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직영병원 운영형태 개선 실행과제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자율</a:t>
            </a:r>
            <a:r>
              <a:rPr lang="en-US" altLang="ko-KR" dirty="0" smtClean="0"/>
              <a:t>·</a:t>
            </a:r>
            <a:r>
              <a:rPr lang="ko-KR" altLang="en-US" dirty="0" smtClean="0"/>
              <a:t>책임경영과 관련된 상세 이슈는 </a:t>
            </a:r>
            <a:r>
              <a:rPr lang="en-US" altLang="ko-KR" dirty="0" smtClean="0"/>
              <a:t>‘V. </a:t>
            </a:r>
            <a:r>
              <a:rPr lang="ko-KR" altLang="en-US" dirty="0" smtClean="0"/>
              <a:t>책임경영체계 구축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참조 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 bwMode="auto">
          <a:xfrm>
            <a:off x="631825" y="1989138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인사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병원장이 주도하는 인사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2933651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예산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책임소재가 명확한 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3878164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의사의 氣를 살리는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4822677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 경영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책임이 조화된 경영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6176963" y="1989138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 직원 인사 권한 보유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임용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보수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 직원 전보 동의 권한 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176963" y="2933651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단위로 예산을 구분하여 인건비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관리비 등 모든 계정과목에 대한 개별관리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예산운영의 유연성과 투명성 제고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6176963" y="3878164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 및 진료과 역할 강화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운영에 대한 자율성 부여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6176963" y="4822677"/>
            <a:ext cx="3097212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포괄적 감독권 행사에 대한 제한</a:t>
            </a:r>
            <a:endParaRPr lang="en-US" altLang="ko-KR" baseline="30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직제에 관한 간접통제 정비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오른쪽 화살표 설명선 22"/>
          <p:cNvSpPr/>
          <p:nvPr/>
        </p:nvSpPr>
        <p:spPr bwMode="auto">
          <a:xfrm>
            <a:off x="2612740" y="4822677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길고 다양한 형태의 통제 메커니즘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내 이사회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시의회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고려해 봐라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식의 비공식적 통제 만연</a:t>
            </a:r>
          </a:p>
        </p:txBody>
      </p:sp>
      <p:sp>
        <p:nvSpPr>
          <p:cNvPr id="24" name="오른쪽 화살표 설명선 23"/>
          <p:cNvSpPr/>
          <p:nvPr/>
        </p:nvSpPr>
        <p:spPr bwMode="auto">
          <a:xfrm>
            <a:off x="2612740" y="3878164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의사직에 대한 처우 및 동기부여 부족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합리적 진료운영체계 확립에 필요한 병원 내부위계 및 직책구조 설정 미흡</a:t>
            </a:r>
          </a:p>
        </p:txBody>
      </p:sp>
      <p:sp>
        <p:nvSpPr>
          <p:cNvPr id="25" name="오른쪽 화살표 설명선 24"/>
          <p:cNvSpPr/>
          <p:nvPr/>
        </p:nvSpPr>
        <p:spPr bwMode="auto">
          <a:xfrm>
            <a:off x="2612740" y="2933651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복지건강실 소관 예산으로 편성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병원장에 의한 예산 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전용이 불가능해 예산 운영이 경직되어 있음</a:t>
            </a:r>
          </a:p>
        </p:txBody>
      </p:sp>
      <p:sp>
        <p:nvSpPr>
          <p:cNvPr id="26" name="오른쪽 화살표 설명선 25"/>
          <p:cNvSpPr/>
          <p:nvPr/>
        </p:nvSpPr>
        <p:spPr bwMode="auto">
          <a:xfrm>
            <a:off x="2612740" y="1989138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서울시가 소속 직원의 승진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전보 등 인사 전반 권한 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직원의 채용 및 고과에 미치는 영향력 미미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2612740" y="1628775"/>
            <a:ext cx="3060340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현재 운영방식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6176963" y="1628775"/>
            <a:ext cx="3060340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향후 개선사항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9057456" y="5398790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시 계약직 운영에 대한 자율성이 확대되는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정규직 직원에 대한 인사권한은 크게 변화 되지 않음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직원 인사에 대한 </a:t>
            </a:r>
            <a:r>
              <a:rPr lang="ko-KR" altLang="en-US" smtClean="0">
                <a:latin typeface="+mn-lt"/>
              </a:rPr>
              <a:t>권한 변화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책임운영기관의 지정 및 운영에 관한 조례</a:t>
            </a:r>
            <a:r>
              <a:rPr lang="en-US" altLang="ko-KR" dirty="0" smtClean="0"/>
              <a:t>(2011.28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시행규칙</a:t>
            </a:r>
            <a:r>
              <a:rPr lang="en-US" altLang="ko-KR" dirty="0" smtClean="0"/>
              <a:t>(2010.9.27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631825" y="1628775"/>
            <a:ext cx="1441450" cy="2873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2073276" y="1628775"/>
            <a:ext cx="1259394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</a:p>
        </p:txBody>
      </p:sp>
      <p:sp>
        <p:nvSpPr>
          <p:cNvPr id="92" name="직사각형 91"/>
          <p:cNvSpPr/>
          <p:nvPr/>
        </p:nvSpPr>
        <p:spPr bwMode="auto">
          <a:xfrm>
            <a:off x="3332820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4592217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5851612" y="1628775"/>
            <a:ext cx="3422563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시 특징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631825" y="1916105"/>
            <a:ext cx="720725" cy="85822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용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1352549" y="1916117"/>
            <a:ext cx="720725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정규직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1352549" y="2343649"/>
            <a:ext cx="720725" cy="4306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631824" y="2774317"/>
            <a:ext cx="720725" cy="8571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1352548" y="2774317"/>
            <a:ext cx="720725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정규직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1352548" y="3203916"/>
            <a:ext cx="720725" cy="42958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631823" y="4488578"/>
            <a:ext cx="720725" cy="8571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1352547" y="4488578"/>
            <a:ext cx="72072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정규직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1352547" y="4916111"/>
            <a:ext cx="720726" cy="4295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계약직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631825" y="5345708"/>
            <a:ext cx="720725" cy="85506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1352549" y="5345708"/>
            <a:ext cx="72072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정규직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1352549" y="5773241"/>
            <a:ext cx="72072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계약직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631825" y="3631448"/>
            <a:ext cx="720725" cy="85713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보직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1352549" y="3631448"/>
            <a:ext cx="72072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정규직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1352549" y="4058980"/>
            <a:ext cx="720726" cy="4295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계약직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2073276" y="1916117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3332820" y="19161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4592217" y="19161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5851612" y="1916115"/>
            <a:ext cx="3422563" cy="8582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계약직공무원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별정직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임용에 대한 권한 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 범위는 총정원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 증감 요구 가능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2073276" y="2343649"/>
            <a:ext cx="1259394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3332820" y="2343649"/>
            <a:ext cx="1259396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1" name="직사각형 100"/>
          <p:cNvSpPr/>
          <p:nvPr/>
        </p:nvSpPr>
        <p:spPr bwMode="auto">
          <a:xfrm>
            <a:off x="4592217" y="2343649"/>
            <a:ext cx="1259396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2073276" y="2774317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3332820" y="27743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4592217" y="27743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5851612" y="2774317"/>
            <a:ext cx="3422563" cy="85918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성과상여금 등 일부 보수에 대해 지급기준을 설정해 운영할 수 있음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초과수입금을 인센티브 재원으로 활용 가능</a:t>
            </a:r>
          </a:p>
        </p:txBody>
      </p:sp>
      <p:sp>
        <p:nvSpPr>
          <p:cNvPr id="107" name="직사각형 106"/>
          <p:cNvSpPr/>
          <p:nvPr/>
        </p:nvSpPr>
        <p:spPr bwMode="auto">
          <a:xfrm>
            <a:off x="2073276" y="3203916"/>
            <a:ext cx="1259394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3332820" y="3201862"/>
            <a:ext cx="1259396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109" name="직사각형 108"/>
          <p:cNvSpPr/>
          <p:nvPr/>
        </p:nvSpPr>
        <p:spPr bwMode="auto">
          <a:xfrm>
            <a:off x="4592217" y="3201862"/>
            <a:ext cx="1259396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2073276" y="363144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 bwMode="auto">
          <a:xfrm>
            <a:off x="3332820" y="363144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117" name="직사각형 116"/>
          <p:cNvSpPr/>
          <p:nvPr/>
        </p:nvSpPr>
        <p:spPr bwMode="auto">
          <a:xfrm>
            <a:off x="4592217" y="363144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9" name="직사각형 118"/>
          <p:cNvSpPr/>
          <p:nvPr/>
        </p:nvSpPr>
        <p:spPr bwMode="auto">
          <a:xfrm>
            <a:off x="2073276" y="4058980"/>
            <a:ext cx="1259394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직사각형 119"/>
          <p:cNvSpPr/>
          <p:nvPr/>
        </p:nvSpPr>
        <p:spPr bwMode="auto">
          <a:xfrm>
            <a:off x="3332820" y="4058980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1" name="직사각형 120"/>
          <p:cNvSpPr/>
          <p:nvPr/>
        </p:nvSpPr>
        <p:spPr bwMode="auto">
          <a:xfrm>
            <a:off x="4592217" y="4058980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2" name="직사각형 121"/>
          <p:cNvSpPr/>
          <p:nvPr/>
        </p:nvSpPr>
        <p:spPr bwMode="auto">
          <a:xfrm>
            <a:off x="5851612" y="3631449"/>
            <a:ext cx="3422563" cy="85712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타 기관 전보 시 시장에게 기관 차원의 의견을 제출할 수 있으나 명령권은 서울시에 있음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급 이하 기관 내 전보에 대한 권한 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 bwMode="auto">
          <a:xfrm>
            <a:off x="2073276" y="448857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 bwMode="auto">
          <a:xfrm>
            <a:off x="3332820" y="448857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직사각형 128"/>
          <p:cNvSpPr/>
          <p:nvPr/>
        </p:nvSpPr>
        <p:spPr bwMode="auto">
          <a:xfrm>
            <a:off x="4592217" y="448857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1" name="직사각형 130"/>
          <p:cNvSpPr/>
          <p:nvPr/>
        </p:nvSpPr>
        <p:spPr bwMode="auto">
          <a:xfrm>
            <a:off x="2073276" y="4916111"/>
            <a:ext cx="1259394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직사각형 131"/>
          <p:cNvSpPr/>
          <p:nvPr/>
        </p:nvSpPr>
        <p:spPr bwMode="auto">
          <a:xfrm>
            <a:off x="3332820" y="4916111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3" name="직사각형 132"/>
          <p:cNvSpPr/>
          <p:nvPr/>
        </p:nvSpPr>
        <p:spPr bwMode="auto">
          <a:xfrm>
            <a:off x="4592217" y="4916111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4" name="직사각형 133"/>
          <p:cNvSpPr/>
          <p:nvPr/>
        </p:nvSpPr>
        <p:spPr bwMode="auto">
          <a:xfrm>
            <a:off x="5851612" y="4488579"/>
            <a:ext cx="3422563" cy="85713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계약직에 한하여 근무실적평가에 관한 별도 지침을 수립할 수 있음</a:t>
            </a:r>
          </a:p>
        </p:txBody>
      </p:sp>
      <p:sp>
        <p:nvSpPr>
          <p:cNvPr id="139" name="직사각형 138"/>
          <p:cNvSpPr/>
          <p:nvPr/>
        </p:nvSpPr>
        <p:spPr bwMode="auto">
          <a:xfrm>
            <a:off x="2073276" y="534570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직사각형 139"/>
          <p:cNvSpPr/>
          <p:nvPr/>
        </p:nvSpPr>
        <p:spPr bwMode="auto">
          <a:xfrm>
            <a:off x="3332820" y="534570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직사각형 140"/>
          <p:cNvSpPr/>
          <p:nvPr/>
        </p:nvSpPr>
        <p:spPr bwMode="auto">
          <a:xfrm>
            <a:off x="4592217" y="534570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3" name="직사각형 142"/>
          <p:cNvSpPr/>
          <p:nvPr/>
        </p:nvSpPr>
        <p:spPr bwMode="auto">
          <a:xfrm>
            <a:off x="2073276" y="5773241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직사각형 143"/>
          <p:cNvSpPr/>
          <p:nvPr/>
        </p:nvSpPr>
        <p:spPr bwMode="auto">
          <a:xfrm>
            <a:off x="3332820" y="5773241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직사각형 144"/>
          <p:cNvSpPr/>
          <p:nvPr/>
        </p:nvSpPr>
        <p:spPr bwMode="auto">
          <a:xfrm>
            <a:off x="4592217" y="5773241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6" name="직사각형 145"/>
          <p:cNvSpPr/>
          <p:nvPr/>
        </p:nvSpPr>
        <p:spPr bwMode="auto">
          <a:xfrm>
            <a:off x="5851612" y="5345710"/>
            <a:ext cx="3422563" cy="85506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승진인사에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대한 의견을 제출할 수 있으나 명령권은 서울시에 있음</a:t>
            </a:r>
          </a:p>
        </p:txBody>
      </p:sp>
      <p:sp>
        <p:nvSpPr>
          <p:cNvPr id="148" name="직사각형 147"/>
          <p:cNvSpPr/>
          <p:nvPr/>
        </p:nvSpPr>
        <p:spPr bwMode="auto">
          <a:xfrm>
            <a:off x="3332670" y="1628775"/>
            <a:ext cx="1259547" cy="457199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 직영병원은 인건비가 의료수익을 초과하고 있어서 의료수익 제고와 함께 현행 인력구조 및 인력운영 방식의 적정성에 대한 검토가 필요한 상황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인력구조 개편의 필요성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인건비 비율은 의료수익 대비 인건비 비율을 기준으로 산정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</a:t>
            </a:r>
            <a:r>
              <a:rPr lang="ko-KR" altLang="en-US" dirty="0" smtClean="0"/>
              <a:t>서울특별시 소재 </a:t>
            </a:r>
            <a:r>
              <a:rPr lang="en-US" altLang="ko-KR" dirty="0" smtClean="0"/>
              <a:t>300~500 </a:t>
            </a:r>
            <a:r>
              <a:rPr lang="ko-KR" altLang="en-US" dirty="0" smtClean="0"/>
              <a:t>병상 규모 종합병원의 평균치 기준</a:t>
            </a:r>
            <a:r>
              <a:rPr lang="en-US" altLang="ko-KR" dirty="0" smtClean="0"/>
              <a:t>(2010</a:t>
            </a:r>
            <a:r>
              <a:rPr lang="ko-KR" altLang="en-US" dirty="0" smtClean="0"/>
              <a:t>년도 결산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병원 제출자료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직종별 인력현황</a:t>
            </a:r>
            <a:r>
              <a:rPr lang="en-US" altLang="ko-KR" dirty="0" smtClean="0"/>
              <a:t>, 2011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 기준</a:t>
            </a:r>
            <a:r>
              <a:rPr lang="en-US" altLang="ko-KR" dirty="0" smtClean="0"/>
              <a:t>); </a:t>
            </a:r>
            <a:r>
              <a:rPr lang="ko-KR" altLang="en-US" dirty="0" smtClean="0"/>
              <a:t>대한병원협회</a:t>
            </a:r>
            <a:r>
              <a:rPr lang="en-US" altLang="ko-KR" dirty="0" smtClean="0"/>
              <a:t>·</a:t>
            </a:r>
            <a:r>
              <a:rPr lang="ko-KR" altLang="en-US" dirty="0" smtClean="0"/>
              <a:t>한국병원경영연구원</a:t>
            </a:r>
            <a:r>
              <a:rPr lang="en-US" altLang="ko-KR" dirty="0" smtClean="0"/>
              <a:t>(2012), 2010 </a:t>
            </a:r>
            <a:r>
              <a:rPr lang="ko-KR" altLang="en-US" dirty="0" smtClean="0"/>
              <a:t>병원경영통계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 bwMode="auto">
          <a:xfrm>
            <a:off x="631827" y="1628775"/>
            <a:ext cx="8642347" cy="2873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직영병원과 특수법인 간 인건비 비율 비교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(2011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년 기준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6997799" y="4539237"/>
            <a:ext cx="576064" cy="11130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992560" y="3486385"/>
            <a:ext cx="576064" cy="216586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898565" y="2644105"/>
            <a:ext cx="576064" cy="300814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2831049" y="3335979"/>
            <a:ext cx="576064" cy="231627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3980892" y="4298585"/>
            <a:ext cx="576064" cy="135366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4906710" y="3967690"/>
            <a:ext cx="576064" cy="168456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843764" y="4088015"/>
            <a:ext cx="576064" cy="15642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7936573" y="2381991"/>
            <a:ext cx="576064" cy="327026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 bwMode="auto">
          <a:xfrm>
            <a:off x="631827" y="5652249"/>
            <a:ext cx="8642348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16" name="직사각형 15"/>
          <p:cNvSpPr/>
          <p:nvPr/>
        </p:nvSpPr>
        <p:spPr bwMode="auto">
          <a:xfrm>
            <a:off x="992560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992560" y="3181681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107.2%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1909614" y="2329729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149.6%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836193" y="3032880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114.5%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1892660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은평병원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828764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3982227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동부병원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4911665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북부병원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5842814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서울의료원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7000469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보라매병원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7942861" y="5652249"/>
            <a:ext cx="576064" cy="39891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서남병원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982227" y="3990989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67.3%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4906710" y="3664661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83.2%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5840718" y="3781704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77.8%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6997799" y="4232927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54.7%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7936573" y="2077802"/>
            <a:ext cx="576064" cy="30349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186.1%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순서도: 천공 테이프 31"/>
          <p:cNvSpPr/>
          <p:nvPr/>
        </p:nvSpPr>
        <p:spPr bwMode="auto">
          <a:xfrm>
            <a:off x="7936573" y="2684784"/>
            <a:ext cx="576064" cy="239377"/>
          </a:xfrm>
          <a:prstGeom prst="flowChartPunchedTap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 bwMode="auto">
          <a:xfrm>
            <a:off x="631827" y="4492988"/>
            <a:ext cx="864234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34" name="모서리가 둥근 직사각형 33"/>
          <p:cNvSpPr/>
          <p:nvPr/>
        </p:nvSpPr>
        <p:spPr bwMode="auto">
          <a:xfrm>
            <a:off x="7832625" y="4269680"/>
            <a:ext cx="1440855" cy="453002"/>
          </a:xfrm>
          <a:prstGeom prst="roundRect">
            <a:avLst>
              <a:gd name="adj" fmla="val 30307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종합병원 평균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algn="ctr" latinLnBrk="0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(58.0%)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상당수 병원이 중앙공급실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의무기록실 외에도 병동 및 외래 부문 간호 인력의 아웃소싱을 확대하여 인력 운영의 유연성과 효율성을 제고하고 있는 점을 감안해 아웃소싱 확대해 증원 수요를 억제함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보조인력</a:t>
            </a:r>
            <a:r>
              <a:rPr lang="en-US" altLang="ko-KR" dirty="0" smtClean="0"/>
              <a:t>(</a:t>
            </a:r>
            <a:r>
              <a:rPr lang="ko-KR" altLang="en-US" dirty="0" smtClean="0"/>
              <a:t>아웃소싱</a:t>
            </a:r>
            <a:r>
              <a:rPr lang="en-US" altLang="ko-KR" dirty="0" smtClean="0"/>
              <a:t>)</a:t>
            </a:r>
            <a:r>
              <a:rPr lang="ko-KR" altLang="en-US" dirty="0" smtClean="0"/>
              <a:t> 운영 사례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아웃소싱타임스</a:t>
            </a:r>
            <a:r>
              <a:rPr lang="en-US" altLang="ko-KR" dirty="0" smtClean="0"/>
              <a:t>(2012.6.18</a:t>
            </a:r>
            <a:r>
              <a:rPr lang="ko-KR" altLang="en-US" dirty="0" smtClean="0"/>
              <a:t>일자</a:t>
            </a:r>
            <a:r>
              <a:rPr lang="en-US" altLang="ko-KR" dirty="0" smtClean="0"/>
              <a:t>), </a:t>
            </a:r>
            <a:r>
              <a:rPr lang="ko-KR" altLang="en-US" dirty="0" smtClean="0"/>
              <a:t>병원</a:t>
            </a:r>
            <a:r>
              <a:rPr lang="en-US" altLang="ko-KR" dirty="0" smtClean="0"/>
              <a:t>·</a:t>
            </a:r>
            <a:r>
              <a:rPr lang="ko-KR" altLang="en-US" dirty="0" smtClean="0"/>
              <a:t>의료기관 아웃소싱 현황과 이해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 bwMode="auto">
          <a:xfrm>
            <a:off x="631827" y="1628800"/>
            <a:ext cx="8642347" cy="2873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병동보조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아웃소싱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인력과 간호직 직원 간 역할 분담 예시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631825" y="1997713"/>
            <a:ext cx="2881313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수행업무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4232275" y="1997713"/>
            <a:ext cx="720725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보조</a:t>
            </a:r>
          </a:p>
        </p:txBody>
      </p:sp>
      <p:sp>
        <p:nvSpPr>
          <p:cNvPr id="9" name="직사각형 8"/>
          <p:cNvSpPr/>
          <p:nvPr/>
        </p:nvSpPr>
        <p:spPr bwMode="auto">
          <a:xfrm>
            <a:off x="3512840" y="1997713"/>
            <a:ext cx="719435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간호사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4952305" y="1997713"/>
            <a:ext cx="2881313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수행업무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8552755" y="1997713"/>
            <a:ext cx="720725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보조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7833320" y="1997713"/>
            <a:ext cx="719435" cy="2881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간호사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228589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린넨장 정리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카바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환자복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4232275" y="228589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3512840" y="228589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29046" y="573395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 목욕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4229496" y="573395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3510061" y="573395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631825" y="257323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병실 내 물품관리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4232275" y="257323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512840" y="257323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4952305" y="228589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환자복 갈아 입히기</a:t>
            </a:r>
          </a:p>
        </p:txBody>
      </p:sp>
      <p:sp>
        <p:nvSpPr>
          <p:cNvPr id="23" name="직사각형 22"/>
          <p:cNvSpPr/>
          <p:nvPr/>
        </p:nvSpPr>
        <p:spPr bwMode="auto">
          <a:xfrm>
            <a:off x="8552755" y="228589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24" name="직사각형 23"/>
          <p:cNvSpPr/>
          <p:nvPr/>
        </p:nvSpPr>
        <p:spPr bwMode="auto">
          <a:xfrm>
            <a:off x="7833320" y="228589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631825" y="286057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물품관리 및 세척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시술 후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스텐기구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관리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4232275" y="286057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3512840" y="286057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4952305" y="257323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 마사지</a:t>
            </a:r>
          </a:p>
        </p:txBody>
      </p:sp>
      <p:sp>
        <p:nvSpPr>
          <p:cNvPr id="29" name="직사각형 28"/>
          <p:cNvSpPr/>
          <p:nvPr/>
        </p:nvSpPr>
        <p:spPr bwMode="auto">
          <a:xfrm>
            <a:off x="8552755" y="257323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7833320" y="257323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631825" y="3147908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입원 시 병실 배정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4232275" y="3147908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3512840" y="3147908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4952305" y="286057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식사보조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8552755" y="286057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7833320" y="286057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7" name="직사각형 36"/>
          <p:cNvSpPr/>
          <p:nvPr/>
        </p:nvSpPr>
        <p:spPr bwMode="auto">
          <a:xfrm>
            <a:off x="631825" y="3435246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입원생활 안내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4232275" y="3435246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39" name="직사각형 38"/>
          <p:cNvSpPr/>
          <p:nvPr/>
        </p:nvSpPr>
        <p:spPr bwMode="auto">
          <a:xfrm>
            <a:off x="3512840" y="3435246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4952305" y="3147908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운동보조</a:t>
            </a:r>
          </a:p>
        </p:txBody>
      </p:sp>
      <p:sp>
        <p:nvSpPr>
          <p:cNvPr id="41" name="직사각형 40"/>
          <p:cNvSpPr/>
          <p:nvPr/>
        </p:nvSpPr>
        <p:spPr bwMode="auto">
          <a:xfrm>
            <a:off x="8552755" y="3147908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7833320" y="3147908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3" name="직사각형 42"/>
          <p:cNvSpPr/>
          <p:nvPr/>
        </p:nvSpPr>
        <p:spPr bwMode="auto">
          <a:xfrm>
            <a:off x="631825" y="372258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간호일지 작성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 상태 등 기재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4232275" y="372258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3512840" y="372258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4952305" y="3435246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소변 돕기</a:t>
            </a:r>
          </a:p>
        </p:txBody>
      </p:sp>
      <p:sp>
        <p:nvSpPr>
          <p:cNvPr id="47" name="직사각형 46"/>
          <p:cNvSpPr/>
          <p:nvPr/>
        </p:nvSpPr>
        <p:spPr bwMode="auto">
          <a:xfrm>
            <a:off x="8552755" y="3435246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7833320" y="3435246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631825" y="400992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임상관찰 기록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체온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맥박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호흡 수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232275" y="400992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3512840" y="400992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4952305" y="372258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남자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8552755" y="372258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7833320" y="372258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631825" y="429726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체온측정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4232275" y="429726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3512840" y="429726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58" name="직사각형 57"/>
          <p:cNvSpPr/>
          <p:nvPr/>
        </p:nvSpPr>
        <p:spPr bwMode="auto">
          <a:xfrm>
            <a:off x="4952305" y="400992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여자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8552755" y="400992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7833320" y="400992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62" name="직사각형 61"/>
          <p:cNvSpPr/>
          <p:nvPr/>
        </p:nvSpPr>
        <p:spPr bwMode="auto">
          <a:xfrm>
            <a:off x="631825" y="4584598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맥박측정</a:t>
            </a:r>
          </a:p>
        </p:txBody>
      </p:sp>
      <p:sp>
        <p:nvSpPr>
          <p:cNvPr id="63" name="직사각형 62"/>
          <p:cNvSpPr/>
          <p:nvPr/>
        </p:nvSpPr>
        <p:spPr bwMode="auto">
          <a:xfrm>
            <a:off x="4232275" y="4584598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3512840" y="4584598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65" name="직사각형 64"/>
          <p:cNvSpPr/>
          <p:nvPr/>
        </p:nvSpPr>
        <p:spPr bwMode="auto">
          <a:xfrm>
            <a:off x="4952305" y="429726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혈액 체취</a:t>
            </a:r>
          </a:p>
        </p:txBody>
      </p:sp>
      <p:sp>
        <p:nvSpPr>
          <p:cNvPr id="66" name="직사각형 65"/>
          <p:cNvSpPr/>
          <p:nvPr/>
        </p:nvSpPr>
        <p:spPr bwMode="auto">
          <a:xfrm>
            <a:off x="8552755" y="429726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7833320" y="429726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68" name="직사각형 67"/>
          <p:cNvSpPr/>
          <p:nvPr/>
        </p:nvSpPr>
        <p:spPr bwMode="auto">
          <a:xfrm>
            <a:off x="631825" y="4871936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호흡 수 측정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4232275" y="4871936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3512840" y="4871936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4952305" y="4584598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객담 체취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8552755" y="4584598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7833320" y="4584598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4" name="직사각형 73"/>
          <p:cNvSpPr/>
          <p:nvPr/>
        </p:nvSpPr>
        <p:spPr bwMode="auto">
          <a:xfrm>
            <a:off x="630932" y="515927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신체검진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촉진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타진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청진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4231382" y="515927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3511947" y="515927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7" name="직사각형 76"/>
          <p:cNvSpPr/>
          <p:nvPr/>
        </p:nvSpPr>
        <p:spPr bwMode="auto">
          <a:xfrm>
            <a:off x="4952305" y="4871936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천자보조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흉강천자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복수천자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요추천자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8552755" y="4871936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7833320" y="4871936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0" name="직사각형 79"/>
          <p:cNvSpPr/>
          <p:nvPr/>
        </p:nvSpPr>
        <p:spPr bwMode="auto">
          <a:xfrm>
            <a:off x="630039" y="544661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침상 만들기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4230489" y="544661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2" name="직사각형 81"/>
          <p:cNvSpPr/>
          <p:nvPr/>
        </p:nvSpPr>
        <p:spPr bwMode="auto">
          <a:xfrm>
            <a:off x="3511054" y="544661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4952305" y="5159274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상처 드레싱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8552755" y="5159274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7833320" y="5159274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6" name="직사각형 85"/>
          <p:cNvSpPr/>
          <p:nvPr/>
        </p:nvSpPr>
        <p:spPr bwMode="auto">
          <a:xfrm>
            <a:off x="4952305" y="5446612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투약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경구투약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비경구투약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8552755" y="5446612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7833320" y="5446612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4952305" y="5733950"/>
            <a:ext cx="288131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8552755" y="5733950"/>
            <a:ext cx="72072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7833320" y="5733950"/>
            <a:ext cx="719435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진료 및 진료지원 인력에 비해 간접지원 인력 비중이 높은 은평병원과 서북병원의 경우 타 시립병원 및 보건소 전보를</a:t>
            </a:r>
            <a:r>
              <a:rPr lang="en-US" altLang="ko-KR" dirty="0" smtClean="0"/>
              <a:t> </a:t>
            </a:r>
            <a:r>
              <a:rPr lang="ko-KR" altLang="en-US" dirty="0" smtClean="0"/>
              <a:t>통해 적정인력 수준을 유지함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>
                <a:latin typeface="+mn-lt"/>
              </a:rPr>
              <a:t>[</a:t>
            </a:r>
            <a:r>
              <a:rPr lang="ko-KR" altLang="en-US" dirty="0" smtClean="0">
                <a:latin typeface="+mn-lt"/>
              </a:rPr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>
                <a:latin typeface="+mn-lt"/>
              </a:rPr>
              <a:t>간접지원 인력 </a:t>
            </a:r>
            <a:r>
              <a:rPr lang="ko-KR" altLang="en-US" dirty="0" smtClean="0"/>
              <a:t>운영 현황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전체 직원에서 사무기술직과 기능고용직이 차지하는 비율로 순 진료지원 인력</a:t>
            </a:r>
            <a:r>
              <a:rPr lang="en-US" altLang="ko-KR" dirty="0" smtClean="0"/>
              <a:t>(</a:t>
            </a:r>
            <a:r>
              <a:rPr lang="ko-KR" altLang="en-US" dirty="0" smtClean="0"/>
              <a:t>간호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약무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의료기사 및 영양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제외한 지원인력 비중 기준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en-US" altLang="ko-KR" dirty="0" smtClean="0"/>
              <a:t> </a:t>
            </a:r>
            <a:r>
              <a:rPr lang="ko-KR" altLang="en-US" dirty="0" smtClean="0"/>
              <a:t>서울특별시 소재 </a:t>
            </a:r>
            <a:r>
              <a:rPr lang="en-US" altLang="ko-KR" dirty="0" smtClean="0"/>
              <a:t>300~500 </a:t>
            </a:r>
            <a:r>
              <a:rPr lang="ko-KR" altLang="en-US" dirty="0" smtClean="0"/>
              <a:t>병상 규모 종합병원의 평균치 기준</a:t>
            </a:r>
            <a:r>
              <a:rPr lang="en-US" altLang="ko-KR" dirty="0" smtClean="0"/>
              <a:t>(2010</a:t>
            </a:r>
            <a:r>
              <a:rPr lang="ko-KR" altLang="en-US" dirty="0" smtClean="0"/>
              <a:t>년도 결산 기준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병원 제출자료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직종별 인력현황</a:t>
            </a:r>
            <a:r>
              <a:rPr lang="en-US" altLang="ko-KR" dirty="0" smtClean="0"/>
              <a:t>, 2011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 기준</a:t>
            </a:r>
            <a:r>
              <a:rPr lang="en-US" altLang="ko-KR" dirty="0" smtClean="0"/>
              <a:t>); </a:t>
            </a:r>
            <a:r>
              <a:rPr lang="ko-KR" altLang="en-US" dirty="0" smtClean="0"/>
              <a:t>대한병원협회</a:t>
            </a:r>
            <a:r>
              <a:rPr lang="en-US" altLang="ko-KR" dirty="0" smtClean="0"/>
              <a:t>·</a:t>
            </a:r>
            <a:r>
              <a:rPr lang="ko-KR" altLang="en-US" dirty="0" smtClean="0"/>
              <a:t>한국병원경영연구원</a:t>
            </a:r>
            <a:r>
              <a:rPr lang="en-US" altLang="ko-KR" dirty="0" smtClean="0"/>
              <a:t>(2012), 2010 </a:t>
            </a:r>
            <a:r>
              <a:rPr lang="ko-KR" altLang="en-US" dirty="0" smtClean="0"/>
              <a:t>병원경영통계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 bwMode="auto">
          <a:xfrm>
            <a:off x="631827" y="1628800"/>
            <a:ext cx="8642347" cy="2873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직영병원과 특수법인 간 간접지원 인력 구성비 비교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(2011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년 기준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200" b="1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7941332" y="2420939"/>
            <a:ext cx="576064" cy="320430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" name="직선 연결선 20"/>
          <p:cNvCxnSpPr/>
          <p:nvPr/>
        </p:nvCxnSpPr>
        <p:spPr bwMode="auto">
          <a:xfrm>
            <a:off x="631827" y="3933056"/>
            <a:ext cx="864234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/>
            <a:tailEnd type="none"/>
          </a:ln>
          <a:effectLst/>
        </p:spPr>
      </p:cxnSp>
      <p:sp>
        <p:nvSpPr>
          <p:cNvPr id="22" name="직사각형 21"/>
          <p:cNvSpPr/>
          <p:nvPr/>
        </p:nvSpPr>
        <p:spPr bwMode="auto">
          <a:xfrm>
            <a:off x="7005228" y="4535781"/>
            <a:ext cx="576064" cy="10894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992560" y="4183307"/>
            <a:ext cx="576064" cy="14419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1898565" y="3184288"/>
            <a:ext cx="576064" cy="2440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2831049" y="3670587"/>
            <a:ext cx="576064" cy="195465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3980892" y="3666056"/>
            <a:ext cx="576064" cy="195918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4906710" y="4087179"/>
            <a:ext cx="576064" cy="153806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5843764" y="3987234"/>
            <a:ext cx="576064" cy="163801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2" name="직선 연결선 41"/>
          <p:cNvCxnSpPr/>
          <p:nvPr/>
        </p:nvCxnSpPr>
        <p:spPr bwMode="auto">
          <a:xfrm>
            <a:off x="631827" y="5625244"/>
            <a:ext cx="8642348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/>
            <a:tailEnd type="none"/>
          </a:ln>
          <a:effectLst/>
        </p:spPr>
      </p:cxnSp>
      <p:sp>
        <p:nvSpPr>
          <p:cNvPr id="43" name="직사각형 42"/>
          <p:cNvSpPr/>
          <p:nvPr/>
        </p:nvSpPr>
        <p:spPr bwMode="auto">
          <a:xfrm>
            <a:off x="992560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992560" y="3851523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16.1%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1909614" y="2857128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27.1%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2836193" y="3340038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21.8%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1892660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은평병원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2828764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서북병원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3982227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동부병원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911665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북부병원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5842814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서울의료원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7005228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보라매병원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7941332" y="5625244"/>
            <a:ext cx="576064" cy="4259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7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서남병원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3982227" y="3340038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21.9%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4906710" y="3753036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17.0%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5840718" y="3664074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18.2%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7005228" y="4202038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12.3%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7941332" y="2096852"/>
            <a:ext cx="576064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35.7%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 bwMode="auto">
          <a:xfrm>
            <a:off x="7832625" y="3694631"/>
            <a:ext cx="1440855" cy="483669"/>
          </a:xfrm>
          <a:prstGeom prst="roundRect">
            <a:avLst>
              <a:gd name="adj" fmla="val 30307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종합병원 평균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algn="ctr" latinLnBrk="0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(18.5%)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 지정에 맞추어 소속 공무원의 전문직 지정을 확대하고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희망전보제</a:t>
            </a:r>
            <a:r>
              <a:rPr lang="ko-KR" altLang="en-US" dirty="0" smtClean="0"/>
              <a:t> 도입을 통해 보건소 등으로 인력 이관을 실시하여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병원의 인력구조 개선을 추진함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자료제출 미비로 시뮬레이션 진행 못함</a:t>
            </a:r>
            <a:r>
              <a:rPr lang="en-US" altLang="ko-KR" dirty="0" smtClean="0"/>
              <a:t>)</a:t>
            </a:r>
            <a:endParaRPr lang="ko-KR" altLang="en-US" baseline="300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직영병원 인력구조 개편 시나리오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개별 시립병원의 데이터 수집 후 보완 예정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현재 제시된 데이터는 </a:t>
            </a:r>
            <a:r>
              <a:rPr lang="en-US" altLang="ko-KR" dirty="0" smtClean="0"/>
              <a:t>2012 </a:t>
            </a:r>
            <a:r>
              <a:rPr lang="ko-KR" altLang="en-US" dirty="0" smtClean="0"/>
              <a:t>시립병원 평가 시 제출한 직종별 직원 수 기준</a:t>
            </a:r>
            <a:endParaRPr lang="en-US" altLang="ko-KR" dirty="0" smtClean="0"/>
          </a:p>
          <a:p>
            <a:pPr marL="0" indent="0">
              <a:buAutoNum type="arabicParenR"/>
            </a:pPr>
            <a:r>
              <a:rPr lang="ko-KR" altLang="en-US" dirty="0" smtClean="0"/>
              <a:t> 간호직은 보건소 기능 강화</a:t>
            </a:r>
            <a:r>
              <a:rPr lang="en-US" altLang="ko-KR" dirty="0" smtClean="0"/>
              <a:t>(</a:t>
            </a:r>
            <a:r>
              <a:rPr lang="ko-KR" altLang="en-US" dirty="0" smtClean="0"/>
              <a:t>건강증진사업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광역정신보건사업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맞추어 보건소 중심으로 공무원 인력을 이동시키고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직영병원은 자체 충원을 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   </a:t>
            </a:r>
            <a:r>
              <a:rPr lang="ko-KR" altLang="en-US" dirty="0" smtClean="0"/>
              <a:t>단계적으로 확대해 인력구조 개선을 추진함</a:t>
            </a:r>
            <a:r>
              <a:rPr lang="en-US" altLang="ko-KR" dirty="0" smtClean="0"/>
              <a:t>(2013</a:t>
            </a:r>
            <a:r>
              <a:rPr lang="ko-KR" altLang="en-US" dirty="0" smtClean="0"/>
              <a:t>년부터 간호직 채용 시 시립병원과 보건소 단위 구분채용 실시</a:t>
            </a:r>
            <a:r>
              <a:rPr lang="en-US" altLang="ko-KR" dirty="0" smtClean="0"/>
              <a:t>)</a:t>
            </a:r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홈페이지 공시자료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인사지표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2132857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전체 정원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1568586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의무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568586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432645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약무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432645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136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631825" y="2636839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631825" y="1628776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1568586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2432645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131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3296778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보건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3296778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473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3296778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455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4160912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임상병리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4160912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180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5024971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방사선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5024971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4160912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179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5024971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5889104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물리치료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5889104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6753163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치과위생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6753163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5889104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6753163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8481317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소계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8481317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2,026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8481317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1,998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631825" y="3321236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추정치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1568586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47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2432645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296778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4160912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28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5024971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5889104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753163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8481317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532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632520" y="3861296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1569280" y="3861296"/>
            <a:ext cx="5976045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전문직 지정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보건소 등 희망 전보인원 파악 전출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8482012" y="386129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373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632520" y="5373464"/>
            <a:ext cx="865188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1569280" y="5373464"/>
            <a:ext cx="5976045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충원 실시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병원의 인력수요 및 예산 범위 내에서 충원 실시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8482012" y="5373464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7617296" y="1628776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7617296" y="2132857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1,024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7617296" y="2636839"/>
            <a:ext cx="792163" cy="4318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1,019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7617296" y="332123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335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7617296" y="3861296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235</a:t>
            </a:r>
          </a:p>
        </p:txBody>
      </p:sp>
      <p:sp>
        <p:nvSpPr>
          <p:cNvPr id="88" name="직사각형 87"/>
          <p:cNvSpPr/>
          <p:nvPr/>
        </p:nvSpPr>
        <p:spPr bwMode="auto">
          <a:xfrm>
            <a:off x="7617991" y="5373464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7617296" y="4365104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165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7617296" y="4868912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116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1569281" y="4365104"/>
            <a:ext cx="5976045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전문직 지정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: 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책임운영기관 내 전출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입만 허용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직사각형 91"/>
          <p:cNvSpPr/>
          <p:nvPr/>
        </p:nvSpPr>
        <p:spPr bwMode="auto">
          <a:xfrm>
            <a:off x="1569282" y="4868912"/>
            <a:ext cx="5976045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전문직 지정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해당 기관 내에서 보직 변경만 허용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8481317" y="4365104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262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8480622" y="4868912"/>
            <a:ext cx="792163" cy="4318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184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6" name="직선 연결선 95"/>
          <p:cNvCxnSpPr>
            <a:stCxn id="54" idx="2"/>
            <a:endCxn id="64" idx="0"/>
          </p:cNvCxnSpPr>
          <p:nvPr/>
        </p:nvCxnSpPr>
        <p:spPr bwMode="auto">
          <a:xfrm>
            <a:off x="1065114" y="4293096"/>
            <a:ext cx="0" cy="108036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97" name="아래쪽 화살표 96"/>
          <p:cNvSpPr/>
          <p:nvPr/>
        </p:nvSpPr>
        <p:spPr bwMode="auto">
          <a:xfrm>
            <a:off x="6969224" y="3933056"/>
            <a:ext cx="792162" cy="1800200"/>
          </a:xfrm>
          <a:prstGeom prst="downArrow">
            <a:avLst>
              <a:gd name="adj1" fmla="val 50000"/>
              <a:gd name="adj2" fmla="val 34369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매년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30%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개선</a:t>
            </a:r>
          </a:p>
        </p:txBody>
      </p:sp>
      <p:sp>
        <p:nvSpPr>
          <p:cNvPr id="62" name="직사각형 61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미수정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시 사업비 편성에 대한 권한과 초과수입금의 사용이 가능해지는</a:t>
            </a:r>
            <a:r>
              <a:rPr lang="en-US" altLang="ko-KR" dirty="0" smtClean="0"/>
              <a:t> </a:t>
            </a:r>
            <a:r>
              <a:rPr lang="ko-KR" altLang="en-US" dirty="0" smtClean="0"/>
              <a:t>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 제 경비 지출과 운영에 대한 권한은 크게 변경되지 않음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병원 예산에 대한 </a:t>
            </a:r>
            <a:r>
              <a:rPr lang="ko-KR" altLang="en-US" dirty="0" smtClean="0">
                <a:latin typeface="+mn-lt"/>
              </a:rPr>
              <a:t>권한 변화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책임운영기관의 지정 및 운영에 관한 조례</a:t>
            </a:r>
            <a:r>
              <a:rPr lang="en-US" altLang="ko-KR" dirty="0" smtClean="0"/>
              <a:t>(2011.28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시행규칙</a:t>
            </a:r>
            <a:r>
              <a:rPr lang="en-US" altLang="ko-KR" dirty="0" smtClean="0"/>
              <a:t>(2010.9.27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631825" y="1628775"/>
            <a:ext cx="1441450" cy="2873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2073276" y="1628775"/>
            <a:ext cx="1259394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</a:p>
        </p:txBody>
      </p:sp>
      <p:sp>
        <p:nvSpPr>
          <p:cNvPr id="92" name="직사각형 91"/>
          <p:cNvSpPr/>
          <p:nvPr/>
        </p:nvSpPr>
        <p:spPr bwMode="auto">
          <a:xfrm>
            <a:off x="3332820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4592217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5851612" y="1628775"/>
            <a:ext cx="3422563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시 특징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631825" y="1916104"/>
            <a:ext cx="612775" cy="128781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편성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1244599" y="1916117"/>
            <a:ext cx="82867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1244599" y="2343649"/>
            <a:ext cx="828676" cy="4306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인건비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1244598" y="2774317"/>
            <a:ext cx="828676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 경비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1244598" y="3203916"/>
            <a:ext cx="828676" cy="42958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631823" y="4916111"/>
            <a:ext cx="612775" cy="12846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회계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결산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1244596" y="4488578"/>
            <a:ext cx="828677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초과수입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직접사용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1244596" y="4916111"/>
            <a:ext cx="828677" cy="4295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명확성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1244598" y="5345708"/>
            <a:ext cx="828677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투명성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1244598" y="5773241"/>
            <a:ext cx="828677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책임성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631825" y="3203916"/>
            <a:ext cx="612775" cy="171219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집행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1244598" y="3631448"/>
            <a:ext cx="828677" cy="4275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예산집행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1244598" y="4058980"/>
            <a:ext cx="828677" cy="4295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2073276" y="1916117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3332820" y="19161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7" name="직사각형 96"/>
          <p:cNvSpPr/>
          <p:nvPr/>
        </p:nvSpPr>
        <p:spPr bwMode="auto">
          <a:xfrm>
            <a:off x="4592217" y="19161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5851612" y="1916114"/>
            <a:ext cx="3422563" cy="128573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 단위 예산에서 책임운영기관 단위로 별도 예산 편성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사업비 예산을 편성해 별도 요구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2073276" y="2343649"/>
            <a:ext cx="1259394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3332820" y="2343649"/>
            <a:ext cx="1259396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4592217" y="2343649"/>
            <a:ext cx="1259396" cy="43067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2073276" y="2774317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3332820" y="27743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4592217" y="2774317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7" name="직사각형 106"/>
          <p:cNvSpPr/>
          <p:nvPr/>
        </p:nvSpPr>
        <p:spPr bwMode="auto">
          <a:xfrm>
            <a:off x="2073276" y="3203916"/>
            <a:ext cx="1259394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3332820" y="3201862"/>
            <a:ext cx="1259396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직사각형 108"/>
          <p:cNvSpPr/>
          <p:nvPr/>
        </p:nvSpPr>
        <p:spPr bwMode="auto">
          <a:xfrm>
            <a:off x="4592217" y="3201862"/>
            <a:ext cx="1259396" cy="42958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2073276" y="363144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 bwMode="auto">
          <a:xfrm>
            <a:off x="3332820" y="363144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4592217" y="363144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9" name="직사각형 118"/>
          <p:cNvSpPr/>
          <p:nvPr/>
        </p:nvSpPr>
        <p:spPr bwMode="auto">
          <a:xfrm>
            <a:off x="2073276" y="4058980"/>
            <a:ext cx="1259394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경상비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</a:t>
            </a:r>
          </a:p>
        </p:txBody>
      </p:sp>
      <p:sp>
        <p:nvSpPr>
          <p:cNvPr id="120" name="직사각형 119"/>
          <p:cNvSpPr/>
          <p:nvPr/>
        </p:nvSpPr>
        <p:spPr bwMode="auto">
          <a:xfrm>
            <a:off x="3332820" y="4058980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경상비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</a:t>
            </a:r>
          </a:p>
        </p:txBody>
      </p:sp>
      <p:sp>
        <p:nvSpPr>
          <p:cNvPr id="121" name="직사각형 120"/>
          <p:cNvSpPr/>
          <p:nvPr/>
        </p:nvSpPr>
        <p:spPr bwMode="auto">
          <a:xfrm>
            <a:off x="4592217" y="4058980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2" name="직사각형 121"/>
          <p:cNvSpPr/>
          <p:nvPr/>
        </p:nvSpPr>
        <p:spPr bwMode="auto">
          <a:xfrm>
            <a:off x="5851612" y="3203917"/>
            <a:ext cx="3422563" cy="171219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일반경비 배정 및 지출은 서울시 통제를 받게 되어 현재와 달라지는 점이 없음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초과수입금 발생 시 초과수입에 관련되는 경비 및 이에 수반되는 경비를 초과 지출할 수 있음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초과수입금을 토대로 기관 내 별도 인센티브 재원을 운영할 수 있음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 bwMode="auto">
          <a:xfrm>
            <a:off x="2073276" y="448857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 bwMode="auto">
          <a:xfrm>
            <a:off x="3332820" y="448857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9" name="직사각형 128"/>
          <p:cNvSpPr/>
          <p:nvPr/>
        </p:nvSpPr>
        <p:spPr bwMode="auto">
          <a:xfrm>
            <a:off x="4592217" y="448857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1" name="직사각형 130"/>
          <p:cNvSpPr/>
          <p:nvPr/>
        </p:nvSpPr>
        <p:spPr bwMode="auto">
          <a:xfrm>
            <a:off x="2073276" y="4916111"/>
            <a:ext cx="1259394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직사각형 131"/>
          <p:cNvSpPr/>
          <p:nvPr/>
        </p:nvSpPr>
        <p:spPr bwMode="auto">
          <a:xfrm>
            <a:off x="3332820" y="4916111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3" name="직사각형 132"/>
          <p:cNvSpPr/>
          <p:nvPr/>
        </p:nvSpPr>
        <p:spPr bwMode="auto">
          <a:xfrm>
            <a:off x="4592217" y="4916111"/>
            <a:ext cx="1259396" cy="4295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39" name="직사각형 138"/>
          <p:cNvSpPr/>
          <p:nvPr/>
        </p:nvSpPr>
        <p:spPr bwMode="auto">
          <a:xfrm>
            <a:off x="2073276" y="5345708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직사각형 139"/>
          <p:cNvSpPr/>
          <p:nvPr/>
        </p:nvSpPr>
        <p:spPr bwMode="auto">
          <a:xfrm>
            <a:off x="3332820" y="534570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직사각형 140"/>
          <p:cNvSpPr/>
          <p:nvPr/>
        </p:nvSpPr>
        <p:spPr bwMode="auto">
          <a:xfrm>
            <a:off x="4592217" y="5345708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3" name="직사각형 142"/>
          <p:cNvSpPr/>
          <p:nvPr/>
        </p:nvSpPr>
        <p:spPr bwMode="auto">
          <a:xfrm>
            <a:off x="2073276" y="5773241"/>
            <a:ext cx="1259394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직사각형 143"/>
          <p:cNvSpPr/>
          <p:nvPr/>
        </p:nvSpPr>
        <p:spPr bwMode="auto">
          <a:xfrm>
            <a:off x="3332820" y="5773241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직사각형 144"/>
          <p:cNvSpPr/>
          <p:nvPr/>
        </p:nvSpPr>
        <p:spPr bwMode="auto">
          <a:xfrm>
            <a:off x="4592217" y="5773241"/>
            <a:ext cx="1259396" cy="4275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6" name="직사각형 145"/>
          <p:cNvSpPr/>
          <p:nvPr/>
        </p:nvSpPr>
        <p:spPr bwMode="auto">
          <a:xfrm>
            <a:off x="5851612" y="4916112"/>
            <a:ext cx="3422563" cy="12846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별도의 세입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세출 결산이 이루어져 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 예산과 회계가 구분됨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일반회계 및 특별회계와 전출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입이 이루어지므로 법인화에 비해 투명성과 책임성이 떨어짐</a:t>
            </a:r>
          </a:p>
        </p:txBody>
      </p:sp>
      <p:sp>
        <p:nvSpPr>
          <p:cNvPr id="148" name="직사각형 147"/>
          <p:cNvSpPr/>
          <p:nvPr/>
        </p:nvSpPr>
        <p:spPr bwMode="auto">
          <a:xfrm>
            <a:off x="3332670" y="1628775"/>
            <a:ext cx="1259547" cy="457199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현행 규정 하에서도 인건비 절감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초과수입금 창출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기부금 모금 및 경상경비 절감 등을 통하여 자율적으로  운영할 수 있는 예산을 확보할 수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자율운영예산 확대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서울시정개발원</a:t>
            </a:r>
            <a:r>
              <a:rPr lang="en-US" altLang="ko-KR" dirty="0" smtClean="0"/>
              <a:t>(2011), </a:t>
            </a:r>
            <a:r>
              <a:rPr lang="ko-KR" altLang="en-US" dirty="0" smtClean="0"/>
              <a:t>서울역사박물관 재정자립도 개선방안</a:t>
            </a:r>
            <a:r>
              <a:rPr lang="en-US" altLang="ko-KR" dirty="0" smtClean="0"/>
              <a:t>; </a:t>
            </a:r>
            <a:r>
              <a:rPr lang="ko-KR" altLang="en-US" dirty="0" smtClean="0"/>
              <a:t>행정안전부</a:t>
            </a:r>
            <a:r>
              <a:rPr lang="en-US" altLang="ko-KR" dirty="0" smtClean="0"/>
              <a:t>(2010.9.14</a:t>
            </a:r>
            <a:r>
              <a:rPr lang="ko-KR" altLang="en-US" dirty="0" smtClean="0"/>
              <a:t>일자 보도자료</a:t>
            </a:r>
            <a:r>
              <a:rPr lang="en-US" altLang="ko-KR" dirty="0" smtClean="0"/>
              <a:t>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 bwMode="auto">
          <a:xfrm>
            <a:off x="2897498" y="1628775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인건비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절감액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2897498" y="2781077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초과수입금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2897498" y="3933379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기부금</a:t>
            </a:r>
          </a:p>
        </p:txBody>
      </p:sp>
      <p:sp>
        <p:nvSpPr>
          <p:cNvPr id="64" name="직사각형 63"/>
          <p:cNvSpPr/>
          <p:nvPr/>
        </p:nvSpPr>
        <p:spPr bwMode="auto">
          <a:xfrm>
            <a:off x="2897498" y="5085680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경상경비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절감액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이월액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79157" y="3392488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자율운영예산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전략예산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8" name="Shape 67"/>
          <p:cNvCxnSpPr>
            <a:stCxn id="61" idx="3"/>
            <a:endCxn id="66" idx="0"/>
          </p:cNvCxnSpPr>
          <p:nvPr/>
        </p:nvCxnSpPr>
        <p:spPr bwMode="auto">
          <a:xfrm>
            <a:off x="4338948" y="2060575"/>
            <a:ext cx="2160934" cy="1331913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9" name="직사각형 68"/>
          <p:cNvSpPr/>
          <p:nvPr/>
        </p:nvSpPr>
        <p:spPr bwMode="auto">
          <a:xfrm>
            <a:off x="4338948" y="1772816"/>
            <a:ext cx="1692622" cy="287759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인건비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물건비 간 전용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7832030" y="1628775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인센티브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832030" y="3392488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계약직 보수</a:t>
            </a:r>
          </a:p>
        </p:txBody>
      </p:sp>
      <p:sp>
        <p:nvSpPr>
          <p:cNvPr id="73" name="직사각형 72"/>
          <p:cNvSpPr/>
          <p:nvPr/>
        </p:nvSpPr>
        <p:spPr bwMode="auto">
          <a:xfrm>
            <a:off x="7832030" y="5085680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기타 운영비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3" name="직선 화살표 연결선 82"/>
          <p:cNvCxnSpPr>
            <a:stCxn id="66" idx="3"/>
            <a:endCxn id="71" idx="1"/>
          </p:cNvCxnSpPr>
          <p:nvPr/>
        </p:nvCxnSpPr>
        <p:spPr bwMode="auto">
          <a:xfrm flipV="1">
            <a:off x="7220607" y="2060575"/>
            <a:ext cx="611423" cy="1763713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4" name="직선 화살표 연결선 83"/>
          <p:cNvCxnSpPr>
            <a:stCxn id="66" idx="3"/>
            <a:endCxn id="72" idx="1"/>
          </p:cNvCxnSpPr>
          <p:nvPr/>
        </p:nvCxnSpPr>
        <p:spPr bwMode="auto">
          <a:xfrm>
            <a:off x="7220607" y="3824288"/>
            <a:ext cx="611423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6" name="직선 화살표 연결선 105"/>
          <p:cNvCxnSpPr>
            <a:stCxn id="66" idx="3"/>
            <a:endCxn id="73" idx="1"/>
          </p:cNvCxnSpPr>
          <p:nvPr/>
        </p:nvCxnSpPr>
        <p:spPr bwMode="auto">
          <a:xfrm>
            <a:off x="7220607" y="3824288"/>
            <a:ext cx="611423" cy="1693192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8" name="Shape 117"/>
          <p:cNvCxnSpPr>
            <a:stCxn id="64" idx="3"/>
            <a:endCxn id="66" idx="2"/>
          </p:cNvCxnSpPr>
          <p:nvPr/>
        </p:nvCxnSpPr>
        <p:spPr bwMode="auto">
          <a:xfrm flipV="1">
            <a:off x="4338948" y="4256088"/>
            <a:ext cx="2160934" cy="1261392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5" name="직선 화살표 연결선 124"/>
          <p:cNvCxnSpPr>
            <a:stCxn id="62" idx="3"/>
            <a:endCxn id="66" idx="1"/>
          </p:cNvCxnSpPr>
          <p:nvPr/>
        </p:nvCxnSpPr>
        <p:spPr bwMode="auto">
          <a:xfrm>
            <a:off x="4338948" y="3212877"/>
            <a:ext cx="1440209" cy="61141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34" name="직선 화살표 연결선 133"/>
          <p:cNvCxnSpPr>
            <a:stCxn id="63" idx="3"/>
            <a:endCxn id="66" idx="1"/>
          </p:cNvCxnSpPr>
          <p:nvPr/>
        </p:nvCxnSpPr>
        <p:spPr bwMode="auto">
          <a:xfrm flipV="1">
            <a:off x="4338948" y="3824288"/>
            <a:ext cx="1440209" cy="54089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37" name="직사각형 136"/>
          <p:cNvSpPr/>
          <p:nvPr/>
        </p:nvSpPr>
        <p:spPr bwMode="auto">
          <a:xfrm>
            <a:off x="4338948" y="5517480"/>
            <a:ext cx="2160934" cy="287759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총 경상경비의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이하</a:t>
            </a:r>
          </a:p>
        </p:txBody>
      </p:sp>
      <p:sp>
        <p:nvSpPr>
          <p:cNvPr id="138" name="직사각형 137"/>
          <p:cNvSpPr/>
          <p:nvPr/>
        </p:nvSpPr>
        <p:spPr bwMode="auto">
          <a:xfrm rot="20345794">
            <a:off x="3994782" y="4119012"/>
            <a:ext cx="2160934" cy="287759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지정기부금 외 기부금</a:t>
            </a:r>
          </a:p>
        </p:txBody>
      </p:sp>
      <p:sp>
        <p:nvSpPr>
          <p:cNvPr id="142" name="직사각형 141"/>
          <p:cNvSpPr/>
          <p:nvPr/>
        </p:nvSpPr>
        <p:spPr bwMode="auto">
          <a:xfrm rot="1381324">
            <a:off x="3986581" y="3217247"/>
            <a:ext cx="2160934" cy="287759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수입목표금액 초과분</a:t>
            </a:r>
          </a:p>
        </p:txBody>
      </p:sp>
      <p:sp>
        <p:nvSpPr>
          <p:cNvPr id="147" name="직사각형 146"/>
          <p:cNvSpPr/>
          <p:nvPr/>
        </p:nvSpPr>
        <p:spPr bwMode="auto">
          <a:xfrm>
            <a:off x="631825" y="2781077"/>
            <a:ext cx="1441450" cy="8636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경영계약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경영계획서 기준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9" name="직선 화살표 연결선 148"/>
          <p:cNvCxnSpPr>
            <a:stCxn id="147" idx="3"/>
            <a:endCxn id="62" idx="1"/>
          </p:cNvCxnSpPr>
          <p:nvPr/>
        </p:nvCxnSpPr>
        <p:spPr bwMode="auto">
          <a:xfrm>
            <a:off x="2073275" y="3212877"/>
            <a:ext cx="824223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7" name="직사각형 156"/>
          <p:cNvSpPr/>
          <p:nvPr/>
        </p:nvSpPr>
        <p:spPr bwMode="auto">
          <a:xfrm>
            <a:off x="631824" y="3645620"/>
            <a:ext cx="1908908" cy="719559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유사 국립병원 벤치마킹 토대로 산정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병원장이 서울시와 협의해 연차별 개선목표 설정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책임운영기관 전환 시 하부조직 및 직렬 변경 권한을 병원장에게 위임하고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행정기구 설치조례 및 지방 공무원 정원조례에 의해 직</a:t>
            </a:r>
            <a:r>
              <a:rPr lang="en-US" altLang="ko-KR" dirty="0" smtClean="0"/>
              <a:t>·</a:t>
            </a:r>
            <a:r>
              <a:rPr lang="ko-KR" altLang="en-US" dirty="0" smtClean="0"/>
              <a:t>간접적 통제를 받고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직제 운영에 대한 </a:t>
            </a:r>
            <a:r>
              <a:rPr lang="ko-KR" altLang="en-US" dirty="0" smtClean="0">
                <a:latin typeface="+mn-lt"/>
              </a:rPr>
              <a:t>권한 변화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책임운영기관의 지정 및 운영에 관한 조례</a:t>
            </a:r>
            <a:r>
              <a:rPr lang="en-US" altLang="ko-KR" dirty="0" smtClean="0"/>
              <a:t>(2011.28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시행규칙</a:t>
            </a:r>
            <a:r>
              <a:rPr lang="en-US" altLang="ko-KR" dirty="0" smtClean="0"/>
              <a:t>(2010.9.27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); </a:t>
            </a:r>
            <a:r>
              <a:rPr lang="ko-KR" altLang="en-US" dirty="0" smtClean="0"/>
              <a:t>서울특별시 행정기구 설치조례</a:t>
            </a:r>
            <a:r>
              <a:rPr lang="en-US" altLang="ko-KR" dirty="0" smtClean="0"/>
              <a:t>(2012.11.1 </a:t>
            </a:r>
          </a:p>
          <a:p>
            <a:pPr marL="0" indent="0"/>
            <a:r>
              <a:rPr lang="en-US" altLang="ko-KR" dirty="0" smtClean="0"/>
              <a:t>          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시행규칙</a:t>
            </a:r>
            <a:r>
              <a:rPr lang="en-US" altLang="ko-KR" dirty="0" smtClean="0"/>
              <a:t>(2013.1.10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); </a:t>
            </a:r>
            <a:r>
              <a:rPr lang="ko-KR" altLang="en-US" dirty="0" smtClean="0"/>
              <a:t>서울특별시 지방공무원 정원조례</a:t>
            </a:r>
            <a:r>
              <a:rPr lang="en-US" altLang="ko-KR" dirty="0" smtClean="0"/>
              <a:t>(2012.9.28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시행규칙</a:t>
            </a:r>
            <a:r>
              <a:rPr lang="en-US" altLang="ko-KR" dirty="0" smtClean="0"/>
              <a:t>(2012.9.28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); 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631825" y="1628775"/>
            <a:ext cx="1441450" cy="2873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2073276" y="1628775"/>
            <a:ext cx="1259394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</a:p>
        </p:txBody>
      </p:sp>
      <p:sp>
        <p:nvSpPr>
          <p:cNvPr id="92" name="직사각형 91"/>
          <p:cNvSpPr/>
          <p:nvPr/>
        </p:nvSpPr>
        <p:spPr bwMode="auto">
          <a:xfrm>
            <a:off x="3332820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4592217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5851612" y="1628775"/>
            <a:ext cx="3422563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 전환 시 특징</a:t>
            </a:r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31825" y="1916105"/>
            <a:ext cx="612775" cy="162668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1244599" y="1916120"/>
            <a:ext cx="828676" cy="5338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설치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1244599" y="2449920"/>
            <a:ext cx="828676" cy="5464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조직 폐지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1244598" y="3535330"/>
            <a:ext cx="828676" cy="52508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정원 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1244598" y="4060412"/>
            <a:ext cx="828676" cy="53894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직종 정원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1244596" y="5666972"/>
            <a:ext cx="828677" cy="5338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부서 정원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631825" y="3542791"/>
            <a:ext cx="612775" cy="265798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</a:t>
            </a:r>
          </a:p>
        </p:txBody>
      </p:sp>
      <p:sp>
        <p:nvSpPr>
          <p:cNvPr id="89" name="직사각형 88"/>
          <p:cNvSpPr/>
          <p:nvPr/>
        </p:nvSpPr>
        <p:spPr bwMode="auto">
          <a:xfrm>
            <a:off x="1244598" y="4596792"/>
            <a:ext cx="828677" cy="5338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 정원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직사각형 89"/>
          <p:cNvSpPr/>
          <p:nvPr/>
        </p:nvSpPr>
        <p:spPr bwMode="auto">
          <a:xfrm>
            <a:off x="1244598" y="5130592"/>
            <a:ext cx="828677" cy="5363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직렬 정원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2073276" y="1916120"/>
            <a:ext cx="1259394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3332820" y="1916120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97" name="직사각형 96"/>
          <p:cNvSpPr/>
          <p:nvPr/>
        </p:nvSpPr>
        <p:spPr bwMode="auto">
          <a:xfrm>
            <a:off x="4592217" y="1916120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5851612" y="1916116"/>
            <a:ext cx="3422563" cy="162667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책임운영기관의 지정 및 운영에 관한 조례 상에는 하부조직 설치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 변경 권한을 기관장에게 부여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행정기구 설치조례 및 시행규칙에는 책임운영기관 하부조직 및 사무분장사항 명시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2073276" y="2449920"/>
            <a:ext cx="1259394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3332820" y="2449920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101" name="직사각형 100"/>
          <p:cNvSpPr/>
          <p:nvPr/>
        </p:nvSpPr>
        <p:spPr bwMode="auto">
          <a:xfrm>
            <a:off x="4592217" y="2449920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2073276" y="3535330"/>
            <a:ext cx="1259394" cy="5250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3332820" y="3535330"/>
            <a:ext cx="1259396" cy="5250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105" name="직사각형 104"/>
          <p:cNvSpPr/>
          <p:nvPr/>
        </p:nvSpPr>
        <p:spPr bwMode="auto">
          <a:xfrm>
            <a:off x="4592217" y="3535330"/>
            <a:ext cx="1259396" cy="5250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07" name="직사각형 106"/>
          <p:cNvSpPr/>
          <p:nvPr/>
        </p:nvSpPr>
        <p:spPr bwMode="auto">
          <a:xfrm>
            <a:off x="2073276" y="4060412"/>
            <a:ext cx="1259394" cy="53894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3332820" y="4060426"/>
            <a:ext cx="1259396" cy="5363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직사각형 108"/>
          <p:cNvSpPr/>
          <p:nvPr/>
        </p:nvSpPr>
        <p:spPr bwMode="auto">
          <a:xfrm>
            <a:off x="4592217" y="4060426"/>
            <a:ext cx="1259396" cy="5363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2073276" y="4596792"/>
            <a:ext cx="1259394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 bwMode="auto">
          <a:xfrm>
            <a:off x="3332820" y="4596792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4592217" y="4596792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19" name="직사각형 118"/>
          <p:cNvSpPr/>
          <p:nvPr/>
        </p:nvSpPr>
        <p:spPr bwMode="auto">
          <a:xfrm>
            <a:off x="2073276" y="5130592"/>
            <a:ext cx="1259394" cy="5363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직사각형 119"/>
          <p:cNvSpPr/>
          <p:nvPr/>
        </p:nvSpPr>
        <p:spPr bwMode="auto">
          <a:xfrm>
            <a:off x="3332820" y="5130592"/>
            <a:ext cx="1259396" cy="5363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직사각형 120"/>
          <p:cNvSpPr/>
          <p:nvPr/>
        </p:nvSpPr>
        <p:spPr bwMode="auto">
          <a:xfrm>
            <a:off x="4592217" y="5130592"/>
            <a:ext cx="1259396" cy="5363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22" name="직사각형 121"/>
          <p:cNvSpPr/>
          <p:nvPr/>
        </p:nvSpPr>
        <p:spPr bwMode="auto">
          <a:xfrm>
            <a:off x="5851612" y="3542792"/>
            <a:ext cx="3422563" cy="26579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총 정원에 대해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범위 내에서 시장에게 증감 요청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지방공무원 정원조례 및 시행규칙에 의해 직종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직급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직렬별 정원이 설정되어 실질적 변화는 없으나 기관 내부 부서 단위 정원 조정은 가능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 bwMode="auto">
          <a:xfrm>
            <a:off x="2073276" y="5666972"/>
            <a:ext cx="1259394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 bwMode="auto">
          <a:xfrm>
            <a:off x="3332820" y="5666972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129" name="직사각형 128"/>
          <p:cNvSpPr/>
          <p:nvPr/>
        </p:nvSpPr>
        <p:spPr bwMode="auto">
          <a:xfrm>
            <a:off x="4592217" y="5666972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1244596" y="2996356"/>
            <a:ext cx="828676" cy="5464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직렬 변경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2073273" y="2996356"/>
            <a:ext cx="1259394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3332817" y="2996356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△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4592214" y="2996356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148" name="직사각형 147"/>
          <p:cNvSpPr/>
          <p:nvPr/>
        </p:nvSpPr>
        <p:spPr bwMode="auto">
          <a:xfrm>
            <a:off x="3332670" y="1628775"/>
            <a:ext cx="1259547" cy="457199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진료부장을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별도 공모하여 진료계획의 수립과 운영을 총괄하도록 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진료과 구성에 대한 각 병원의 의견을 토대로 진료과 구성체계의 개선을 추진할 수 있는 기반을 제공함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직제 관련 </a:t>
            </a:r>
            <a:r>
              <a:rPr lang="ko-KR" altLang="en-US" smtClean="0">
                <a:latin typeface="+mn-lt"/>
              </a:rPr>
              <a:t>규정 개정 요구사항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2" name="직사각형 31"/>
          <p:cNvSpPr/>
          <p:nvPr/>
        </p:nvSpPr>
        <p:spPr bwMode="auto">
          <a:xfrm>
            <a:off x="631825" y="1628800"/>
            <a:ext cx="4321175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현행 규정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4954438" y="1628800"/>
            <a:ext cx="4321175" cy="28892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향후 개선방향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4953000" y="1917724"/>
            <a:ext cx="4321175" cy="154727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 각 서울특별시립병원 진료부장은 개방형직위로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항의 각 서울특별시립병원 진료부장은 소속 병원의 진료계획의 수립과 운영을 총괄한다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③ 각 서울특별시립병원은 진료부장의 처우 및 수당은 병원장이 내규로 정한다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38" name="직사각형 37"/>
          <p:cNvSpPr/>
          <p:nvPr/>
        </p:nvSpPr>
        <p:spPr bwMode="auto">
          <a:xfrm>
            <a:off x="4951562" y="3465004"/>
            <a:ext cx="4325489" cy="14041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③항 수정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서북병원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은평병원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원무과 및 약제과를 두고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 순서 변경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간호부장은 지방기술서기관으로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원무과장은 지방행정사무관으로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약제과장은 지방약무사무관으로 보한다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진료부장 관련 문항 삭제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630387" y="4869160"/>
            <a:ext cx="4321175" cy="11521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 ②항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 각 병원의 진료 각과는 별표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와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953000" y="4869160"/>
            <a:ext cx="4321175" cy="115212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 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② 각 병원의 진료 각과는 병원장이 별도로 정하되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변동이 있은 후 병원 내 진료 각과의 의견을 수렴하여야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③ 각 병원은 진료 각과의 변동사유가 발생한 날로부터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 이내에 시장에게 이를 보고해야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33263" y="1917725"/>
            <a:ext cx="4321175" cy="295143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 행정기구 설치조례 시행규칙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③항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서북병원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은평병원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원무과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약제과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간호부 및 진료부를 두고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원무과장은 지방행정사무관으로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약제과장은 지방약무사무관으로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간호부장은 지방기술서기관으로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진료부장은 진료부의 각 과장 중에서 병원장이 지정하는 자가 이를 겸보한다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현재 법인화가 이루어진 병원에 대해서도 수가 등에 대한 통제가 이루어지고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</a:t>
            </a:r>
            <a:r>
              <a:rPr lang="en-US" altLang="ko-KR" dirty="0" smtClean="0"/>
              <a:t>·</a:t>
            </a:r>
            <a:r>
              <a:rPr lang="ko-KR" altLang="en-US" dirty="0" smtClean="0"/>
              <a:t>인사 등 경영일반에 대한 통제가 포괄적으로 이루어지고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>
                <a:latin typeface="+mn-lt"/>
              </a:rPr>
              <a:t>포괄적 감독권한 비교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서울특별시립병원 설치 및 운영에 관한 조례</a:t>
            </a:r>
            <a:r>
              <a:rPr lang="en-US" altLang="ko-KR" dirty="0" smtClean="0"/>
              <a:t>(2011.7.28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 </a:t>
            </a:r>
            <a:endParaRPr lang="ko-KR" altLang="en-US" dirty="0"/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631825" y="1628775"/>
            <a:ext cx="1441450" cy="28733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2073276" y="1628775"/>
            <a:ext cx="1259394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</a:p>
        </p:txBody>
      </p:sp>
      <p:sp>
        <p:nvSpPr>
          <p:cNvPr id="59" name="직사각형 58"/>
          <p:cNvSpPr/>
          <p:nvPr/>
        </p:nvSpPr>
        <p:spPr bwMode="auto">
          <a:xfrm>
            <a:off x="3332820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4592217" y="1628775"/>
            <a:ext cx="1259396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</a:t>
            </a:r>
          </a:p>
        </p:txBody>
      </p:sp>
      <p:sp>
        <p:nvSpPr>
          <p:cNvPr id="62" name="직사각형 61"/>
          <p:cNvSpPr/>
          <p:nvPr/>
        </p:nvSpPr>
        <p:spPr bwMode="auto">
          <a:xfrm>
            <a:off x="5851612" y="1628775"/>
            <a:ext cx="3422563" cy="2873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비고</a:t>
            </a:r>
          </a:p>
        </p:txBody>
      </p:sp>
      <p:sp>
        <p:nvSpPr>
          <p:cNvPr id="63" name="직사각형 62"/>
          <p:cNvSpPr/>
          <p:nvPr/>
        </p:nvSpPr>
        <p:spPr bwMode="auto">
          <a:xfrm>
            <a:off x="631825" y="1916105"/>
            <a:ext cx="612775" cy="162668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진료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631825" y="3542791"/>
            <a:ext cx="1441445" cy="265798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 일반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2073276" y="1916120"/>
            <a:ext cx="1259394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3332820" y="1916120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4592217" y="1916120"/>
            <a:ext cx="1259396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5851612" y="1916116"/>
            <a:ext cx="3422563" cy="162667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책임운영기관은 세입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세출에 관한 전반적 통제가 이루어져 실질적 권한이 없음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법인화가 된 시립병원의 경우도 서울특별시립병원 설치 및 운영에 관한 조례 및 동 조례에 의해 설치된 비급여수가심의위원회에 의해 수가 전반에 대한 통제가 이루어짐</a:t>
            </a:r>
          </a:p>
        </p:txBody>
      </p:sp>
      <p:sp>
        <p:nvSpPr>
          <p:cNvPr id="82" name="직사각형 81"/>
          <p:cNvSpPr/>
          <p:nvPr/>
        </p:nvSpPr>
        <p:spPr bwMode="auto">
          <a:xfrm>
            <a:off x="2073276" y="2449920"/>
            <a:ext cx="1259394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3332820" y="2449920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4592217" y="2449920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2073276" y="3535329"/>
            <a:ext cx="1259394" cy="266544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3332820" y="3535329"/>
            <a:ext cx="1259396" cy="266544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4592217" y="3535329"/>
            <a:ext cx="1259396" cy="266544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5" name="직사각형 124"/>
          <p:cNvSpPr/>
          <p:nvPr/>
        </p:nvSpPr>
        <p:spPr bwMode="auto">
          <a:xfrm>
            <a:off x="5851612" y="3542792"/>
            <a:ext cx="3422563" cy="26579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책임운영기관의 경우 책임운영기관운영위원회에 의해 사업목표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사업계획 및 사업성과평가에 대한 통제를 받게 되며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부서 협의를 거치게 되어 통제 프로세스가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단계 증가함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서울특별시립병원 설치 및 운영에 관한 조례에 의해 법인화가 이루어진 병원도 병원운영위원회를 두어 간접통제를 실시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 시장 임명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병원운영위원회에 의해 조직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사업계획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결산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자산의 취득과 처분에 관해 통제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직사각형 132"/>
          <p:cNvSpPr/>
          <p:nvPr/>
        </p:nvSpPr>
        <p:spPr bwMode="auto">
          <a:xfrm>
            <a:off x="2073273" y="2996356"/>
            <a:ext cx="1259394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133"/>
          <p:cNvSpPr/>
          <p:nvPr/>
        </p:nvSpPr>
        <p:spPr bwMode="auto">
          <a:xfrm>
            <a:off x="3332817" y="2996356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직사각형 134"/>
          <p:cNvSpPr/>
          <p:nvPr/>
        </p:nvSpPr>
        <p:spPr bwMode="auto">
          <a:xfrm>
            <a:off x="4592214" y="2996356"/>
            <a:ext cx="1259396" cy="5464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×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직사각형 136"/>
          <p:cNvSpPr/>
          <p:nvPr/>
        </p:nvSpPr>
        <p:spPr bwMode="auto">
          <a:xfrm>
            <a:off x="1244596" y="1916121"/>
            <a:ext cx="828680" cy="5338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입원료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 bwMode="auto">
          <a:xfrm>
            <a:off x="1244593" y="2449922"/>
            <a:ext cx="828680" cy="54643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진료수가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비급여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직사각형 138"/>
          <p:cNvSpPr/>
          <p:nvPr/>
        </p:nvSpPr>
        <p:spPr bwMode="auto">
          <a:xfrm>
            <a:off x="1244590" y="2996356"/>
            <a:ext cx="828680" cy="5464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감면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직사각형 139"/>
          <p:cNvSpPr/>
          <p:nvPr/>
        </p:nvSpPr>
        <p:spPr bwMode="auto">
          <a:xfrm>
            <a:off x="4700588" y="5805798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경영계획수립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직사각형 140"/>
          <p:cNvSpPr/>
          <p:nvPr/>
        </p:nvSpPr>
        <p:spPr bwMode="auto">
          <a:xfrm>
            <a:off x="4700588" y="5085540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운영위 의결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 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2" name="직사각형 141"/>
          <p:cNvSpPr/>
          <p:nvPr/>
        </p:nvSpPr>
        <p:spPr bwMode="auto">
          <a:xfrm>
            <a:off x="4700588" y="4365282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</a:p>
        </p:txBody>
      </p:sp>
      <p:sp>
        <p:nvSpPr>
          <p:cNvPr id="143" name="직사각형 142"/>
          <p:cNvSpPr/>
          <p:nvPr/>
        </p:nvSpPr>
        <p:spPr bwMode="auto">
          <a:xfrm>
            <a:off x="4700588" y="3645024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5" name="직선 화살표 연결선 144"/>
          <p:cNvCxnSpPr>
            <a:stCxn id="141" idx="0"/>
            <a:endCxn id="142" idx="2"/>
          </p:cNvCxnSpPr>
          <p:nvPr/>
        </p:nvCxnSpPr>
        <p:spPr bwMode="auto">
          <a:xfrm flipV="1">
            <a:off x="5223210" y="4760792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6" name="직선 화살표 연결선 145"/>
          <p:cNvCxnSpPr>
            <a:stCxn id="142" idx="0"/>
            <a:endCxn id="143" idx="2"/>
          </p:cNvCxnSpPr>
          <p:nvPr/>
        </p:nvCxnSpPr>
        <p:spPr bwMode="auto">
          <a:xfrm flipV="1">
            <a:off x="5223210" y="4040534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55" name="직선 화살표 연결선 154"/>
          <p:cNvCxnSpPr>
            <a:stCxn id="140" idx="0"/>
            <a:endCxn id="141" idx="2"/>
          </p:cNvCxnSpPr>
          <p:nvPr/>
        </p:nvCxnSpPr>
        <p:spPr bwMode="auto">
          <a:xfrm flipV="1">
            <a:off x="5223210" y="5481050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8" name="직사각형 157"/>
          <p:cNvSpPr/>
          <p:nvPr/>
        </p:nvSpPr>
        <p:spPr bwMode="auto">
          <a:xfrm>
            <a:off x="2180692" y="5805798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경영계획수립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9" name="직사각형 158"/>
          <p:cNvSpPr/>
          <p:nvPr/>
        </p:nvSpPr>
        <p:spPr bwMode="auto">
          <a:xfrm>
            <a:off x="2180692" y="5085540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복지건강실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내부 심의</a:t>
            </a:r>
          </a:p>
        </p:txBody>
      </p:sp>
      <p:sp>
        <p:nvSpPr>
          <p:cNvPr id="160" name="직사각형 159"/>
          <p:cNvSpPr/>
          <p:nvPr/>
        </p:nvSpPr>
        <p:spPr bwMode="auto">
          <a:xfrm>
            <a:off x="2180692" y="4365282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</a:p>
        </p:txBody>
      </p:sp>
      <p:sp>
        <p:nvSpPr>
          <p:cNvPr id="161" name="직사각형 160"/>
          <p:cNvSpPr/>
          <p:nvPr/>
        </p:nvSpPr>
        <p:spPr bwMode="auto">
          <a:xfrm>
            <a:off x="2180692" y="3645024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2" name="직선 화살표 연결선 161"/>
          <p:cNvCxnSpPr>
            <a:stCxn id="159" idx="0"/>
            <a:endCxn id="160" idx="2"/>
          </p:cNvCxnSpPr>
          <p:nvPr/>
        </p:nvCxnSpPr>
        <p:spPr bwMode="auto">
          <a:xfrm flipV="1">
            <a:off x="2703314" y="4760792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63" name="직선 화살표 연결선 162"/>
          <p:cNvCxnSpPr>
            <a:stCxn id="160" idx="0"/>
            <a:endCxn id="161" idx="2"/>
          </p:cNvCxnSpPr>
          <p:nvPr/>
        </p:nvCxnSpPr>
        <p:spPr bwMode="auto">
          <a:xfrm flipV="1">
            <a:off x="2703314" y="4040534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64" name="직선 화살표 연결선 163"/>
          <p:cNvCxnSpPr>
            <a:stCxn id="158" idx="0"/>
            <a:endCxn id="159" idx="2"/>
          </p:cNvCxnSpPr>
          <p:nvPr/>
        </p:nvCxnSpPr>
        <p:spPr bwMode="auto">
          <a:xfrm flipV="1">
            <a:off x="2703314" y="5481050"/>
            <a:ext cx="0" cy="32474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65" name="직사각형 164"/>
          <p:cNvSpPr/>
          <p:nvPr/>
        </p:nvSpPr>
        <p:spPr bwMode="auto">
          <a:xfrm>
            <a:off x="3440832" y="5805264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경영계획수립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6" name="직사각형 165"/>
          <p:cNvSpPr/>
          <p:nvPr/>
        </p:nvSpPr>
        <p:spPr bwMode="auto">
          <a:xfrm>
            <a:off x="3440832" y="4724876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책임운영기관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운영위원회 심의</a:t>
            </a:r>
          </a:p>
        </p:txBody>
      </p:sp>
      <p:sp>
        <p:nvSpPr>
          <p:cNvPr id="167" name="직사각형 166"/>
          <p:cNvSpPr/>
          <p:nvPr/>
        </p:nvSpPr>
        <p:spPr bwMode="auto">
          <a:xfrm>
            <a:off x="3440832" y="4184683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</a:p>
        </p:txBody>
      </p:sp>
      <p:sp>
        <p:nvSpPr>
          <p:cNvPr id="168" name="직사각형 167"/>
          <p:cNvSpPr/>
          <p:nvPr/>
        </p:nvSpPr>
        <p:spPr bwMode="auto">
          <a:xfrm>
            <a:off x="3440832" y="3644490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시의회 재가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9" name="직선 화살표 연결선 168"/>
          <p:cNvCxnSpPr>
            <a:stCxn id="166" idx="0"/>
            <a:endCxn id="167" idx="2"/>
          </p:cNvCxnSpPr>
          <p:nvPr/>
        </p:nvCxnSpPr>
        <p:spPr bwMode="auto">
          <a:xfrm flipV="1">
            <a:off x="3963454" y="4580193"/>
            <a:ext cx="0" cy="144683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0" name="직선 화살표 연결선 169"/>
          <p:cNvCxnSpPr>
            <a:stCxn id="167" idx="0"/>
            <a:endCxn id="168" idx="2"/>
          </p:cNvCxnSpPr>
          <p:nvPr/>
        </p:nvCxnSpPr>
        <p:spPr bwMode="auto">
          <a:xfrm flipV="1">
            <a:off x="3963454" y="4040000"/>
            <a:ext cx="0" cy="144683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1" name="직선 화살표 연결선 170"/>
          <p:cNvCxnSpPr>
            <a:stCxn id="165" idx="0"/>
            <a:endCxn id="172" idx="2"/>
          </p:cNvCxnSpPr>
          <p:nvPr/>
        </p:nvCxnSpPr>
        <p:spPr bwMode="auto">
          <a:xfrm flipV="1">
            <a:off x="3963454" y="5660579"/>
            <a:ext cx="0" cy="144685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72" name="직사각형 171"/>
          <p:cNvSpPr/>
          <p:nvPr/>
        </p:nvSpPr>
        <p:spPr bwMode="auto">
          <a:xfrm>
            <a:off x="3440832" y="5265069"/>
            <a:ext cx="1045243" cy="3955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복지건강실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내부 협의</a:t>
            </a:r>
          </a:p>
        </p:txBody>
      </p:sp>
      <p:cxnSp>
        <p:nvCxnSpPr>
          <p:cNvPr id="174" name="직선 화살표 연결선 173"/>
          <p:cNvCxnSpPr>
            <a:stCxn id="172" idx="0"/>
            <a:endCxn id="166" idx="2"/>
          </p:cNvCxnSpPr>
          <p:nvPr/>
        </p:nvCxnSpPr>
        <p:spPr bwMode="auto">
          <a:xfrm flipV="1">
            <a:off x="3963454" y="5120386"/>
            <a:ext cx="0" cy="144683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위원회의 심의를 거쳐 승인이 이루어진 사업운영계획은 연간사업계획의 변경이 없는 한 기 승인된 것으로  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별도의 승인 절차를 거치지 않게 하여 관리</a:t>
            </a:r>
            <a:r>
              <a:rPr lang="en-US" altLang="ko-KR" dirty="0" smtClean="0"/>
              <a:t>·</a:t>
            </a:r>
            <a:r>
              <a:rPr lang="ko-KR" altLang="en-US" dirty="0" smtClean="0"/>
              <a:t>감독 부담을 완화함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사업계획에 대한 심의 강화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서울특별시 책임운영기관의 지정 및 운영에 관한 조례</a:t>
            </a:r>
            <a:r>
              <a:rPr lang="en-US" altLang="ko-KR" dirty="0" smtClean="0"/>
              <a:t>(2011.7.28 </a:t>
            </a:r>
            <a:r>
              <a:rPr lang="ko-KR" altLang="en-US" dirty="0" smtClean="0"/>
              <a:t>개정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7" name="직사각형 66"/>
          <p:cNvSpPr/>
          <p:nvPr/>
        </p:nvSpPr>
        <p:spPr bwMode="auto">
          <a:xfrm>
            <a:off x="631825" y="1628776"/>
            <a:ext cx="2160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 각 부서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2792412" y="1628776"/>
            <a:ext cx="2160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4952999" y="1628776"/>
            <a:ext cx="2160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책임운영기관운영위원회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7113586" y="1628776"/>
            <a:ext cx="216058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서울시장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631824" y="1916113"/>
            <a:ext cx="2160588" cy="42846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2792411" y="1916113"/>
            <a:ext cx="2160588" cy="42846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4952998" y="1916113"/>
            <a:ext cx="2160588" cy="42846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7113585" y="1916113"/>
            <a:ext cx="2160588" cy="42846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3009007" y="2924944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사업운영계획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임용 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 bwMode="auto">
          <a:xfrm>
            <a:off x="5169471" y="2924944"/>
            <a:ext cx="1475718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사업목표 검토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848544" y="2060848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정책방향 검토</a:t>
            </a:r>
          </a:p>
        </p:txBody>
      </p:sp>
      <p:cxnSp>
        <p:nvCxnSpPr>
          <p:cNvPr id="89" name="직선 화살표 연결선 88"/>
          <p:cNvCxnSpPr>
            <a:stCxn id="80" idx="3"/>
            <a:endCxn id="81" idx="1"/>
          </p:cNvCxnSpPr>
          <p:nvPr/>
        </p:nvCxnSpPr>
        <p:spPr bwMode="auto">
          <a:xfrm>
            <a:off x="4736976" y="3158970"/>
            <a:ext cx="432495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0" name="직사각형 89"/>
          <p:cNvSpPr/>
          <p:nvPr/>
        </p:nvSpPr>
        <p:spPr bwMode="auto">
          <a:xfrm>
            <a:off x="5169471" y="2060848"/>
            <a:ext cx="1475718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부서 의견수렴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2" name="직선 화살표 연결선 91"/>
          <p:cNvCxnSpPr>
            <a:stCxn id="81" idx="0"/>
            <a:endCxn id="90" idx="2"/>
          </p:cNvCxnSpPr>
          <p:nvPr/>
        </p:nvCxnSpPr>
        <p:spPr bwMode="auto">
          <a:xfrm flipV="1">
            <a:off x="5907330" y="2528900"/>
            <a:ext cx="0" cy="396044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6" name="직선 화살표 연결선 95"/>
          <p:cNvCxnSpPr>
            <a:stCxn id="90" idx="1"/>
            <a:endCxn id="84" idx="3"/>
          </p:cNvCxnSpPr>
          <p:nvPr/>
        </p:nvCxnSpPr>
        <p:spPr bwMode="auto">
          <a:xfrm flipH="1">
            <a:off x="2576513" y="2294874"/>
            <a:ext cx="259295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0" name="Shape 99"/>
          <p:cNvCxnSpPr>
            <a:stCxn id="80" idx="1"/>
            <a:endCxn id="84" idx="2"/>
          </p:cNvCxnSpPr>
          <p:nvPr/>
        </p:nvCxnSpPr>
        <p:spPr bwMode="auto">
          <a:xfrm rot="10800000">
            <a:off x="1712529" y="2528900"/>
            <a:ext cx="1296478" cy="630070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101" name="직사각형 100"/>
          <p:cNvSpPr/>
          <p:nvPr/>
        </p:nvSpPr>
        <p:spPr bwMode="auto">
          <a:xfrm>
            <a:off x="1064568" y="3176972"/>
            <a:ext cx="1727845" cy="2340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 시 요구 시 설명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5169471" y="3825044"/>
            <a:ext cx="1475718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사업목표 확정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8" name="꺾인 연결선 107"/>
          <p:cNvCxnSpPr>
            <a:stCxn id="90" idx="3"/>
            <a:endCxn id="106" idx="0"/>
          </p:cNvCxnSpPr>
          <p:nvPr/>
        </p:nvCxnSpPr>
        <p:spPr bwMode="auto">
          <a:xfrm flipH="1">
            <a:off x="5907330" y="2294874"/>
            <a:ext cx="737859" cy="1530170"/>
          </a:xfrm>
          <a:prstGeom prst="bentConnector4">
            <a:avLst>
              <a:gd name="adj1" fmla="val -30982"/>
              <a:gd name="adj2" fmla="val 85659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9" name="직사각형 108"/>
          <p:cNvSpPr/>
          <p:nvPr/>
        </p:nvSpPr>
        <p:spPr bwMode="auto">
          <a:xfrm>
            <a:off x="7329264" y="3825044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사업운영계획 승인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2" name="직선 화살표 연결선 111"/>
          <p:cNvCxnSpPr>
            <a:stCxn id="106" idx="3"/>
            <a:endCxn id="109" idx="1"/>
          </p:cNvCxnSpPr>
          <p:nvPr/>
        </p:nvCxnSpPr>
        <p:spPr bwMode="auto">
          <a:xfrm>
            <a:off x="6645189" y="4059070"/>
            <a:ext cx="684075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7" name="직사각형 116"/>
          <p:cNvSpPr/>
          <p:nvPr/>
        </p:nvSpPr>
        <p:spPr bwMode="auto">
          <a:xfrm>
            <a:off x="5169024" y="5445224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 및 결과 보고</a:t>
            </a:r>
          </a:p>
        </p:txBody>
      </p:sp>
      <p:cxnSp>
        <p:nvCxnSpPr>
          <p:cNvPr id="119" name="꺾인 연결선 107"/>
          <p:cNvCxnSpPr>
            <a:stCxn id="109" idx="2"/>
          </p:cNvCxnSpPr>
          <p:nvPr/>
        </p:nvCxnSpPr>
        <p:spPr bwMode="auto">
          <a:xfrm rot="5400000">
            <a:off x="5853101" y="2312988"/>
            <a:ext cx="360040" cy="43202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3" name="직사각형 122"/>
          <p:cNvSpPr/>
          <p:nvPr/>
        </p:nvSpPr>
        <p:spPr bwMode="auto">
          <a:xfrm>
            <a:off x="7329264" y="5445224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 검토 및 피드백</a:t>
            </a:r>
          </a:p>
        </p:txBody>
      </p:sp>
      <p:sp>
        <p:nvSpPr>
          <p:cNvPr id="124" name="순서도: 판단 123"/>
          <p:cNvSpPr/>
          <p:nvPr/>
        </p:nvSpPr>
        <p:spPr bwMode="auto">
          <a:xfrm>
            <a:off x="3009007" y="4653136"/>
            <a:ext cx="1727522" cy="468052"/>
          </a:xfrm>
          <a:prstGeom prst="flowChartDecision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" name="직사각형 129"/>
          <p:cNvSpPr/>
          <p:nvPr/>
        </p:nvSpPr>
        <p:spPr bwMode="auto">
          <a:xfrm>
            <a:off x="7329265" y="4653136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연간사업계획 변경 승인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1" name="직선 화살표 연결선 130"/>
          <p:cNvCxnSpPr>
            <a:stCxn id="118" idx="3"/>
            <a:endCxn id="130" idx="1"/>
          </p:cNvCxnSpPr>
          <p:nvPr/>
        </p:nvCxnSpPr>
        <p:spPr bwMode="auto">
          <a:xfrm>
            <a:off x="6897440" y="4887162"/>
            <a:ext cx="431825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8" name="꺾인 연결선 107"/>
          <p:cNvCxnSpPr>
            <a:stCxn id="126" idx="2"/>
            <a:endCxn id="117" idx="1"/>
          </p:cNvCxnSpPr>
          <p:nvPr/>
        </p:nvCxnSpPr>
        <p:spPr bwMode="auto">
          <a:xfrm rot="16200000" flipH="1">
            <a:off x="4241753" y="4751979"/>
            <a:ext cx="558062" cy="1296479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79" name="직사각형 178"/>
          <p:cNvSpPr/>
          <p:nvPr/>
        </p:nvSpPr>
        <p:spPr bwMode="auto">
          <a:xfrm>
            <a:off x="3872545" y="5283207"/>
            <a:ext cx="1080456" cy="2340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미 변경</a:t>
            </a:r>
          </a:p>
        </p:txBody>
      </p:sp>
      <p:sp>
        <p:nvSpPr>
          <p:cNvPr id="180" name="직사각형 179"/>
          <p:cNvSpPr/>
          <p:nvPr/>
        </p:nvSpPr>
        <p:spPr bwMode="auto">
          <a:xfrm>
            <a:off x="4746165" y="4895639"/>
            <a:ext cx="432831" cy="23402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변경</a:t>
            </a:r>
          </a:p>
        </p:txBody>
      </p:sp>
      <p:sp>
        <p:nvSpPr>
          <p:cNvPr id="118" name="직사각형 117"/>
          <p:cNvSpPr/>
          <p:nvPr/>
        </p:nvSpPr>
        <p:spPr bwMode="auto">
          <a:xfrm>
            <a:off x="5169471" y="4653136"/>
            <a:ext cx="1727969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연간사업계획 변경 심의</a:t>
            </a:r>
          </a:p>
        </p:txBody>
      </p:sp>
      <p:sp>
        <p:nvSpPr>
          <p:cNvPr id="126" name="직사각형 125"/>
          <p:cNvSpPr/>
          <p:nvPr/>
        </p:nvSpPr>
        <p:spPr bwMode="auto">
          <a:xfrm>
            <a:off x="3008560" y="4653136"/>
            <a:ext cx="1727969" cy="46805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연간사업계획 변경</a:t>
            </a:r>
          </a:p>
        </p:txBody>
      </p:sp>
      <p:cxnSp>
        <p:nvCxnSpPr>
          <p:cNvPr id="127" name="직선 화살표 연결선 126"/>
          <p:cNvCxnSpPr>
            <a:stCxn id="126" idx="3"/>
            <a:endCxn id="118" idx="1"/>
          </p:cNvCxnSpPr>
          <p:nvPr/>
        </p:nvCxnSpPr>
        <p:spPr bwMode="auto">
          <a:xfrm>
            <a:off x="4736529" y="4887162"/>
            <a:ext cx="432942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1" name="직선 화살표 연결선 180"/>
          <p:cNvCxnSpPr>
            <a:stCxn id="117" idx="3"/>
            <a:endCxn id="123" idx="1"/>
          </p:cNvCxnSpPr>
          <p:nvPr/>
        </p:nvCxnSpPr>
        <p:spPr bwMode="auto">
          <a:xfrm>
            <a:off x="6896993" y="5679250"/>
            <a:ext cx="43227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1208089" y="2024062"/>
            <a:ext cx="4789027" cy="757237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2400" dirty="0" smtClean="0">
                <a:latin typeface="+mn-lt"/>
                <a:ea typeface="+mj-ea"/>
              </a:rPr>
              <a:t>2. </a:t>
            </a:r>
            <a:r>
              <a:rPr lang="ko-KR" altLang="en-US" sz="2400" dirty="0" smtClean="0">
                <a:latin typeface="+mn-lt"/>
                <a:ea typeface="+mj-ea"/>
              </a:rPr>
              <a:t>시립병원 관리체계 개선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208089" y="2852738"/>
            <a:ext cx="4789028" cy="1981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66700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200" dirty="0" smtClean="0">
              <a:latin typeface="+mn-lt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관리체계 개선을 위한 방안을 아래와 같은 과정을 거쳐 도출함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시립병원 관리체계 개선 방안 도출 과정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2073275" y="16287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시립병원 관리체계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개선 필요성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3621501" y="20975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73275" y="2781300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방안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3621501" y="3250025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화살표 연결선 17"/>
          <p:cNvCxnSpPr>
            <a:stCxn id="13" idx="2"/>
            <a:endCxn id="15" idx="0"/>
          </p:cNvCxnSpPr>
          <p:nvPr/>
        </p:nvCxnSpPr>
        <p:spPr bwMode="auto">
          <a:xfrm>
            <a:off x="2973388" y="2349500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2073275" y="393382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시립병원의 관리체계 개선방안 평가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3621501" y="440255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직선 화살표 연결선 21"/>
          <p:cNvCxnSpPr>
            <a:stCxn id="15" idx="2"/>
            <a:endCxn id="20" idx="0"/>
          </p:cNvCxnSpPr>
          <p:nvPr/>
        </p:nvCxnSpPr>
        <p:spPr bwMode="auto">
          <a:xfrm>
            <a:off x="2973388" y="3502025"/>
            <a:ext cx="0" cy="43180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직사각형 24"/>
          <p:cNvSpPr/>
          <p:nvPr/>
        </p:nvSpPr>
        <p:spPr bwMode="auto">
          <a:xfrm>
            <a:off x="2073275" y="5121275"/>
            <a:ext cx="1800226" cy="7207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 실행과제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3621501" y="5590000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화살표 연결선 28"/>
          <p:cNvCxnSpPr>
            <a:stCxn id="20" idx="2"/>
            <a:endCxn id="25" idx="0"/>
          </p:cNvCxnSpPr>
          <p:nvPr/>
        </p:nvCxnSpPr>
        <p:spPr bwMode="auto">
          <a:xfrm>
            <a:off x="2973388" y="4654550"/>
            <a:ext cx="0" cy="466725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1" name="직사각형 40"/>
          <p:cNvSpPr/>
          <p:nvPr/>
        </p:nvSpPr>
        <p:spPr bwMode="auto">
          <a:xfrm>
            <a:off x="3873500" y="16287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서울시립병원의 관리체계 현황 검토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 공립병원의 관리체계 검토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3873501" y="2781300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개선방안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개선방안의 기대효과 검토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3873501" y="393382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개선방안에 대한 평가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 운영형태 개선방안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도출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873501" y="5121275"/>
            <a:ext cx="3959225" cy="7207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관리체계 개선을 위한 실행과제 도출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 bwMode="auto">
          <a:xfrm>
            <a:off x="668524" y="2097361"/>
            <a:ext cx="1441450" cy="6480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668524" y="3079819"/>
            <a:ext cx="1441450" cy="6480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668524" y="4062277"/>
            <a:ext cx="1441450" cy="6480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68524" y="5044734"/>
            <a:ext cx="1441450" cy="6480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서울시립병원은 서울시가 개별 병원에 대한 통제를 실시하고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벤치마킹 결과 일원화된 관리체계를 통해 개별 병원 간 시너지를 확보하는 사례가 나타남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</a:t>
            </a:r>
            <a:r>
              <a:rPr lang="ko-KR" altLang="en-US" smtClean="0"/>
              <a:t>관리체계 개선 필요성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631825" y="2063825"/>
            <a:ext cx="1441450" cy="64807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서울시립병원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631825" y="3046283"/>
            <a:ext cx="1441450" cy="64807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뉴욕시립병원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4028741"/>
            <a:ext cx="1441450" cy="64807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동경도립병원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5011198"/>
            <a:ext cx="1441450" cy="64807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2216150" y="2063825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시립병원의 거버넌스가 지나치게 다원화되어 일관된 운영과 시너지 확보가 어려운 구조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동부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북부 등 위탁병원에 대해서도 서울시가 직접 통제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2216150" y="3046283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HHC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중심으로 관리체계 구성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회장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 의장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과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COO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중심으로 운영 이원화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민관합작으로 설립된 지역 내 의료 네트워크 성격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216150" y="4028741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경영본부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공무원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와 공사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법인직원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관리체계 이원화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병원경영본부 소관 직영병원을 공사에 지속적으로 이관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공사는 민관합작법인으로 지역 내 의료 네트워크 성격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216150" y="5011198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법인화 된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 도립병원 통합 운영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이사회를 중심으로 주요 의사결정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의료원장은 병원장 임용추천권한 보유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5816600" y="2063825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개별 병원에 대한 지원보다는 통제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감독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지도가 주 기능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약품 등 부분적으로 공동구매가 이루어지고 있으나 전체 시립병원 간 연계 및 교류는 없음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5816600" y="3046283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총괄사업부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(COO)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혁신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정보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진료특성화 주도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회장 직속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 본부 및 위원회가 민간병원과의 협력 업무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재무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직원인사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공공보건의료 사업 총괄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5816600" y="4028741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공동채용을 통해 브랜드 이미지 강화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본부는 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등 경영통제와 성과관리 추진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공사는 교육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대외협력과 관련된 지원업무 중심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5816600" y="5011198"/>
            <a:ext cx="3456936" cy="6480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의료원이 분원의 조직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회계 통제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공동구매보다 표준원가 형태의 일반기준으로 비용 통제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채용은 개별 진행되며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파견 형태로 부분적 인력교류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2216150" y="1628775"/>
            <a:ext cx="3456936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관리체계 구성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5816600" y="1628775"/>
            <a:ext cx="3456936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관리체계 활용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 bwMode="auto">
          <a:xfrm>
            <a:off x="2216150" y="1916113"/>
            <a:ext cx="3456936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>
            <a:off x="5816600" y="1916113"/>
            <a:ext cx="3456936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서울시는 아래와 같은 </a:t>
            </a:r>
            <a:r>
              <a:rPr lang="en-US" altLang="ko-KR" dirty="0" smtClean="0"/>
              <a:t>13</a:t>
            </a:r>
            <a:r>
              <a:rPr lang="ko-KR" altLang="en-US" dirty="0" smtClean="0"/>
              <a:t>개 시립병원을 설립</a:t>
            </a:r>
            <a:r>
              <a:rPr lang="en-US" altLang="ko-KR" dirty="0" smtClean="0"/>
              <a:t>·</a:t>
            </a:r>
            <a:r>
              <a:rPr lang="ko-KR" altLang="en-US" dirty="0" smtClean="0"/>
              <a:t>운영하고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다양한 형태의 거버넌스가 형성되어 시립병원 전체 차원에서 일관된 기준을 적용하거나 시립병원 간 시너지를 확보하기 어려운 구조임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서울시립병원의 </a:t>
            </a:r>
            <a:r>
              <a:rPr lang="ko-KR" altLang="en-US" dirty="0" smtClean="0"/>
              <a:t>관리체계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71" name="직사각형 70"/>
          <p:cNvSpPr/>
          <p:nvPr/>
        </p:nvSpPr>
        <p:spPr bwMode="auto">
          <a:xfrm>
            <a:off x="6734180" y="1628477"/>
            <a:ext cx="1008063" cy="36036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</a:p>
        </p:txBody>
      </p:sp>
      <p:sp>
        <p:nvSpPr>
          <p:cNvPr id="86" name="직사각형 85"/>
          <p:cNvSpPr/>
          <p:nvPr/>
        </p:nvSpPr>
        <p:spPr bwMode="auto">
          <a:xfrm>
            <a:off x="4268924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라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</a:t>
            </a:r>
          </a:p>
        </p:txBody>
      </p:sp>
      <p:sp>
        <p:nvSpPr>
          <p:cNvPr id="92" name="직사각형 91"/>
          <p:cNvSpPr/>
          <p:nvPr/>
        </p:nvSpPr>
        <p:spPr bwMode="auto">
          <a:xfrm>
            <a:off x="4737671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장애인치과병원</a:t>
            </a:r>
          </a:p>
        </p:txBody>
      </p:sp>
      <p:sp>
        <p:nvSpPr>
          <p:cNvPr id="93" name="직사각형 92"/>
          <p:cNvSpPr/>
          <p:nvPr/>
        </p:nvSpPr>
        <p:spPr bwMode="auto">
          <a:xfrm>
            <a:off x="5206418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서남병원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6103738" y="2636912"/>
            <a:ext cx="396739" cy="12969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북부병원</a:t>
            </a:r>
          </a:p>
        </p:txBody>
      </p:sp>
      <p:sp>
        <p:nvSpPr>
          <p:cNvPr id="95" name="직사각형 94"/>
          <p:cNvSpPr/>
          <p:nvPr/>
        </p:nvSpPr>
        <p:spPr bwMode="auto">
          <a:xfrm>
            <a:off x="6572485" y="2636912"/>
            <a:ext cx="396739" cy="12969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동부병원</a:t>
            </a:r>
          </a:p>
        </p:txBody>
      </p:sp>
      <p:sp>
        <p:nvSpPr>
          <p:cNvPr id="97" name="직사각형 96"/>
          <p:cNvSpPr/>
          <p:nvPr/>
        </p:nvSpPr>
        <p:spPr bwMode="auto">
          <a:xfrm>
            <a:off x="7939247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직사각형 97"/>
          <p:cNvSpPr/>
          <p:nvPr/>
        </p:nvSpPr>
        <p:spPr bwMode="auto">
          <a:xfrm>
            <a:off x="8407994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은평병원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2144688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용인정신병원</a:t>
            </a:r>
          </a:p>
        </p:txBody>
      </p:sp>
      <p:sp>
        <p:nvSpPr>
          <p:cNvPr id="100" name="직사각형 99"/>
          <p:cNvSpPr/>
          <p:nvPr/>
        </p:nvSpPr>
        <p:spPr bwMode="auto">
          <a:xfrm>
            <a:off x="2613435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백암정신병원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3082182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축령정신병원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3550929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고양정신병원</a:t>
            </a:r>
          </a:p>
        </p:txBody>
      </p:sp>
      <p:cxnSp>
        <p:nvCxnSpPr>
          <p:cNvPr id="119" name="직선 연결선 118"/>
          <p:cNvCxnSpPr>
            <a:stCxn id="96" idx="0"/>
            <a:endCxn id="71" idx="2"/>
          </p:cNvCxnSpPr>
          <p:nvPr/>
        </p:nvCxnSpPr>
        <p:spPr bwMode="auto">
          <a:xfrm flipV="1">
            <a:off x="7238212" y="1988840"/>
            <a:ext cx="0" cy="64807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3" name="직사각형 122"/>
          <p:cNvSpPr/>
          <p:nvPr/>
        </p:nvSpPr>
        <p:spPr bwMode="auto">
          <a:xfrm>
            <a:off x="8876741" y="2636912"/>
            <a:ext cx="396739" cy="176419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서북병원</a:t>
            </a:r>
          </a:p>
        </p:txBody>
      </p:sp>
      <p:cxnSp>
        <p:nvCxnSpPr>
          <p:cNvPr id="133" name="직선 연결선 132"/>
          <p:cNvCxnSpPr/>
          <p:nvPr/>
        </p:nvCxnSpPr>
        <p:spPr bwMode="auto">
          <a:xfrm>
            <a:off x="2343058" y="2276872"/>
            <a:ext cx="6732053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직선 연결선 137"/>
          <p:cNvCxnSpPr>
            <a:endCxn id="99" idx="0"/>
          </p:cNvCxnSpPr>
          <p:nvPr/>
        </p:nvCxnSpPr>
        <p:spPr bwMode="auto">
          <a:xfrm>
            <a:off x="2343058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직선 연결선 139"/>
          <p:cNvCxnSpPr>
            <a:endCxn id="100" idx="0"/>
          </p:cNvCxnSpPr>
          <p:nvPr/>
        </p:nvCxnSpPr>
        <p:spPr bwMode="auto">
          <a:xfrm>
            <a:off x="2811805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직선 연결선 141"/>
          <p:cNvCxnSpPr>
            <a:endCxn id="101" idx="0"/>
          </p:cNvCxnSpPr>
          <p:nvPr/>
        </p:nvCxnSpPr>
        <p:spPr bwMode="auto">
          <a:xfrm>
            <a:off x="3280552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직선 연결선 146"/>
          <p:cNvCxnSpPr>
            <a:endCxn id="102" idx="0"/>
          </p:cNvCxnSpPr>
          <p:nvPr/>
        </p:nvCxnSpPr>
        <p:spPr bwMode="auto">
          <a:xfrm>
            <a:off x="3749299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직선 연결선 152"/>
          <p:cNvCxnSpPr>
            <a:endCxn id="86" idx="0"/>
          </p:cNvCxnSpPr>
          <p:nvPr/>
        </p:nvCxnSpPr>
        <p:spPr bwMode="auto">
          <a:xfrm>
            <a:off x="4467294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직선 연결선 155"/>
          <p:cNvCxnSpPr>
            <a:endCxn id="92" idx="0"/>
          </p:cNvCxnSpPr>
          <p:nvPr/>
        </p:nvCxnSpPr>
        <p:spPr bwMode="auto">
          <a:xfrm>
            <a:off x="4936041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직선 연결선 158"/>
          <p:cNvCxnSpPr>
            <a:endCxn id="93" idx="0"/>
          </p:cNvCxnSpPr>
          <p:nvPr/>
        </p:nvCxnSpPr>
        <p:spPr bwMode="auto">
          <a:xfrm>
            <a:off x="5404788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3" name="직선 연결선 162"/>
          <p:cNvCxnSpPr>
            <a:endCxn id="94" idx="0"/>
          </p:cNvCxnSpPr>
          <p:nvPr/>
        </p:nvCxnSpPr>
        <p:spPr bwMode="auto">
          <a:xfrm>
            <a:off x="6302108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직선 연결선 165"/>
          <p:cNvCxnSpPr>
            <a:endCxn id="95" idx="0"/>
          </p:cNvCxnSpPr>
          <p:nvPr/>
        </p:nvCxnSpPr>
        <p:spPr bwMode="auto">
          <a:xfrm>
            <a:off x="6770855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직선 연결선 180"/>
          <p:cNvCxnSpPr>
            <a:endCxn id="97" idx="0"/>
          </p:cNvCxnSpPr>
          <p:nvPr/>
        </p:nvCxnSpPr>
        <p:spPr bwMode="auto">
          <a:xfrm>
            <a:off x="8137617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직선 연결선 185"/>
          <p:cNvCxnSpPr>
            <a:endCxn id="98" idx="0"/>
          </p:cNvCxnSpPr>
          <p:nvPr/>
        </p:nvCxnSpPr>
        <p:spPr bwMode="auto">
          <a:xfrm>
            <a:off x="8606364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직선 연결선 189"/>
          <p:cNvCxnSpPr>
            <a:endCxn id="123" idx="0"/>
          </p:cNvCxnSpPr>
          <p:nvPr/>
        </p:nvCxnSpPr>
        <p:spPr bwMode="auto">
          <a:xfrm>
            <a:off x="9075111" y="2276872"/>
            <a:ext cx="0" cy="36004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5" name="직사각형 194"/>
          <p:cNvSpPr/>
          <p:nvPr/>
        </p:nvSpPr>
        <p:spPr bwMode="auto">
          <a:xfrm>
            <a:off x="631825" y="4509120"/>
            <a:ext cx="133284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관리체계</a:t>
            </a:r>
          </a:p>
        </p:txBody>
      </p:sp>
      <p:sp>
        <p:nvSpPr>
          <p:cNvPr id="196" name="직사각형 195"/>
          <p:cNvSpPr/>
          <p:nvPr/>
        </p:nvSpPr>
        <p:spPr bwMode="auto">
          <a:xfrm>
            <a:off x="2144688" y="4509120"/>
            <a:ext cx="1802980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지정</a:t>
            </a:r>
          </a:p>
        </p:txBody>
      </p:sp>
      <p:sp>
        <p:nvSpPr>
          <p:cNvPr id="198" name="직사각형 197"/>
          <p:cNvSpPr/>
          <p:nvPr/>
        </p:nvSpPr>
        <p:spPr bwMode="auto">
          <a:xfrm>
            <a:off x="4268924" y="4509120"/>
            <a:ext cx="133423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건립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후 민간위탁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0" name="직사각형 199"/>
          <p:cNvSpPr/>
          <p:nvPr/>
        </p:nvSpPr>
        <p:spPr bwMode="auto">
          <a:xfrm>
            <a:off x="7939247" y="4509120"/>
            <a:ext cx="1334928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7039842" y="2636912"/>
            <a:ext cx="396739" cy="176419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서울의료원</a:t>
            </a:r>
          </a:p>
        </p:txBody>
      </p:sp>
      <p:cxnSp>
        <p:nvCxnSpPr>
          <p:cNvPr id="220" name="직선 연결선 219"/>
          <p:cNvCxnSpPr/>
          <p:nvPr/>
        </p:nvCxnSpPr>
        <p:spPr bwMode="auto">
          <a:xfrm>
            <a:off x="6103738" y="4041775"/>
            <a:ext cx="93610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2" name="직선 연결선 231"/>
          <p:cNvCxnSpPr/>
          <p:nvPr/>
        </p:nvCxnSpPr>
        <p:spPr bwMode="auto">
          <a:xfrm flipH="1">
            <a:off x="7039842" y="2636912"/>
            <a:ext cx="721" cy="140486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6" name="직선 연결선 235"/>
          <p:cNvCxnSpPr/>
          <p:nvPr/>
        </p:nvCxnSpPr>
        <p:spPr bwMode="auto">
          <a:xfrm>
            <a:off x="7039842" y="2636912"/>
            <a:ext cx="396739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8" name="직선 연결선 237"/>
          <p:cNvCxnSpPr/>
          <p:nvPr/>
        </p:nvCxnSpPr>
        <p:spPr bwMode="auto">
          <a:xfrm>
            <a:off x="7448550" y="2636838"/>
            <a:ext cx="0" cy="176427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1" name="직선 연결선 240"/>
          <p:cNvCxnSpPr/>
          <p:nvPr/>
        </p:nvCxnSpPr>
        <p:spPr bwMode="auto">
          <a:xfrm>
            <a:off x="6103738" y="4400550"/>
            <a:ext cx="134481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3" name="직선 연결선 242"/>
          <p:cNvCxnSpPr/>
          <p:nvPr/>
        </p:nvCxnSpPr>
        <p:spPr bwMode="auto">
          <a:xfrm>
            <a:off x="6105128" y="4041775"/>
            <a:ext cx="0" cy="35877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4" name="직사각형 243"/>
          <p:cNvSpPr/>
          <p:nvPr/>
        </p:nvSpPr>
        <p:spPr bwMode="auto">
          <a:xfrm>
            <a:off x="6102348" y="4509120"/>
            <a:ext cx="1346202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</a:t>
            </a:r>
          </a:p>
        </p:txBody>
      </p:sp>
      <p:sp>
        <p:nvSpPr>
          <p:cNvPr id="246" name="직사각형 245"/>
          <p:cNvSpPr/>
          <p:nvPr/>
        </p:nvSpPr>
        <p:spPr bwMode="auto">
          <a:xfrm>
            <a:off x="631825" y="4905164"/>
            <a:ext cx="133284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관리일반</a:t>
            </a:r>
          </a:p>
        </p:txBody>
      </p:sp>
      <p:sp>
        <p:nvSpPr>
          <p:cNvPr id="249" name="직사각형 248"/>
          <p:cNvSpPr/>
          <p:nvPr/>
        </p:nvSpPr>
        <p:spPr bwMode="auto">
          <a:xfrm>
            <a:off x="4268924" y="4905164"/>
            <a:ext cx="3181710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병원경영위원회</a:t>
            </a:r>
          </a:p>
        </p:txBody>
      </p:sp>
      <p:sp>
        <p:nvSpPr>
          <p:cNvPr id="250" name="직사각형 249"/>
          <p:cNvSpPr/>
          <p:nvPr/>
        </p:nvSpPr>
        <p:spPr bwMode="auto">
          <a:xfrm>
            <a:off x="7939942" y="4905164"/>
            <a:ext cx="1334928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규정 적용</a:t>
            </a:r>
          </a:p>
        </p:txBody>
      </p:sp>
      <p:sp>
        <p:nvSpPr>
          <p:cNvPr id="254" name="직사각형 253"/>
          <p:cNvSpPr/>
          <p:nvPr/>
        </p:nvSpPr>
        <p:spPr bwMode="auto">
          <a:xfrm>
            <a:off x="631825" y="5301208"/>
            <a:ext cx="133284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진료통제</a:t>
            </a:r>
          </a:p>
        </p:txBody>
      </p:sp>
      <p:sp>
        <p:nvSpPr>
          <p:cNvPr id="255" name="직사각형 254"/>
          <p:cNvSpPr/>
          <p:nvPr/>
        </p:nvSpPr>
        <p:spPr bwMode="auto">
          <a:xfrm>
            <a:off x="2146077" y="5301208"/>
            <a:ext cx="3457079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진료지침 없으며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진료수가에 대한 통제만 이루어짐</a:t>
            </a:r>
          </a:p>
        </p:txBody>
      </p:sp>
      <p:sp>
        <p:nvSpPr>
          <p:cNvPr id="260" name="직사각형 259"/>
          <p:cNvSpPr/>
          <p:nvPr/>
        </p:nvSpPr>
        <p:spPr bwMode="auto">
          <a:xfrm>
            <a:off x="6103738" y="5301208"/>
            <a:ext cx="3169742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병원에 대해 개별 통제를 실시함</a:t>
            </a:r>
          </a:p>
        </p:txBody>
      </p:sp>
      <p:sp>
        <p:nvSpPr>
          <p:cNvPr id="262" name="직사각형 261"/>
          <p:cNvSpPr/>
          <p:nvPr/>
        </p:nvSpPr>
        <p:spPr bwMode="auto">
          <a:xfrm>
            <a:off x="631825" y="5697252"/>
            <a:ext cx="133284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행정통제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3" name="직사각형 262"/>
          <p:cNvSpPr/>
          <p:nvPr/>
        </p:nvSpPr>
        <p:spPr bwMode="auto">
          <a:xfrm>
            <a:off x="2146773" y="5697252"/>
            <a:ext cx="1802980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거의 없음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4" name="직사각형 263"/>
          <p:cNvSpPr/>
          <p:nvPr/>
        </p:nvSpPr>
        <p:spPr bwMode="auto">
          <a:xfrm>
            <a:off x="4271009" y="5697252"/>
            <a:ext cx="1334233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제한적</a:t>
            </a:r>
          </a:p>
        </p:txBody>
      </p:sp>
      <p:sp>
        <p:nvSpPr>
          <p:cNvPr id="266" name="직사각형 265"/>
          <p:cNvSpPr/>
          <p:nvPr/>
        </p:nvSpPr>
        <p:spPr bwMode="auto">
          <a:xfrm>
            <a:off x="6105525" y="5697252"/>
            <a:ext cx="3170735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약품 공동구매 등 부분 통제</a:t>
            </a:r>
          </a:p>
        </p:txBody>
      </p:sp>
      <p:sp>
        <p:nvSpPr>
          <p:cNvPr id="54" name="직사각형 53"/>
          <p:cNvSpPr/>
          <p:nvPr/>
        </p:nvSpPr>
        <p:spPr bwMode="auto">
          <a:xfrm>
            <a:off x="2144688" y="4905164"/>
            <a:ext cx="1802980" cy="3240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거의 없음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4340225" y="4967288"/>
            <a:ext cx="1262931" cy="2159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위탁병원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뉴욕시립병원은 </a:t>
            </a:r>
            <a:r>
              <a:rPr lang="en-US" altLang="ko-KR" dirty="0" smtClean="0"/>
              <a:t>HHC </a:t>
            </a:r>
            <a:r>
              <a:rPr lang="ko-KR" altLang="en-US" dirty="0" smtClean="0"/>
              <a:t>이사회 주관 하에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 지역본부 산하에 </a:t>
            </a:r>
            <a:r>
              <a:rPr lang="en-US" altLang="ko-KR" dirty="0" smtClean="0"/>
              <a:t>20</a:t>
            </a:r>
            <a:r>
              <a:rPr lang="ko-KR" altLang="en-US" dirty="0" smtClean="0"/>
              <a:t>개 병원을 두고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총괄사업부 및 각 전문 지원조직을 통해 개별 병원 간 시너지 창출을 도모하고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뉴욕시립병원의 관리체계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New York City Health and Hospitals Corporation </a:t>
            </a:r>
            <a:r>
              <a:rPr lang="ko-KR" altLang="en-US" dirty="0" smtClean="0"/>
              <a:t>홈페이지 공시자료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분석</a:t>
            </a:r>
            <a:endParaRPr lang="ko-KR" altLang="en-US" dirty="0"/>
          </a:p>
        </p:txBody>
      </p:sp>
      <p:sp>
        <p:nvSpPr>
          <p:cNvPr id="37" name="직사각형 36"/>
          <p:cNvSpPr/>
          <p:nvPr/>
        </p:nvSpPr>
        <p:spPr bwMode="auto">
          <a:xfrm>
            <a:off x="4223745" y="1628775"/>
            <a:ext cx="145851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뉴욕시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직사각형 144"/>
          <p:cNvSpPr/>
          <p:nvPr/>
        </p:nvSpPr>
        <p:spPr bwMode="auto">
          <a:xfrm>
            <a:off x="4223745" y="2024422"/>
            <a:ext cx="145851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HHC 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이사회</a:t>
            </a:r>
          </a:p>
        </p:txBody>
      </p:sp>
      <p:sp>
        <p:nvSpPr>
          <p:cNvPr id="146" name="직사각형 145"/>
          <p:cNvSpPr/>
          <p:nvPr/>
        </p:nvSpPr>
        <p:spPr bwMode="auto">
          <a:xfrm>
            <a:off x="4223745" y="2428875"/>
            <a:ext cx="145851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회장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(President)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8" name="직선 연결선 147"/>
          <p:cNvCxnSpPr>
            <a:stCxn id="37" idx="2"/>
            <a:endCxn id="145" idx="0"/>
          </p:cNvCxnSpPr>
          <p:nvPr/>
        </p:nvCxnSpPr>
        <p:spPr bwMode="auto">
          <a:xfrm>
            <a:off x="4953000" y="1880828"/>
            <a:ext cx="0" cy="14359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직선 연결선 149"/>
          <p:cNvCxnSpPr>
            <a:stCxn id="145" idx="2"/>
            <a:endCxn id="146" idx="0"/>
          </p:cNvCxnSpPr>
          <p:nvPr/>
        </p:nvCxnSpPr>
        <p:spPr bwMode="auto">
          <a:xfrm>
            <a:off x="4953000" y="2276475"/>
            <a:ext cx="0" cy="15240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직사각형 151"/>
          <p:cNvSpPr/>
          <p:nvPr/>
        </p:nvSpPr>
        <p:spPr bwMode="auto">
          <a:xfrm>
            <a:off x="631825" y="2428876"/>
            <a:ext cx="1584871" cy="100012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총괄부회장이 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Chief Operating Officer 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겸임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계약 및 자금 통제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경영지원 서비스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내부감사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직원 및 인력 운영 지원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구매 및 자산 관리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2" name="직선 연결선 161"/>
          <p:cNvCxnSpPr>
            <a:stCxn id="151" idx="1"/>
          </p:cNvCxnSpPr>
          <p:nvPr/>
        </p:nvCxnSpPr>
        <p:spPr bwMode="auto">
          <a:xfrm flipH="1">
            <a:off x="1928664" y="2959355"/>
            <a:ext cx="594276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꺾인 연결선 166"/>
          <p:cNvCxnSpPr>
            <a:stCxn id="151" idx="0"/>
            <a:endCxn id="146" idx="2"/>
          </p:cNvCxnSpPr>
          <p:nvPr/>
        </p:nvCxnSpPr>
        <p:spPr bwMode="auto">
          <a:xfrm rot="5400000" flipH="1" flipV="1">
            <a:off x="4026397" y="1906726"/>
            <a:ext cx="152400" cy="170080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8" name="직사각형 167"/>
          <p:cNvSpPr/>
          <p:nvPr/>
        </p:nvSpPr>
        <p:spPr bwMode="auto">
          <a:xfrm>
            <a:off x="2072680" y="3176972"/>
            <a:ext cx="90010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경영혁신본부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직사각형 150"/>
          <p:cNvSpPr/>
          <p:nvPr/>
        </p:nvSpPr>
        <p:spPr bwMode="auto">
          <a:xfrm>
            <a:off x="2522940" y="2833328"/>
            <a:ext cx="145851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총괄사업부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9" name="직사각형 168"/>
          <p:cNvSpPr/>
          <p:nvPr/>
        </p:nvSpPr>
        <p:spPr bwMode="auto">
          <a:xfrm>
            <a:off x="2072680" y="3500983"/>
            <a:ext cx="90010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시설지원본부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0" name="직사각형 169"/>
          <p:cNvSpPr/>
          <p:nvPr/>
        </p:nvSpPr>
        <p:spPr bwMode="auto">
          <a:xfrm>
            <a:off x="2072680" y="3824994"/>
            <a:ext cx="90010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정보지원본부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1" name="직사각형 170"/>
          <p:cNvSpPr/>
          <p:nvPr/>
        </p:nvSpPr>
        <p:spPr bwMode="auto">
          <a:xfrm>
            <a:off x="632520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남맨하탄본부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직사각형 171"/>
          <p:cNvSpPr/>
          <p:nvPr/>
        </p:nvSpPr>
        <p:spPr bwMode="auto">
          <a:xfrm>
            <a:off x="1640421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퀸스네크워크본부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3" name="직사각형 172"/>
          <p:cNvSpPr/>
          <p:nvPr/>
        </p:nvSpPr>
        <p:spPr bwMode="auto">
          <a:xfrm>
            <a:off x="2648322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북맨하탄본부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4" name="직사각형 173"/>
          <p:cNvSpPr/>
          <p:nvPr/>
        </p:nvSpPr>
        <p:spPr bwMode="auto">
          <a:xfrm>
            <a:off x="3656223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북브롱스본부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5" name="직사각형 174"/>
          <p:cNvSpPr/>
          <p:nvPr/>
        </p:nvSpPr>
        <p:spPr bwMode="auto">
          <a:xfrm>
            <a:off x="4628964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북중브루클린본부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6" name="직사각형 175"/>
          <p:cNvSpPr/>
          <p:nvPr/>
        </p:nvSpPr>
        <p:spPr bwMode="auto">
          <a:xfrm>
            <a:off x="5681464" y="4481586"/>
            <a:ext cx="900100" cy="3155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남브루클린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·</a:t>
            </a:r>
          </a:p>
          <a:p>
            <a:pPr algn="ctr" latinLnBrk="0"/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스태튼아일랜드본부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8" name="직선 연결선 177"/>
          <p:cNvCxnSpPr/>
          <p:nvPr/>
        </p:nvCxnSpPr>
        <p:spPr bwMode="auto">
          <a:xfrm>
            <a:off x="1082570" y="4365104"/>
            <a:ext cx="504894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직선 연결선 181"/>
          <p:cNvCxnSpPr>
            <a:stCxn id="171" idx="0"/>
          </p:cNvCxnSpPr>
          <p:nvPr/>
        </p:nvCxnSpPr>
        <p:spPr bwMode="auto">
          <a:xfrm flipV="1">
            <a:off x="1082570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직선 연결선 184"/>
          <p:cNvCxnSpPr>
            <a:stCxn id="172" idx="0"/>
          </p:cNvCxnSpPr>
          <p:nvPr/>
        </p:nvCxnSpPr>
        <p:spPr bwMode="auto">
          <a:xfrm flipV="1">
            <a:off x="2090471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직선 연결선 187"/>
          <p:cNvCxnSpPr>
            <a:stCxn id="173" idx="0"/>
          </p:cNvCxnSpPr>
          <p:nvPr/>
        </p:nvCxnSpPr>
        <p:spPr bwMode="auto">
          <a:xfrm flipV="1">
            <a:off x="3098372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직선 연결선 190"/>
          <p:cNvCxnSpPr>
            <a:stCxn id="174" idx="0"/>
          </p:cNvCxnSpPr>
          <p:nvPr/>
        </p:nvCxnSpPr>
        <p:spPr bwMode="auto">
          <a:xfrm flipV="1">
            <a:off x="4106273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직선 연결선 193"/>
          <p:cNvCxnSpPr>
            <a:stCxn id="175" idx="0"/>
          </p:cNvCxnSpPr>
          <p:nvPr/>
        </p:nvCxnSpPr>
        <p:spPr bwMode="auto">
          <a:xfrm flipV="1">
            <a:off x="5079014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직선 연결선 196"/>
          <p:cNvCxnSpPr>
            <a:endCxn id="176" idx="0"/>
          </p:cNvCxnSpPr>
          <p:nvPr/>
        </p:nvCxnSpPr>
        <p:spPr bwMode="auto">
          <a:xfrm>
            <a:off x="6131514" y="4365104"/>
            <a:ext cx="0" cy="11648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9" name="직선 연결선 198"/>
          <p:cNvCxnSpPr>
            <a:stCxn id="151" idx="2"/>
          </p:cNvCxnSpPr>
          <p:nvPr/>
        </p:nvCxnSpPr>
        <p:spPr bwMode="auto">
          <a:xfrm>
            <a:off x="3252195" y="3085381"/>
            <a:ext cx="0" cy="127972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1" name="직선 연결선 200"/>
          <p:cNvCxnSpPr>
            <a:stCxn id="168" idx="3"/>
          </p:cNvCxnSpPr>
          <p:nvPr/>
        </p:nvCxnSpPr>
        <p:spPr bwMode="auto">
          <a:xfrm>
            <a:off x="2972780" y="3302999"/>
            <a:ext cx="2794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직선 연결선 203"/>
          <p:cNvCxnSpPr>
            <a:stCxn id="169" idx="3"/>
          </p:cNvCxnSpPr>
          <p:nvPr/>
        </p:nvCxnSpPr>
        <p:spPr bwMode="auto">
          <a:xfrm>
            <a:off x="2972780" y="3627010"/>
            <a:ext cx="2794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7" name="직선 연결선 206"/>
          <p:cNvCxnSpPr>
            <a:stCxn id="170" idx="3"/>
          </p:cNvCxnSpPr>
          <p:nvPr/>
        </p:nvCxnSpPr>
        <p:spPr bwMode="auto">
          <a:xfrm>
            <a:off x="2972780" y="3951021"/>
            <a:ext cx="2794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9" name="직사각형 208"/>
          <p:cNvSpPr/>
          <p:nvPr/>
        </p:nvSpPr>
        <p:spPr bwMode="auto">
          <a:xfrm>
            <a:off x="5834655" y="2636887"/>
            <a:ext cx="558505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비서실</a:t>
            </a:r>
          </a:p>
        </p:txBody>
      </p:sp>
      <p:cxnSp>
        <p:nvCxnSpPr>
          <p:cNvPr id="213" name="Shape 212"/>
          <p:cNvCxnSpPr>
            <a:stCxn id="146" idx="3"/>
            <a:endCxn id="209" idx="0"/>
          </p:cNvCxnSpPr>
          <p:nvPr/>
        </p:nvCxnSpPr>
        <p:spPr bwMode="auto">
          <a:xfrm>
            <a:off x="5682255" y="2554902"/>
            <a:ext cx="431653" cy="81985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4" name="직사각형 213"/>
          <p:cNvSpPr/>
          <p:nvPr/>
        </p:nvSpPr>
        <p:spPr bwMode="auto">
          <a:xfrm>
            <a:off x="3531400" y="3176972"/>
            <a:ext cx="900100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구조개혁본부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임시조직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216" name="직선 연결선 215"/>
          <p:cNvCxnSpPr>
            <a:endCxn id="214" idx="1"/>
          </p:cNvCxnSpPr>
          <p:nvPr/>
        </p:nvCxnSpPr>
        <p:spPr bwMode="auto">
          <a:xfrm>
            <a:off x="3252195" y="3302999"/>
            <a:ext cx="279205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7" name="직사각형 216"/>
          <p:cNvSpPr/>
          <p:nvPr/>
        </p:nvSpPr>
        <p:spPr bwMode="auto">
          <a:xfrm>
            <a:off x="4808984" y="3681053"/>
            <a:ext cx="969798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대외협력본부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8" name="직사각형 217"/>
          <p:cNvSpPr/>
          <p:nvPr/>
        </p:nvSpPr>
        <p:spPr bwMode="auto">
          <a:xfrm>
            <a:off x="5852605" y="3681053"/>
            <a:ext cx="900595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홍보마케팅본부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9" name="직사각형 218"/>
          <p:cNvSpPr/>
          <p:nvPr/>
        </p:nvSpPr>
        <p:spPr bwMode="auto">
          <a:xfrm>
            <a:off x="6809990" y="3681053"/>
            <a:ext cx="612416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재무본부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1" name="직사각형 220"/>
          <p:cNvSpPr/>
          <p:nvPr/>
        </p:nvSpPr>
        <p:spPr bwMode="auto">
          <a:xfrm>
            <a:off x="7483673" y="3681053"/>
            <a:ext cx="612416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행정본부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2" name="직사각형 221"/>
          <p:cNvSpPr/>
          <p:nvPr/>
        </p:nvSpPr>
        <p:spPr bwMode="auto">
          <a:xfrm>
            <a:off x="7483673" y="3933131"/>
            <a:ext cx="612416" cy="39526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노사관리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문서관리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3" name="직사각형 222"/>
          <p:cNvSpPr/>
          <p:nvPr/>
        </p:nvSpPr>
        <p:spPr bwMode="auto">
          <a:xfrm>
            <a:off x="8157356" y="3681078"/>
            <a:ext cx="1116124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MetroPlus 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사업본부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4" name="직사각형 223"/>
          <p:cNvSpPr/>
          <p:nvPr/>
        </p:nvSpPr>
        <p:spPr bwMode="auto">
          <a:xfrm>
            <a:off x="8157356" y="3933837"/>
            <a:ext cx="1116124" cy="39526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HHC 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홈케어서비스 총괄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31" name="직선 연결선 230"/>
          <p:cNvCxnSpPr/>
          <p:nvPr/>
        </p:nvCxnSpPr>
        <p:spPr bwMode="auto">
          <a:xfrm flipH="1" flipV="1">
            <a:off x="4700588" y="3573016"/>
            <a:ext cx="4014830" cy="2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4" name="직선 연결선 233"/>
          <p:cNvCxnSpPr/>
          <p:nvPr/>
        </p:nvCxnSpPr>
        <p:spPr bwMode="auto">
          <a:xfrm flipV="1">
            <a:off x="4700588" y="3032981"/>
            <a:ext cx="0" cy="54003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5" name="직선 연결선 234"/>
          <p:cNvCxnSpPr/>
          <p:nvPr/>
        </p:nvCxnSpPr>
        <p:spPr bwMode="auto">
          <a:xfrm flipH="1" flipV="1">
            <a:off x="4700588" y="3032956"/>
            <a:ext cx="4014830" cy="2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0" name="직선 연결선 239"/>
          <p:cNvCxnSpPr>
            <a:endCxn id="146" idx="2"/>
          </p:cNvCxnSpPr>
          <p:nvPr/>
        </p:nvCxnSpPr>
        <p:spPr bwMode="auto">
          <a:xfrm flipV="1">
            <a:off x="4953000" y="2680928"/>
            <a:ext cx="0" cy="35202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5" name="직선 연결선 244"/>
          <p:cNvCxnSpPr>
            <a:stCxn id="225" idx="0"/>
          </p:cNvCxnSpPr>
          <p:nvPr/>
        </p:nvCxnSpPr>
        <p:spPr bwMode="auto">
          <a:xfrm flipV="1">
            <a:off x="5293883" y="3032956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직선 연결선 247"/>
          <p:cNvCxnSpPr>
            <a:stCxn id="226" idx="0"/>
          </p:cNvCxnSpPr>
          <p:nvPr/>
        </p:nvCxnSpPr>
        <p:spPr bwMode="auto">
          <a:xfrm flipV="1">
            <a:off x="6302903" y="3032956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직선 연결선 250"/>
          <p:cNvCxnSpPr>
            <a:stCxn id="227" idx="0"/>
          </p:cNvCxnSpPr>
          <p:nvPr/>
        </p:nvCxnSpPr>
        <p:spPr bwMode="auto">
          <a:xfrm flipH="1" flipV="1">
            <a:off x="7113240" y="3032981"/>
            <a:ext cx="2958" cy="14399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직선 연결선 252"/>
          <p:cNvCxnSpPr>
            <a:endCxn id="228" idx="0"/>
          </p:cNvCxnSpPr>
          <p:nvPr/>
        </p:nvCxnSpPr>
        <p:spPr bwMode="auto">
          <a:xfrm>
            <a:off x="7789881" y="3032956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" name="직선 연결선 255"/>
          <p:cNvCxnSpPr>
            <a:stCxn id="229" idx="0"/>
          </p:cNvCxnSpPr>
          <p:nvPr/>
        </p:nvCxnSpPr>
        <p:spPr bwMode="auto">
          <a:xfrm flipV="1">
            <a:off x="8715418" y="3032981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5" name="직사각형 224"/>
          <p:cNvSpPr/>
          <p:nvPr/>
        </p:nvSpPr>
        <p:spPr bwMode="auto">
          <a:xfrm>
            <a:off x="4808984" y="3176972"/>
            <a:ext cx="969798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진료전문위원회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6" name="직사각형 225"/>
          <p:cNvSpPr/>
          <p:nvPr/>
        </p:nvSpPr>
        <p:spPr bwMode="auto">
          <a:xfrm>
            <a:off x="5852605" y="3176972"/>
            <a:ext cx="900595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윤리위원회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7" name="직사각형 226"/>
          <p:cNvSpPr/>
          <p:nvPr/>
        </p:nvSpPr>
        <p:spPr bwMode="auto">
          <a:xfrm>
            <a:off x="6809990" y="3176972"/>
            <a:ext cx="612416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smtClean="0">
                <a:latin typeface="맑은 고딕" pitchFamily="50" charset="-127"/>
                <a:ea typeface="맑은 고딕" pitchFamily="50" charset="-127"/>
              </a:rPr>
              <a:t>내부감사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8" name="직사각형 227"/>
          <p:cNvSpPr/>
          <p:nvPr/>
        </p:nvSpPr>
        <p:spPr bwMode="auto">
          <a:xfrm>
            <a:off x="7483673" y="3176972"/>
            <a:ext cx="612416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HHC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펀드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9" name="직사각형 228"/>
          <p:cNvSpPr/>
          <p:nvPr/>
        </p:nvSpPr>
        <p:spPr bwMode="auto">
          <a:xfrm>
            <a:off x="8157356" y="3176997"/>
            <a:ext cx="1116124" cy="252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안전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인증</a:t>
            </a:r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규제위원회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8" name="직선 연결선 257"/>
          <p:cNvCxnSpPr>
            <a:endCxn id="223" idx="0"/>
          </p:cNvCxnSpPr>
          <p:nvPr/>
        </p:nvCxnSpPr>
        <p:spPr bwMode="auto">
          <a:xfrm>
            <a:off x="8715418" y="3573016"/>
            <a:ext cx="0" cy="10806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직선 연결선 260"/>
          <p:cNvCxnSpPr>
            <a:stCxn id="217" idx="0"/>
          </p:cNvCxnSpPr>
          <p:nvPr/>
        </p:nvCxnSpPr>
        <p:spPr bwMode="auto">
          <a:xfrm flipV="1">
            <a:off x="5293883" y="3573016"/>
            <a:ext cx="0" cy="10803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5" name="직선 연결선 264"/>
          <p:cNvCxnSpPr>
            <a:stCxn id="218" idx="0"/>
          </p:cNvCxnSpPr>
          <p:nvPr/>
        </p:nvCxnSpPr>
        <p:spPr bwMode="auto">
          <a:xfrm flipV="1">
            <a:off x="6302903" y="3573016"/>
            <a:ext cx="0" cy="10803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7" name="직선 연결선 266"/>
          <p:cNvCxnSpPr>
            <a:stCxn id="219" idx="0"/>
          </p:cNvCxnSpPr>
          <p:nvPr/>
        </p:nvCxnSpPr>
        <p:spPr bwMode="auto">
          <a:xfrm flipV="1">
            <a:off x="7116198" y="3573041"/>
            <a:ext cx="0" cy="10801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9" name="직선 연결선 268"/>
          <p:cNvCxnSpPr>
            <a:stCxn id="221" idx="0"/>
          </p:cNvCxnSpPr>
          <p:nvPr/>
        </p:nvCxnSpPr>
        <p:spPr bwMode="auto">
          <a:xfrm flipV="1">
            <a:off x="7789881" y="3573016"/>
            <a:ext cx="0" cy="10803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0" name="직사각형 269"/>
          <p:cNvSpPr/>
          <p:nvPr/>
        </p:nvSpPr>
        <p:spPr bwMode="auto">
          <a:xfrm>
            <a:off x="632520" y="4797152"/>
            <a:ext cx="900100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Bellevue Hospital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err="1" smtClean="0"/>
              <a:t>Coler</a:t>
            </a:r>
            <a:r>
              <a:rPr lang="en-US" altLang="ko-KR" sz="800" dirty="0" smtClean="0"/>
              <a:t> -  Goldwater Cumberland D&amp;TC Specialty Hospital &amp; Nursing Facility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err="1" smtClean="0"/>
              <a:t>Gouverneur</a:t>
            </a:r>
            <a:r>
              <a:rPr lang="en-US" altLang="ko-KR" sz="800" dirty="0" smtClean="0"/>
              <a:t> SNF &amp; D&amp;TC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Metropolitan Hospital Center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1" name="직사각형 270"/>
          <p:cNvSpPr/>
          <p:nvPr/>
        </p:nvSpPr>
        <p:spPr bwMode="auto">
          <a:xfrm>
            <a:off x="1640421" y="4797152"/>
            <a:ext cx="900100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Queens Hospital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Elmhurst Hospital Center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2" name="직사각형 271"/>
          <p:cNvSpPr/>
          <p:nvPr/>
        </p:nvSpPr>
        <p:spPr bwMode="auto">
          <a:xfrm>
            <a:off x="2648322" y="4797152"/>
            <a:ext cx="900100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Lincoln Medical &amp; Mental Health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Renaissance D&amp;TC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Harlem Hospital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err="1" smtClean="0"/>
              <a:t>Morrisania</a:t>
            </a:r>
            <a:r>
              <a:rPr lang="en-US" altLang="ko-KR" sz="800" dirty="0" smtClean="0"/>
              <a:t> D&amp;TC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err="1" smtClean="0"/>
              <a:t>Belvis</a:t>
            </a:r>
            <a:r>
              <a:rPr lang="en-US" altLang="ko-KR" sz="800" dirty="0" smtClean="0"/>
              <a:t> D&amp;TC</a:t>
            </a:r>
            <a:endParaRPr lang="ko-KR" altLang="en-US" sz="800" dirty="0" smtClean="0"/>
          </a:p>
        </p:txBody>
      </p:sp>
      <p:sp>
        <p:nvSpPr>
          <p:cNvPr id="273" name="직사각형 272"/>
          <p:cNvSpPr/>
          <p:nvPr/>
        </p:nvSpPr>
        <p:spPr bwMode="auto">
          <a:xfrm>
            <a:off x="3656223" y="4797152"/>
            <a:ext cx="900100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Jacobi Medical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North Central Bronx Hospital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4" name="직사각형 273"/>
          <p:cNvSpPr/>
          <p:nvPr/>
        </p:nvSpPr>
        <p:spPr bwMode="auto">
          <a:xfrm>
            <a:off x="4628964" y="4797152"/>
            <a:ext cx="900100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Woodhull Medical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Cumberland D&amp;TC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Kings County Hospital Center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East New York D&amp;TC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Dr. Susan Smith McKinney LTC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5" name="직사각형 274"/>
          <p:cNvSpPr/>
          <p:nvPr/>
        </p:nvSpPr>
        <p:spPr bwMode="auto">
          <a:xfrm>
            <a:off x="5672024" y="4797152"/>
            <a:ext cx="909539" cy="15841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Coney Island Hospital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ko-KR" sz="800" dirty="0" smtClean="0"/>
              <a:t>Sea View Hospital Rehabilitation Center &amp; Home</a:t>
            </a:r>
            <a:endParaRPr lang="ko-KR" altLang="en-US" sz="8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err="1" smtClean="0"/>
              <a:t>동경도는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직영병원을 병원경영본부</a:t>
            </a:r>
            <a:r>
              <a:rPr lang="en-US" altLang="ko-KR" dirty="0" smtClean="0"/>
              <a:t>, 7</a:t>
            </a:r>
            <a:r>
              <a:rPr lang="ko-KR" altLang="en-US" dirty="0" smtClean="0"/>
              <a:t>개 법인병원은 보건의료공사로 통합해 개별 병원 간 시너지 창출을 도모하고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동경도립병원의 </a:t>
            </a:r>
            <a:r>
              <a:rPr lang="ko-KR" altLang="en-US" dirty="0" smtClean="0"/>
              <a:t>관리체계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지방공영기업법에 의해 </a:t>
            </a:r>
            <a:r>
              <a:rPr lang="ko-KR" altLang="en-US" dirty="0" err="1" smtClean="0"/>
              <a:t>동경도에서</a:t>
            </a:r>
            <a:r>
              <a:rPr lang="ko-KR" altLang="en-US" dirty="0" smtClean="0"/>
              <a:t> 운영적자에 대한 지원이 의무화되어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적자원인에 대해서도 별도 평가를 실시하지 않음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동경도보건의료공사</a:t>
            </a:r>
            <a:r>
              <a:rPr lang="en-US" altLang="ko-KR" dirty="0" smtClean="0"/>
              <a:t>(2012.3), </a:t>
            </a:r>
            <a:r>
              <a:rPr lang="ko-KR" altLang="en-US" dirty="0" smtClean="0"/>
              <a:t>공사 활성화 플랜</a:t>
            </a:r>
            <a:r>
              <a:rPr lang="en-US" altLang="ko-KR" dirty="0" smtClean="0"/>
              <a:t>(</a:t>
            </a:r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차 중기경영계획</a:t>
            </a:r>
            <a:r>
              <a:rPr lang="en-US" altLang="ko-KR" dirty="0" smtClean="0"/>
              <a:t>); </a:t>
            </a:r>
            <a:r>
              <a:rPr lang="ko-KR" altLang="en-US" dirty="0" smtClean="0"/>
              <a:t>동경도병원경영본부</a:t>
            </a:r>
            <a:r>
              <a:rPr lang="en-US" altLang="ko-KR" dirty="0" smtClean="0"/>
              <a:t>(2009.1), </a:t>
            </a:r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차 도립병원 개혁 실행 프로그램</a:t>
            </a:r>
            <a:r>
              <a:rPr lang="en-US" altLang="ko-KR" dirty="0" smtClean="0"/>
              <a:t>; </a:t>
            </a:r>
          </a:p>
          <a:p>
            <a:pPr marL="0" indent="0"/>
            <a:r>
              <a:rPr lang="en-US" altLang="ko-KR" dirty="0" smtClean="0"/>
              <a:t>           </a:t>
            </a:r>
            <a:r>
              <a:rPr lang="ko-KR" altLang="en-US" dirty="0" smtClean="0"/>
              <a:t>동경도병원경영본부 및 </a:t>
            </a:r>
            <a:r>
              <a:rPr lang="ko-KR" altLang="en-US" dirty="0" err="1" smtClean="0"/>
              <a:t>동경도보건의료공사</a:t>
            </a:r>
            <a:r>
              <a:rPr lang="ko-KR" altLang="en-US" dirty="0" smtClean="0"/>
              <a:t> 홈페이지 공시자료</a:t>
            </a:r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 bwMode="auto">
          <a:xfrm>
            <a:off x="4223745" y="1628776"/>
            <a:ext cx="1458510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동경도</a:t>
            </a:r>
          </a:p>
        </p:txBody>
      </p:sp>
      <p:sp>
        <p:nvSpPr>
          <p:cNvPr id="116" name="직사각형 115"/>
          <p:cNvSpPr/>
          <p:nvPr/>
        </p:nvSpPr>
        <p:spPr bwMode="auto">
          <a:xfrm>
            <a:off x="1856656" y="2603029"/>
            <a:ext cx="2826961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동경도병원경영본부</a:t>
            </a:r>
          </a:p>
        </p:txBody>
      </p:sp>
      <p:cxnSp>
        <p:nvCxnSpPr>
          <p:cNvPr id="141" name="직선 연결선 140"/>
          <p:cNvCxnSpPr/>
          <p:nvPr/>
        </p:nvCxnSpPr>
        <p:spPr bwMode="auto">
          <a:xfrm>
            <a:off x="2020262" y="3034383"/>
            <a:ext cx="251889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직선 연결선 142"/>
          <p:cNvCxnSpPr>
            <a:endCxn id="131" idx="0"/>
          </p:cNvCxnSpPr>
          <p:nvPr/>
        </p:nvCxnSpPr>
        <p:spPr bwMode="auto">
          <a:xfrm>
            <a:off x="2020262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직선 연결선 143"/>
          <p:cNvCxnSpPr>
            <a:stCxn id="116" idx="2"/>
          </p:cNvCxnSpPr>
          <p:nvPr/>
        </p:nvCxnSpPr>
        <p:spPr bwMode="auto">
          <a:xfrm>
            <a:off x="3270137" y="2890367"/>
            <a:ext cx="0" cy="14401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직선 연결선 146"/>
          <p:cNvCxnSpPr/>
          <p:nvPr/>
        </p:nvCxnSpPr>
        <p:spPr bwMode="auto">
          <a:xfrm>
            <a:off x="4539156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직선 연결선 149"/>
          <p:cNvCxnSpPr>
            <a:endCxn id="137" idx="0"/>
          </p:cNvCxnSpPr>
          <p:nvPr/>
        </p:nvCxnSpPr>
        <p:spPr bwMode="auto">
          <a:xfrm>
            <a:off x="4179314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직선 연결선 152"/>
          <p:cNvCxnSpPr/>
          <p:nvPr/>
        </p:nvCxnSpPr>
        <p:spPr bwMode="auto">
          <a:xfrm>
            <a:off x="3819472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직선 연결선 153"/>
          <p:cNvCxnSpPr/>
          <p:nvPr/>
        </p:nvCxnSpPr>
        <p:spPr bwMode="auto">
          <a:xfrm>
            <a:off x="3459630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직선 연결선 154"/>
          <p:cNvCxnSpPr/>
          <p:nvPr/>
        </p:nvCxnSpPr>
        <p:spPr bwMode="auto">
          <a:xfrm>
            <a:off x="3099788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직선 연결선 155"/>
          <p:cNvCxnSpPr/>
          <p:nvPr/>
        </p:nvCxnSpPr>
        <p:spPr bwMode="auto">
          <a:xfrm>
            <a:off x="2739946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7" name="직선 연결선 156"/>
          <p:cNvCxnSpPr/>
          <p:nvPr/>
        </p:nvCxnSpPr>
        <p:spPr bwMode="auto">
          <a:xfrm>
            <a:off x="2380104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0" name="직사각형 159"/>
          <p:cNvSpPr/>
          <p:nvPr/>
        </p:nvSpPr>
        <p:spPr bwMode="auto">
          <a:xfrm>
            <a:off x="5215001" y="2600908"/>
            <a:ext cx="2602153" cy="2873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공익재단법인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동경도보건의료공사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9" name="직사각형 168"/>
          <p:cNvSpPr/>
          <p:nvPr/>
        </p:nvSpPr>
        <p:spPr bwMode="auto">
          <a:xfrm>
            <a:off x="5215001" y="4881001"/>
            <a:ext cx="1728293" cy="27771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경영본부에서 이관된 병원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0" name="오른쪽 중괄호 169"/>
          <p:cNvSpPr/>
          <p:nvPr/>
        </p:nvSpPr>
        <p:spPr bwMode="auto">
          <a:xfrm rot="5400000">
            <a:off x="5993748" y="3974804"/>
            <a:ext cx="153733" cy="1711228"/>
          </a:xfrm>
          <a:prstGeom prst="rightBrac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직사각형 170"/>
          <p:cNvSpPr/>
          <p:nvPr/>
        </p:nvSpPr>
        <p:spPr bwMode="auto">
          <a:xfrm>
            <a:off x="7168387" y="4907285"/>
            <a:ext cx="648767" cy="27771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민관합작출연병원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3" name="오른쪽 중괄호 172"/>
          <p:cNvSpPr/>
          <p:nvPr/>
        </p:nvSpPr>
        <p:spPr bwMode="auto">
          <a:xfrm rot="5400000">
            <a:off x="7420761" y="4510895"/>
            <a:ext cx="144017" cy="648767"/>
          </a:xfrm>
          <a:prstGeom prst="rightBrac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5" name="직선 연결선 174"/>
          <p:cNvCxnSpPr/>
          <p:nvPr/>
        </p:nvCxnSpPr>
        <p:spPr bwMode="auto">
          <a:xfrm flipV="1">
            <a:off x="3270137" y="2276872"/>
            <a:ext cx="3245941" cy="2121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직선 연결선 177"/>
          <p:cNvCxnSpPr>
            <a:endCxn id="116" idx="0"/>
          </p:cNvCxnSpPr>
          <p:nvPr/>
        </p:nvCxnSpPr>
        <p:spPr bwMode="auto">
          <a:xfrm>
            <a:off x="3270137" y="2278993"/>
            <a:ext cx="0" cy="32403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직선 연결선 179"/>
          <p:cNvCxnSpPr>
            <a:endCxn id="160" idx="0"/>
          </p:cNvCxnSpPr>
          <p:nvPr/>
        </p:nvCxnSpPr>
        <p:spPr bwMode="auto">
          <a:xfrm>
            <a:off x="6516078" y="2276872"/>
            <a:ext cx="0" cy="32403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직선 연결선 182"/>
          <p:cNvCxnSpPr>
            <a:stCxn id="66" idx="2"/>
          </p:cNvCxnSpPr>
          <p:nvPr/>
        </p:nvCxnSpPr>
        <p:spPr bwMode="auto">
          <a:xfrm>
            <a:off x="4953000" y="1916114"/>
            <a:ext cx="0" cy="36075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직선 연결선 184"/>
          <p:cNvCxnSpPr/>
          <p:nvPr/>
        </p:nvCxnSpPr>
        <p:spPr bwMode="auto">
          <a:xfrm>
            <a:off x="5359464" y="3032956"/>
            <a:ext cx="231322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직선 연결선 186"/>
          <p:cNvCxnSpPr>
            <a:endCxn id="162" idx="0"/>
          </p:cNvCxnSpPr>
          <p:nvPr/>
        </p:nvCxnSpPr>
        <p:spPr bwMode="auto">
          <a:xfrm>
            <a:off x="5359464" y="3032956"/>
            <a:ext cx="0" cy="14050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직선 연결선 188"/>
          <p:cNvCxnSpPr>
            <a:endCxn id="168" idx="0"/>
          </p:cNvCxnSpPr>
          <p:nvPr/>
        </p:nvCxnSpPr>
        <p:spPr bwMode="auto">
          <a:xfrm>
            <a:off x="7672692" y="3032956"/>
            <a:ext cx="0" cy="14050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직선 연결선 190"/>
          <p:cNvCxnSpPr>
            <a:endCxn id="163" idx="0"/>
          </p:cNvCxnSpPr>
          <p:nvPr/>
        </p:nvCxnSpPr>
        <p:spPr bwMode="auto">
          <a:xfrm>
            <a:off x="5719306" y="3032956"/>
            <a:ext cx="0" cy="14050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직선 연결선 192"/>
          <p:cNvCxnSpPr>
            <a:endCxn id="164" idx="0"/>
          </p:cNvCxnSpPr>
          <p:nvPr/>
        </p:nvCxnSpPr>
        <p:spPr bwMode="auto">
          <a:xfrm>
            <a:off x="6079148" y="3032956"/>
            <a:ext cx="0" cy="14050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직선 연결선 195"/>
          <p:cNvCxnSpPr>
            <a:endCxn id="165" idx="0"/>
          </p:cNvCxnSpPr>
          <p:nvPr/>
        </p:nvCxnSpPr>
        <p:spPr bwMode="auto">
          <a:xfrm>
            <a:off x="6438990" y="3034383"/>
            <a:ext cx="0" cy="13908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9" name="직선 연결선 198"/>
          <p:cNvCxnSpPr>
            <a:endCxn id="166" idx="0"/>
          </p:cNvCxnSpPr>
          <p:nvPr/>
        </p:nvCxnSpPr>
        <p:spPr bwMode="auto">
          <a:xfrm>
            <a:off x="6798832" y="3032956"/>
            <a:ext cx="0" cy="14050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직선 연결선 201"/>
          <p:cNvCxnSpPr>
            <a:stCxn id="160" idx="2"/>
          </p:cNvCxnSpPr>
          <p:nvPr/>
        </p:nvCxnSpPr>
        <p:spPr bwMode="auto">
          <a:xfrm>
            <a:off x="6516078" y="2888246"/>
            <a:ext cx="0" cy="14613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5" name="직사각형 204"/>
          <p:cNvSpPr/>
          <p:nvPr/>
        </p:nvSpPr>
        <p:spPr bwMode="auto">
          <a:xfrm>
            <a:off x="631825" y="3176972"/>
            <a:ext cx="1116819" cy="1800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공무원 신분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운영적자는 동경도 지원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장비 구매 지원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경영본부에서 각 병원의 예산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인사 통제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공동채용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연수사업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BSC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도입 등을 통해 경영관리 강화</a:t>
            </a:r>
          </a:p>
        </p:txBody>
      </p:sp>
      <p:sp>
        <p:nvSpPr>
          <p:cNvPr id="206" name="직사각형 205"/>
          <p:cNvSpPr/>
          <p:nvPr/>
        </p:nvSpPr>
        <p:spPr bwMode="auto">
          <a:xfrm>
            <a:off x="7941332" y="3176972"/>
            <a:ext cx="1332843" cy="18002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법인 직원 신분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운영적자는 동경도 지원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장비 구매 시 일부 지원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평의원회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이사회로  의사결정 이원화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공동채용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연수 및 연구사업</a:t>
            </a:r>
          </a:p>
        </p:txBody>
      </p:sp>
      <p:cxnSp>
        <p:nvCxnSpPr>
          <p:cNvPr id="208" name="Shape 207"/>
          <p:cNvCxnSpPr>
            <a:stCxn id="205" idx="0"/>
            <a:endCxn id="116" idx="1"/>
          </p:cNvCxnSpPr>
          <p:nvPr/>
        </p:nvCxnSpPr>
        <p:spPr bwMode="auto">
          <a:xfrm rot="5400000" flipH="1" flipV="1">
            <a:off x="1308308" y="2628625"/>
            <a:ext cx="430274" cy="666421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hape 208"/>
          <p:cNvCxnSpPr>
            <a:stCxn id="206" idx="0"/>
            <a:endCxn id="160" idx="3"/>
          </p:cNvCxnSpPr>
          <p:nvPr/>
        </p:nvCxnSpPr>
        <p:spPr bwMode="auto">
          <a:xfrm rot="16200000" flipV="1">
            <a:off x="7996257" y="2565475"/>
            <a:ext cx="432395" cy="790600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1" name="직사각형 130"/>
          <p:cNvSpPr/>
          <p:nvPr/>
        </p:nvSpPr>
        <p:spPr bwMode="auto">
          <a:xfrm>
            <a:off x="1875799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히로오병원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직사각형 131"/>
          <p:cNvSpPr/>
          <p:nvPr/>
        </p:nvSpPr>
        <p:spPr bwMode="auto">
          <a:xfrm>
            <a:off x="2235641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오오즈카병원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직사각형 132"/>
          <p:cNvSpPr/>
          <p:nvPr/>
        </p:nvSpPr>
        <p:spPr bwMode="auto">
          <a:xfrm>
            <a:off x="2595483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코마고매암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감염병센터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133"/>
          <p:cNvSpPr/>
          <p:nvPr/>
        </p:nvSpPr>
        <p:spPr bwMode="auto">
          <a:xfrm>
            <a:off x="2955325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보쿠보병원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직사각형 134"/>
          <p:cNvSpPr/>
          <p:nvPr/>
        </p:nvSpPr>
        <p:spPr bwMode="auto">
          <a:xfrm>
            <a:off x="3315167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타마종합의료센터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6" name="직사각형 135"/>
          <p:cNvSpPr/>
          <p:nvPr/>
        </p:nvSpPr>
        <p:spPr bwMode="auto">
          <a:xfrm>
            <a:off x="3675009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신케이병원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직사각형 136"/>
          <p:cNvSpPr/>
          <p:nvPr/>
        </p:nvSpPr>
        <p:spPr bwMode="auto">
          <a:xfrm>
            <a:off x="4034851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소아종합진료센터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 bwMode="auto">
          <a:xfrm>
            <a:off x="4394693" y="3173463"/>
            <a:ext cx="288925" cy="198525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마츠자와병원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2" name="직사각형 161"/>
          <p:cNvSpPr/>
          <p:nvPr/>
        </p:nvSpPr>
        <p:spPr bwMode="auto">
          <a:xfrm>
            <a:off x="5215001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토시마병원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" name="직사각형 162"/>
          <p:cNvSpPr/>
          <p:nvPr/>
        </p:nvSpPr>
        <p:spPr bwMode="auto">
          <a:xfrm>
            <a:off x="5574843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에바아병원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4" name="직사각형 163"/>
          <p:cNvSpPr/>
          <p:nvPr/>
        </p:nvSpPr>
        <p:spPr bwMode="auto">
          <a:xfrm>
            <a:off x="5934685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타마북부의료센터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5" name="직사각형 164"/>
          <p:cNvSpPr/>
          <p:nvPr/>
        </p:nvSpPr>
        <p:spPr bwMode="auto">
          <a:xfrm>
            <a:off x="6294527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오오쿠보병원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6" name="직사각형 165"/>
          <p:cNvSpPr/>
          <p:nvPr/>
        </p:nvSpPr>
        <p:spPr bwMode="auto">
          <a:xfrm>
            <a:off x="6654369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동경도암검진센터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7" name="직사각형 166"/>
          <p:cNvSpPr/>
          <p:nvPr/>
        </p:nvSpPr>
        <p:spPr bwMode="auto">
          <a:xfrm>
            <a:off x="7168387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타마남부지역병원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8" name="직사각형 167"/>
          <p:cNvSpPr/>
          <p:nvPr/>
        </p:nvSpPr>
        <p:spPr bwMode="auto">
          <a:xfrm>
            <a:off x="7528229" y="3173463"/>
            <a:ext cx="288925" cy="155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900" smtClean="0">
                <a:latin typeface="맑은 고딕" pitchFamily="50" charset="-127"/>
                <a:ea typeface="맑은 고딕" pitchFamily="50" charset="-127"/>
              </a:rPr>
              <a:t>동부지역병원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경기도는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 병원 총괄하는 경기도의료원을 설립하고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의료원에 조직</a:t>
            </a:r>
            <a:r>
              <a:rPr lang="en-US" altLang="ko-KR" dirty="0" smtClean="0"/>
              <a:t>·</a:t>
            </a:r>
            <a:r>
              <a:rPr lang="ko-KR" altLang="en-US" dirty="0" smtClean="0"/>
              <a:t>인사</a:t>
            </a:r>
            <a:r>
              <a:rPr lang="en-US" altLang="ko-KR" dirty="0" smtClean="0"/>
              <a:t>·</a:t>
            </a:r>
            <a:r>
              <a:rPr lang="ko-KR" altLang="en-US" dirty="0" smtClean="0"/>
              <a:t>예산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등에 관한 권한을 부여하여 도립병원 간 시너지 창출을 도모하고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경기도의료원의 관리체계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경기도의료원</a:t>
            </a:r>
            <a:r>
              <a:rPr lang="en-US" altLang="ko-KR" dirty="0" smtClean="0"/>
              <a:t>(2012.2.6), </a:t>
            </a:r>
            <a:r>
              <a:rPr lang="ko-KR" altLang="en-US" dirty="0" smtClean="0"/>
              <a:t>제규정집</a:t>
            </a:r>
            <a:r>
              <a:rPr lang="en-US" altLang="ko-KR" dirty="0" smtClean="0"/>
              <a:t>; </a:t>
            </a:r>
            <a:r>
              <a:rPr lang="ko-KR" altLang="en-US" dirty="0" smtClean="0"/>
              <a:t>갈렙앤컴퍼니 분석</a:t>
            </a:r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 bwMode="auto">
          <a:xfrm>
            <a:off x="4808984" y="1628776"/>
            <a:ext cx="145851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</a:t>
            </a:r>
          </a:p>
        </p:txBody>
      </p:sp>
      <p:cxnSp>
        <p:nvCxnSpPr>
          <p:cNvPr id="183" name="직선 연결선 182"/>
          <p:cNvCxnSpPr>
            <a:stCxn id="66" idx="2"/>
            <a:endCxn id="53" idx="0"/>
          </p:cNvCxnSpPr>
          <p:nvPr/>
        </p:nvCxnSpPr>
        <p:spPr bwMode="auto">
          <a:xfrm>
            <a:off x="5538239" y="2024820"/>
            <a:ext cx="0" cy="25205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직사각형 52"/>
          <p:cNvSpPr/>
          <p:nvPr/>
        </p:nvSpPr>
        <p:spPr bwMode="auto">
          <a:xfrm>
            <a:off x="4808984" y="2276872"/>
            <a:ext cx="145851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경기도의료원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수원병원장 겸직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8481740" y="3033302"/>
            <a:ext cx="791740" cy="39604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 분원</a:t>
            </a: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2990782" y="2852936"/>
            <a:ext cx="5040560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직선 연결선 66"/>
          <p:cNvCxnSpPr>
            <a:endCxn id="56" idx="0"/>
          </p:cNvCxnSpPr>
          <p:nvPr/>
        </p:nvCxnSpPr>
        <p:spPr bwMode="auto">
          <a:xfrm>
            <a:off x="2990782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직선 연결선 68"/>
          <p:cNvCxnSpPr>
            <a:stCxn id="57" idx="0"/>
          </p:cNvCxnSpPr>
          <p:nvPr/>
        </p:nvCxnSpPr>
        <p:spPr bwMode="auto">
          <a:xfrm flipV="1">
            <a:off x="3998894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직선 연결선 70"/>
          <p:cNvCxnSpPr>
            <a:stCxn id="58" idx="0"/>
          </p:cNvCxnSpPr>
          <p:nvPr/>
        </p:nvCxnSpPr>
        <p:spPr bwMode="auto">
          <a:xfrm flipV="1">
            <a:off x="5007006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직선 연결선 73"/>
          <p:cNvCxnSpPr>
            <a:stCxn id="59" idx="0"/>
          </p:cNvCxnSpPr>
          <p:nvPr/>
        </p:nvCxnSpPr>
        <p:spPr bwMode="auto">
          <a:xfrm flipV="1">
            <a:off x="6015118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직선 연결선 74"/>
          <p:cNvCxnSpPr>
            <a:stCxn id="60" idx="0"/>
          </p:cNvCxnSpPr>
          <p:nvPr/>
        </p:nvCxnSpPr>
        <p:spPr bwMode="auto">
          <a:xfrm flipV="1">
            <a:off x="7023230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직선 연결선 75"/>
          <p:cNvCxnSpPr>
            <a:stCxn id="61" idx="0"/>
          </p:cNvCxnSpPr>
          <p:nvPr/>
        </p:nvCxnSpPr>
        <p:spPr bwMode="auto">
          <a:xfrm flipV="1">
            <a:off x="8031342" y="2852936"/>
            <a:ext cx="0" cy="18036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직사각형 55"/>
          <p:cNvSpPr/>
          <p:nvPr/>
        </p:nvSpPr>
        <p:spPr bwMode="auto">
          <a:xfrm>
            <a:off x="2540732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수원병원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3548844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의정부병원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4556956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파주병원</a:t>
            </a:r>
          </a:p>
        </p:txBody>
      </p:sp>
      <p:sp>
        <p:nvSpPr>
          <p:cNvPr id="59" name="직사각형 58"/>
          <p:cNvSpPr/>
          <p:nvPr/>
        </p:nvSpPr>
        <p:spPr bwMode="auto">
          <a:xfrm>
            <a:off x="5565068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이천병원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6573180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안성병원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7581292" y="3033302"/>
            <a:ext cx="900100" cy="3960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포천병원</a:t>
            </a:r>
          </a:p>
        </p:txBody>
      </p:sp>
      <p:cxnSp>
        <p:nvCxnSpPr>
          <p:cNvPr id="84" name="직선 연결선 83"/>
          <p:cNvCxnSpPr>
            <a:endCxn id="53" idx="2"/>
          </p:cNvCxnSpPr>
          <p:nvPr/>
        </p:nvCxnSpPr>
        <p:spPr bwMode="auto">
          <a:xfrm flipV="1">
            <a:off x="5538239" y="2672916"/>
            <a:ext cx="0" cy="18002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직사각형 86"/>
          <p:cNvSpPr/>
          <p:nvPr/>
        </p:nvSpPr>
        <p:spPr bwMode="auto">
          <a:xfrm>
            <a:off x="2540732" y="3501009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각 병원의 병원장 임용추천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배수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2540732" y="3861048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각 병원의 정원 조정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직종 및 직급별 정원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2540732" y="4221088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직원 인사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복무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내 겸직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포함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퇴직금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관리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복리후생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2540384" y="4581128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각 병원 간 전보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급 이하는 신축 등 특별한 사유가 발생한 경우에 한해 실시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2540384" y="5301208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출연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보조금 교부 신청 및 관리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2540384" y="5661187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물품의 취득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처분 및 관리 총괄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소관업무 일부 병원장에게 위임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2540732" y="6021227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비급여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입원실료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기준병실료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제외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영안실 사용료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제증명수수료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 제 요금 결정</a:t>
            </a:r>
          </a:p>
        </p:txBody>
      </p:sp>
      <p:sp>
        <p:nvSpPr>
          <p:cNvPr id="96" name="직사각형 95"/>
          <p:cNvSpPr/>
          <p:nvPr/>
        </p:nvSpPr>
        <p:spPr bwMode="auto">
          <a:xfrm>
            <a:off x="2540384" y="4941168"/>
            <a:ext cx="5941008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예산편성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예산관리자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각 병원장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부문예산관리자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631825" y="3501009"/>
            <a:ext cx="1800225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분원 경영자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선임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631825" y="3861048"/>
            <a:ext cx="1800225" cy="100817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분원 인사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조직 운영에 대한 직접적 통제</a:t>
            </a:r>
          </a:p>
        </p:txBody>
      </p:sp>
      <p:sp>
        <p:nvSpPr>
          <p:cNvPr id="99" name="직사각형 98"/>
          <p:cNvSpPr/>
          <p:nvPr/>
        </p:nvSpPr>
        <p:spPr bwMode="auto">
          <a:xfrm>
            <a:off x="631825" y="4941108"/>
            <a:ext cx="1800225" cy="64819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분원 예산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회계 운영에 대한 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간접적 통제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의료원 이사회 의결사항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631825" y="5661187"/>
            <a:ext cx="1800225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구매 및 표준원가관리</a:t>
            </a:r>
          </a:p>
        </p:txBody>
      </p:sp>
      <p:sp>
        <p:nvSpPr>
          <p:cNvPr id="101" name="직사각형 100"/>
          <p:cNvSpPr/>
          <p:nvPr/>
        </p:nvSpPr>
        <p:spPr bwMode="auto">
          <a:xfrm>
            <a:off x="631825" y="6021227"/>
            <a:ext cx="1800225" cy="288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비급여 수가 등 결정</a:t>
            </a:r>
          </a:p>
        </p:txBody>
      </p:sp>
      <p:sp>
        <p:nvSpPr>
          <p:cNvPr id="102" name="직사각형 101"/>
          <p:cNvSpPr/>
          <p:nvPr/>
        </p:nvSpPr>
        <p:spPr bwMode="auto">
          <a:xfrm>
            <a:off x="631825" y="3033302"/>
            <a:ext cx="1800225" cy="39604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의료원장의 권한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직사각형 109"/>
          <p:cNvSpPr/>
          <p:nvPr/>
        </p:nvSpPr>
        <p:spPr bwMode="auto">
          <a:xfrm>
            <a:off x="631825" y="1916114"/>
            <a:ext cx="2881313" cy="432117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현행 관리체계 검토 및 벤치마킹 결과 시립병원 관리체계 개선 방안으로 아래와 같은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 대안이 도출됨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관리체계 개선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631825" y="1628776"/>
            <a:ext cx="288131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관리체계 강화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A)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3513138" y="1628775"/>
            <a:ext cx="288131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본청 관리조직 강화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B)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6394451" y="1628774"/>
            <a:ext cx="288131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통합의료원체제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C)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1100572" y="2057473"/>
            <a:ext cx="1971702" cy="579365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맑은 고딕" pitchFamily="50" charset="-127"/>
              </a:rPr>
              <a:t>현 서울시 </a:t>
            </a:r>
            <a:r>
              <a:rPr lang="ko-KR" altLang="en-US" dirty="0" smtClean="0">
                <a:latin typeface="+mn-lt"/>
                <a:ea typeface="맑은 고딕" pitchFamily="50" charset="-127"/>
              </a:rPr>
              <a:t>관리조직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2277650" y="2816932"/>
            <a:ext cx="977190" cy="4016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dirty="0" smtClean="0">
                <a:solidFill>
                  <a:schemeClr val="bg1"/>
                </a:solidFill>
                <a:latin typeface="+mn-lt"/>
                <a:ea typeface="맑은 고딕" pitchFamily="50" charset="-127"/>
              </a:rPr>
              <a:t>서울시 보건</a:t>
            </a:r>
            <a:endParaRPr lang="en-US" altLang="ko-KR" dirty="0" smtClean="0">
              <a:solidFill>
                <a:schemeClr val="bg1"/>
              </a:solidFill>
              <a:latin typeface="+mn-lt"/>
              <a:ea typeface="맑은 고딕" pitchFamily="50" charset="-127"/>
            </a:endParaRPr>
          </a:p>
          <a:p>
            <a:pPr algn="ctr" latinLnBrk="0"/>
            <a:r>
              <a:rPr lang="ko-KR" altLang="en-US" dirty="0" smtClean="0">
                <a:solidFill>
                  <a:schemeClr val="bg1"/>
                </a:solidFill>
                <a:latin typeface="+mn-lt"/>
                <a:ea typeface="맑은 고딕" pitchFamily="50" charset="-127"/>
              </a:rPr>
              <a:t>의료지원단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84600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104074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123547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1430215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1624951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181968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201442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220915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2403895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2598631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279336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298810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318283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83694" y="3861048"/>
            <a:ext cx="1205458" cy="18421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+mn-lt"/>
                <a:ea typeface="맑은 고딕" pitchFamily="50" charset="-127"/>
              </a:rPr>
              <a:t>개별 서울시립병원 </a:t>
            </a:r>
          </a:p>
        </p:txBody>
      </p:sp>
      <p:cxnSp>
        <p:nvCxnSpPr>
          <p:cNvPr id="67" name="직선 연결선 66"/>
          <p:cNvCxnSpPr>
            <a:stCxn id="45" idx="1"/>
          </p:cNvCxnSpPr>
          <p:nvPr/>
        </p:nvCxnSpPr>
        <p:spPr bwMode="auto">
          <a:xfrm rot="10800000" flipV="1">
            <a:off x="2086426" y="3017754"/>
            <a:ext cx="191225" cy="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직선 연결선 113"/>
          <p:cNvCxnSpPr>
            <a:stCxn id="52" idx="0"/>
            <a:endCxn id="44" idx="2"/>
          </p:cNvCxnSpPr>
          <p:nvPr/>
        </p:nvCxnSpPr>
        <p:spPr bwMode="auto">
          <a:xfrm flipV="1">
            <a:off x="2086423" y="2636838"/>
            <a:ext cx="0" cy="92758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직선 연결선 115"/>
          <p:cNvCxnSpPr/>
          <p:nvPr/>
        </p:nvCxnSpPr>
        <p:spPr bwMode="auto">
          <a:xfrm>
            <a:off x="918007" y="3392996"/>
            <a:ext cx="23368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직선 연결선 117"/>
          <p:cNvCxnSpPr>
            <a:stCxn id="46" idx="0"/>
          </p:cNvCxnSpPr>
          <p:nvPr/>
        </p:nvCxnSpPr>
        <p:spPr bwMode="auto">
          <a:xfrm flipV="1">
            <a:off x="91800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직선 연결선 118"/>
          <p:cNvCxnSpPr>
            <a:stCxn id="47" idx="0"/>
          </p:cNvCxnSpPr>
          <p:nvPr/>
        </p:nvCxnSpPr>
        <p:spPr bwMode="auto">
          <a:xfrm flipV="1">
            <a:off x="1112743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직선 연결선 121"/>
          <p:cNvCxnSpPr/>
          <p:nvPr/>
        </p:nvCxnSpPr>
        <p:spPr bwMode="auto">
          <a:xfrm flipV="1">
            <a:off x="130747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직선 연결선 122"/>
          <p:cNvCxnSpPr/>
          <p:nvPr/>
        </p:nvCxnSpPr>
        <p:spPr bwMode="auto">
          <a:xfrm flipV="1">
            <a:off x="1502215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직선 연결선 123"/>
          <p:cNvCxnSpPr/>
          <p:nvPr/>
        </p:nvCxnSpPr>
        <p:spPr bwMode="auto">
          <a:xfrm flipV="1">
            <a:off x="1696951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직선 연결선 124"/>
          <p:cNvCxnSpPr/>
          <p:nvPr/>
        </p:nvCxnSpPr>
        <p:spPr bwMode="auto">
          <a:xfrm flipV="1">
            <a:off x="189168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직선 연결선 126"/>
          <p:cNvCxnSpPr/>
          <p:nvPr/>
        </p:nvCxnSpPr>
        <p:spPr bwMode="auto">
          <a:xfrm flipV="1">
            <a:off x="228115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직선 연결선 127"/>
          <p:cNvCxnSpPr/>
          <p:nvPr/>
        </p:nvCxnSpPr>
        <p:spPr bwMode="auto">
          <a:xfrm flipV="1">
            <a:off x="2475895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직선 연결선 128"/>
          <p:cNvCxnSpPr/>
          <p:nvPr/>
        </p:nvCxnSpPr>
        <p:spPr bwMode="auto">
          <a:xfrm flipV="1">
            <a:off x="2670631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직선 연결선 129"/>
          <p:cNvCxnSpPr/>
          <p:nvPr/>
        </p:nvCxnSpPr>
        <p:spPr bwMode="auto">
          <a:xfrm flipV="1">
            <a:off x="286536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직선 연결선 130"/>
          <p:cNvCxnSpPr/>
          <p:nvPr/>
        </p:nvCxnSpPr>
        <p:spPr bwMode="auto">
          <a:xfrm flipV="1">
            <a:off x="3060103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직선 연결선 131"/>
          <p:cNvCxnSpPr>
            <a:stCxn id="58" idx="0"/>
          </p:cNvCxnSpPr>
          <p:nvPr/>
        </p:nvCxnSpPr>
        <p:spPr bwMode="auto">
          <a:xfrm flipV="1">
            <a:off x="325483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직사각형 133"/>
          <p:cNvSpPr/>
          <p:nvPr/>
        </p:nvSpPr>
        <p:spPr bwMode="auto">
          <a:xfrm>
            <a:off x="740532" y="4400550"/>
            <a:ext cx="2664296" cy="17653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indent="-88900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공공보건의료지원단의 기능을 보강해 별도 독립기구로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종합개선 작업 모니터링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시립병원평가 및 피드백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컨설팅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기능 수행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정보화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고객서비스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대외협력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QI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혁신 지원</a:t>
            </a:r>
          </a:p>
        </p:txBody>
      </p:sp>
      <p:sp>
        <p:nvSpPr>
          <p:cNvPr id="135" name="직사각형 134"/>
          <p:cNvSpPr/>
          <p:nvPr/>
        </p:nvSpPr>
        <p:spPr bwMode="auto">
          <a:xfrm>
            <a:off x="3511550" y="1916114"/>
            <a:ext cx="2882901" cy="432117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7" name="직사각형 166"/>
          <p:cNvSpPr/>
          <p:nvPr/>
        </p:nvSpPr>
        <p:spPr bwMode="auto">
          <a:xfrm>
            <a:off x="3620257" y="4400550"/>
            <a:ext cx="2664296" cy="17653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indent="-88900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본청 내 시립병원 관리전담 기구를 설립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 보건의료정책 조직과 별도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주관 하에 공동으로 채용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정보화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대외협력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 업무를 추진해 시너지 창출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 등 거버넌스 재편 작업 주도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8" name="직사각형 167"/>
          <p:cNvSpPr/>
          <p:nvPr/>
        </p:nvSpPr>
        <p:spPr bwMode="auto">
          <a:xfrm>
            <a:off x="3944938" y="2057472"/>
            <a:ext cx="2016174" cy="87631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>
              <a:latin typeface="+mn-lt"/>
              <a:ea typeface="맑은 고딕" pitchFamily="50" charset="-127"/>
            </a:endParaRPr>
          </a:p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69" name="모서리가 둥근 직사각형 168"/>
          <p:cNvSpPr/>
          <p:nvPr/>
        </p:nvSpPr>
        <p:spPr bwMode="auto">
          <a:xfrm>
            <a:off x="4075256" y="2528900"/>
            <a:ext cx="1752624" cy="32861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lang="ko-KR" altLang="en-US" dirty="0" smtClean="0">
                <a:solidFill>
                  <a:schemeClr val="bg1"/>
                </a:solidFill>
                <a:latin typeface="+mn-lt"/>
                <a:ea typeface="맑은 고딕" pitchFamily="50" charset="-127"/>
              </a:rPr>
              <a:t>시립병원경영지원본부</a:t>
            </a:r>
          </a:p>
        </p:txBody>
      </p:sp>
      <p:sp>
        <p:nvSpPr>
          <p:cNvPr id="187" name="직사각형 186"/>
          <p:cNvSpPr/>
          <p:nvPr/>
        </p:nvSpPr>
        <p:spPr bwMode="auto">
          <a:xfrm>
            <a:off x="3711836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88" name="직사각형 187"/>
          <p:cNvSpPr/>
          <p:nvPr/>
        </p:nvSpPr>
        <p:spPr bwMode="auto">
          <a:xfrm>
            <a:off x="3906572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89" name="직사각형 188"/>
          <p:cNvSpPr/>
          <p:nvPr/>
        </p:nvSpPr>
        <p:spPr bwMode="auto">
          <a:xfrm>
            <a:off x="4101308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0" name="직사각형 189"/>
          <p:cNvSpPr/>
          <p:nvPr/>
        </p:nvSpPr>
        <p:spPr bwMode="auto">
          <a:xfrm>
            <a:off x="4296044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1" name="직사각형 190"/>
          <p:cNvSpPr/>
          <p:nvPr/>
        </p:nvSpPr>
        <p:spPr bwMode="auto">
          <a:xfrm>
            <a:off x="4490780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2" name="직사각형 191"/>
          <p:cNvSpPr/>
          <p:nvPr/>
        </p:nvSpPr>
        <p:spPr bwMode="auto">
          <a:xfrm>
            <a:off x="4685516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3" name="직사각형 192"/>
          <p:cNvSpPr/>
          <p:nvPr/>
        </p:nvSpPr>
        <p:spPr bwMode="auto">
          <a:xfrm>
            <a:off x="4880252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4" name="직사각형 193"/>
          <p:cNvSpPr/>
          <p:nvPr/>
        </p:nvSpPr>
        <p:spPr bwMode="auto">
          <a:xfrm>
            <a:off x="5074988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5" name="직사각형 194"/>
          <p:cNvSpPr/>
          <p:nvPr/>
        </p:nvSpPr>
        <p:spPr bwMode="auto">
          <a:xfrm>
            <a:off x="5269724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6" name="직사각형 195"/>
          <p:cNvSpPr/>
          <p:nvPr/>
        </p:nvSpPr>
        <p:spPr bwMode="auto">
          <a:xfrm>
            <a:off x="5464460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7" name="직사각형 196"/>
          <p:cNvSpPr/>
          <p:nvPr/>
        </p:nvSpPr>
        <p:spPr bwMode="auto">
          <a:xfrm>
            <a:off x="5659196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8" name="직사각형 197"/>
          <p:cNvSpPr/>
          <p:nvPr/>
        </p:nvSpPr>
        <p:spPr bwMode="auto">
          <a:xfrm>
            <a:off x="5853932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199" name="직사각형 198"/>
          <p:cNvSpPr/>
          <p:nvPr/>
        </p:nvSpPr>
        <p:spPr bwMode="auto">
          <a:xfrm>
            <a:off x="6048668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349523" y="3861048"/>
            <a:ext cx="1205458" cy="18421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+mn-lt"/>
                <a:ea typeface="맑은 고딕" pitchFamily="50" charset="-127"/>
              </a:rPr>
              <a:t>개별 서울시립병원 </a:t>
            </a:r>
          </a:p>
        </p:txBody>
      </p:sp>
      <p:cxnSp>
        <p:nvCxnSpPr>
          <p:cNvPr id="201" name="직선 연결선 200"/>
          <p:cNvCxnSpPr/>
          <p:nvPr/>
        </p:nvCxnSpPr>
        <p:spPr bwMode="auto">
          <a:xfrm>
            <a:off x="3783836" y="3392996"/>
            <a:ext cx="23368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직선 연결선 201"/>
          <p:cNvCxnSpPr>
            <a:stCxn id="187" idx="0"/>
          </p:cNvCxnSpPr>
          <p:nvPr/>
        </p:nvCxnSpPr>
        <p:spPr bwMode="auto">
          <a:xfrm flipV="1">
            <a:off x="3783836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직선 연결선 202"/>
          <p:cNvCxnSpPr>
            <a:stCxn id="188" idx="0"/>
          </p:cNvCxnSpPr>
          <p:nvPr/>
        </p:nvCxnSpPr>
        <p:spPr bwMode="auto">
          <a:xfrm flipV="1">
            <a:off x="3978572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직선 연결선 203"/>
          <p:cNvCxnSpPr/>
          <p:nvPr/>
        </p:nvCxnSpPr>
        <p:spPr bwMode="auto">
          <a:xfrm flipV="1">
            <a:off x="4173308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5" name="직선 연결선 204"/>
          <p:cNvCxnSpPr/>
          <p:nvPr/>
        </p:nvCxnSpPr>
        <p:spPr bwMode="auto">
          <a:xfrm flipV="1">
            <a:off x="4368044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6" name="직선 연결선 205"/>
          <p:cNvCxnSpPr/>
          <p:nvPr/>
        </p:nvCxnSpPr>
        <p:spPr bwMode="auto">
          <a:xfrm flipV="1">
            <a:off x="4562780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7" name="직선 연결선 206"/>
          <p:cNvCxnSpPr/>
          <p:nvPr/>
        </p:nvCxnSpPr>
        <p:spPr bwMode="auto">
          <a:xfrm flipV="1">
            <a:off x="4757516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8" name="직선 연결선 207"/>
          <p:cNvCxnSpPr/>
          <p:nvPr/>
        </p:nvCxnSpPr>
        <p:spPr bwMode="auto">
          <a:xfrm flipV="1">
            <a:off x="5146988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직선 연결선 208"/>
          <p:cNvCxnSpPr/>
          <p:nvPr/>
        </p:nvCxnSpPr>
        <p:spPr bwMode="auto">
          <a:xfrm flipV="1">
            <a:off x="5341724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0" name="직선 연결선 209"/>
          <p:cNvCxnSpPr/>
          <p:nvPr/>
        </p:nvCxnSpPr>
        <p:spPr bwMode="auto">
          <a:xfrm flipV="1">
            <a:off x="5536460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1" name="직선 연결선 210"/>
          <p:cNvCxnSpPr/>
          <p:nvPr/>
        </p:nvCxnSpPr>
        <p:spPr bwMode="auto">
          <a:xfrm flipV="1">
            <a:off x="5731196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2" name="직선 연결선 211"/>
          <p:cNvCxnSpPr/>
          <p:nvPr/>
        </p:nvCxnSpPr>
        <p:spPr bwMode="auto">
          <a:xfrm flipV="1">
            <a:off x="5925932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3" name="직선 연결선 212"/>
          <p:cNvCxnSpPr>
            <a:stCxn id="199" idx="0"/>
          </p:cNvCxnSpPr>
          <p:nvPr/>
        </p:nvCxnSpPr>
        <p:spPr bwMode="auto">
          <a:xfrm flipV="1">
            <a:off x="6120668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4" name="직사각형 213"/>
          <p:cNvSpPr/>
          <p:nvPr/>
        </p:nvSpPr>
        <p:spPr bwMode="auto">
          <a:xfrm>
            <a:off x="6394451" y="1916114"/>
            <a:ext cx="2881313" cy="432117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" name="직사각형 214"/>
          <p:cNvSpPr/>
          <p:nvPr/>
        </p:nvSpPr>
        <p:spPr bwMode="auto">
          <a:xfrm>
            <a:off x="6503158" y="4400550"/>
            <a:ext cx="2664296" cy="17653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indent="-88900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서울시립병원을 통합해 경영관리를 전담하는 의료원과 분원 형태로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서울시는 시립병원 발전방향 및 정책 기능을 수행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및 시의회 관련 업무 창구를 의료원으로 통합해 개별 시립병원의 행정부담 완화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88900" latinLnBrk="0">
              <a:lnSpc>
                <a:spcPct val="120000"/>
              </a:lnSpc>
              <a:buFont typeface="맑은 고딕" pitchFamily="50" charset="-127"/>
              <a:buChar char="–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표준진료지침 개발 및 관리</a:t>
            </a:r>
          </a:p>
        </p:txBody>
      </p:sp>
      <p:sp>
        <p:nvSpPr>
          <p:cNvPr id="218" name="직사각형 217"/>
          <p:cNvSpPr/>
          <p:nvPr/>
        </p:nvSpPr>
        <p:spPr bwMode="auto">
          <a:xfrm>
            <a:off x="659473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19" name="직사각형 218"/>
          <p:cNvSpPr/>
          <p:nvPr/>
        </p:nvSpPr>
        <p:spPr bwMode="auto">
          <a:xfrm>
            <a:off x="678947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0" name="직사각형 219"/>
          <p:cNvSpPr/>
          <p:nvPr/>
        </p:nvSpPr>
        <p:spPr bwMode="auto">
          <a:xfrm>
            <a:off x="698420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1" name="직사각형 220"/>
          <p:cNvSpPr/>
          <p:nvPr/>
        </p:nvSpPr>
        <p:spPr bwMode="auto">
          <a:xfrm>
            <a:off x="7178945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2" name="직사각형 221"/>
          <p:cNvSpPr/>
          <p:nvPr/>
        </p:nvSpPr>
        <p:spPr bwMode="auto">
          <a:xfrm>
            <a:off x="7373681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3" name="직사각형 222"/>
          <p:cNvSpPr/>
          <p:nvPr/>
        </p:nvSpPr>
        <p:spPr bwMode="auto">
          <a:xfrm>
            <a:off x="756841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4" name="직사각형 223"/>
          <p:cNvSpPr/>
          <p:nvPr/>
        </p:nvSpPr>
        <p:spPr bwMode="auto">
          <a:xfrm>
            <a:off x="776315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5" name="직사각형 224"/>
          <p:cNvSpPr/>
          <p:nvPr/>
        </p:nvSpPr>
        <p:spPr bwMode="auto">
          <a:xfrm>
            <a:off x="795788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6" name="직사각형 225"/>
          <p:cNvSpPr/>
          <p:nvPr/>
        </p:nvSpPr>
        <p:spPr bwMode="auto">
          <a:xfrm>
            <a:off x="8152625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7" name="직사각형 226"/>
          <p:cNvSpPr/>
          <p:nvPr/>
        </p:nvSpPr>
        <p:spPr bwMode="auto">
          <a:xfrm>
            <a:off x="8347361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8" name="직사각형 227"/>
          <p:cNvSpPr/>
          <p:nvPr/>
        </p:nvSpPr>
        <p:spPr bwMode="auto">
          <a:xfrm>
            <a:off x="8542097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29" name="직사각형 228"/>
          <p:cNvSpPr/>
          <p:nvPr/>
        </p:nvSpPr>
        <p:spPr bwMode="auto">
          <a:xfrm>
            <a:off x="8736833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30" name="직사각형 229"/>
          <p:cNvSpPr/>
          <p:nvPr/>
        </p:nvSpPr>
        <p:spPr bwMode="auto">
          <a:xfrm>
            <a:off x="8931569" y="3564426"/>
            <a:ext cx="144000" cy="72867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7232424" y="3861048"/>
            <a:ext cx="1205458" cy="18421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marL="87313" indent="-87313" algn="ctr" latinLnBrk="0">
              <a:lnSpc>
                <a:spcPct val="120000"/>
              </a:lnSpc>
            </a:pPr>
            <a:r>
              <a:rPr lang="ko-KR" altLang="en-US" dirty="0" smtClean="0">
                <a:latin typeface="+mn-lt"/>
                <a:ea typeface="맑은 고딕" pitchFamily="50" charset="-127"/>
              </a:rPr>
              <a:t>개별 서울시립병원 </a:t>
            </a:r>
          </a:p>
        </p:txBody>
      </p:sp>
      <p:cxnSp>
        <p:nvCxnSpPr>
          <p:cNvPr id="232" name="직선 연결선 231"/>
          <p:cNvCxnSpPr/>
          <p:nvPr/>
        </p:nvCxnSpPr>
        <p:spPr bwMode="auto">
          <a:xfrm>
            <a:off x="6666737" y="3392996"/>
            <a:ext cx="23368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3" name="직선 연결선 232"/>
          <p:cNvCxnSpPr>
            <a:stCxn id="218" idx="0"/>
          </p:cNvCxnSpPr>
          <p:nvPr/>
        </p:nvCxnSpPr>
        <p:spPr bwMode="auto">
          <a:xfrm flipV="1">
            <a:off x="666673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4" name="직선 연결선 233"/>
          <p:cNvCxnSpPr>
            <a:stCxn id="219" idx="0"/>
          </p:cNvCxnSpPr>
          <p:nvPr/>
        </p:nvCxnSpPr>
        <p:spPr bwMode="auto">
          <a:xfrm flipV="1">
            <a:off x="6861473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5" name="직선 연결선 234"/>
          <p:cNvCxnSpPr/>
          <p:nvPr/>
        </p:nvCxnSpPr>
        <p:spPr bwMode="auto">
          <a:xfrm flipV="1">
            <a:off x="705620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6" name="직선 연결선 235"/>
          <p:cNvCxnSpPr/>
          <p:nvPr/>
        </p:nvCxnSpPr>
        <p:spPr bwMode="auto">
          <a:xfrm flipV="1">
            <a:off x="7250945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7" name="직선 연결선 236"/>
          <p:cNvCxnSpPr/>
          <p:nvPr/>
        </p:nvCxnSpPr>
        <p:spPr bwMode="auto">
          <a:xfrm flipV="1">
            <a:off x="7445681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8" name="직선 연결선 237"/>
          <p:cNvCxnSpPr/>
          <p:nvPr/>
        </p:nvCxnSpPr>
        <p:spPr bwMode="auto">
          <a:xfrm flipV="1">
            <a:off x="764041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9" name="직선 연결선 238"/>
          <p:cNvCxnSpPr/>
          <p:nvPr/>
        </p:nvCxnSpPr>
        <p:spPr bwMode="auto">
          <a:xfrm flipV="1">
            <a:off x="802988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0" name="직선 연결선 239"/>
          <p:cNvCxnSpPr/>
          <p:nvPr/>
        </p:nvCxnSpPr>
        <p:spPr bwMode="auto">
          <a:xfrm flipV="1">
            <a:off x="8224625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1" name="직선 연결선 240"/>
          <p:cNvCxnSpPr/>
          <p:nvPr/>
        </p:nvCxnSpPr>
        <p:spPr bwMode="auto">
          <a:xfrm flipV="1">
            <a:off x="8419361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2" name="직선 연결선 241"/>
          <p:cNvCxnSpPr/>
          <p:nvPr/>
        </p:nvCxnSpPr>
        <p:spPr bwMode="auto">
          <a:xfrm flipV="1">
            <a:off x="8614097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3" name="직선 연결선 242"/>
          <p:cNvCxnSpPr/>
          <p:nvPr/>
        </p:nvCxnSpPr>
        <p:spPr bwMode="auto">
          <a:xfrm flipV="1">
            <a:off x="8808833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4" name="직선 연결선 243"/>
          <p:cNvCxnSpPr>
            <a:stCxn id="230" idx="0"/>
          </p:cNvCxnSpPr>
          <p:nvPr/>
        </p:nvCxnSpPr>
        <p:spPr bwMode="auto">
          <a:xfrm flipV="1">
            <a:off x="9003569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6" name="직선 연결선 245"/>
          <p:cNvCxnSpPr>
            <a:stCxn id="193" idx="0"/>
          </p:cNvCxnSpPr>
          <p:nvPr/>
        </p:nvCxnSpPr>
        <p:spPr bwMode="auto">
          <a:xfrm flipV="1">
            <a:off x="4952252" y="3392996"/>
            <a:ext cx="0" cy="17143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0" name="직선 연결선 249"/>
          <p:cNvCxnSpPr>
            <a:stCxn id="168" idx="2"/>
          </p:cNvCxnSpPr>
          <p:nvPr/>
        </p:nvCxnSpPr>
        <p:spPr bwMode="auto">
          <a:xfrm>
            <a:off x="4953025" y="2933784"/>
            <a:ext cx="0" cy="45921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5" name="직사각형 254"/>
          <p:cNvSpPr/>
          <p:nvPr/>
        </p:nvSpPr>
        <p:spPr bwMode="auto">
          <a:xfrm>
            <a:off x="6847564" y="2057472"/>
            <a:ext cx="1971702" cy="579365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맑은 고딕" pitchFamily="50" charset="-127"/>
              </a:rPr>
              <a:t>현 서울시 </a:t>
            </a:r>
            <a:r>
              <a:rPr lang="ko-KR" altLang="en-US" dirty="0" smtClean="0">
                <a:latin typeface="+mn-lt"/>
                <a:ea typeface="맑은 고딕" pitchFamily="50" charset="-127"/>
              </a:rPr>
              <a:t>관리조직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맑은 고딕" pitchFamily="50" charset="-127"/>
            </a:endParaRPr>
          </a:p>
        </p:txBody>
      </p:sp>
      <p:sp>
        <p:nvSpPr>
          <p:cNvPr id="256" name="직사각형 255"/>
          <p:cNvSpPr/>
          <p:nvPr/>
        </p:nvSpPr>
        <p:spPr bwMode="auto">
          <a:xfrm>
            <a:off x="6847564" y="2811333"/>
            <a:ext cx="1971701" cy="4016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dirty="0" smtClean="0">
                <a:solidFill>
                  <a:schemeClr val="bg1"/>
                </a:solidFill>
                <a:latin typeface="+mn-lt"/>
                <a:ea typeface="맑은 고딕" pitchFamily="50" charset="-127"/>
              </a:rPr>
              <a:t>서울시 통합의료원</a:t>
            </a:r>
          </a:p>
        </p:txBody>
      </p:sp>
      <p:cxnSp>
        <p:nvCxnSpPr>
          <p:cNvPr id="258" name="직선 연결선 257"/>
          <p:cNvCxnSpPr>
            <a:stCxn id="255" idx="2"/>
            <a:endCxn id="256" idx="0"/>
          </p:cNvCxnSpPr>
          <p:nvPr/>
        </p:nvCxnSpPr>
        <p:spPr bwMode="auto">
          <a:xfrm>
            <a:off x="7833415" y="2636837"/>
            <a:ext cx="0" cy="17449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직선 연결선 260"/>
          <p:cNvCxnSpPr>
            <a:stCxn id="256" idx="2"/>
            <a:endCxn id="224" idx="0"/>
          </p:cNvCxnSpPr>
          <p:nvPr/>
        </p:nvCxnSpPr>
        <p:spPr bwMode="auto">
          <a:xfrm>
            <a:off x="7833415" y="3212976"/>
            <a:ext cx="1738" cy="3514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6" name="모서리가 둥근 직사각형 265"/>
          <p:cNvSpPr/>
          <p:nvPr/>
        </p:nvSpPr>
        <p:spPr bwMode="auto">
          <a:xfrm>
            <a:off x="4075256" y="2132856"/>
            <a:ext cx="1752624" cy="32861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+mn-lt"/>
                <a:ea typeface="맑은 고딕" pitchFamily="50" charset="-127"/>
              </a:rPr>
              <a:t>현 서울시 관리조직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공공보건의료지원단을 별도 독립기구로 운영할 경우 시립병원과 시민의 관점에서 보건의료정책을 개발</a:t>
            </a:r>
            <a:r>
              <a:rPr lang="en-US" altLang="ko-KR" dirty="0" smtClean="0"/>
              <a:t>·</a:t>
            </a:r>
            <a:r>
              <a:rPr lang="ko-KR" altLang="en-US" dirty="0" smtClean="0"/>
              <a:t>기획 하고 서울시와 시의회를 효과적으로 지원할 수 있게 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현행 관리체계 강화 시 기대효과 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2719388" y="1628403"/>
            <a:ext cx="1873250" cy="648072"/>
          </a:xfrm>
          <a:prstGeom prst="roundRect">
            <a:avLst>
              <a:gd name="adj" fmla="val 32834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시립병원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5313363" y="1628403"/>
            <a:ext cx="1873250" cy="648072"/>
          </a:xfrm>
          <a:prstGeom prst="roundRect">
            <a:avLst>
              <a:gd name="adj" fmla="val 32834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서울시민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2719388" y="5012953"/>
            <a:ext cx="1873250" cy="648072"/>
          </a:xfrm>
          <a:prstGeom prst="roundRect">
            <a:avLst>
              <a:gd name="adj" fmla="val 32834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4016375" y="3320678"/>
            <a:ext cx="1873250" cy="648072"/>
          </a:xfrm>
          <a:prstGeom prst="roundRect">
            <a:avLst>
              <a:gd name="adj" fmla="val 32834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보건의료지원단</a:t>
            </a: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5313363" y="5012953"/>
            <a:ext cx="1873250" cy="648072"/>
          </a:xfrm>
          <a:prstGeom prst="roundRect">
            <a:avLst>
              <a:gd name="adj" fmla="val 32834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시의회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" name="직선 연결선 20"/>
          <p:cNvCxnSpPr/>
          <p:nvPr/>
        </p:nvCxnSpPr>
        <p:spPr bwMode="auto">
          <a:xfrm flipH="1">
            <a:off x="3656013" y="3572706"/>
            <a:ext cx="360363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직선 연결선 21"/>
          <p:cNvCxnSpPr/>
          <p:nvPr/>
        </p:nvCxnSpPr>
        <p:spPr bwMode="auto">
          <a:xfrm flipH="1">
            <a:off x="3656013" y="3717032"/>
            <a:ext cx="360363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직선 연결선 24"/>
          <p:cNvCxnSpPr/>
          <p:nvPr/>
        </p:nvCxnSpPr>
        <p:spPr bwMode="auto">
          <a:xfrm flipH="1">
            <a:off x="5889626" y="3572706"/>
            <a:ext cx="360362" cy="31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직선 연결선 25"/>
          <p:cNvCxnSpPr/>
          <p:nvPr/>
        </p:nvCxnSpPr>
        <p:spPr bwMode="auto">
          <a:xfrm flipH="1" flipV="1">
            <a:off x="5889626" y="3716722"/>
            <a:ext cx="360362" cy="31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화살표 연결선 27"/>
          <p:cNvCxnSpPr>
            <a:endCxn id="10" idx="2"/>
          </p:cNvCxnSpPr>
          <p:nvPr/>
        </p:nvCxnSpPr>
        <p:spPr bwMode="auto">
          <a:xfrm flipV="1">
            <a:off x="6249988" y="2276475"/>
            <a:ext cx="0" cy="129623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3" name="직선 화살표 연결선 32"/>
          <p:cNvCxnSpPr>
            <a:endCxn id="14" idx="0"/>
          </p:cNvCxnSpPr>
          <p:nvPr/>
        </p:nvCxnSpPr>
        <p:spPr bwMode="auto">
          <a:xfrm>
            <a:off x="6249988" y="3716722"/>
            <a:ext cx="0" cy="129623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" name="직선 화살표 연결선 35"/>
          <p:cNvCxnSpPr>
            <a:endCxn id="9" idx="2"/>
          </p:cNvCxnSpPr>
          <p:nvPr/>
        </p:nvCxnSpPr>
        <p:spPr bwMode="auto">
          <a:xfrm flipV="1">
            <a:off x="3656013" y="2276475"/>
            <a:ext cx="0" cy="129654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직선 화살표 연결선 39"/>
          <p:cNvCxnSpPr>
            <a:endCxn id="11" idx="0"/>
          </p:cNvCxnSpPr>
          <p:nvPr/>
        </p:nvCxnSpPr>
        <p:spPr bwMode="auto">
          <a:xfrm>
            <a:off x="3656013" y="3716722"/>
            <a:ext cx="0" cy="1296231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5" name="직사각형 44"/>
          <p:cNvSpPr/>
          <p:nvPr/>
        </p:nvSpPr>
        <p:spPr bwMode="auto">
          <a:xfrm>
            <a:off x="6249988" y="3716722"/>
            <a:ext cx="3024187" cy="129623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신뢰할 수 있는 정보원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서울시와 시립병원이 아닌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 관점에서의 객관적 정보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보건의료 자원 배분 등 정책결정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시의회 지적 및 요구사항 이행 모니터링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993032" y="3717032"/>
            <a:ext cx="2663824" cy="129623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보건의료 씽크탱크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보건의료정책 기획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보건의료 자원 배분 등 정책결정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정책집행에 필요한 세부 운영방안 설계</a:t>
            </a:r>
          </a:p>
        </p:txBody>
      </p:sp>
      <p:sp>
        <p:nvSpPr>
          <p:cNvPr id="47" name="직사각형 46"/>
          <p:cNvSpPr/>
          <p:nvPr/>
        </p:nvSpPr>
        <p:spPr bwMode="auto">
          <a:xfrm>
            <a:off x="6249988" y="2276475"/>
            <a:ext cx="3024187" cy="129623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의료소비자 지원 채널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서울시민 보건의료 니즈 조사에 기반하여 서울시 보건의료정책 개발 및 기획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시립병원에 대한 홍보 및 정보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보건의료정책 홍보 및 정보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992188" y="2276475"/>
            <a:ext cx="2663824" cy="129623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7313" indent="-87313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경영지원 플랫폼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정보화 지원을 통한 비용절감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 및 진단 지원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컨설팅 서비스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7313" indent="-87313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마케팅 창구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가칭 서울시 보건의료지원단</a:t>
            </a:r>
            <a:r>
              <a:rPr altLang="en-US" smtClean="0"/>
              <a:t>을 서울시 산하기관으로 설립하여</a:t>
            </a:r>
            <a:r>
              <a:rPr lang="en-US" altLang="en-US" dirty="0" smtClean="0"/>
              <a:t> </a:t>
            </a:r>
            <a:r>
              <a:rPr lang="ko-KR" altLang="en-US" dirty="0" smtClean="0"/>
              <a:t>홍보</a:t>
            </a:r>
            <a:r>
              <a:rPr lang="en-US" altLang="ko-KR" dirty="0" smtClean="0"/>
              <a:t>·</a:t>
            </a:r>
            <a:r>
              <a:rPr lang="ko-KR" altLang="en-US" dirty="0" smtClean="0"/>
              <a:t>구매 </a:t>
            </a:r>
            <a:r>
              <a:rPr altLang="en-US" smtClean="0"/>
              <a:t>및 리스</a:t>
            </a:r>
            <a:r>
              <a:rPr lang="en-US" altLang="ko-KR" dirty="0" smtClean="0"/>
              <a:t>·</a:t>
            </a:r>
            <a:r>
              <a:rPr lang="ko-KR" altLang="en-US" dirty="0" smtClean="0"/>
              <a:t>대외협력 등을 </a:t>
            </a:r>
            <a:r>
              <a:rPr altLang="en-US" smtClean="0"/>
              <a:t>전문적으로 지원함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가칭</a:t>
            </a:r>
            <a:r>
              <a:rPr lang="en-US" altLang="ko-KR" dirty="0" smtClean="0"/>
              <a:t>)</a:t>
            </a:r>
            <a:r>
              <a:rPr lang="ko-KR" altLang="en-US" dirty="0" smtClean="0"/>
              <a:t>서울시 보건의료지원단 설립 및 운영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현재는 의약품 공동구매에 서울의료원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동부병원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북부병원 및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 직영병원이 참여하고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전체 시립병원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민간위탁 정신병원 제외</a:t>
            </a:r>
            <a:r>
              <a:rPr lang="en-US" altLang="ko-KR" dirty="0" smtClean="0"/>
              <a:t>)</a:t>
            </a:r>
            <a:r>
              <a:rPr lang="ko-KR" altLang="en-US" dirty="0" smtClean="0"/>
              <a:t>으로 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   의료장비 공동구매가 계획 중임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서울의료원 내에 가칭</a:t>
            </a:r>
            <a:r>
              <a:rPr lang="en-US" altLang="ko-KR" dirty="0" smtClean="0"/>
              <a:t>(</a:t>
            </a:r>
            <a:r>
              <a:rPr lang="ko-KR" altLang="en-US" dirty="0" smtClean="0"/>
              <a:t>통합구매파트 전담조직 신설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갈매기형 수장 5"/>
          <p:cNvSpPr/>
          <p:nvPr/>
        </p:nvSpPr>
        <p:spPr bwMode="auto">
          <a:xfrm>
            <a:off x="281923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갈매기형 수장 6"/>
          <p:cNvSpPr/>
          <p:nvPr/>
        </p:nvSpPr>
        <p:spPr bwMode="auto">
          <a:xfrm>
            <a:off x="4979479" y="1663526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갈매기형 수장 7"/>
          <p:cNvSpPr/>
          <p:nvPr/>
        </p:nvSpPr>
        <p:spPr bwMode="auto">
          <a:xfrm>
            <a:off x="713971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갈매기형 수장 9"/>
          <p:cNvSpPr/>
          <p:nvPr/>
        </p:nvSpPr>
        <p:spPr bwMode="auto">
          <a:xfrm>
            <a:off x="279206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보건의료지원단 설립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갈매기형 수장 10"/>
          <p:cNvSpPr/>
          <p:nvPr/>
        </p:nvSpPr>
        <p:spPr bwMode="auto">
          <a:xfrm>
            <a:off x="4952305" y="162877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병원경영지원서비스 착수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갈매기형 수장 11"/>
          <p:cNvSpPr/>
          <p:nvPr/>
        </p:nvSpPr>
        <p:spPr bwMode="auto">
          <a:xfrm>
            <a:off x="711254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서비스 고도화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2791619" y="2419227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보건의료지원단 설립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기관장 공모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시립병원과 서비스 협약체결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경영지원기반 확립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공동 브랜드 개발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보건의료 협력기관 발굴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협력병원 및 기관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민간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대상 보조금 지급 모델 개발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951413" y="2419128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경영지원서비스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시민 대상 홍보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 및 장비 리스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치료재료 공동구매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협력병원 및 기관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민간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대상 협약체결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협력병원 대상 보조금  지급규모 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7111207" y="2419029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경영지원서비스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 브랜드 개발 및 마케팅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사회적 기업 대상 자본 유치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연구개발사업 발굴 및 수주지원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협력병원 대상 보조금  지급기준 고도화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오각형 19"/>
          <p:cNvSpPr/>
          <p:nvPr/>
        </p:nvSpPr>
        <p:spPr bwMode="auto">
          <a:xfrm>
            <a:off x="658999" y="1663526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오각형 20"/>
          <p:cNvSpPr/>
          <p:nvPr/>
        </p:nvSpPr>
        <p:spPr bwMode="auto">
          <a:xfrm>
            <a:off x="631825" y="1628775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규정 및 기반 확립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31825" y="2419326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조례 및 규정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행정기구 설치조례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서울의료원 조례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개정해 공공의료지원단을 서울시 직속기구로 개편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설치 및 운영에 관한 조례 개정을 통하여 운영기반 및 근거 마련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기능 보강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구매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정보화 등 행정지원 기능 보강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내 임용 희망자 전직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mtClean="0"/>
              <a:t>별도 지원기구의 설립과</a:t>
            </a:r>
            <a:r>
              <a:rPr lang="ko-KR" altLang="en-US" dirty="0" smtClean="0"/>
              <a:t> 관련해 시립병원 내부에서</a:t>
            </a:r>
            <a:r>
              <a:rPr altLang="en-US" smtClean="0"/>
              <a:t>는</a:t>
            </a:r>
            <a:r>
              <a:rPr lang="ko-KR" altLang="en-US" dirty="0" smtClean="0"/>
              <a:t> </a:t>
            </a:r>
            <a:r>
              <a:rPr altLang="en-US" smtClean="0"/>
              <a:t>서로 상반된 입장이 존재함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보건의료지원단 운영의 한계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 bwMode="auto">
          <a:xfrm>
            <a:off x="631825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시립병원 내부의 인식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긍정적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5313363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시립병원 내부의 인식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부정적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631825" y="1952836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차원에서 시립병원 전체를 포괄하는 중장기 계획을 마련할 필요가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그리고 그러한 중장기 계획에 맞추어 체계적인 지원체계를 마련해야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631825" y="3080961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의사를 편하게 해주는 분위기 구축 노력이 필요하다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현재 시립병원의 행정서비스는 의사들에게 초점이 맞추어져 있지 않다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새로운 방식의 도입이 필요하다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31825" y="4209086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시립병원의 의료장비 및 시설을 공동 관리하는 조직이 없는데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공동활용을 강조하는 것은 무리다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특히 병원 간 물리적 한계를 극복하려면 별도 회사 없이 불가능하다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627057" y="5337212"/>
            <a:ext cx="3960813" cy="9001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지금도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약품을 통합 구매하고 있는데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편하게 이용하고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일반소모품도 공동 구매를 추진하면 비용 절감에 충분히 도움이 될 것 같다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5313363" y="1952625"/>
            <a:ext cx="3960813" cy="9001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결국 돈이 문제가 아닌가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?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보조금을 줄인다고 하면서 새로운 기구를 만들 수 있겠는가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?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조직이란 만들면 만들수록 돈이 들어가는 법이다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5313363" y="3080750"/>
            <a:ext cx="3960813" cy="9001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실제로 필요한 건 시립병원 간 연계가 아니라 보건소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복지관 등과 연계하는 일이다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이런 일은 결국 개별 병원이 해야지 별도 기구에서 지원하는 게 불가능하다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5313363" y="4208875"/>
            <a:ext cx="3960813" cy="9001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연계 문제도 병원들에게 자율성을 주어야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환자를 위한 경험과 사례를 공유하면서 서서히 신뢰를 구축해 나가는 것이 좋다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억지로 엮지 말자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5313363" y="5337001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통합구매는 시립병원들에게 오히려 비용부담만 준다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 전문기구가 있으면 도움이 될지 모르겠지만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현재와 같은 상황에서 통합구매를 유도하는 건 업무지연만 초래한다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/>
          <p:cNvSpPr/>
          <p:nvPr/>
        </p:nvSpPr>
        <p:spPr bwMode="auto">
          <a:xfrm>
            <a:off x="7653697" y="1880828"/>
            <a:ext cx="1151731" cy="38524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6105525" y="1880829"/>
            <a:ext cx="1547775" cy="385242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37714" y="4978333"/>
            <a:ext cx="138749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atinLnBrk="0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도립병원 개혁 마스터플랜 출범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동경도병원경영본부의 경우 </a:t>
            </a:r>
            <a:r>
              <a:rPr lang="en-US" altLang="ko-KR" dirty="0" smtClean="0"/>
              <a:t>1</a:t>
            </a:r>
            <a:r>
              <a:rPr lang="ko-KR" altLang="en-US" dirty="0" smtClean="0"/>
              <a:t>단계 구조개선을 통해 </a:t>
            </a:r>
            <a:r>
              <a:rPr lang="en-US" altLang="ko-KR" dirty="0" smtClean="0"/>
              <a:t>6</a:t>
            </a:r>
            <a:r>
              <a:rPr lang="ko-KR" altLang="en-US" dirty="0" smtClean="0"/>
              <a:t>천억 원에 이르던 운영보조금을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천 </a:t>
            </a:r>
            <a:r>
              <a:rPr lang="en-US" altLang="ko-KR" dirty="0" smtClean="0"/>
              <a:t>3</a:t>
            </a:r>
            <a:r>
              <a:rPr lang="ko-KR" altLang="en-US" dirty="0" smtClean="0"/>
              <a:t>백</a:t>
            </a:r>
            <a:r>
              <a:rPr lang="en-US" altLang="ko-KR" dirty="0" smtClean="0"/>
              <a:t> </a:t>
            </a:r>
            <a:r>
              <a:rPr lang="ko-KR" altLang="en-US" dirty="0" smtClean="0"/>
              <a:t>억 원 수준으로 축소했으며</a:t>
            </a:r>
            <a:r>
              <a:rPr lang="en-US" altLang="ko-KR" dirty="0" smtClean="0"/>
              <a:t>, 2000</a:t>
            </a:r>
            <a:r>
              <a:rPr lang="ko-KR" altLang="en-US" dirty="0" smtClean="0"/>
              <a:t>년대 후반 다시 증가하는 경영수지 악화에 대응해 거버넌스 개선을 추진하고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본청 관리조직 강화 시 기대효과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동경도병원경영본부 사례 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출자금 제외</a:t>
            </a:r>
            <a:r>
              <a:rPr lang="en-US" altLang="ko-KR" dirty="0" smtClean="0"/>
              <a:t>. 100</a:t>
            </a:r>
            <a:r>
              <a:rPr lang="ko-KR" altLang="en-US" dirty="0" smtClean="0"/>
              <a:t>엔당 </a:t>
            </a:r>
            <a:r>
              <a:rPr lang="en-US" altLang="ko-KR" dirty="0" smtClean="0"/>
              <a:t>1,200</a:t>
            </a:r>
            <a:r>
              <a:rPr lang="ko-KR" altLang="en-US" dirty="0" smtClean="0"/>
              <a:t>원 환율 적용 환산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동경도립병원경영위원회</a:t>
            </a:r>
            <a:r>
              <a:rPr lang="en-US" altLang="ko-KR" dirty="0" smtClean="0"/>
              <a:t>(2007.11), </a:t>
            </a:r>
            <a:r>
              <a:rPr lang="ko-KR" altLang="en-US" dirty="0" smtClean="0"/>
              <a:t>금후 도립병원의 경영형태 개선방향</a:t>
            </a:r>
            <a:endParaRPr lang="ko-KR" altLang="en-US" dirty="0"/>
          </a:p>
        </p:txBody>
      </p:sp>
      <p:graphicFrame>
        <p:nvGraphicFramePr>
          <p:cNvPr id="55" name="차트 54"/>
          <p:cNvGraphicFramePr/>
          <p:nvPr/>
        </p:nvGraphicFramePr>
        <p:xfrm>
          <a:off x="1021533" y="1741489"/>
          <a:ext cx="7862935" cy="4389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1060170" y="1940598"/>
            <a:ext cx="572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사각형 설명선 60"/>
          <p:cNvSpPr/>
          <p:nvPr/>
        </p:nvSpPr>
        <p:spPr bwMode="auto">
          <a:xfrm>
            <a:off x="6465168" y="1940598"/>
            <a:ext cx="2581523" cy="912338"/>
          </a:xfrm>
          <a:prstGeom prst="wedgeRectCallout">
            <a:avLst>
              <a:gd name="adj1" fmla="val 23897"/>
              <a:gd name="adj2" fmla="val 78023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90000" rIns="91440" bIns="9000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민간자본의 유치 등이 용이하게 하기 위해 운영형태 전환을 유도</a:t>
            </a:r>
            <a:endPara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85725" marR="0" indent="-85725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직영병원의 단계별 공사 이관병행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5" name="직선 연결선 64"/>
          <p:cNvCxnSpPr/>
          <p:nvPr/>
        </p:nvCxnSpPr>
        <p:spPr bwMode="auto">
          <a:xfrm flipH="1">
            <a:off x="6105129" y="5409220"/>
            <a:ext cx="396" cy="324036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0" name="오른쪽 화살표 69"/>
          <p:cNvSpPr/>
          <p:nvPr/>
        </p:nvSpPr>
        <p:spPr bwMode="auto">
          <a:xfrm>
            <a:off x="6105128" y="4365104"/>
            <a:ext cx="1512168" cy="682352"/>
          </a:xfrm>
          <a:prstGeom prst="right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구조개선 중심</a:t>
            </a:r>
          </a:p>
        </p:txBody>
      </p:sp>
      <p:sp>
        <p:nvSpPr>
          <p:cNvPr id="71" name="오른쪽 화살표 70"/>
          <p:cNvSpPr/>
          <p:nvPr/>
        </p:nvSpPr>
        <p:spPr bwMode="auto">
          <a:xfrm>
            <a:off x="7473280" y="4006788"/>
            <a:ext cx="1332148" cy="682352"/>
          </a:xfrm>
          <a:prstGeom prst="rightArrow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거버넌스 중심</a:t>
            </a:r>
          </a:p>
        </p:txBody>
      </p:sp>
      <p:sp>
        <p:nvSpPr>
          <p:cNvPr id="74" name="직사각형 73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서울시 본청 산하에 시립병원 경영지원본부를 신설해신속한 의사결정과 체계적인 경영혁신을 유도함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가칭</a:t>
            </a:r>
            <a:r>
              <a:rPr lang="en-US" altLang="ko-KR" dirty="0" smtClean="0"/>
              <a:t>)</a:t>
            </a:r>
            <a:r>
              <a:rPr lang="ko-KR" altLang="en-US" dirty="0" smtClean="0"/>
              <a:t>시립병원 경영지원본부 신설 및 운영 방안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21" name="갈매기형 수장 20"/>
          <p:cNvSpPr/>
          <p:nvPr/>
        </p:nvSpPr>
        <p:spPr bwMode="auto">
          <a:xfrm>
            <a:off x="281923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갈매기형 수장 21"/>
          <p:cNvSpPr/>
          <p:nvPr/>
        </p:nvSpPr>
        <p:spPr bwMode="auto">
          <a:xfrm>
            <a:off x="4979479" y="1663526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갈매기형 수장 22"/>
          <p:cNvSpPr/>
          <p:nvPr/>
        </p:nvSpPr>
        <p:spPr bwMode="auto">
          <a:xfrm>
            <a:off x="7139719" y="166362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갈매기형 수장 24"/>
          <p:cNvSpPr/>
          <p:nvPr/>
        </p:nvSpPr>
        <p:spPr bwMode="auto">
          <a:xfrm>
            <a:off x="279206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경영지원본부 발족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갈매기형 수장 25"/>
          <p:cNvSpPr/>
          <p:nvPr/>
        </p:nvSpPr>
        <p:spPr bwMode="auto">
          <a:xfrm>
            <a:off x="4952305" y="1628775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병원경영지원서비스 착수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갈매기형 수장 26"/>
          <p:cNvSpPr/>
          <p:nvPr/>
        </p:nvSpPr>
        <p:spPr bwMode="auto">
          <a:xfrm>
            <a:off x="7112545" y="1628874"/>
            <a:ext cx="2160935" cy="684088"/>
          </a:xfrm>
          <a:prstGeom prst="chevron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서비스 고도화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2791619" y="2419227"/>
            <a:ext cx="2016919" cy="29893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경영지원본부 발족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본부장 공모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 운영 규정 개정 및 폐지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단위시립병원 거버넌스 개편 연계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단위시립병원 직제 규정 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병원운영위원회 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폐합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경영지원본부 소관 통합지원사이트 개설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4951413" y="2419128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경영지원서비스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 및 장비 리스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치료재료 공동구매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평가 및 성과 모니터링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 투자 및 운영 보조금  지급규모 및 기준 산정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7111207" y="2419029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경영지원서비스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거버넌스 재편 및 운영 기반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운영형태 개선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신설 및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유관기관 및 단체 협력 사업 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오각형 34"/>
          <p:cNvSpPr/>
          <p:nvPr/>
        </p:nvSpPr>
        <p:spPr bwMode="auto">
          <a:xfrm>
            <a:off x="633215" y="1663526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오각형 35"/>
          <p:cNvSpPr/>
          <p:nvPr/>
        </p:nvSpPr>
        <p:spPr bwMode="auto">
          <a:xfrm>
            <a:off x="606041" y="1628775"/>
            <a:ext cx="2160935" cy="684088"/>
          </a:xfrm>
          <a:prstGeom prst="homePlate">
            <a:avLst>
              <a:gd name="adj" fmla="val 2489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규정 및 기반 확립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(~2013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606041" y="2419326"/>
            <a:ext cx="2016919" cy="24501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관련 조례 및 규정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공무원 정원조례 및 행정기구 설치조례 개정 추진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행정안전부 등 관계기관 협의 진행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설치 및 운영에 관한 조례 등 개정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조직 및 기능 이관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 공공보건의료지원단 인력 서울시 이관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정보화 등 행정지원 기능 보강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 내 임용 희망자 전직 실시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indent="-95250" latinLnBrk="0">
              <a:lnSpc>
                <a:spcPct val="120000"/>
              </a:lnSpc>
              <a:spcBef>
                <a:spcPts val="0"/>
              </a:spcBef>
              <a:buFont typeface="맑은 고딕" pitchFamily="50" charset="-127"/>
              <a:buChar char="–"/>
              <a:tabLst>
                <a:tab pos="85725" algn="l"/>
              </a:tabLst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hape 40"/>
          <p:cNvCxnSpPr>
            <a:stCxn id="28" idx="2"/>
            <a:endCxn id="31" idx="3"/>
          </p:cNvCxnSpPr>
          <p:nvPr/>
        </p:nvCxnSpPr>
        <p:spPr bwMode="auto">
          <a:xfrm rot="5400000">
            <a:off x="2036308" y="4077155"/>
            <a:ext cx="2934307" cy="485472"/>
          </a:xfrm>
          <a:prstGeom prst="bentConnector2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hape 36"/>
          <p:cNvCxnSpPr>
            <a:stCxn id="25" idx="2"/>
            <a:endCxn id="31" idx="1"/>
          </p:cNvCxnSpPr>
          <p:nvPr/>
        </p:nvCxnSpPr>
        <p:spPr bwMode="auto">
          <a:xfrm rot="16200000" flipH="1">
            <a:off x="272105" y="4058899"/>
            <a:ext cx="2934307" cy="521983"/>
          </a:xfrm>
          <a:prstGeom prst="bentConnector2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현 관리조직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보건정책과</a:t>
            </a:r>
            <a:r>
              <a:rPr lang="en-US" altLang="ko-KR" dirty="0" smtClean="0"/>
              <a:t>) </a:t>
            </a:r>
            <a:r>
              <a:rPr lang="ko-KR" altLang="en-US" dirty="0" smtClean="0"/>
              <a:t>외에 서울시 본청에 시립병원 경영지원본부를 설치하기 위해서는 정원 확보와 직제 개편이 필요하지만 용이하지 않은 상황이며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시립병원의 지지 수준도 높지 않은 상황임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경영지원본부 운영의 한계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en-US" altLang="ko-KR" dirty="0" smtClean="0"/>
              <a:t> 2012</a:t>
            </a:r>
            <a:r>
              <a:rPr lang="ko-KR" altLang="en-US" dirty="0" smtClean="0"/>
              <a:t>년 감사원으로부터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행정기구와 정원기준 등에 관한 규정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따라 서울시가 설치할 수 있는 </a:t>
            </a:r>
            <a:r>
              <a:rPr lang="en-US" altLang="ko-KR" dirty="0" smtClean="0"/>
              <a:t>3</a:t>
            </a:r>
            <a:r>
              <a:rPr lang="ko-KR" altLang="en-US" dirty="0" smtClean="0"/>
              <a:t>급 이상 기구가 최대 </a:t>
            </a:r>
            <a:r>
              <a:rPr lang="en-US" altLang="ko-KR" dirty="0" smtClean="0"/>
              <a:t>27</a:t>
            </a:r>
            <a:r>
              <a:rPr lang="ko-KR" altLang="en-US" dirty="0" smtClean="0"/>
              <a:t>개인데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조직개편안을 통해 </a:t>
            </a:r>
            <a:endParaRPr lang="en-US" altLang="ko-KR" dirty="0" smtClean="0"/>
          </a:p>
          <a:p>
            <a:pPr marL="228600" indent="-228600"/>
            <a:r>
              <a:rPr lang="en-US" altLang="ko-KR" dirty="0" smtClean="0"/>
              <a:t>   36</a:t>
            </a:r>
            <a:r>
              <a:rPr lang="ko-KR" altLang="en-US" dirty="0" smtClean="0"/>
              <a:t>개를 설치했다는 지적과 이에 대한 개선을 권고 받은 바 있음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조선일보</a:t>
            </a:r>
            <a:r>
              <a:rPr lang="en-US" altLang="ko-KR" dirty="0" smtClean="0"/>
              <a:t>(2012.1.25</a:t>
            </a:r>
            <a:r>
              <a:rPr lang="ko-KR" altLang="en-US" dirty="0" smtClean="0"/>
              <a:t>일자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감사원 지적 관련 기사</a:t>
            </a:r>
            <a:r>
              <a:rPr lang="en-US" altLang="ko-KR" dirty="0" smtClean="0"/>
              <a:t>);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5313363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시립병원 내부의 인식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313363" y="1952625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공무원들이 개입하면 할수록 병원 경영은 나락으로 빠진다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국립의료원을 보면 알 수 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국립의료원은 복지부에서 관리하면서부터 계속해 망가져 왔다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5313363" y="3080750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시립병원은 다른 국공립병원보다 안 좋다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수련의를 확보하는 과정에서도 그렇다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다른 국공립병원은 정부가 도와주는데 서울시는 그런 노력을 한 적이 없다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313363" y="4208875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시립병원이 잘 되려면 서울시 공무원들이 시립병원에 관심을 끊고 기다려 줘야 한다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관심의 핵심이 지원보다는 통제에 맞춰져 있기 때문이다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5313363" y="5337001"/>
            <a:ext cx="3960813" cy="9001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경영지원을 할 만한 인력이나 조직이 없다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자칫 본래 취지와 달리 지원보다는 통제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수익성 강조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중심에 치우칠 가능성이 높다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631825" y="1628962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정치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사회적 한계</a:t>
            </a:r>
          </a:p>
        </p:txBody>
      </p:sp>
      <p:sp>
        <p:nvSpPr>
          <p:cNvPr id="25" name="직사각형 24"/>
          <p:cNvSpPr/>
          <p:nvPr/>
        </p:nvSpPr>
        <p:spPr bwMode="auto">
          <a:xfrm>
            <a:off x="631825" y="1952625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공무원 수 증가에 대한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비판과 우려 증가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재정압박 요인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2899755" y="1952625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행정기구 과다 운영에 대한 중앙정부 통제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감사원 지적사항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31825" y="3080750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비정규직의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단계적 정규직 전환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년까지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2899755" y="3080750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총 정원 범위 내 조직개편 추진 기조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 이후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000250" y="5336988"/>
            <a:ext cx="1260475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경영지원본부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설립 장애요인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631825" y="4208862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추가 정원 확보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어려움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2899755" y="4208862"/>
            <a:ext cx="1692883" cy="900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본청 내 신규조직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설립 어려움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경기도립의료원의 경우 통합 후 재료비 및 관리비 비율이 감소되는 등 규모의 경제효과를 창출했으나 병원 간 마찰로 독립채산제 전환을 추진한 바 있음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통합의료원체제 운영 시 기대효과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경기도립의료원 사례 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‘</a:t>
            </a:r>
            <a:r>
              <a:rPr lang="ko-KR" altLang="en-US" dirty="0" smtClean="0"/>
              <a:t>통합 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2004</a:t>
            </a:r>
            <a:r>
              <a:rPr lang="ko-KR" altLang="en-US" dirty="0" smtClean="0"/>
              <a:t>년도 결산기준</a:t>
            </a:r>
            <a:r>
              <a:rPr lang="en-US" altLang="ko-KR" dirty="0" smtClean="0"/>
              <a:t>, ‘</a:t>
            </a:r>
            <a:r>
              <a:rPr lang="ko-KR" altLang="en-US" dirty="0" smtClean="0"/>
              <a:t>통합 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2007</a:t>
            </a:r>
            <a:r>
              <a:rPr lang="ko-KR" altLang="en-US" dirty="0" smtClean="0"/>
              <a:t>년도 결산기준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서울시립병원 </a:t>
            </a:r>
            <a:r>
              <a:rPr lang="ko-KR" altLang="en-US" dirty="0" err="1" smtClean="0"/>
              <a:t>실적치는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2011</a:t>
            </a:r>
            <a:r>
              <a:rPr lang="ko-KR" altLang="en-US" dirty="0" smtClean="0"/>
              <a:t>년도 기준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자료원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병원 결산서</a:t>
            </a:r>
            <a:r>
              <a:rPr lang="en-US" altLang="ko-KR" dirty="0" smtClean="0"/>
              <a:t>(2004, 2011); </a:t>
            </a:r>
            <a:r>
              <a:rPr lang="ko-KR" altLang="en-US" dirty="0" smtClean="0"/>
              <a:t>경기개발연구원</a:t>
            </a:r>
            <a:r>
              <a:rPr lang="en-US" altLang="ko-KR" dirty="0" smtClean="0"/>
              <a:t>(2007), </a:t>
            </a:r>
            <a:r>
              <a:rPr lang="ko-KR" altLang="en-US" dirty="0" smtClean="0"/>
              <a:t>경기도립의료원 및 소속 병원의 경영성과 분석</a:t>
            </a:r>
            <a:r>
              <a:rPr lang="en-US" altLang="ko-KR" dirty="0" smtClean="0"/>
              <a:t>; </a:t>
            </a:r>
            <a:r>
              <a:rPr lang="ko-KR" altLang="en-US" dirty="0" smtClean="0"/>
              <a:t>경기신문</a:t>
            </a:r>
            <a:r>
              <a:rPr lang="en-US" altLang="ko-KR" dirty="0" smtClean="0"/>
              <a:t>(2008.11.19</a:t>
            </a:r>
            <a:r>
              <a:rPr lang="ko-KR" altLang="en-US" dirty="0" smtClean="0"/>
              <a:t>일자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 bwMode="auto">
          <a:xfrm>
            <a:off x="631825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규모의 경제효과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: %)</a:t>
            </a:r>
            <a:r>
              <a:rPr lang="en-US" altLang="ko-KR" sz="1200" b="1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200" b="1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5313363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통합의료원체제 변화 과정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631825" y="1952835"/>
            <a:ext cx="3960813" cy="1872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재료비 비율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재료비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의료수익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31825" y="4149080"/>
            <a:ext cx="3960813" cy="1872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관리비 비율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의료수익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1172580" y="2609549"/>
            <a:ext cx="360040" cy="78344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1712640" y="2586506"/>
            <a:ext cx="360040" cy="8064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2252700" y="2563464"/>
            <a:ext cx="360040" cy="8295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972780" y="2724762"/>
            <a:ext cx="360040" cy="6682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3692860" y="2780929"/>
            <a:ext cx="360040" cy="61206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1172580" y="3392996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1712640" y="3392996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동부</a:t>
            </a:r>
          </a:p>
        </p:txBody>
      </p:sp>
      <p:sp>
        <p:nvSpPr>
          <p:cNvPr id="29" name="직사각형 28"/>
          <p:cNvSpPr/>
          <p:nvPr/>
        </p:nvSpPr>
        <p:spPr bwMode="auto">
          <a:xfrm>
            <a:off x="2252700" y="3392996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북부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2972780" y="3392996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통합 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3692860" y="3392996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통합 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1172580" y="2348880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33.9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1712640" y="2329830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34.2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2252700" y="2303351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34.3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2972780" y="2464321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29.0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3692860" y="2528900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28.8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1172580" y="4624337"/>
            <a:ext cx="360040" cy="96491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1712640" y="5013183"/>
            <a:ext cx="360040" cy="5760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2252700" y="4912371"/>
            <a:ext cx="360040" cy="6768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2972780" y="5099594"/>
            <a:ext cx="360040" cy="48965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3692860" y="5128603"/>
            <a:ext cx="360040" cy="46064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1172580" y="5589252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1712640" y="5589252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동부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2252700" y="5589252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북부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2972780" y="5589252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통합 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3692860" y="5589252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latinLnBrk="0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경기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통합 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1172580" y="4365104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66.9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1712640" y="4751623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40.4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2252700" y="4662661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47.3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2972780" y="4840585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34.3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3692860" y="4869160"/>
            <a:ext cx="360040" cy="25202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32.3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" name="직선 연결선 20"/>
          <p:cNvCxnSpPr/>
          <p:nvPr/>
        </p:nvCxnSpPr>
        <p:spPr bwMode="auto">
          <a:xfrm>
            <a:off x="956556" y="3392996"/>
            <a:ext cx="33483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직선 연결선 36"/>
          <p:cNvCxnSpPr/>
          <p:nvPr/>
        </p:nvCxnSpPr>
        <p:spPr bwMode="auto">
          <a:xfrm>
            <a:off x="956556" y="5589252"/>
            <a:ext cx="33483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꺾인 연결선 53"/>
          <p:cNvCxnSpPr>
            <a:stCxn id="51" idx="0"/>
            <a:endCxn id="52" idx="0"/>
          </p:cNvCxnSpPr>
          <p:nvPr/>
        </p:nvCxnSpPr>
        <p:spPr bwMode="auto">
          <a:xfrm rot="16200000" flipH="1">
            <a:off x="3498552" y="4494832"/>
            <a:ext cx="28575" cy="720080"/>
          </a:xfrm>
          <a:prstGeom prst="bentConnector3">
            <a:avLst>
              <a:gd name="adj1" fmla="val -800000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타원 54"/>
          <p:cNvSpPr/>
          <p:nvPr/>
        </p:nvSpPr>
        <p:spPr bwMode="auto">
          <a:xfrm>
            <a:off x="3476836" y="4473116"/>
            <a:ext cx="792088" cy="278507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△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2.0%P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6" name="꺾인 연결선 55"/>
          <p:cNvCxnSpPr>
            <a:stCxn id="35" idx="0"/>
            <a:endCxn id="36" idx="0"/>
          </p:cNvCxnSpPr>
          <p:nvPr/>
        </p:nvCxnSpPr>
        <p:spPr bwMode="auto">
          <a:xfrm rot="16200000" flipH="1">
            <a:off x="3480550" y="2136570"/>
            <a:ext cx="64579" cy="720080"/>
          </a:xfrm>
          <a:prstGeom prst="bentConnector3">
            <a:avLst>
              <a:gd name="adj1" fmla="val -250739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타원 56"/>
          <p:cNvSpPr/>
          <p:nvPr/>
        </p:nvSpPr>
        <p:spPr bwMode="auto">
          <a:xfrm>
            <a:off x="3476836" y="2170956"/>
            <a:ext cx="792088" cy="278507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△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0.2%P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5313363" y="1952625"/>
            <a:ext cx="3960813" cy="406876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경기도립의료원 설립 이후 소속병원들이 경영개선을 위해 노력하고 있으나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의료원의 능력으로는 재무구조와 투입자원의 취약성으로 인해 성과 개선에 한계가 있었다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algn="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경기개발연구원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 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2007)</a:t>
            </a:r>
          </a:p>
          <a:p>
            <a:pPr marL="85725" indent="-85725" latinLnBrk="0">
              <a:lnSpc>
                <a:spcPct val="12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 등 의료원장의 권한으로 행해지던 모든 것을 독립채산제 전환에 따라 통합 이전 운영형태인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병원의 병원장 권한으로 전환되었다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통합의료원 체제가 붕괴된 것은 병원 간의 내부적인 갈등과 관리 감독기능을 가진 도의 주무부서와의 마찰이 끊이지 않았기 때문이다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algn="r" latinLnBrk="0">
              <a:lnSpc>
                <a:spcPct val="120000"/>
              </a:lnSpc>
              <a:buFontTx/>
              <a:buChar char="-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메디컬투데이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(2008.3)</a:t>
            </a:r>
          </a:p>
          <a:p>
            <a:pPr marL="85725" indent="-85725" algn="r" latinLnBrk="0">
              <a:lnSpc>
                <a:spcPct val="120000"/>
              </a:lnSpc>
              <a:buFontTx/>
              <a:buChar char="-"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“	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도립의료원은 경영통합을 통해 재료비와 관리운영비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의업외비용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등에서 통합 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145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 원이던 비용이 통합을 위해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 원으로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억 원까지 절감하는 효과를 얻어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예산절감율이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16.9%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 이르렀다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그러나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독립채산제 전환 후 이 같은 효과가 모두 사라졌다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.”</a:t>
            </a:r>
          </a:p>
          <a:p>
            <a:pPr marL="85725" indent="-85725" algn="r" latinLnBrk="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경기도의회 행정사무감사 결과 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(2008.11)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9077951" y="36004"/>
            <a:ext cx="771593" cy="1886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Plan 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통합의료원 원장에게 병원장 선임권한</a:t>
            </a:r>
            <a:r>
              <a:rPr lang="en-US" altLang="ko-KR" dirty="0" smtClean="0"/>
              <a:t>,</a:t>
            </a:r>
            <a:r>
              <a:rPr lang="ko-KR" altLang="en-US" dirty="0" smtClean="0"/>
              <a:t> 직원의 채용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승진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 및 예산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구매 등에 관한 권한을 부여하여 시립병원을 통합 운영할 수 있는 기반을 제공함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가칭</a:t>
            </a:r>
            <a:r>
              <a:rPr lang="en-US" altLang="ko-KR" dirty="0" smtClean="0"/>
              <a:t>)</a:t>
            </a:r>
            <a:r>
              <a:rPr lang="ko-KR" altLang="en-US" dirty="0" smtClean="0"/>
              <a:t>서울시 통합의료원 운영 방안</a:t>
            </a:r>
            <a:r>
              <a:rPr lang="en-US" altLang="ko-KR" dirty="0" smtClean="0"/>
              <a:t>(1/2)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 bwMode="auto">
          <a:xfrm>
            <a:off x="631056" y="1628775"/>
            <a:ext cx="136842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1999481" y="1628775"/>
            <a:ext cx="244869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448175" y="1628775"/>
            <a:ext cx="244874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통합의료원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6896919" y="1628775"/>
            <a:ext cx="2375792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631056" y="1916111"/>
            <a:ext cx="1368425" cy="10802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기관장 임면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1999481" y="1916111"/>
            <a:ext cx="2448694" cy="10802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48175" y="1916111"/>
            <a:ext cx="2448744" cy="10802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6896919" y="1916111"/>
            <a:ext cx="2375792" cy="10802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056" y="2996405"/>
            <a:ext cx="1368425" cy="13328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직원 채용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999481" y="2996405"/>
            <a:ext cx="2448694" cy="13328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448175" y="2996405"/>
            <a:ext cx="2448744" cy="13328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896919" y="2996405"/>
            <a:ext cx="2375792" cy="13328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632520" y="4329261"/>
            <a:ext cx="1368425" cy="19440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직원 보수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1999481" y="4329261"/>
            <a:ext cx="2448694" cy="19440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4448175" y="4329261"/>
            <a:ext cx="2448744" cy="19440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896919" y="4329261"/>
            <a:ext cx="2375792" cy="19440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4756088" y="2312876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병원장추천후보자 선임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7149182" y="2312876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병원장추천위 구성 요청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2305658" y="2312876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임면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4756088" y="1988841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의료원장추천후보자 선임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2305658" y="1988841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 임면</a:t>
            </a:r>
          </a:p>
        </p:txBody>
      </p:sp>
      <p:cxnSp>
        <p:nvCxnSpPr>
          <p:cNvPr id="35" name="직선 화살표 연결선 34"/>
          <p:cNvCxnSpPr>
            <a:stCxn id="32" idx="1"/>
            <a:endCxn id="33" idx="3"/>
          </p:cNvCxnSpPr>
          <p:nvPr/>
        </p:nvCxnSpPr>
        <p:spPr bwMode="auto">
          <a:xfrm flipH="1">
            <a:off x="4140931" y="2114948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" name="직선 화살표 연결선 35"/>
          <p:cNvCxnSpPr>
            <a:stCxn id="29" idx="1"/>
            <a:endCxn id="31" idx="3"/>
          </p:cNvCxnSpPr>
          <p:nvPr/>
        </p:nvCxnSpPr>
        <p:spPr bwMode="auto">
          <a:xfrm flipH="1">
            <a:off x="4140931" y="2438983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9" name="직선 화살표 연결선 38"/>
          <p:cNvCxnSpPr>
            <a:stCxn id="30" idx="1"/>
            <a:endCxn id="29" idx="3"/>
          </p:cNvCxnSpPr>
          <p:nvPr/>
        </p:nvCxnSpPr>
        <p:spPr bwMode="auto">
          <a:xfrm flipH="1">
            <a:off x="6591361" y="2438983"/>
            <a:ext cx="55782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2" name="직사각형 41"/>
          <p:cNvSpPr/>
          <p:nvPr/>
        </p:nvSpPr>
        <p:spPr bwMode="auto">
          <a:xfrm>
            <a:off x="4756088" y="310423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모집 공고</a:t>
            </a:r>
          </a:p>
        </p:txBody>
      </p:sp>
      <p:sp>
        <p:nvSpPr>
          <p:cNvPr id="43" name="직사각형 42"/>
          <p:cNvSpPr/>
          <p:nvPr/>
        </p:nvSpPr>
        <p:spPr bwMode="auto">
          <a:xfrm>
            <a:off x="7149182" y="310423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연간 인력운영계획 제출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2305658" y="310423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행정사무감사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6" name="직선 화살표 연결선 45"/>
          <p:cNvCxnSpPr>
            <a:stCxn id="43" idx="1"/>
            <a:endCxn id="42" idx="3"/>
          </p:cNvCxnSpPr>
          <p:nvPr/>
        </p:nvCxnSpPr>
        <p:spPr bwMode="auto">
          <a:xfrm flipH="1">
            <a:off x="6591361" y="3230340"/>
            <a:ext cx="55782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7" name="직사각형 46"/>
          <p:cNvSpPr/>
          <p:nvPr/>
        </p:nvSpPr>
        <p:spPr bwMode="auto">
          <a:xfrm>
            <a:off x="4756088" y="3500277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공동 선발</a:t>
            </a:r>
          </a:p>
        </p:txBody>
      </p:sp>
      <p:cxnSp>
        <p:nvCxnSpPr>
          <p:cNvPr id="52" name="직선 화살표 연결선 51"/>
          <p:cNvCxnSpPr>
            <a:stCxn id="42" idx="2"/>
            <a:endCxn id="47" idx="0"/>
          </p:cNvCxnSpPr>
          <p:nvPr/>
        </p:nvCxnSpPr>
        <p:spPr bwMode="auto">
          <a:xfrm>
            <a:off x="5673725" y="3356447"/>
            <a:ext cx="0" cy="14383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6" name="직선 화살표 연결선 55"/>
          <p:cNvCxnSpPr>
            <a:stCxn id="44" idx="3"/>
            <a:endCxn id="47" idx="1"/>
          </p:cNvCxnSpPr>
          <p:nvPr/>
        </p:nvCxnSpPr>
        <p:spPr bwMode="auto">
          <a:xfrm>
            <a:off x="4140931" y="3230340"/>
            <a:ext cx="615157" cy="396044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7" name="직선 화살표 연결선 56"/>
          <p:cNvCxnSpPr>
            <a:endCxn id="42" idx="1"/>
          </p:cNvCxnSpPr>
          <p:nvPr/>
        </p:nvCxnSpPr>
        <p:spPr bwMode="auto">
          <a:xfrm>
            <a:off x="4140931" y="3230340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60" name="직사각형 59"/>
          <p:cNvSpPr/>
          <p:nvPr/>
        </p:nvSpPr>
        <p:spPr bwMode="auto">
          <a:xfrm>
            <a:off x="4756088" y="3896321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신입직원 기본교육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7149182" y="3896321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내 배치</a:t>
            </a:r>
          </a:p>
        </p:txBody>
      </p:sp>
      <p:cxnSp>
        <p:nvCxnSpPr>
          <p:cNvPr id="62" name="직선 화살표 연결선 61"/>
          <p:cNvCxnSpPr>
            <a:stCxn id="47" idx="2"/>
            <a:endCxn id="60" idx="0"/>
          </p:cNvCxnSpPr>
          <p:nvPr/>
        </p:nvCxnSpPr>
        <p:spPr bwMode="auto">
          <a:xfrm>
            <a:off x="5673725" y="3752491"/>
            <a:ext cx="0" cy="14383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5" name="직선 화살표 연결선 64"/>
          <p:cNvCxnSpPr>
            <a:stCxn id="60" idx="3"/>
            <a:endCxn id="61" idx="1"/>
          </p:cNvCxnSpPr>
          <p:nvPr/>
        </p:nvCxnSpPr>
        <p:spPr bwMode="auto">
          <a:xfrm>
            <a:off x="6591361" y="4022428"/>
            <a:ext cx="55782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8" name="직사각형 67"/>
          <p:cNvSpPr/>
          <p:nvPr/>
        </p:nvSpPr>
        <p:spPr bwMode="auto">
          <a:xfrm>
            <a:off x="4773973" y="447257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직원보수규정 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폐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7149182" y="447257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필요 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 개정 건의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2323543" y="486861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총액 인건비 승인</a:t>
            </a:r>
          </a:p>
        </p:txBody>
      </p:sp>
      <p:cxnSp>
        <p:nvCxnSpPr>
          <p:cNvPr id="71" name="직선 화살표 연결선 70"/>
          <p:cNvCxnSpPr>
            <a:stCxn id="70" idx="3"/>
            <a:endCxn id="75" idx="1"/>
          </p:cNvCxnSpPr>
          <p:nvPr/>
        </p:nvCxnSpPr>
        <p:spPr bwMode="auto">
          <a:xfrm>
            <a:off x="4158816" y="4994721"/>
            <a:ext cx="61416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72" name="직선 화살표 연결선 71"/>
          <p:cNvCxnSpPr>
            <a:stCxn id="69" idx="1"/>
            <a:endCxn id="68" idx="3"/>
          </p:cNvCxnSpPr>
          <p:nvPr/>
        </p:nvCxnSpPr>
        <p:spPr bwMode="auto">
          <a:xfrm flipH="1">
            <a:off x="6609246" y="4598677"/>
            <a:ext cx="539936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75" name="직사각형 74"/>
          <p:cNvSpPr/>
          <p:nvPr/>
        </p:nvSpPr>
        <p:spPr bwMode="auto">
          <a:xfrm>
            <a:off x="4772980" y="486861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병원별 총액 인건비 배정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7149182" y="486861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연간 보수관리 실시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9" name="직선 화살표 연결선 78"/>
          <p:cNvCxnSpPr>
            <a:stCxn id="75" idx="3"/>
            <a:endCxn id="78" idx="1"/>
          </p:cNvCxnSpPr>
          <p:nvPr/>
        </p:nvCxnSpPr>
        <p:spPr bwMode="auto">
          <a:xfrm>
            <a:off x="6608253" y="4994721"/>
            <a:ext cx="540929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3" name="직사각형 82"/>
          <p:cNvSpPr/>
          <p:nvPr/>
        </p:nvSpPr>
        <p:spPr bwMode="auto">
          <a:xfrm>
            <a:off x="2324708" y="526465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행정사무감사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4774145" y="526465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성과급 배분 및 운영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7149182" y="526465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간접비 이전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성과급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7" name="직선 화살표 연결선 86"/>
          <p:cNvCxnSpPr/>
          <p:nvPr/>
        </p:nvCxnSpPr>
        <p:spPr bwMode="auto">
          <a:xfrm flipH="1">
            <a:off x="6609418" y="5372670"/>
            <a:ext cx="53976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9" name="직선 화살표 연결선 88"/>
          <p:cNvCxnSpPr>
            <a:stCxn id="83" idx="3"/>
            <a:endCxn id="75" idx="1"/>
          </p:cNvCxnSpPr>
          <p:nvPr/>
        </p:nvCxnSpPr>
        <p:spPr bwMode="auto">
          <a:xfrm flipV="1">
            <a:off x="4159981" y="4994721"/>
            <a:ext cx="612999" cy="396044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2" name="직선 화살표 연결선 91"/>
          <p:cNvCxnSpPr>
            <a:stCxn id="83" idx="3"/>
            <a:endCxn id="85" idx="1"/>
          </p:cNvCxnSpPr>
          <p:nvPr/>
        </p:nvCxnSpPr>
        <p:spPr bwMode="auto">
          <a:xfrm>
            <a:off x="4159981" y="5390765"/>
            <a:ext cx="61416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98" name="직사각형 97"/>
          <p:cNvSpPr/>
          <p:nvPr/>
        </p:nvSpPr>
        <p:spPr bwMode="auto">
          <a:xfrm>
            <a:off x="4772980" y="562451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인센티브 운영규정 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폐</a:t>
            </a:r>
          </a:p>
        </p:txBody>
      </p:sp>
      <p:cxnSp>
        <p:nvCxnSpPr>
          <p:cNvPr id="99" name="직선 화살표 연결선 98"/>
          <p:cNvCxnSpPr>
            <a:stCxn id="83" idx="3"/>
            <a:endCxn id="98" idx="1"/>
          </p:cNvCxnSpPr>
          <p:nvPr/>
        </p:nvCxnSpPr>
        <p:spPr bwMode="auto">
          <a:xfrm>
            <a:off x="4159981" y="5390765"/>
            <a:ext cx="612999" cy="359854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2" name="직선 화살표 연결선 101"/>
          <p:cNvCxnSpPr>
            <a:stCxn id="83" idx="3"/>
            <a:endCxn id="68" idx="1"/>
          </p:cNvCxnSpPr>
          <p:nvPr/>
        </p:nvCxnSpPr>
        <p:spPr bwMode="auto">
          <a:xfrm flipV="1">
            <a:off x="4159981" y="4598677"/>
            <a:ext cx="613992" cy="79208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105" name="직사각형 104"/>
          <p:cNvSpPr/>
          <p:nvPr/>
        </p:nvSpPr>
        <p:spPr bwMode="auto">
          <a:xfrm>
            <a:off x="7149182" y="558869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인센티브 배분</a:t>
            </a:r>
          </a:p>
        </p:txBody>
      </p:sp>
      <p:sp>
        <p:nvSpPr>
          <p:cNvPr id="106" name="직사각형 105"/>
          <p:cNvSpPr/>
          <p:nvPr/>
        </p:nvSpPr>
        <p:spPr bwMode="auto">
          <a:xfrm>
            <a:off x="7149182" y="591254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자체 인센티브 배분</a:t>
            </a:r>
          </a:p>
        </p:txBody>
      </p:sp>
      <p:cxnSp>
        <p:nvCxnSpPr>
          <p:cNvPr id="107" name="직선 화살표 연결선 106"/>
          <p:cNvCxnSpPr/>
          <p:nvPr/>
        </p:nvCxnSpPr>
        <p:spPr bwMode="auto">
          <a:xfrm>
            <a:off x="6609418" y="5408674"/>
            <a:ext cx="539764" cy="324036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2" name="직선 화살표 연결선 111"/>
          <p:cNvCxnSpPr/>
          <p:nvPr/>
        </p:nvCxnSpPr>
        <p:spPr bwMode="auto">
          <a:xfrm>
            <a:off x="6608253" y="5696892"/>
            <a:ext cx="540929" cy="32385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8" name="꺾인 연결선 117"/>
          <p:cNvCxnSpPr/>
          <p:nvPr/>
        </p:nvCxnSpPr>
        <p:spPr bwMode="auto">
          <a:xfrm rot="16200000" flipH="1">
            <a:off x="4934874" y="3842438"/>
            <a:ext cx="521779" cy="3906837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120" name="직사각형 119"/>
          <p:cNvSpPr/>
          <p:nvPr/>
        </p:nvSpPr>
        <p:spPr bwMode="auto">
          <a:xfrm>
            <a:off x="4757081" y="263691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병원장 해임 건의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직사각형 120"/>
          <p:cNvSpPr/>
          <p:nvPr/>
        </p:nvSpPr>
        <p:spPr bwMode="auto">
          <a:xfrm>
            <a:off x="7150175" y="263691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경영실적 부진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직사각형 121"/>
          <p:cNvSpPr/>
          <p:nvPr/>
        </p:nvSpPr>
        <p:spPr bwMode="auto">
          <a:xfrm>
            <a:off x="2306651" y="263691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병원장 해임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3" name="직선 화살표 연결선 122"/>
          <p:cNvCxnSpPr>
            <a:stCxn id="120" idx="1"/>
            <a:endCxn id="122" idx="3"/>
          </p:cNvCxnSpPr>
          <p:nvPr/>
        </p:nvCxnSpPr>
        <p:spPr bwMode="auto">
          <a:xfrm flipH="1">
            <a:off x="4141924" y="2763019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4" name="직선 화살표 연결선 123"/>
          <p:cNvCxnSpPr>
            <a:stCxn id="121" idx="1"/>
            <a:endCxn id="120" idx="3"/>
          </p:cNvCxnSpPr>
          <p:nvPr/>
        </p:nvCxnSpPr>
        <p:spPr bwMode="auto">
          <a:xfrm flipH="1">
            <a:off x="6592354" y="2763019"/>
            <a:ext cx="55782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(</a:t>
            </a:r>
            <a:r>
              <a:rPr lang="ko-KR" altLang="en-US" dirty="0" smtClean="0"/>
              <a:t>앞에서 계속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가칭</a:t>
            </a:r>
            <a:r>
              <a:rPr lang="en-US" altLang="ko-KR" dirty="0" smtClean="0"/>
              <a:t>)</a:t>
            </a:r>
            <a:r>
              <a:rPr lang="ko-KR" altLang="en-US" dirty="0" smtClean="0"/>
              <a:t>서울시 통합의료원 운영 방안</a:t>
            </a:r>
            <a:r>
              <a:rPr lang="en-US" altLang="ko-KR" dirty="0" smtClean="0"/>
              <a:t>(2/2)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 bwMode="auto">
          <a:xfrm>
            <a:off x="631056" y="1628775"/>
            <a:ext cx="136842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1999481" y="1628775"/>
            <a:ext cx="244869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448175" y="1628775"/>
            <a:ext cx="2448744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통합의료원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6896919" y="1628775"/>
            <a:ext cx="2375792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631056" y="1916112"/>
            <a:ext cx="1368425" cy="115252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승진 및 전보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1999481" y="1916112"/>
            <a:ext cx="2448694" cy="115252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48175" y="1916112"/>
            <a:ext cx="2448744" cy="115252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6896919" y="1916112"/>
            <a:ext cx="2375792" cy="115252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631056" y="3068960"/>
            <a:ext cx="1368425" cy="126015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직제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1999481" y="3068960"/>
            <a:ext cx="2448694" cy="126015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448175" y="3068960"/>
            <a:ext cx="2448744" cy="126015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6896919" y="3068960"/>
            <a:ext cx="2375792" cy="126015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631056" y="4329100"/>
            <a:ext cx="1368425" cy="10795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1999481" y="4329100"/>
            <a:ext cx="2448694" cy="10795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4448175" y="4329100"/>
            <a:ext cx="2448744" cy="10795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6896919" y="4329100"/>
            <a:ext cx="2375792" cy="10795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631056" y="5408613"/>
            <a:ext cx="1368425" cy="86430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 일반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1999481" y="5408613"/>
            <a:ext cx="2448694" cy="86430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서울시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4448175" y="5408613"/>
            <a:ext cx="2448744" cy="86430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통합의료원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896919" y="5408613"/>
            <a:ext cx="2375792" cy="86430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개별 시립병원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4756088" y="234869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내 전보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및 파견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7186179" y="198884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인사위원회 구성 요청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305658" y="234869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행정사무감사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4756088" y="198884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보직자 선임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발령</a:t>
            </a:r>
          </a:p>
        </p:txBody>
      </p:sp>
      <p:cxnSp>
        <p:nvCxnSpPr>
          <p:cNvPr id="36" name="직선 화살표 연결선 35"/>
          <p:cNvCxnSpPr>
            <a:stCxn id="31" idx="3"/>
            <a:endCxn id="32" idx="1"/>
          </p:cNvCxnSpPr>
          <p:nvPr/>
        </p:nvCxnSpPr>
        <p:spPr bwMode="auto">
          <a:xfrm flipV="1">
            <a:off x="4140931" y="2114947"/>
            <a:ext cx="615157" cy="359853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9" name="직선 화살표 연결선 38"/>
          <p:cNvCxnSpPr>
            <a:stCxn id="30" idx="1"/>
            <a:endCxn id="32" idx="3"/>
          </p:cNvCxnSpPr>
          <p:nvPr/>
        </p:nvCxnSpPr>
        <p:spPr bwMode="auto">
          <a:xfrm flipH="1">
            <a:off x="6591361" y="2114947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0" name="직사각형 49"/>
          <p:cNvSpPr/>
          <p:nvPr/>
        </p:nvSpPr>
        <p:spPr bwMode="auto">
          <a:xfrm>
            <a:off x="7186179" y="2348693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직원 전보 및 교류 요청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1" name="직선 화살표 연결선 50"/>
          <p:cNvCxnSpPr>
            <a:stCxn id="50" idx="1"/>
            <a:endCxn id="29" idx="3"/>
          </p:cNvCxnSpPr>
          <p:nvPr/>
        </p:nvCxnSpPr>
        <p:spPr bwMode="auto">
          <a:xfrm flipH="1">
            <a:off x="6591361" y="2474800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직선 화살표 연결선 63"/>
          <p:cNvCxnSpPr>
            <a:stCxn id="31" idx="3"/>
            <a:endCxn id="29" idx="1"/>
          </p:cNvCxnSpPr>
          <p:nvPr/>
        </p:nvCxnSpPr>
        <p:spPr bwMode="auto">
          <a:xfrm>
            <a:off x="4140931" y="2474800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69" name="직사각형 68"/>
          <p:cNvSpPr/>
          <p:nvPr/>
        </p:nvSpPr>
        <p:spPr bwMode="auto">
          <a:xfrm>
            <a:off x="7186179" y="270892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보직자 외 직원 인사</a:t>
            </a:r>
          </a:p>
        </p:txBody>
      </p:sp>
      <p:cxnSp>
        <p:nvCxnSpPr>
          <p:cNvPr id="72" name="Shape 71"/>
          <p:cNvCxnSpPr>
            <a:stCxn id="31" idx="2"/>
          </p:cNvCxnSpPr>
          <p:nvPr/>
        </p:nvCxnSpPr>
        <p:spPr bwMode="auto">
          <a:xfrm rot="16200000" flipH="1">
            <a:off x="5087771" y="736431"/>
            <a:ext cx="233933" cy="3962884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74" name="직사각형 73"/>
          <p:cNvSpPr/>
          <p:nvPr/>
        </p:nvSpPr>
        <p:spPr bwMode="auto">
          <a:xfrm>
            <a:off x="4756088" y="317697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직제규정 개정 의결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 bwMode="auto">
          <a:xfrm>
            <a:off x="7186179" y="317697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정원 조정 요청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2305658" y="3176972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시장 승인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7" name="직선 화살표 연결선 76"/>
          <p:cNvCxnSpPr>
            <a:stCxn id="74" idx="1"/>
            <a:endCxn id="76" idx="3"/>
          </p:cNvCxnSpPr>
          <p:nvPr/>
        </p:nvCxnSpPr>
        <p:spPr bwMode="auto">
          <a:xfrm flipH="1">
            <a:off x="4140931" y="3303079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78" name="직선 화살표 연결선 77"/>
          <p:cNvCxnSpPr>
            <a:stCxn id="75" idx="1"/>
            <a:endCxn id="74" idx="3"/>
          </p:cNvCxnSpPr>
          <p:nvPr/>
        </p:nvCxnSpPr>
        <p:spPr bwMode="auto">
          <a:xfrm flipH="1">
            <a:off x="6591361" y="3303079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0" name="직사각형 79"/>
          <p:cNvSpPr/>
          <p:nvPr/>
        </p:nvSpPr>
        <p:spPr bwMode="auto">
          <a:xfrm>
            <a:off x="7186179" y="3573016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지원부서 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폐합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 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7186179" y="3968874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진료부서 조정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정원 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직사각형 84"/>
          <p:cNvSpPr/>
          <p:nvPr/>
        </p:nvSpPr>
        <p:spPr bwMode="auto">
          <a:xfrm>
            <a:off x="4756088" y="3753036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 보고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6" name="직선 화살표 연결선 85"/>
          <p:cNvCxnSpPr>
            <a:stCxn id="80" idx="1"/>
            <a:endCxn id="85" idx="3"/>
          </p:cNvCxnSpPr>
          <p:nvPr/>
        </p:nvCxnSpPr>
        <p:spPr bwMode="auto">
          <a:xfrm flipH="1">
            <a:off x="6591361" y="3699123"/>
            <a:ext cx="594818" cy="18002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9" name="직선 화살표 연결선 88"/>
          <p:cNvCxnSpPr>
            <a:stCxn id="84" idx="1"/>
            <a:endCxn id="85" idx="3"/>
          </p:cNvCxnSpPr>
          <p:nvPr/>
        </p:nvCxnSpPr>
        <p:spPr bwMode="auto">
          <a:xfrm flipH="1" flipV="1">
            <a:off x="6591361" y="3879143"/>
            <a:ext cx="594818" cy="215838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2" name="직사각형 91"/>
          <p:cNvSpPr/>
          <p:nvPr/>
        </p:nvSpPr>
        <p:spPr bwMode="auto">
          <a:xfrm>
            <a:off x="4758184" y="440110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통합 보고</a:t>
            </a:r>
          </a:p>
        </p:txBody>
      </p:sp>
      <p:sp>
        <p:nvSpPr>
          <p:cNvPr id="93" name="직사각형 92"/>
          <p:cNvSpPr/>
          <p:nvPr/>
        </p:nvSpPr>
        <p:spPr bwMode="auto">
          <a:xfrm>
            <a:off x="7188275" y="440110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사업계획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예산편성</a:t>
            </a:r>
          </a:p>
        </p:txBody>
      </p:sp>
      <p:sp>
        <p:nvSpPr>
          <p:cNvPr id="94" name="직사각형 93"/>
          <p:cNvSpPr/>
          <p:nvPr/>
        </p:nvSpPr>
        <p:spPr bwMode="auto">
          <a:xfrm>
            <a:off x="2307754" y="4401108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시장 승인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일괄 승인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5" name="직선 화살표 연결선 94"/>
          <p:cNvCxnSpPr>
            <a:stCxn id="92" idx="1"/>
            <a:endCxn id="94" idx="3"/>
          </p:cNvCxnSpPr>
          <p:nvPr/>
        </p:nvCxnSpPr>
        <p:spPr bwMode="auto">
          <a:xfrm flipH="1">
            <a:off x="4143027" y="4527215"/>
            <a:ext cx="615157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6" name="직선 화살표 연결선 95"/>
          <p:cNvCxnSpPr>
            <a:stCxn id="93" idx="1"/>
            <a:endCxn id="92" idx="3"/>
          </p:cNvCxnSpPr>
          <p:nvPr/>
        </p:nvCxnSpPr>
        <p:spPr bwMode="auto">
          <a:xfrm flipH="1">
            <a:off x="6593457" y="4527215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3" name="직사각형 102"/>
          <p:cNvSpPr/>
          <p:nvPr/>
        </p:nvSpPr>
        <p:spPr bwMode="auto">
          <a:xfrm>
            <a:off x="4758184" y="472533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 경영목표</a:t>
            </a:r>
          </a:p>
        </p:txBody>
      </p:sp>
      <p:sp>
        <p:nvSpPr>
          <p:cNvPr id="104" name="직사각형 103"/>
          <p:cNvSpPr/>
          <p:nvPr/>
        </p:nvSpPr>
        <p:spPr bwMode="auto">
          <a:xfrm>
            <a:off x="7188275" y="472533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 경영목표</a:t>
            </a:r>
          </a:p>
        </p:txBody>
      </p:sp>
      <p:cxnSp>
        <p:nvCxnSpPr>
          <p:cNvPr id="105" name="직선 화살표 연결선 104"/>
          <p:cNvCxnSpPr>
            <a:stCxn id="103" idx="3"/>
            <a:endCxn id="104" idx="1"/>
          </p:cNvCxnSpPr>
          <p:nvPr/>
        </p:nvCxnSpPr>
        <p:spPr bwMode="auto">
          <a:xfrm>
            <a:off x="6593457" y="4851437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0" name="Shape 109"/>
          <p:cNvCxnSpPr>
            <a:stCxn id="94" idx="2"/>
            <a:endCxn id="103" idx="1"/>
          </p:cNvCxnSpPr>
          <p:nvPr/>
        </p:nvCxnSpPr>
        <p:spPr bwMode="auto">
          <a:xfrm rot="16200000" flipH="1">
            <a:off x="3892730" y="3985982"/>
            <a:ext cx="198115" cy="1532793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1" name="직사각형 110"/>
          <p:cNvSpPr/>
          <p:nvPr/>
        </p:nvSpPr>
        <p:spPr bwMode="auto">
          <a:xfrm>
            <a:off x="7188275" y="504918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사업계획 변경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예산전용</a:t>
            </a:r>
          </a:p>
        </p:txBody>
      </p:sp>
      <p:sp>
        <p:nvSpPr>
          <p:cNvPr id="112" name="직사각형 111"/>
          <p:cNvSpPr/>
          <p:nvPr/>
        </p:nvSpPr>
        <p:spPr bwMode="auto">
          <a:xfrm>
            <a:off x="4758184" y="5049180"/>
            <a:ext cx="1835273" cy="25221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의료원장 승인</a:t>
            </a:r>
          </a:p>
        </p:txBody>
      </p:sp>
      <p:cxnSp>
        <p:nvCxnSpPr>
          <p:cNvPr id="113" name="직선 화살표 연결선 112"/>
          <p:cNvCxnSpPr>
            <a:stCxn id="111" idx="1"/>
            <a:endCxn id="112" idx="3"/>
          </p:cNvCxnSpPr>
          <p:nvPr/>
        </p:nvCxnSpPr>
        <p:spPr bwMode="auto">
          <a:xfrm flipH="1">
            <a:off x="6593457" y="5175287"/>
            <a:ext cx="59481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현재 시립병원 상호 간의 신뢰도가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통합의료원 출범 시 개별 시립병원에 대한 통제가 증가할 우려가 있어 통합의료원 출범에 대한 부정적 시각이 만연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서울시 통합의료원 운영의 한계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서울시립병원 병원장 및 직원 인터뷰 결과</a:t>
            </a:r>
            <a:r>
              <a:rPr lang="en-US" altLang="ko-KR" dirty="0" smtClean="0"/>
              <a:t>(2013.1.23~2.1); </a:t>
            </a:r>
            <a:r>
              <a:rPr lang="ko-KR" altLang="en-US" dirty="0" smtClean="0"/>
              <a:t>갈렙앤컴퍼니 재구성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 bwMode="auto">
          <a:xfrm>
            <a:off x="631825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시립병원 간 낮은 신뢰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5313363" y="1628775"/>
            <a:ext cx="3960813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서울시에 대한 낮은 신뢰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31825" y="1952836"/>
            <a:ext cx="3960813" cy="111601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표면적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31825" y="3528203"/>
            <a:ext cx="3960813" cy="11249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심리적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31825" y="5121300"/>
            <a:ext cx="3960813" cy="11160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근본적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1352600" y="5265204"/>
            <a:ext cx="1368152" cy="612043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소통의 장이 없다</a:t>
            </a: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3008784" y="5265204"/>
            <a:ext cx="1368152" cy="612043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무슨 일을 하는지 모른다</a:t>
            </a:r>
          </a:p>
        </p:txBody>
      </p:sp>
      <p:sp>
        <p:nvSpPr>
          <p:cNvPr id="33" name="모서리가 둥근 직사각형 32"/>
          <p:cNvSpPr/>
          <p:nvPr/>
        </p:nvSpPr>
        <p:spPr bwMode="auto">
          <a:xfrm>
            <a:off x="1352600" y="3681028"/>
            <a:ext cx="1368152" cy="629761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막연한 경쟁심리가 있다</a:t>
            </a:r>
          </a:p>
        </p:txBody>
      </p:sp>
      <p:sp>
        <p:nvSpPr>
          <p:cNvPr id="34" name="모서리가 둥근 직사각형 33"/>
          <p:cNvSpPr/>
          <p:nvPr/>
        </p:nvSpPr>
        <p:spPr bwMode="auto">
          <a:xfrm>
            <a:off x="3008784" y="3681028"/>
            <a:ext cx="1368152" cy="629761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병원 간 자존심 문제가 걸려 있다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 bwMode="auto">
          <a:xfrm>
            <a:off x="1352600" y="2096852"/>
            <a:ext cx="1368152" cy="612566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우리 병원에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도움될 게 없다</a:t>
            </a:r>
          </a:p>
        </p:txBody>
      </p:sp>
      <p:sp>
        <p:nvSpPr>
          <p:cNvPr id="36" name="모서리가 둥근 직사각형 35"/>
          <p:cNvSpPr/>
          <p:nvPr/>
        </p:nvSpPr>
        <p:spPr bwMode="auto">
          <a:xfrm>
            <a:off x="3008784" y="2096852"/>
            <a:ext cx="1368152" cy="612566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자기 가족도 찾지 않는 병원이다</a:t>
            </a:r>
          </a:p>
        </p:txBody>
      </p:sp>
      <p:sp>
        <p:nvSpPr>
          <p:cNvPr id="37" name="직사각형 36"/>
          <p:cNvSpPr/>
          <p:nvPr/>
        </p:nvSpPr>
        <p:spPr bwMode="auto">
          <a:xfrm>
            <a:off x="1352600" y="2725216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 질에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대한 불신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1352600" y="4309505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경쟁심리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1352600" y="5893680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오해와 편견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이등변 삼각형 53"/>
          <p:cNvSpPr/>
          <p:nvPr/>
        </p:nvSpPr>
        <p:spPr bwMode="auto">
          <a:xfrm>
            <a:off x="631825" y="4707415"/>
            <a:ext cx="3960813" cy="342423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이등변 삼각형 54"/>
          <p:cNvSpPr/>
          <p:nvPr/>
        </p:nvSpPr>
        <p:spPr bwMode="auto">
          <a:xfrm>
            <a:off x="631825" y="3122581"/>
            <a:ext cx="3960813" cy="342423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5313362" y="1952836"/>
            <a:ext cx="3960813" cy="111601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표면적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5313362" y="3528203"/>
            <a:ext cx="3960813" cy="112493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심리적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5313362" y="5121300"/>
            <a:ext cx="3960813" cy="111601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근본적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이유</a:t>
            </a:r>
          </a:p>
        </p:txBody>
      </p:sp>
      <p:sp>
        <p:nvSpPr>
          <p:cNvPr id="63" name="모서리가 둥근 직사각형 62"/>
          <p:cNvSpPr/>
          <p:nvPr/>
        </p:nvSpPr>
        <p:spPr bwMode="auto">
          <a:xfrm>
            <a:off x="6034136" y="5265204"/>
            <a:ext cx="1403301" cy="612043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관료는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통제만 하려 한다</a:t>
            </a:r>
          </a:p>
        </p:txBody>
      </p:sp>
      <p:sp>
        <p:nvSpPr>
          <p:cNvPr id="64" name="모서리가 둥근 직사각형 63"/>
          <p:cNvSpPr/>
          <p:nvPr/>
        </p:nvSpPr>
        <p:spPr bwMode="auto">
          <a:xfrm>
            <a:off x="7616825" y="5265204"/>
            <a:ext cx="1441648" cy="612043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관료는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수익성만 따진다</a:t>
            </a:r>
          </a:p>
        </p:txBody>
      </p:sp>
      <p:sp>
        <p:nvSpPr>
          <p:cNvPr id="65" name="모서리가 둥근 직사각형 64"/>
          <p:cNvSpPr/>
          <p:nvPr/>
        </p:nvSpPr>
        <p:spPr bwMode="auto">
          <a:xfrm>
            <a:off x="6034136" y="3681028"/>
            <a:ext cx="1403301" cy="629761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복잡하고 느려진다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 bwMode="auto">
          <a:xfrm>
            <a:off x="7616825" y="3681028"/>
            <a:ext cx="1441648" cy="629761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옥상옥이다</a:t>
            </a:r>
          </a:p>
        </p:txBody>
      </p:sp>
      <p:sp>
        <p:nvSpPr>
          <p:cNvPr id="67" name="모서리가 둥근 직사각형 66"/>
          <p:cNvSpPr/>
          <p:nvPr/>
        </p:nvSpPr>
        <p:spPr bwMode="auto">
          <a:xfrm>
            <a:off x="6034136" y="2096852"/>
            <a:ext cx="1403301" cy="612566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오히려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비용이 증가한다</a:t>
            </a: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7616825" y="2096852"/>
            <a:ext cx="1441648" cy="612566"/>
          </a:xfrm>
          <a:prstGeom prst="roundRect">
            <a:avLst>
              <a:gd name="adj" fmla="val 16116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말만 공동활용이지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실제로 불가능하다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6034137" y="2725216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성과에 대한 불신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6034137" y="4309505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불편함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6034137" y="5893680"/>
            <a:ext cx="3024336" cy="30708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오해와 편견</a:t>
            </a:r>
          </a:p>
        </p:txBody>
      </p:sp>
      <p:sp>
        <p:nvSpPr>
          <p:cNvPr id="72" name="이등변 삼각형 71"/>
          <p:cNvSpPr/>
          <p:nvPr/>
        </p:nvSpPr>
        <p:spPr bwMode="auto">
          <a:xfrm>
            <a:off x="5313362" y="4707415"/>
            <a:ext cx="3960813" cy="342423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이등변 삼각형 72"/>
          <p:cNvSpPr/>
          <p:nvPr/>
        </p:nvSpPr>
        <p:spPr bwMode="auto">
          <a:xfrm>
            <a:off x="5313362" y="3122581"/>
            <a:ext cx="3960813" cy="342423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관리체계 개선을 위한 대안 중 본청 관리조직 강화 방안이 가장 효과가 높으나 변화관리의 용이성을 감안하여 현행 관리체계 강화 방안을 권고함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관리체계</a:t>
            </a:r>
            <a:r>
              <a:rPr lang="ko-KR" altLang="en-US" dirty="0" smtClean="0">
                <a:latin typeface="+mn-lt"/>
              </a:rPr>
              <a:t> </a:t>
            </a:r>
            <a:r>
              <a:rPr lang="ko-KR" altLang="en-US" dirty="0" smtClean="0"/>
              <a:t>개선방안 평가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 bwMode="auto">
          <a:xfrm>
            <a:off x="631825" y="1628775"/>
            <a:ext cx="2014984" cy="5743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60" name="직사각형 59"/>
          <p:cNvSpPr/>
          <p:nvPr/>
        </p:nvSpPr>
        <p:spPr bwMode="auto">
          <a:xfrm>
            <a:off x="2646809" y="1628775"/>
            <a:ext cx="2160588" cy="2869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정책효과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631825" y="2203103"/>
            <a:ext cx="2014984" cy="10083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현행 관리체계 강화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A)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631825" y="3212205"/>
            <a:ext cx="2014984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본청 관리조직 강화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B)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631825" y="4221308"/>
            <a:ext cx="2014984" cy="100716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통합의료원체제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(Plan C)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2647778" y="1915765"/>
            <a:ext cx="1080119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재무개선</a:t>
            </a:r>
          </a:p>
        </p:txBody>
      </p:sp>
      <p:sp>
        <p:nvSpPr>
          <p:cNvPr id="65" name="직사각형 64"/>
          <p:cNvSpPr/>
          <p:nvPr/>
        </p:nvSpPr>
        <p:spPr bwMode="auto">
          <a:xfrm>
            <a:off x="3728516" y="1915765"/>
            <a:ext cx="108046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내부 효율화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4809506" y="1628775"/>
            <a:ext cx="2159618" cy="2869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변화관리 용이성</a:t>
            </a:r>
          </a:p>
        </p:txBody>
      </p:sp>
      <p:sp>
        <p:nvSpPr>
          <p:cNvPr id="73" name="직사각형 72"/>
          <p:cNvSpPr/>
          <p:nvPr/>
        </p:nvSpPr>
        <p:spPr bwMode="auto">
          <a:xfrm>
            <a:off x="6969125" y="1628775"/>
            <a:ext cx="2305050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판단근거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2646810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3727897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6969125" y="2203103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뉴욕시립병원 사례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및 직원 인터뷰 결과</a:t>
            </a:r>
          </a:p>
        </p:txBody>
      </p:sp>
      <p:sp>
        <p:nvSpPr>
          <p:cNvPr id="80" name="직사각형 79"/>
          <p:cNvSpPr/>
          <p:nvPr/>
        </p:nvSpPr>
        <p:spPr bwMode="auto">
          <a:xfrm>
            <a:off x="2646810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3727897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6969125" y="3212205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동경도병원경영본부 사례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및 직원 인터뷰 결과</a:t>
            </a:r>
          </a:p>
        </p:txBody>
      </p:sp>
      <p:sp>
        <p:nvSpPr>
          <p:cNvPr id="86" name="직사각형 85"/>
          <p:cNvSpPr/>
          <p:nvPr/>
        </p:nvSpPr>
        <p:spPr bwMode="auto">
          <a:xfrm>
            <a:off x="2646810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●</a:t>
            </a:r>
          </a:p>
        </p:txBody>
      </p:sp>
      <p:sp>
        <p:nvSpPr>
          <p:cNvPr id="87" name="직사각형 86"/>
          <p:cNvSpPr/>
          <p:nvPr/>
        </p:nvSpPr>
        <p:spPr bwMode="auto">
          <a:xfrm>
            <a:off x="3727897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91" name="직사각형 90"/>
          <p:cNvSpPr/>
          <p:nvPr/>
        </p:nvSpPr>
        <p:spPr bwMode="auto">
          <a:xfrm>
            <a:off x="6969125" y="4221307"/>
            <a:ext cx="2305050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경기도립의료원 사례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병원장 및 직원 인터뷰 결과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직사각형 91"/>
          <p:cNvSpPr/>
          <p:nvPr/>
        </p:nvSpPr>
        <p:spPr bwMode="auto">
          <a:xfrm>
            <a:off x="7869324" y="5228474"/>
            <a:ext cx="1404850" cy="72147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● 높음 또는 찬성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◐ 보통 또는 유보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○ 낮음 또는 반대</a:t>
            </a:r>
          </a:p>
        </p:txBody>
      </p:sp>
      <p:sp>
        <p:nvSpPr>
          <p:cNvPr id="38" name="직사각형 37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4809506" y="1915765"/>
            <a:ext cx="1080119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경영진 지지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5890244" y="1915765"/>
            <a:ext cx="1080468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지지</a:t>
            </a:r>
          </a:p>
        </p:txBody>
      </p:sp>
      <p:sp>
        <p:nvSpPr>
          <p:cNvPr id="47" name="직사각형 46"/>
          <p:cNvSpPr/>
          <p:nvPr/>
        </p:nvSpPr>
        <p:spPr bwMode="auto">
          <a:xfrm>
            <a:off x="4808538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5889625" y="2203103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4808538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5889625" y="3212205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◐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4808538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5889625" y="4221307"/>
            <a:ext cx="1081087" cy="10071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○</a:t>
            </a:r>
          </a:p>
        </p:txBody>
      </p:sp>
      <p:sp>
        <p:nvSpPr>
          <p:cNvPr id="93" name="직사각형 92"/>
          <p:cNvSpPr/>
          <p:nvPr/>
        </p:nvSpPr>
        <p:spPr bwMode="auto">
          <a:xfrm>
            <a:off x="631187" y="2201168"/>
            <a:ext cx="8642349" cy="1009102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모서리가 둥근 직사각형 93"/>
          <p:cNvSpPr/>
          <p:nvPr/>
        </p:nvSpPr>
        <p:spPr bwMode="auto">
          <a:xfrm>
            <a:off x="8733532" y="3068638"/>
            <a:ext cx="936104" cy="324036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권고안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 bwMode="auto">
          <a:xfrm>
            <a:off x="9057480" y="2565251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9058175" y="3509764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9058870" y="4454277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현행 관리체계를 강화하여 시립병원에 대한 경영지원 활성화 및 시너지 확대를 위해서 아래와 같은 요인을 고려해 관리체계 개선이 추진되어야 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관리체계 개선 실행과제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AutoNum type="arabicParenR"/>
            </a:pPr>
            <a:r>
              <a:rPr lang="ko-KR" altLang="en-US" dirty="0" smtClean="0"/>
              <a:t> 시립병원 공통교육 및 연수 프로그램 운영에 관련된 상세 이슈는 </a:t>
            </a:r>
            <a:r>
              <a:rPr lang="en-US" altLang="ko-KR" dirty="0" smtClean="0"/>
              <a:t>‘VI. </a:t>
            </a:r>
            <a:r>
              <a:rPr lang="ko-KR" altLang="en-US" dirty="0" smtClean="0"/>
              <a:t>인재육성체계 구축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참조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2) </a:t>
            </a:r>
            <a:r>
              <a:rPr lang="ko-KR" altLang="en-US" dirty="0" smtClean="0"/>
              <a:t>시립병원 간 역할 분담 및 진료연계 체계 확립 관련 이슈는 </a:t>
            </a:r>
            <a:r>
              <a:rPr lang="en-US" altLang="ko-KR" dirty="0" smtClean="0"/>
              <a:t>‘III. </a:t>
            </a:r>
            <a:r>
              <a:rPr lang="ko-KR" altLang="en-US" dirty="0" smtClean="0"/>
              <a:t>서울시립병원 역할 정의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참조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3) </a:t>
            </a:r>
            <a:r>
              <a:rPr lang="ko-KR" altLang="en-US" dirty="0" smtClean="0"/>
              <a:t>시립병원 평가 및 평가 결과에 연계한 경영혁신 지원 프로그램에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관련된 상세 이슈는 </a:t>
            </a:r>
            <a:r>
              <a:rPr lang="en-US" altLang="ko-KR" dirty="0" smtClean="0"/>
              <a:t>‘V. </a:t>
            </a:r>
            <a:r>
              <a:rPr lang="ko-KR" altLang="en-US" dirty="0" smtClean="0"/>
              <a:t>책임경영체계 구축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참조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 bwMode="auto">
          <a:xfrm>
            <a:off x="631825" y="1989138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교류 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신뢰가 넘치는 문화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2933651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시너지 확대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서울형 통합의료지원체계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3878164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경영지원 인프라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장비공유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31825" y="4822677"/>
            <a:ext cx="1873250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 경영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책임이 조화된 경영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6176963" y="1989138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공통교육 및 연수 프로그램 운영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시립병원장 운영협의회 활성화</a:t>
            </a:r>
            <a:endParaRPr lang="en-US" altLang="ko-KR" baseline="30000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공공의료지원단 이사회 구성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6176963" y="2933651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역할 분담으로 진료연계 체계 확립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진료연계 동기부여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6176963" y="3878164"/>
            <a:ext cx="3097212" cy="7921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산하에 전문기구 설립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장비 및 기자재 리스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진료정보 네트워크 연계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6176963" y="4822677"/>
            <a:ext cx="3097212" cy="79211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평가편람의 확정 및 평가 시기 단축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종합개선에 연계한 평가지표 설정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경영혁신 지원 프로그램 연계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오른쪽 화살표 설명선 22"/>
          <p:cNvSpPr/>
          <p:nvPr/>
        </p:nvSpPr>
        <p:spPr bwMode="auto">
          <a:xfrm>
            <a:off x="2612740" y="4822677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경영성과에 대한 평가가 이루어지고 있으나 병원의 운영방향 및 의사결정 연계 미흡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평가정보 미제공으로 자체 학습 및 개선 곤란</a:t>
            </a:r>
          </a:p>
        </p:txBody>
      </p:sp>
      <p:sp>
        <p:nvSpPr>
          <p:cNvPr id="24" name="오른쪽 화살표 설명선 23"/>
          <p:cNvSpPr/>
          <p:nvPr/>
        </p:nvSpPr>
        <p:spPr bwMode="auto">
          <a:xfrm>
            <a:off x="2612740" y="3878164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서울의료원 중심의 공동구매 지원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직영병원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동부병원 및 북부병원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장비 및 기자재 공동 활용 없음</a:t>
            </a:r>
          </a:p>
        </p:txBody>
      </p:sp>
      <p:sp>
        <p:nvSpPr>
          <p:cNvPr id="25" name="오른쪽 화살표 설명선 24"/>
          <p:cNvSpPr/>
          <p:nvPr/>
        </p:nvSpPr>
        <p:spPr bwMode="auto">
          <a:xfrm>
            <a:off x="2612740" y="2933651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진료연계 프로세스 부재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의료 질에 대한 불신</a:t>
            </a:r>
          </a:p>
        </p:txBody>
      </p:sp>
      <p:sp>
        <p:nvSpPr>
          <p:cNvPr id="26" name="오른쪽 화살표 설명선 25"/>
          <p:cNvSpPr/>
          <p:nvPr/>
        </p:nvSpPr>
        <p:spPr bwMode="auto">
          <a:xfrm>
            <a:off x="2612740" y="1989138"/>
            <a:ext cx="3564223" cy="792113"/>
          </a:xfrm>
          <a:prstGeom prst="rightArrowCallout">
            <a:avLst>
              <a:gd name="adj1" fmla="val 54810"/>
              <a:gd name="adj2" fmla="val 50000"/>
              <a:gd name="adj3" fmla="val 25000"/>
              <a:gd name="adj4" fmla="val 86623"/>
            </a:avLst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직원 간 교류 및 소통 기회 부재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간 상이한 조직문화와 정체성 혼란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복잡한 거버넌스에 기인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2612740" y="1628775"/>
            <a:ext cx="3060340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현재 운영방식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6176963" y="1628775"/>
            <a:ext cx="3060340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향후 개선사항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8733532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9021536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9309540" y="44568"/>
            <a:ext cx="252000" cy="252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9597544" y="44568"/>
            <a:ext cx="252000" cy="25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9057456" y="5398790"/>
            <a:ext cx="216000" cy="216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간 교류 및 협력 확대를 위해 서울시 보건의료지원단을 중심으로 시립병원장 운영협의회를 활성화</a:t>
            </a:r>
            <a:r>
              <a:rPr altLang="en-US" smtClean="0"/>
              <a:t>해</a:t>
            </a:r>
            <a:r>
              <a:rPr lang="ko-KR" altLang="en-US" dirty="0" smtClean="0"/>
              <a:t> 시립병원 경영 전반에 대한 협의를 추진함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mtClean="0"/>
              <a:t>시립병원장 운영협의회 활성화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타원 64"/>
          <p:cNvSpPr/>
          <p:nvPr/>
        </p:nvSpPr>
        <p:spPr bwMode="auto">
          <a:xfrm>
            <a:off x="3152800" y="2349280"/>
            <a:ext cx="3600000" cy="360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타원 65"/>
          <p:cNvSpPr/>
          <p:nvPr/>
        </p:nvSpPr>
        <p:spPr bwMode="auto">
          <a:xfrm>
            <a:off x="4772178" y="2169300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4088904" y="1628775"/>
            <a:ext cx="1728713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algn="ctr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연간 사업계획 공유</a:t>
            </a:r>
          </a:p>
        </p:txBody>
      </p:sp>
      <p:sp>
        <p:nvSpPr>
          <p:cNvPr id="68" name="직사각형 67"/>
          <p:cNvSpPr/>
          <p:nvPr/>
        </p:nvSpPr>
        <p:spPr bwMode="auto">
          <a:xfrm>
            <a:off x="4592638" y="2529300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69" name="타원 68"/>
          <p:cNvSpPr/>
          <p:nvPr/>
        </p:nvSpPr>
        <p:spPr bwMode="auto">
          <a:xfrm>
            <a:off x="6572800" y="3968750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6969125" y="3914387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전년도 경영성과 공유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병원 혁신사례 공유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5996470" y="4022599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72" name="타원 71"/>
          <p:cNvSpPr/>
          <p:nvPr/>
        </p:nvSpPr>
        <p:spPr bwMode="auto">
          <a:xfrm>
            <a:off x="4772178" y="5751615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3944888" y="6111615"/>
            <a:ext cx="1980220" cy="44973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하반기 시립병원장 워크숍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해외 선진병원 연수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4592637" y="5427514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79" name="타원 78"/>
          <p:cNvSpPr/>
          <p:nvPr/>
        </p:nvSpPr>
        <p:spPr bwMode="auto">
          <a:xfrm>
            <a:off x="2972400" y="3986954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740433" y="3897052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차년도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혁신방향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및 서울시 요구사항 협의</a:t>
            </a:r>
          </a:p>
        </p:txBody>
      </p:sp>
      <p:sp>
        <p:nvSpPr>
          <p:cNvPr id="84" name="직사각형 83"/>
          <p:cNvSpPr/>
          <p:nvPr/>
        </p:nvSpPr>
        <p:spPr bwMode="auto">
          <a:xfrm>
            <a:off x="3260812" y="4022599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88" name="타원 87"/>
          <p:cNvSpPr/>
          <p:nvPr/>
        </p:nvSpPr>
        <p:spPr bwMode="auto">
          <a:xfrm>
            <a:off x="5673080" y="2456932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타원 101"/>
          <p:cNvSpPr/>
          <p:nvPr/>
        </p:nvSpPr>
        <p:spPr bwMode="auto">
          <a:xfrm>
            <a:off x="6321152" y="3104964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타원 109"/>
          <p:cNvSpPr/>
          <p:nvPr/>
        </p:nvSpPr>
        <p:spPr bwMode="auto">
          <a:xfrm>
            <a:off x="6321152" y="4869200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타원 110"/>
          <p:cNvSpPr/>
          <p:nvPr/>
        </p:nvSpPr>
        <p:spPr bwMode="auto">
          <a:xfrm>
            <a:off x="5673080" y="5481228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" name="직사각형 111"/>
          <p:cNvSpPr/>
          <p:nvPr/>
        </p:nvSpPr>
        <p:spPr bwMode="auto">
          <a:xfrm>
            <a:off x="5241032" y="2744924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13" name="직사각형 112"/>
          <p:cNvSpPr/>
          <p:nvPr/>
        </p:nvSpPr>
        <p:spPr bwMode="auto">
          <a:xfrm>
            <a:off x="5816450" y="3320923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14" name="직사각형 113"/>
          <p:cNvSpPr/>
          <p:nvPr/>
        </p:nvSpPr>
        <p:spPr bwMode="auto">
          <a:xfrm>
            <a:off x="5781092" y="4725079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18" name="직사각형 117"/>
          <p:cNvSpPr/>
          <p:nvPr/>
        </p:nvSpPr>
        <p:spPr bwMode="auto">
          <a:xfrm>
            <a:off x="5204382" y="5229135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23" name="타원 122"/>
          <p:cNvSpPr/>
          <p:nvPr/>
        </p:nvSpPr>
        <p:spPr bwMode="auto">
          <a:xfrm>
            <a:off x="3764868" y="5481268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" name="직사각형 123"/>
          <p:cNvSpPr/>
          <p:nvPr/>
        </p:nvSpPr>
        <p:spPr bwMode="auto">
          <a:xfrm>
            <a:off x="3980892" y="5229200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25" name="타원 124"/>
          <p:cNvSpPr/>
          <p:nvPr/>
        </p:nvSpPr>
        <p:spPr bwMode="auto">
          <a:xfrm>
            <a:off x="3188804" y="4869200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6" name="직사각형 125"/>
          <p:cNvSpPr/>
          <p:nvPr/>
        </p:nvSpPr>
        <p:spPr bwMode="auto">
          <a:xfrm>
            <a:off x="3404828" y="4725079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30" name="타원 129"/>
          <p:cNvSpPr/>
          <p:nvPr/>
        </p:nvSpPr>
        <p:spPr bwMode="auto">
          <a:xfrm>
            <a:off x="3188804" y="3104964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직사각형 134"/>
          <p:cNvSpPr/>
          <p:nvPr/>
        </p:nvSpPr>
        <p:spPr bwMode="auto">
          <a:xfrm>
            <a:off x="3440186" y="3320923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sp>
        <p:nvSpPr>
          <p:cNvPr id="136" name="타원 135"/>
          <p:cNvSpPr/>
          <p:nvPr/>
        </p:nvSpPr>
        <p:spPr bwMode="auto">
          <a:xfrm>
            <a:off x="3836876" y="2456892"/>
            <a:ext cx="360000" cy="36000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직사각형 136"/>
          <p:cNvSpPr/>
          <p:nvPr/>
        </p:nvSpPr>
        <p:spPr bwMode="auto">
          <a:xfrm>
            <a:off x="3980246" y="2744859"/>
            <a:ext cx="720726" cy="32410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</a:t>
            </a:r>
          </a:p>
        </p:txBody>
      </p:sp>
      <p:pic>
        <p:nvPicPr>
          <p:cNvPr id="1026" name="Picture 2" descr="http://news.hankyung.com/nas_photo/201010/2010100709401_20101011348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6816" y="3160912"/>
            <a:ext cx="3268293" cy="203228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38" name="직사각형 137"/>
          <p:cNvSpPr/>
          <p:nvPr/>
        </p:nvSpPr>
        <p:spPr bwMode="auto">
          <a:xfrm>
            <a:off x="6033080" y="2168860"/>
            <a:ext cx="2664336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운영방향 협의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공동구매 물품 및 구매시기 설정</a:t>
            </a:r>
          </a:p>
        </p:txBody>
      </p:sp>
      <p:sp>
        <p:nvSpPr>
          <p:cNvPr id="142" name="직사각형 141"/>
          <p:cNvSpPr/>
          <p:nvPr/>
        </p:nvSpPr>
        <p:spPr bwMode="auto">
          <a:xfrm>
            <a:off x="6681192" y="2996952"/>
            <a:ext cx="2592288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연간 시립병원 마케팅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HI(hospital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identity)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홍보 전략 협의</a:t>
            </a:r>
          </a:p>
        </p:txBody>
      </p:sp>
      <p:sp>
        <p:nvSpPr>
          <p:cNvPr id="147" name="직사각형 146"/>
          <p:cNvSpPr/>
          <p:nvPr/>
        </p:nvSpPr>
        <p:spPr bwMode="auto">
          <a:xfrm>
            <a:off x="6681192" y="4833156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전년도 시립병원 운영실적 평가 및 결과 공유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 bwMode="auto">
          <a:xfrm>
            <a:off x="6033080" y="5571090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차년도 시립병원 운영실적 평가편람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확정</a:t>
            </a:r>
          </a:p>
        </p:txBody>
      </p:sp>
      <p:sp>
        <p:nvSpPr>
          <p:cNvPr id="154" name="직사각형 153"/>
          <p:cNvSpPr/>
          <p:nvPr/>
        </p:nvSpPr>
        <p:spPr bwMode="auto">
          <a:xfrm>
            <a:off x="1460513" y="5571090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algn="r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QI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경진대회 실시 및 결과 공유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병원 자율참여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직사각형 154"/>
          <p:cNvSpPr/>
          <p:nvPr/>
        </p:nvSpPr>
        <p:spPr bwMode="auto">
          <a:xfrm>
            <a:off x="1172481" y="4797152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반기 실적 및 경영현안 공유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6" name="직사각형 155"/>
          <p:cNvSpPr/>
          <p:nvPr/>
        </p:nvSpPr>
        <p:spPr bwMode="auto">
          <a:xfrm>
            <a:off x="1100572" y="2924944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공채 규모 및 공채 일정 협의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간호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행정직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57" name="직사각형 156"/>
          <p:cNvSpPr/>
          <p:nvPr/>
        </p:nvSpPr>
        <p:spPr bwMode="auto">
          <a:xfrm>
            <a:off x="1856557" y="2168860"/>
            <a:ext cx="2304355" cy="54052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외부 고객대상 서베이 실시 및 결과 공유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직사각형 50"/>
          <p:cNvSpPr/>
          <p:nvPr/>
        </p:nvSpPr>
        <p:spPr bwMode="auto">
          <a:xfrm>
            <a:off x="1676637" y="1627188"/>
            <a:ext cx="6300699" cy="11525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1676637" y="2779713"/>
            <a:ext cx="6300699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1676637" y="3932238"/>
            <a:ext cx="6300699" cy="11525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>
            <a:off x="1676637" y="5084763"/>
            <a:ext cx="6300699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 bwMode="auto">
          <a:xfrm>
            <a:off x="7005228" y="2996952"/>
            <a:ext cx="2305050" cy="162018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단기에 시립병원 간 진료연계 시범사업을 실시하여 시립병원 간 공감대 형성 및 진료연계 활성화를 유도함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간 진료연계 활성화</a:t>
            </a:r>
            <a:r>
              <a:rPr lang="en-US" altLang="ko-KR" dirty="0" smtClean="0"/>
              <a:t>(1/2)</a:t>
            </a:r>
            <a:endParaRPr lang="ko-KR" altLang="en-US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631825" y="1628775"/>
            <a:ext cx="1044811" cy="11525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거점병원</a:t>
            </a:r>
          </a:p>
        </p:txBody>
      </p:sp>
      <p:sp>
        <p:nvSpPr>
          <p:cNvPr id="48" name="직사각형 47"/>
          <p:cNvSpPr/>
          <p:nvPr/>
        </p:nvSpPr>
        <p:spPr bwMode="auto">
          <a:xfrm>
            <a:off x="631825" y="2781300"/>
            <a:ext cx="1044811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전문병원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631825" y="3933825"/>
            <a:ext cx="1044811" cy="11525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보건소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631825" y="5086350"/>
            <a:ext cx="1044811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기타 시설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요양병원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3584848" y="3123537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 및 처치</a:t>
            </a:r>
          </a:p>
        </p:txBody>
      </p:sp>
      <p:cxnSp>
        <p:nvCxnSpPr>
          <p:cNvPr id="58" name="직선 화살표 연결선 57"/>
          <p:cNvCxnSpPr>
            <a:stCxn id="55" idx="0"/>
            <a:endCxn id="56" idx="2"/>
          </p:cNvCxnSpPr>
          <p:nvPr/>
        </p:nvCxnSpPr>
        <p:spPr bwMode="auto">
          <a:xfrm flipV="1">
            <a:off x="4187742" y="2456892"/>
            <a:ext cx="0" cy="66664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9" name="직사각형 58"/>
          <p:cNvSpPr/>
          <p:nvPr/>
        </p:nvSpPr>
        <p:spPr bwMode="auto">
          <a:xfrm>
            <a:off x="5097016" y="3140968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되의뢰환자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호전관리</a:t>
            </a:r>
          </a:p>
        </p:txBody>
      </p:sp>
      <p:cxnSp>
        <p:nvCxnSpPr>
          <p:cNvPr id="61" name="Shape 60"/>
          <p:cNvCxnSpPr>
            <a:stCxn id="56" idx="3"/>
            <a:endCxn id="59" idx="0"/>
          </p:cNvCxnSpPr>
          <p:nvPr/>
        </p:nvCxnSpPr>
        <p:spPr bwMode="auto">
          <a:xfrm>
            <a:off x="4790635" y="2222866"/>
            <a:ext cx="909275" cy="918102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2" name="직사각형 61"/>
          <p:cNvSpPr/>
          <p:nvPr/>
        </p:nvSpPr>
        <p:spPr bwMode="auto">
          <a:xfrm>
            <a:off x="5097016" y="4257092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퇴원환자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건강관리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교육</a:t>
            </a:r>
          </a:p>
        </p:txBody>
      </p:sp>
      <p:cxnSp>
        <p:nvCxnSpPr>
          <p:cNvPr id="63" name="직선 화살표 연결선 62"/>
          <p:cNvCxnSpPr>
            <a:stCxn id="59" idx="2"/>
            <a:endCxn id="62" idx="0"/>
          </p:cNvCxnSpPr>
          <p:nvPr/>
        </p:nvCxnSpPr>
        <p:spPr bwMode="auto">
          <a:xfrm>
            <a:off x="5699910" y="3609020"/>
            <a:ext cx="0" cy="648072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82" name="직사각형 81"/>
          <p:cNvSpPr/>
          <p:nvPr/>
        </p:nvSpPr>
        <p:spPr bwMode="auto">
          <a:xfrm>
            <a:off x="5097016" y="5409220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환자보호 및 영양관리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 bwMode="auto">
          <a:xfrm>
            <a:off x="1784648" y="4257092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만성질환자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건강관리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교육</a:t>
            </a:r>
          </a:p>
        </p:txBody>
      </p:sp>
      <p:sp>
        <p:nvSpPr>
          <p:cNvPr id="90" name="직사각형 89"/>
          <p:cNvSpPr/>
          <p:nvPr/>
        </p:nvSpPr>
        <p:spPr bwMode="auto">
          <a:xfrm>
            <a:off x="1784648" y="1988840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err="1" smtClean="0">
                <a:latin typeface="맑은 고딕" pitchFamily="50" charset="-127"/>
                <a:ea typeface="맑은 고딕" pitchFamily="50" charset="-127"/>
              </a:rPr>
              <a:t>만성질환자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진료</a:t>
            </a:r>
          </a:p>
        </p:txBody>
      </p:sp>
      <p:cxnSp>
        <p:nvCxnSpPr>
          <p:cNvPr id="91" name="직선 화살표 연결선 90"/>
          <p:cNvCxnSpPr>
            <a:stCxn id="90" idx="2"/>
            <a:endCxn id="83" idx="0"/>
          </p:cNvCxnSpPr>
          <p:nvPr/>
        </p:nvCxnSpPr>
        <p:spPr bwMode="auto">
          <a:xfrm>
            <a:off x="2387542" y="2456892"/>
            <a:ext cx="0" cy="1800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7" name="직선 화살표 연결선 96"/>
          <p:cNvCxnSpPr>
            <a:stCxn id="62" idx="2"/>
            <a:endCxn id="82" idx="0"/>
          </p:cNvCxnSpPr>
          <p:nvPr/>
        </p:nvCxnSpPr>
        <p:spPr bwMode="auto">
          <a:xfrm>
            <a:off x="5699910" y="4725144"/>
            <a:ext cx="0" cy="68407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00" name="직사각형 99"/>
          <p:cNvSpPr/>
          <p:nvPr/>
        </p:nvSpPr>
        <p:spPr bwMode="auto">
          <a:xfrm>
            <a:off x="3584848" y="5409220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요양시설 의뢰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호스피스 포함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1" name="직선 화살표 연결선 100"/>
          <p:cNvCxnSpPr>
            <a:stCxn id="55" idx="2"/>
            <a:endCxn id="100" idx="0"/>
          </p:cNvCxnSpPr>
          <p:nvPr/>
        </p:nvCxnSpPr>
        <p:spPr bwMode="auto">
          <a:xfrm>
            <a:off x="4187742" y="3591589"/>
            <a:ext cx="0" cy="181763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6" name="Shape 105"/>
          <p:cNvCxnSpPr>
            <a:stCxn id="56" idx="1"/>
            <a:endCxn id="100" idx="1"/>
          </p:cNvCxnSpPr>
          <p:nvPr/>
        </p:nvCxnSpPr>
        <p:spPr bwMode="auto">
          <a:xfrm rot="10800000" flipV="1">
            <a:off x="3584848" y="2222866"/>
            <a:ext cx="12700" cy="3420380"/>
          </a:xfrm>
          <a:prstGeom prst="bentConnector3">
            <a:avLst>
              <a:gd name="adj1" fmla="val 2250001"/>
            </a:avLst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56" name="직사각형 55"/>
          <p:cNvSpPr/>
          <p:nvPr/>
        </p:nvSpPr>
        <p:spPr bwMode="auto">
          <a:xfrm>
            <a:off x="3584848" y="1988840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 진료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수술 및 치료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 bwMode="auto">
          <a:xfrm>
            <a:off x="6429164" y="1988840"/>
            <a:ext cx="1205787" cy="4680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상급종합병원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진료의뢰</a:t>
            </a:r>
          </a:p>
        </p:txBody>
      </p:sp>
      <p:cxnSp>
        <p:nvCxnSpPr>
          <p:cNvPr id="117" name="직선 화살표 연결선 116"/>
          <p:cNvCxnSpPr/>
          <p:nvPr/>
        </p:nvCxnSpPr>
        <p:spPr bwMode="auto">
          <a:xfrm>
            <a:off x="4790635" y="2132856"/>
            <a:ext cx="1638529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1" name="직사각형 120"/>
          <p:cNvSpPr/>
          <p:nvPr/>
        </p:nvSpPr>
        <p:spPr bwMode="auto">
          <a:xfrm>
            <a:off x="6969125" y="3284984"/>
            <a:ext cx="2305050" cy="129614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직사각형 121"/>
          <p:cNvSpPr/>
          <p:nvPr/>
        </p:nvSpPr>
        <p:spPr bwMode="auto">
          <a:xfrm>
            <a:off x="6968430" y="2960948"/>
            <a:ext cx="2305050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진료연계 시범사업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9" name="직선 연결선 128"/>
          <p:cNvCxnSpPr/>
          <p:nvPr/>
        </p:nvCxnSpPr>
        <p:spPr bwMode="auto">
          <a:xfrm>
            <a:off x="7077236" y="3537012"/>
            <a:ext cx="288032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1" name="직사각형 130"/>
          <p:cNvSpPr/>
          <p:nvPr/>
        </p:nvSpPr>
        <p:spPr bwMode="auto">
          <a:xfrm>
            <a:off x="7365268" y="3392996"/>
            <a:ext cx="1908907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단기 추진사업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시립병원평가 등에 연계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2" name="직선 연결선 131"/>
          <p:cNvCxnSpPr/>
          <p:nvPr/>
        </p:nvCxnSpPr>
        <p:spPr bwMode="auto">
          <a:xfrm>
            <a:off x="7077236" y="3969060"/>
            <a:ext cx="288032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33" name="직사각형 132"/>
          <p:cNvSpPr/>
          <p:nvPr/>
        </p:nvSpPr>
        <p:spPr bwMode="auto">
          <a:xfrm>
            <a:off x="7365268" y="3825044"/>
            <a:ext cx="1908907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중기 혹은 단기 병행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4" name="직선 연결선 133"/>
          <p:cNvCxnSpPr/>
          <p:nvPr/>
        </p:nvCxnSpPr>
        <p:spPr bwMode="auto">
          <a:xfrm>
            <a:off x="7077236" y="4365104"/>
            <a:ext cx="28803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9" name="직사각형 138"/>
          <p:cNvSpPr/>
          <p:nvPr/>
        </p:nvSpPr>
        <p:spPr bwMode="auto">
          <a:xfrm>
            <a:off x="7365268" y="4221088"/>
            <a:ext cx="1908907" cy="32403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장기 추진사업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1" name="직선 연결선 140"/>
          <p:cNvCxnSpPr/>
          <p:nvPr/>
        </p:nvCxnSpPr>
        <p:spPr bwMode="auto">
          <a:xfrm>
            <a:off x="4340932" y="3591589"/>
            <a:ext cx="0" cy="23345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5" name="직선 연결선 144"/>
          <p:cNvCxnSpPr/>
          <p:nvPr/>
        </p:nvCxnSpPr>
        <p:spPr bwMode="auto">
          <a:xfrm>
            <a:off x="4340932" y="3825044"/>
            <a:ext cx="244827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직선 화살표 연결선 147"/>
          <p:cNvCxnSpPr/>
          <p:nvPr/>
        </p:nvCxnSpPr>
        <p:spPr bwMode="auto">
          <a:xfrm flipV="1">
            <a:off x="6789204" y="2456892"/>
            <a:ext cx="0" cy="1368152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6" name="직사각형 45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앞에서 계속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시립병원 간 진료연계 활성화</a:t>
            </a:r>
            <a:r>
              <a:rPr lang="en-US" altLang="ko-KR" dirty="0" smtClean="0"/>
              <a:t>(2/2)</a:t>
            </a:r>
            <a:endParaRPr lang="ko-KR" altLang="en-US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80975" indent="-180975">
              <a:buAutoNum type="arabicParenR"/>
            </a:pPr>
            <a:r>
              <a:rPr lang="ko-KR" altLang="en-US" dirty="0" smtClean="0"/>
              <a:t>각 병원의 원장들이 매월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시립병원을 방문하여 특강</a:t>
            </a:r>
            <a:r>
              <a:rPr lang="en-US" altLang="ko-KR" dirty="0" smtClean="0"/>
              <a:t>(</a:t>
            </a:r>
            <a:r>
              <a:rPr lang="ko-KR" altLang="en-US" dirty="0" smtClean="0"/>
              <a:t>소관 병원 진료 중심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진행하고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 병원에서 모범직원 포상 실시</a:t>
            </a:r>
            <a:r>
              <a:rPr lang="en-US" altLang="ko-KR" dirty="0" smtClean="0"/>
              <a:t>(</a:t>
            </a:r>
            <a:r>
              <a:rPr lang="ko-KR" altLang="en-US" dirty="0" smtClean="0"/>
              <a:t>병원 간 협력 확대에 기여한 직원에게 우선순위 부여</a:t>
            </a:r>
            <a:r>
              <a:rPr lang="en-US" altLang="ko-KR" dirty="0" smtClean="0"/>
              <a:t>)</a:t>
            </a:r>
          </a:p>
          <a:p>
            <a:pPr marL="180975" indent="-180975">
              <a:buAutoNum type="arabicParenR"/>
            </a:pPr>
            <a:r>
              <a:rPr lang="ko-KR" altLang="en-US" dirty="0" smtClean="0"/>
              <a:t>현행 공공의료사업을 확장해 순회진료지원 서비스를 시립병원 내에서도 확대함</a:t>
            </a:r>
            <a:r>
              <a:rPr lang="en-US" altLang="ko-KR" dirty="0" smtClean="0"/>
              <a:t>(</a:t>
            </a:r>
            <a:r>
              <a:rPr lang="ko-KR" altLang="en-US" dirty="0" smtClean="0"/>
              <a:t>순회진료는 무료로 진행</a:t>
            </a:r>
            <a:r>
              <a:rPr lang="en-US" altLang="ko-KR" dirty="0" smtClean="0"/>
              <a:t>)</a:t>
            </a:r>
          </a:p>
          <a:p>
            <a:pPr marL="180975" indent="-180975">
              <a:buAutoNum type="arabicParenR"/>
            </a:pPr>
            <a:r>
              <a:rPr lang="ko-KR" altLang="en-US" dirty="0" smtClean="0"/>
              <a:t>각 시립병원의 로고 및 복장 등의 표준화를 추진함</a:t>
            </a:r>
            <a:endParaRPr lang="ko-KR" altLang="en-US" dirty="0"/>
          </a:p>
        </p:txBody>
      </p:sp>
      <p:sp>
        <p:nvSpPr>
          <p:cNvPr id="60" name="직사각형 59"/>
          <p:cNvSpPr/>
          <p:nvPr/>
        </p:nvSpPr>
        <p:spPr bwMode="auto">
          <a:xfrm>
            <a:off x="631825" y="1628775"/>
            <a:ext cx="8642350" cy="11160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시스템 연계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631825" y="4796929"/>
            <a:ext cx="8642350" cy="1152351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물리적 연계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631825" y="3212976"/>
            <a:ext cx="8642350" cy="11526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심리적 연계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1928664" y="4940944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간 진료지원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2)</a:t>
            </a: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거점병원→전문병원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4448944" y="4940944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 우선예약제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전문병원→거점병원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6969224" y="4940944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HI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표준화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3)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(Hospital Identity)</a:t>
            </a: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전체 직원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1928664" y="3332883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관리자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경영자 과정 개설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리더십 중심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4448944" y="3332883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신입직원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공통교육과정 개설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핵심가치 중심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 bwMode="auto">
          <a:xfrm>
            <a:off x="6969224" y="3332883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 방문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직원의 날 행사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원장단 특강 중심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1928664" y="1736812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공동구매 활성화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4448944" y="1736812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진료 연계 활성화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6969224" y="1736812"/>
            <a:ext cx="1836204" cy="9003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공동장비활용 확대</a:t>
            </a:r>
          </a:p>
        </p:txBody>
      </p:sp>
      <p:cxnSp>
        <p:nvCxnSpPr>
          <p:cNvPr id="79" name="직선 화살표 연결선 78"/>
          <p:cNvCxnSpPr>
            <a:stCxn id="75" idx="3"/>
            <a:endCxn id="76" idx="1"/>
          </p:cNvCxnSpPr>
          <p:nvPr/>
        </p:nvCxnSpPr>
        <p:spPr bwMode="auto">
          <a:xfrm>
            <a:off x="3764868" y="2187011"/>
            <a:ext cx="684076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0" name="직선 화살표 연결선 79"/>
          <p:cNvCxnSpPr>
            <a:stCxn id="77" idx="1"/>
            <a:endCxn id="76" idx="3"/>
          </p:cNvCxnSpPr>
          <p:nvPr/>
        </p:nvCxnSpPr>
        <p:spPr bwMode="auto">
          <a:xfrm flipH="1">
            <a:off x="6285148" y="2187011"/>
            <a:ext cx="684076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5" name="이등변 삼각형 84"/>
          <p:cNvSpPr/>
          <p:nvPr/>
        </p:nvSpPr>
        <p:spPr bwMode="auto">
          <a:xfrm>
            <a:off x="2739802" y="4437112"/>
            <a:ext cx="4428492" cy="288305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이등변 삼각형 85"/>
          <p:cNvSpPr/>
          <p:nvPr/>
        </p:nvSpPr>
        <p:spPr bwMode="auto">
          <a:xfrm>
            <a:off x="2739802" y="2816932"/>
            <a:ext cx="4428492" cy="288305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lumOff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서울시 보건의료지원단 구성 시 시립병원장 참여를 확대하여 개별 시립병원에 대한 경영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구매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대외협력 및 교육 등 업무의 실행력을 제고함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서울시 보건의료지원단 구성체계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 bwMode="auto">
          <a:xfrm>
            <a:off x="4160838" y="1628775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이사회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2936627" y="2552886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시립병원장 운영협의회</a:t>
            </a:r>
          </a:p>
        </p:txBody>
      </p:sp>
      <p:cxnSp>
        <p:nvCxnSpPr>
          <p:cNvPr id="50" name="직선 연결선 49"/>
          <p:cNvCxnSpPr>
            <a:stCxn id="47" idx="2"/>
            <a:endCxn id="53" idx="0"/>
          </p:cNvCxnSpPr>
          <p:nvPr/>
        </p:nvCxnSpPr>
        <p:spPr bwMode="auto">
          <a:xfrm>
            <a:off x="4953001" y="2240868"/>
            <a:ext cx="0" cy="123612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직사각형 51"/>
          <p:cNvSpPr/>
          <p:nvPr/>
        </p:nvSpPr>
        <p:spPr bwMode="auto">
          <a:xfrm>
            <a:off x="5745163" y="1628775"/>
            <a:ext cx="3529012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의장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단장 겸직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외부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시장 선임이사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전문가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시민단체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당연직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단위시립병원장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4160838" y="347699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단장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631825" y="443708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경영지원팀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2396195" y="443708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구매지원팀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4160565" y="443708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홍보지원팀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5924935" y="443708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대외협력팀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7689304" y="4437087"/>
            <a:ext cx="1584325" cy="6120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교육연수팀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4" name="직선 연결선 73"/>
          <p:cNvCxnSpPr>
            <a:stCxn id="53" idx="2"/>
            <a:endCxn id="62" idx="0"/>
          </p:cNvCxnSpPr>
          <p:nvPr/>
        </p:nvCxnSpPr>
        <p:spPr bwMode="auto">
          <a:xfrm flipH="1">
            <a:off x="4952728" y="4089090"/>
            <a:ext cx="273" cy="34799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직선 연결선 80"/>
          <p:cNvCxnSpPr/>
          <p:nvPr/>
        </p:nvCxnSpPr>
        <p:spPr bwMode="auto">
          <a:xfrm>
            <a:off x="1423988" y="4257092"/>
            <a:ext cx="7057479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직선 연결선 82"/>
          <p:cNvCxnSpPr>
            <a:endCxn id="60" idx="0"/>
          </p:cNvCxnSpPr>
          <p:nvPr/>
        </p:nvCxnSpPr>
        <p:spPr bwMode="auto">
          <a:xfrm>
            <a:off x="1423988" y="4257092"/>
            <a:ext cx="0" cy="1799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직선 연결선 84"/>
          <p:cNvCxnSpPr>
            <a:endCxn id="61" idx="0"/>
          </p:cNvCxnSpPr>
          <p:nvPr/>
        </p:nvCxnSpPr>
        <p:spPr bwMode="auto">
          <a:xfrm>
            <a:off x="3188358" y="4257092"/>
            <a:ext cx="0" cy="1799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직선 연결선 88"/>
          <p:cNvCxnSpPr>
            <a:endCxn id="63" idx="0"/>
          </p:cNvCxnSpPr>
          <p:nvPr/>
        </p:nvCxnSpPr>
        <p:spPr bwMode="auto">
          <a:xfrm>
            <a:off x="6717098" y="4257092"/>
            <a:ext cx="0" cy="1799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직선 연결선 91"/>
          <p:cNvCxnSpPr>
            <a:endCxn id="64" idx="0"/>
          </p:cNvCxnSpPr>
          <p:nvPr/>
        </p:nvCxnSpPr>
        <p:spPr bwMode="auto">
          <a:xfrm>
            <a:off x="8481467" y="4257092"/>
            <a:ext cx="0" cy="1799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직사각형 94"/>
          <p:cNvSpPr/>
          <p:nvPr/>
        </p:nvSpPr>
        <p:spPr bwMode="auto">
          <a:xfrm>
            <a:off x="631824" y="2708920"/>
            <a:ext cx="2304803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의사결정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이사회 부의안건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사항은 사전에 심의해 각 병원의 입장과 의견을 충분히 수렴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인력 관련 사항은 이사회 의결 후 서울시 승인</a:t>
            </a:r>
          </a:p>
        </p:txBody>
      </p:sp>
      <p:sp>
        <p:nvSpPr>
          <p:cNvPr id="98" name="직사각형 97"/>
          <p:cNvSpPr/>
          <p:nvPr/>
        </p:nvSpPr>
        <p:spPr bwMode="auto">
          <a:xfrm>
            <a:off x="631901" y="5049180"/>
            <a:ext cx="1584324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평가 및 모니터링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병원인증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QI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정보화 지원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IDC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2396271" y="5049180"/>
            <a:ext cx="1584324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구매대행서비스 수행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표준구매 단가 책정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4160839" y="5049180"/>
            <a:ext cx="1584324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브랜드 개발 및 관리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홍보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보도자료 작성 및 언론활동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시민체험 프로그램 개발 및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5924935" y="5049180"/>
            <a:ext cx="1584324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유관기관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복지부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복지시설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협력 프로그램 개발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R&amp;D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 발굴 및 수주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기부금 모금 및 자원봉사자 확충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 bwMode="auto">
          <a:xfrm>
            <a:off x="7689305" y="5049180"/>
            <a:ext cx="1584324" cy="612093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표준진료지침 개발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연수 프로그램 개발 및 운영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직원 공동 채용공고 및 채용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타원 103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타원 104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타원 105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7" name="타원 106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4" name="직선 연결선 33"/>
          <p:cNvCxnSpPr>
            <a:stCxn id="48" idx="3"/>
          </p:cNvCxnSpPr>
          <p:nvPr/>
        </p:nvCxnSpPr>
        <p:spPr bwMode="auto">
          <a:xfrm>
            <a:off x="4520952" y="2858933"/>
            <a:ext cx="43204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직사각형 31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직사각형 67"/>
          <p:cNvSpPr/>
          <p:nvPr/>
        </p:nvSpPr>
        <p:spPr bwMode="auto">
          <a:xfrm>
            <a:off x="991170" y="1628775"/>
            <a:ext cx="1260835" cy="446405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1424260" y="1952836"/>
            <a:ext cx="1440508" cy="75608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1424260" y="2985174"/>
            <a:ext cx="1440508" cy="75608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1424260" y="4125524"/>
            <a:ext cx="1440508" cy="75608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1424260" y="5157192"/>
            <a:ext cx="1440508" cy="75608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통합지원체계 구축을 통해 기대할 수 있는 효과는 아래와 같음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>
                <a:latin typeface="+mn-lt"/>
              </a:rPr>
              <a:t>[</a:t>
            </a:r>
            <a:r>
              <a:rPr lang="ko-KR" altLang="en-US" dirty="0" smtClean="0">
                <a:latin typeface="+mn-lt"/>
              </a:rPr>
              <a:t>참고</a:t>
            </a:r>
            <a:r>
              <a:rPr lang="en-US" altLang="ko-KR" dirty="0" smtClean="0">
                <a:latin typeface="+mn-lt"/>
              </a:rPr>
              <a:t>] </a:t>
            </a:r>
            <a:r>
              <a:rPr lang="ko-KR" altLang="en-US" dirty="0" smtClean="0">
                <a:latin typeface="+mn-lt"/>
              </a:rPr>
              <a:t>통합지원체계 구축 시 기대효과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ko-KR" altLang="en-US" dirty="0" smtClean="0"/>
              <a:t>개별 시립병원의 구매장비당 단가 현황이 제시되지 않아 정확한 비용 추계는 불가능한 상황</a:t>
            </a:r>
            <a:endParaRPr lang="en-US" altLang="ko-KR" dirty="0" smtClean="0"/>
          </a:p>
          <a:p>
            <a:pPr marL="228600" indent="-228600"/>
            <a:r>
              <a:rPr lang="ko-KR" altLang="en-US" dirty="0" smtClean="0"/>
              <a:t>자료원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서울시 내부자료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서울특별시립병원 의료장비 도입 및 현황에 관한 연구</a:t>
            </a:r>
            <a:r>
              <a:rPr lang="en-US" altLang="ko-KR" dirty="0" smtClean="0"/>
              <a:t>; </a:t>
            </a:r>
            <a:r>
              <a:rPr lang="ko-KR" altLang="en-US" dirty="0" smtClean="0"/>
              <a:t>의료장비 관련 인력 현황</a:t>
            </a:r>
            <a:r>
              <a:rPr lang="en-US" altLang="ko-KR" dirty="0" smtClean="0"/>
              <a:t>; </a:t>
            </a:r>
            <a:r>
              <a:rPr lang="ko-KR" altLang="en-US" dirty="0" smtClean="0"/>
              <a:t>시립병원 의료장비 공동구매 추진계획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2" name="직사각형 41"/>
          <p:cNvSpPr/>
          <p:nvPr/>
        </p:nvSpPr>
        <p:spPr bwMode="auto">
          <a:xfrm>
            <a:off x="1351905" y="1880828"/>
            <a:ext cx="1440508" cy="7560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부족한 경영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지원 역량 보완</a:t>
            </a:r>
          </a:p>
        </p:txBody>
      </p:sp>
      <p:sp>
        <p:nvSpPr>
          <p:cNvPr id="43" name="직사각형 42"/>
          <p:cNvSpPr/>
          <p:nvPr/>
        </p:nvSpPr>
        <p:spPr bwMode="auto">
          <a:xfrm>
            <a:off x="1351905" y="2913166"/>
            <a:ext cx="1440508" cy="7560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인력 운영 효율화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1351905" y="4053516"/>
            <a:ext cx="1440508" cy="7560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비용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절감</a:t>
            </a:r>
            <a:r>
              <a:rPr lang="en-US" altLang="ko-KR" baseline="300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baseline="30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1351905" y="5085184"/>
            <a:ext cx="1440508" cy="75608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일체감 조성</a:t>
            </a:r>
          </a:p>
        </p:txBody>
      </p:sp>
      <p:sp>
        <p:nvSpPr>
          <p:cNvPr id="66" name="직사각형 65"/>
          <p:cNvSpPr/>
          <p:nvPr/>
        </p:nvSpPr>
        <p:spPr bwMode="auto">
          <a:xfrm>
            <a:off x="2865438" y="1880828"/>
            <a:ext cx="6048376" cy="75608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개별 시립병원이 자체적으로 수행할 역량이 없는 병원경영지원 서비스를 전문적으로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재공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홍보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마케팅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민간병원 및 유관기관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복지관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각종 단체 및 시설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협력사업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분야별 전문교육 서비스 등을 중점적으로 지원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2865438" y="2913166"/>
            <a:ext cx="6048376" cy="75608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통합지원기구에서 제공하는 서비스 수행 인력 대체 가능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경영기획 및 구매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물류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담당의 업무부담 경감으로 직무전환 및 인력감축 가능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통합구매 추진에 따른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개 시립병원 인력 절감 규모 추정치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3.60FTE,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실제 인원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명 내외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70" name="직사각형 69"/>
          <p:cNvSpPr/>
          <p:nvPr/>
        </p:nvSpPr>
        <p:spPr bwMode="auto">
          <a:xfrm>
            <a:off x="2865438" y="4053516"/>
            <a:ext cx="6048376" cy="75608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의료장비 및 치료재료 공동구매를 통한 구매단가 인하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(3~5%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중고장비 재활용을 통한 장비구매 비용 절감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(30~100%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2865438" y="5085184"/>
            <a:ext cx="6048376" cy="75608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간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연계 기반 강화를 통해 개별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재직 직원의 일체성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조성에 기여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8733420" y="44624"/>
            <a:ext cx="1116124" cy="360361"/>
          </a:xfrm>
          <a:prstGeom prst="rect">
            <a:avLst/>
          </a:prstGeom>
          <a:solidFill>
            <a:srgbClr val="FFFF00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보완 자료</a:t>
            </a:r>
            <a:endParaRPr lang="ko-KR" altLang="en-US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간 교류 및 협력 확대를 위해 서울시 보건의료지원단에 데이터센터를 설치해 시립병원 간 영상정보 공유 및 진료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되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의뢰 지원 시스템을 구축</a:t>
            </a:r>
            <a:r>
              <a:rPr lang="en-US" altLang="ko-KR" dirty="0" smtClean="0"/>
              <a:t>·</a:t>
            </a:r>
            <a:r>
              <a:rPr lang="ko-KR" altLang="en-US" dirty="0" smtClean="0"/>
              <a:t>운영함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시립병원 진료정보 네트워크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 bwMode="auto">
          <a:xfrm>
            <a:off x="4160838" y="3248211"/>
            <a:ext cx="1584325" cy="9008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보건의료지원단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데이터센터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1640632" y="1628775"/>
            <a:ext cx="1584325" cy="9008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되의뢰환자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진료기록 전송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681788" y="1628775"/>
            <a:ext cx="1584325" cy="9008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진료기록 전송</a:t>
            </a:r>
          </a:p>
        </p:txBody>
      </p:sp>
      <p:cxnSp>
        <p:nvCxnSpPr>
          <p:cNvPr id="20" name="직선 화살표 연결선 19"/>
          <p:cNvCxnSpPr>
            <a:stCxn id="10" idx="3"/>
            <a:endCxn id="11" idx="1"/>
          </p:cNvCxnSpPr>
          <p:nvPr/>
        </p:nvCxnSpPr>
        <p:spPr bwMode="auto">
          <a:xfrm>
            <a:off x="3224957" y="2079210"/>
            <a:ext cx="345683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1" name="직사각형 20"/>
          <p:cNvSpPr/>
          <p:nvPr/>
        </p:nvSpPr>
        <p:spPr bwMode="auto">
          <a:xfrm>
            <a:off x="1639888" y="4869160"/>
            <a:ext cx="1584325" cy="9008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 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진료예약 지원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영상촬영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681044" y="4869160"/>
            <a:ext cx="1584325" cy="90086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판독결과 전송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영상정보 공유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7" name="직선 연결선 26"/>
          <p:cNvCxnSpPr>
            <a:stCxn id="10" idx="2"/>
          </p:cNvCxnSpPr>
          <p:nvPr/>
        </p:nvCxnSpPr>
        <p:spPr bwMode="auto">
          <a:xfrm flipH="1">
            <a:off x="2432720" y="2529644"/>
            <a:ext cx="75" cy="107874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8" name="직선 연결선 27"/>
          <p:cNvCxnSpPr>
            <a:stCxn id="11" idx="2"/>
          </p:cNvCxnSpPr>
          <p:nvPr/>
        </p:nvCxnSpPr>
        <p:spPr bwMode="auto">
          <a:xfrm>
            <a:off x="7473951" y="2529644"/>
            <a:ext cx="0" cy="1078744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직선 화살표 연결선 31"/>
          <p:cNvCxnSpPr/>
          <p:nvPr/>
        </p:nvCxnSpPr>
        <p:spPr bwMode="auto">
          <a:xfrm flipH="1">
            <a:off x="5745163" y="3608388"/>
            <a:ext cx="1728788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>
            <a:off x="2432720" y="3608388"/>
            <a:ext cx="172811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화살표 연결선 35"/>
          <p:cNvCxnSpPr>
            <a:endCxn id="22" idx="0"/>
          </p:cNvCxnSpPr>
          <p:nvPr/>
        </p:nvCxnSpPr>
        <p:spPr bwMode="auto">
          <a:xfrm flipH="1">
            <a:off x="7473207" y="3825044"/>
            <a:ext cx="744" cy="1044116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직선 연결선 36"/>
          <p:cNvCxnSpPr/>
          <p:nvPr/>
        </p:nvCxnSpPr>
        <p:spPr bwMode="auto">
          <a:xfrm>
            <a:off x="2432720" y="3825044"/>
            <a:ext cx="172811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9" name="직선 연결선 38"/>
          <p:cNvCxnSpPr>
            <a:endCxn id="21" idx="0"/>
          </p:cNvCxnSpPr>
          <p:nvPr/>
        </p:nvCxnSpPr>
        <p:spPr bwMode="auto">
          <a:xfrm flipH="1">
            <a:off x="2432051" y="3824288"/>
            <a:ext cx="744" cy="1044872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직선 연결선 41"/>
          <p:cNvCxnSpPr/>
          <p:nvPr/>
        </p:nvCxnSpPr>
        <p:spPr bwMode="auto">
          <a:xfrm>
            <a:off x="5745163" y="3825044"/>
            <a:ext cx="172878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직선 화살표 연결선 18"/>
          <p:cNvCxnSpPr/>
          <p:nvPr/>
        </p:nvCxnSpPr>
        <p:spPr bwMode="auto">
          <a:xfrm>
            <a:off x="3224213" y="5229200"/>
            <a:ext cx="345683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6" name="직선 화살표 연결선 25"/>
          <p:cNvCxnSpPr/>
          <p:nvPr/>
        </p:nvCxnSpPr>
        <p:spPr bwMode="auto">
          <a:xfrm rot="10800000">
            <a:off x="3224212" y="5445223"/>
            <a:ext cx="3456831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직사각형 28"/>
          <p:cNvSpPr/>
          <p:nvPr/>
        </p:nvSpPr>
        <p:spPr bwMode="auto">
          <a:xfrm>
            <a:off x="2432795" y="3824288"/>
            <a:ext cx="1728043" cy="10448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진단장비 예약 및 이용 현황 조회</a:t>
            </a:r>
          </a:p>
        </p:txBody>
      </p:sp>
      <p:sp>
        <p:nvSpPr>
          <p:cNvPr id="30" name="직사각형 29"/>
          <p:cNvSpPr/>
          <p:nvPr/>
        </p:nvSpPr>
        <p:spPr bwMode="auto">
          <a:xfrm>
            <a:off x="3224957" y="5445224"/>
            <a:ext cx="3456831" cy="32375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영상정보 제공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요청 시 판독지원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5745163" y="3825044"/>
            <a:ext cx="1728043" cy="104487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진단장비 사용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온라인 예약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3224957" y="4869916"/>
            <a:ext cx="3456831" cy="359284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 전원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영상진단 등 의뢰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5745163" y="3032956"/>
            <a:ext cx="1728043" cy="5754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 의뢰 가능여부 조회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 진료기록 전송</a:t>
            </a:r>
          </a:p>
        </p:txBody>
      </p:sp>
      <p:sp>
        <p:nvSpPr>
          <p:cNvPr id="38" name="직사각형 37"/>
          <p:cNvSpPr/>
          <p:nvPr/>
        </p:nvSpPr>
        <p:spPr bwMode="auto">
          <a:xfrm>
            <a:off x="2432051" y="3032956"/>
            <a:ext cx="1728043" cy="575432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진료기록 조회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3224211" y="1628775"/>
            <a:ext cx="3456832" cy="450435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의뢰환자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되의뢰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되의뢰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진료정보 전송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 bwMode="auto">
          <a:xfrm>
            <a:off x="668524" y="2060823"/>
            <a:ext cx="1944911" cy="864121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68524" y="3080936"/>
            <a:ext cx="1944911" cy="864121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668524" y="4101049"/>
            <a:ext cx="1944911" cy="864121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668524" y="5121163"/>
            <a:ext cx="1944911" cy="864121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시립병원 경영혁신 지원을 </a:t>
            </a:r>
            <a:r>
              <a:rPr altLang="en-US" smtClean="0"/>
              <a:t>위해 진료 표준화 및 고객서비스 개선을 위한 지원 프로그램을 운영하고</a:t>
            </a:r>
            <a:r>
              <a:rPr lang="en-US" altLang="en-US" dirty="0" smtClean="0"/>
              <a:t>, </a:t>
            </a:r>
            <a:r>
              <a:rPr altLang="en-US" smtClean="0"/>
              <a:t>시립병원 직원을 대상으로 혁신 공모 및 병원경영 전문가 과정을 개발</a:t>
            </a:r>
            <a:r>
              <a:rPr lang="en-US" altLang="ko-KR" dirty="0" smtClean="0"/>
              <a:t>·</a:t>
            </a:r>
            <a:r>
              <a:rPr smtClean="0"/>
              <a:t>운영함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latin typeface="+mn-lt"/>
              </a:rPr>
              <a:t>경영혁신 지원 프로그램 운영</a:t>
            </a:r>
            <a:endParaRPr lang="en-US" altLang="ko-KR" dirty="0" smtClean="0">
              <a:latin typeface="+mn-lt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endParaRPr lang="ko-KR" altLang="en-US" dirty="0"/>
          </a:p>
        </p:txBody>
      </p:sp>
      <p:sp>
        <p:nvSpPr>
          <p:cNvPr id="150" name="타원 149"/>
          <p:cNvSpPr/>
          <p:nvPr/>
        </p:nvSpPr>
        <p:spPr bwMode="auto">
          <a:xfrm>
            <a:off x="8157384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1" name="타원 150"/>
          <p:cNvSpPr/>
          <p:nvPr/>
        </p:nvSpPr>
        <p:spPr bwMode="auto">
          <a:xfrm>
            <a:off x="8445416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타원 151"/>
          <p:cNvSpPr/>
          <p:nvPr/>
        </p:nvSpPr>
        <p:spPr bwMode="auto">
          <a:xfrm>
            <a:off x="8733448" y="1196529"/>
            <a:ext cx="252000" cy="25225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타원 152"/>
          <p:cNvSpPr/>
          <p:nvPr/>
        </p:nvSpPr>
        <p:spPr bwMode="auto">
          <a:xfrm>
            <a:off x="9021480" y="1196529"/>
            <a:ext cx="252000" cy="25225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631825" y="2024819"/>
            <a:ext cx="1944911" cy="8641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 표준화 지원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631825" y="3045329"/>
            <a:ext cx="1944911" cy="8641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고객서비스 개선 지원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631825" y="4065839"/>
            <a:ext cx="1944911" cy="8641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혁신 대상 공모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631825" y="5086350"/>
            <a:ext cx="1944911" cy="86412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병원경영 전문가 과정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2720975" y="5086350"/>
            <a:ext cx="3960814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국내외 선진병원 벤치마킹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국내외 주요병원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분야별 전문가 초빙 강연 등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6824663" y="5085829"/>
            <a:ext cx="2449512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720280" y="4065839"/>
            <a:ext cx="3960814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 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고객서비스 등 각 영역별 혁신과제 공모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우수 혁신사례 선정 및 사례집 발간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혁신사례 공유 및 교육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6823968" y="4065493"/>
            <a:ext cx="2449512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협력기관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업체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720975" y="3045329"/>
            <a:ext cx="3960814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고객응대 표준행동지침 개발 및 교육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CS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교육을 위한 내부강사 육성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고객경험 개선 프로그램 운영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6824663" y="3045156"/>
            <a:ext cx="2449512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내 고객접점부서 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진료지원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협력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센터 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720975" y="2024819"/>
            <a:ext cx="3960814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시립병원에 적용 가능한 표준진료지침 개발 및 적용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환자안전관리지침 개발 및 적용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 질 제고를 위한 품질지표 선정 및 관리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6824663" y="2024819"/>
            <a:ext cx="2449512" cy="86412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기획부서 관리자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병원인증 및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QI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담당 직원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진료부장 및 각 진료과장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2720975" y="1628775"/>
            <a:ext cx="3960814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주요내용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824663" y="1628775"/>
            <a:ext cx="2449512" cy="28733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참여대상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 bwMode="auto">
          <a:xfrm>
            <a:off x="2720975" y="1916113"/>
            <a:ext cx="3960814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직선 연결선 25"/>
          <p:cNvCxnSpPr/>
          <p:nvPr/>
        </p:nvCxnSpPr>
        <p:spPr bwMode="auto">
          <a:xfrm>
            <a:off x="6824663" y="1916113"/>
            <a:ext cx="2449512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3368104" y="5733256"/>
            <a:ext cx="3169792" cy="935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tIns="90000" bIns="90000" anchor="ctr">
            <a:noAutofit/>
          </a:bodyPr>
          <a:lstStyle/>
          <a:p>
            <a:pPr algn="ctr" latinLnBrk="0">
              <a:buFont typeface="Arial" pitchFamily="34" charset="0"/>
              <a:buNone/>
            </a:pPr>
            <a:r>
              <a:rPr lang="en-US" altLang="ko-KR" sz="2400" b="1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End of Document</a:t>
            </a:r>
            <a:endParaRPr lang="ko-KR" altLang="en-US" sz="2400" b="1" kern="0" dirty="0" smtClean="0">
              <a:solidFill>
                <a:schemeClr val="bg1"/>
              </a:solidFill>
              <a:latin typeface="+mn-lt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heme/theme1.xml><?xml version="1.0" encoding="utf-8"?>
<a:theme xmlns:a="http://schemas.openxmlformats.org/drawingml/2006/main" name="1_기본 디자인">
  <a:themeElements>
    <a:clrScheme name="Caleb">
      <a:dk1>
        <a:srgbClr val="000000"/>
      </a:dk1>
      <a:lt1>
        <a:srgbClr val="FFFFFF"/>
      </a:lt1>
      <a:dk2>
        <a:srgbClr val="003366"/>
      </a:dk2>
      <a:lt2>
        <a:srgbClr val="6699FF"/>
      </a:lt2>
      <a:accent1>
        <a:srgbClr val="C00000"/>
      </a:accent1>
      <a:accent2>
        <a:srgbClr val="FF9900"/>
      </a:accent2>
      <a:accent3>
        <a:srgbClr val="FFFFCC"/>
      </a:accent3>
      <a:accent4>
        <a:srgbClr val="006699"/>
      </a:accent4>
      <a:accent5>
        <a:srgbClr val="7F7F7F"/>
      </a:accent5>
      <a:accent6>
        <a:srgbClr val="A1A1A1"/>
      </a:accent6>
      <a:hlink>
        <a:srgbClr val="808080"/>
      </a:hlink>
      <a:folHlink>
        <a:srgbClr val="5F5F5F"/>
      </a:folHlink>
    </a:clrScheme>
    <a:fontScheme name="기본 디자인">
      <a:majorFont>
        <a:latin typeface="Arial"/>
        <a:ea typeface="HY견고딕"/>
        <a:cs typeface=""/>
      </a:majorFont>
      <a:minorFont>
        <a:latin typeface="Arial"/>
        <a:ea typeface="돋움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75000"/>
            <a:lumOff val="25000"/>
          </a:schemeClr>
        </a:solidFill>
        <a:ln w="6350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algn="ctr" latinLnBrk="0">
          <a:lnSpc>
            <a:spcPct val="120000"/>
          </a:lnSpc>
          <a:defRPr dirty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solidFill>
          <a:schemeClr val="bg1"/>
        </a:solidFill>
        <a:ln w="6350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 anchor="ctr">
        <a:spAutoFit/>
      </a:bodyPr>
      <a:lstStyle>
        <a:defPPr algn="ctr" latinLnBrk="0">
          <a:lnSpc>
            <a:spcPct val="120000"/>
          </a:lnSpc>
          <a:defRPr sz="1600" dirty="0" smtClean="0">
            <a:solidFill>
              <a:srgbClr val="000000"/>
            </a:solidFill>
            <a:latin typeface="Arial"/>
            <a:ea typeface="AppleGothic" pitchFamily="2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33"/>
        </a:dk2>
        <a:lt2>
          <a:srgbClr val="DDDDDD"/>
        </a:lt2>
        <a:accent1>
          <a:srgbClr val="FFDB69"/>
        </a:accent1>
        <a:accent2>
          <a:srgbClr val="CBD87C"/>
        </a:accent2>
        <a:accent3>
          <a:srgbClr val="FFFFFF"/>
        </a:accent3>
        <a:accent4>
          <a:srgbClr val="000000"/>
        </a:accent4>
        <a:accent5>
          <a:srgbClr val="FFEAB9"/>
        </a:accent5>
        <a:accent6>
          <a:srgbClr val="B8C470"/>
        </a:accent6>
        <a:hlink>
          <a:srgbClr val="74C8D6"/>
        </a:hlink>
        <a:folHlink>
          <a:srgbClr val="FF96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33"/>
        </a:dk2>
        <a:lt2>
          <a:srgbClr val="DDDDDD"/>
        </a:lt2>
        <a:accent1>
          <a:srgbClr val="E6D9B3"/>
        </a:accent1>
        <a:accent2>
          <a:srgbClr val="CC9966"/>
        </a:accent2>
        <a:accent3>
          <a:srgbClr val="FFFFFF"/>
        </a:accent3>
        <a:accent4>
          <a:srgbClr val="000000"/>
        </a:accent4>
        <a:accent5>
          <a:srgbClr val="F0E9D6"/>
        </a:accent5>
        <a:accent6>
          <a:srgbClr val="B98A5C"/>
        </a:accent6>
        <a:hlink>
          <a:srgbClr val="998C73"/>
        </a:hlink>
        <a:folHlink>
          <a:srgbClr val="6E8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5F5F5F"/>
        </a:dk1>
        <a:lt1>
          <a:srgbClr val="FFFFFF"/>
        </a:lt1>
        <a:dk2>
          <a:srgbClr val="000033"/>
        </a:dk2>
        <a:lt2>
          <a:srgbClr val="FFCC00"/>
        </a:lt2>
        <a:accent1>
          <a:srgbClr val="99A6BF"/>
        </a:accent1>
        <a:accent2>
          <a:srgbClr val="A6B937"/>
        </a:accent2>
        <a:accent3>
          <a:srgbClr val="AAAAAD"/>
        </a:accent3>
        <a:accent4>
          <a:srgbClr val="DADADA"/>
        </a:accent4>
        <a:accent5>
          <a:srgbClr val="CAD0DC"/>
        </a:accent5>
        <a:accent6>
          <a:srgbClr val="96A731"/>
        </a:accent6>
        <a:hlink>
          <a:srgbClr val="37A6B9"/>
        </a:hlink>
        <a:folHlink>
          <a:srgbClr val="FF71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5F5F5F"/>
        </a:dk1>
        <a:lt1>
          <a:srgbClr val="FFFFFF"/>
        </a:lt1>
        <a:dk2>
          <a:srgbClr val="000033"/>
        </a:dk2>
        <a:lt2>
          <a:srgbClr val="FFCC00"/>
        </a:lt2>
        <a:accent1>
          <a:srgbClr val="D5BE7F"/>
        </a:accent1>
        <a:accent2>
          <a:srgbClr val="CC9966"/>
        </a:accent2>
        <a:accent3>
          <a:srgbClr val="AAAAAD"/>
        </a:accent3>
        <a:accent4>
          <a:srgbClr val="DADADA"/>
        </a:accent4>
        <a:accent5>
          <a:srgbClr val="E7DBC0"/>
        </a:accent5>
        <a:accent6>
          <a:srgbClr val="B98A5C"/>
        </a:accent6>
        <a:hlink>
          <a:srgbClr val="998C73"/>
        </a:hlink>
        <a:folHlink>
          <a:srgbClr val="6E89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182274</TotalTime>
  <Words>13871</Words>
  <Application>Microsoft Office PowerPoint</Application>
  <PresentationFormat>A4 용지(210x297mm)</PresentationFormat>
  <Paragraphs>3002</Paragraphs>
  <Slides>87</Slides>
  <Notes>0</Notes>
  <HiddenSlides>1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87</vt:i4>
      </vt:variant>
    </vt:vector>
  </HeadingPairs>
  <TitlesOfParts>
    <vt:vector size="99" baseType="lpstr">
      <vt:lpstr>굴림</vt:lpstr>
      <vt:lpstr>Arial</vt:lpstr>
      <vt:lpstr>HY견고딕</vt:lpstr>
      <vt:lpstr>맑은 고딕</vt:lpstr>
      <vt:lpstr>돋움체</vt:lpstr>
      <vt:lpstr>Verdana</vt:lpstr>
      <vt:lpstr>Symbol</vt:lpstr>
      <vt:lpstr>돋움</vt:lpstr>
      <vt:lpstr>Book Antiqua</vt:lpstr>
      <vt:lpstr>Times New Roman</vt:lpstr>
      <vt:lpstr>08서울한강체 M</vt:lpstr>
      <vt:lpstr>1_기본 디자인</vt:lpstr>
      <vt:lpstr>슬라이드 1</vt:lpstr>
      <vt:lpstr>슬라이드 2</vt:lpstr>
      <vt:lpstr>슬라이드 3</vt:lpstr>
      <vt:lpstr>시립병원 병원장의 R&amp;R(Role and Responsibility) 정립 방안을 아래와 같은 과정을 거쳐 도출함</vt:lpstr>
      <vt:lpstr>서울시립병원 병원장에게 부여된 권한을 타 지방의료원(경기도의료원 중심)과 비교한 결과 직제 및 정원관리, 진료수가와 관련해 많은 제약이 이루어지고 있는 것으로 나타남</vt:lpstr>
      <vt:lpstr>조직, 인사, 예산 및 사업 등에 관한 제 규정을 검토한 결과 서울시립병원 병원장에게 부여된 책임과 권한은 비교병원 대비 아래와 같은 특징을 지니고 있음</vt:lpstr>
      <vt:lpstr>경기도의 경우 진료 각 과의 편성과 휴직 인원에 대한 추가 임용이 가능한 반면, 서울시립병원은 진료 각 과의 편성과 정원 내 인력이 경직적으로 운영되고 있음</vt:lpstr>
      <vt:lpstr>경기도의료원의 직제규칙 별표 5에 정원책정기준표를 제시하여, 병원 운영실적(환자 및 의업수입 증가)에 따라 정원을 탄력적으로 운영할 수 있도록 유연성을 부여하고 있음</vt:lpstr>
      <vt:lpstr>서울의료원은 직원 인사 전반을 의료원장 권한으로 운영 가능한 반면, 위탁병원의 경우는 위탁 시 협약사항에 따라 병원장의 권한이 아래와 같이 다르게 운영되고 있음</vt:lpstr>
      <vt:lpstr>경기도의료원은 의료원장과 각 병원장에게 소관 직원에 대한 인사권을 동일하게 부여하고 있으며, 병원장에 대한 임용추천권한을 의료원장에게 별도로 부여하고 있음</vt:lpstr>
      <vt:lpstr>직영병원의 경우 보수와 관련해 독자적 권한 행사가 어려운 상황이며, 서울의료원과 위탁병원의 경우 의사직 및 연봉제 적용 직원에 한해 일부 조정 권한이 부여되고 있음</vt:lpstr>
      <vt:lpstr>직영병원은 예산에 대한 직접적인 통제가 이루어지는 반면, 서울의료원 및 위탁병원은 내부에서 검토 과정을 거친 후 서울시 내지 위탁병원의  승인을 받는 구조로 운영되고 있음</vt:lpstr>
      <vt:lpstr>계약 및 구매 관련 규정은 비교병원과 유사한 수준의 권한이 확보되어 있었으나, 통합구매 추진으로 서울시의 계약심사 절차가 추가됨</vt:lpstr>
      <vt:lpstr>경기도의 경우 의료수가 전반에 대하여 개별 도립병원 병원장에게 권한을 부여하고 있으나, 서울시립병원은 비급여수가 심의위원회의 심의를 거치게 하고 있음</vt:lpstr>
      <vt:lpstr>부산광역시의료원의 경우도 경기도와 마찬가지로 진료수가 및 사용료 등에 대한 권한을 병원장에게 부여하고 있음</vt:lpstr>
      <vt:lpstr>개별 시립병원은 비급여수가 산정 시 일관된 기준을 적용하지 않고 있는 상황이며, 심의위원회의 의결사항은 개별 시립병원이 요청한 수가와 거의 차이가 없음1)</vt:lpstr>
      <vt:lpstr>개별 시립병원이 특정한 사업을 수행하기 위해 사전협의를 거쳐야 하며, 사업이 착수된 이후에는 정기·부정기 보고 및 협의가 진행되어 집행과정에 대한 지속적 통제가 이루어지고 있음</vt:lpstr>
      <vt:lpstr>규정 상의 한계로 동일한 내용이 연간사업계획에 반영되어 있는 경우에도 직제 및 예산의 변경 등이 수반되는 경우 별도의 승인 및 보고 지속적으로 이루어지고 있음</vt:lpstr>
      <vt:lpstr>현행 조례 및 시립병원 위탁협약서 상에 서울시의 포괄적 감독 권한을 부여한 규정이 존재하고 있어, 경영 제반 사항에 대한 개입과 통제가 가능한 상황임</vt:lpstr>
      <vt:lpstr>경기도의 경우 이사회의 통제 범위를 조직, 인사, 보수, 복무로 한정하고 있으나, 현행 서울시 조례 및 시립병원 내부규정은 제 규정의 변경 권한을 이사회 내지 운영위원회 심의·의결 사항으로 구분하고 있음</vt:lpstr>
      <vt:lpstr>시립병원 병원장의 책임과 권한 강화를 위해 개별 규정에 의한 통제의 유형과 규정 변경 시 예상되는 리스크를 감안해 아래와 같은 4개 항목에 대한 정비를 우선적으로 추진함</vt:lpstr>
      <vt:lpstr>비급여수가 설정에 대한 권한을 병원장에게 부여하되, 병원운영위원회의 심의를 거치도록 조례 개정을 추진함 (서울의료원은 동 조례를 준용하여 이사회 심의를 거쳐 의료원장이 설정함)</vt:lpstr>
      <vt:lpstr>병원장이 진료과 개편 및 의료서비스 개선을 위해 조직을 유연하게 운영할 수 있도록 정관, 병원운영규정 및 직제규칙 등에 명시된 규정의 개정을 아래와 같이 추진함</vt:lpstr>
      <vt:lpstr>(앞에서 계속)</vt:lpstr>
      <vt:lpstr>(앞에서 계속)</vt:lpstr>
      <vt:lpstr>진료 여건 변화에 유연하게 대응할 수 있도록 병원장 판단 하에 직군간, 직렬간, 직종간, 직급간 조정 권한을 확대함</vt:lpstr>
      <vt:lpstr>보라매병원은 서울시립병원 특성에 맞는 직원 인사 운영을 위해 위탁협약서 상의 제한조항을 폐지 내지 수정해 인사권의 독립성을 확보하도록 함</vt:lpstr>
      <vt:lpstr>슬라이드 28</vt:lpstr>
      <vt:lpstr>서울시립병원 병원장의 R&amp;R 확립에 필요한 PDS 관리체계를 아래와 같은 절차를 거쳐 도출함</vt:lpstr>
      <vt:lpstr>슬라이드 30</vt:lpstr>
      <vt:lpstr>슬라이드 31</vt:lpstr>
      <vt:lpstr>3개 직영병원(어린이병원, 은평병원, 서북병원) 운영형태 개선을 위한 방안을 아래와 같은 과정을 거쳐 도출함</vt:lpstr>
      <vt:lpstr>시립병원 중 직영병원으로 운영되는 병원이 특수법인 형태로 운영되는 병원에 비해 성과가 매우 저조함 (재정자립도 격차 19.2%P)</vt:lpstr>
      <vt:lpstr>전체 국공립병원 중 직영병원으로 운영되는 경우는 11%이지만, 서울시립병원과 군 소속 병원을 제외할 경우 직영으로 운영되는 경우는 3개 병원(국립법무병원(치료감호소), 국립소록도병원, 울진군의료원)에 불과함</vt:lpstr>
      <vt:lpstr>서울시를 제외한 지방자치단체 소관 106개 공공병원 중 직영으로 운영되는 경우는 채산성 악화로 수탁 연장이 불가능한 울진군의료원 1개 병원에 불과한 것으로 나타남</vt:lpstr>
      <vt:lpstr>직영병원 운영형태 개선 방안으로 아래와 같은 3가지 대안을 도출함</vt:lpstr>
      <vt:lpstr>직영병원에서 특수법인으로 거버넌스가 전환된 동부병원은 의업수지비율 및 병상가동률 등 경영효율성이 높아졌으며, 의료급여환자 비율 등 공공성 측면에서 개선효과가 나타남</vt:lpstr>
      <vt:lpstr>동부병원은 특수법인 전환 이전에 타 직영병원과 유사한 수준이었으나 법인 전환 이후 재무구조의 건전성이 높아졌으며, 2004년 이후 비교적 안정적으로 유지되고 있음</vt:lpstr>
      <vt:lpstr>3개 직영병원의 특수법인화를 위해 직원의 전입 및 전출에 관한 특례를 제정하고, 자체 Task Force 구성을 통해 2014년까지 특수법인 전환을 추진함</vt:lpstr>
      <vt:lpstr>직영병원의 특수법인 전환 시 간호직과 기능직 등의 저항이 예상되며, 인터뷰 결과 직영병원의 단기 법인화 추진은 어렵다는 판단이 지배적</vt:lpstr>
      <vt:lpstr>국립대학교 부속병원은 법인화를 통해 자율과 책임성을 확보한 반면, 그 외 주요 국립병원은 구성원들의 반발과 제도적 제약을 감안(소속 공무원의 신분전환 등)하여 책임운영기관으로 전환을 선택함</vt:lpstr>
      <vt:lpstr>37개 책임운영기관 재직자를 대상으로 한 설문조사 결과 의료형 책임운영기관에서 경영개선 효과가 가장 높은 것으로 인식되고 있으나, 인력 및 예산 등의 자율성은 크게 개선되지 못한 것으로 나타남</vt:lpstr>
      <vt:lpstr>3개 직영병원의 특수법인화가 어려울 경우 책임운영기관 전환을 추진하되, 2013년 이내에 책임운영기관 전환을 완료함</vt:lpstr>
      <vt:lpstr>책임운영기관으로 전환된 이후 국립서울병원 등 일부를 제외하고는 의료형 책임기관의 대부분이 재정자립도 향상을 달성하지 못함</vt:lpstr>
      <vt:lpstr>서울시 3개 책임운영기관의 경우 재정자립도는 기관에 따라 큰 차이를 보이는 반면, 사업수행실적을 제고하기 위한 노력이 활성화된 것으로 나타남</vt:lpstr>
      <vt:lpstr>당기 중 3개 직영병원의 책임운영기관 전환을 추진하여 직원 인사 및 예산 운영의 자율성을 부여하고, 자체적 구조개혁을 유도하여 2020년까지 법인화 추진을 완료함</vt:lpstr>
      <vt:lpstr>직영병원 운영형태 개선을 위한 대안 중 특수법인 전환이 가장 효과가 높으나 변화관리의 용이성을 감안하여 책임운영기관 전환 후 법인화를 추진하는 방안을 권고함</vt:lpstr>
      <vt:lpstr>책임운영기관 전환을 통해 직영병원의 관리 효율성을 높이기 위해서는 아래와 같은 요인을 고려해 거버넌스 재편이 추진되어야 함</vt:lpstr>
      <vt:lpstr>책임운영기관 전환 시 계약직 운영에 대한 자율성이 확대되는 반면, 정규직 직원에 대한 인사권한은 크게 변화 되지 않음</vt:lpstr>
      <vt:lpstr>3개 직영병원은 인건비가 의료수익을 초과하고 있어서 의료수익 제고와 함께 현행 인력구조 및 인력운영 방식의 적정성에 대한 검토가 필요한 상황</vt:lpstr>
      <vt:lpstr>상당수 병원이 중앙공급실, 의무기록실 외에도 병동 및 외래 부문 간호 인력의 아웃소싱을 확대하여 인력 운영의 유연성과 효율성을 제고하고 있는 점을 감안해 아웃소싱 확대해 증원 수요를 억제함</vt:lpstr>
      <vt:lpstr>진료 및 진료지원 인력에 비해 간접지원 인력 비중이 높은 은평병원과 서북병원의 경우 타 시립병원 및 보건소 전보를 통해 적정인력 수준을 유지함</vt:lpstr>
      <vt:lpstr>책임운영기관 지정에 맞추어 소속 공무원의 전문직 지정을 확대하고, 희망전보제 도입을 통해 보건소 등으로 인력 이관을 실시하여 3개 병원의 인력구조 개선을 추진함(자료제출 미비로 시뮬레이션 진행 못함)</vt:lpstr>
      <vt:lpstr>책임운영기관 전환 시 사업비 편성에 대한 권한과 초과수입금의 사용이 가능해지는 반면, 기타 제 경비 지출과 운영에 대한 권한은 크게 변경되지 않음</vt:lpstr>
      <vt:lpstr>현행 규정 하에서도 인건비 절감, 초과수입금 창출, 기부금 모금 및 경상경비 절감 등을 통하여 자율적으로  운영할 수 있는 예산을 확보할 수 있음</vt:lpstr>
      <vt:lpstr>책임운영기관 전환 시 하부조직 및 직렬 변경 권한을 병원장에게 위임하고 있으나, 행정기구 설치조례 및 지방 공무원 정원조례에 의해 직·간접적 통제를 받고 있음</vt:lpstr>
      <vt:lpstr>진료부장을 별도 공모하여 진료계획의 수립과 운영을 총괄하도록 하며, 진료과 구성에 대한 각 병원의 의견을 토대로 진료과 구성체계의 개선을 추진할 수 있는 기반을 제공함</vt:lpstr>
      <vt:lpstr>현재 법인화가 이루어진 병원에 대해서도 수가 등에 대한 통제가 이루어지고 있으며, 조직·인사 등 경영일반에 대한 통제가 포괄적으로 이루어지고 있음</vt:lpstr>
      <vt:lpstr>위원회의 심의를 거쳐 승인이 이루어진 사업운영계획은 연간사업계획의 변경이 없는 한 기 승인된 것으로  보고, 별도의 승인 절차를 거치지 않게 하여 관리·감독 부담을 완화함</vt:lpstr>
      <vt:lpstr>슬라이드 60</vt:lpstr>
      <vt:lpstr>시립병원 관리체계 개선을 위한 방안을 아래와 같은 과정을 거쳐 도출함</vt:lpstr>
      <vt:lpstr>서울시립병원은 서울시가 개별 병원에 대한 통제를 실시하고 있으나, 벤치마킹 결과 일원화된 관리체계를 통해 개별 병원 간 시너지를 확보하는 사례가 나타남</vt:lpstr>
      <vt:lpstr>서울시는 아래와 같은 13개 시립병원을 설립·운영하고 있으며, 다양한 형태의 거버넌스가 형성되어 시립병원 전체 차원에서 일관된 기준을 적용하거나 시립병원 간 시너지를 확보하기 어려운 구조임</vt:lpstr>
      <vt:lpstr>뉴욕시립병원은 HHC 이사회 주관 하에 6개 지역본부 산하에 20개 병원을 두고 있으며, 총괄사업부 및 각 전문 지원조직을 통해 개별 병원 간 시너지 창출을 도모하고 있음</vt:lpstr>
      <vt:lpstr>동경도는 8개 직영병원을 병원경영본부, 7개 법인병원은 보건의료공사로 통합해 개별 병원 간 시너지 창출을 도모하고 있음</vt:lpstr>
      <vt:lpstr>경기도는 6개 병원 총괄하는 경기도의료원을 설립하고, 의료원에 조직·인사·예산 등에 관한 권한을 부여하여 도립병원 간 시너지 창출을 도모하고 있음</vt:lpstr>
      <vt:lpstr>현행 관리체계 검토 및 벤치마킹 결과 시립병원 관리체계 개선 방안으로 아래와 같은 3가지 대안이 도출됨</vt:lpstr>
      <vt:lpstr>공공보건의료지원단을 별도 독립기구로 운영할 경우 시립병원과 시민의 관점에서 보건의료정책을 개발·기획 하고 서울시와 시의회를 효과적으로 지원할 수 있게 됨</vt:lpstr>
      <vt:lpstr>가칭 서울시 보건의료지원단을 서울시 산하기관으로 설립하여 홍보·구매 및 리스·대외협력 등을 전문적으로 지원함</vt:lpstr>
      <vt:lpstr>별도 지원기구의 설립과 관련해 시립병원 내부에서는 서로 상반된 입장이 존재함</vt:lpstr>
      <vt:lpstr>동경도병원경영본부의 경우 1단계 구조개선을 통해 6천억 원에 이르던 운영보조금을 4천 3백 억 원 수준으로 축소했으며, 2000년대 후반 다시 증가하는 경영수지 악화에 대응해 거버넌스 개선을 추진하고 있음</vt:lpstr>
      <vt:lpstr>서울시 본청 산하에 시립병원 경영지원본부를 신설해신속한 의사결정과 체계적인 경영혁신을 유도함</vt:lpstr>
      <vt:lpstr>현 관리조직(보건정책과) 외에 서울시 본청에 시립병원 경영지원본부를 설치하기 위해서는 정원 확보와 직제 개편이 필요하지만 용이하지 않은 상황이며, 시립병원의 지지 수준도 높지 않은 상황임</vt:lpstr>
      <vt:lpstr>경기도립의료원의 경우 통합 후 재료비 및 관리비 비율이 감소되는 등 규모의 경제효과를 창출했으나 병원 간 마찰로 독립채산제 전환을 추진한 바 있음</vt:lpstr>
      <vt:lpstr>통합의료원 원장에게 병원장 선임권한, 직원의 채용, 보수, 승진, 조직 및 예산, 구매 등에 관한 권한을 부여하여 시립병원을 통합 운영할 수 있는 기반을 제공함</vt:lpstr>
      <vt:lpstr>(앞에서 계속)</vt:lpstr>
      <vt:lpstr>현재 시립병원 상호 간의 신뢰도가 낮고, 통합의료원 출범 시 개별 시립병원에 대한 통제가 증가할 우려가 있어 통합의료원 출범에 대한 부정적 시각이 만연</vt:lpstr>
      <vt:lpstr>시립병원 관리체계 개선을 위한 대안 중 본청 관리조직 강화 방안이 가장 효과가 높으나 변화관리의 용이성을 감안하여 현행 관리체계 강화 방안을 권고함</vt:lpstr>
      <vt:lpstr>현행 관리체계를 강화하여 시립병원에 대한 경영지원 활성화 및 시너지 확대를 위해서 아래와 같은 요인을 고려해 관리체계 개선이 추진되어야 함</vt:lpstr>
      <vt:lpstr>시립병원 간 교류 및 협력 확대를 위해 서울시 보건의료지원단을 중심으로 시립병원장 운영협의회를 활성화해 시립병원 경영 전반에 대한 협의를 추진함</vt:lpstr>
      <vt:lpstr>단기에 시립병원 간 진료연계 시범사업을 실시하여 시립병원 간 공감대 형성 및 진료연계 활성화를 유도함</vt:lpstr>
      <vt:lpstr>(앞에서 계속)</vt:lpstr>
      <vt:lpstr>서울시 보건의료지원단 구성 시 시립병원장 참여를 확대하여 개별 시립병원에 대한 경영, 구매, 홍보, 대외협력 및 교육 등 업무의 실행력을 제고함</vt:lpstr>
      <vt:lpstr>통합지원체계 구축을 통해 기대할 수 있는 효과는 아래와 같음</vt:lpstr>
      <vt:lpstr>시립병원 간 교류 및 협력 확대를 위해 서울시 보건의료지원단에 데이터센터를 설치해 시립병원 간 영상정보 공유 및 진료(되)의뢰 지원 시스템을 구축·운영함</vt:lpstr>
      <vt:lpstr>시립병원 경영혁신 지원을 위해 진료 표준화 및 고객서비스 개선을 위한 지원 프로그램을 운영하고, 시립병원 직원을 대상으로 혁신 공모 및 병원경영 전문가 과정을 개발·운영함</vt:lpstr>
      <vt:lpstr>슬라이드 87</vt:lpstr>
    </vt:vector>
  </TitlesOfParts>
  <Company>갈렙앤컴퍼니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최은석;허정우;고재현</dc:creator>
  <cp:lastModifiedBy>Caleb</cp:lastModifiedBy>
  <cp:revision>13511</cp:revision>
  <dcterms:created xsi:type="dcterms:W3CDTF">2001-05-11T02:34:49Z</dcterms:created>
  <dcterms:modified xsi:type="dcterms:W3CDTF">2013-02-21T00:04:13Z</dcterms:modified>
</cp:coreProperties>
</file>