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76" r:id="rId4"/>
    <p:sldId id="268" r:id="rId5"/>
    <p:sldId id="272" r:id="rId6"/>
    <p:sldId id="275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8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76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102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73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1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96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99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947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5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1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0CA00C-AFED-4E72-9704-5F22F6D534C2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087F6-DF47-403F-BAE7-4D4039552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087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594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100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117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67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802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8595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866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666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898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75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FF264F-CBFD-4C2C-ADC6-AE939DB7CBC7}" type="datetimeFigureOut">
              <a:rPr lang="ko-KR" altLang="en-US" smtClean="0"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BAD54-3C89-4DFF-92B6-0968F02FC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11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/>
          <p:cNvSpPr>
            <a:spLocks noChangeArrowheads="1"/>
          </p:cNvSpPr>
          <p:nvPr userDrawn="1"/>
        </p:nvSpPr>
        <p:spPr bwMode="ltGray">
          <a:xfrm>
            <a:off x="0" y="0"/>
            <a:ext cx="279400" cy="993775"/>
          </a:xfrm>
          <a:prstGeom prst="rect">
            <a:avLst/>
          </a:prstGeom>
          <a:solidFill>
            <a:srgbClr val="0071B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4" name="Rectangle 206"/>
          <p:cNvSpPr>
            <a:spLocks noChangeArrowheads="1"/>
          </p:cNvSpPr>
          <p:nvPr userDrawn="1"/>
        </p:nvSpPr>
        <p:spPr bwMode="ltGray">
          <a:xfrm>
            <a:off x="0" y="1089025"/>
            <a:ext cx="279400" cy="5768975"/>
          </a:xfrm>
          <a:prstGeom prst="rect">
            <a:avLst/>
          </a:prstGeom>
          <a:solidFill>
            <a:srgbClr val="0071B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5" name="Line 495"/>
          <p:cNvSpPr>
            <a:spLocks noChangeShapeType="1"/>
          </p:cNvSpPr>
          <p:nvPr userDrawn="1"/>
        </p:nvSpPr>
        <p:spPr bwMode="auto">
          <a:xfrm>
            <a:off x="7020272" y="1131888"/>
            <a:ext cx="9525" cy="55245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6" name="Text Box 497"/>
          <p:cNvSpPr txBox="1">
            <a:spLocks noChangeArrowheads="1"/>
          </p:cNvSpPr>
          <p:nvPr userDrawn="1"/>
        </p:nvSpPr>
        <p:spPr bwMode="auto">
          <a:xfrm>
            <a:off x="8460432" y="6600825"/>
            <a:ext cx="588962" cy="152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eaLnBrk="1" latinLnBrk="1" hangingPunct="1">
              <a:defRPr/>
            </a:pPr>
            <a:r>
              <a:rPr kumimoji="1" lang="ko-KR" altLang="en-US" sz="1000" dirty="0" smtClean="0">
                <a:solidFill>
                  <a:schemeClr val="tx2"/>
                </a:solidFill>
                <a:latin typeface="가는으뜸체" pitchFamily="18" charset="-127"/>
              </a:rPr>
              <a:t>페이지 </a:t>
            </a:r>
            <a:fld id="{1970F37B-D4BC-4BA4-AE12-7B6E66D0E8A0}" type="slidenum">
              <a:rPr kumimoji="1" lang="en-US" altLang="ko-KR" sz="1000" smtClean="0">
                <a:solidFill>
                  <a:schemeClr val="tx2"/>
                </a:solidFill>
                <a:latin typeface="가는으뜸체" pitchFamily="18" charset="-127"/>
              </a:rPr>
              <a:pPr eaLnBrk="1" latinLnBrk="1" hangingPunct="1">
                <a:defRPr/>
              </a:pPr>
              <a:t>‹#›</a:t>
            </a:fld>
            <a:endParaRPr kumimoji="1" lang="en-US" altLang="ko-KR" sz="1000" dirty="0" smtClean="0">
              <a:solidFill>
                <a:schemeClr val="tx2"/>
              </a:solidFill>
              <a:latin typeface="가는으뜸체" pitchFamily="18" charset="-127"/>
            </a:endParaRPr>
          </a:p>
        </p:txBody>
      </p:sp>
      <p:pic>
        <p:nvPicPr>
          <p:cNvPr id="27" name="Picture 498" descr="j0339184[1]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1079500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527"/>
          <p:cNvGrpSpPr>
            <a:grpSpLocks/>
          </p:cNvGrpSpPr>
          <p:nvPr userDrawn="1"/>
        </p:nvGrpSpPr>
        <p:grpSpPr bwMode="auto">
          <a:xfrm>
            <a:off x="7164288" y="1096963"/>
            <a:ext cx="1876425" cy="274637"/>
            <a:chOff x="4853" y="691"/>
            <a:chExt cx="1182" cy="173"/>
          </a:xfrm>
        </p:grpSpPr>
        <p:pic>
          <p:nvPicPr>
            <p:cNvPr id="29" name="Picture 500" descr="j0339650[1]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" y="713"/>
              <a:ext cx="108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501"/>
            <p:cNvSpPr txBox="1">
              <a:spLocks noChangeArrowheads="1"/>
            </p:cNvSpPr>
            <p:nvPr userDrawn="1"/>
          </p:nvSpPr>
          <p:spPr bwMode="auto">
            <a:xfrm>
              <a:off x="4933" y="691"/>
              <a:ext cx="1102" cy="17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90000" tIns="46800" rIns="90000" bIns="4680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9pPr>
            </a:lstStyle>
            <a:p>
              <a:pPr algn="l" eaLnBrk="1" hangingPunct="1">
                <a:defRPr/>
              </a:pPr>
              <a:r>
                <a:rPr lang="ko-KR" altLang="en-US" sz="1200" dirty="0" smtClean="0">
                  <a:latin typeface="굴림체" pitchFamily="49" charset="-127"/>
                  <a:ea typeface="굴림체" pitchFamily="49" charset="-127"/>
                </a:rPr>
                <a:t>데이터 상세 설명</a:t>
              </a:r>
            </a:p>
          </p:txBody>
        </p:sp>
      </p:grpSp>
      <p:grpSp>
        <p:nvGrpSpPr>
          <p:cNvPr id="31" name="Group 528"/>
          <p:cNvGrpSpPr>
            <a:grpSpLocks/>
          </p:cNvGrpSpPr>
          <p:nvPr userDrawn="1"/>
        </p:nvGrpSpPr>
        <p:grpSpPr bwMode="auto">
          <a:xfrm>
            <a:off x="7164288" y="3497263"/>
            <a:ext cx="1876425" cy="274637"/>
            <a:chOff x="4853" y="691"/>
            <a:chExt cx="1182" cy="173"/>
          </a:xfrm>
        </p:grpSpPr>
        <p:pic>
          <p:nvPicPr>
            <p:cNvPr id="32" name="Picture 529" descr="j0339650[1]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" y="713"/>
              <a:ext cx="108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 Box 530"/>
            <p:cNvSpPr txBox="1">
              <a:spLocks noChangeArrowheads="1"/>
            </p:cNvSpPr>
            <p:nvPr userDrawn="1"/>
          </p:nvSpPr>
          <p:spPr bwMode="auto">
            <a:xfrm>
              <a:off x="4933" y="691"/>
              <a:ext cx="1102" cy="17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90000" tIns="46800" rIns="90000" bIns="4680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9pPr>
            </a:lstStyle>
            <a:p>
              <a:pPr algn="l" eaLnBrk="1" hangingPunct="1">
                <a:defRPr/>
              </a:pPr>
              <a:r>
                <a:rPr lang="ko-KR" altLang="en-US" sz="1200" smtClean="0">
                  <a:latin typeface="굴림체" pitchFamily="49" charset="-127"/>
                  <a:ea typeface="굴림체" pitchFamily="49" charset="-127"/>
                </a:rPr>
                <a:t>버튼 상세 설명</a:t>
              </a:r>
            </a:p>
          </p:txBody>
        </p:sp>
      </p:grpSp>
      <p:grpSp>
        <p:nvGrpSpPr>
          <p:cNvPr id="34" name="Group 531"/>
          <p:cNvGrpSpPr>
            <a:grpSpLocks/>
          </p:cNvGrpSpPr>
          <p:nvPr userDrawn="1"/>
        </p:nvGrpSpPr>
        <p:grpSpPr bwMode="auto">
          <a:xfrm>
            <a:off x="7164288" y="5211763"/>
            <a:ext cx="1876425" cy="274637"/>
            <a:chOff x="4853" y="691"/>
            <a:chExt cx="1182" cy="173"/>
          </a:xfrm>
        </p:grpSpPr>
        <p:pic>
          <p:nvPicPr>
            <p:cNvPr id="35" name="Picture 532" descr="j0339650[1]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" y="713"/>
              <a:ext cx="108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533"/>
            <p:cNvSpPr txBox="1">
              <a:spLocks noChangeArrowheads="1"/>
            </p:cNvSpPr>
            <p:nvPr userDrawn="1"/>
          </p:nvSpPr>
          <p:spPr bwMode="auto">
            <a:xfrm>
              <a:off x="4933" y="691"/>
              <a:ext cx="1102" cy="17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90000" tIns="46800" rIns="90000" bIns="4680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Futura Bk" pitchFamily="34" charset="0"/>
                  <a:ea typeface="가는으뜸체" pitchFamily="18" charset="-127"/>
                </a:defRPr>
              </a:lvl9pPr>
            </a:lstStyle>
            <a:p>
              <a:pPr algn="l" eaLnBrk="1" hangingPunct="1">
                <a:defRPr/>
              </a:pPr>
              <a:r>
                <a:rPr lang="ko-KR" altLang="en-US" sz="1200" smtClean="0">
                  <a:latin typeface="굴림체" pitchFamily="49" charset="-127"/>
                  <a:ea typeface="굴림체" pitchFamily="49" charset="-127"/>
                </a:rPr>
                <a:t>주의 및 특이 사항</a:t>
              </a:r>
            </a:p>
          </p:txBody>
        </p:sp>
      </p:grpSp>
      <p:sp>
        <p:nvSpPr>
          <p:cNvPr id="37" name="Rectangle 534"/>
          <p:cNvSpPr>
            <a:spLocks noChangeArrowheads="1"/>
          </p:cNvSpPr>
          <p:nvPr userDrawn="1"/>
        </p:nvSpPr>
        <p:spPr bwMode="auto">
          <a:xfrm>
            <a:off x="446088" y="2482850"/>
            <a:ext cx="6502176" cy="421798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2"/>
            </a:solidFill>
            <a:miter lim="800000"/>
            <a:headEnd/>
            <a:tailEnd type="none" w="med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000" tIns="46800" rIns="90000" bIns="46800"/>
          <a:lstStyle/>
          <a:p>
            <a:pPr>
              <a:defRPr/>
            </a:pPr>
            <a:endParaRPr lang="ko-KR" altLang="en-US"/>
          </a:p>
        </p:txBody>
      </p:sp>
      <p:graphicFrame>
        <p:nvGraphicFramePr>
          <p:cNvPr id="38" name="Group 61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52567379"/>
              </p:ext>
            </p:extLst>
          </p:nvPr>
        </p:nvGraphicFramePr>
        <p:xfrm>
          <a:off x="382588" y="439738"/>
          <a:ext cx="8581900" cy="552856"/>
        </p:xfrm>
        <a:graphic>
          <a:graphicData uri="http://schemas.openxmlformats.org/drawingml/2006/table">
            <a:tbl>
              <a:tblPr/>
              <a:tblGrid>
                <a:gridCol w="1104859"/>
                <a:gridCol w="1960001"/>
                <a:gridCol w="836520"/>
                <a:gridCol w="1728192"/>
                <a:gridCol w="1224136"/>
                <a:gridCol w="1728192"/>
              </a:tblGrid>
              <a:tr h="25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문서명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9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사용자메뉴얼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문서번호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9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MN_001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작성자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9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이미선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4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시스템명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9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보육교사교육원관리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단계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9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완료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작성일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9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2013-9-8</a:t>
                      </a:r>
                    </a:p>
                  </a:txBody>
                  <a:tcPr marL="90000" marR="90000" marT="46774" marB="467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63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 userDrawn="1"/>
        </p:nvSpPr>
        <p:spPr bwMode="ltGray">
          <a:xfrm>
            <a:off x="0" y="0"/>
            <a:ext cx="279400" cy="993775"/>
          </a:xfrm>
          <a:prstGeom prst="rect">
            <a:avLst/>
          </a:prstGeom>
          <a:solidFill>
            <a:srgbClr val="0071B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" name="Rectangle 206"/>
          <p:cNvSpPr>
            <a:spLocks noChangeArrowheads="1"/>
          </p:cNvSpPr>
          <p:nvPr userDrawn="1"/>
        </p:nvSpPr>
        <p:spPr bwMode="ltGray">
          <a:xfrm>
            <a:off x="0" y="1089025"/>
            <a:ext cx="279400" cy="5768975"/>
          </a:xfrm>
          <a:prstGeom prst="rect">
            <a:avLst/>
          </a:prstGeom>
          <a:solidFill>
            <a:srgbClr val="0071B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Text Box 497"/>
          <p:cNvSpPr txBox="1">
            <a:spLocks noChangeArrowheads="1"/>
          </p:cNvSpPr>
          <p:nvPr userDrawn="1"/>
        </p:nvSpPr>
        <p:spPr bwMode="auto">
          <a:xfrm>
            <a:off x="8460432" y="6600825"/>
            <a:ext cx="588962" cy="152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algn="r" eaLnBrk="1" latinLnBrk="1" hangingPunct="1">
              <a:defRPr/>
            </a:pPr>
            <a:fld id="{1970F37B-D4BC-4BA4-AE12-7B6E66D0E8A0}" type="slidenum">
              <a:rPr kumimoji="1" lang="en-US" altLang="ko-KR" sz="1000" smtClean="0">
                <a:solidFill>
                  <a:schemeClr val="tx2"/>
                </a:solidFill>
                <a:latin typeface="가는으뜸체" pitchFamily="18" charset="-127"/>
              </a:rPr>
              <a:pPr algn="r" eaLnBrk="1" latinLnBrk="1" hangingPunct="1">
                <a:defRPr/>
              </a:pPr>
              <a:t>‹#›</a:t>
            </a:fld>
            <a:endParaRPr kumimoji="1" lang="en-US" altLang="ko-KR" sz="1000" dirty="0" smtClean="0">
              <a:solidFill>
                <a:schemeClr val="tx2"/>
              </a:solidFill>
              <a:latin typeface="가는으뜸체" pitchFamily="18" charset="-127"/>
            </a:endParaRPr>
          </a:p>
        </p:txBody>
      </p:sp>
      <p:pic>
        <p:nvPicPr>
          <p:cNvPr id="11" name="Picture 498" descr="j0339184[1]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149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0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901700"/>
            <a:ext cx="9144000" cy="7962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endParaRPr lang="ko-KR" altLang="en-US" sz="3200" b="1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665284" y="-344488"/>
            <a:ext cx="868974" cy="673417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3366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2540977" y="2600326"/>
            <a:ext cx="4759569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eaLnBrk="1" hangingPunct="1"/>
            <a:endParaRPr lang="ko-KR" altLang="en-US" sz="2200" b="1" dirty="0">
              <a:latin typeface="HY헤드라인M" pitchFamily="18" charset="-127"/>
              <a:ea typeface="HY헤드라인M" pitchFamily="18" charset="-127"/>
            </a:endParaRPr>
          </a:p>
          <a:p>
            <a:pPr eaLnBrk="1" hangingPunct="1"/>
            <a:r>
              <a:rPr lang="ko-KR" altLang="en-US" sz="2200" b="1" dirty="0" err="1" smtClean="0">
                <a:latin typeface="HY헤드라인M" pitchFamily="18" charset="-127"/>
                <a:ea typeface="HY헤드라인M" pitchFamily="18" charset="-127"/>
              </a:rPr>
              <a:t>관리자메뉴얼</a:t>
            </a:r>
            <a:r>
              <a:rPr lang="en-US" altLang="ko-KR" sz="2200" b="1" dirty="0" smtClean="0">
                <a:latin typeface="HY헤드라인M" pitchFamily="18" charset="-127"/>
                <a:ea typeface="HY헤드라인M" pitchFamily="18" charset="-127"/>
              </a:rPr>
              <a:t>_</a:t>
            </a:r>
            <a:r>
              <a:rPr lang="ko-KR" altLang="en-US" sz="2200" b="1" dirty="0" smtClean="0">
                <a:latin typeface="HY헤드라인M" pitchFamily="18" charset="-127"/>
                <a:ea typeface="HY헤드라인M" pitchFamily="18" charset="-127"/>
              </a:rPr>
              <a:t>구청</a:t>
            </a:r>
            <a:endParaRPr lang="en-US" altLang="ko-KR" sz="2200" b="1" dirty="0">
              <a:latin typeface="HY헤드라인M" pitchFamily="18" charset="-127"/>
              <a:ea typeface="HY헤드라인M" pitchFamily="18" charset="-127"/>
            </a:endParaRPr>
          </a:p>
          <a:p>
            <a:pPr eaLnBrk="1" hangingPunct="1"/>
            <a:endParaRPr lang="en-US" altLang="ko-KR" sz="2200" b="1" dirty="0">
              <a:latin typeface="HY헤드라인M" pitchFamily="18" charset="-127"/>
              <a:ea typeface="HY헤드라인M" pitchFamily="18" charset="-127"/>
            </a:endParaRPr>
          </a:p>
          <a:p>
            <a:pPr eaLnBrk="1" hangingPunct="1"/>
            <a:endParaRPr lang="en-US" altLang="ko-KR" sz="2200" b="1" dirty="0">
              <a:latin typeface="HY헤드라인M" pitchFamily="18" charset="-127"/>
              <a:ea typeface="HY헤드라인M" pitchFamily="18" charset="-127"/>
            </a:endParaRPr>
          </a:p>
          <a:p>
            <a:pPr algn="r" eaLnBrk="1" hangingPunct="1"/>
            <a:endParaRPr lang="en-US" altLang="ko-KR" sz="1800" b="1" dirty="0">
              <a:latin typeface="HY헤드라인M" pitchFamily="18" charset="-127"/>
              <a:ea typeface="HY헤드라인M" pitchFamily="18" charset="-127"/>
            </a:endParaRPr>
          </a:p>
          <a:p>
            <a:pPr algn="r" eaLnBrk="1" hangingPunct="1"/>
            <a:endParaRPr lang="en-US" altLang="ko-KR" sz="1800" b="1" dirty="0">
              <a:latin typeface="HY헤드라인M" pitchFamily="18" charset="-127"/>
              <a:ea typeface="HY헤드라인M" pitchFamily="18" charset="-127"/>
            </a:endParaRPr>
          </a:p>
          <a:p>
            <a:pPr algn="r" eaLnBrk="1" hangingPunct="1"/>
            <a:r>
              <a:rPr lang="en-US" altLang="ko-KR" sz="1800" b="1" dirty="0">
                <a:latin typeface="HY헤드라인M" pitchFamily="18" charset="-127"/>
                <a:ea typeface="HY헤드라인M" pitchFamily="18" charset="-127"/>
              </a:rPr>
              <a:t>㈜</a:t>
            </a:r>
            <a:r>
              <a:rPr lang="ko-KR" altLang="en-US" sz="1800" b="1" dirty="0" err="1">
                <a:latin typeface="HY헤드라인M" pitchFamily="18" charset="-127"/>
                <a:ea typeface="HY헤드라인M" pitchFamily="18" charset="-127"/>
              </a:rPr>
              <a:t>온앤온정보시스템</a:t>
            </a:r>
            <a:endParaRPr lang="ko-KR" altLang="en-US" sz="1800" b="1" dirty="0">
              <a:latin typeface="HY헤드라인M" pitchFamily="18" charset="-127"/>
              <a:ea typeface="HY헤드라인M" pitchFamily="18" charset="-127"/>
            </a:endParaRPr>
          </a:p>
          <a:p>
            <a:pPr algn="r" eaLnBrk="1" hangingPunct="1"/>
            <a:endParaRPr lang="ko-KR" altLang="en-US" sz="1800" b="1" dirty="0">
              <a:latin typeface="HY헤드라인M" pitchFamily="18" charset="-127"/>
              <a:ea typeface="HY헤드라인M" pitchFamily="18" charset="-127"/>
            </a:endParaRPr>
          </a:p>
          <a:p>
            <a:pPr algn="r" eaLnBrk="1" hangingPunct="1"/>
            <a:endParaRPr lang="en-US" altLang="ko-KR" sz="18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3" name="Text Box 9"/>
          <p:cNvSpPr txBox="1">
            <a:spLocks noChangeArrowheads="1"/>
          </p:cNvSpPr>
          <p:nvPr/>
        </p:nvSpPr>
        <p:spPr bwMode="auto">
          <a:xfrm>
            <a:off x="1628043" y="1289051"/>
            <a:ext cx="630408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eaLnBrk="1" hangingPunct="1"/>
            <a:r>
              <a:rPr lang="en-US" altLang="ko-KR" sz="2800" b="1">
                <a:latin typeface="HY헤드라인M" pitchFamily="18" charset="-127"/>
                <a:ea typeface="HY헤드라인M" pitchFamily="18" charset="-127"/>
              </a:rPr>
              <a:t>『</a:t>
            </a:r>
            <a:r>
              <a:rPr lang="ko-KR" altLang="en-US" sz="2800" b="1">
                <a:latin typeface="HY헤드라인M" pitchFamily="18" charset="-127"/>
                <a:ea typeface="HY헤드라인M" pitchFamily="18" charset="-127"/>
              </a:rPr>
              <a:t>보육교사교육원관리</a:t>
            </a:r>
            <a:r>
              <a:rPr lang="en-US" altLang="ko-KR" sz="2800" b="1">
                <a:latin typeface="HY헤드라인M" pitchFamily="18" charset="-127"/>
                <a:ea typeface="HY헤드라인M" pitchFamily="18" charset="-127"/>
              </a:rPr>
              <a:t>』</a:t>
            </a:r>
            <a:endParaRPr lang="ko-KR" altLang="en-US" sz="2800" b="1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730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3491880" y="476672"/>
            <a:ext cx="2662064" cy="722511"/>
          </a:xfrm>
        </p:spPr>
        <p:txBody>
          <a:bodyPr/>
          <a:lstStyle/>
          <a:p>
            <a:pPr algn="l"/>
            <a:r>
              <a:rPr lang="ko-KR" altLang="en-US" dirty="0" smtClean="0"/>
              <a:t>목      차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2627784" y="1412776"/>
            <a:ext cx="4032448" cy="2448272"/>
          </a:xfrm>
        </p:spPr>
        <p:txBody>
          <a:bodyPr/>
          <a:lstStyle/>
          <a:p>
            <a:pPr marL="400050" indent="-400050" algn="l">
              <a:buFont typeface="+mj-lt"/>
              <a:buAutoNum type="romanUcPeriod"/>
            </a:pPr>
            <a:r>
              <a:rPr lang="ko-KR" altLang="en-US" sz="1600" dirty="0" smtClean="0">
                <a:solidFill>
                  <a:schemeClr val="tx1"/>
                </a:solidFill>
              </a:rPr>
              <a:t>수요조사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l"/>
            <a:endParaRPr lang="en-US" altLang="ko-KR" sz="1600" dirty="0" smtClean="0">
              <a:solidFill>
                <a:schemeClr val="tx1"/>
              </a:solidFill>
            </a:endParaRPr>
          </a:p>
          <a:p>
            <a:pPr marL="800100" lvl="1" indent="-342900" algn="l">
              <a:buFont typeface="+mj-lt"/>
              <a:buAutoNum type="arabicPeriod"/>
            </a:pPr>
            <a:r>
              <a:rPr lang="ko-KR" altLang="en-US" sz="1600" dirty="0" smtClean="0">
                <a:solidFill>
                  <a:schemeClr val="tx1"/>
                </a:solidFill>
              </a:rPr>
              <a:t>수요조사 검증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lvl="1" algn="l"/>
            <a:endParaRPr lang="en-US" altLang="ko-KR" sz="1600" dirty="0">
              <a:solidFill>
                <a:schemeClr val="tx1"/>
              </a:solidFill>
            </a:endParaRPr>
          </a:p>
          <a:p>
            <a:pPr marL="400050" indent="-400050" algn="l">
              <a:buFont typeface="+mj-lt"/>
              <a:buAutoNum type="romanUcPeriod" startAt="2"/>
            </a:pPr>
            <a:r>
              <a:rPr lang="ko-KR" altLang="en-US" sz="1600" dirty="0" smtClean="0">
                <a:solidFill>
                  <a:schemeClr val="tx1"/>
                </a:solidFill>
              </a:rPr>
              <a:t>보수교육과정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l"/>
            <a:endParaRPr lang="en-US" altLang="ko-KR" sz="1600" dirty="0">
              <a:solidFill>
                <a:schemeClr val="tx1"/>
              </a:solidFill>
            </a:endParaRPr>
          </a:p>
          <a:p>
            <a:pPr marL="800100" lvl="1" indent="-342900" algn="l">
              <a:buFont typeface="+mj-lt"/>
              <a:buAutoNum type="arabicPeriod"/>
            </a:pPr>
            <a:r>
              <a:rPr lang="ko-KR" altLang="en-US" sz="1600" dirty="0" smtClean="0">
                <a:solidFill>
                  <a:schemeClr val="tx1"/>
                </a:solidFill>
              </a:rPr>
              <a:t>신청자 경력입력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l"/>
            <a:endParaRPr lang="en-US" altLang="ko-KR" sz="16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endParaRPr lang="ko-KR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13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783981" y="1100138"/>
            <a:ext cx="485921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l">
              <a:lnSpc>
                <a:spcPct val="90000"/>
              </a:lnSpc>
            </a:pPr>
            <a:r>
              <a:rPr lang="ko-KR" altLang="en-US" sz="1000" dirty="0" smtClean="0">
                <a:solidFill>
                  <a:schemeClr val="bg2"/>
                </a:solidFill>
                <a:latin typeface="굴림체" pitchFamily="49" charset="-127"/>
                <a:ea typeface="굴림체" pitchFamily="49" charset="-127"/>
              </a:rPr>
              <a:t>수요조사</a:t>
            </a:r>
            <a:endParaRPr lang="en-US" altLang="ko-KR" sz="1000" dirty="0">
              <a:solidFill>
                <a:schemeClr val="bg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769327" y="1265238"/>
            <a:ext cx="41148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algn="l" eaLnBrk="1" hangingPunct="1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수요조사 검증</a:t>
            </a:r>
            <a:endParaRPr lang="en-US" altLang="ko-KR" dirty="0"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131379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348306"/>
              </p:ext>
            </p:extLst>
          </p:nvPr>
        </p:nvGraphicFramePr>
        <p:xfrm>
          <a:off x="382466" y="1614488"/>
          <a:ext cx="6321669" cy="736600"/>
        </p:xfrm>
        <a:graphic>
          <a:graphicData uri="http://schemas.openxmlformats.org/drawingml/2006/table">
            <a:tbl>
              <a:tblPr/>
              <a:tblGrid>
                <a:gridCol w="1264626"/>
                <a:gridCol w="5057043"/>
              </a:tblGrid>
              <a:tr h="736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상세 기능 설명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수요조사 참여자 내용 검증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보육교사직무교육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시설장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 직무교육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, 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급승급교육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, 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급승급교육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5" name="Text Box 19"/>
          <p:cNvSpPr txBox="1">
            <a:spLocks noChangeArrowheads="1"/>
          </p:cNvSpPr>
          <p:nvPr/>
        </p:nvSpPr>
        <p:spPr bwMode="auto">
          <a:xfrm>
            <a:off x="6963508" y="1393825"/>
            <a:ext cx="1861038" cy="101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80975" indent="-180975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년도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자치구명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검증구분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성명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주민등록번호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검색</a:t>
            </a:r>
            <a:endParaRPr lang="en-US" altLang="ko-KR" sz="1000" dirty="0">
              <a:latin typeface="굴림체" pitchFamily="49" charset="-127"/>
              <a:ea typeface="굴림체" pitchFamily="49" charset="-127"/>
            </a:endParaRPr>
          </a:p>
          <a:p>
            <a:pPr eaLnBrk="1" hangingPunct="1">
              <a:buFontTx/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수요조사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참여대상자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출력</a:t>
            </a: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  <a:p>
            <a:pPr marL="0" indent="0" eaLnBrk="1" hangingPunct="1"/>
            <a:endParaRPr lang="en-US" altLang="ko-KR" sz="10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6963508" y="3861048"/>
            <a:ext cx="1861038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80975" indent="-180975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marL="228600" indent="-228600" eaLnBrk="1" hangingPunct="1"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일괄저장 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수요조사 검증결과</a:t>
            </a:r>
            <a:r>
              <a:rPr lang="en-US" altLang="ko-KR" sz="1000" dirty="0">
                <a:latin typeface="굴림체" pitchFamily="49" charset="-127"/>
                <a:ea typeface="굴림체" pitchFamily="49" charset="-127"/>
              </a:rPr>
              <a:t> (</a:t>
            </a:r>
            <a:r>
              <a:rPr lang="ko-KR" altLang="en-US" sz="1000" dirty="0" err="1">
                <a:latin typeface="굴림체" pitchFamily="49" charset="-127"/>
                <a:ea typeface="굴림체" pitchFamily="49" charset="-127"/>
              </a:rPr>
              <a:t>미검증</a:t>
            </a:r>
            <a:r>
              <a:rPr lang="en-US" altLang="ko-KR" sz="1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>
                <a:latin typeface="굴림체" pitchFamily="49" charset="-127"/>
                <a:ea typeface="굴림체" pitchFamily="49" charset="-127"/>
              </a:rPr>
              <a:t>부적합</a:t>
            </a:r>
            <a:r>
              <a:rPr lang="en-US" altLang="ko-KR" sz="1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>
                <a:latin typeface="굴림체" pitchFamily="49" charset="-127"/>
                <a:ea typeface="굴림체" pitchFamily="49" charset="-127"/>
              </a:rPr>
              <a:t>적합</a:t>
            </a:r>
            <a:r>
              <a:rPr lang="en-US" altLang="ko-KR" sz="1000" dirty="0">
                <a:latin typeface="굴림체" pitchFamily="49" charset="-127"/>
                <a:ea typeface="굴림체" pitchFamily="49" charset="-127"/>
              </a:rPr>
              <a:t>),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비고 저장</a:t>
            </a: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  <a:p>
            <a:pPr marL="228600" indent="-228600" algn="l" eaLnBrk="1" hangingPunct="1">
              <a:buAutoNum type="arabicPeriod"/>
            </a:pP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6963508" y="5517232"/>
            <a:ext cx="1861038" cy="55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80975" indent="-180975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marL="228600" indent="-228600" algn="l" eaLnBrk="1" hangingPunct="1"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해당년도 수요조사 검증기간에만 일괄저장가능</a:t>
            </a: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  <a:p>
            <a:pPr marL="228600" indent="-228600" algn="l" eaLnBrk="1" hangingPunct="1">
              <a:buAutoNum type="arabicPeriod"/>
            </a:pP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87" y="2875954"/>
            <a:ext cx="6120000" cy="303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50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783981" y="1100138"/>
            <a:ext cx="485921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l">
              <a:lnSpc>
                <a:spcPct val="90000"/>
              </a:lnSpc>
            </a:pPr>
            <a:r>
              <a:rPr lang="ko-KR" altLang="en-US" sz="1000" dirty="0" smtClean="0">
                <a:solidFill>
                  <a:schemeClr val="bg2"/>
                </a:solidFill>
                <a:latin typeface="굴림체" pitchFamily="49" charset="-127"/>
                <a:ea typeface="굴림체" pitchFamily="49" charset="-127"/>
              </a:rPr>
              <a:t>보수교육과정</a:t>
            </a:r>
            <a:endParaRPr lang="en-US" altLang="ko-KR" sz="1000" dirty="0">
              <a:solidFill>
                <a:schemeClr val="bg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769327" y="1265238"/>
            <a:ext cx="41148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algn="l" eaLnBrk="1" hangingPunct="1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신청자 경력입력</a:t>
            </a:r>
            <a:endParaRPr lang="en-US" altLang="ko-KR" dirty="0"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131379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588489"/>
              </p:ext>
            </p:extLst>
          </p:nvPr>
        </p:nvGraphicFramePr>
        <p:xfrm>
          <a:off x="382466" y="1614488"/>
          <a:ext cx="6321669" cy="736600"/>
        </p:xfrm>
        <a:graphic>
          <a:graphicData uri="http://schemas.openxmlformats.org/drawingml/2006/table">
            <a:tbl>
              <a:tblPr/>
              <a:tblGrid>
                <a:gridCol w="1264626"/>
                <a:gridCol w="5057043"/>
              </a:tblGrid>
              <a:tr h="736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상세 기능 설명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보수교육과정에 등록한 신청자의 경력입력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5" name="Text Box 19"/>
          <p:cNvSpPr txBox="1">
            <a:spLocks noChangeArrowheads="1"/>
          </p:cNvSpPr>
          <p:nvPr/>
        </p:nvSpPr>
        <p:spPr bwMode="auto">
          <a:xfrm>
            <a:off x="6963508" y="1393825"/>
            <a:ext cx="1861038" cy="55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80975" indent="-180975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년도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교육과정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err="1" smtClean="0">
                <a:latin typeface="굴림체" pitchFamily="49" charset="-127"/>
                <a:ea typeface="굴림체" pitchFamily="49" charset="-127"/>
              </a:rPr>
              <a:t>시설명검색</a:t>
            </a: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  <a:p>
            <a:pPr eaLnBrk="1" hangingPunct="1">
              <a:buFontTx/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해당년도 교육과정 출력</a:t>
            </a:r>
            <a:endParaRPr lang="en-US" altLang="ko-KR" sz="10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6963508" y="3861048"/>
            <a:ext cx="1861038" cy="55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80975" indent="-180975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marL="228600" indent="-228600" algn="l" eaLnBrk="1" hangingPunct="1"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경력입력 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해당 교육과정 신청자 경력입력화면이동</a:t>
            </a: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08379"/>
            <a:ext cx="6120000" cy="289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32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783981" y="1100138"/>
            <a:ext cx="485921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l">
              <a:lnSpc>
                <a:spcPct val="90000"/>
              </a:lnSpc>
            </a:pPr>
            <a:r>
              <a:rPr lang="ko-KR" altLang="en-US" sz="1000" dirty="0" smtClean="0">
                <a:solidFill>
                  <a:schemeClr val="bg2"/>
                </a:solidFill>
                <a:latin typeface="굴림체" pitchFamily="49" charset="-127"/>
                <a:ea typeface="굴림체" pitchFamily="49" charset="-127"/>
              </a:rPr>
              <a:t>보수교육과정</a:t>
            </a:r>
            <a:endParaRPr lang="en-US" altLang="ko-KR" sz="1000" dirty="0">
              <a:solidFill>
                <a:schemeClr val="bg2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769327" y="1265238"/>
            <a:ext cx="41148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algn="l" eaLnBrk="1" hangingPunct="1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신청자 경력입력</a:t>
            </a:r>
            <a:endParaRPr lang="en-US" altLang="ko-KR" dirty="0"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131379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342312"/>
              </p:ext>
            </p:extLst>
          </p:nvPr>
        </p:nvGraphicFramePr>
        <p:xfrm>
          <a:off x="382466" y="1614488"/>
          <a:ext cx="6321669" cy="736600"/>
        </p:xfrm>
        <a:graphic>
          <a:graphicData uri="http://schemas.openxmlformats.org/drawingml/2006/table">
            <a:tbl>
              <a:tblPr/>
              <a:tblGrid>
                <a:gridCol w="1264626"/>
                <a:gridCol w="5057043"/>
              </a:tblGrid>
              <a:tr h="736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상세 기능 설명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</a:rPr>
                        <a:t>보수교육과정에 등록한 신청자의 경력입력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5" name="Text Box 19"/>
          <p:cNvSpPr txBox="1">
            <a:spLocks noChangeArrowheads="1"/>
          </p:cNvSpPr>
          <p:nvPr/>
        </p:nvSpPr>
        <p:spPr bwMode="auto">
          <a:xfrm>
            <a:off x="6963508" y="1393825"/>
            <a:ext cx="1861038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80975" indent="-180975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자치구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성명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주민번호 검색</a:t>
            </a: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  <a:p>
            <a:pPr eaLnBrk="1" hangingPunct="1">
              <a:buFontTx/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선택된 교육과정에 신청대상자 출력</a:t>
            </a:r>
            <a:endParaRPr lang="en-US" altLang="ko-KR" sz="10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6963508" y="3861048"/>
            <a:ext cx="1861038" cy="117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80975" indent="-180975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utura Bk" pitchFamily="34" charset="0"/>
                <a:ea typeface="가는으뜸체" pitchFamily="18" charset="-127"/>
              </a:defRPr>
            </a:lvl9pPr>
          </a:lstStyle>
          <a:p>
            <a:pPr marL="228600" indent="-228600" algn="l" eaLnBrk="1" hangingPunct="1"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일괄저장 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000" dirty="0" err="1" smtClean="0">
                <a:latin typeface="굴림체" pitchFamily="49" charset="-127"/>
                <a:ea typeface="굴림체" pitchFamily="49" charset="-127"/>
              </a:rPr>
              <a:t>근무년수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err="1" smtClean="0">
                <a:latin typeface="굴림체" pitchFamily="49" charset="-127"/>
                <a:ea typeface="굴림체" pitchFamily="49" charset="-127"/>
              </a:rPr>
              <a:t>근무개월수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err="1" smtClean="0">
                <a:latin typeface="굴림체" pitchFamily="49" charset="-127"/>
                <a:ea typeface="굴림체" pitchFamily="49" charset="-127"/>
              </a:rPr>
              <a:t>현직자유무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000" dirty="0" err="1" smtClean="0">
                <a:latin typeface="굴림체" pitchFamily="49" charset="-127"/>
                <a:ea typeface="굴림체" pitchFamily="49" charset="-127"/>
              </a:rPr>
              <a:t>적합유무등을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 입력한 후 일괄 저장</a:t>
            </a:r>
            <a:endParaRPr lang="en-US" altLang="ko-KR" sz="1000" dirty="0">
              <a:latin typeface="굴림체" pitchFamily="49" charset="-127"/>
              <a:ea typeface="굴림체" pitchFamily="49" charset="-127"/>
            </a:endParaRPr>
          </a:p>
          <a:p>
            <a:pPr marL="228600" indent="-228600" algn="l" eaLnBrk="1" hangingPunct="1">
              <a:buAutoNum type="arabicPeriod"/>
            </a:pP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이름 클릭 </a:t>
            </a:r>
            <a:r>
              <a:rPr lang="en-US" altLang="ko-KR" sz="1000" dirty="0" smtClean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1000" dirty="0" smtClean="0">
                <a:latin typeface="굴림체" pitchFamily="49" charset="-127"/>
                <a:ea typeface="굴림체" pitchFamily="49" charset="-127"/>
              </a:rPr>
              <a:t>신청자가 입력한 신청정보 확인 및 수정 가능</a:t>
            </a:r>
            <a:endParaRPr lang="en-US" altLang="ko-KR" sz="1000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3" y="2827783"/>
            <a:ext cx="6120000" cy="296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7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135</Words>
  <Application>Microsoft Office PowerPoint</Application>
  <PresentationFormat>화면 슬라이드 쇼(4:3)</PresentationFormat>
  <Paragraphs>39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Office 테마</vt:lpstr>
      <vt:lpstr>디자인 사용자 지정</vt:lpstr>
      <vt:lpstr>PowerPoint 프레젠테이션</vt:lpstr>
      <vt:lpstr>목      차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MSLEE</dc:creator>
  <cp:lastModifiedBy>MSLEE</cp:lastModifiedBy>
  <cp:revision>40</cp:revision>
  <dcterms:created xsi:type="dcterms:W3CDTF">2013-09-05T06:13:42Z</dcterms:created>
  <dcterms:modified xsi:type="dcterms:W3CDTF">2013-10-08T02:03:43Z</dcterms:modified>
</cp:coreProperties>
</file>