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1"/>
  </p:notesMasterIdLst>
  <p:sldIdLst>
    <p:sldId id="257" r:id="rId2"/>
    <p:sldId id="258" r:id="rId3"/>
    <p:sldId id="259" r:id="rId4"/>
    <p:sldId id="260" r:id="rId5"/>
    <p:sldId id="261" r:id="rId6"/>
    <p:sldId id="265" r:id="rId7"/>
    <p:sldId id="264" r:id="rId8"/>
    <p:sldId id="266" r:id="rId9"/>
    <p:sldId id="268" r:id="rId10"/>
    <p:sldId id="269" r:id="rId11"/>
    <p:sldId id="272" r:id="rId12"/>
    <p:sldId id="273" r:id="rId13"/>
    <p:sldId id="274" r:id="rId14"/>
    <p:sldId id="303" r:id="rId15"/>
    <p:sldId id="315" r:id="rId16"/>
    <p:sldId id="302" r:id="rId17"/>
    <p:sldId id="289" r:id="rId18"/>
    <p:sldId id="290" r:id="rId19"/>
    <p:sldId id="300" r:id="rId20"/>
    <p:sldId id="292" r:id="rId21"/>
    <p:sldId id="293" r:id="rId22"/>
    <p:sldId id="281" r:id="rId23"/>
    <p:sldId id="282" r:id="rId24"/>
    <p:sldId id="313" r:id="rId25"/>
    <p:sldId id="314" r:id="rId26"/>
    <p:sldId id="263" r:id="rId27"/>
    <p:sldId id="305" r:id="rId28"/>
    <p:sldId id="306" r:id="rId29"/>
    <p:sldId id="286" r:id="rId30"/>
    <p:sldId id="287" r:id="rId31"/>
    <p:sldId id="256" r:id="rId32"/>
    <p:sldId id="304" r:id="rId33"/>
    <p:sldId id="295" r:id="rId34"/>
    <p:sldId id="307" r:id="rId35"/>
    <p:sldId id="308" r:id="rId36"/>
    <p:sldId id="309" r:id="rId37"/>
    <p:sldId id="310" r:id="rId38"/>
    <p:sldId id="311" r:id="rId39"/>
    <p:sldId id="312" r:id="rId4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D1E3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86" autoAdjust="0"/>
  </p:normalViewPr>
  <p:slideViewPr>
    <p:cSldViewPr>
      <p:cViewPr varScale="1">
        <p:scale>
          <a:sx n="63" d="100"/>
          <a:sy n="63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DDF18-2A73-4ED2-BC27-CF908F55D583}" type="doc">
      <dgm:prSet loTypeId="urn:microsoft.com/office/officeart/2005/8/layout/funnel1" loCatId="process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45F20BB2-8DF2-4231-9B12-A8CD6EACFDD1}">
      <dgm:prSet phldrT="[텍스트]"/>
      <dgm:spPr/>
      <dgm:t>
        <a:bodyPr/>
        <a:lstStyle/>
        <a:p>
          <a:pPr latinLnBrk="1"/>
          <a:r>
            <a:rPr lang="ko-KR" altLang="en-US" dirty="0" smtClean="0"/>
            <a:t>노동시장분석</a:t>
          </a:r>
          <a:endParaRPr lang="ko-KR" altLang="en-US" dirty="0"/>
        </a:p>
      </dgm:t>
    </dgm:pt>
    <dgm:pt modelId="{90EE85D8-8FBE-442D-AF73-8751DCACA97F}" type="parTrans" cxnId="{730BF831-9F1F-46D5-95CA-DD5790897EB1}">
      <dgm:prSet/>
      <dgm:spPr/>
      <dgm:t>
        <a:bodyPr/>
        <a:lstStyle/>
        <a:p>
          <a:pPr latinLnBrk="1"/>
          <a:endParaRPr lang="ko-KR" altLang="en-US"/>
        </a:p>
      </dgm:t>
    </dgm:pt>
    <dgm:pt modelId="{B538D9F9-5AAA-4E6B-AD87-8EF66E31C18D}" type="sibTrans" cxnId="{730BF831-9F1F-46D5-95CA-DD5790897EB1}">
      <dgm:prSet/>
      <dgm:spPr/>
      <dgm:t>
        <a:bodyPr/>
        <a:lstStyle/>
        <a:p>
          <a:pPr latinLnBrk="1"/>
          <a:endParaRPr lang="ko-KR" altLang="en-US"/>
        </a:p>
      </dgm:t>
    </dgm:pt>
    <dgm:pt modelId="{01309ADF-0FA8-4B96-B4B5-08DD4420597E}">
      <dgm:prSet phldrT="[텍스트]"/>
      <dgm:spPr/>
      <dgm:t>
        <a:bodyPr/>
        <a:lstStyle/>
        <a:p>
          <a:pPr latinLnBrk="1"/>
          <a:r>
            <a:rPr lang="ko-KR" altLang="en-US" dirty="0" smtClean="0"/>
            <a:t>해외사례분석</a:t>
          </a:r>
          <a:endParaRPr lang="ko-KR" altLang="en-US" dirty="0"/>
        </a:p>
      </dgm:t>
    </dgm:pt>
    <dgm:pt modelId="{33F7687B-6DC6-4DE6-8CEC-E5288519731E}" type="parTrans" cxnId="{81B9D680-A57A-4B1C-9C8E-573170051B8B}">
      <dgm:prSet/>
      <dgm:spPr/>
      <dgm:t>
        <a:bodyPr/>
        <a:lstStyle/>
        <a:p>
          <a:pPr latinLnBrk="1"/>
          <a:endParaRPr lang="ko-KR" altLang="en-US"/>
        </a:p>
      </dgm:t>
    </dgm:pt>
    <dgm:pt modelId="{D379D96B-C261-4461-90E1-43B70F3D0338}" type="sibTrans" cxnId="{81B9D680-A57A-4B1C-9C8E-573170051B8B}">
      <dgm:prSet/>
      <dgm:spPr/>
      <dgm:t>
        <a:bodyPr/>
        <a:lstStyle/>
        <a:p>
          <a:pPr latinLnBrk="1"/>
          <a:endParaRPr lang="ko-KR" altLang="en-US"/>
        </a:p>
      </dgm:t>
    </dgm:pt>
    <dgm:pt modelId="{D368860F-E805-4E84-AB72-74EBC0AD551B}">
      <dgm:prSet phldrT="[텍스트]"/>
      <dgm:spPr/>
      <dgm:t>
        <a:bodyPr/>
        <a:lstStyle/>
        <a:p>
          <a:pPr latinLnBrk="1"/>
          <a:r>
            <a:rPr lang="ko-KR" altLang="en-US" dirty="0" smtClean="0"/>
            <a:t>장년인력요구분석</a:t>
          </a:r>
          <a:endParaRPr lang="ko-KR" altLang="en-US" dirty="0"/>
        </a:p>
      </dgm:t>
    </dgm:pt>
    <dgm:pt modelId="{748F6628-8188-4131-A3E7-B1110E220A2A}" type="parTrans" cxnId="{F33D07CA-9C16-490D-9BA0-77C9E39B1AC6}">
      <dgm:prSet/>
      <dgm:spPr/>
      <dgm:t>
        <a:bodyPr/>
        <a:lstStyle/>
        <a:p>
          <a:pPr latinLnBrk="1"/>
          <a:endParaRPr lang="ko-KR" altLang="en-US"/>
        </a:p>
      </dgm:t>
    </dgm:pt>
    <dgm:pt modelId="{D6035040-37C1-4356-A199-2179C4E8C03C}" type="sibTrans" cxnId="{F33D07CA-9C16-490D-9BA0-77C9E39B1AC6}">
      <dgm:prSet/>
      <dgm:spPr/>
      <dgm:t>
        <a:bodyPr/>
        <a:lstStyle/>
        <a:p>
          <a:pPr latinLnBrk="1"/>
          <a:endParaRPr lang="ko-KR" altLang="en-US"/>
        </a:p>
      </dgm:t>
    </dgm:pt>
    <dgm:pt modelId="{E341C7FF-9F2E-435D-813A-9F8DF6FAED25}">
      <dgm:prSet phldrT="[텍스트]" custT="1"/>
      <dgm:spPr/>
      <dgm:t>
        <a:bodyPr/>
        <a:lstStyle/>
        <a:p>
          <a:pPr latinLnBrk="1"/>
          <a:r>
            <a:rPr lang="ko-KR" altLang="en-US" sz="3200" b="1" dirty="0" smtClean="0">
              <a:latin typeface="HY강M" panose="02030600000101010101" pitchFamily="18" charset="-127"/>
              <a:ea typeface="HY강M" panose="02030600000101010101" pitchFamily="18" charset="-127"/>
            </a:rPr>
            <a:t>정책대상자 분류</a:t>
          </a:r>
          <a:endParaRPr lang="en-US" altLang="ko-KR" sz="3200" b="1" dirty="0" smtClean="0">
            <a:latin typeface="HY강M" panose="02030600000101010101" pitchFamily="18" charset="-127"/>
            <a:ea typeface="HY강M" panose="02030600000101010101" pitchFamily="18" charset="-127"/>
          </a:endParaRPr>
        </a:p>
        <a:p>
          <a:pPr latinLnBrk="1"/>
          <a:r>
            <a:rPr lang="en-US" altLang="ko-KR" sz="3200" b="1" dirty="0" smtClean="0">
              <a:latin typeface="HY강M" panose="02030600000101010101" pitchFamily="18" charset="-127"/>
              <a:ea typeface="HY강M" panose="02030600000101010101" pitchFamily="18" charset="-127"/>
            </a:rPr>
            <a:t> </a:t>
          </a:r>
          <a:r>
            <a:rPr lang="ko-KR" altLang="en-US" sz="3200" b="1" dirty="0" smtClean="0">
              <a:latin typeface="HY강M" panose="02030600000101010101" pitchFamily="18" charset="-127"/>
              <a:ea typeface="HY강M" panose="02030600000101010101" pitchFamily="18" charset="-127"/>
            </a:rPr>
            <a:t>환경개선을 위한 체계적 접근</a:t>
          </a:r>
          <a:endParaRPr lang="en-US" altLang="ko-KR" sz="3200" b="1" dirty="0" smtClean="0">
            <a:latin typeface="HY강M" panose="02030600000101010101" pitchFamily="18" charset="-127"/>
            <a:ea typeface="HY강M" panose="02030600000101010101" pitchFamily="18" charset="-127"/>
          </a:endParaRPr>
        </a:p>
      </dgm:t>
    </dgm:pt>
    <dgm:pt modelId="{3A00B7B1-21E3-485E-81C8-AFA265CFA9C5}" type="parTrans" cxnId="{B1A190CD-9D24-4621-B478-22E8F716C126}">
      <dgm:prSet/>
      <dgm:spPr/>
      <dgm:t>
        <a:bodyPr/>
        <a:lstStyle/>
        <a:p>
          <a:pPr latinLnBrk="1"/>
          <a:endParaRPr lang="ko-KR" altLang="en-US"/>
        </a:p>
      </dgm:t>
    </dgm:pt>
    <dgm:pt modelId="{243217F7-010C-4BFA-880D-2740F9A0BAED}" type="sibTrans" cxnId="{B1A190CD-9D24-4621-B478-22E8F716C126}">
      <dgm:prSet/>
      <dgm:spPr/>
      <dgm:t>
        <a:bodyPr/>
        <a:lstStyle/>
        <a:p>
          <a:pPr latinLnBrk="1"/>
          <a:endParaRPr lang="ko-KR" altLang="en-US"/>
        </a:p>
      </dgm:t>
    </dgm:pt>
    <dgm:pt modelId="{2826A500-510F-47D7-99C0-E55512CDACB4}" type="pres">
      <dgm:prSet presAssocID="{83EDDF18-2A73-4ED2-BC27-CF908F55D5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7870E2-E5D1-4F50-BD1D-58312FE978AE}" type="pres">
      <dgm:prSet presAssocID="{83EDDF18-2A73-4ED2-BC27-CF908F55D583}" presName="ellipse" presStyleLbl="trBgShp" presStyleIdx="0" presStyleCnt="1" custLinFactNeighborY="94"/>
      <dgm:spPr/>
    </dgm:pt>
    <dgm:pt modelId="{E58CA0C7-184E-454A-98AA-788EDB6C67F1}" type="pres">
      <dgm:prSet presAssocID="{83EDDF18-2A73-4ED2-BC27-CF908F55D583}" presName="arrow1" presStyleLbl="fgShp" presStyleIdx="0" presStyleCnt="1" custScaleY="167212" custLinFactNeighborY="-98322"/>
      <dgm:spPr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/>
        <a:lstStyle/>
        <a:p>
          <a:pPr latinLnBrk="1"/>
          <a:endParaRPr lang="ko-KR" altLang="en-US"/>
        </a:p>
      </dgm:t>
    </dgm:pt>
    <dgm:pt modelId="{E92AC5DF-3594-4A6C-AB6C-6853774A613D}" type="pres">
      <dgm:prSet presAssocID="{83EDDF18-2A73-4ED2-BC27-CF908F55D583}" presName="rectangle" presStyleLbl="revTx" presStyleIdx="0" presStyleCnt="1" custScaleX="153134" custScaleY="14391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C5CB773-2ABA-4A3E-8A00-EDD3A48FDE1F}" type="pres">
      <dgm:prSet presAssocID="{01309ADF-0FA8-4B96-B4B5-08DD4420597E}" presName="item1" presStyleLbl="node1" presStyleIdx="0" presStyleCnt="3" custLinFactNeighborY="-1364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5A9AE3-CC65-4E11-97C3-5F9F97E14B1F}" type="pres">
      <dgm:prSet presAssocID="{D368860F-E805-4E84-AB72-74EBC0AD551B}" presName="item2" presStyleLbl="node1" presStyleIdx="1" presStyleCnt="3" custLinFactNeighborY="-1364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A099476-2801-4CC5-807D-933DFED33DF5}" type="pres">
      <dgm:prSet presAssocID="{E341C7FF-9F2E-435D-813A-9F8DF6FAED2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A544A5E-AF7A-4497-823C-BAF169E2E29A}" type="pres">
      <dgm:prSet presAssocID="{83EDDF18-2A73-4ED2-BC27-CF908F55D583}" presName="funnel" presStyleLbl="trAlignAcc1" presStyleIdx="0" presStyleCnt="1" custScaleY="79497" custLinFactNeighborY="-5478"/>
      <dgm:spPr/>
    </dgm:pt>
  </dgm:ptLst>
  <dgm:cxnLst>
    <dgm:cxn modelId="{CB7970FC-E83B-4104-83B0-62EA5F10E834}" type="presOf" srcId="{83EDDF18-2A73-4ED2-BC27-CF908F55D583}" destId="{2826A500-510F-47D7-99C0-E55512CDACB4}" srcOrd="0" destOrd="0" presId="urn:microsoft.com/office/officeart/2005/8/layout/funnel1"/>
    <dgm:cxn modelId="{81B9D680-A57A-4B1C-9C8E-573170051B8B}" srcId="{83EDDF18-2A73-4ED2-BC27-CF908F55D583}" destId="{01309ADF-0FA8-4B96-B4B5-08DD4420597E}" srcOrd="1" destOrd="0" parTransId="{33F7687B-6DC6-4DE6-8CEC-E5288519731E}" sibTransId="{D379D96B-C261-4461-90E1-43B70F3D0338}"/>
    <dgm:cxn modelId="{BABEB1C5-C37B-4839-A672-6B4396439753}" type="presOf" srcId="{E341C7FF-9F2E-435D-813A-9F8DF6FAED25}" destId="{E92AC5DF-3594-4A6C-AB6C-6853774A613D}" srcOrd="0" destOrd="0" presId="urn:microsoft.com/office/officeart/2005/8/layout/funnel1"/>
    <dgm:cxn modelId="{5A03C319-20D7-433F-98C3-4D93817D84E0}" type="presOf" srcId="{45F20BB2-8DF2-4231-9B12-A8CD6EACFDD1}" destId="{7A099476-2801-4CC5-807D-933DFED33DF5}" srcOrd="0" destOrd="0" presId="urn:microsoft.com/office/officeart/2005/8/layout/funnel1"/>
    <dgm:cxn modelId="{B1A190CD-9D24-4621-B478-22E8F716C126}" srcId="{83EDDF18-2A73-4ED2-BC27-CF908F55D583}" destId="{E341C7FF-9F2E-435D-813A-9F8DF6FAED25}" srcOrd="3" destOrd="0" parTransId="{3A00B7B1-21E3-485E-81C8-AFA265CFA9C5}" sibTransId="{243217F7-010C-4BFA-880D-2740F9A0BAED}"/>
    <dgm:cxn modelId="{74B0006C-0333-4D5B-A2E8-0020838B59C6}" type="presOf" srcId="{D368860F-E805-4E84-AB72-74EBC0AD551B}" destId="{2C5CB773-2ABA-4A3E-8A00-EDD3A48FDE1F}" srcOrd="0" destOrd="0" presId="urn:microsoft.com/office/officeart/2005/8/layout/funnel1"/>
    <dgm:cxn modelId="{730BF831-9F1F-46D5-95CA-DD5790897EB1}" srcId="{83EDDF18-2A73-4ED2-BC27-CF908F55D583}" destId="{45F20BB2-8DF2-4231-9B12-A8CD6EACFDD1}" srcOrd="0" destOrd="0" parTransId="{90EE85D8-8FBE-442D-AF73-8751DCACA97F}" sibTransId="{B538D9F9-5AAA-4E6B-AD87-8EF66E31C18D}"/>
    <dgm:cxn modelId="{E2041042-82F6-4C32-9950-DBC24BE6D788}" type="presOf" srcId="{01309ADF-0FA8-4B96-B4B5-08DD4420597E}" destId="{045A9AE3-CC65-4E11-97C3-5F9F97E14B1F}" srcOrd="0" destOrd="0" presId="urn:microsoft.com/office/officeart/2005/8/layout/funnel1"/>
    <dgm:cxn modelId="{F33D07CA-9C16-490D-9BA0-77C9E39B1AC6}" srcId="{83EDDF18-2A73-4ED2-BC27-CF908F55D583}" destId="{D368860F-E805-4E84-AB72-74EBC0AD551B}" srcOrd="2" destOrd="0" parTransId="{748F6628-8188-4131-A3E7-B1110E220A2A}" sibTransId="{D6035040-37C1-4356-A199-2179C4E8C03C}"/>
    <dgm:cxn modelId="{E0400300-E112-485A-BF41-154B91EC429F}" type="presParOf" srcId="{2826A500-510F-47D7-99C0-E55512CDACB4}" destId="{697870E2-E5D1-4F50-BD1D-58312FE978AE}" srcOrd="0" destOrd="0" presId="urn:microsoft.com/office/officeart/2005/8/layout/funnel1"/>
    <dgm:cxn modelId="{8A4CC4C6-1F3C-4A7A-8666-24CA2B8B313B}" type="presParOf" srcId="{2826A500-510F-47D7-99C0-E55512CDACB4}" destId="{E58CA0C7-184E-454A-98AA-788EDB6C67F1}" srcOrd="1" destOrd="0" presId="urn:microsoft.com/office/officeart/2005/8/layout/funnel1"/>
    <dgm:cxn modelId="{CC96C04C-ABCA-47DD-9D3E-347ED5B03706}" type="presParOf" srcId="{2826A500-510F-47D7-99C0-E55512CDACB4}" destId="{E92AC5DF-3594-4A6C-AB6C-6853774A613D}" srcOrd="2" destOrd="0" presId="urn:microsoft.com/office/officeart/2005/8/layout/funnel1"/>
    <dgm:cxn modelId="{D098D3C7-6FF9-4E69-B972-A0B04F6EF835}" type="presParOf" srcId="{2826A500-510F-47D7-99C0-E55512CDACB4}" destId="{2C5CB773-2ABA-4A3E-8A00-EDD3A48FDE1F}" srcOrd="3" destOrd="0" presId="urn:microsoft.com/office/officeart/2005/8/layout/funnel1"/>
    <dgm:cxn modelId="{E284675A-6827-4D25-9572-0AB2FF13BD7E}" type="presParOf" srcId="{2826A500-510F-47D7-99C0-E55512CDACB4}" destId="{045A9AE3-CC65-4E11-97C3-5F9F97E14B1F}" srcOrd="4" destOrd="0" presId="urn:microsoft.com/office/officeart/2005/8/layout/funnel1"/>
    <dgm:cxn modelId="{AB641A49-7C07-42A6-9D66-902AD3AF381A}" type="presParOf" srcId="{2826A500-510F-47D7-99C0-E55512CDACB4}" destId="{7A099476-2801-4CC5-807D-933DFED33DF5}" srcOrd="5" destOrd="0" presId="urn:microsoft.com/office/officeart/2005/8/layout/funnel1"/>
    <dgm:cxn modelId="{8671EF4F-A01E-4C7F-AED7-F5A243844F4A}" type="presParOf" srcId="{2826A500-510F-47D7-99C0-E55512CDACB4}" destId="{DA544A5E-AF7A-4497-823C-BAF169E2E29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389D2C-892B-4333-B75D-D81873C21CD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BE382FB-CA51-46BE-A7E7-5F16F2D9B7B2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 일자리 </a:t>
          </a:r>
          <a:endParaRPr lang="en-US" altLang="ko-KR" sz="1600" b="1" dirty="0" smtClean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latinLnBrk="1"/>
          <a:r>
            <a:rPr lang="ko-KR" altLang="en-US" sz="1600" b="1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홍보 네트워크 구축</a:t>
          </a:r>
          <a:endParaRPr lang="ko-KR" altLang="en-US" sz="1600" b="1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10540F31-23CA-4CC9-9ABB-B9425B9533FC}" type="parTrans" cxnId="{7A1095D6-DD19-4832-8634-CEACB22CA701}">
      <dgm:prSet/>
      <dgm:spPr/>
      <dgm:t>
        <a:bodyPr/>
        <a:lstStyle/>
        <a:p>
          <a:pPr latinLnBrk="1"/>
          <a:endParaRPr lang="ko-KR" altLang="en-US"/>
        </a:p>
      </dgm:t>
    </dgm:pt>
    <dgm:pt modelId="{ED32D5A7-7DA3-4A90-8CC4-35A4A3B41857}" type="sibTrans" cxnId="{7A1095D6-DD19-4832-8634-CEACB22CA701}">
      <dgm:prSet/>
      <dgm:spPr/>
      <dgm:t>
        <a:bodyPr/>
        <a:lstStyle/>
        <a:p>
          <a:pPr latinLnBrk="1"/>
          <a:endParaRPr lang="ko-KR" altLang="en-US"/>
        </a:p>
      </dgm:t>
    </dgm:pt>
    <dgm:pt modelId="{5802E7A1-77B7-491A-9381-FF93AF37C162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장년취업친화직종에 대한 장년대상홍보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A8EEA171-0AE8-4DF5-B5E3-65027A00C346}" type="parTrans" cxnId="{76E3EFDC-7DFE-4C3D-A2BF-70D3323F57C9}">
      <dgm:prSet/>
      <dgm:spPr/>
      <dgm:t>
        <a:bodyPr/>
        <a:lstStyle/>
        <a:p>
          <a:pPr latinLnBrk="1"/>
          <a:endParaRPr lang="ko-KR" altLang="en-US"/>
        </a:p>
      </dgm:t>
    </dgm:pt>
    <dgm:pt modelId="{6F86E7B8-0F23-4A0A-A02D-CD5DD44A0E92}" type="sibTrans" cxnId="{76E3EFDC-7DFE-4C3D-A2BF-70D3323F57C9}">
      <dgm:prSet/>
      <dgm:spPr/>
      <dgm:t>
        <a:bodyPr/>
        <a:lstStyle/>
        <a:p>
          <a:pPr latinLnBrk="1"/>
          <a:endParaRPr lang="ko-KR" altLang="en-US"/>
        </a:p>
      </dgm:t>
    </dgm:pt>
    <dgm:pt modelId="{36B4B6F9-4954-48D1-8BC6-E4779F9EBBFA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장년인력활용에 대한 사회적 필요성 홍보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3A4EADE2-0DDC-4C16-8A55-2CF45F6FAE6F}" type="parTrans" cxnId="{06CDD43F-3740-4E2E-9884-B7FDA21BE744}">
      <dgm:prSet/>
      <dgm:spPr/>
      <dgm:t>
        <a:bodyPr/>
        <a:lstStyle/>
        <a:p>
          <a:pPr latinLnBrk="1"/>
          <a:endParaRPr lang="ko-KR" altLang="en-US"/>
        </a:p>
      </dgm:t>
    </dgm:pt>
    <dgm:pt modelId="{5EB55E5C-B66E-407B-97BE-257B1AECFDB9}" type="sibTrans" cxnId="{06CDD43F-3740-4E2E-9884-B7FDA21BE744}">
      <dgm:prSet/>
      <dgm:spPr/>
      <dgm:t>
        <a:bodyPr/>
        <a:lstStyle/>
        <a:p>
          <a:pPr latinLnBrk="1"/>
          <a:endParaRPr lang="ko-KR" altLang="en-US"/>
        </a:p>
      </dgm:t>
    </dgm:pt>
    <dgm:pt modelId="{D502E7C5-225B-4D30-A2ED-2164CC884C05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 일자리 협의회 운영</a:t>
          </a:r>
          <a:endParaRPr lang="ko-KR" altLang="en-US" sz="1600" b="1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CC961A00-4B6B-4616-B40E-30557E4E15FF}" type="parTrans" cxnId="{0FD2E8E3-22B0-4E53-B91E-9A12F771F753}">
      <dgm:prSet/>
      <dgm:spPr/>
      <dgm:t>
        <a:bodyPr/>
        <a:lstStyle/>
        <a:p>
          <a:pPr latinLnBrk="1"/>
          <a:endParaRPr lang="ko-KR" altLang="en-US"/>
        </a:p>
      </dgm:t>
    </dgm:pt>
    <dgm:pt modelId="{90521B40-F115-43FD-AE94-9C8B662A0A96}" type="sibTrans" cxnId="{0FD2E8E3-22B0-4E53-B91E-9A12F771F753}">
      <dgm:prSet/>
      <dgm:spPr/>
      <dgm:t>
        <a:bodyPr/>
        <a:lstStyle/>
        <a:p>
          <a:pPr latinLnBrk="1"/>
          <a:endParaRPr lang="ko-KR" altLang="en-US"/>
        </a:p>
      </dgm:t>
    </dgm:pt>
    <dgm:pt modelId="{D159DB2B-A535-4435-9346-4777C697A2E7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전문가</a:t>
          </a:r>
          <a:r>
            <a:rPr lang="en-US" altLang="ko-KR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, </a:t>
          </a:r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실무자</a:t>
          </a:r>
          <a:r>
            <a:rPr lang="en-US" altLang="ko-KR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, </a:t>
          </a:r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정책집단 중심의 협의체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34CF0161-58E9-493E-9E55-3D51AE32FC34}" type="parTrans" cxnId="{EE25152E-C612-4BDF-B1B4-880B60264581}">
      <dgm:prSet/>
      <dgm:spPr/>
      <dgm:t>
        <a:bodyPr/>
        <a:lstStyle/>
        <a:p>
          <a:pPr latinLnBrk="1"/>
          <a:endParaRPr lang="ko-KR" altLang="en-US"/>
        </a:p>
      </dgm:t>
    </dgm:pt>
    <dgm:pt modelId="{9E1FF2F4-9CF5-449D-A6FF-37A4CD0F256D}" type="sibTrans" cxnId="{EE25152E-C612-4BDF-B1B4-880B60264581}">
      <dgm:prSet/>
      <dgm:spPr/>
      <dgm:t>
        <a:bodyPr/>
        <a:lstStyle/>
        <a:p>
          <a:pPr latinLnBrk="1"/>
          <a:endParaRPr lang="ko-KR" altLang="en-US"/>
        </a:p>
      </dgm:t>
    </dgm:pt>
    <dgm:pt modelId="{73B69E71-97E0-4FC4-819A-E295FB9D0659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협의체 의장의 지위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B1809AE4-3738-474A-841E-49883EB60AD1}" type="parTrans" cxnId="{3AA781FC-6297-4CDA-BE3C-E8AD22C9B62F}">
      <dgm:prSet/>
      <dgm:spPr/>
      <dgm:t>
        <a:bodyPr/>
        <a:lstStyle/>
        <a:p>
          <a:pPr latinLnBrk="1"/>
          <a:endParaRPr lang="ko-KR" altLang="en-US"/>
        </a:p>
      </dgm:t>
    </dgm:pt>
    <dgm:pt modelId="{1C4035CF-A4CE-4B07-A888-8A54B64E1938}" type="sibTrans" cxnId="{3AA781FC-6297-4CDA-BE3C-E8AD22C9B62F}">
      <dgm:prSet/>
      <dgm:spPr/>
      <dgm:t>
        <a:bodyPr/>
        <a:lstStyle/>
        <a:p>
          <a:pPr latinLnBrk="1"/>
          <a:endParaRPr lang="ko-KR" altLang="en-US"/>
        </a:p>
      </dgm:t>
    </dgm:pt>
    <dgm:pt modelId="{D535E990-B8E7-430A-AB16-C38CB4335691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노사공동 장년 </a:t>
          </a:r>
          <a:endParaRPr lang="en-US" altLang="ko-KR" sz="1600" b="1" dirty="0" smtClean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latinLnBrk="1"/>
          <a:r>
            <a:rPr lang="ko-KR" altLang="en-US" sz="1600" b="1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프로그램 지원</a:t>
          </a:r>
          <a:endParaRPr lang="ko-KR" altLang="en-US" sz="1600" b="1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D06B2773-A219-4973-9B04-76CC91C0CD69}" type="parTrans" cxnId="{07A4FF14-37DB-493D-941D-8BC602467455}">
      <dgm:prSet/>
      <dgm:spPr/>
      <dgm:t>
        <a:bodyPr/>
        <a:lstStyle/>
        <a:p>
          <a:pPr latinLnBrk="1"/>
          <a:endParaRPr lang="ko-KR" altLang="en-US"/>
        </a:p>
      </dgm:t>
    </dgm:pt>
    <dgm:pt modelId="{A28CABA6-9558-4884-B55C-961CD993A55A}" type="sibTrans" cxnId="{07A4FF14-37DB-493D-941D-8BC602467455}">
      <dgm:prSet/>
      <dgm:spPr/>
      <dgm:t>
        <a:bodyPr/>
        <a:lstStyle/>
        <a:p>
          <a:pPr latinLnBrk="1"/>
          <a:endParaRPr lang="ko-KR" altLang="en-US"/>
        </a:p>
      </dgm:t>
    </dgm:pt>
    <dgm:pt modelId="{683CA634-8546-496A-A770-F8C1B39B103E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노동조합과 사업주가 공동으로 운영하는 프로그램 공모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A4DE1D79-2849-4AD3-A266-ABBE46E1B7D7}" type="parTrans" cxnId="{DD205C0C-2721-4948-9952-0F3E82F30E43}">
      <dgm:prSet/>
      <dgm:spPr/>
      <dgm:t>
        <a:bodyPr/>
        <a:lstStyle/>
        <a:p>
          <a:pPr latinLnBrk="1"/>
          <a:endParaRPr lang="ko-KR" altLang="en-US"/>
        </a:p>
      </dgm:t>
    </dgm:pt>
    <dgm:pt modelId="{EEA47DEA-2C9E-465D-8B94-3FE0940382A2}" type="sibTrans" cxnId="{DD205C0C-2721-4948-9952-0F3E82F30E43}">
      <dgm:prSet/>
      <dgm:spPr/>
      <dgm:t>
        <a:bodyPr/>
        <a:lstStyle/>
        <a:p>
          <a:pPr latinLnBrk="1"/>
          <a:endParaRPr lang="ko-KR" altLang="en-US"/>
        </a:p>
      </dgm:t>
    </dgm:pt>
    <dgm:pt modelId="{CBCD7BDE-7898-4B59-9997-66481AC6AC03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노사공동 장년활용활성화 프로그램을 주제별로 지원하고 해당 결과는 우수사례로 홍보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A08E7710-CA10-4729-9291-6EB27ADC03DC}" type="parTrans" cxnId="{6E83BED9-F5AD-44EF-A172-B951AEE01483}">
      <dgm:prSet/>
      <dgm:spPr/>
      <dgm:t>
        <a:bodyPr/>
        <a:lstStyle/>
        <a:p>
          <a:pPr latinLnBrk="1"/>
          <a:endParaRPr lang="ko-KR" altLang="en-US"/>
        </a:p>
      </dgm:t>
    </dgm:pt>
    <dgm:pt modelId="{4160F2B4-08B8-4522-BC15-B891328D8A51}" type="sibTrans" cxnId="{6E83BED9-F5AD-44EF-A172-B951AEE01483}">
      <dgm:prSet/>
      <dgm:spPr/>
      <dgm:t>
        <a:bodyPr/>
        <a:lstStyle/>
        <a:p>
          <a:pPr latinLnBrk="1"/>
          <a:endParaRPr lang="ko-KR" altLang="en-US"/>
        </a:p>
      </dgm:t>
    </dgm:pt>
    <dgm:pt modelId="{AEFF0653-FFF3-4520-863F-FE722B48635A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기업대상 홍보인력육성 및 활용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C775A3A3-0375-4599-AAE7-947ADB2EE31E}" type="parTrans" cxnId="{8AC07074-C909-47FE-8F6A-3A8E1AED0C9A}">
      <dgm:prSet/>
      <dgm:spPr/>
      <dgm:t>
        <a:bodyPr/>
        <a:lstStyle/>
        <a:p>
          <a:pPr latinLnBrk="1"/>
          <a:endParaRPr lang="ko-KR" altLang="en-US"/>
        </a:p>
      </dgm:t>
    </dgm:pt>
    <dgm:pt modelId="{7C4C142A-B633-45E8-ADC9-3E4B4D8D8CED}" type="sibTrans" cxnId="{8AC07074-C909-47FE-8F6A-3A8E1AED0C9A}">
      <dgm:prSet/>
      <dgm:spPr/>
      <dgm:t>
        <a:bodyPr/>
        <a:lstStyle/>
        <a:p>
          <a:pPr latinLnBrk="1"/>
          <a:endParaRPr lang="ko-KR" altLang="en-US"/>
        </a:p>
      </dgm:t>
    </dgm:pt>
    <dgm:pt modelId="{77F6B14B-6034-413C-80FC-DF4FE878C82B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홍보관 운영 및 우수사례발굴 및 홍보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16722F76-C8A2-41DD-A5E2-6486B735FA44}" type="parTrans" cxnId="{5FEE1BBA-C6B6-4B56-B254-9DF08147BC02}">
      <dgm:prSet/>
      <dgm:spPr/>
      <dgm:t>
        <a:bodyPr/>
        <a:lstStyle/>
        <a:p>
          <a:pPr latinLnBrk="1"/>
          <a:endParaRPr lang="ko-KR" altLang="en-US"/>
        </a:p>
      </dgm:t>
    </dgm:pt>
    <dgm:pt modelId="{91651CD6-B482-42DA-9FE0-DBC129B2CB5C}" type="sibTrans" cxnId="{5FEE1BBA-C6B6-4B56-B254-9DF08147BC02}">
      <dgm:prSet/>
      <dgm:spPr/>
      <dgm:t>
        <a:bodyPr/>
        <a:lstStyle/>
        <a:p>
          <a:pPr latinLnBrk="1"/>
          <a:endParaRPr lang="ko-KR" altLang="en-US"/>
        </a:p>
      </dgm:t>
    </dgm:pt>
    <dgm:pt modelId="{D3396755-7FCD-44C2-B878-75E4DBCAF53A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기관장 수준의 중장년 일자리 위원회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851907B9-C74A-47FB-B653-E6FF8294DAC7}" type="parTrans" cxnId="{CCA3CD39-94CE-46F0-A720-37A584EF2285}">
      <dgm:prSet/>
      <dgm:spPr/>
      <dgm:t>
        <a:bodyPr/>
        <a:lstStyle/>
        <a:p>
          <a:pPr latinLnBrk="1"/>
          <a:endParaRPr lang="ko-KR" altLang="en-US"/>
        </a:p>
      </dgm:t>
    </dgm:pt>
    <dgm:pt modelId="{C52313BE-2557-4717-B2B8-3D63216C613B}" type="sibTrans" cxnId="{CCA3CD39-94CE-46F0-A720-37A584EF2285}">
      <dgm:prSet/>
      <dgm:spPr/>
      <dgm:t>
        <a:bodyPr/>
        <a:lstStyle/>
        <a:p>
          <a:pPr latinLnBrk="1"/>
          <a:endParaRPr lang="ko-KR" altLang="en-US"/>
        </a:p>
      </dgm:t>
    </dgm:pt>
    <dgm:pt modelId="{04B8F86C-DEEE-42F4-933A-5F104A468568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운영담당자 수준의 실무 협의회로 이원화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F2625CFB-AA38-440F-AA14-D436D094C6C6}" type="parTrans" cxnId="{8812CEF0-5326-401D-9A92-DFEA0A1A5339}">
      <dgm:prSet/>
      <dgm:spPr/>
      <dgm:t>
        <a:bodyPr/>
        <a:lstStyle/>
        <a:p>
          <a:pPr latinLnBrk="1"/>
          <a:endParaRPr lang="ko-KR" altLang="en-US"/>
        </a:p>
      </dgm:t>
    </dgm:pt>
    <dgm:pt modelId="{5AC0D6F1-39AB-4093-91AC-21EA88AF35D1}" type="sibTrans" cxnId="{8812CEF0-5326-401D-9A92-DFEA0A1A5339}">
      <dgm:prSet/>
      <dgm:spPr/>
      <dgm:t>
        <a:bodyPr/>
        <a:lstStyle/>
        <a:p>
          <a:pPr latinLnBrk="1"/>
          <a:endParaRPr lang="ko-KR" altLang="en-US"/>
        </a:p>
      </dgm:t>
    </dgm:pt>
    <dgm:pt modelId="{2EF1A943-E1E8-41EE-94CD-733131F189C7}" type="pres">
      <dgm:prSet presAssocID="{E1389D2C-892B-4333-B75D-D81873C21C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220C45C-7DDF-4C14-98F6-FD2225BB05F2}" type="pres">
      <dgm:prSet presAssocID="{1BE382FB-CA51-46BE-A7E7-5F16F2D9B7B2}" presName="composite" presStyleCnt="0"/>
      <dgm:spPr/>
    </dgm:pt>
    <dgm:pt modelId="{43FE2219-5623-4413-96E3-6E119C1AEAED}" type="pres">
      <dgm:prSet presAssocID="{1BE382FB-CA51-46BE-A7E7-5F16F2D9B7B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05158FA-184D-4F3F-863C-144D484379DC}" type="pres">
      <dgm:prSet presAssocID="{1BE382FB-CA51-46BE-A7E7-5F16F2D9B7B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ECBCED-EFBA-40FC-B302-E52A817983B6}" type="pres">
      <dgm:prSet presAssocID="{ED32D5A7-7DA3-4A90-8CC4-35A4A3B41857}" presName="space" presStyleCnt="0"/>
      <dgm:spPr/>
    </dgm:pt>
    <dgm:pt modelId="{98B29B38-2D0C-473A-B2C7-6E93CA9A8CEC}" type="pres">
      <dgm:prSet presAssocID="{D502E7C5-225B-4D30-A2ED-2164CC884C05}" presName="composite" presStyleCnt="0"/>
      <dgm:spPr/>
    </dgm:pt>
    <dgm:pt modelId="{51788C01-E3F6-4AF1-83CF-2E8115286FB3}" type="pres">
      <dgm:prSet presAssocID="{D502E7C5-225B-4D30-A2ED-2164CC884C0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FF1BCD-2FFC-429E-9E96-50D7D0E560CD}" type="pres">
      <dgm:prSet presAssocID="{D502E7C5-225B-4D30-A2ED-2164CC884C0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B581C55-843B-41D8-A817-8114F8249E02}" type="pres">
      <dgm:prSet presAssocID="{90521B40-F115-43FD-AE94-9C8B662A0A96}" presName="space" presStyleCnt="0"/>
      <dgm:spPr/>
    </dgm:pt>
    <dgm:pt modelId="{03A7317F-FD03-4A25-BCC7-0ED0A938443A}" type="pres">
      <dgm:prSet presAssocID="{D535E990-B8E7-430A-AB16-C38CB4335691}" presName="composite" presStyleCnt="0"/>
      <dgm:spPr/>
    </dgm:pt>
    <dgm:pt modelId="{FDE7375A-B698-474D-8C84-6CB09AA68D88}" type="pres">
      <dgm:prSet presAssocID="{D535E990-B8E7-430A-AB16-C38CB433569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C7EE0E-B068-4F3B-AF80-77DC902C1781}" type="pres">
      <dgm:prSet presAssocID="{D535E990-B8E7-430A-AB16-C38CB433569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AC7B530-D3FA-4648-BDCD-8BA8495E076B}" type="presOf" srcId="{CBCD7BDE-7898-4B59-9997-66481AC6AC03}" destId="{91C7EE0E-B068-4F3B-AF80-77DC902C1781}" srcOrd="0" destOrd="1" presId="urn:microsoft.com/office/officeart/2005/8/layout/hList1"/>
    <dgm:cxn modelId="{DD205C0C-2721-4948-9952-0F3E82F30E43}" srcId="{D535E990-B8E7-430A-AB16-C38CB4335691}" destId="{683CA634-8546-496A-A770-F8C1B39B103E}" srcOrd="0" destOrd="0" parTransId="{A4DE1D79-2849-4AD3-A266-ABBE46E1B7D7}" sibTransId="{EEA47DEA-2C9E-465D-8B94-3FE0940382A2}"/>
    <dgm:cxn modelId="{8812CEF0-5326-401D-9A92-DFEA0A1A5339}" srcId="{D502E7C5-225B-4D30-A2ED-2164CC884C05}" destId="{04B8F86C-DEEE-42F4-933A-5F104A468568}" srcOrd="3" destOrd="0" parTransId="{F2625CFB-AA38-440F-AA14-D436D094C6C6}" sibTransId="{5AC0D6F1-39AB-4093-91AC-21EA88AF35D1}"/>
    <dgm:cxn modelId="{6E83BED9-F5AD-44EF-A172-B951AEE01483}" srcId="{D535E990-B8E7-430A-AB16-C38CB4335691}" destId="{CBCD7BDE-7898-4B59-9997-66481AC6AC03}" srcOrd="1" destOrd="0" parTransId="{A08E7710-CA10-4729-9291-6EB27ADC03DC}" sibTransId="{4160F2B4-08B8-4522-BC15-B891328D8A51}"/>
    <dgm:cxn modelId="{FB541746-2C70-4326-9413-1A375EDEC589}" type="presOf" srcId="{D502E7C5-225B-4D30-A2ED-2164CC884C05}" destId="{51788C01-E3F6-4AF1-83CF-2E8115286FB3}" srcOrd="0" destOrd="0" presId="urn:microsoft.com/office/officeart/2005/8/layout/hList1"/>
    <dgm:cxn modelId="{0FD2E8E3-22B0-4E53-B91E-9A12F771F753}" srcId="{E1389D2C-892B-4333-B75D-D81873C21CD9}" destId="{D502E7C5-225B-4D30-A2ED-2164CC884C05}" srcOrd="1" destOrd="0" parTransId="{CC961A00-4B6B-4616-B40E-30557E4E15FF}" sibTransId="{90521B40-F115-43FD-AE94-9C8B662A0A96}"/>
    <dgm:cxn modelId="{7A1095D6-DD19-4832-8634-CEACB22CA701}" srcId="{E1389D2C-892B-4333-B75D-D81873C21CD9}" destId="{1BE382FB-CA51-46BE-A7E7-5F16F2D9B7B2}" srcOrd="0" destOrd="0" parTransId="{10540F31-23CA-4CC9-9ABB-B9425B9533FC}" sibTransId="{ED32D5A7-7DA3-4A90-8CC4-35A4A3B41857}"/>
    <dgm:cxn modelId="{FAE7D6A8-F936-4DAC-8A41-9323A744569A}" type="presOf" srcId="{D3396755-7FCD-44C2-B878-75E4DBCAF53A}" destId="{01FF1BCD-2FFC-429E-9E96-50D7D0E560CD}" srcOrd="0" destOrd="2" presId="urn:microsoft.com/office/officeart/2005/8/layout/hList1"/>
    <dgm:cxn modelId="{2471CEB3-4956-4B56-B808-C28C34FF789D}" type="presOf" srcId="{D535E990-B8E7-430A-AB16-C38CB4335691}" destId="{FDE7375A-B698-474D-8C84-6CB09AA68D88}" srcOrd="0" destOrd="0" presId="urn:microsoft.com/office/officeart/2005/8/layout/hList1"/>
    <dgm:cxn modelId="{EC369558-40EC-4154-85B8-64108DAE1739}" type="presOf" srcId="{E1389D2C-892B-4333-B75D-D81873C21CD9}" destId="{2EF1A943-E1E8-41EE-94CD-733131F189C7}" srcOrd="0" destOrd="0" presId="urn:microsoft.com/office/officeart/2005/8/layout/hList1"/>
    <dgm:cxn modelId="{8AC07074-C909-47FE-8F6A-3A8E1AED0C9A}" srcId="{1BE382FB-CA51-46BE-A7E7-5F16F2D9B7B2}" destId="{AEFF0653-FFF3-4520-863F-FE722B48635A}" srcOrd="2" destOrd="0" parTransId="{C775A3A3-0375-4599-AAE7-947ADB2EE31E}" sibTransId="{7C4C142A-B633-45E8-ADC9-3E4B4D8D8CED}"/>
    <dgm:cxn modelId="{87B5078E-F137-4AE6-A151-88C246745604}" type="presOf" srcId="{D159DB2B-A535-4435-9346-4777C697A2E7}" destId="{01FF1BCD-2FFC-429E-9E96-50D7D0E560CD}" srcOrd="0" destOrd="0" presId="urn:microsoft.com/office/officeart/2005/8/layout/hList1"/>
    <dgm:cxn modelId="{76E3EFDC-7DFE-4C3D-A2BF-70D3323F57C9}" srcId="{1BE382FB-CA51-46BE-A7E7-5F16F2D9B7B2}" destId="{5802E7A1-77B7-491A-9381-FF93AF37C162}" srcOrd="0" destOrd="0" parTransId="{A8EEA171-0AE8-4DF5-B5E3-65027A00C346}" sibTransId="{6F86E7B8-0F23-4A0A-A02D-CD5DD44A0E92}"/>
    <dgm:cxn modelId="{EE25152E-C612-4BDF-B1B4-880B60264581}" srcId="{D502E7C5-225B-4D30-A2ED-2164CC884C05}" destId="{D159DB2B-A535-4435-9346-4777C697A2E7}" srcOrd="0" destOrd="0" parTransId="{34CF0161-58E9-493E-9E55-3D51AE32FC34}" sibTransId="{9E1FF2F4-9CF5-449D-A6FF-37A4CD0F256D}"/>
    <dgm:cxn modelId="{07A4FF14-37DB-493D-941D-8BC602467455}" srcId="{E1389D2C-892B-4333-B75D-D81873C21CD9}" destId="{D535E990-B8E7-430A-AB16-C38CB4335691}" srcOrd="2" destOrd="0" parTransId="{D06B2773-A219-4973-9B04-76CC91C0CD69}" sibTransId="{A28CABA6-9558-4884-B55C-961CD993A55A}"/>
    <dgm:cxn modelId="{6E006A1B-13B2-4715-913A-CA377B9C7330}" type="presOf" srcId="{77F6B14B-6034-413C-80FC-DF4FE878C82B}" destId="{305158FA-184D-4F3F-863C-144D484379DC}" srcOrd="0" destOrd="3" presId="urn:microsoft.com/office/officeart/2005/8/layout/hList1"/>
    <dgm:cxn modelId="{C0B94446-E6D2-49E0-B38D-1743C270BE3D}" type="presOf" srcId="{AEFF0653-FFF3-4520-863F-FE722B48635A}" destId="{305158FA-184D-4F3F-863C-144D484379DC}" srcOrd="0" destOrd="2" presId="urn:microsoft.com/office/officeart/2005/8/layout/hList1"/>
    <dgm:cxn modelId="{3AA781FC-6297-4CDA-BE3C-E8AD22C9B62F}" srcId="{D502E7C5-225B-4D30-A2ED-2164CC884C05}" destId="{73B69E71-97E0-4FC4-819A-E295FB9D0659}" srcOrd="1" destOrd="0" parTransId="{B1809AE4-3738-474A-841E-49883EB60AD1}" sibTransId="{1C4035CF-A4CE-4B07-A888-8A54B64E1938}"/>
    <dgm:cxn modelId="{CCA3CD39-94CE-46F0-A720-37A584EF2285}" srcId="{D502E7C5-225B-4D30-A2ED-2164CC884C05}" destId="{D3396755-7FCD-44C2-B878-75E4DBCAF53A}" srcOrd="2" destOrd="0" parTransId="{851907B9-C74A-47FB-B653-E6FF8294DAC7}" sibTransId="{C52313BE-2557-4717-B2B8-3D63216C613B}"/>
    <dgm:cxn modelId="{06CDD43F-3740-4E2E-9884-B7FDA21BE744}" srcId="{1BE382FB-CA51-46BE-A7E7-5F16F2D9B7B2}" destId="{36B4B6F9-4954-48D1-8BC6-E4779F9EBBFA}" srcOrd="1" destOrd="0" parTransId="{3A4EADE2-0DDC-4C16-8A55-2CF45F6FAE6F}" sibTransId="{5EB55E5C-B66E-407B-97BE-257B1AECFDB9}"/>
    <dgm:cxn modelId="{EB339A50-B033-4594-B7F6-2F9B742C37A2}" type="presOf" srcId="{36B4B6F9-4954-48D1-8BC6-E4779F9EBBFA}" destId="{305158FA-184D-4F3F-863C-144D484379DC}" srcOrd="0" destOrd="1" presId="urn:microsoft.com/office/officeart/2005/8/layout/hList1"/>
    <dgm:cxn modelId="{8660B2C5-B4BD-48DB-8A00-8EC7E133F452}" type="presOf" srcId="{1BE382FB-CA51-46BE-A7E7-5F16F2D9B7B2}" destId="{43FE2219-5623-4413-96E3-6E119C1AEAED}" srcOrd="0" destOrd="0" presId="urn:microsoft.com/office/officeart/2005/8/layout/hList1"/>
    <dgm:cxn modelId="{5FEE1BBA-C6B6-4B56-B254-9DF08147BC02}" srcId="{1BE382FB-CA51-46BE-A7E7-5F16F2D9B7B2}" destId="{77F6B14B-6034-413C-80FC-DF4FE878C82B}" srcOrd="3" destOrd="0" parTransId="{16722F76-C8A2-41DD-A5E2-6486B735FA44}" sibTransId="{91651CD6-B482-42DA-9FE0-DBC129B2CB5C}"/>
    <dgm:cxn modelId="{C802D19F-C6EE-458F-8009-08A1CA7B45C4}" type="presOf" srcId="{5802E7A1-77B7-491A-9381-FF93AF37C162}" destId="{305158FA-184D-4F3F-863C-144D484379DC}" srcOrd="0" destOrd="0" presId="urn:microsoft.com/office/officeart/2005/8/layout/hList1"/>
    <dgm:cxn modelId="{96E32E13-B9C4-4E20-9DFF-010AC14D5B03}" type="presOf" srcId="{683CA634-8546-496A-A770-F8C1B39B103E}" destId="{91C7EE0E-B068-4F3B-AF80-77DC902C1781}" srcOrd="0" destOrd="0" presId="urn:microsoft.com/office/officeart/2005/8/layout/hList1"/>
    <dgm:cxn modelId="{DE370711-0D5D-4A49-8D80-2D5BE8FBB0DD}" type="presOf" srcId="{04B8F86C-DEEE-42F4-933A-5F104A468568}" destId="{01FF1BCD-2FFC-429E-9E96-50D7D0E560CD}" srcOrd="0" destOrd="3" presId="urn:microsoft.com/office/officeart/2005/8/layout/hList1"/>
    <dgm:cxn modelId="{3AFCA659-BE01-4940-849A-6891D1C2F00C}" type="presOf" srcId="{73B69E71-97E0-4FC4-819A-E295FB9D0659}" destId="{01FF1BCD-2FFC-429E-9E96-50D7D0E560CD}" srcOrd="0" destOrd="1" presId="urn:microsoft.com/office/officeart/2005/8/layout/hList1"/>
    <dgm:cxn modelId="{BBA7532D-71AE-4577-8202-8D0C06CCB52E}" type="presParOf" srcId="{2EF1A943-E1E8-41EE-94CD-733131F189C7}" destId="{B220C45C-7DDF-4C14-98F6-FD2225BB05F2}" srcOrd="0" destOrd="0" presId="urn:microsoft.com/office/officeart/2005/8/layout/hList1"/>
    <dgm:cxn modelId="{957747DC-50B3-4FCF-A5E0-434B60B49812}" type="presParOf" srcId="{B220C45C-7DDF-4C14-98F6-FD2225BB05F2}" destId="{43FE2219-5623-4413-96E3-6E119C1AEAED}" srcOrd="0" destOrd="0" presId="urn:microsoft.com/office/officeart/2005/8/layout/hList1"/>
    <dgm:cxn modelId="{1B995AB0-58E2-49C9-B64C-1113B13C0B3D}" type="presParOf" srcId="{B220C45C-7DDF-4C14-98F6-FD2225BB05F2}" destId="{305158FA-184D-4F3F-863C-144D484379DC}" srcOrd="1" destOrd="0" presId="urn:microsoft.com/office/officeart/2005/8/layout/hList1"/>
    <dgm:cxn modelId="{67EC6135-64F6-47FC-8B21-BD1F49F060CA}" type="presParOf" srcId="{2EF1A943-E1E8-41EE-94CD-733131F189C7}" destId="{FCECBCED-EFBA-40FC-B302-E52A817983B6}" srcOrd="1" destOrd="0" presId="urn:microsoft.com/office/officeart/2005/8/layout/hList1"/>
    <dgm:cxn modelId="{0144C4C7-3E3B-4B4C-8BDE-9F799152324C}" type="presParOf" srcId="{2EF1A943-E1E8-41EE-94CD-733131F189C7}" destId="{98B29B38-2D0C-473A-B2C7-6E93CA9A8CEC}" srcOrd="2" destOrd="0" presId="urn:microsoft.com/office/officeart/2005/8/layout/hList1"/>
    <dgm:cxn modelId="{CD4B2D01-B846-4923-AE29-B40613DE6B21}" type="presParOf" srcId="{98B29B38-2D0C-473A-B2C7-6E93CA9A8CEC}" destId="{51788C01-E3F6-4AF1-83CF-2E8115286FB3}" srcOrd="0" destOrd="0" presId="urn:microsoft.com/office/officeart/2005/8/layout/hList1"/>
    <dgm:cxn modelId="{47DC3E4F-570F-494E-B210-99D107A912B5}" type="presParOf" srcId="{98B29B38-2D0C-473A-B2C7-6E93CA9A8CEC}" destId="{01FF1BCD-2FFC-429E-9E96-50D7D0E560CD}" srcOrd="1" destOrd="0" presId="urn:microsoft.com/office/officeart/2005/8/layout/hList1"/>
    <dgm:cxn modelId="{CED77471-4220-495D-900A-A58738862272}" type="presParOf" srcId="{2EF1A943-E1E8-41EE-94CD-733131F189C7}" destId="{9B581C55-843B-41D8-A817-8114F8249E02}" srcOrd="3" destOrd="0" presId="urn:microsoft.com/office/officeart/2005/8/layout/hList1"/>
    <dgm:cxn modelId="{0BC0A5C2-FF28-416C-AEEC-FE27BEC0D19E}" type="presParOf" srcId="{2EF1A943-E1E8-41EE-94CD-733131F189C7}" destId="{03A7317F-FD03-4A25-BCC7-0ED0A938443A}" srcOrd="4" destOrd="0" presId="urn:microsoft.com/office/officeart/2005/8/layout/hList1"/>
    <dgm:cxn modelId="{4613CA72-6F08-4AF8-9E8D-B2AF8A8CD04F}" type="presParOf" srcId="{03A7317F-FD03-4A25-BCC7-0ED0A938443A}" destId="{FDE7375A-B698-474D-8C84-6CB09AA68D88}" srcOrd="0" destOrd="0" presId="urn:microsoft.com/office/officeart/2005/8/layout/hList1"/>
    <dgm:cxn modelId="{509C67CA-CEE5-4FA2-80BC-6E3A8E9A0E84}" type="presParOf" srcId="{03A7317F-FD03-4A25-BCC7-0ED0A938443A}" destId="{91C7EE0E-B068-4F3B-AF80-77DC902C178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E893A3-C28C-4FD0-8D40-61774D18499B}" type="doc">
      <dgm:prSet loTypeId="urn:microsoft.com/office/officeart/2005/8/layout/hList6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pPr latinLnBrk="1"/>
          <a:endParaRPr lang="ko-KR" altLang="en-US"/>
        </a:p>
      </dgm:t>
    </dgm:pt>
    <dgm:pt modelId="{E6DC1EB0-40D6-4444-8334-D10C90A9472C}">
      <dgm:prSet phldrT="[텍스트]"/>
      <dgm:spPr/>
      <dgm:t>
        <a:bodyPr/>
        <a:lstStyle/>
        <a:p>
          <a:pPr latinLnBrk="1"/>
          <a:r>
            <a:rPr lang="ko-KR" altLang="en-US" dirty="0" smtClean="0"/>
            <a:t>장년 퇴직지원전문가 육성</a:t>
          </a:r>
          <a:endParaRPr lang="ko-KR" altLang="en-US" dirty="0"/>
        </a:p>
      </dgm:t>
    </dgm:pt>
    <dgm:pt modelId="{6FBBECCC-6638-4166-A1FB-7976640C690C}" type="parTrans" cxnId="{54C81A86-D96D-4080-9C1A-B0E91EEEA0E0}">
      <dgm:prSet/>
      <dgm:spPr/>
      <dgm:t>
        <a:bodyPr/>
        <a:lstStyle/>
        <a:p>
          <a:pPr latinLnBrk="1"/>
          <a:endParaRPr lang="ko-KR" altLang="en-US"/>
        </a:p>
      </dgm:t>
    </dgm:pt>
    <dgm:pt modelId="{A3A8C6D9-B992-4586-B56C-4C6268E147A1}" type="sibTrans" cxnId="{54C81A86-D96D-4080-9C1A-B0E91EEEA0E0}">
      <dgm:prSet/>
      <dgm:spPr/>
      <dgm:t>
        <a:bodyPr/>
        <a:lstStyle/>
        <a:p>
          <a:pPr latinLnBrk="1"/>
          <a:endParaRPr lang="ko-KR" altLang="en-US"/>
        </a:p>
      </dgm:t>
    </dgm:pt>
    <dgm:pt modelId="{4D5993FE-87AE-470C-89E1-4CAC9D9F87D4}">
      <dgm:prSet phldrT="[텍스트]"/>
      <dgm:spPr/>
      <dgm:t>
        <a:bodyPr/>
        <a:lstStyle/>
        <a:p>
          <a:pPr latinLnBrk="1"/>
          <a:r>
            <a:rPr lang="ko-KR" altLang="en-US" dirty="0" smtClean="0"/>
            <a:t>서울시뉴딜일자리 사업연계</a:t>
          </a:r>
          <a:endParaRPr lang="ko-KR" altLang="en-US" dirty="0"/>
        </a:p>
      </dgm:t>
    </dgm:pt>
    <dgm:pt modelId="{74F5B74E-8386-49C8-9361-EB349F245F03}" type="parTrans" cxnId="{D8042D47-6EF1-4984-8D13-A98E12A33D15}">
      <dgm:prSet/>
      <dgm:spPr/>
      <dgm:t>
        <a:bodyPr/>
        <a:lstStyle/>
        <a:p>
          <a:pPr latinLnBrk="1"/>
          <a:endParaRPr lang="ko-KR" altLang="en-US"/>
        </a:p>
      </dgm:t>
    </dgm:pt>
    <dgm:pt modelId="{4906F41B-82CB-4B1F-BBC1-5D750A2D9C86}" type="sibTrans" cxnId="{D8042D47-6EF1-4984-8D13-A98E12A33D15}">
      <dgm:prSet/>
      <dgm:spPr/>
      <dgm:t>
        <a:bodyPr/>
        <a:lstStyle/>
        <a:p>
          <a:pPr latinLnBrk="1"/>
          <a:endParaRPr lang="ko-KR" altLang="en-US"/>
        </a:p>
      </dgm:t>
    </dgm:pt>
    <dgm:pt modelId="{B45B474A-EDA2-43A1-926C-D2CAD1F0FFA0}">
      <dgm:prSet phldrT="[텍스트]"/>
      <dgm:spPr/>
      <dgm:t>
        <a:bodyPr/>
        <a:lstStyle/>
        <a:p>
          <a:pPr latinLnBrk="1"/>
          <a:r>
            <a:rPr lang="ko-KR" altLang="en-US" dirty="0" smtClean="0"/>
            <a:t>퇴직지원 교육전문가 육성</a:t>
          </a:r>
          <a:endParaRPr lang="ko-KR" altLang="en-US" dirty="0"/>
        </a:p>
      </dgm:t>
    </dgm:pt>
    <dgm:pt modelId="{9A8A1F2D-5391-49AF-9A83-CEF308496B93}" type="parTrans" cxnId="{BBA5DF8D-E0C0-44C9-B230-FC752C6AE790}">
      <dgm:prSet/>
      <dgm:spPr/>
      <dgm:t>
        <a:bodyPr/>
        <a:lstStyle/>
        <a:p>
          <a:pPr latinLnBrk="1"/>
          <a:endParaRPr lang="ko-KR" altLang="en-US"/>
        </a:p>
      </dgm:t>
    </dgm:pt>
    <dgm:pt modelId="{D6E9E48C-CD9B-4C11-AFD3-054F14F79125}" type="sibTrans" cxnId="{BBA5DF8D-E0C0-44C9-B230-FC752C6AE790}">
      <dgm:prSet/>
      <dgm:spPr/>
      <dgm:t>
        <a:bodyPr/>
        <a:lstStyle/>
        <a:p>
          <a:pPr latinLnBrk="1"/>
          <a:endParaRPr lang="ko-KR" altLang="en-US"/>
        </a:p>
      </dgm:t>
    </dgm:pt>
    <dgm:pt modelId="{109668C9-3DF4-4CEF-91AF-F0165531579B}">
      <dgm:prSet phldrT="[텍스트]"/>
      <dgm:spPr/>
      <dgm:t>
        <a:bodyPr/>
        <a:lstStyle/>
        <a:p>
          <a:pPr latinLnBrk="1"/>
          <a:r>
            <a:rPr lang="ko-KR" altLang="en-US" dirty="0" smtClean="0"/>
            <a:t>장년인력 채용약정형 일자리 사업</a:t>
          </a:r>
          <a:endParaRPr lang="ko-KR" altLang="en-US" dirty="0"/>
        </a:p>
      </dgm:t>
    </dgm:pt>
    <dgm:pt modelId="{E1BB8698-18FD-4E74-A2B3-57F99DBCB0A6}" type="parTrans" cxnId="{47603D78-81F5-4CE3-827F-241F8F54722F}">
      <dgm:prSet/>
      <dgm:spPr/>
      <dgm:t>
        <a:bodyPr/>
        <a:lstStyle/>
        <a:p>
          <a:pPr latinLnBrk="1"/>
          <a:endParaRPr lang="ko-KR" altLang="en-US"/>
        </a:p>
      </dgm:t>
    </dgm:pt>
    <dgm:pt modelId="{49E20B15-8983-46DE-8B37-D41328D7790B}" type="sibTrans" cxnId="{47603D78-81F5-4CE3-827F-241F8F54722F}">
      <dgm:prSet/>
      <dgm:spPr/>
      <dgm:t>
        <a:bodyPr/>
        <a:lstStyle/>
        <a:p>
          <a:pPr latinLnBrk="1"/>
          <a:endParaRPr lang="ko-KR" altLang="en-US"/>
        </a:p>
      </dgm:t>
    </dgm:pt>
    <dgm:pt modelId="{4B2972D3-F941-43D0-B258-6BC35CA6115B}">
      <dgm:prSet phldrT="[텍스트]"/>
      <dgm:spPr/>
      <dgm:t>
        <a:bodyPr/>
        <a:lstStyle/>
        <a:p>
          <a:pPr latinLnBrk="1"/>
          <a:r>
            <a:rPr lang="ko-KR" altLang="en-US" dirty="0" smtClean="0"/>
            <a:t>특화업종</a:t>
          </a:r>
          <a:r>
            <a:rPr lang="en-US" altLang="ko-KR" dirty="0" smtClean="0"/>
            <a:t>, </a:t>
          </a:r>
          <a:r>
            <a:rPr lang="ko-KR" altLang="en-US" dirty="0" smtClean="0"/>
            <a:t>권역</a:t>
          </a:r>
          <a:r>
            <a:rPr lang="en-US" altLang="ko-KR" dirty="0" smtClean="0"/>
            <a:t>, </a:t>
          </a:r>
          <a:r>
            <a:rPr lang="ko-KR" altLang="en-US" dirty="0" smtClean="0"/>
            <a:t>뿌리산업 중심</a:t>
          </a:r>
          <a:endParaRPr lang="ko-KR" altLang="en-US" dirty="0"/>
        </a:p>
      </dgm:t>
    </dgm:pt>
    <dgm:pt modelId="{362FD96B-765D-402D-A762-F2E7446DF0C3}" type="parTrans" cxnId="{B8A67A9F-658A-404E-903A-2B56F801BB73}">
      <dgm:prSet/>
      <dgm:spPr/>
      <dgm:t>
        <a:bodyPr/>
        <a:lstStyle/>
        <a:p>
          <a:pPr latinLnBrk="1"/>
          <a:endParaRPr lang="ko-KR" altLang="en-US"/>
        </a:p>
      </dgm:t>
    </dgm:pt>
    <dgm:pt modelId="{73C52EE2-6AD0-4CD9-B3C3-2D56F2227E08}" type="sibTrans" cxnId="{B8A67A9F-658A-404E-903A-2B56F801BB73}">
      <dgm:prSet/>
      <dgm:spPr/>
      <dgm:t>
        <a:bodyPr/>
        <a:lstStyle/>
        <a:p>
          <a:pPr latinLnBrk="1"/>
          <a:endParaRPr lang="ko-KR" altLang="en-US"/>
        </a:p>
      </dgm:t>
    </dgm:pt>
    <dgm:pt modelId="{A1978DAA-9BAF-4036-A23B-A03332436E7F}">
      <dgm:prSet phldrT="[텍스트]"/>
      <dgm:spPr/>
      <dgm:t>
        <a:bodyPr/>
        <a:lstStyle/>
        <a:p>
          <a:pPr latinLnBrk="1"/>
          <a:r>
            <a:rPr lang="ko-KR" altLang="en-US" dirty="0" smtClean="0"/>
            <a:t>서울시 관련 센터와 직업학교 활용</a:t>
          </a:r>
          <a:endParaRPr lang="ko-KR" altLang="en-US" dirty="0"/>
        </a:p>
      </dgm:t>
    </dgm:pt>
    <dgm:pt modelId="{2281AD37-746A-42F1-83AD-B5C537AA0CAE}" type="parTrans" cxnId="{EBF1F287-F709-49A7-B125-04E218B8A072}">
      <dgm:prSet/>
      <dgm:spPr/>
      <dgm:t>
        <a:bodyPr/>
        <a:lstStyle/>
        <a:p>
          <a:pPr latinLnBrk="1"/>
          <a:endParaRPr lang="ko-KR" altLang="en-US"/>
        </a:p>
      </dgm:t>
    </dgm:pt>
    <dgm:pt modelId="{A38C2470-27F2-43FB-8C41-0E4D741F677B}" type="sibTrans" cxnId="{EBF1F287-F709-49A7-B125-04E218B8A072}">
      <dgm:prSet/>
      <dgm:spPr/>
      <dgm:t>
        <a:bodyPr/>
        <a:lstStyle/>
        <a:p>
          <a:pPr latinLnBrk="1"/>
          <a:endParaRPr lang="ko-KR" altLang="en-US"/>
        </a:p>
      </dgm:t>
    </dgm:pt>
    <dgm:pt modelId="{4C93DCC0-AA08-44A1-9B35-2E5764341754}">
      <dgm:prSet phldrT="[텍스트]"/>
      <dgm:spPr/>
      <dgm:t>
        <a:bodyPr/>
        <a:lstStyle/>
        <a:p>
          <a:pPr latinLnBrk="1"/>
          <a:r>
            <a:rPr lang="ko-KR" altLang="en-US" dirty="0" smtClean="0"/>
            <a:t>공공근로사업의 장년일자리 배정</a:t>
          </a:r>
          <a:endParaRPr lang="ko-KR" altLang="en-US" dirty="0"/>
        </a:p>
      </dgm:t>
    </dgm:pt>
    <dgm:pt modelId="{99039D58-B507-49F2-B8E6-C386B1047559}" type="parTrans" cxnId="{9EBE4FFE-0AE5-4AB8-AC25-AA673A88C16D}">
      <dgm:prSet/>
      <dgm:spPr/>
      <dgm:t>
        <a:bodyPr/>
        <a:lstStyle/>
        <a:p>
          <a:pPr latinLnBrk="1"/>
          <a:endParaRPr lang="ko-KR" altLang="en-US"/>
        </a:p>
      </dgm:t>
    </dgm:pt>
    <dgm:pt modelId="{997DE9CC-692D-480D-B44B-3A642C399CCC}" type="sibTrans" cxnId="{9EBE4FFE-0AE5-4AB8-AC25-AA673A88C16D}">
      <dgm:prSet/>
      <dgm:spPr/>
      <dgm:t>
        <a:bodyPr/>
        <a:lstStyle/>
        <a:p>
          <a:pPr latinLnBrk="1"/>
          <a:endParaRPr lang="ko-KR" altLang="en-US"/>
        </a:p>
      </dgm:t>
    </dgm:pt>
    <dgm:pt modelId="{F1198BD7-FE97-4D0C-A47F-B50697AAFF64}">
      <dgm:prSet phldrT="[텍스트]"/>
      <dgm:spPr/>
      <dgm:t>
        <a:bodyPr/>
        <a:lstStyle/>
        <a:p>
          <a:pPr latinLnBrk="1"/>
          <a:r>
            <a:rPr lang="ko-KR" altLang="en-US" dirty="0" smtClean="0"/>
            <a:t>일률배정방식 및 특정직종방식</a:t>
          </a:r>
          <a:endParaRPr lang="ko-KR" altLang="en-US" dirty="0"/>
        </a:p>
      </dgm:t>
    </dgm:pt>
    <dgm:pt modelId="{BC885B0F-4120-4F37-BEB2-6CCD6472B986}" type="parTrans" cxnId="{1337627B-A92D-4D39-8947-71C0039B4F47}">
      <dgm:prSet/>
      <dgm:spPr/>
      <dgm:t>
        <a:bodyPr/>
        <a:lstStyle/>
        <a:p>
          <a:pPr latinLnBrk="1"/>
          <a:endParaRPr lang="ko-KR" altLang="en-US"/>
        </a:p>
      </dgm:t>
    </dgm:pt>
    <dgm:pt modelId="{1D609023-0ED4-4AB4-850D-E27A0B539A9A}" type="sibTrans" cxnId="{1337627B-A92D-4D39-8947-71C0039B4F47}">
      <dgm:prSet/>
      <dgm:spPr/>
      <dgm:t>
        <a:bodyPr/>
        <a:lstStyle/>
        <a:p>
          <a:pPr latinLnBrk="1"/>
          <a:endParaRPr lang="ko-KR" altLang="en-US"/>
        </a:p>
      </dgm:t>
    </dgm:pt>
    <dgm:pt modelId="{FE18743F-D5EA-4391-BB90-C6BB725E176B}">
      <dgm:prSet phldrT="[텍스트]"/>
      <dgm:spPr/>
      <dgm:t>
        <a:bodyPr/>
        <a:lstStyle/>
        <a:p>
          <a:pPr latinLnBrk="1"/>
          <a:r>
            <a:rPr lang="ko-KR" altLang="en-US" dirty="0" smtClean="0"/>
            <a:t>유관기관과의 협력을 통해 시간제 일자리 제공</a:t>
          </a:r>
          <a:endParaRPr lang="ko-KR" altLang="en-US" dirty="0"/>
        </a:p>
      </dgm:t>
    </dgm:pt>
    <dgm:pt modelId="{1C0E7881-9A4A-415B-B363-9D63D8CCF1EA}" type="parTrans" cxnId="{5CE779B2-A02D-4C22-B1FB-C155A89D516A}">
      <dgm:prSet/>
      <dgm:spPr/>
      <dgm:t>
        <a:bodyPr/>
        <a:lstStyle/>
        <a:p>
          <a:pPr latinLnBrk="1"/>
          <a:endParaRPr lang="ko-KR" altLang="en-US"/>
        </a:p>
      </dgm:t>
    </dgm:pt>
    <dgm:pt modelId="{5D805892-560E-421C-8416-40F041DD1ACA}" type="sibTrans" cxnId="{5CE779B2-A02D-4C22-B1FB-C155A89D516A}">
      <dgm:prSet/>
      <dgm:spPr/>
      <dgm:t>
        <a:bodyPr/>
        <a:lstStyle/>
        <a:p>
          <a:pPr latinLnBrk="1"/>
          <a:endParaRPr lang="ko-KR" altLang="en-US"/>
        </a:p>
      </dgm:t>
    </dgm:pt>
    <dgm:pt modelId="{3BDB7899-144B-43C2-9209-02B9A46C5358}">
      <dgm:prSet phldrT="[텍스트]"/>
      <dgm:spPr/>
      <dgm:t>
        <a:bodyPr/>
        <a:lstStyle/>
        <a:p>
          <a:pPr latinLnBrk="1"/>
          <a:r>
            <a:rPr lang="ko-KR" altLang="en-US" dirty="0" smtClean="0"/>
            <a:t>서울시 </a:t>
          </a:r>
          <a:r>
            <a:rPr lang="en-US" altLang="ko-KR" dirty="0" smtClean="0"/>
            <a:t>300</a:t>
          </a:r>
          <a:r>
            <a:rPr lang="ko-KR" altLang="en-US" dirty="0" smtClean="0"/>
            <a:t>인 이하 중소기업파견</a:t>
          </a:r>
          <a:endParaRPr lang="ko-KR" altLang="en-US" dirty="0"/>
        </a:p>
      </dgm:t>
    </dgm:pt>
    <dgm:pt modelId="{5C84DACC-F509-4B9C-A4CC-A219013BD223}" type="parTrans" cxnId="{A759F7E3-AECA-4791-BD23-97B882A803E7}">
      <dgm:prSet/>
      <dgm:spPr/>
      <dgm:t>
        <a:bodyPr/>
        <a:lstStyle/>
        <a:p>
          <a:pPr latinLnBrk="1"/>
          <a:endParaRPr lang="ko-KR" altLang="en-US"/>
        </a:p>
      </dgm:t>
    </dgm:pt>
    <dgm:pt modelId="{2843D4A6-6098-4BD7-97CC-B6EB14926566}" type="sibTrans" cxnId="{A759F7E3-AECA-4791-BD23-97B882A803E7}">
      <dgm:prSet/>
      <dgm:spPr/>
      <dgm:t>
        <a:bodyPr/>
        <a:lstStyle/>
        <a:p>
          <a:pPr latinLnBrk="1"/>
          <a:endParaRPr lang="ko-KR" altLang="en-US"/>
        </a:p>
      </dgm:t>
    </dgm:pt>
    <dgm:pt modelId="{43C32BE8-118A-4FF5-A4F6-1D63F25DFE38}">
      <dgm:prSet phldrT="[텍스트]"/>
      <dgm:spPr/>
      <dgm:t>
        <a:bodyPr/>
        <a:lstStyle/>
        <a:p>
          <a:pPr latinLnBrk="1"/>
          <a:r>
            <a:rPr lang="ko-KR" altLang="en-US" dirty="0" smtClean="0"/>
            <a:t>채용연계와 직업훈련</a:t>
          </a:r>
          <a:endParaRPr lang="ko-KR" altLang="en-US" dirty="0"/>
        </a:p>
      </dgm:t>
    </dgm:pt>
    <dgm:pt modelId="{340183F9-51BC-4961-80FB-F80F565A4F3F}" type="parTrans" cxnId="{6760879E-4B5C-45BC-B277-FEDCA1502274}">
      <dgm:prSet/>
      <dgm:spPr/>
      <dgm:t>
        <a:bodyPr/>
        <a:lstStyle/>
        <a:p>
          <a:pPr latinLnBrk="1"/>
          <a:endParaRPr lang="ko-KR" altLang="en-US"/>
        </a:p>
      </dgm:t>
    </dgm:pt>
    <dgm:pt modelId="{9315B153-89CC-44D0-9CDF-9507E405ECC3}" type="sibTrans" cxnId="{6760879E-4B5C-45BC-B277-FEDCA1502274}">
      <dgm:prSet/>
      <dgm:spPr/>
      <dgm:t>
        <a:bodyPr/>
        <a:lstStyle/>
        <a:p>
          <a:pPr latinLnBrk="1"/>
          <a:endParaRPr lang="ko-KR" altLang="en-US"/>
        </a:p>
      </dgm:t>
    </dgm:pt>
    <dgm:pt modelId="{ABFBA272-02C7-4BF7-A1DC-E17C89D6EBE9}">
      <dgm:prSet phldrT="[텍스트]"/>
      <dgm:spPr/>
      <dgm:t>
        <a:bodyPr/>
        <a:lstStyle/>
        <a:p>
          <a:pPr latinLnBrk="1"/>
          <a:r>
            <a:rPr lang="ko-KR" altLang="en-US" dirty="0" smtClean="0"/>
            <a:t>생계형 및 생활형 복지지원차원 활용가능</a:t>
          </a:r>
          <a:endParaRPr lang="ko-KR" altLang="en-US" dirty="0"/>
        </a:p>
      </dgm:t>
    </dgm:pt>
    <dgm:pt modelId="{FD3588CC-8B09-4C6D-B7DB-0BEB19688724}" type="parTrans" cxnId="{35F49806-4FF1-4B74-B30F-5DD1322329F9}">
      <dgm:prSet/>
      <dgm:spPr/>
      <dgm:t>
        <a:bodyPr/>
        <a:lstStyle/>
        <a:p>
          <a:pPr latinLnBrk="1"/>
          <a:endParaRPr lang="ko-KR" altLang="en-US"/>
        </a:p>
      </dgm:t>
    </dgm:pt>
    <dgm:pt modelId="{66AC263D-591D-4211-AA7A-6FE281FAEEE7}" type="sibTrans" cxnId="{35F49806-4FF1-4B74-B30F-5DD1322329F9}">
      <dgm:prSet/>
      <dgm:spPr/>
      <dgm:t>
        <a:bodyPr/>
        <a:lstStyle/>
        <a:p>
          <a:pPr latinLnBrk="1"/>
          <a:endParaRPr lang="ko-KR" altLang="en-US"/>
        </a:p>
      </dgm:t>
    </dgm:pt>
    <dgm:pt modelId="{B153D4EE-E64F-403D-924E-6B9152FC8130}">
      <dgm:prSet phldrT="[텍스트]"/>
      <dgm:spPr/>
      <dgm:t>
        <a:bodyPr/>
        <a:lstStyle/>
        <a:p>
          <a:pPr latinLnBrk="1"/>
          <a:r>
            <a:rPr lang="ko-KR" altLang="en-US" dirty="0" smtClean="0"/>
            <a:t>중장년 맞춤형 창업유도</a:t>
          </a:r>
          <a:endParaRPr lang="ko-KR" altLang="en-US" dirty="0"/>
        </a:p>
      </dgm:t>
    </dgm:pt>
    <dgm:pt modelId="{E8E477FA-966E-4768-B499-0FF757F9864C}" type="parTrans" cxnId="{3291C930-8B71-4DA7-9C39-54795E38475E}">
      <dgm:prSet/>
      <dgm:spPr/>
      <dgm:t>
        <a:bodyPr/>
        <a:lstStyle/>
        <a:p>
          <a:pPr latinLnBrk="1"/>
          <a:endParaRPr lang="ko-KR" altLang="en-US"/>
        </a:p>
      </dgm:t>
    </dgm:pt>
    <dgm:pt modelId="{33161991-E230-4FF3-849D-F0B589919202}" type="sibTrans" cxnId="{3291C930-8B71-4DA7-9C39-54795E38475E}">
      <dgm:prSet/>
      <dgm:spPr/>
      <dgm:t>
        <a:bodyPr/>
        <a:lstStyle/>
        <a:p>
          <a:pPr latinLnBrk="1"/>
          <a:endParaRPr lang="ko-KR" altLang="en-US"/>
        </a:p>
      </dgm:t>
    </dgm:pt>
    <dgm:pt modelId="{4F2A2023-822E-4C2A-BCA8-2824EE3E75A2}">
      <dgm:prSet phldrT="[텍스트]"/>
      <dgm:spPr/>
      <dgm:t>
        <a:bodyPr/>
        <a:lstStyle/>
        <a:p>
          <a:pPr latinLnBrk="1"/>
          <a:r>
            <a:rPr lang="ko-KR" altLang="en-US" dirty="0" smtClean="0"/>
            <a:t>엄격한 선발방식 및 집중지원</a:t>
          </a:r>
          <a:endParaRPr lang="ko-KR" altLang="en-US" dirty="0"/>
        </a:p>
      </dgm:t>
    </dgm:pt>
    <dgm:pt modelId="{907B641A-E126-4DD8-B931-D9CB4D43BC8B}" type="parTrans" cxnId="{5B90E03E-0935-4C16-AFCC-CFB897FF5725}">
      <dgm:prSet/>
      <dgm:spPr/>
      <dgm:t>
        <a:bodyPr/>
        <a:lstStyle/>
        <a:p>
          <a:pPr latinLnBrk="1"/>
          <a:endParaRPr lang="ko-KR" altLang="en-US"/>
        </a:p>
      </dgm:t>
    </dgm:pt>
    <dgm:pt modelId="{E7E7BA7F-9944-4F1D-9756-73DB93E41523}" type="sibTrans" cxnId="{5B90E03E-0935-4C16-AFCC-CFB897FF5725}">
      <dgm:prSet/>
      <dgm:spPr/>
      <dgm:t>
        <a:bodyPr/>
        <a:lstStyle/>
        <a:p>
          <a:pPr latinLnBrk="1"/>
          <a:endParaRPr lang="ko-KR" altLang="en-US"/>
        </a:p>
      </dgm:t>
    </dgm:pt>
    <dgm:pt modelId="{E1FBD0E6-D393-4EFB-B3FE-FEBD7023D682}">
      <dgm:prSet phldrT="[텍스트]"/>
      <dgm:spPr/>
      <dgm:t>
        <a:bodyPr/>
        <a:lstStyle/>
        <a:p>
          <a:pPr latinLnBrk="1"/>
          <a:r>
            <a:rPr lang="ko-KR" altLang="en-US" dirty="0" smtClean="0"/>
            <a:t>성공한 장년창업자가 장년인력을 고용하는 생태계 육성</a:t>
          </a:r>
          <a:endParaRPr lang="ko-KR" altLang="en-US" dirty="0"/>
        </a:p>
      </dgm:t>
    </dgm:pt>
    <dgm:pt modelId="{DD1D4FFD-DBB5-4D67-81D7-AD8D71A97007}" type="parTrans" cxnId="{DBDE17C4-CCCD-43D6-A53E-339198A39519}">
      <dgm:prSet/>
      <dgm:spPr/>
      <dgm:t>
        <a:bodyPr/>
        <a:lstStyle/>
        <a:p>
          <a:pPr latinLnBrk="1"/>
          <a:endParaRPr lang="ko-KR" altLang="en-US"/>
        </a:p>
      </dgm:t>
    </dgm:pt>
    <dgm:pt modelId="{35362334-4B83-4EEA-BF4C-9BB672CD17AB}" type="sibTrans" cxnId="{DBDE17C4-CCCD-43D6-A53E-339198A39519}">
      <dgm:prSet/>
      <dgm:spPr/>
      <dgm:t>
        <a:bodyPr/>
        <a:lstStyle/>
        <a:p>
          <a:pPr latinLnBrk="1"/>
          <a:endParaRPr lang="ko-KR" altLang="en-US"/>
        </a:p>
      </dgm:t>
    </dgm:pt>
    <dgm:pt modelId="{F8521568-784C-4ADB-A9F3-CB97C9B2B8A3}">
      <dgm:prSet phldrT="[텍스트]"/>
      <dgm:spPr/>
      <dgm:t>
        <a:bodyPr/>
        <a:lstStyle/>
        <a:p>
          <a:pPr latinLnBrk="1"/>
          <a:r>
            <a:rPr lang="ko-KR" altLang="en-US" dirty="0" smtClean="0"/>
            <a:t>직능별 시니어직능클럽 협의체 발족</a:t>
          </a:r>
          <a:endParaRPr lang="ko-KR" altLang="en-US" dirty="0"/>
        </a:p>
      </dgm:t>
    </dgm:pt>
    <dgm:pt modelId="{A36DF5E7-8ED0-4061-94E9-BBF6C6AB72E3}" type="parTrans" cxnId="{26F20B5F-0CCA-4A78-A1CD-64D4EB4986B0}">
      <dgm:prSet/>
      <dgm:spPr/>
      <dgm:t>
        <a:bodyPr/>
        <a:lstStyle/>
        <a:p>
          <a:pPr latinLnBrk="1"/>
          <a:endParaRPr lang="ko-KR" altLang="en-US"/>
        </a:p>
      </dgm:t>
    </dgm:pt>
    <dgm:pt modelId="{5E78CF4B-E77A-402D-AF88-71E45CC79D49}" type="sibTrans" cxnId="{26F20B5F-0CCA-4A78-A1CD-64D4EB4986B0}">
      <dgm:prSet/>
      <dgm:spPr/>
      <dgm:t>
        <a:bodyPr/>
        <a:lstStyle/>
        <a:p>
          <a:pPr latinLnBrk="1"/>
          <a:endParaRPr lang="ko-KR" altLang="en-US"/>
        </a:p>
      </dgm:t>
    </dgm:pt>
    <dgm:pt modelId="{C4B38582-2793-497D-890D-780EC6424C1C}">
      <dgm:prSet phldrT="[텍스트]"/>
      <dgm:spPr/>
      <dgm:t>
        <a:bodyPr/>
        <a:lstStyle/>
        <a:p>
          <a:pPr latinLnBrk="1"/>
          <a:r>
            <a:rPr lang="ko-KR" altLang="en-US" dirty="0" smtClean="0"/>
            <a:t>협회별로 장년인력활용방안을 발굴</a:t>
          </a:r>
          <a:r>
            <a:rPr lang="en-US" altLang="ko-KR" dirty="0" smtClean="0"/>
            <a:t>, </a:t>
          </a:r>
          <a:r>
            <a:rPr lang="ko-KR" altLang="en-US" dirty="0" smtClean="0"/>
            <a:t>실행 유도</a:t>
          </a:r>
          <a:endParaRPr lang="ko-KR" altLang="en-US" dirty="0"/>
        </a:p>
      </dgm:t>
    </dgm:pt>
    <dgm:pt modelId="{E9A0F506-078D-4A20-AE45-3563A2146262}" type="parTrans" cxnId="{939A81CF-B083-4F24-B96C-96A15EA1A12A}">
      <dgm:prSet/>
      <dgm:spPr/>
      <dgm:t>
        <a:bodyPr/>
        <a:lstStyle/>
        <a:p>
          <a:pPr latinLnBrk="1"/>
          <a:endParaRPr lang="ko-KR" altLang="en-US"/>
        </a:p>
      </dgm:t>
    </dgm:pt>
    <dgm:pt modelId="{1BA86C2E-0145-4517-AE79-4C8EA803E9E8}" type="sibTrans" cxnId="{939A81CF-B083-4F24-B96C-96A15EA1A12A}">
      <dgm:prSet/>
      <dgm:spPr/>
      <dgm:t>
        <a:bodyPr/>
        <a:lstStyle/>
        <a:p>
          <a:pPr latinLnBrk="1"/>
          <a:endParaRPr lang="ko-KR" altLang="en-US"/>
        </a:p>
      </dgm:t>
    </dgm:pt>
    <dgm:pt modelId="{EA71AA58-A864-4DF4-8545-7B7A8557A294}">
      <dgm:prSet phldrT="[텍스트]"/>
      <dgm:spPr/>
      <dgm:t>
        <a:bodyPr/>
        <a:lstStyle/>
        <a:p>
          <a:pPr latinLnBrk="1"/>
          <a:r>
            <a:rPr lang="ko-KR" altLang="en-US" dirty="0" smtClean="0"/>
            <a:t>특정분야의 기술이나 지식이 지속적으로 사용되도록 지원</a:t>
          </a:r>
          <a:endParaRPr lang="ko-KR" altLang="en-US" dirty="0"/>
        </a:p>
      </dgm:t>
    </dgm:pt>
    <dgm:pt modelId="{0D802240-75BC-4ECB-8B54-63B17EFFE6A7}" type="parTrans" cxnId="{051963FA-06F0-43F9-8E24-13F5C7A081FD}">
      <dgm:prSet/>
      <dgm:spPr/>
      <dgm:t>
        <a:bodyPr/>
        <a:lstStyle/>
        <a:p>
          <a:pPr latinLnBrk="1"/>
          <a:endParaRPr lang="ko-KR" altLang="en-US"/>
        </a:p>
      </dgm:t>
    </dgm:pt>
    <dgm:pt modelId="{12024EF2-249C-4DBC-AF8B-4DF8698A8D4E}" type="sibTrans" cxnId="{051963FA-06F0-43F9-8E24-13F5C7A081FD}">
      <dgm:prSet/>
      <dgm:spPr/>
      <dgm:t>
        <a:bodyPr/>
        <a:lstStyle/>
        <a:p>
          <a:pPr latinLnBrk="1"/>
          <a:endParaRPr lang="ko-KR" altLang="en-US"/>
        </a:p>
      </dgm:t>
    </dgm:pt>
    <dgm:pt modelId="{841A0A8E-0E5B-4C76-8A55-84E3CA15CAB0}">
      <dgm:prSet phldrT="[텍스트]"/>
      <dgm:spPr/>
      <dgm:t>
        <a:bodyPr/>
        <a:lstStyle/>
        <a:p>
          <a:pPr latinLnBrk="1"/>
          <a:r>
            <a:rPr lang="en-US" altLang="ko-KR" dirty="0" smtClean="0"/>
            <a:t> </a:t>
          </a:r>
          <a:r>
            <a:rPr lang="ko-KR" altLang="en-US" dirty="0" smtClean="0"/>
            <a:t>사회활동형과 생활형 타겟</a:t>
          </a:r>
          <a:endParaRPr lang="ko-KR" altLang="en-US" dirty="0"/>
        </a:p>
      </dgm:t>
    </dgm:pt>
    <dgm:pt modelId="{FEC0381E-41D6-4EAD-B357-B2C6C30FB1A3}" type="parTrans" cxnId="{5C57B31D-B234-40FE-B4FD-B7254FE9B683}">
      <dgm:prSet/>
      <dgm:spPr/>
    </dgm:pt>
    <dgm:pt modelId="{844CA999-D1AE-45F3-9309-CE5DC7D2A7FB}" type="sibTrans" cxnId="{5C57B31D-B234-40FE-B4FD-B7254FE9B683}">
      <dgm:prSet/>
      <dgm:spPr/>
    </dgm:pt>
    <dgm:pt modelId="{DBA3FFA3-E45F-4A30-A5AD-C6F3CE063673}">
      <dgm:prSet phldrT="[텍스트]"/>
      <dgm:spPr/>
      <dgm:t>
        <a:bodyPr/>
        <a:lstStyle/>
        <a:p>
          <a:pPr latinLnBrk="1"/>
          <a:r>
            <a:rPr lang="ko-KR" altLang="en-US" dirty="0" smtClean="0"/>
            <a:t>생활형과 생계형</a:t>
          </a:r>
          <a:endParaRPr lang="ko-KR" altLang="en-US" dirty="0"/>
        </a:p>
      </dgm:t>
    </dgm:pt>
    <dgm:pt modelId="{B41634E4-18E8-49A8-8D67-D0C73E2A6AE4}" type="parTrans" cxnId="{E729F77F-453B-49F6-BAD9-A681A6D7D5C0}">
      <dgm:prSet/>
      <dgm:spPr/>
    </dgm:pt>
    <dgm:pt modelId="{84DDA748-003E-4F2B-A1C1-FB775EF44FC2}" type="sibTrans" cxnId="{E729F77F-453B-49F6-BAD9-A681A6D7D5C0}">
      <dgm:prSet/>
      <dgm:spPr/>
    </dgm:pt>
    <dgm:pt modelId="{D0C6E054-D544-4151-A006-6A09F5E4CE05}">
      <dgm:prSet phldrT="[텍스트]"/>
      <dgm:spPr/>
      <dgm:t>
        <a:bodyPr/>
        <a:lstStyle/>
        <a:p>
          <a:pPr latinLnBrk="1"/>
          <a:r>
            <a:rPr lang="ko-KR" altLang="en-US" dirty="0" smtClean="0"/>
            <a:t>생활형과 생계형</a:t>
          </a:r>
          <a:endParaRPr lang="ko-KR" altLang="en-US" dirty="0"/>
        </a:p>
      </dgm:t>
    </dgm:pt>
    <dgm:pt modelId="{1B7A9605-85DA-426C-9C2F-BA29EC62CF5A}" type="parTrans" cxnId="{90729100-2634-45E1-91B0-2B69335F515F}">
      <dgm:prSet/>
      <dgm:spPr/>
    </dgm:pt>
    <dgm:pt modelId="{71DDC610-3046-4C2E-9EE2-320667F3D6B5}" type="sibTrans" cxnId="{90729100-2634-45E1-91B0-2B69335F515F}">
      <dgm:prSet/>
      <dgm:spPr/>
    </dgm:pt>
    <dgm:pt modelId="{B7733245-328D-4AC5-BAAF-ACC39C766885}">
      <dgm:prSet phldrT="[텍스트]"/>
      <dgm:spPr/>
      <dgm:t>
        <a:bodyPr/>
        <a:lstStyle/>
        <a:p>
          <a:pPr latinLnBrk="1"/>
          <a:r>
            <a:rPr lang="ko-KR" altLang="en-US" dirty="0" smtClean="0"/>
            <a:t>생활형</a:t>
          </a:r>
          <a:endParaRPr lang="ko-KR" altLang="en-US" dirty="0"/>
        </a:p>
      </dgm:t>
    </dgm:pt>
    <dgm:pt modelId="{8C381884-697D-47DC-8E18-F9C820F3E2FF}" type="parTrans" cxnId="{DFFF548A-7F2B-4139-A692-E1BC05FAF9A6}">
      <dgm:prSet/>
      <dgm:spPr/>
    </dgm:pt>
    <dgm:pt modelId="{6795B43A-2359-404C-9ABD-655AD13B55FC}" type="sibTrans" cxnId="{DFFF548A-7F2B-4139-A692-E1BC05FAF9A6}">
      <dgm:prSet/>
      <dgm:spPr/>
    </dgm:pt>
    <dgm:pt modelId="{A6788F68-363E-4874-90DC-82211FA31C7F}">
      <dgm:prSet phldrT="[텍스트]"/>
      <dgm:spPr/>
      <dgm:t>
        <a:bodyPr/>
        <a:lstStyle/>
        <a:p>
          <a:pPr latinLnBrk="1"/>
          <a:r>
            <a:rPr lang="ko-KR" altLang="en-US" dirty="0" smtClean="0"/>
            <a:t>사회활동형과 생활형</a:t>
          </a:r>
          <a:endParaRPr lang="ko-KR" altLang="en-US" dirty="0"/>
        </a:p>
      </dgm:t>
    </dgm:pt>
    <dgm:pt modelId="{61E5C1F5-BCA0-4AAF-A0C5-53BE3A327109}" type="parTrans" cxnId="{0B533545-CC36-4C58-ACFA-4A67FEF1046D}">
      <dgm:prSet/>
      <dgm:spPr/>
    </dgm:pt>
    <dgm:pt modelId="{4D6B1023-796D-4C7E-9192-DF351532B095}" type="sibTrans" cxnId="{0B533545-CC36-4C58-ACFA-4A67FEF1046D}">
      <dgm:prSet/>
      <dgm:spPr/>
    </dgm:pt>
    <dgm:pt modelId="{E6ECC550-BE92-44D2-BF30-FBC4D505C737}" type="pres">
      <dgm:prSet presAssocID="{BDE893A3-C28C-4FD0-8D40-61774D18499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BF6DEA-AEA4-4107-B334-1DF9344BF7BA}" type="pres">
      <dgm:prSet presAssocID="{E6DC1EB0-40D6-4444-8334-D10C90A9472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88622BE-C105-4DB4-9166-D5F0AAB0B6FD}" type="pres">
      <dgm:prSet presAssocID="{A3A8C6D9-B992-4586-B56C-4C6268E147A1}" presName="sibTrans" presStyleCnt="0"/>
      <dgm:spPr/>
    </dgm:pt>
    <dgm:pt modelId="{5EF3D557-0354-49C4-A004-34A8025343D7}" type="pres">
      <dgm:prSet presAssocID="{109668C9-3DF4-4CEF-91AF-F0165531579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55B0A0-6B8A-4D44-A640-12E4E9B8B139}" type="pres">
      <dgm:prSet presAssocID="{49E20B15-8983-46DE-8B37-D41328D7790B}" presName="sibTrans" presStyleCnt="0"/>
      <dgm:spPr/>
    </dgm:pt>
    <dgm:pt modelId="{D0AEF2C4-A61B-40E2-A5CD-D5919DC47D80}" type="pres">
      <dgm:prSet presAssocID="{4C93DCC0-AA08-44A1-9B35-2E576434175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32FC3C9-7209-40A4-84C7-15B09234F695}" type="pres">
      <dgm:prSet presAssocID="{997DE9CC-692D-480D-B44B-3A642C399CCC}" presName="sibTrans" presStyleCnt="0"/>
      <dgm:spPr/>
    </dgm:pt>
    <dgm:pt modelId="{EB54830F-DE7E-4A6B-8343-DCACA5CCE67F}" type="pres">
      <dgm:prSet presAssocID="{B153D4EE-E64F-403D-924E-6B9152FC813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FB19FD1-B2C0-4E87-9F13-9060782C8218}" type="pres">
      <dgm:prSet presAssocID="{33161991-E230-4FF3-849D-F0B589919202}" presName="sibTrans" presStyleCnt="0"/>
      <dgm:spPr/>
    </dgm:pt>
    <dgm:pt modelId="{9E903175-B037-4413-A775-225C7B2A3D64}" type="pres">
      <dgm:prSet presAssocID="{F8521568-784C-4ADB-A9F3-CB97C9B2B8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165373D-D60F-4F3F-8370-9AC9F69D0CF1}" type="presOf" srcId="{4C93DCC0-AA08-44A1-9B35-2E5764341754}" destId="{D0AEF2C4-A61B-40E2-A5CD-D5919DC47D80}" srcOrd="0" destOrd="0" presId="urn:microsoft.com/office/officeart/2005/8/layout/hList6"/>
    <dgm:cxn modelId="{A759F7E3-AECA-4791-BD23-97B882A803E7}" srcId="{E6DC1EB0-40D6-4444-8334-D10C90A9472C}" destId="{3BDB7899-144B-43C2-9209-02B9A46C5358}" srcOrd="2" destOrd="0" parTransId="{5C84DACC-F509-4B9C-A4CC-A219013BD223}" sibTransId="{2843D4A6-6098-4BD7-97CC-B6EB14926566}"/>
    <dgm:cxn modelId="{DBDE17C4-CCCD-43D6-A53E-339198A39519}" srcId="{B153D4EE-E64F-403D-924E-6B9152FC8130}" destId="{E1FBD0E6-D393-4EFB-B3FE-FEBD7023D682}" srcOrd="1" destOrd="0" parTransId="{DD1D4FFD-DBB5-4D67-81D7-AD8D71A97007}" sibTransId="{35362334-4B83-4EEA-BF4C-9BB672CD17AB}"/>
    <dgm:cxn modelId="{F01EE47A-AD7D-42F1-9088-68B887614186}" type="presOf" srcId="{4D5993FE-87AE-470C-89E1-4CAC9D9F87D4}" destId="{B6BF6DEA-AEA4-4107-B334-1DF9344BF7BA}" srcOrd="0" destOrd="1" presId="urn:microsoft.com/office/officeart/2005/8/layout/hList6"/>
    <dgm:cxn modelId="{E38DD1DD-37A5-4FAD-8B99-B4C86BB3D7E6}" type="presOf" srcId="{4F2A2023-822E-4C2A-BCA8-2824EE3E75A2}" destId="{EB54830F-DE7E-4A6B-8343-DCACA5CCE67F}" srcOrd="0" destOrd="1" presId="urn:microsoft.com/office/officeart/2005/8/layout/hList6"/>
    <dgm:cxn modelId="{0CDE5D59-2424-4B22-856D-97F52C12F3FD}" type="presOf" srcId="{4B2972D3-F941-43D0-B258-6BC35CA6115B}" destId="{5EF3D557-0354-49C4-A004-34A8025343D7}" srcOrd="0" destOrd="1" presId="urn:microsoft.com/office/officeart/2005/8/layout/hList6"/>
    <dgm:cxn modelId="{5B90E03E-0935-4C16-AFCC-CFB897FF5725}" srcId="{B153D4EE-E64F-403D-924E-6B9152FC8130}" destId="{4F2A2023-822E-4C2A-BCA8-2824EE3E75A2}" srcOrd="0" destOrd="0" parTransId="{907B641A-E126-4DD8-B931-D9CB4D43BC8B}" sibTransId="{E7E7BA7F-9944-4F1D-9756-73DB93E41523}"/>
    <dgm:cxn modelId="{0099CC6A-40F1-4BE0-8FB9-44B7146D2C53}" type="presOf" srcId="{EA71AA58-A864-4DF4-8545-7B7A8557A294}" destId="{9E903175-B037-4413-A775-225C7B2A3D64}" srcOrd="0" destOrd="2" presId="urn:microsoft.com/office/officeart/2005/8/layout/hList6"/>
    <dgm:cxn modelId="{051963FA-06F0-43F9-8E24-13F5C7A081FD}" srcId="{F8521568-784C-4ADB-A9F3-CB97C9B2B8A3}" destId="{EA71AA58-A864-4DF4-8545-7B7A8557A294}" srcOrd="1" destOrd="0" parTransId="{0D802240-75BC-4ECB-8B54-63B17EFFE6A7}" sibTransId="{12024EF2-249C-4DBC-AF8B-4DF8698A8D4E}"/>
    <dgm:cxn modelId="{48F7323E-0F54-439B-B3F7-B2E77FCA3586}" type="presOf" srcId="{F8521568-784C-4ADB-A9F3-CB97C9B2B8A3}" destId="{9E903175-B037-4413-A775-225C7B2A3D64}" srcOrd="0" destOrd="0" presId="urn:microsoft.com/office/officeart/2005/8/layout/hList6"/>
    <dgm:cxn modelId="{35F49806-4FF1-4B74-B30F-5DD1322329F9}" srcId="{4C93DCC0-AA08-44A1-9B35-2E5764341754}" destId="{ABFBA272-02C7-4BF7-A1DC-E17C89D6EBE9}" srcOrd="2" destOrd="0" parTransId="{FD3588CC-8B09-4C6D-B7DB-0BEB19688724}" sibTransId="{66AC263D-591D-4211-AA7A-6FE281FAEEE7}"/>
    <dgm:cxn modelId="{1F6478C5-DB1D-43EC-A2C6-A1EFCEADFD7B}" type="presOf" srcId="{3BDB7899-144B-43C2-9209-02B9A46C5358}" destId="{B6BF6DEA-AEA4-4107-B334-1DF9344BF7BA}" srcOrd="0" destOrd="3" presId="urn:microsoft.com/office/officeart/2005/8/layout/hList6"/>
    <dgm:cxn modelId="{0B533545-CC36-4C58-ACFA-4A67FEF1046D}" srcId="{F8521568-784C-4ADB-A9F3-CB97C9B2B8A3}" destId="{A6788F68-363E-4874-90DC-82211FA31C7F}" srcOrd="2" destOrd="0" parTransId="{61E5C1F5-BCA0-4AAF-A0C5-53BE3A327109}" sibTransId="{4D6B1023-796D-4C7E-9192-DF351532B095}"/>
    <dgm:cxn modelId="{30FC72A4-00CE-4885-886B-CB96B239D003}" type="presOf" srcId="{E6DC1EB0-40D6-4444-8334-D10C90A9472C}" destId="{B6BF6DEA-AEA4-4107-B334-1DF9344BF7BA}" srcOrd="0" destOrd="0" presId="urn:microsoft.com/office/officeart/2005/8/layout/hList6"/>
    <dgm:cxn modelId="{6760879E-4B5C-45BC-B277-FEDCA1502274}" srcId="{109668C9-3DF4-4CEF-91AF-F0165531579B}" destId="{43C32BE8-118A-4FF5-A4F6-1D63F25DFE38}" srcOrd="2" destOrd="0" parTransId="{340183F9-51BC-4961-80FB-F80F565A4F3F}" sibTransId="{9315B153-89CC-44D0-9CDF-9507E405ECC3}"/>
    <dgm:cxn modelId="{D4D7737A-3911-4652-845F-DA0A7F37E985}" type="presOf" srcId="{B153D4EE-E64F-403D-924E-6B9152FC8130}" destId="{EB54830F-DE7E-4A6B-8343-DCACA5CCE67F}" srcOrd="0" destOrd="0" presId="urn:microsoft.com/office/officeart/2005/8/layout/hList6"/>
    <dgm:cxn modelId="{A588E322-77ED-4FED-9587-FBCD2474E2FE}" type="presOf" srcId="{841A0A8E-0E5B-4C76-8A55-84E3CA15CAB0}" destId="{B6BF6DEA-AEA4-4107-B334-1DF9344BF7BA}" srcOrd="0" destOrd="4" presId="urn:microsoft.com/office/officeart/2005/8/layout/hList6"/>
    <dgm:cxn modelId="{1337627B-A92D-4D39-8947-71C0039B4F47}" srcId="{4C93DCC0-AA08-44A1-9B35-2E5764341754}" destId="{F1198BD7-FE97-4D0C-A47F-B50697AAFF64}" srcOrd="0" destOrd="0" parTransId="{BC885B0F-4120-4F37-BEB2-6CCD6472B986}" sibTransId="{1D609023-0ED4-4AB4-850D-E27A0B539A9A}"/>
    <dgm:cxn modelId="{90729100-2634-45E1-91B0-2B69335F515F}" srcId="{4C93DCC0-AA08-44A1-9B35-2E5764341754}" destId="{D0C6E054-D544-4151-A006-6A09F5E4CE05}" srcOrd="3" destOrd="0" parTransId="{1B7A9605-85DA-426C-9C2F-BA29EC62CF5A}" sibTransId="{71DDC610-3046-4C2E-9EE2-320667F3D6B5}"/>
    <dgm:cxn modelId="{970F04A7-19AA-4DE5-AF9F-147E8539A72D}" type="presOf" srcId="{FE18743F-D5EA-4391-BB90-C6BB725E176B}" destId="{D0AEF2C4-A61B-40E2-A5CD-D5919DC47D80}" srcOrd="0" destOrd="2" presId="urn:microsoft.com/office/officeart/2005/8/layout/hList6"/>
    <dgm:cxn modelId="{7820DB07-185F-4815-96CF-79AEA8DEFB94}" type="presOf" srcId="{ABFBA272-02C7-4BF7-A1DC-E17C89D6EBE9}" destId="{D0AEF2C4-A61B-40E2-A5CD-D5919DC47D80}" srcOrd="0" destOrd="3" presId="urn:microsoft.com/office/officeart/2005/8/layout/hList6"/>
    <dgm:cxn modelId="{939A81CF-B083-4F24-B96C-96A15EA1A12A}" srcId="{F8521568-784C-4ADB-A9F3-CB97C9B2B8A3}" destId="{C4B38582-2793-497D-890D-780EC6424C1C}" srcOrd="0" destOrd="0" parTransId="{E9A0F506-078D-4A20-AE45-3563A2146262}" sibTransId="{1BA86C2E-0145-4517-AE79-4C8EA803E9E8}"/>
    <dgm:cxn modelId="{26F20B5F-0CCA-4A78-A1CD-64D4EB4986B0}" srcId="{BDE893A3-C28C-4FD0-8D40-61774D18499B}" destId="{F8521568-784C-4ADB-A9F3-CB97C9B2B8A3}" srcOrd="4" destOrd="0" parTransId="{A36DF5E7-8ED0-4061-94E9-BBF6C6AB72E3}" sibTransId="{5E78CF4B-E77A-402D-AF88-71E45CC79D49}"/>
    <dgm:cxn modelId="{BBA5DF8D-E0C0-44C9-B230-FC752C6AE790}" srcId="{E6DC1EB0-40D6-4444-8334-D10C90A9472C}" destId="{B45B474A-EDA2-43A1-926C-D2CAD1F0FFA0}" srcOrd="1" destOrd="0" parTransId="{9A8A1F2D-5391-49AF-9A83-CEF308496B93}" sibTransId="{D6E9E48C-CD9B-4C11-AFD3-054F14F79125}"/>
    <dgm:cxn modelId="{5C57B31D-B234-40FE-B4FD-B7254FE9B683}" srcId="{E6DC1EB0-40D6-4444-8334-D10C90A9472C}" destId="{841A0A8E-0E5B-4C76-8A55-84E3CA15CAB0}" srcOrd="3" destOrd="0" parTransId="{FEC0381E-41D6-4EAD-B357-B2C6C30FB1A3}" sibTransId="{844CA999-D1AE-45F3-9309-CE5DC7D2A7FB}"/>
    <dgm:cxn modelId="{43F03D79-A1C5-4A56-8F4A-10E4A4C322EE}" type="presOf" srcId="{109668C9-3DF4-4CEF-91AF-F0165531579B}" destId="{5EF3D557-0354-49C4-A004-34A8025343D7}" srcOrd="0" destOrd="0" presId="urn:microsoft.com/office/officeart/2005/8/layout/hList6"/>
    <dgm:cxn modelId="{B8A67A9F-658A-404E-903A-2B56F801BB73}" srcId="{109668C9-3DF4-4CEF-91AF-F0165531579B}" destId="{4B2972D3-F941-43D0-B258-6BC35CA6115B}" srcOrd="0" destOrd="0" parTransId="{362FD96B-765D-402D-A762-F2E7446DF0C3}" sibTransId="{73C52EE2-6AD0-4CD9-B3C3-2D56F2227E08}"/>
    <dgm:cxn modelId="{EBF1F287-F709-49A7-B125-04E218B8A072}" srcId="{109668C9-3DF4-4CEF-91AF-F0165531579B}" destId="{A1978DAA-9BAF-4036-A23B-A03332436E7F}" srcOrd="1" destOrd="0" parTransId="{2281AD37-746A-42F1-83AD-B5C537AA0CAE}" sibTransId="{A38C2470-27F2-43FB-8C41-0E4D741F677B}"/>
    <dgm:cxn modelId="{BF752897-FF58-463D-AA85-7EBDFDC30D0E}" type="presOf" srcId="{BDE893A3-C28C-4FD0-8D40-61774D18499B}" destId="{E6ECC550-BE92-44D2-BF30-FBC4D505C737}" srcOrd="0" destOrd="0" presId="urn:microsoft.com/office/officeart/2005/8/layout/hList6"/>
    <dgm:cxn modelId="{F601921A-D4CB-4A01-BBF7-8EC9147C2B36}" type="presOf" srcId="{B7733245-328D-4AC5-BAAF-ACC39C766885}" destId="{EB54830F-DE7E-4A6B-8343-DCACA5CCE67F}" srcOrd="0" destOrd="3" presId="urn:microsoft.com/office/officeart/2005/8/layout/hList6"/>
    <dgm:cxn modelId="{3291C930-8B71-4DA7-9C39-54795E38475E}" srcId="{BDE893A3-C28C-4FD0-8D40-61774D18499B}" destId="{B153D4EE-E64F-403D-924E-6B9152FC8130}" srcOrd="3" destOrd="0" parTransId="{E8E477FA-966E-4768-B499-0FF757F9864C}" sibTransId="{33161991-E230-4FF3-849D-F0B589919202}"/>
    <dgm:cxn modelId="{2C4A7421-FC79-4736-8324-A8E8E6458E87}" type="presOf" srcId="{43C32BE8-118A-4FF5-A4F6-1D63F25DFE38}" destId="{5EF3D557-0354-49C4-A004-34A8025343D7}" srcOrd="0" destOrd="3" presId="urn:microsoft.com/office/officeart/2005/8/layout/hList6"/>
    <dgm:cxn modelId="{47603D78-81F5-4CE3-827F-241F8F54722F}" srcId="{BDE893A3-C28C-4FD0-8D40-61774D18499B}" destId="{109668C9-3DF4-4CEF-91AF-F0165531579B}" srcOrd="1" destOrd="0" parTransId="{E1BB8698-18FD-4E74-A2B3-57F99DBCB0A6}" sibTransId="{49E20B15-8983-46DE-8B37-D41328D7790B}"/>
    <dgm:cxn modelId="{99D13B39-5163-46ED-AE51-122AD41650DD}" type="presOf" srcId="{C4B38582-2793-497D-890D-780EC6424C1C}" destId="{9E903175-B037-4413-A775-225C7B2A3D64}" srcOrd="0" destOrd="1" presId="urn:microsoft.com/office/officeart/2005/8/layout/hList6"/>
    <dgm:cxn modelId="{B5AD295B-C83F-4C34-9EF7-AAFC974C9718}" type="presOf" srcId="{A1978DAA-9BAF-4036-A23B-A03332436E7F}" destId="{5EF3D557-0354-49C4-A004-34A8025343D7}" srcOrd="0" destOrd="2" presId="urn:microsoft.com/office/officeart/2005/8/layout/hList6"/>
    <dgm:cxn modelId="{5CE779B2-A02D-4C22-B1FB-C155A89D516A}" srcId="{4C93DCC0-AA08-44A1-9B35-2E5764341754}" destId="{FE18743F-D5EA-4391-BB90-C6BB725E176B}" srcOrd="1" destOrd="0" parTransId="{1C0E7881-9A4A-415B-B363-9D63D8CCF1EA}" sibTransId="{5D805892-560E-421C-8416-40F041DD1ACA}"/>
    <dgm:cxn modelId="{D8042D47-6EF1-4984-8D13-A98E12A33D15}" srcId="{E6DC1EB0-40D6-4444-8334-D10C90A9472C}" destId="{4D5993FE-87AE-470C-89E1-4CAC9D9F87D4}" srcOrd="0" destOrd="0" parTransId="{74F5B74E-8386-49C8-9361-EB349F245F03}" sibTransId="{4906F41B-82CB-4B1F-BBC1-5D750A2D9C86}"/>
    <dgm:cxn modelId="{078A06EB-9635-4E10-9A02-A1AD2B88B8C7}" type="presOf" srcId="{B45B474A-EDA2-43A1-926C-D2CAD1F0FFA0}" destId="{B6BF6DEA-AEA4-4107-B334-1DF9344BF7BA}" srcOrd="0" destOrd="2" presId="urn:microsoft.com/office/officeart/2005/8/layout/hList6"/>
    <dgm:cxn modelId="{D6C3BADC-C23C-4FE2-890A-8EC2F9E98589}" type="presOf" srcId="{F1198BD7-FE97-4D0C-A47F-B50697AAFF64}" destId="{D0AEF2C4-A61B-40E2-A5CD-D5919DC47D80}" srcOrd="0" destOrd="1" presId="urn:microsoft.com/office/officeart/2005/8/layout/hList6"/>
    <dgm:cxn modelId="{ABFB66F0-508A-4FA9-A16C-5B52C4F4EEAC}" type="presOf" srcId="{E1FBD0E6-D393-4EFB-B3FE-FEBD7023D682}" destId="{EB54830F-DE7E-4A6B-8343-DCACA5CCE67F}" srcOrd="0" destOrd="2" presId="urn:microsoft.com/office/officeart/2005/8/layout/hList6"/>
    <dgm:cxn modelId="{C84A5BD5-5420-4963-9AEB-3AE28E0A752C}" type="presOf" srcId="{D0C6E054-D544-4151-A006-6A09F5E4CE05}" destId="{D0AEF2C4-A61B-40E2-A5CD-D5919DC47D80}" srcOrd="0" destOrd="4" presId="urn:microsoft.com/office/officeart/2005/8/layout/hList6"/>
    <dgm:cxn modelId="{00924524-3AAE-45AE-A299-5484F8090C6E}" type="presOf" srcId="{A6788F68-363E-4874-90DC-82211FA31C7F}" destId="{9E903175-B037-4413-A775-225C7B2A3D64}" srcOrd="0" destOrd="3" presId="urn:microsoft.com/office/officeart/2005/8/layout/hList6"/>
    <dgm:cxn modelId="{54C81A86-D96D-4080-9C1A-B0E91EEEA0E0}" srcId="{BDE893A3-C28C-4FD0-8D40-61774D18499B}" destId="{E6DC1EB0-40D6-4444-8334-D10C90A9472C}" srcOrd="0" destOrd="0" parTransId="{6FBBECCC-6638-4166-A1FB-7976640C690C}" sibTransId="{A3A8C6D9-B992-4586-B56C-4C6268E147A1}"/>
    <dgm:cxn modelId="{E729F77F-453B-49F6-BAD9-A681A6D7D5C0}" srcId="{109668C9-3DF4-4CEF-91AF-F0165531579B}" destId="{DBA3FFA3-E45F-4A30-A5AD-C6F3CE063673}" srcOrd="3" destOrd="0" parTransId="{B41634E4-18E8-49A8-8D67-D0C73E2A6AE4}" sibTransId="{84DDA748-003E-4F2B-A1C1-FB775EF44FC2}"/>
    <dgm:cxn modelId="{8DDD460D-B0C7-4C8B-915B-D85963E1D90A}" type="presOf" srcId="{DBA3FFA3-E45F-4A30-A5AD-C6F3CE063673}" destId="{5EF3D557-0354-49C4-A004-34A8025343D7}" srcOrd="0" destOrd="4" presId="urn:microsoft.com/office/officeart/2005/8/layout/hList6"/>
    <dgm:cxn modelId="{DFFF548A-7F2B-4139-A692-E1BC05FAF9A6}" srcId="{B153D4EE-E64F-403D-924E-6B9152FC8130}" destId="{B7733245-328D-4AC5-BAAF-ACC39C766885}" srcOrd="2" destOrd="0" parTransId="{8C381884-697D-47DC-8E18-F9C820F3E2FF}" sibTransId="{6795B43A-2359-404C-9ABD-655AD13B55FC}"/>
    <dgm:cxn modelId="{9EBE4FFE-0AE5-4AB8-AC25-AA673A88C16D}" srcId="{BDE893A3-C28C-4FD0-8D40-61774D18499B}" destId="{4C93DCC0-AA08-44A1-9B35-2E5764341754}" srcOrd="2" destOrd="0" parTransId="{99039D58-B507-49F2-B8E6-C386B1047559}" sibTransId="{997DE9CC-692D-480D-B44B-3A642C399CCC}"/>
    <dgm:cxn modelId="{FF2FD5D2-46A3-48E9-B517-D8B5519BA9A3}" type="presParOf" srcId="{E6ECC550-BE92-44D2-BF30-FBC4D505C737}" destId="{B6BF6DEA-AEA4-4107-B334-1DF9344BF7BA}" srcOrd="0" destOrd="0" presId="urn:microsoft.com/office/officeart/2005/8/layout/hList6"/>
    <dgm:cxn modelId="{CA0B8E52-CBC0-43BC-A64A-51C1285A0F5F}" type="presParOf" srcId="{E6ECC550-BE92-44D2-BF30-FBC4D505C737}" destId="{888622BE-C105-4DB4-9166-D5F0AAB0B6FD}" srcOrd="1" destOrd="0" presId="urn:microsoft.com/office/officeart/2005/8/layout/hList6"/>
    <dgm:cxn modelId="{F6CDFC80-E447-43B8-A881-F6E70A20DD8A}" type="presParOf" srcId="{E6ECC550-BE92-44D2-BF30-FBC4D505C737}" destId="{5EF3D557-0354-49C4-A004-34A8025343D7}" srcOrd="2" destOrd="0" presId="urn:microsoft.com/office/officeart/2005/8/layout/hList6"/>
    <dgm:cxn modelId="{1A01BDC1-B804-4E4B-8788-3F5671C08ED5}" type="presParOf" srcId="{E6ECC550-BE92-44D2-BF30-FBC4D505C737}" destId="{F355B0A0-6B8A-4D44-A640-12E4E9B8B139}" srcOrd="3" destOrd="0" presId="urn:microsoft.com/office/officeart/2005/8/layout/hList6"/>
    <dgm:cxn modelId="{3BB32665-27B2-4268-9CBD-B5B42B7812F6}" type="presParOf" srcId="{E6ECC550-BE92-44D2-BF30-FBC4D505C737}" destId="{D0AEF2C4-A61B-40E2-A5CD-D5919DC47D80}" srcOrd="4" destOrd="0" presId="urn:microsoft.com/office/officeart/2005/8/layout/hList6"/>
    <dgm:cxn modelId="{644454D6-038E-4B4B-B0F7-E16BBB1B6405}" type="presParOf" srcId="{E6ECC550-BE92-44D2-BF30-FBC4D505C737}" destId="{032FC3C9-7209-40A4-84C7-15B09234F695}" srcOrd="5" destOrd="0" presId="urn:microsoft.com/office/officeart/2005/8/layout/hList6"/>
    <dgm:cxn modelId="{942CA1FE-58B9-49AB-B94A-15A77CFF2A53}" type="presParOf" srcId="{E6ECC550-BE92-44D2-BF30-FBC4D505C737}" destId="{EB54830F-DE7E-4A6B-8343-DCACA5CCE67F}" srcOrd="6" destOrd="0" presId="urn:microsoft.com/office/officeart/2005/8/layout/hList6"/>
    <dgm:cxn modelId="{3B88DA7D-CAE5-4C2F-ABDF-DCEC087C85ED}" type="presParOf" srcId="{E6ECC550-BE92-44D2-BF30-FBC4D505C737}" destId="{6FB19FD1-B2C0-4E87-9F13-9060782C8218}" srcOrd="7" destOrd="0" presId="urn:microsoft.com/office/officeart/2005/8/layout/hList6"/>
    <dgm:cxn modelId="{D2E4810A-DFC4-4EAA-8A1C-8597BAFAA56F}" type="presParOf" srcId="{E6ECC550-BE92-44D2-BF30-FBC4D505C737}" destId="{9E903175-B037-4413-A775-225C7B2A3D64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D8E8BB-E3A4-4FFB-9B32-06D7F94B3AE2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576745AA-BFCE-4BF5-9770-8AB8909FF3FE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장년인력 친화  직종 및 직무개발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3C4E8354-4D0F-4844-BBBD-190FEF827992}" type="parTrans" cxnId="{77EDAF4C-1C03-4CF9-952C-BF79D36BE4DF}">
      <dgm:prSet/>
      <dgm:spPr/>
      <dgm:t>
        <a:bodyPr/>
        <a:lstStyle/>
        <a:p>
          <a:pPr latinLnBrk="1"/>
          <a:endParaRPr lang="ko-KR" altLang="en-US"/>
        </a:p>
      </dgm:t>
    </dgm:pt>
    <dgm:pt modelId="{2817BA5B-A0C1-4FEB-A07A-99637BEBE52E}" type="sibTrans" cxnId="{77EDAF4C-1C03-4CF9-952C-BF79D36BE4DF}">
      <dgm:prSet/>
      <dgm:spPr/>
      <dgm:t>
        <a:bodyPr/>
        <a:lstStyle/>
        <a:p>
          <a:pPr latinLnBrk="1"/>
          <a:endParaRPr lang="ko-KR" altLang="en-US"/>
        </a:p>
      </dgm:t>
    </dgm:pt>
    <dgm:pt modelId="{1D53C5A5-D87C-43A9-85A6-CACDA32CCD48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장년고용 우선직종   개발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42AA4700-F7FB-45D0-B50E-B15DFC873DDF}" type="parTrans" cxnId="{815CF943-589E-441A-9D4C-50CC632E0BA6}">
      <dgm:prSet/>
      <dgm:spPr/>
      <dgm:t>
        <a:bodyPr/>
        <a:lstStyle/>
        <a:p>
          <a:pPr latinLnBrk="1"/>
          <a:endParaRPr lang="ko-KR" altLang="en-US"/>
        </a:p>
      </dgm:t>
    </dgm:pt>
    <dgm:pt modelId="{B80FB20C-66B4-45C2-8F32-CD4D4E2D4690}" type="sibTrans" cxnId="{815CF943-589E-441A-9D4C-50CC632E0BA6}">
      <dgm:prSet/>
      <dgm:spPr/>
      <dgm:t>
        <a:bodyPr/>
        <a:lstStyle/>
        <a:p>
          <a:pPr latinLnBrk="1"/>
          <a:endParaRPr lang="ko-KR" altLang="en-US"/>
        </a:p>
      </dgm:t>
    </dgm:pt>
    <dgm:pt modelId="{9FDD4160-81D0-432E-9C45-132402D272E4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장년인력대상 홍보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620ABB94-6EDF-4A6F-9F01-52C1E6665B0D}" type="parTrans" cxnId="{A1591F9F-3D4B-4AE0-84A7-36674558D512}">
      <dgm:prSet/>
      <dgm:spPr/>
      <dgm:t>
        <a:bodyPr/>
        <a:lstStyle/>
        <a:p>
          <a:pPr latinLnBrk="1"/>
          <a:endParaRPr lang="ko-KR" altLang="en-US"/>
        </a:p>
      </dgm:t>
    </dgm:pt>
    <dgm:pt modelId="{8D1E7E61-6395-4133-B589-DB58F935C7EE}" type="sibTrans" cxnId="{A1591F9F-3D4B-4AE0-84A7-36674558D512}">
      <dgm:prSet/>
      <dgm:spPr/>
      <dgm:t>
        <a:bodyPr/>
        <a:lstStyle/>
        <a:p>
          <a:pPr latinLnBrk="1"/>
          <a:endParaRPr lang="ko-KR" altLang="en-US"/>
        </a:p>
      </dgm:t>
    </dgm:pt>
    <dgm:pt modelId="{B1A5B8F8-5B0F-4D3B-996A-446F20846FCA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 인력 맞춤형 교육훈련 확대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B5475B04-277B-4DB4-A666-8BBBFB003D9E}" type="parTrans" cxnId="{4502CD3E-26C5-4443-9D9E-36F52933FC90}">
      <dgm:prSet/>
      <dgm:spPr/>
      <dgm:t>
        <a:bodyPr/>
        <a:lstStyle/>
        <a:p>
          <a:pPr latinLnBrk="1"/>
          <a:endParaRPr lang="ko-KR" altLang="en-US"/>
        </a:p>
      </dgm:t>
    </dgm:pt>
    <dgm:pt modelId="{9B791449-FFD1-45F5-9B0C-8897ABFEADA3}" type="sibTrans" cxnId="{4502CD3E-26C5-4443-9D9E-36F52933FC90}">
      <dgm:prSet/>
      <dgm:spPr/>
      <dgm:t>
        <a:bodyPr/>
        <a:lstStyle/>
        <a:p>
          <a:pPr latinLnBrk="1"/>
          <a:endParaRPr lang="ko-KR" altLang="en-US"/>
        </a:p>
      </dgm:t>
    </dgm:pt>
    <dgm:pt modelId="{A699F3E6-E222-4E34-9CDF-6C281141068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기술교육원 및 관련 전문기관 활용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C869C064-DAC0-4FAD-A240-8A4EB2E6B8C6}" type="parTrans" cxnId="{D67C846F-913D-4B67-BFB9-30A1A7074642}">
      <dgm:prSet/>
      <dgm:spPr/>
      <dgm:t>
        <a:bodyPr/>
        <a:lstStyle/>
        <a:p>
          <a:pPr latinLnBrk="1"/>
          <a:endParaRPr lang="ko-KR" altLang="en-US"/>
        </a:p>
      </dgm:t>
    </dgm:pt>
    <dgm:pt modelId="{F4B3C606-0BA8-48FB-99C1-5639BB26864A}" type="sibTrans" cxnId="{D67C846F-913D-4B67-BFB9-30A1A7074642}">
      <dgm:prSet/>
      <dgm:spPr/>
      <dgm:t>
        <a:bodyPr/>
        <a:lstStyle/>
        <a:p>
          <a:pPr latinLnBrk="1"/>
          <a:endParaRPr lang="ko-KR" altLang="en-US"/>
        </a:p>
      </dgm:t>
    </dgm:pt>
    <dgm:pt modelId="{8193B345-4C6B-49F9-ADE8-E73391AF128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교육훈련 공모를 통해 확보 및 보급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E0620315-D728-4885-82A9-5F263347C904}" type="parTrans" cxnId="{8A1DC5E4-CDCB-42C7-86D4-4E5A6576AF88}">
      <dgm:prSet/>
      <dgm:spPr/>
      <dgm:t>
        <a:bodyPr/>
        <a:lstStyle/>
        <a:p>
          <a:pPr latinLnBrk="1"/>
          <a:endParaRPr lang="ko-KR" altLang="en-US"/>
        </a:p>
      </dgm:t>
    </dgm:pt>
    <dgm:pt modelId="{E85C6FAF-312C-497F-A427-8BEC950F6B70}" type="sibTrans" cxnId="{8A1DC5E4-CDCB-42C7-86D4-4E5A6576AF88}">
      <dgm:prSet/>
      <dgm:spPr/>
      <dgm:t>
        <a:bodyPr/>
        <a:lstStyle/>
        <a:p>
          <a:pPr latinLnBrk="1"/>
          <a:endParaRPr lang="ko-KR" altLang="en-US"/>
        </a:p>
      </dgm:t>
    </dgm:pt>
    <dgm:pt modelId="{CB57946F-375D-4B93-A24F-49845DFED2F6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전문 기술자격  취득지원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A8B92BED-EF07-483E-8118-C172E13004CB}" type="parTrans" cxnId="{922CE87C-8AA4-42E4-9475-20B2B516D6DA}">
      <dgm:prSet/>
      <dgm:spPr/>
      <dgm:t>
        <a:bodyPr/>
        <a:lstStyle/>
        <a:p>
          <a:pPr latinLnBrk="1"/>
          <a:endParaRPr lang="ko-KR" altLang="en-US"/>
        </a:p>
      </dgm:t>
    </dgm:pt>
    <dgm:pt modelId="{04A5A703-FEA2-4DD2-BEC1-5DBBCBF8E048}" type="sibTrans" cxnId="{922CE87C-8AA4-42E4-9475-20B2B516D6DA}">
      <dgm:prSet/>
      <dgm:spPr/>
      <dgm:t>
        <a:bodyPr/>
        <a:lstStyle/>
        <a:p>
          <a:pPr latinLnBrk="1"/>
          <a:endParaRPr lang="ko-KR" altLang="en-US"/>
        </a:p>
      </dgm:t>
    </dgm:pt>
    <dgm:pt modelId="{1CD1F143-FBFE-4FCF-B525-2E7314F37F2D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취업적합 기술자격   종목선정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7C62DABC-4CFD-4B00-9905-5F8E55109153}" type="parTrans" cxnId="{025E75DD-F6D4-44E4-A609-CCA44BD84E3C}">
      <dgm:prSet/>
      <dgm:spPr/>
      <dgm:t>
        <a:bodyPr/>
        <a:lstStyle/>
        <a:p>
          <a:pPr latinLnBrk="1"/>
          <a:endParaRPr lang="ko-KR" altLang="en-US"/>
        </a:p>
      </dgm:t>
    </dgm:pt>
    <dgm:pt modelId="{96838192-2369-42F7-82A4-5E676C070EA0}" type="sibTrans" cxnId="{025E75DD-F6D4-44E4-A609-CCA44BD84E3C}">
      <dgm:prSet/>
      <dgm:spPr/>
      <dgm:t>
        <a:bodyPr/>
        <a:lstStyle/>
        <a:p>
          <a:pPr latinLnBrk="1"/>
          <a:endParaRPr lang="ko-KR" altLang="en-US"/>
        </a:p>
      </dgm:t>
    </dgm:pt>
    <dgm:pt modelId="{2FE70601-DF00-4CDF-BCD1-6616391E93C4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기술교육훈련운영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DD3EC877-597E-46A7-8EA6-0C7564EAECBE}" type="parTrans" cxnId="{F958B18D-1634-4CC7-812F-9C0BEE08B959}">
      <dgm:prSet/>
      <dgm:spPr/>
      <dgm:t>
        <a:bodyPr/>
        <a:lstStyle/>
        <a:p>
          <a:pPr latinLnBrk="1"/>
          <a:endParaRPr lang="ko-KR" altLang="en-US"/>
        </a:p>
      </dgm:t>
    </dgm:pt>
    <dgm:pt modelId="{CF28817B-4267-469E-8E35-2774F18BDE74}" type="sibTrans" cxnId="{F958B18D-1634-4CC7-812F-9C0BEE08B959}">
      <dgm:prSet/>
      <dgm:spPr/>
      <dgm:t>
        <a:bodyPr/>
        <a:lstStyle/>
        <a:p>
          <a:pPr latinLnBrk="1"/>
          <a:endParaRPr lang="ko-KR" altLang="en-US"/>
        </a:p>
      </dgm:t>
    </dgm:pt>
    <dgm:pt modelId="{35E1D870-270B-4EBF-B943-6363C69CEBE6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인력난 기업대상 홍보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2F56D7D7-3D8C-470D-A75D-A596D27989BC}" type="parTrans" cxnId="{899C4A1A-BC6D-45CD-9335-53428408C10A}">
      <dgm:prSet/>
      <dgm:spPr/>
      <dgm:t>
        <a:bodyPr/>
        <a:lstStyle/>
        <a:p>
          <a:pPr latinLnBrk="1"/>
          <a:endParaRPr lang="ko-KR" altLang="en-US"/>
        </a:p>
      </dgm:t>
    </dgm:pt>
    <dgm:pt modelId="{EFD3F415-49FB-48C3-9EFF-DB73F941B9A4}" type="sibTrans" cxnId="{899C4A1A-BC6D-45CD-9335-53428408C10A}">
      <dgm:prSet/>
      <dgm:spPr/>
      <dgm:t>
        <a:bodyPr/>
        <a:lstStyle/>
        <a:p>
          <a:pPr latinLnBrk="1"/>
          <a:endParaRPr lang="ko-KR" altLang="en-US"/>
        </a:p>
      </dgm:t>
    </dgm:pt>
    <dgm:pt modelId="{0A9397F8-FD83-43C9-9EF5-B1D71991C56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기업대상 인사노무   컨설팅 </a:t>
          </a:r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제공</a:t>
          </a:r>
          <a:r>
            <a:rPr lang="en-US" altLang="ko-KR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(</a:t>
          </a:r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사회활동형 대상 활용가능</a:t>
          </a:r>
          <a:r>
            <a:rPr lang="en-US" altLang="ko-KR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)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459079A8-C7A6-4179-A7FB-768DDF2C680D}" type="parTrans" cxnId="{DC745C49-9014-4997-B662-A00D0FCF072F}">
      <dgm:prSet/>
      <dgm:spPr/>
      <dgm:t>
        <a:bodyPr/>
        <a:lstStyle/>
        <a:p>
          <a:pPr latinLnBrk="1"/>
          <a:endParaRPr lang="ko-KR" altLang="en-US"/>
        </a:p>
      </dgm:t>
    </dgm:pt>
    <dgm:pt modelId="{98DC0F16-A369-43CC-A3BC-9E944160775A}" type="sibTrans" cxnId="{DC745C49-9014-4997-B662-A00D0FCF072F}">
      <dgm:prSet/>
      <dgm:spPr/>
      <dgm:t>
        <a:bodyPr/>
        <a:lstStyle/>
        <a:p>
          <a:pPr latinLnBrk="1"/>
          <a:endParaRPr lang="ko-KR" altLang="en-US"/>
        </a:p>
      </dgm:t>
    </dgm:pt>
    <dgm:pt modelId="{12D59FD1-8D4C-41F6-BDD4-ED7B519BC2EC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기술자격인턴십 연계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7C9E3C97-E5F4-4C3F-BC92-2D678D6D8E57}" type="parTrans" cxnId="{C8B06FDE-7A4E-4D19-9883-5353BC6B5230}">
      <dgm:prSet/>
      <dgm:spPr/>
      <dgm:t>
        <a:bodyPr/>
        <a:lstStyle/>
        <a:p>
          <a:pPr latinLnBrk="1"/>
          <a:endParaRPr lang="ko-KR" altLang="en-US"/>
        </a:p>
      </dgm:t>
    </dgm:pt>
    <dgm:pt modelId="{899CF835-08FE-4161-9F87-C463B211B915}" type="sibTrans" cxnId="{C8B06FDE-7A4E-4D19-9883-5353BC6B5230}">
      <dgm:prSet/>
      <dgm:spPr/>
      <dgm:t>
        <a:bodyPr/>
        <a:lstStyle/>
        <a:p>
          <a:pPr latinLnBrk="1"/>
          <a:endParaRPr lang="ko-KR" altLang="en-US"/>
        </a:p>
      </dgm:t>
    </dgm:pt>
    <dgm:pt modelId="{1DD694D2-4E61-42A3-80B4-651FF416754E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생활형 및 생계형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6412B94B-FE68-4F88-BDFC-18277562348B}" type="parTrans" cxnId="{736F645C-3FCC-48FF-A350-189BFAB56BB8}">
      <dgm:prSet/>
      <dgm:spPr/>
    </dgm:pt>
    <dgm:pt modelId="{07BDCC8C-AB3F-4739-BCE3-CA1713094CF4}" type="sibTrans" cxnId="{736F645C-3FCC-48FF-A350-189BFAB56BB8}">
      <dgm:prSet/>
      <dgm:spPr/>
    </dgm:pt>
    <dgm:pt modelId="{1B9F4174-54CE-484A-ABA6-D33F1AD9D7A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생활형 및 생계형</a:t>
          </a:r>
          <a:endParaRPr lang="ko-KR" altLang="en-US" sz="18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69F2E368-728F-43D8-9879-ECD419AC6A0B}" type="parTrans" cxnId="{1B0B4842-9DCF-45B1-84ED-C9504E5C2696}">
      <dgm:prSet/>
      <dgm:spPr/>
    </dgm:pt>
    <dgm:pt modelId="{A29335BF-0DFE-4F3D-B145-370F811EA649}" type="sibTrans" cxnId="{1B0B4842-9DCF-45B1-84ED-C9504E5C2696}">
      <dgm:prSet/>
      <dgm:spPr/>
    </dgm:pt>
    <dgm:pt modelId="{89CB3B7A-D3C6-4A9D-88CC-F612A8AF7F48}" type="pres">
      <dgm:prSet presAssocID="{38D8E8BB-E3A4-4FFB-9B32-06D7F94B3A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39C3042-8182-4818-8F2E-CB7B17E4B2F6}" type="pres">
      <dgm:prSet presAssocID="{576745AA-BFCE-4BF5-9770-8AB8909FF3FE}" presName="composite" presStyleCnt="0"/>
      <dgm:spPr/>
    </dgm:pt>
    <dgm:pt modelId="{592F7C8F-6FAC-4A98-B2DF-AB4AD062E2CB}" type="pres">
      <dgm:prSet presAssocID="{576745AA-BFCE-4BF5-9770-8AB8909FF3F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952D70-DEAA-401B-B4FC-82A6E278C241}" type="pres">
      <dgm:prSet presAssocID="{576745AA-BFCE-4BF5-9770-8AB8909FF3F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2F7B50-EEE9-449A-9D7B-D3458188734E}" type="pres">
      <dgm:prSet presAssocID="{2817BA5B-A0C1-4FEB-A07A-99637BEBE52E}" presName="space" presStyleCnt="0"/>
      <dgm:spPr/>
    </dgm:pt>
    <dgm:pt modelId="{E5634B04-C90D-497F-B026-B16347F9F205}" type="pres">
      <dgm:prSet presAssocID="{B1A5B8F8-5B0F-4D3B-996A-446F20846FCA}" presName="composite" presStyleCnt="0"/>
      <dgm:spPr/>
    </dgm:pt>
    <dgm:pt modelId="{06AFF791-A484-4595-B2ED-EB3C305D87D5}" type="pres">
      <dgm:prSet presAssocID="{B1A5B8F8-5B0F-4D3B-996A-446F20846FC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672C10-D901-4A76-9734-96AC60182973}" type="pres">
      <dgm:prSet presAssocID="{B1A5B8F8-5B0F-4D3B-996A-446F20846FC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60FD55C-159F-4F33-8A72-2C467E4B6719}" type="pres">
      <dgm:prSet presAssocID="{9B791449-FFD1-45F5-9B0C-8897ABFEADA3}" presName="space" presStyleCnt="0"/>
      <dgm:spPr/>
    </dgm:pt>
    <dgm:pt modelId="{BB6A6F9B-259E-47E8-87A6-F792B1667B1B}" type="pres">
      <dgm:prSet presAssocID="{CB57946F-375D-4B93-A24F-49845DFED2F6}" presName="composite" presStyleCnt="0"/>
      <dgm:spPr/>
    </dgm:pt>
    <dgm:pt modelId="{856E8465-8E3F-47A8-89A1-E516BB91DDBC}" type="pres">
      <dgm:prSet presAssocID="{CB57946F-375D-4B93-A24F-49845DFED2F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F836BC-529C-42C1-B87A-E5BBCBCA6086}" type="pres">
      <dgm:prSet presAssocID="{CB57946F-375D-4B93-A24F-49845DFED2F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91C9510-C8C1-4DA7-9C7F-46E54E6E1783}" type="presOf" srcId="{35E1D870-270B-4EBF-B943-6363C69CEBE6}" destId="{66952D70-DEAA-401B-B4FC-82A6E278C241}" srcOrd="0" destOrd="2" presId="urn:microsoft.com/office/officeart/2005/8/layout/hList1"/>
    <dgm:cxn modelId="{DC745C49-9014-4997-B662-A00D0FCF072F}" srcId="{576745AA-BFCE-4BF5-9770-8AB8909FF3FE}" destId="{0A9397F8-FD83-43C9-9EF5-B1D71991C567}" srcOrd="3" destOrd="0" parTransId="{459079A8-C7A6-4179-A7FB-768DDF2C680D}" sibTransId="{98DC0F16-A369-43CC-A3BC-9E944160775A}"/>
    <dgm:cxn modelId="{271DBFE0-736E-4880-9380-B9E89D69BC27}" type="presOf" srcId="{38D8E8BB-E3A4-4FFB-9B32-06D7F94B3AE2}" destId="{89CB3B7A-D3C6-4A9D-88CC-F612A8AF7F48}" srcOrd="0" destOrd="0" presId="urn:microsoft.com/office/officeart/2005/8/layout/hList1"/>
    <dgm:cxn modelId="{77EDAF4C-1C03-4CF9-952C-BF79D36BE4DF}" srcId="{38D8E8BB-E3A4-4FFB-9B32-06D7F94B3AE2}" destId="{576745AA-BFCE-4BF5-9770-8AB8909FF3FE}" srcOrd="0" destOrd="0" parTransId="{3C4E8354-4D0F-4844-BBBD-190FEF827992}" sibTransId="{2817BA5B-A0C1-4FEB-A07A-99637BEBE52E}"/>
    <dgm:cxn modelId="{815CF943-589E-441A-9D4C-50CC632E0BA6}" srcId="{576745AA-BFCE-4BF5-9770-8AB8909FF3FE}" destId="{1D53C5A5-D87C-43A9-85A6-CACDA32CCD48}" srcOrd="0" destOrd="0" parTransId="{42AA4700-F7FB-45D0-B50E-B15DFC873DDF}" sibTransId="{B80FB20C-66B4-45C2-8F32-CD4D4E2D4690}"/>
    <dgm:cxn modelId="{83BCBFC7-70A7-45A7-BAE4-9802F61B7A89}" type="presOf" srcId="{9FDD4160-81D0-432E-9C45-132402D272E4}" destId="{66952D70-DEAA-401B-B4FC-82A6E278C241}" srcOrd="0" destOrd="1" presId="urn:microsoft.com/office/officeart/2005/8/layout/hList1"/>
    <dgm:cxn modelId="{C2DCF8B5-A5D6-46C7-9F55-DE71556922A3}" type="presOf" srcId="{CB57946F-375D-4B93-A24F-49845DFED2F6}" destId="{856E8465-8E3F-47A8-89A1-E516BB91DDBC}" srcOrd="0" destOrd="0" presId="urn:microsoft.com/office/officeart/2005/8/layout/hList1"/>
    <dgm:cxn modelId="{8A1DC5E4-CDCB-42C7-86D4-4E5A6576AF88}" srcId="{B1A5B8F8-5B0F-4D3B-996A-446F20846FCA}" destId="{8193B345-4C6B-49F9-ADE8-E73391AF1287}" srcOrd="1" destOrd="0" parTransId="{E0620315-D728-4885-82A9-5F263347C904}" sibTransId="{E85C6FAF-312C-497F-A427-8BEC950F6B70}"/>
    <dgm:cxn modelId="{736F645C-3FCC-48FF-A350-189BFAB56BB8}" srcId="{B1A5B8F8-5B0F-4D3B-996A-446F20846FCA}" destId="{1DD694D2-4E61-42A3-80B4-651FF416754E}" srcOrd="2" destOrd="0" parTransId="{6412B94B-FE68-4F88-BDFC-18277562348B}" sibTransId="{07BDCC8C-AB3F-4739-BCE3-CA1713094CF4}"/>
    <dgm:cxn modelId="{FC9B9BFA-039E-4874-9CF5-0B2BF2DD6C1C}" type="presOf" srcId="{A699F3E6-E222-4E34-9CDF-6C281141068B}" destId="{49672C10-D901-4A76-9734-96AC60182973}" srcOrd="0" destOrd="0" presId="urn:microsoft.com/office/officeart/2005/8/layout/hList1"/>
    <dgm:cxn modelId="{4502CD3E-26C5-4443-9D9E-36F52933FC90}" srcId="{38D8E8BB-E3A4-4FFB-9B32-06D7F94B3AE2}" destId="{B1A5B8F8-5B0F-4D3B-996A-446F20846FCA}" srcOrd="1" destOrd="0" parTransId="{B5475B04-277B-4DB4-A666-8BBBFB003D9E}" sibTransId="{9B791449-FFD1-45F5-9B0C-8897ABFEADA3}"/>
    <dgm:cxn modelId="{A1591F9F-3D4B-4AE0-84A7-36674558D512}" srcId="{576745AA-BFCE-4BF5-9770-8AB8909FF3FE}" destId="{9FDD4160-81D0-432E-9C45-132402D272E4}" srcOrd="1" destOrd="0" parTransId="{620ABB94-6EDF-4A6F-9F01-52C1E6665B0D}" sibTransId="{8D1E7E61-6395-4133-B589-DB58F935C7EE}"/>
    <dgm:cxn modelId="{F958B18D-1634-4CC7-812F-9C0BEE08B959}" srcId="{CB57946F-375D-4B93-A24F-49845DFED2F6}" destId="{2FE70601-DF00-4CDF-BCD1-6616391E93C4}" srcOrd="1" destOrd="0" parTransId="{DD3EC877-597E-46A7-8EA6-0C7564EAECBE}" sibTransId="{CF28817B-4267-469E-8E35-2774F18BDE74}"/>
    <dgm:cxn modelId="{1B0B4842-9DCF-45B1-84ED-C9504E5C2696}" srcId="{CB57946F-375D-4B93-A24F-49845DFED2F6}" destId="{1B9F4174-54CE-484A-ABA6-D33F1AD9D7AB}" srcOrd="3" destOrd="0" parTransId="{69F2E368-728F-43D8-9879-ECD419AC6A0B}" sibTransId="{A29335BF-0DFE-4F3D-B145-370F811EA649}"/>
    <dgm:cxn modelId="{899C4A1A-BC6D-45CD-9335-53428408C10A}" srcId="{576745AA-BFCE-4BF5-9770-8AB8909FF3FE}" destId="{35E1D870-270B-4EBF-B943-6363C69CEBE6}" srcOrd="2" destOrd="0" parTransId="{2F56D7D7-3D8C-470D-A75D-A596D27989BC}" sibTransId="{EFD3F415-49FB-48C3-9EFF-DB73F941B9A4}"/>
    <dgm:cxn modelId="{3C361044-E3C3-4238-8F46-BAD0B9A82CDD}" type="presOf" srcId="{2FE70601-DF00-4CDF-BCD1-6616391E93C4}" destId="{14F836BC-529C-42C1-B87A-E5BBCBCA6086}" srcOrd="0" destOrd="1" presId="urn:microsoft.com/office/officeart/2005/8/layout/hList1"/>
    <dgm:cxn modelId="{A14AEB2C-AF40-4097-B718-F3A4D2FE5BDA}" type="presOf" srcId="{1CD1F143-FBFE-4FCF-B525-2E7314F37F2D}" destId="{14F836BC-529C-42C1-B87A-E5BBCBCA6086}" srcOrd="0" destOrd="0" presId="urn:microsoft.com/office/officeart/2005/8/layout/hList1"/>
    <dgm:cxn modelId="{A83D04B6-E235-4BEA-A07B-B25FB5EA678D}" type="presOf" srcId="{1B9F4174-54CE-484A-ABA6-D33F1AD9D7AB}" destId="{14F836BC-529C-42C1-B87A-E5BBCBCA6086}" srcOrd="0" destOrd="3" presId="urn:microsoft.com/office/officeart/2005/8/layout/hList1"/>
    <dgm:cxn modelId="{C8B06FDE-7A4E-4D19-9883-5353BC6B5230}" srcId="{CB57946F-375D-4B93-A24F-49845DFED2F6}" destId="{12D59FD1-8D4C-41F6-BDD4-ED7B519BC2EC}" srcOrd="2" destOrd="0" parTransId="{7C9E3C97-E5F4-4C3F-BC92-2D678D6D8E57}" sibTransId="{899CF835-08FE-4161-9F87-C463B211B915}"/>
    <dgm:cxn modelId="{B782A6F0-D847-4ABE-8CCD-5D91B2F58DE5}" type="presOf" srcId="{12D59FD1-8D4C-41F6-BDD4-ED7B519BC2EC}" destId="{14F836BC-529C-42C1-B87A-E5BBCBCA6086}" srcOrd="0" destOrd="2" presId="urn:microsoft.com/office/officeart/2005/8/layout/hList1"/>
    <dgm:cxn modelId="{D67C846F-913D-4B67-BFB9-30A1A7074642}" srcId="{B1A5B8F8-5B0F-4D3B-996A-446F20846FCA}" destId="{A699F3E6-E222-4E34-9CDF-6C281141068B}" srcOrd="0" destOrd="0" parTransId="{C869C064-DAC0-4FAD-A240-8A4EB2E6B8C6}" sibTransId="{F4B3C606-0BA8-48FB-99C1-5639BB26864A}"/>
    <dgm:cxn modelId="{840C69B7-0CD6-45C7-8E05-8668824DCCB0}" type="presOf" srcId="{1DD694D2-4E61-42A3-80B4-651FF416754E}" destId="{49672C10-D901-4A76-9734-96AC60182973}" srcOrd="0" destOrd="2" presId="urn:microsoft.com/office/officeart/2005/8/layout/hList1"/>
    <dgm:cxn modelId="{922CE87C-8AA4-42E4-9475-20B2B516D6DA}" srcId="{38D8E8BB-E3A4-4FFB-9B32-06D7F94B3AE2}" destId="{CB57946F-375D-4B93-A24F-49845DFED2F6}" srcOrd="2" destOrd="0" parTransId="{A8B92BED-EF07-483E-8118-C172E13004CB}" sibTransId="{04A5A703-FEA2-4DD2-BEC1-5DBBCBF8E048}"/>
    <dgm:cxn modelId="{9CD4FA51-35BC-46C2-BE23-60A7BD57B6A1}" type="presOf" srcId="{1D53C5A5-D87C-43A9-85A6-CACDA32CCD48}" destId="{66952D70-DEAA-401B-B4FC-82A6E278C241}" srcOrd="0" destOrd="0" presId="urn:microsoft.com/office/officeart/2005/8/layout/hList1"/>
    <dgm:cxn modelId="{678F5250-EFE8-4B3B-A5EB-FDC372EB1B44}" type="presOf" srcId="{0A9397F8-FD83-43C9-9EF5-B1D71991C567}" destId="{66952D70-DEAA-401B-B4FC-82A6E278C241}" srcOrd="0" destOrd="3" presId="urn:microsoft.com/office/officeart/2005/8/layout/hList1"/>
    <dgm:cxn modelId="{2D13047D-742C-461B-AB74-5E4422C6B1EE}" type="presOf" srcId="{B1A5B8F8-5B0F-4D3B-996A-446F20846FCA}" destId="{06AFF791-A484-4595-B2ED-EB3C305D87D5}" srcOrd="0" destOrd="0" presId="urn:microsoft.com/office/officeart/2005/8/layout/hList1"/>
    <dgm:cxn modelId="{42872644-46B5-4AAE-BCF7-0B0832629A12}" type="presOf" srcId="{576745AA-BFCE-4BF5-9770-8AB8909FF3FE}" destId="{592F7C8F-6FAC-4A98-B2DF-AB4AD062E2CB}" srcOrd="0" destOrd="0" presId="urn:microsoft.com/office/officeart/2005/8/layout/hList1"/>
    <dgm:cxn modelId="{025E75DD-F6D4-44E4-A609-CCA44BD84E3C}" srcId="{CB57946F-375D-4B93-A24F-49845DFED2F6}" destId="{1CD1F143-FBFE-4FCF-B525-2E7314F37F2D}" srcOrd="0" destOrd="0" parTransId="{7C62DABC-4CFD-4B00-9905-5F8E55109153}" sibTransId="{96838192-2369-42F7-82A4-5E676C070EA0}"/>
    <dgm:cxn modelId="{1A8C9B17-1F26-41D3-BAB8-44275BF83916}" type="presOf" srcId="{8193B345-4C6B-49F9-ADE8-E73391AF1287}" destId="{49672C10-D901-4A76-9734-96AC60182973}" srcOrd="0" destOrd="1" presId="urn:microsoft.com/office/officeart/2005/8/layout/hList1"/>
    <dgm:cxn modelId="{E8525979-CE6C-4B51-A584-B5FDBBD11193}" type="presParOf" srcId="{89CB3B7A-D3C6-4A9D-88CC-F612A8AF7F48}" destId="{D39C3042-8182-4818-8F2E-CB7B17E4B2F6}" srcOrd="0" destOrd="0" presId="urn:microsoft.com/office/officeart/2005/8/layout/hList1"/>
    <dgm:cxn modelId="{195A4F7E-8189-420F-B997-040AED1F143C}" type="presParOf" srcId="{D39C3042-8182-4818-8F2E-CB7B17E4B2F6}" destId="{592F7C8F-6FAC-4A98-B2DF-AB4AD062E2CB}" srcOrd="0" destOrd="0" presId="urn:microsoft.com/office/officeart/2005/8/layout/hList1"/>
    <dgm:cxn modelId="{765BC60C-B589-43D2-82F9-31B0408058F2}" type="presParOf" srcId="{D39C3042-8182-4818-8F2E-CB7B17E4B2F6}" destId="{66952D70-DEAA-401B-B4FC-82A6E278C241}" srcOrd="1" destOrd="0" presId="urn:microsoft.com/office/officeart/2005/8/layout/hList1"/>
    <dgm:cxn modelId="{877C15BF-3214-40CF-8373-AB2C633DA6AC}" type="presParOf" srcId="{89CB3B7A-D3C6-4A9D-88CC-F612A8AF7F48}" destId="{282F7B50-EEE9-449A-9D7B-D3458188734E}" srcOrd="1" destOrd="0" presId="urn:microsoft.com/office/officeart/2005/8/layout/hList1"/>
    <dgm:cxn modelId="{09850658-84A7-46DD-9826-56FE98840C41}" type="presParOf" srcId="{89CB3B7A-D3C6-4A9D-88CC-F612A8AF7F48}" destId="{E5634B04-C90D-497F-B026-B16347F9F205}" srcOrd="2" destOrd="0" presId="urn:microsoft.com/office/officeart/2005/8/layout/hList1"/>
    <dgm:cxn modelId="{85FED8E3-9CB3-4119-B752-89DB37E39AAF}" type="presParOf" srcId="{E5634B04-C90D-497F-B026-B16347F9F205}" destId="{06AFF791-A484-4595-B2ED-EB3C305D87D5}" srcOrd="0" destOrd="0" presId="urn:microsoft.com/office/officeart/2005/8/layout/hList1"/>
    <dgm:cxn modelId="{B1C5E0E1-FE84-40C9-9C08-23C62AB5F55E}" type="presParOf" srcId="{E5634B04-C90D-497F-B026-B16347F9F205}" destId="{49672C10-D901-4A76-9734-96AC60182973}" srcOrd="1" destOrd="0" presId="urn:microsoft.com/office/officeart/2005/8/layout/hList1"/>
    <dgm:cxn modelId="{FB457C97-190A-40C5-8FBB-F8F7C1C98233}" type="presParOf" srcId="{89CB3B7A-D3C6-4A9D-88CC-F612A8AF7F48}" destId="{960FD55C-159F-4F33-8A72-2C467E4B6719}" srcOrd="3" destOrd="0" presId="urn:microsoft.com/office/officeart/2005/8/layout/hList1"/>
    <dgm:cxn modelId="{433FA584-45B6-4B47-A98D-302E56D95AF4}" type="presParOf" srcId="{89CB3B7A-D3C6-4A9D-88CC-F612A8AF7F48}" destId="{BB6A6F9B-259E-47E8-87A6-F792B1667B1B}" srcOrd="4" destOrd="0" presId="urn:microsoft.com/office/officeart/2005/8/layout/hList1"/>
    <dgm:cxn modelId="{CED11CC0-25B3-4E0B-920D-8849F1B62A6C}" type="presParOf" srcId="{BB6A6F9B-259E-47E8-87A6-F792B1667B1B}" destId="{856E8465-8E3F-47A8-89A1-E516BB91DDBC}" srcOrd="0" destOrd="0" presId="urn:microsoft.com/office/officeart/2005/8/layout/hList1"/>
    <dgm:cxn modelId="{34DEF7BC-B93E-401C-89F6-04DAFA730344}" type="presParOf" srcId="{BB6A6F9B-259E-47E8-87A6-F792B1667B1B}" destId="{14F836BC-529C-42C1-B87A-E5BBCBCA608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890CA6-F639-41A8-A540-3998EA9499DD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8174E025-7F04-4928-9F47-076CEF9D4A62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장년 취업박람회 개최</a:t>
          </a:r>
          <a:endParaRPr lang="ko-KR" altLang="en-US" sz="1600" dirty="0">
            <a:latin typeface="08서울남산체 B" panose="02020603020101020101" pitchFamily="18" charset="-127"/>
            <a:ea typeface="08서울남산체 B" panose="02020603020101020101" pitchFamily="18" charset="-127"/>
          </a:endParaRPr>
        </a:p>
      </dgm:t>
    </dgm:pt>
    <dgm:pt modelId="{D3E0A428-54AF-4F31-9A68-6D9DC3650140}" type="parTrans" cxnId="{07C8B900-DBC7-4044-BB56-5497849E1399}">
      <dgm:prSet/>
      <dgm:spPr/>
      <dgm:t>
        <a:bodyPr/>
        <a:lstStyle/>
        <a:p>
          <a:pPr latinLnBrk="1"/>
          <a:endParaRPr lang="ko-KR" altLang="en-US"/>
        </a:p>
      </dgm:t>
    </dgm:pt>
    <dgm:pt modelId="{4D22A05B-280B-457D-BF60-5D01B5158B22}" type="sibTrans" cxnId="{07C8B900-DBC7-4044-BB56-5497849E1399}">
      <dgm:prSet/>
      <dgm:spPr/>
      <dgm:t>
        <a:bodyPr/>
        <a:lstStyle/>
        <a:p>
          <a:pPr latinLnBrk="1"/>
          <a:endParaRPr lang="ko-KR" altLang="en-US"/>
        </a:p>
      </dgm:t>
    </dgm:pt>
    <dgm:pt modelId="{E1CB67E2-BA60-40E7-A98E-B1AB534B2B85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시기와 장소를 고려한 내실 있는 취업박람회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5FAC0B8D-8CA1-4D7F-AE29-3AC73952D82D}" type="parTrans" cxnId="{045EFD9B-6B8C-4C06-9B98-7FBCEF4F5D68}">
      <dgm:prSet/>
      <dgm:spPr/>
      <dgm:t>
        <a:bodyPr/>
        <a:lstStyle/>
        <a:p>
          <a:pPr latinLnBrk="1"/>
          <a:endParaRPr lang="ko-KR" altLang="en-US"/>
        </a:p>
      </dgm:t>
    </dgm:pt>
    <dgm:pt modelId="{A2F2B5F8-E91B-4AC6-BC46-0A152327A5AA}" type="sibTrans" cxnId="{045EFD9B-6B8C-4C06-9B98-7FBCEF4F5D68}">
      <dgm:prSet/>
      <dgm:spPr/>
      <dgm:t>
        <a:bodyPr/>
        <a:lstStyle/>
        <a:p>
          <a:pPr latinLnBrk="1"/>
          <a:endParaRPr lang="ko-KR" altLang="en-US"/>
        </a:p>
      </dgm:t>
    </dgm:pt>
    <dgm:pt modelId="{873E25F7-144F-42AD-BBF8-FB3628850A50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주도형 대규모 박람회 개최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0BB9DACB-2BFD-4702-BE64-B95F70804AB0}" type="parTrans" cxnId="{E323ABD0-A241-48D1-90E6-2F65B2D83B93}">
      <dgm:prSet/>
      <dgm:spPr/>
      <dgm:t>
        <a:bodyPr/>
        <a:lstStyle/>
        <a:p>
          <a:pPr latinLnBrk="1"/>
          <a:endParaRPr lang="ko-KR" altLang="en-US"/>
        </a:p>
      </dgm:t>
    </dgm:pt>
    <dgm:pt modelId="{73D023F8-9014-48F0-A26B-A764D356F651}" type="sibTrans" cxnId="{E323ABD0-A241-48D1-90E6-2F65B2D83B93}">
      <dgm:prSet/>
      <dgm:spPr/>
      <dgm:t>
        <a:bodyPr/>
        <a:lstStyle/>
        <a:p>
          <a:pPr latinLnBrk="1"/>
          <a:endParaRPr lang="ko-KR" altLang="en-US"/>
        </a:p>
      </dgm:t>
    </dgm:pt>
    <dgm:pt modelId="{DEF87E24-2DD2-42AF-8099-3E8662E003D8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장년 취업지원 전문성 강화</a:t>
          </a:r>
          <a:endParaRPr lang="ko-KR" altLang="en-US" sz="1600" dirty="0">
            <a:latin typeface="08서울남산체 B" panose="02020603020101020101" pitchFamily="18" charset="-127"/>
            <a:ea typeface="08서울남산체 B" panose="02020603020101020101" pitchFamily="18" charset="-127"/>
          </a:endParaRPr>
        </a:p>
      </dgm:t>
    </dgm:pt>
    <dgm:pt modelId="{85F5A77B-AD54-4AC1-8575-0A64C3A16761}" type="parTrans" cxnId="{20E128EB-15CE-4984-936E-B5F96BADDB58}">
      <dgm:prSet/>
      <dgm:spPr/>
      <dgm:t>
        <a:bodyPr/>
        <a:lstStyle/>
        <a:p>
          <a:pPr latinLnBrk="1"/>
          <a:endParaRPr lang="ko-KR" altLang="en-US"/>
        </a:p>
      </dgm:t>
    </dgm:pt>
    <dgm:pt modelId="{258BA22C-2212-4EE5-89BB-1FFE53C3054A}" type="sibTrans" cxnId="{20E128EB-15CE-4984-936E-B5F96BADDB58}">
      <dgm:prSet/>
      <dgm:spPr/>
      <dgm:t>
        <a:bodyPr/>
        <a:lstStyle/>
        <a:p>
          <a:pPr latinLnBrk="1"/>
          <a:endParaRPr lang="ko-KR" altLang="en-US"/>
        </a:p>
      </dgm:t>
    </dgm:pt>
    <dgm:pt modelId="{EA2689E4-7EF5-4223-B8ED-3E9EA7900B76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장년전문 취업 </a:t>
          </a:r>
          <a:r>
            <a:rPr lang="ko-KR" altLang="en-US" dirty="0" err="1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상담사</a:t>
          </a:r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  육성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524A047E-54D7-4C1E-B6F2-689A856CF0A9}" type="parTrans" cxnId="{663B1164-8D7D-4BFB-9502-BFD989D96D48}">
      <dgm:prSet/>
      <dgm:spPr/>
      <dgm:t>
        <a:bodyPr/>
        <a:lstStyle/>
        <a:p>
          <a:pPr latinLnBrk="1"/>
          <a:endParaRPr lang="ko-KR" altLang="en-US"/>
        </a:p>
      </dgm:t>
    </dgm:pt>
    <dgm:pt modelId="{64C6A887-BDA8-4781-A05C-33818517CF2D}" type="sibTrans" cxnId="{663B1164-8D7D-4BFB-9502-BFD989D96D48}">
      <dgm:prSet/>
      <dgm:spPr/>
      <dgm:t>
        <a:bodyPr/>
        <a:lstStyle/>
        <a:p>
          <a:pPr latinLnBrk="1"/>
          <a:endParaRPr lang="ko-KR" altLang="en-US"/>
        </a:p>
      </dgm:t>
    </dgm:pt>
    <dgm:pt modelId="{B98F6FAB-3D91-49FC-B617-6F235BFBFB36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장년전문 퇴직전문가   육성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2F0BBFF2-87E9-4C81-8B96-8EDE314ABCC5}" type="parTrans" cxnId="{854A8676-B852-4353-BFA3-995EBDEDF16B}">
      <dgm:prSet/>
      <dgm:spPr/>
      <dgm:t>
        <a:bodyPr/>
        <a:lstStyle/>
        <a:p>
          <a:pPr latinLnBrk="1"/>
          <a:endParaRPr lang="ko-KR" altLang="en-US"/>
        </a:p>
      </dgm:t>
    </dgm:pt>
    <dgm:pt modelId="{961C58C7-8DDC-4D3E-AC48-E2D035D42A1F}" type="sibTrans" cxnId="{854A8676-B852-4353-BFA3-995EBDEDF16B}">
      <dgm:prSet/>
      <dgm:spPr/>
      <dgm:t>
        <a:bodyPr/>
        <a:lstStyle/>
        <a:p>
          <a:pPr latinLnBrk="1"/>
          <a:endParaRPr lang="ko-KR" altLang="en-US"/>
        </a:p>
      </dgm:t>
    </dgm:pt>
    <dgm:pt modelId="{2D098310-68A3-471F-90D7-5B17CB83763F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서울시 일자리 </a:t>
          </a:r>
          <a:r>
            <a:rPr lang="en-US" altLang="ko-KR" sz="16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DB </a:t>
          </a:r>
          <a:r>
            <a:rPr lang="ko-KR" altLang="en-US" sz="16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구축</a:t>
          </a:r>
          <a:endParaRPr lang="ko-KR" altLang="en-US" sz="1600" dirty="0">
            <a:latin typeface="08서울남산체 B" panose="02020603020101020101" pitchFamily="18" charset="-127"/>
            <a:ea typeface="08서울남산체 B" panose="02020603020101020101" pitchFamily="18" charset="-127"/>
          </a:endParaRPr>
        </a:p>
      </dgm:t>
    </dgm:pt>
    <dgm:pt modelId="{D0D9D1AA-820F-4D24-AD59-9EE5176D9565}" type="parTrans" cxnId="{9E60DE5B-844C-4D4E-B509-EBB94CB183F3}">
      <dgm:prSet/>
      <dgm:spPr/>
      <dgm:t>
        <a:bodyPr/>
        <a:lstStyle/>
        <a:p>
          <a:pPr latinLnBrk="1"/>
          <a:endParaRPr lang="ko-KR" altLang="en-US"/>
        </a:p>
      </dgm:t>
    </dgm:pt>
    <dgm:pt modelId="{6F93B3B1-3DEE-4D07-8624-DD534D2247C5}" type="sibTrans" cxnId="{9E60DE5B-844C-4D4E-B509-EBB94CB183F3}">
      <dgm:prSet/>
      <dgm:spPr/>
      <dgm:t>
        <a:bodyPr/>
        <a:lstStyle/>
        <a:p>
          <a:pPr latinLnBrk="1"/>
          <a:endParaRPr lang="ko-KR" altLang="en-US"/>
        </a:p>
      </dgm:t>
    </dgm:pt>
    <dgm:pt modelId="{38D3D647-0632-4AE1-BD85-657196E82EA7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기업 규모별 직종별 인력수급현황 파악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2C5E0075-B18D-467F-8D67-F120C043BAF9}" type="parTrans" cxnId="{EFEC38BB-DF3B-4408-BD30-6E6AC7B7EC62}">
      <dgm:prSet/>
      <dgm:spPr/>
      <dgm:t>
        <a:bodyPr/>
        <a:lstStyle/>
        <a:p>
          <a:pPr latinLnBrk="1"/>
          <a:endParaRPr lang="ko-KR" altLang="en-US"/>
        </a:p>
      </dgm:t>
    </dgm:pt>
    <dgm:pt modelId="{28716256-8A39-418A-81C7-F07840E34219}" type="sibTrans" cxnId="{EFEC38BB-DF3B-4408-BD30-6E6AC7B7EC62}">
      <dgm:prSet/>
      <dgm:spPr/>
      <dgm:t>
        <a:bodyPr/>
        <a:lstStyle/>
        <a:p>
          <a:pPr latinLnBrk="1"/>
          <a:endParaRPr lang="ko-KR" altLang="en-US"/>
        </a:p>
      </dgm:t>
    </dgm:pt>
    <dgm:pt modelId="{423ECB02-EB13-4F3D-A65D-0BFB6AC2C276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장년인력 파악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81A64663-FBF7-4866-AE1C-AC5E05898D9A}" type="parTrans" cxnId="{BFBB3650-2510-44F1-9AD8-3F6B554F9800}">
      <dgm:prSet/>
      <dgm:spPr/>
      <dgm:t>
        <a:bodyPr/>
        <a:lstStyle/>
        <a:p>
          <a:pPr latinLnBrk="1"/>
          <a:endParaRPr lang="ko-KR" altLang="en-US"/>
        </a:p>
      </dgm:t>
    </dgm:pt>
    <dgm:pt modelId="{15F50D68-628C-456A-A5BF-046F866B3FD7}" type="sibTrans" cxnId="{BFBB3650-2510-44F1-9AD8-3F6B554F9800}">
      <dgm:prSet/>
      <dgm:spPr/>
      <dgm:t>
        <a:bodyPr/>
        <a:lstStyle/>
        <a:p>
          <a:pPr latinLnBrk="1"/>
          <a:endParaRPr lang="ko-KR" altLang="en-US"/>
        </a:p>
      </dgm:t>
    </dgm:pt>
    <dgm:pt modelId="{5480A507-9604-4B35-8036-5DFB47988442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자치구별 특화 박람회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913088B0-376E-4E7C-A6B9-1883DBDC164C}" type="parTrans" cxnId="{76DB1E1D-3ECC-4E02-B5E3-2C807ACF7D6D}">
      <dgm:prSet/>
      <dgm:spPr/>
      <dgm:t>
        <a:bodyPr/>
        <a:lstStyle/>
        <a:p>
          <a:pPr latinLnBrk="1"/>
          <a:endParaRPr lang="ko-KR" altLang="en-US"/>
        </a:p>
      </dgm:t>
    </dgm:pt>
    <dgm:pt modelId="{9199E25C-9212-43F1-814F-D7445023718A}" type="sibTrans" cxnId="{76DB1E1D-3ECC-4E02-B5E3-2C807ACF7D6D}">
      <dgm:prSet/>
      <dgm:spPr/>
      <dgm:t>
        <a:bodyPr/>
        <a:lstStyle/>
        <a:p>
          <a:pPr latinLnBrk="1"/>
          <a:endParaRPr lang="ko-KR" altLang="en-US"/>
        </a:p>
      </dgm:t>
    </dgm:pt>
    <dgm:pt modelId="{4CDD445E-3530-4EB1-B4BB-9D15FFDF51A7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인터넷방송국 및        전문방송활용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9B391D50-837E-4F57-91A7-BF6E365D3E5B}" type="parTrans" cxnId="{DA0D1BCD-AD60-4E6A-84EC-75BB7EA75ABF}">
      <dgm:prSet/>
      <dgm:spPr/>
      <dgm:t>
        <a:bodyPr/>
        <a:lstStyle/>
        <a:p>
          <a:pPr latinLnBrk="1"/>
          <a:endParaRPr lang="ko-KR" altLang="en-US"/>
        </a:p>
      </dgm:t>
    </dgm:pt>
    <dgm:pt modelId="{60B87EA8-DEF2-4A52-8257-B8FD3AD35965}" type="sibTrans" cxnId="{DA0D1BCD-AD60-4E6A-84EC-75BB7EA75ABF}">
      <dgm:prSet/>
      <dgm:spPr/>
      <dgm:t>
        <a:bodyPr/>
        <a:lstStyle/>
        <a:p>
          <a:pPr latinLnBrk="1"/>
          <a:endParaRPr lang="ko-KR" altLang="en-US"/>
        </a:p>
      </dgm:t>
    </dgm:pt>
    <dgm:pt modelId="{75DE278F-53E9-475B-9776-BBD572F276F3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장년전문 취업과        퇴직전문가 고용센터   배치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659972CB-E4CF-4AF9-B8BA-4E659F51E430}" type="parTrans" cxnId="{47E55FEF-DBE5-42FA-8934-FE9AFF4F677A}">
      <dgm:prSet/>
      <dgm:spPr/>
      <dgm:t>
        <a:bodyPr/>
        <a:lstStyle/>
        <a:p>
          <a:pPr latinLnBrk="1"/>
          <a:endParaRPr lang="ko-KR" altLang="en-US"/>
        </a:p>
      </dgm:t>
    </dgm:pt>
    <dgm:pt modelId="{903665A4-2333-4FBB-94D6-0DA327ECFA84}" type="sibTrans" cxnId="{47E55FEF-DBE5-42FA-8934-FE9AFF4F677A}">
      <dgm:prSet/>
      <dgm:spPr/>
      <dgm:t>
        <a:bodyPr/>
        <a:lstStyle/>
        <a:p>
          <a:pPr latinLnBrk="1"/>
          <a:endParaRPr lang="ko-KR" altLang="en-US"/>
        </a:p>
      </dgm:t>
    </dgm:pt>
    <dgm:pt modelId="{580D4B7D-A88E-48B9-B875-E09444896876}">
      <dgm:prSet phldrT="[텍스트]"/>
      <dgm:spPr/>
      <dgm:t>
        <a:bodyPr/>
        <a:lstStyle/>
        <a:p>
          <a:pPr latinLnBrk="1"/>
          <a:r>
            <a:rPr lang="en-US" altLang="ko-KR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DB </a:t>
          </a:r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구축 및 관리       기관선정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972EE853-64D5-4D5D-B5CB-A5B96F675306}" type="parTrans" cxnId="{30C35D74-3698-4008-8C26-742C3D569981}">
      <dgm:prSet/>
      <dgm:spPr/>
      <dgm:t>
        <a:bodyPr/>
        <a:lstStyle/>
        <a:p>
          <a:pPr latinLnBrk="1"/>
          <a:endParaRPr lang="ko-KR" altLang="en-US"/>
        </a:p>
      </dgm:t>
    </dgm:pt>
    <dgm:pt modelId="{2D00F45A-8291-4D5A-BFD6-6418166F83D6}" type="sibTrans" cxnId="{30C35D74-3698-4008-8C26-742C3D569981}">
      <dgm:prSet/>
      <dgm:spPr/>
      <dgm:t>
        <a:bodyPr/>
        <a:lstStyle/>
        <a:p>
          <a:pPr latinLnBrk="1"/>
          <a:endParaRPr lang="ko-KR" altLang="en-US"/>
        </a:p>
      </dgm:t>
    </dgm:pt>
    <dgm:pt modelId="{4FF42450-B9D5-41B0-8968-23D21D17EFB5}">
      <dgm:prSet phldrT="[텍스트]"/>
      <dgm:spPr/>
      <dgm:t>
        <a:bodyPr/>
        <a:lstStyle/>
        <a:p>
          <a:pPr latinLnBrk="1"/>
          <a:r>
            <a:rPr lang="en-US" altLang="ko-KR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DB</a:t>
          </a:r>
          <a:r>
            <a:rPr lang="ko-KR" altLang="en-US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에 근거한 맞춤형   구직자 및 구인기업 </a:t>
          </a:r>
          <a:r>
            <a:rPr lang="ko-KR" altLang="en-US" dirty="0" err="1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매칭</a:t>
          </a:r>
          <a:endParaRPr lang="ko-KR" altLang="en-US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gm:t>
    </dgm:pt>
    <dgm:pt modelId="{9C062199-099C-4D93-BE76-D8B6E3FB7AC6}" type="parTrans" cxnId="{5F6CB9C3-5ABC-4C92-B191-46C53E6A3F3F}">
      <dgm:prSet/>
      <dgm:spPr/>
      <dgm:t>
        <a:bodyPr/>
        <a:lstStyle/>
        <a:p>
          <a:pPr latinLnBrk="1"/>
          <a:endParaRPr lang="ko-KR" altLang="en-US"/>
        </a:p>
      </dgm:t>
    </dgm:pt>
    <dgm:pt modelId="{21AD26EC-3A4C-45EB-8272-925F25C0A317}" type="sibTrans" cxnId="{5F6CB9C3-5ABC-4C92-B191-46C53E6A3F3F}">
      <dgm:prSet/>
      <dgm:spPr/>
      <dgm:t>
        <a:bodyPr/>
        <a:lstStyle/>
        <a:p>
          <a:pPr latinLnBrk="1"/>
          <a:endParaRPr lang="ko-KR" altLang="en-US"/>
        </a:p>
      </dgm:t>
    </dgm:pt>
    <dgm:pt modelId="{E9902917-B6FA-4575-A82B-B119D09976B7}" type="pres">
      <dgm:prSet presAssocID="{4C890CA6-F639-41A8-A540-3998EA9499D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746255-F21F-4A08-BEB0-31C0D8CD136D}" type="pres">
      <dgm:prSet presAssocID="{8174E025-7F04-4928-9F47-076CEF9D4A62}" presName="composite" presStyleCnt="0"/>
      <dgm:spPr/>
    </dgm:pt>
    <dgm:pt modelId="{874A19CD-77C7-421E-BAB7-9F7E819A7343}" type="pres">
      <dgm:prSet presAssocID="{8174E025-7F04-4928-9F47-076CEF9D4A6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AB1C29-DB42-4AB9-86B5-A629B2D804EF}" type="pres">
      <dgm:prSet presAssocID="{8174E025-7F04-4928-9F47-076CEF9D4A6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EEE949-49FA-4322-B2F6-008D1F45F2B5}" type="pres">
      <dgm:prSet presAssocID="{4D22A05B-280B-457D-BF60-5D01B5158B22}" presName="space" presStyleCnt="0"/>
      <dgm:spPr/>
    </dgm:pt>
    <dgm:pt modelId="{371D6836-21C1-4AF9-AA94-9C0CC78E4345}" type="pres">
      <dgm:prSet presAssocID="{DEF87E24-2DD2-42AF-8099-3E8662E003D8}" presName="composite" presStyleCnt="0"/>
      <dgm:spPr/>
    </dgm:pt>
    <dgm:pt modelId="{91A44D57-0390-444D-B9AB-2A9FFBC5BC10}" type="pres">
      <dgm:prSet presAssocID="{DEF87E24-2DD2-42AF-8099-3E8662E003D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B4B357E-4660-4AAA-B6F5-03961D9A829E}" type="pres">
      <dgm:prSet presAssocID="{DEF87E24-2DD2-42AF-8099-3E8662E003D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91D1C-C2AB-4368-AE44-36FC826D0100}" type="pres">
      <dgm:prSet presAssocID="{258BA22C-2212-4EE5-89BB-1FFE53C3054A}" presName="space" presStyleCnt="0"/>
      <dgm:spPr/>
    </dgm:pt>
    <dgm:pt modelId="{CBD72D4D-E8C5-4FD5-B819-E25A3327F1DC}" type="pres">
      <dgm:prSet presAssocID="{2D098310-68A3-471F-90D7-5B17CB83763F}" presName="composite" presStyleCnt="0"/>
      <dgm:spPr/>
    </dgm:pt>
    <dgm:pt modelId="{3983EB5D-E6F8-4608-A125-5ADED2053483}" type="pres">
      <dgm:prSet presAssocID="{2D098310-68A3-471F-90D7-5B17CB83763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BC2E3C3-F0F7-471B-A452-1381A2567442}" type="pres">
      <dgm:prSet presAssocID="{2D098310-68A3-471F-90D7-5B17CB83763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FEC38BB-DF3B-4408-BD30-6E6AC7B7EC62}" srcId="{2D098310-68A3-471F-90D7-5B17CB83763F}" destId="{38D3D647-0632-4AE1-BD85-657196E82EA7}" srcOrd="1" destOrd="0" parTransId="{2C5E0075-B18D-467F-8D67-F120C043BAF9}" sibTransId="{28716256-8A39-418A-81C7-F07840E34219}"/>
    <dgm:cxn modelId="{9E60DE5B-844C-4D4E-B509-EBB94CB183F3}" srcId="{4C890CA6-F639-41A8-A540-3998EA9499DD}" destId="{2D098310-68A3-471F-90D7-5B17CB83763F}" srcOrd="2" destOrd="0" parTransId="{D0D9D1AA-820F-4D24-AD59-9EE5176D9565}" sibTransId="{6F93B3B1-3DEE-4D07-8624-DD534D2247C5}"/>
    <dgm:cxn modelId="{86139E2B-FA62-4BC7-A53D-8C4145F3AD93}" type="presOf" srcId="{2D098310-68A3-471F-90D7-5B17CB83763F}" destId="{3983EB5D-E6F8-4608-A125-5ADED2053483}" srcOrd="0" destOrd="0" presId="urn:microsoft.com/office/officeart/2005/8/layout/hList1"/>
    <dgm:cxn modelId="{76DB1E1D-3ECC-4E02-B5E3-2C807ACF7D6D}" srcId="{8174E025-7F04-4928-9F47-076CEF9D4A62}" destId="{5480A507-9604-4B35-8036-5DFB47988442}" srcOrd="2" destOrd="0" parTransId="{913088B0-376E-4E7C-A6B9-1883DBDC164C}" sibTransId="{9199E25C-9212-43F1-814F-D7445023718A}"/>
    <dgm:cxn modelId="{47E55FEF-DBE5-42FA-8934-FE9AFF4F677A}" srcId="{DEF87E24-2DD2-42AF-8099-3E8662E003D8}" destId="{75DE278F-53E9-475B-9776-BBD572F276F3}" srcOrd="2" destOrd="0" parTransId="{659972CB-E4CF-4AF9-B8BA-4E659F51E430}" sibTransId="{903665A4-2333-4FBB-94D6-0DA327ECFA84}"/>
    <dgm:cxn modelId="{D90CEAD7-3A3A-4062-B47A-D1686F90C7B2}" type="presOf" srcId="{873E25F7-144F-42AD-BBF8-FB3628850A50}" destId="{1AAB1C29-DB42-4AB9-86B5-A629B2D804EF}" srcOrd="0" destOrd="1" presId="urn:microsoft.com/office/officeart/2005/8/layout/hList1"/>
    <dgm:cxn modelId="{663B1164-8D7D-4BFB-9502-BFD989D96D48}" srcId="{DEF87E24-2DD2-42AF-8099-3E8662E003D8}" destId="{EA2689E4-7EF5-4223-B8ED-3E9EA7900B76}" srcOrd="0" destOrd="0" parTransId="{524A047E-54D7-4C1E-B6F2-689A856CF0A9}" sibTransId="{64C6A887-BDA8-4781-A05C-33818517CF2D}"/>
    <dgm:cxn modelId="{045EFD9B-6B8C-4C06-9B98-7FBCEF4F5D68}" srcId="{8174E025-7F04-4928-9F47-076CEF9D4A62}" destId="{E1CB67E2-BA60-40E7-A98E-B1AB534B2B85}" srcOrd="0" destOrd="0" parTransId="{5FAC0B8D-8CA1-4D7F-AE29-3AC73952D82D}" sibTransId="{A2F2B5F8-E91B-4AC6-BC46-0A152327A5AA}"/>
    <dgm:cxn modelId="{D96E0EF4-0E5F-4612-8566-46BF9613F07B}" type="presOf" srcId="{E1CB67E2-BA60-40E7-A98E-B1AB534B2B85}" destId="{1AAB1C29-DB42-4AB9-86B5-A629B2D804EF}" srcOrd="0" destOrd="0" presId="urn:microsoft.com/office/officeart/2005/8/layout/hList1"/>
    <dgm:cxn modelId="{5F6CB9C3-5ABC-4C92-B191-46C53E6A3F3F}" srcId="{2D098310-68A3-471F-90D7-5B17CB83763F}" destId="{4FF42450-B9D5-41B0-8968-23D21D17EFB5}" srcOrd="3" destOrd="0" parTransId="{9C062199-099C-4D93-BE76-D8B6E3FB7AC6}" sibTransId="{21AD26EC-3A4C-45EB-8272-925F25C0A317}"/>
    <dgm:cxn modelId="{DA0D1BCD-AD60-4E6A-84EC-75BB7EA75ABF}" srcId="{8174E025-7F04-4928-9F47-076CEF9D4A62}" destId="{4CDD445E-3530-4EB1-B4BB-9D15FFDF51A7}" srcOrd="3" destOrd="0" parTransId="{9B391D50-837E-4F57-91A7-BF6E365D3E5B}" sibTransId="{60B87EA8-DEF2-4A52-8257-B8FD3AD35965}"/>
    <dgm:cxn modelId="{457323DF-E937-4E89-AB95-3A303326001B}" type="presOf" srcId="{4C890CA6-F639-41A8-A540-3998EA9499DD}" destId="{E9902917-B6FA-4575-A82B-B119D09976B7}" srcOrd="0" destOrd="0" presId="urn:microsoft.com/office/officeart/2005/8/layout/hList1"/>
    <dgm:cxn modelId="{B4DE67BD-E8E1-42CA-8A68-3218DF7E60C5}" type="presOf" srcId="{423ECB02-EB13-4F3D-A65D-0BFB6AC2C276}" destId="{3BC2E3C3-F0F7-471B-A452-1381A2567442}" srcOrd="0" destOrd="2" presId="urn:microsoft.com/office/officeart/2005/8/layout/hList1"/>
    <dgm:cxn modelId="{79FA6880-0911-4059-A88A-55A39401D069}" type="presOf" srcId="{4CDD445E-3530-4EB1-B4BB-9D15FFDF51A7}" destId="{1AAB1C29-DB42-4AB9-86B5-A629B2D804EF}" srcOrd="0" destOrd="3" presId="urn:microsoft.com/office/officeart/2005/8/layout/hList1"/>
    <dgm:cxn modelId="{A9E8ADE4-3C2F-4593-9DD9-2F9A58335C2F}" type="presOf" srcId="{5480A507-9604-4B35-8036-5DFB47988442}" destId="{1AAB1C29-DB42-4AB9-86B5-A629B2D804EF}" srcOrd="0" destOrd="2" presId="urn:microsoft.com/office/officeart/2005/8/layout/hList1"/>
    <dgm:cxn modelId="{421148C5-1DB5-44F2-80FC-99E4368ECA0D}" type="presOf" srcId="{580D4B7D-A88E-48B9-B875-E09444896876}" destId="{3BC2E3C3-F0F7-471B-A452-1381A2567442}" srcOrd="0" destOrd="0" presId="urn:microsoft.com/office/officeart/2005/8/layout/hList1"/>
    <dgm:cxn modelId="{52B89D92-4BDE-4FE6-A89D-720D6C26D118}" type="presOf" srcId="{B98F6FAB-3D91-49FC-B617-6F235BFBFB36}" destId="{6B4B357E-4660-4AAA-B6F5-03961D9A829E}" srcOrd="0" destOrd="1" presId="urn:microsoft.com/office/officeart/2005/8/layout/hList1"/>
    <dgm:cxn modelId="{07C8B900-DBC7-4044-BB56-5497849E1399}" srcId="{4C890CA6-F639-41A8-A540-3998EA9499DD}" destId="{8174E025-7F04-4928-9F47-076CEF9D4A62}" srcOrd="0" destOrd="0" parTransId="{D3E0A428-54AF-4F31-9A68-6D9DC3650140}" sibTransId="{4D22A05B-280B-457D-BF60-5D01B5158B22}"/>
    <dgm:cxn modelId="{AE2627E6-333D-437D-89C7-9641809C6C66}" type="presOf" srcId="{EA2689E4-7EF5-4223-B8ED-3E9EA7900B76}" destId="{6B4B357E-4660-4AAA-B6F5-03961D9A829E}" srcOrd="0" destOrd="0" presId="urn:microsoft.com/office/officeart/2005/8/layout/hList1"/>
    <dgm:cxn modelId="{E323ABD0-A241-48D1-90E6-2F65B2D83B93}" srcId="{8174E025-7F04-4928-9F47-076CEF9D4A62}" destId="{873E25F7-144F-42AD-BBF8-FB3628850A50}" srcOrd="1" destOrd="0" parTransId="{0BB9DACB-2BFD-4702-BE64-B95F70804AB0}" sibTransId="{73D023F8-9014-48F0-A26B-A764D356F651}"/>
    <dgm:cxn modelId="{20E128EB-15CE-4984-936E-B5F96BADDB58}" srcId="{4C890CA6-F639-41A8-A540-3998EA9499DD}" destId="{DEF87E24-2DD2-42AF-8099-3E8662E003D8}" srcOrd="1" destOrd="0" parTransId="{85F5A77B-AD54-4AC1-8575-0A64C3A16761}" sibTransId="{258BA22C-2212-4EE5-89BB-1FFE53C3054A}"/>
    <dgm:cxn modelId="{BFBB3650-2510-44F1-9AD8-3F6B554F9800}" srcId="{2D098310-68A3-471F-90D7-5B17CB83763F}" destId="{423ECB02-EB13-4F3D-A65D-0BFB6AC2C276}" srcOrd="2" destOrd="0" parTransId="{81A64663-FBF7-4866-AE1C-AC5E05898D9A}" sibTransId="{15F50D68-628C-456A-A5BF-046F866B3FD7}"/>
    <dgm:cxn modelId="{F640CC78-22D6-4DE2-AF19-F4B34BC21F68}" type="presOf" srcId="{4FF42450-B9D5-41B0-8968-23D21D17EFB5}" destId="{3BC2E3C3-F0F7-471B-A452-1381A2567442}" srcOrd="0" destOrd="3" presId="urn:microsoft.com/office/officeart/2005/8/layout/hList1"/>
    <dgm:cxn modelId="{07ACE70B-B116-4571-A8BC-2D1BB6631EFB}" type="presOf" srcId="{38D3D647-0632-4AE1-BD85-657196E82EA7}" destId="{3BC2E3C3-F0F7-471B-A452-1381A2567442}" srcOrd="0" destOrd="1" presId="urn:microsoft.com/office/officeart/2005/8/layout/hList1"/>
    <dgm:cxn modelId="{30C35D74-3698-4008-8C26-742C3D569981}" srcId="{2D098310-68A3-471F-90D7-5B17CB83763F}" destId="{580D4B7D-A88E-48B9-B875-E09444896876}" srcOrd="0" destOrd="0" parTransId="{972EE853-64D5-4D5D-B5CB-A5B96F675306}" sibTransId="{2D00F45A-8291-4D5A-BFD6-6418166F83D6}"/>
    <dgm:cxn modelId="{3D9BBE45-F501-4050-8196-D25C23525BB9}" type="presOf" srcId="{DEF87E24-2DD2-42AF-8099-3E8662E003D8}" destId="{91A44D57-0390-444D-B9AB-2A9FFBC5BC10}" srcOrd="0" destOrd="0" presId="urn:microsoft.com/office/officeart/2005/8/layout/hList1"/>
    <dgm:cxn modelId="{5D36841D-C479-4CE2-8BF0-0D03158AA13C}" type="presOf" srcId="{75DE278F-53E9-475B-9776-BBD572F276F3}" destId="{6B4B357E-4660-4AAA-B6F5-03961D9A829E}" srcOrd="0" destOrd="2" presId="urn:microsoft.com/office/officeart/2005/8/layout/hList1"/>
    <dgm:cxn modelId="{3967F0F3-07BC-436E-93AC-4D95D993835F}" type="presOf" srcId="{8174E025-7F04-4928-9F47-076CEF9D4A62}" destId="{874A19CD-77C7-421E-BAB7-9F7E819A7343}" srcOrd="0" destOrd="0" presId="urn:microsoft.com/office/officeart/2005/8/layout/hList1"/>
    <dgm:cxn modelId="{854A8676-B852-4353-BFA3-995EBDEDF16B}" srcId="{DEF87E24-2DD2-42AF-8099-3E8662E003D8}" destId="{B98F6FAB-3D91-49FC-B617-6F235BFBFB36}" srcOrd="1" destOrd="0" parTransId="{2F0BBFF2-87E9-4C81-8B96-8EDE314ABCC5}" sibTransId="{961C58C7-8DDC-4D3E-AC48-E2D035D42A1F}"/>
    <dgm:cxn modelId="{61378EAC-F876-42CF-81C4-AEA1B76C22C4}" type="presParOf" srcId="{E9902917-B6FA-4575-A82B-B119D09976B7}" destId="{5D746255-F21F-4A08-BEB0-31C0D8CD136D}" srcOrd="0" destOrd="0" presId="urn:microsoft.com/office/officeart/2005/8/layout/hList1"/>
    <dgm:cxn modelId="{DFF86510-9166-4D4C-A9C2-F7BADC1DFDCD}" type="presParOf" srcId="{5D746255-F21F-4A08-BEB0-31C0D8CD136D}" destId="{874A19CD-77C7-421E-BAB7-9F7E819A7343}" srcOrd="0" destOrd="0" presId="urn:microsoft.com/office/officeart/2005/8/layout/hList1"/>
    <dgm:cxn modelId="{714C2EB3-491B-4AF7-9122-F571F24B0AC1}" type="presParOf" srcId="{5D746255-F21F-4A08-BEB0-31C0D8CD136D}" destId="{1AAB1C29-DB42-4AB9-86B5-A629B2D804EF}" srcOrd="1" destOrd="0" presId="urn:microsoft.com/office/officeart/2005/8/layout/hList1"/>
    <dgm:cxn modelId="{38D996F8-DEEB-4257-BA05-B67AEFFFFA53}" type="presParOf" srcId="{E9902917-B6FA-4575-A82B-B119D09976B7}" destId="{C5EEE949-49FA-4322-B2F6-008D1F45F2B5}" srcOrd="1" destOrd="0" presId="urn:microsoft.com/office/officeart/2005/8/layout/hList1"/>
    <dgm:cxn modelId="{A14EF382-1E76-42A9-B7C9-74F4FEB17BC6}" type="presParOf" srcId="{E9902917-B6FA-4575-A82B-B119D09976B7}" destId="{371D6836-21C1-4AF9-AA94-9C0CC78E4345}" srcOrd="2" destOrd="0" presId="urn:microsoft.com/office/officeart/2005/8/layout/hList1"/>
    <dgm:cxn modelId="{8BC112B7-67C3-49BA-9956-A85B5AFCEBDC}" type="presParOf" srcId="{371D6836-21C1-4AF9-AA94-9C0CC78E4345}" destId="{91A44D57-0390-444D-B9AB-2A9FFBC5BC10}" srcOrd="0" destOrd="0" presId="urn:microsoft.com/office/officeart/2005/8/layout/hList1"/>
    <dgm:cxn modelId="{734E89A9-2148-4888-B3B4-B089CFCB8217}" type="presParOf" srcId="{371D6836-21C1-4AF9-AA94-9C0CC78E4345}" destId="{6B4B357E-4660-4AAA-B6F5-03961D9A829E}" srcOrd="1" destOrd="0" presId="urn:microsoft.com/office/officeart/2005/8/layout/hList1"/>
    <dgm:cxn modelId="{88CB6EB6-0BB8-4EE9-ABB9-860E0444AF88}" type="presParOf" srcId="{E9902917-B6FA-4575-A82B-B119D09976B7}" destId="{11E91D1C-C2AB-4368-AE44-36FC826D0100}" srcOrd="3" destOrd="0" presId="urn:microsoft.com/office/officeart/2005/8/layout/hList1"/>
    <dgm:cxn modelId="{A34D59C1-79B3-47A4-9405-ACC377D6AC53}" type="presParOf" srcId="{E9902917-B6FA-4575-A82B-B119D09976B7}" destId="{CBD72D4D-E8C5-4FD5-B819-E25A3327F1DC}" srcOrd="4" destOrd="0" presId="urn:microsoft.com/office/officeart/2005/8/layout/hList1"/>
    <dgm:cxn modelId="{E00F45DF-9A8F-48A4-BCA0-61E52D4D02B3}" type="presParOf" srcId="{CBD72D4D-E8C5-4FD5-B819-E25A3327F1DC}" destId="{3983EB5D-E6F8-4608-A125-5ADED2053483}" srcOrd="0" destOrd="0" presId="urn:microsoft.com/office/officeart/2005/8/layout/hList1"/>
    <dgm:cxn modelId="{DFB9C037-7448-46B9-9FFF-8D5C70D2187E}" type="presParOf" srcId="{CBD72D4D-E8C5-4FD5-B819-E25A3327F1DC}" destId="{3BC2E3C3-F0F7-471B-A452-1381A25674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D949A0-927B-49C6-9526-6A0FACC42066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3650EB55-1003-4ACB-96EB-CDC61CDE3D10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인사정책 개선 컨설팅 추진</a:t>
          </a:r>
          <a:endParaRPr lang="ko-KR" altLang="en-US" sz="1400" dirty="0"/>
        </a:p>
      </dgm:t>
    </dgm:pt>
    <dgm:pt modelId="{6FF739C3-1A87-40AF-8030-28DA6BAE6966}" type="parTrans" cxnId="{3B788B1F-AA37-44E8-B090-5E160F7EAA89}">
      <dgm:prSet/>
      <dgm:spPr/>
      <dgm:t>
        <a:bodyPr/>
        <a:lstStyle/>
        <a:p>
          <a:pPr latinLnBrk="1"/>
          <a:endParaRPr lang="ko-KR" altLang="en-US" sz="2000"/>
        </a:p>
      </dgm:t>
    </dgm:pt>
    <dgm:pt modelId="{35175DB5-2CB2-4178-9B41-BFD78C8C6AEA}" type="sibTrans" cxnId="{3B788B1F-AA37-44E8-B090-5E160F7EAA89}">
      <dgm:prSet/>
      <dgm:spPr/>
      <dgm:t>
        <a:bodyPr/>
        <a:lstStyle/>
        <a:p>
          <a:pPr latinLnBrk="1"/>
          <a:endParaRPr lang="ko-KR" altLang="en-US" sz="2000"/>
        </a:p>
      </dgm:t>
    </dgm:pt>
    <dgm:pt modelId="{3776CFA6-6092-4CEB-A19D-56182367DDD9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서울시 소재 </a:t>
          </a:r>
          <a:r>
            <a:rPr lang="en-US" altLang="ko-KR" sz="1050" dirty="0" smtClean="0"/>
            <a:t>200</a:t>
          </a:r>
          <a:r>
            <a:rPr lang="ko-KR" altLang="en-US" sz="1050" dirty="0" smtClean="0"/>
            <a:t>인 미만 기업</a:t>
          </a:r>
          <a:endParaRPr lang="ko-KR" altLang="en-US" sz="1050" dirty="0"/>
        </a:p>
      </dgm:t>
    </dgm:pt>
    <dgm:pt modelId="{CEA49B7D-272E-480E-9ACA-2CD9E9320390}" type="parTrans" cxnId="{2F1B3B3F-1696-4783-AC66-07CE704D62E3}">
      <dgm:prSet/>
      <dgm:spPr/>
      <dgm:t>
        <a:bodyPr/>
        <a:lstStyle/>
        <a:p>
          <a:pPr latinLnBrk="1"/>
          <a:endParaRPr lang="ko-KR" altLang="en-US" sz="2000"/>
        </a:p>
      </dgm:t>
    </dgm:pt>
    <dgm:pt modelId="{FAC1ED3F-7D7B-4EBD-8364-ADAD1D5E80B1}" type="sibTrans" cxnId="{2F1B3B3F-1696-4783-AC66-07CE704D62E3}">
      <dgm:prSet/>
      <dgm:spPr/>
      <dgm:t>
        <a:bodyPr/>
        <a:lstStyle/>
        <a:p>
          <a:pPr latinLnBrk="1"/>
          <a:endParaRPr lang="ko-KR" altLang="en-US" sz="2000"/>
        </a:p>
      </dgm:t>
    </dgm:pt>
    <dgm:pt modelId="{C0EF7620-9D63-46D1-A415-9BD2D85035BE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제조업 및 서비스업종 중심</a:t>
          </a:r>
          <a:endParaRPr lang="ko-KR" altLang="en-US" sz="1050" dirty="0"/>
        </a:p>
      </dgm:t>
    </dgm:pt>
    <dgm:pt modelId="{32B639EC-1F35-4200-9919-FAA15C6705B3}" type="parTrans" cxnId="{0130666B-BF0F-4CB9-9416-08C03DA2F4FC}">
      <dgm:prSet/>
      <dgm:spPr/>
      <dgm:t>
        <a:bodyPr/>
        <a:lstStyle/>
        <a:p>
          <a:pPr latinLnBrk="1"/>
          <a:endParaRPr lang="ko-KR" altLang="en-US" sz="2000"/>
        </a:p>
      </dgm:t>
    </dgm:pt>
    <dgm:pt modelId="{A363E2CB-B5E2-4041-B307-E465E19051CD}" type="sibTrans" cxnId="{0130666B-BF0F-4CB9-9416-08C03DA2F4FC}">
      <dgm:prSet/>
      <dgm:spPr/>
      <dgm:t>
        <a:bodyPr/>
        <a:lstStyle/>
        <a:p>
          <a:pPr latinLnBrk="1"/>
          <a:endParaRPr lang="ko-KR" altLang="en-US" sz="2000"/>
        </a:p>
      </dgm:t>
    </dgm:pt>
    <dgm:pt modelId="{36BC2D2C-3444-4E80-A5B5-4487FCC001DF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장년 인력 활용 매뉴얼 제작 및 보급</a:t>
          </a:r>
          <a:endParaRPr lang="ko-KR" altLang="en-US" sz="1400" dirty="0"/>
        </a:p>
      </dgm:t>
    </dgm:pt>
    <dgm:pt modelId="{F24B4DFB-BEDD-4141-8685-2C2A11025316}" type="parTrans" cxnId="{215C105E-BA4C-4F07-8463-D09BD5320BDD}">
      <dgm:prSet/>
      <dgm:spPr/>
      <dgm:t>
        <a:bodyPr/>
        <a:lstStyle/>
        <a:p>
          <a:pPr latinLnBrk="1"/>
          <a:endParaRPr lang="ko-KR" altLang="en-US" sz="2000"/>
        </a:p>
      </dgm:t>
    </dgm:pt>
    <dgm:pt modelId="{0499807C-23B5-452F-9DE8-10E659188705}" type="sibTrans" cxnId="{215C105E-BA4C-4F07-8463-D09BD5320BDD}">
      <dgm:prSet/>
      <dgm:spPr/>
      <dgm:t>
        <a:bodyPr/>
        <a:lstStyle/>
        <a:p>
          <a:pPr latinLnBrk="1"/>
          <a:endParaRPr lang="ko-KR" altLang="en-US" sz="2000"/>
        </a:p>
      </dgm:t>
    </dgm:pt>
    <dgm:pt modelId="{9B4964A2-06AD-498D-A2F9-353EE511DCCF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장년인력 일자리 사업소개</a:t>
          </a:r>
          <a:endParaRPr lang="ko-KR" altLang="en-US" sz="1050" dirty="0"/>
        </a:p>
      </dgm:t>
    </dgm:pt>
    <dgm:pt modelId="{29666E91-0FB9-48EE-93CA-FD5E04F9F77B}" type="parTrans" cxnId="{42238BE5-4BA8-4B73-B89A-F1191B7580B2}">
      <dgm:prSet/>
      <dgm:spPr/>
      <dgm:t>
        <a:bodyPr/>
        <a:lstStyle/>
        <a:p>
          <a:pPr latinLnBrk="1"/>
          <a:endParaRPr lang="ko-KR" altLang="en-US" sz="2000"/>
        </a:p>
      </dgm:t>
    </dgm:pt>
    <dgm:pt modelId="{7554F193-BE85-41C2-AB68-EBFF4EA2185C}" type="sibTrans" cxnId="{42238BE5-4BA8-4B73-B89A-F1191B7580B2}">
      <dgm:prSet/>
      <dgm:spPr/>
      <dgm:t>
        <a:bodyPr/>
        <a:lstStyle/>
        <a:p>
          <a:pPr latinLnBrk="1"/>
          <a:endParaRPr lang="ko-KR" altLang="en-US" sz="2000"/>
        </a:p>
      </dgm:t>
    </dgm:pt>
    <dgm:pt modelId="{1F7A3E6E-60F5-425E-A8AF-1066047ACA66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우수사례 발굴 및 메뉴얼화</a:t>
          </a:r>
          <a:endParaRPr lang="ko-KR" altLang="en-US" sz="1050" dirty="0"/>
        </a:p>
      </dgm:t>
    </dgm:pt>
    <dgm:pt modelId="{D641FEEC-E045-4FDC-8BF7-9181B53A80D8}" type="parTrans" cxnId="{494D905C-14B2-4D9F-A409-95D987528791}">
      <dgm:prSet/>
      <dgm:spPr/>
      <dgm:t>
        <a:bodyPr/>
        <a:lstStyle/>
        <a:p>
          <a:pPr latinLnBrk="1"/>
          <a:endParaRPr lang="ko-KR" altLang="en-US" sz="2000"/>
        </a:p>
      </dgm:t>
    </dgm:pt>
    <dgm:pt modelId="{3771C66E-4911-4CEF-9E67-E4E77CEF69E2}" type="sibTrans" cxnId="{494D905C-14B2-4D9F-A409-95D987528791}">
      <dgm:prSet/>
      <dgm:spPr/>
      <dgm:t>
        <a:bodyPr/>
        <a:lstStyle/>
        <a:p>
          <a:pPr latinLnBrk="1"/>
          <a:endParaRPr lang="ko-KR" altLang="en-US" sz="2000"/>
        </a:p>
      </dgm:t>
    </dgm:pt>
    <dgm:pt modelId="{0E2F2053-844C-49F3-B1F2-5B51C9A440A7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장년 고용 인턴십 제공</a:t>
          </a:r>
          <a:endParaRPr lang="ko-KR" altLang="en-US" sz="1400" dirty="0"/>
        </a:p>
      </dgm:t>
    </dgm:pt>
    <dgm:pt modelId="{360AB97B-E733-4F85-99C0-6BC2DCAA3B87}" type="parTrans" cxnId="{A52FC240-4A1C-44E5-AF0E-C141F49FA7A5}">
      <dgm:prSet/>
      <dgm:spPr/>
      <dgm:t>
        <a:bodyPr/>
        <a:lstStyle/>
        <a:p>
          <a:pPr latinLnBrk="1"/>
          <a:endParaRPr lang="ko-KR" altLang="en-US" sz="2000"/>
        </a:p>
      </dgm:t>
    </dgm:pt>
    <dgm:pt modelId="{C2FEB43B-18D2-42DF-B4BC-CD37FCD89AB5}" type="sibTrans" cxnId="{A52FC240-4A1C-44E5-AF0E-C141F49FA7A5}">
      <dgm:prSet/>
      <dgm:spPr/>
      <dgm:t>
        <a:bodyPr/>
        <a:lstStyle/>
        <a:p>
          <a:pPr latinLnBrk="1"/>
          <a:endParaRPr lang="ko-KR" altLang="en-US" sz="2000"/>
        </a:p>
      </dgm:t>
    </dgm:pt>
    <dgm:pt modelId="{48099AA8-7DE7-40A7-BEC1-CC86BC0E5640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보건복지부의 시니어인턴십의 확대</a:t>
          </a:r>
          <a:endParaRPr lang="ko-KR" altLang="en-US" sz="1050" dirty="0"/>
        </a:p>
      </dgm:t>
    </dgm:pt>
    <dgm:pt modelId="{33033C4A-19B0-4B1B-BFC4-39C879DCE493}" type="parTrans" cxnId="{FD0E40B5-58A3-48E6-8040-3E8216222804}">
      <dgm:prSet/>
      <dgm:spPr/>
      <dgm:t>
        <a:bodyPr/>
        <a:lstStyle/>
        <a:p>
          <a:pPr latinLnBrk="1"/>
          <a:endParaRPr lang="ko-KR" altLang="en-US" sz="2000"/>
        </a:p>
      </dgm:t>
    </dgm:pt>
    <dgm:pt modelId="{9B3438A3-6360-42FA-BE09-A2E2BF94C1EF}" type="sibTrans" cxnId="{FD0E40B5-58A3-48E6-8040-3E8216222804}">
      <dgm:prSet/>
      <dgm:spPr/>
      <dgm:t>
        <a:bodyPr/>
        <a:lstStyle/>
        <a:p>
          <a:pPr latinLnBrk="1"/>
          <a:endParaRPr lang="ko-KR" altLang="en-US" sz="2000"/>
        </a:p>
      </dgm:t>
    </dgm:pt>
    <dgm:pt modelId="{9719CCB8-6EA1-4565-A1EF-1C8B938ED97B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인사노무컨설팅 전문가 육성 및 파견</a:t>
          </a:r>
          <a:endParaRPr lang="ko-KR" altLang="en-US" sz="1050" dirty="0"/>
        </a:p>
      </dgm:t>
    </dgm:pt>
    <dgm:pt modelId="{799644B1-86A8-4775-9A63-361688009DD6}" type="parTrans" cxnId="{B8C873F0-9A1A-4C79-AB1C-F9C98E65FE6A}">
      <dgm:prSet/>
      <dgm:spPr/>
      <dgm:t>
        <a:bodyPr/>
        <a:lstStyle/>
        <a:p>
          <a:pPr latinLnBrk="1"/>
          <a:endParaRPr lang="ko-KR" altLang="en-US" sz="2000"/>
        </a:p>
      </dgm:t>
    </dgm:pt>
    <dgm:pt modelId="{39300FD2-19DD-456A-BB16-8F4FCDE0603A}" type="sibTrans" cxnId="{B8C873F0-9A1A-4C79-AB1C-F9C98E65FE6A}">
      <dgm:prSet/>
      <dgm:spPr/>
      <dgm:t>
        <a:bodyPr/>
        <a:lstStyle/>
        <a:p>
          <a:pPr latinLnBrk="1"/>
          <a:endParaRPr lang="ko-KR" altLang="en-US" sz="2000"/>
        </a:p>
      </dgm:t>
    </dgm:pt>
    <dgm:pt modelId="{E83C58F9-BDB0-413F-A08D-E54DCB7EEB71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중소기업 중심보급</a:t>
          </a:r>
          <a:endParaRPr lang="ko-KR" altLang="en-US" sz="1050" dirty="0"/>
        </a:p>
      </dgm:t>
    </dgm:pt>
    <dgm:pt modelId="{4E390AE0-6208-4D9C-A490-9F5F9C43F19F}" type="parTrans" cxnId="{564234F1-75DA-4FFA-8407-FBF743C8B39D}">
      <dgm:prSet/>
      <dgm:spPr/>
      <dgm:t>
        <a:bodyPr/>
        <a:lstStyle/>
        <a:p>
          <a:pPr latinLnBrk="1"/>
          <a:endParaRPr lang="ko-KR" altLang="en-US" sz="2000"/>
        </a:p>
      </dgm:t>
    </dgm:pt>
    <dgm:pt modelId="{2FC726A4-AFFC-47C3-B6E3-5612FC5D796F}" type="sibTrans" cxnId="{564234F1-75DA-4FFA-8407-FBF743C8B39D}">
      <dgm:prSet/>
      <dgm:spPr/>
      <dgm:t>
        <a:bodyPr/>
        <a:lstStyle/>
        <a:p>
          <a:pPr latinLnBrk="1"/>
          <a:endParaRPr lang="ko-KR" altLang="en-US" sz="2000"/>
        </a:p>
      </dgm:t>
    </dgm:pt>
    <dgm:pt modelId="{CDCDB3E3-4C8D-4C77-9C20-006F02EF9E3E}">
      <dgm:prSet phldrT="[텍스트]" custT="1"/>
      <dgm:spPr/>
      <dgm:t>
        <a:bodyPr/>
        <a:lstStyle/>
        <a:p>
          <a:pPr latinLnBrk="1"/>
          <a:r>
            <a:rPr lang="en-US" altLang="ko-KR" sz="1050" dirty="0" smtClean="0"/>
            <a:t>45</a:t>
          </a:r>
          <a:r>
            <a:rPr lang="ko-KR" altLang="en-US" sz="1050" dirty="0" smtClean="0"/>
            <a:t>세 이상 인턴 인건비 보조 및 정규직 전환 시 인건비 지원</a:t>
          </a:r>
          <a:endParaRPr lang="ko-KR" altLang="en-US" sz="1050" dirty="0"/>
        </a:p>
      </dgm:t>
    </dgm:pt>
    <dgm:pt modelId="{C243B67F-6301-407E-BF9C-5C7B20FCAB1A}" type="parTrans" cxnId="{4FD127A9-5631-43CE-8E7D-1700905109F3}">
      <dgm:prSet/>
      <dgm:spPr/>
      <dgm:t>
        <a:bodyPr/>
        <a:lstStyle/>
        <a:p>
          <a:pPr latinLnBrk="1"/>
          <a:endParaRPr lang="ko-KR" altLang="en-US" sz="2000"/>
        </a:p>
      </dgm:t>
    </dgm:pt>
    <dgm:pt modelId="{398CB54E-EB30-4EAA-A933-E7D359CEA401}" type="sibTrans" cxnId="{4FD127A9-5631-43CE-8E7D-1700905109F3}">
      <dgm:prSet/>
      <dgm:spPr/>
      <dgm:t>
        <a:bodyPr/>
        <a:lstStyle/>
        <a:p>
          <a:pPr latinLnBrk="1"/>
          <a:endParaRPr lang="ko-KR" altLang="en-US" sz="2000"/>
        </a:p>
      </dgm:t>
    </dgm:pt>
    <dgm:pt modelId="{60C957B3-0AD8-468B-AA1E-E14F09D7783C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서울시 장년 친화기업 인증 및 지원</a:t>
          </a:r>
          <a:endParaRPr lang="ko-KR" altLang="en-US" sz="1400" dirty="0"/>
        </a:p>
      </dgm:t>
    </dgm:pt>
    <dgm:pt modelId="{EDAABAD8-CE92-40E8-93F9-E8D46ABE4751}" type="parTrans" cxnId="{ABA192CF-1DBE-4813-A28F-4910D12DF849}">
      <dgm:prSet/>
      <dgm:spPr/>
      <dgm:t>
        <a:bodyPr/>
        <a:lstStyle/>
        <a:p>
          <a:pPr latinLnBrk="1"/>
          <a:endParaRPr lang="ko-KR" altLang="en-US" sz="2000"/>
        </a:p>
      </dgm:t>
    </dgm:pt>
    <dgm:pt modelId="{56F2262F-CA80-4457-BE31-134DCD8B6B61}" type="sibTrans" cxnId="{ABA192CF-1DBE-4813-A28F-4910D12DF849}">
      <dgm:prSet/>
      <dgm:spPr/>
      <dgm:t>
        <a:bodyPr/>
        <a:lstStyle/>
        <a:p>
          <a:pPr latinLnBrk="1"/>
          <a:endParaRPr lang="ko-KR" altLang="en-US" sz="2000"/>
        </a:p>
      </dgm:t>
    </dgm:pt>
    <dgm:pt modelId="{7F589D99-EC9A-4D6F-B4C6-193CD87DA6B8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장년친화기업 인증제도 및 우수 장년친화기업선정 제도 신설</a:t>
          </a:r>
          <a:endParaRPr lang="ko-KR" altLang="en-US" sz="1050" dirty="0"/>
        </a:p>
      </dgm:t>
    </dgm:pt>
    <dgm:pt modelId="{051F6C09-E4E1-4394-A4F4-BA6268ACEDE3}" type="parTrans" cxnId="{351058A1-7A96-4985-94FF-CCE465CA466A}">
      <dgm:prSet/>
      <dgm:spPr/>
      <dgm:t>
        <a:bodyPr/>
        <a:lstStyle/>
        <a:p>
          <a:pPr latinLnBrk="1"/>
          <a:endParaRPr lang="ko-KR" altLang="en-US" sz="2000"/>
        </a:p>
      </dgm:t>
    </dgm:pt>
    <dgm:pt modelId="{E14A629F-698C-40C7-A2C2-874B9F4CEFF1}" type="sibTrans" cxnId="{351058A1-7A96-4985-94FF-CCE465CA466A}">
      <dgm:prSet/>
      <dgm:spPr/>
      <dgm:t>
        <a:bodyPr/>
        <a:lstStyle/>
        <a:p>
          <a:pPr latinLnBrk="1"/>
          <a:endParaRPr lang="ko-KR" altLang="en-US" sz="2000"/>
        </a:p>
      </dgm:t>
    </dgm:pt>
    <dgm:pt modelId="{7D3F4FF9-E19E-4B1F-868A-75573917252F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인센티브 내용 확정 및 공모</a:t>
          </a:r>
          <a:endParaRPr lang="ko-KR" altLang="en-US" sz="1050" dirty="0"/>
        </a:p>
      </dgm:t>
    </dgm:pt>
    <dgm:pt modelId="{A5971C3F-BE24-4AD0-87A6-A92A280BD52A}" type="parTrans" cxnId="{BAB17B9A-834E-49B1-A1B4-F02A3DC22CB3}">
      <dgm:prSet/>
      <dgm:spPr/>
      <dgm:t>
        <a:bodyPr/>
        <a:lstStyle/>
        <a:p>
          <a:pPr latinLnBrk="1"/>
          <a:endParaRPr lang="ko-KR" altLang="en-US" sz="2000"/>
        </a:p>
      </dgm:t>
    </dgm:pt>
    <dgm:pt modelId="{05DA590F-F0F1-4ED5-8D29-FC718AA12BDB}" type="sibTrans" cxnId="{BAB17B9A-834E-49B1-A1B4-F02A3DC22CB3}">
      <dgm:prSet/>
      <dgm:spPr/>
      <dgm:t>
        <a:bodyPr/>
        <a:lstStyle/>
        <a:p>
          <a:pPr latinLnBrk="1"/>
          <a:endParaRPr lang="ko-KR" altLang="en-US" sz="2000"/>
        </a:p>
      </dgm:t>
    </dgm:pt>
    <dgm:pt modelId="{2E2157F2-64E4-41BA-B7A8-B3D5EA888478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사회활동형 및 생활형 대상 </a:t>
          </a:r>
          <a:endParaRPr lang="ko-KR" altLang="en-US" sz="1050" dirty="0"/>
        </a:p>
      </dgm:t>
    </dgm:pt>
    <dgm:pt modelId="{1D31016C-069C-43DF-8F43-514CB8D1FD51}" type="parTrans" cxnId="{35A818DD-E95B-4D41-A856-0DA3762BDCE3}">
      <dgm:prSet/>
      <dgm:spPr/>
      <dgm:t>
        <a:bodyPr/>
        <a:lstStyle/>
        <a:p>
          <a:pPr latinLnBrk="1"/>
          <a:endParaRPr lang="ko-KR" altLang="en-US" sz="2000"/>
        </a:p>
      </dgm:t>
    </dgm:pt>
    <dgm:pt modelId="{A83AFAD9-B51A-4C8E-9DA7-02823D72B104}" type="sibTrans" cxnId="{35A818DD-E95B-4D41-A856-0DA3762BDCE3}">
      <dgm:prSet/>
      <dgm:spPr/>
      <dgm:t>
        <a:bodyPr/>
        <a:lstStyle/>
        <a:p>
          <a:pPr latinLnBrk="1"/>
          <a:endParaRPr lang="ko-KR" altLang="en-US" sz="2000"/>
        </a:p>
      </dgm:t>
    </dgm:pt>
    <dgm:pt modelId="{B40E95ED-68AD-43EE-8BBA-086D15BC8313}">
      <dgm:prSet phldrT="[텍스트]" custT="1"/>
      <dgm:spPr/>
      <dgm:t>
        <a:bodyPr/>
        <a:lstStyle/>
        <a:p>
          <a:pPr latinLnBrk="1"/>
          <a:r>
            <a:rPr lang="ko-KR" altLang="en-US" sz="1050" dirty="0" smtClean="0"/>
            <a:t>생활형 및 생계형 대상</a:t>
          </a:r>
          <a:endParaRPr lang="ko-KR" altLang="en-US" sz="1050" dirty="0"/>
        </a:p>
      </dgm:t>
    </dgm:pt>
    <dgm:pt modelId="{BF924A4B-B2F2-4600-9445-30C7E2AED4B0}" type="parTrans" cxnId="{5B8BA416-8F16-47E6-80A1-F85051745DBE}">
      <dgm:prSet/>
      <dgm:spPr/>
    </dgm:pt>
    <dgm:pt modelId="{9663E6A5-F39D-431B-85D8-D32277426D21}" type="sibTrans" cxnId="{5B8BA416-8F16-47E6-80A1-F85051745DBE}">
      <dgm:prSet/>
      <dgm:spPr/>
    </dgm:pt>
    <dgm:pt modelId="{69485802-98A6-47F3-B897-F35BCBE3283E}" type="pres">
      <dgm:prSet presAssocID="{C8D949A0-927B-49C6-9526-6A0FACC420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7EBB9A9-BB7B-486D-996B-214F6FDEE5CB}" type="pres">
      <dgm:prSet presAssocID="{3650EB55-1003-4ACB-96EB-CDC61CDE3D1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6BFAAF2-5DB4-4C35-90D8-1CC2E054FC6F}" type="pres">
      <dgm:prSet presAssocID="{35175DB5-2CB2-4178-9B41-BFD78C8C6AEA}" presName="sibTrans" presStyleCnt="0"/>
      <dgm:spPr/>
    </dgm:pt>
    <dgm:pt modelId="{35435010-9380-4A4C-B534-773C98F6D26A}" type="pres">
      <dgm:prSet presAssocID="{36BC2D2C-3444-4E80-A5B5-4487FCC001D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1ECB44-0D6F-4F58-A713-ADCC73517883}" type="pres">
      <dgm:prSet presAssocID="{0499807C-23B5-452F-9DE8-10E659188705}" presName="sibTrans" presStyleCnt="0"/>
      <dgm:spPr/>
    </dgm:pt>
    <dgm:pt modelId="{7DA8CF3F-2E5B-4092-BF57-8097E8368E37}" type="pres">
      <dgm:prSet presAssocID="{0E2F2053-844C-49F3-B1F2-5B51C9A440A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61C3B02-589B-4B91-BDD9-FD1096559862}" type="pres">
      <dgm:prSet presAssocID="{C2FEB43B-18D2-42DF-B4BC-CD37FCD89AB5}" presName="sibTrans" presStyleCnt="0"/>
      <dgm:spPr/>
    </dgm:pt>
    <dgm:pt modelId="{8B0DA28C-9169-48BC-857E-4F3E07A02B04}" type="pres">
      <dgm:prSet presAssocID="{60C957B3-0AD8-468B-AA1E-E14F09D7783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625A1C3-0651-4FE4-8203-50469D21E386}" type="presOf" srcId="{E83C58F9-BDB0-413F-A08D-E54DCB7EEB71}" destId="{35435010-9380-4A4C-B534-773C98F6D26A}" srcOrd="0" destOrd="3" presId="urn:microsoft.com/office/officeart/2005/8/layout/hList6"/>
    <dgm:cxn modelId="{BAB17B9A-834E-49B1-A1B4-F02A3DC22CB3}" srcId="{60C957B3-0AD8-468B-AA1E-E14F09D7783C}" destId="{7D3F4FF9-E19E-4B1F-868A-75573917252F}" srcOrd="1" destOrd="0" parTransId="{A5971C3F-BE24-4AD0-87A6-A92A280BD52A}" sibTransId="{05DA590F-F0F1-4ED5-8D29-FC718AA12BDB}"/>
    <dgm:cxn modelId="{ABA192CF-1DBE-4813-A28F-4910D12DF849}" srcId="{C8D949A0-927B-49C6-9526-6A0FACC42066}" destId="{60C957B3-0AD8-468B-AA1E-E14F09D7783C}" srcOrd="3" destOrd="0" parTransId="{EDAABAD8-CE92-40E8-93F9-E8D46ABE4751}" sibTransId="{56F2262F-CA80-4457-BE31-134DCD8B6B61}"/>
    <dgm:cxn modelId="{5B8BA416-8F16-47E6-80A1-F85051745DBE}" srcId="{0E2F2053-844C-49F3-B1F2-5B51C9A440A7}" destId="{B40E95ED-68AD-43EE-8BBA-086D15BC8313}" srcOrd="2" destOrd="0" parTransId="{BF924A4B-B2F2-4600-9445-30C7E2AED4B0}" sibTransId="{9663E6A5-F39D-431B-85D8-D32277426D21}"/>
    <dgm:cxn modelId="{564234F1-75DA-4FFA-8407-FBF743C8B39D}" srcId="{36BC2D2C-3444-4E80-A5B5-4487FCC001DF}" destId="{E83C58F9-BDB0-413F-A08D-E54DCB7EEB71}" srcOrd="2" destOrd="0" parTransId="{4E390AE0-6208-4D9C-A490-9F5F9C43F19F}" sibTransId="{2FC726A4-AFFC-47C3-B6E3-5612FC5D796F}"/>
    <dgm:cxn modelId="{351058A1-7A96-4985-94FF-CCE465CA466A}" srcId="{60C957B3-0AD8-468B-AA1E-E14F09D7783C}" destId="{7F589D99-EC9A-4D6F-B4C6-193CD87DA6B8}" srcOrd="0" destOrd="0" parTransId="{051F6C09-E4E1-4394-A4F4-BA6268ACEDE3}" sibTransId="{E14A629F-698C-40C7-A2C2-874B9F4CEFF1}"/>
    <dgm:cxn modelId="{62D3CE7A-7CA1-430C-8A42-8D2C859B7FCE}" type="presOf" srcId="{7D3F4FF9-E19E-4B1F-868A-75573917252F}" destId="{8B0DA28C-9169-48BC-857E-4F3E07A02B04}" srcOrd="0" destOrd="2" presId="urn:microsoft.com/office/officeart/2005/8/layout/hList6"/>
    <dgm:cxn modelId="{2F1B3B3F-1696-4783-AC66-07CE704D62E3}" srcId="{3650EB55-1003-4ACB-96EB-CDC61CDE3D10}" destId="{3776CFA6-6092-4CEB-A19D-56182367DDD9}" srcOrd="0" destOrd="0" parTransId="{CEA49B7D-272E-480E-9ACA-2CD9E9320390}" sibTransId="{FAC1ED3F-7D7B-4EBD-8364-ADAD1D5E80B1}"/>
    <dgm:cxn modelId="{CFEA6D53-D483-4B0E-8E45-25718BDB6913}" type="presOf" srcId="{CDCDB3E3-4C8D-4C77-9C20-006F02EF9E3E}" destId="{7DA8CF3F-2E5B-4092-BF57-8097E8368E37}" srcOrd="0" destOrd="2" presId="urn:microsoft.com/office/officeart/2005/8/layout/hList6"/>
    <dgm:cxn modelId="{06AF9F85-18F3-4214-86E1-FA8DC48ED893}" type="presOf" srcId="{3650EB55-1003-4ACB-96EB-CDC61CDE3D10}" destId="{37EBB9A9-BB7B-486D-996B-214F6FDEE5CB}" srcOrd="0" destOrd="0" presId="urn:microsoft.com/office/officeart/2005/8/layout/hList6"/>
    <dgm:cxn modelId="{C0767B13-3793-4BC0-8CA0-4F1A0A087BE2}" type="presOf" srcId="{2E2157F2-64E4-41BA-B7A8-B3D5EA888478}" destId="{37EBB9A9-BB7B-486D-996B-214F6FDEE5CB}" srcOrd="0" destOrd="4" presId="urn:microsoft.com/office/officeart/2005/8/layout/hList6"/>
    <dgm:cxn modelId="{4FD127A9-5631-43CE-8E7D-1700905109F3}" srcId="{0E2F2053-844C-49F3-B1F2-5B51C9A440A7}" destId="{CDCDB3E3-4C8D-4C77-9C20-006F02EF9E3E}" srcOrd="1" destOrd="0" parTransId="{C243B67F-6301-407E-BF9C-5C7B20FCAB1A}" sibTransId="{398CB54E-EB30-4EAA-A933-E7D359CEA401}"/>
    <dgm:cxn modelId="{11D45CD1-C542-43BF-BEAC-AD985631D235}" type="presOf" srcId="{1F7A3E6E-60F5-425E-A8AF-1066047ACA66}" destId="{35435010-9380-4A4C-B534-773C98F6D26A}" srcOrd="0" destOrd="2" presId="urn:microsoft.com/office/officeart/2005/8/layout/hList6"/>
    <dgm:cxn modelId="{1768D3AD-DA63-473E-9BEA-BD35EC221871}" type="presOf" srcId="{3776CFA6-6092-4CEB-A19D-56182367DDD9}" destId="{37EBB9A9-BB7B-486D-996B-214F6FDEE5CB}" srcOrd="0" destOrd="1" presId="urn:microsoft.com/office/officeart/2005/8/layout/hList6"/>
    <dgm:cxn modelId="{3B788B1F-AA37-44E8-B090-5E160F7EAA89}" srcId="{C8D949A0-927B-49C6-9526-6A0FACC42066}" destId="{3650EB55-1003-4ACB-96EB-CDC61CDE3D10}" srcOrd="0" destOrd="0" parTransId="{6FF739C3-1A87-40AF-8030-28DA6BAE6966}" sibTransId="{35175DB5-2CB2-4178-9B41-BFD78C8C6AEA}"/>
    <dgm:cxn modelId="{86085D26-AD65-4E96-BAD4-502ED952FFA6}" type="presOf" srcId="{48099AA8-7DE7-40A7-BEC1-CC86BC0E5640}" destId="{7DA8CF3F-2E5B-4092-BF57-8097E8368E37}" srcOrd="0" destOrd="1" presId="urn:microsoft.com/office/officeart/2005/8/layout/hList6"/>
    <dgm:cxn modelId="{34EE3BAE-260F-4A95-B019-A96C314D7A1E}" type="presOf" srcId="{60C957B3-0AD8-468B-AA1E-E14F09D7783C}" destId="{8B0DA28C-9169-48BC-857E-4F3E07A02B04}" srcOrd="0" destOrd="0" presId="urn:microsoft.com/office/officeart/2005/8/layout/hList6"/>
    <dgm:cxn modelId="{215C105E-BA4C-4F07-8463-D09BD5320BDD}" srcId="{C8D949A0-927B-49C6-9526-6A0FACC42066}" destId="{36BC2D2C-3444-4E80-A5B5-4487FCC001DF}" srcOrd="1" destOrd="0" parTransId="{F24B4DFB-BEDD-4141-8685-2C2A11025316}" sibTransId="{0499807C-23B5-452F-9DE8-10E659188705}"/>
    <dgm:cxn modelId="{B8C873F0-9A1A-4C79-AB1C-F9C98E65FE6A}" srcId="{3650EB55-1003-4ACB-96EB-CDC61CDE3D10}" destId="{9719CCB8-6EA1-4565-A1EF-1C8B938ED97B}" srcOrd="2" destOrd="0" parTransId="{799644B1-86A8-4775-9A63-361688009DD6}" sibTransId="{39300FD2-19DD-456A-BB16-8F4FCDE0603A}"/>
    <dgm:cxn modelId="{08EAAF2A-1764-43C8-9220-9158E9FB4F14}" type="presOf" srcId="{9B4964A2-06AD-498D-A2F9-353EE511DCCF}" destId="{35435010-9380-4A4C-B534-773C98F6D26A}" srcOrd="0" destOrd="1" presId="urn:microsoft.com/office/officeart/2005/8/layout/hList6"/>
    <dgm:cxn modelId="{4D5A527C-F155-4119-9A1B-1AE6D3653005}" type="presOf" srcId="{36BC2D2C-3444-4E80-A5B5-4487FCC001DF}" destId="{35435010-9380-4A4C-B534-773C98F6D26A}" srcOrd="0" destOrd="0" presId="urn:microsoft.com/office/officeart/2005/8/layout/hList6"/>
    <dgm:cxn modelId="{42238BE5-4BA8-4B73-B89A-F1191B7580B2}" srcId="{36BC2D2C-3444-4E80-A5B5-4487FCC001DF}" destId="{9B4964A2-06AD-498D-A2F9-353EE511DCCF}" srcOrd="0" destOrd="0" parTransId="{29666E91-0FB9-48EE-93CA-FD5E04F9F77B}" sibTransId="{7554F193-BE85-41C2-AB68-EBFF4EA2185C}"/>
    <dgm:cxn modelId="{494D905C-14B2-4D9F-A409-95D987528791}" srcId="{36BC2D2C-3444-4E80-A5B5-4487FCC001DF}" destId="{1F7A3E6E-60F5-425E-A8AF-1066047ACA66}" srcOrd="1" destOrd="0" parTransId="{D641FEEC-E045-4FDC-8BF7-9181B53A80D8}" sibTransId="{3771C66E-4911-4CEF-9E67-E4E77CEF69E2}"/>
    <dgm:cxn modelId="{FA522A4C-9F63-4C72-B475-69B0AE6EED1E}" type="presOf" srcId="{9719CCB8-6EA1-4565-A1EF-1C8B938ED97B}" destId="{37EBB9A9-BB7B-486D-996B-214F6FDEE5CB}" srcOrd="0" destOrd="3" presId="urn:microsoft.com/office/officeart/2005/8/layout/hList6"/>
    <dgm:cxn modelId="{35A818DD-E95B-4D41-A856-0DA3762BDCE3}" srcId="{3650EB55-1003-4ACB-96EB-CDC61CDE3D10}" destId="{2E2157F2-64E4-41BA-B7A8-B3D5EA888478}" srcOrd="3" destOrd="0" parTransId="{1D31016C-069C-43DF-8F43-514CB8D1FD51}" sibTransId="{A83AFAD9-B51A-4C8E-9DA7-02823D72B104}"/>
    <dgm:cxn modelId="{78569573-C504-41A4-B0D8-187814CAB3FB}" type="presOf" srcId="{C0EF7620-9D63-46D1-A415-9BD2D85035BE}" destId="{37EBB9A9-BB7B-486D-996B-214F6FDEE5CB}" srcOrd="0" destOrd="2" presId="urn:microsoft.com/office/officeart/2005/8/layout/hList6"/>
    <dgm:cxn modelId="{96F9BB36-DAE8-4EFB-A37D-B2DD849BA141}" type="presOf" srcId="{7F589D99-EC9A-4D6F-B4C6-193CD87DA6B8}" destId="{8B0DA28C-9169-48BC-857E-4F3E07A02B04}" srcOrd="0" destOrd="1" presId="urn:microsoft.com/office/officeart/2005/8/layout/hList6"/>
    <dgm:cxn modelId="{36E8326F-C50D-4F58-B450-E80293B07ADC}" type="presOf" srcId="{B40E95ED-68AD-43EE-8BBA-086D15BC8313}" destId="{7DA8CF3F-2E5B-4092-BF57-8097E8368E37}" srcOrd="0" destOrd="3" presId="urn:microsoft.com/office/officeart/2005/8/layout/hList6"/>
    <dgm:cxn modelId="{099D8B15-1E2D-453A-879A-179A7E12275F}" type="presOf" srcId="{0E2F2053-844C-49F3-B1F2-5B51C9A440A7}" destId="{7DA8CF3F-2E5B-4092-BF57-8097E8368E37}" srcOrd="0" destOrd="0" presId="urn:microsoft.com/office/officeart/2005/8/layout/hList6"/>
    <dgm:cxn modelId="{A52FC240-4A1C-44E5-AF0E-C141F49FA7A5}" srcId="{C8D949A0-927B-49C6-9526-6A0FACC42066}" destId="{0E2F2053-844C-49F3-B1F2-5B51C9A440A7}" srcOrd="2" destOrd="0" parTransId="{360AB97B-E733-4F85-99C0-6BC2DCAA3B87}" sibTransId="{C2FEB43B-18D2-42DF-B4BC-CD37FCD89AB5}"/>
    <dgm:cxn modelId="{FD0E40B5-58A3-48E6-8040-3E8216222804}" srcId="{0E2F2053-844C-49F3-B1F2-5B51C9A440A7}" destId="{48099AA8-7DE7-40A7-BEC1-CC86BC0E5640}" srcOrd="0" destOrd="0" parTransId="{33033C4A-19B0-4B1B-BFC4-39C879DCE493}" sibTransId="{9B3438A3-6360-42FA-BE09-A2E2BF94C1EF}"/>
    <dgm:cxn modelId="{4E2D0046-4261-4675-A874-711298AFB13D}" type="presOf" srcId="{C8D949A0-927B-49C6-9526-6A0FACC42066}" destId="{69485802-98A6-47F3-B897-F35BCBE3283E}" srcOrd="0" destOrd="0" presId="urn:microsoft.com/office/officeart/2005/8/layout/hList6"/>
    <dgm:cxn modelId="{0130666B-BF0F-4CB9-9416-08C03DA2F4FC}" srcId="{3650EB55-1003-4ACB-96EB-CDC61CDE3D10}" destId="{C0EF7620-9D63-46D1-A415-9BD2D85035BE}" srcOrd="1" destOrd="0" parTransId="{32B639EC-1F35-4200-9919-FAA15C6705B3}" sibTransId="{A363E2CB-B5E2-4041-B307-E465E19051CD}"/>
    <dgm:cxn modelId="{A5C54D41-A699-4AFC-87FF-E53463606BD6}" type="presParOf" srcId="{69485802-98A6-47F3-B897-F35BCBE3283E}" destId="{37EBB9A9-BB7B-486D-996B-214F6FDEE5CB}" srcOrd="0" destOrd="0" presId="urn:microsoft.com/office/officeart/2005/8/layout/hList6"/>
    <dgm:cxn modelId="{906B4691-ABFA-4396-AAF8-62E4B8CCBCB5}" type="presParOf" srcId="{69485802-98A6-47F3-B897-F35BCBE3283E}" destId="{06BFAAF2-5DB4-4C35-90D8-1CC2E054FC6F}" srcOrd="1" destOrd="0" presId="urn:microsoft.com/office/officeart/2005/8/layout/hList6"/>
    <dgm:cxn modelId="{B69354DF-F9B5-4DBB-BB9F-E3B6D79C8E92}" type="presParOf" srcId="{69485802-98A6-47F3-B897-F35BCBE3283E}" destId="{35435010-9380-4A4C-B534-773C98F6D26A}" srcOrd="2" destOrd="0" presId="urn:microsoft.com/office/officeart/2005/8/layout/hList6"/>
    <dgm:cxn modelId="{709CA1AF-5E8A-4631-AAD9-072FB77C5D6B}" type="presParOf" srcId="{69485802-98A6-47F3-B897-F35BCBE3283E}" destId="{581ECB44-0D6F-4F58-A713-ADCC73517883}" srcOrd="3" destOrd="0" presId="urn:microsoft.com/office/officeart/2005/8/layout/hList6"/>
    <dgm:cxn modelId="{8CD26FCB-C182-4E41-A1F9-C30E1C9909A5}" type="presParOf" srcId="{69485802-98A6-47F3-B897-F35BCBE3283E}" destId="{7DA8CF3F-2E5B-4092-BF57-8097E8368E37}" srcOrd="4" destOrd="0" presId="urn:microsoft.com/office/officeart/2005/8/layout/hList6"/>
    <dgm:cxn modelId="{57FABC35-82BA-4449-A9B5-A0A0BB8B7F8D}" type="presParOf" srcId="{69485802-98A6-47F3-B897-F35BCBE3283E}" destId="{361C3B02-589B-4B91-BDD9-FD1096559862}" srcOrd="5" destOrd="0" presId="urn:microsoft.com/office/officeart/2005/8/layout/hList6"/>
    <dgm:cxn modelId="{26D4986E-97E1-423E-818D-AAB1A1089BD4}" type="presParOf" srcId="{69485802-98A6-47F3-B897-F35BCBE3283E}" destId="{8B0DA28C-9169-48BC-857E-4F3E07A02B0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7870E2-E5D1-4F50-BD1D-58312FE978AE}">
      <dsp:nvSpPr>
        <dsp:cNvPr id="0" name=""/>
        <dsp:cNvSpPr/>
      </dsp:nvSpPr>
      <dsp:spPr>
        <a:xfrm>
          <a:off x="2035840" y="16010"/>
          <a:ext cx="4145066" cy="1439527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CA0C7-184E-454A-98AA-788EDB6C67F1}">
      <dsp:nvSpPr>
        <dsp:cNvPr id="0" name=""/>
        <dsp:cNvSpPr/>
      </dsp:nvSpPr>
      <dsp:spPr>
        <a:xfrm>
          <a:off x="3713146" y="2861306"/>
          <a:ext cx="803307" cy="859664"/>
        </a:xfrm>
        <a:prstGeom prst="downArrow">
          <a:avLst/>
        </a:prstGeom>
        <a:gradFill flip="none" rotWithShape="0">
          <a:gsLst>
            <a:gs pos="0">
              <a:schemeClr val="accent2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2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2">
                <a:lumMod val="40000"/>
                <a:lumOff val="60000"/>
                <a:shade val="100000"/>
                <a:satMod val="115000"/>
              </a:schemeClr>
            </a:gs>
          </a:gsLst>
          <a:lin ang="16200000" scaled="1"/>
          <a:tileRect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E92AC5DF-3594-4A6C-AB6C-6853774A613D}">
      <dsp:nvSpPr>
        <dsp:cNvPr id="0" name=""/>
        <dsp:cNvSpPr/>
      </dsp:nvSpPr>
      <dsp:spPr>
        <a:xfrm>
          <a:off x="1162471" y="3739185"/>
          <a:ext cx="5904657" cy="1387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>
              <a:latin typeface="HY강M" panose="02030600000101010101" pitchFamily="18" charset="-127"/>
              <a:ea typeface="HY강M" panose="02030600000101010101" pitchFamily="18" charset="-127"/>
            </a:rPr>
            <a:t>정책대상자 분류</a:t>
          </a:r>
          <a:endParaRPr lang="en-US" altLang="ko-KR" sz="3200" b="1" kern="1200" dirty="0" smtClean="0">
            <a:latin typeface="HY강M" panose="02030600000101010101" pitchFamily="18" charset="-127"/>
            <a:ea typeface="HY강M" panose="02030600000101010101" pitchFamily="18" charset="-127"/>
          </a:endParaRPr>
        </a:p>
        <a:p>
          <a:pPr lvl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b="1" kern="1200" dirty="0" smtClean="0">
              <a:latin typeface="HY강M" panose="02030600000101010101" pitchFamily="18" charset="-127"/>
              <a:ea typeface="HY강M" panose="02030600000101010101" pitchFamily="18" charset="-127"/>
            </a:rPr>
            <a:t> </a:t>
          </a:r>
          <a:r>
            <a:rPr lang="ko-KR" altLang="en-US" sz="3200" b="1" kern="1200" dirty="0" smtClean="0">
              <a:latin typeface="HY강M" panose="02030600000101010101" pitchFamily="18" charset="-127"/>
              <a:ea typeface="HY강M" panose="02030600000101010101" pitchFamily="18" charset="-127"/>
            </a:rPr>
            <a:t>환경개선을 위한 체계적 접근</a:t>
          </a:r>
          <a:endParaRPr lang="en-US" altLang="ko-KR" sz="3200" b="1" kern="1200" dirty="0" smtClean="0">
            <a:latin typeface="HY강M" panose="02030600000101010101" pitchFamily="18" charset="-127"/>
            <a:ea typeface="HY강M" panose="02030600000101010101" pitchFamily="18" charset="-127"/>
          </a:endParaRPr>
        </a:p>
      </dsp:txBody>
      <dsp:txXfrm>
        <a:off x="1162471" y="3739185"/>
        <a:ext cx="5904657" cy="1387324"/>
      </dsp:txXfrm>
    </dsp:sp>
    <dsp:sp modelId="{2C5CB773-2ABA-4A3E-8A00-EDD3A48FDE1F}">
      <dsp:nvSpPr>
        <dsp:cNvPr id="0" name=""/>
        <dsp:cNvSpPr/>
      </dsp:nvSpPr>
      <dsp:spPr>
        <a:xfrm>
          <a:off x="3542845" y="1368133"/>
          <a:ext cx="1445953" cy="144595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장년인력요구분석</a:t>
          </a:r>
          <a:endParaRPr lang="ko-KR" altLang="en-US" sz="1900" kern="1200" dirty="0"/>
        </a:p>
      </dsp:txBody>
      <dsp:txXfrm>
        <a:off x="3542845" y="1368133"/>
        <a:ext cx="1445953" cy="1445953"/>
      </dsp:txXfrm>
    </dsp:sp>
    <dsp:sp modelId="{045A9AE3-CC65-4E11-97C3-5F9F97E14B1F}">
      <dsp:nvSpPr>
        <dsp:cNvPr id="0" name=""/>
        <dsp:cNvSpPr/>
      </dsp:nvSpPr>
      <dsp:spPr>
        <a:xfrm>
          <a:off x="2508184" y="283347"/>
          <a:ext cx="1445953" cy="144595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해외사례분석</a:t>
          </a:r>
          <a:endParaRPr lang="ko-KR" altLang="en-US" sz="1900" kern="1200" dirty="0"/>
        </a:p>
      </dsp:txBody>
      <dsp:txXfrm>
        <a:off x="2508184" y="283347"/>
        <a:ext cx="1445953" cy="1445953"/>
      </dsp:txXfrm>
    </dsp:sp>
    <dsp:sp modelId="{7A099476-2801-4CC5-807D-933DFED33DF5}">
      <dsp:nvSpPr>
        <dsp:cNvPr id="0" name=""/>
        <dsp:cNvSpPr/>
      </dsp:nvSpPr>
      <dsp:spPr>
        <a:xfrm>
          <a:off x="3986270" y="130976"/>
          <a:ext cx="1445953" cy="144595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노동시장분석</a:t>
          </a:r>
          <a:endParaRPr lang="ko-KR" altLang="en-US" sz="1900" kern="1200" dirty="0"/>
        </a:p>
      </dsp:txBody>
      <dsp:txXfrm>
        <a:off x="3986270" y="130976"/>
        <a:ext cx="1445953" cy="1445953"/>
      </dsp:txXfrm>
    </dsp:sp>
    <dsp:sp modelId="{DA544A5E-AF7A-4497-823C-BAF169E2E29A}">
      <dsp:nvSpPr>
        <dsp:cNvPr id="0" name=""/>
        <dsp:cNvSpPr/>
      </dsp:nvSpPr>
      <dsp:spPr>
        <a:xfrm>
          <a:off x="1865538" y="9719"/>
          <a:ext cx="4498522" cy="286095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FE2219-5623-4413-96E3-6E119C1AEAED}">
      <dsp:nvSpPr>
        <dsp:cNvPr id="0" name=""/>
        <dsp:cNvSpPr/>
      </dsp:nvSpPr>
      <dsp:spPr>
        <a:xfrm>
          <a:off x="2615" y="17837"/>
          <a:ext cx="2549705" cy="705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 일자리 </a:t>
          </a:r>
          <a:endParaRPr lang="en-US" altLang="ko-KR" sz="1600" b="1" kern="1200" dirty="0" smtClean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홍보 네트워크 구축</a:t>
          </a:r>
          <a:endParaRPr lang="ko-KR" altLang="en-US" sz="1600" b="1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615" y="17837"/>
        <a:ext cx="2549705" cy="705027"/>
      </dsp:txXfrm>
    </dsp:sp>
    <dsp:sp modelId="{305158FA-184D-4F3F-863C-144D484379DC}">
      <dsp:nvSpPr>
        <dsp:cNvPr id="0" name=""/>
        <dsp:cNvSpPr/>
      </dsp:nvSpPr>
      <dsp:spPr>
        <a:xfrm>
          <a:off x="2615" y="722864"/>
          <a:ext cx="2549705" cy="24265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장년취업친화직종에 대한 장년대상홍보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장년인력활용에 대한 사회적 필요성 홍보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기업대상 홍보인력육성 및 활용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홍보관 운영 및 우수사례발굴 및 홍보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615" y="722864"/>
        <a:ext cx="2549705" cy="2426580"/>
      </dsp:txXfrm>
    </dsp:sp>
    <dsp:sp modelId="{51788C01-E3F6-4AF1-83CF-2E8115286FB3}">
      <dsp:nvSpPr>
        <dsp:cNvPr id="0" name=""/>
        <dsp:cNvSpPr/>
      </dsp:nvSpPr>
      <dsp:spPr>
        <a:xfrm>
          <a:off x="2909279" y="17837"/>
          <a:ext cx="2549705" cy="705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 일자리 협의회 운영</a:t>
          </a:r>
          <a:endParaRPr lang="ko-KR" altLang="en-US" sz="1600" b="1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909279" y="17837"/>
        <a:ext cx="2549705" cy="705027"/>
      </dsp:txXfrm>
    </dsp:sp>
    <dsp:sp modelId="{01FF1BCD-2FFC-429E-9E96-50D7D0E560CD}">
      <dsp:nvSpPr>
        <dsp:cNvPr id="0" name=""/>
        <dsp:cNvSpPr/>
      </dsp:nvSpPr>
      <dsp:spPr>
        <a:xfrm>
          <a:off x="2909279" y="722864"/>
          <a:ext cx="2549705" cy="24265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전문가</a:t>
          </a:r>
          <a:r>
            <a:rPr lang="en-US" altLang="ko-KR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, </a:t>
          </a: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실무자</a:t>
          </a:r>
          <a:r>
            <a:rPr lang="en-US" altLang="ko-KR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, </a:t>
          </a: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정책집단 중심의 협의체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협의체 의장의 지위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기관장 수준의 중장년 일자리 위원회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운영담당자 수준의 실무 협의회로 이원화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909279" y="722864"/>
        <a:ext cx="2549705" cy="2426580"/>
      </dsp:txXfrm>
    </dsp:sp>
    <dsp:sp modelId="{FDE7375A-B698-474D-8C84-6CB09AA68D88}">
      <dsp:nvSpPr>
        <dsp:cNvPr id="0" name=""/>
        <dsp:cNvSpPr/>
      </dsp:nvSpPr>
      <dsp:spPr>
        <a:xfrm>
          <a:off x="5815943" y="17837"/>
          <a:ext cx="2549705" cy="705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노사공동 장년 </a:t>
          </a:r>
          <a:endParaRPr lang="en-US" altLang="ko-KR" sz="1600" b="1" kern="1200" dirty="0" smtClean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프로그램 지원</a:t>
          </a:r>
          <a:endParaRPr lang="ko-KR" altLang="en-US" sz="1600" b="1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5815943" y="17837"/>
        <a:ext cx="2549705" cy="705027"/>
      </dsp:txXfrm>
    </dsp:sp>
    <dsp:sp modelId="{91C7EE0E-B068-4F3B-AF80-77DC902C1781}">
      <dsp:nvSpPr>
        <dsp:cNvPr id="0" name=""/>
        <dsp:cNvSpPr/>
      </dsp:nvSpPr>
      <dsp:spPr>
        <a:xfrm>
          <a:off x="5815943" y="722864"/>
          <a:ext cx="2549705" cy="24265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노동조합과 사업주가 공동으로 운영하는 프로그램 공모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노사공동 장년활용활성화 프로그램을 주제별로 지원하고 해당 결과는 우수사례로 홍보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5815943" y="722864"/>
        <a:ext cx="2549705" cy="24265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BF6DEA-AEA4-4107-B334-1DF9344BF7BA}">
      <dsp:nvSpPr>
        <dsp:cNvPr id="0" name=""/>
        <dsp:cNvSpPr/>
      </dsp:nvSpPr>
      <dsp:spPr>
        <a:xfrm rot="16200000">
          <a:off x="-531248" y="535815"/>
          <a:ext cx="2674103" cy="1602472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004" bIns="0" numCol="1" spcCol="1270" anchor="t" anchorCtr="0">
          <a:noAutofit/>
        </a:bodyPr>
        <a:lstStyle/>
        <a:p>
          <a:pPr lvl="0" algn="l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장년 퇴직지원전문가 육성</a:t>
          </a:r>
          <a:endParaRPr lang="ko-KR" altLang="en-US" sz="10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서울시뉴딜일자리 사업연계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퇴직지원 교육전문가 육성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서울시 </a:t>
          </a:r>
          <a:r>
            <a:rPr lang="en-US" altLang="ko-KR" sz="800" kern="1200" dirty="0" smtClean="0"/>
            <a:t>300</a:t>
          </a:r>
          <a:r>
            <a:rPr lang="ko-KR" altLang="en-US" sz="800" kern="1200" dirty="0" smtClean="0"/>
            <a:t>인 이하 중소기업파견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800" kern="1200" dirty="0" smtClean="0"/>
            <a:t> </a:t>
          </a:r>
          <a:r>
            <a:rPr lang="ko-KR" altLang="en-US" sz="800" kern="1200" dirty="0" smtClean="0"/>
            <a:t>사회활동형과 생활형 타겟</a:t>
          </a:r>
          <a:endParaRPr lang="ko-KR" altLang="en-US" sz="800" kern="1200" dirty="0"/>
        </a:p>
      </dsp:txBody>
      <dsp:txXfrm rot="16200000">
        <a:off x="-531248" y="535815"/>
        <a:ext cx="2674103" cy="1602472"/>
      </dsp:txXfrm>
    </dsp:sp>
    <dsp:sp modelId="{5EF3D557-0354-49C4-A004-34A8025343D7}">
      <dsp:nvSpPr>
        <dsp:cNvPr id="0" name=""/>
        <dsp:cNvSpPr/>
      </dsp:nvSpPr>
      <dsp:spPr>
        <a:xfrm rot="16200000">
          <a:off x="1191409" y="535815"/>
          <a:ext cx="2674103" cy="1602472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004" bIns="0" numCol="1" spcCol="1270" anchor="t" anchorCtr="0">
          <a:noAutofit/>
        </a:bodyPr>
        <a:lstStyle/>
        <a:p>
          <a:pPr lvl="0" algn="l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장년인력 채용약정형 일자리 사업</a:t>
          </a:r>
          <a:endParaRPr lang="ko-KR" altLang="en-US" sz="10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특화업종</a:t>
          </a:r>
          <a:r>
            <a:rPr lang="en-US" altLang="ko-KR" sz="800" kern="1200" dirty="0" smtClean="0"/>
            <a:t>, </a:t>
          </a:r>
          <a:r>
            <a:rPr lang="ko-KR" altLang="en-US" sz="800" kern="1200" dirty="0" smtClean="0"/>
            <a:t>권역</a:t>
          </a:r>
          <a:r>
            <a:rPr lang="en-US" altLang="ko-KR" sz="800" kern="1200" dirty="0" smtClean="0"/>
            <a:t>, </a:t>
          </a:r>
          <a:r>
            <a:rPr lang="ko-KR" altLang="en-US" sz="800" kern="1200" dirty="0" smtClean="0"/>
            <a:t>뿌리산업 중심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서울시 관련 센터와 직업학교 활용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채용연계와 직업훈련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생활형과 생계형</a:t>
          </a:r>
          <a:endParaRPr lang="ko-KR" altLang="en-US" sz="800" kern="1200" dirty="0"/>
        </a:p>
      </dsp:txBody>
      <dsp:txXfrm rot="16200000">
        <a:off x="1191409" y="535815"/>
        <a:ext cx="2674103" cy="1602472"/>
      </dsp:txXfrm>
    </dsp:sp>
    <dsp:sp modelId="{D0AEF2C4-A61B-40E2-A5CD-D5919DC47D80}">
      <dsp:nvSpPr>
        <dsp:cNvPr id="0" name=""/>
        <dsp:cNvSpPr/>
      </dsp:nvSpPr>
      <dsp:spPr>
        <a:xfrm rot="16200000">
          <a:off x="2914067" y="535815"/>
          <a:ext cx="2674103" cy="1602472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004" bIns="0" numCol="1" spcCol="1270" anchor="t" anchorCtr="0">
          <a:noAutofit/>
        </a:bodyPr>
        <a:lstStyle/>
        <a:p>
          <a:pPr lvl="0" algn="l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공공근로사업의 장년일자리 배정</a:t>
          </a:r>
          <a:endParaRPr lang="ko-KR" altLang="en-US" sz="10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일률배정방식 및 특정직종방식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유관기관과의 협력을 통해 시간제 일자리 제공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생계형 및 생활형 복지지원차원 활용가능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생활형과 생계형</a:t>
          </a:r>
          <a:endParaRPr lang="ko-KR" altLang="en-US" sz="800" kern="1200" dirty="0"/>
        </a:p>
      </dsp:txBody>
      <dsp:txXfrm rot="16200000">
        <a:off x="2914067" y="535815"/>
        <a:ext cx="2674103" cy="1602472"/>
      </dsp:txXfrm>
    </dsp:sp>
    <dsp:sp modelId="{EB54830F-DE7E-4A6B-8343-DCACA5CCE67F}">
      <dsp:nvSpPr>
        <dsp:cNvPr id="0" name=""/>
        <dsp:cNvSpPr/>
      </dsp:nvSpPr>
      <dsp:spPr>
        <a:xfrm rot="16200000">
          <a:off x="4636725" y="535815"/>
          <a:ext cx="2674103" cy="1602472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004" bIns="0" numCol="1" spcCol="1270" anchor="t" anchorCtr="0">
          <a:noAutofit/>
        </a:bodyPr>
        <a:lstStyle/>
        <a:p>
          <a:pPr lvl="0" algn="l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중장년 맞춤형 창업유도</a:t>
          </a:r>
          <a:endParaRPr lang="ko-KR" altLang="en-US" sz="10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엄격한 선발방식 및 집중지원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성공한 장년창업자가 장년인력을 고용하는 생태계 육성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생활형</a:t>
          </a:r>
          <a:endParaRPr lang="ko-KR" altLang="en-US" sz="800" kern="1200" dirty="0"/>
        </a:p>
      </dsp:txBody>
      <dsp:txXfrm rot="16200000">
        <a:off x="4636725" y="535815"/>
        <a:ext cx="2674103" cy="1602472"/>
      </dsp:txXfrm>
    </dsp:sp>
    <dsp:sp modelId="{9E903175-B037-4413-A775-225C7B2A3D64}">
      <dsp:nvSpPr>
        <dsp:cNvPr id="0" name=""/>
        <dsp:cNvSpPr/>
      </dsp:nvSpPr>
      <dsp:spPr>
        <a:xfrm rot="16200000">
          <a:off x="6359383" y="535815"/>
          <a:ext cx="2674103" cy="1602472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004" bIns="0" numCol="1" spcCol="1270" anchor="t" anchorCtr="0">
          <a:noAutofit/>
        </a:bodyPr>
        <a:lstStyle/>
        <a:p>
          <a:pPr lvl="0" algn="l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직능별 시니어직능클럽 협의체 발족</a:t>
          </a:r>
          <a:endParaRPr lang="ko-KR" altLang="en-US" sz="10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협회별로 장년인력활용방안을 발굴</a:t>
          </a:r>
          <a:r>
            <a:rPr lang="en-US" altLang="ko-KR" sz="800" kern="1200" dirty="0" smtClean="0"/>
            <a:t>, </a:t>
          </a:r>
          <a:r>
            <a:rPr lang="ko-KR" altLang="en-US" sz="800" kern="1200" dirty="0" smtClean="0"/>
            <a:t>실행 유도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특정분야의 기술이나 지식이 지속적으로 사용되도록 지원</a:t>
          </a:r>
          <a:endParaRPr lang="ko-KR" altLang="en-US" sz="800" kern="1200" dirty="0"/>
        </a:p>
        <a:p>
          <a:pPr marL="57150" lvl="1" indent="-57150" algn="l" defTabSz="355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800" kern="1200" dirty="0" smtClean="0"/>
            <a:t>사회활동형과 생활형</a:t>
          </a:r>
          <a:endParaRPr lang="ko-KR" altLang="en-US" sz="800" kern="1200" dirty="0"/>
        </a:p>
      </dsp:txBody>
      <dsp:txXfrm rot="16200000">
        <a:off x="6359383" y="535815"/>
        <a:ext cx="2674103" cy="160247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2F7C8F-6FAC-4A98-B2DF-AB4AD062E2CB}">
      <dsp:nvSpPr>
        <dsp:cNvPr id="0" name=""/>
        <dsp:cNvSpPr/>
      </dsp:nvSpPr>
      <dsp:spPr>
        <a:xfrm>
          <a:off x="2590" y="8283"/>
          <a:ext cx="2525598" cy="9591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장년인력 친화  직종 및 직무개발</a:t>
          </a:r>
          <a:endParaRPr lang="ko-KR" altLang="en-US" sz="25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590" y="8283"/>
        <a:ext cx="2525598" cy="959167"/>
      </dsp:txXfrm>
    </dsp:sp>
    <dsp:sp modelId="{66952D70-DEAA-401B-B4FC-82A6E278C241}">
      <dsp:nvSpPr>
        <dsp:cNvPr id="0" name=""/>
        <dsp:cNvSpPr/>
      </dsp:nvSpPr>
      <dsp:spPr>
        <a:xfrm>
          <a:off x="2590" y="967451"/>
          <a:ext cx="2525598" cy="226462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장년고용 우선직종   개발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장년인력대상 홍보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인력난 기업대상 홍보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기업대상 인사노무   컨설팅 </a:t>
          </a: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제공</a:t>
          </a:r>
          <a:r>
            <a:rPr lang="en-US" altLang="ko-KR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(</a:t>
          </a: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사회활동형 대상 활용가능</a:t>
          </a:r>
          <a:r>
            <a:rPr lang="en-US" altLang="ko-KR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)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590" y="967451"/>
        <a:ext cx="2525598" cy="2264625"/>
      </dsp:txXfrm>
    </dsp:sp>
    <dsp:sp modelId="{06AFF791-A484-4595-B2ED-EB3C305D87D5}">
      <dsp:nvSpPr>
        <dsp:cNvPr id="0" name=""/>
        <dsp:cNvSpPr/>
      </dsp:nvSpPr>
      <dsp:spPr>
        <a:xfrm>
          <a:off x="2881772" y="8283"/>
          <a:ext cx="2525598" cy="959167"/>
        </a:xfrm>
        <a:prstGeom prst="rect">
          <a:avLst/>
        </a:prstGeom>
        <a:solidFill>
          <a:schemeClr val="accent3">
            <a:hueOff val="-1820904"/>
            <a:satOff val="-16715"/>
            <a:lumOff val="2647"/>
            <a:alphaOff val="0"/>
          </a:schemeClr>
        </a:solidFill>
        <a:ln w="25400" cap="flat" cmpd="sng" algn="ctr">
          <a:solidFill>
            <a:schemeClr val="accent3">
              <a:hueOff val="-1820904"/>
              <a:satOff val="-16715"/>
              <a:lumOff val="2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 인력 맞춤형 교육훈련 확대</a:t>
          </a:r>
          <a:endParaRPr lang="ko-KR" altLang="en-US" sz="25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881772" y="8283"/>
        <a:ext cx="2525598" cy="959167"/>
      </dsp:txXfrm>
    </dsp:sp>
    <dsp:sp modelId="{49672C10-D901-4A76-9734-96AC60182973}">
      <dsp:nvSpPr>
        <dsp:cNvPr id="0" name=""/>
        <dsp:cNvSpPr/>
      </dsp:nvSpPr>
      <dsp:spPr>
        <a:xfrm>
          <a:off x="2881772" y="967451"/>
          <a:ext cx="2525598" cy="2264625"/>
        </a:xfrm>
        <a:prstGeom prst="rect">
          <a:avLst/>
        </a:prstGeom>
        <a:solidFill>
          <a:schemeClr val="accent3">
            <a:tint val="40000"/>
            <a:alpha val="90000"/>
            <a:hueOff val="-2049608"/>
            <a:satOff val="-13602"/>
            <a:lumOff val="36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2049608"/>
              <a:satOff val="-13602"/>
              <a:lumOff val="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기술교육원 및 관련 전문기관 활용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교육훈련 공모를 통해 확보 및 보급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생활형 및 생계형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881772" y="967451"/>
        <a:ext cx="2525598" cy="2264625"/>
      </dsp:txXfrm>
    </dsp:sp>
    <dsp:sp modelId="{856E8465-8E3F-47A8-89A1-E516BB91DDBC}">
      <dsp:nvSpPr>
        <dsp:cNvPr id="0" name=""/>
        <dsp:cNvSpPr/>
      </dsp:nvSpPr>
      <dsp:spPr>
        <a:xfrm>
          <a:off x="5760955" y="8283"/>
          <a:ext cx="2525598" cy="959167"/>
        </a:xfrm>
        <a:prstGeom prst="rect">
          <a:avLst/>
        </a:prstGeom>
        <a:solidFill>
          <a:schemeClr val="accent3">
            <a:hueOff val="-3641808"/>
            <a:satOff val="-33431"/>
            <a:lumOff val="5294"/>
            <a:alphaOff val="0"/>
          </a:schemeClr>
        </a:solidFill>
        <a:ln w="25400" cap="flat" cmpd="sng" algn="ctr">
          <a:solidFill>
            <a:schemeClr val="accent3">
              <a:hueOff val="-3641808"/>
              <a:satOff val="-33431"/>
              <a:lumOff val="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전문 기술자격  취득지원</a:t>
          </a:r>
          <a:endParaRPr lang="ko-KR" altLang="en-US" sz="25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5760955" y="8283"/>
        <a:ext cx="2525598" cy="959167"/>
      </dsp:txXfrm>
    </dsp:sp>
    <dsp:sp modelId="{14F836BC-529C-42C1-B87A-E5BBCBCA6086}">
      <dsp:nvSpPr>
        <dsp:cNvPr id="0" name=""/>
        <dsp:cNvSpPr/>
      </dsp:nvSpPr>
      <dsp:spPr>
        <a:xfrm>
          <a:off x="5760955" y="967451"/>
          <a:ext cx="2525598" cy="2264625"/>
        </a:xfrm>
        <a:prstGeom prst="rect">
          <a:avLst/>
        </a:prstGeom>
        <a:solidFill>
          <a:schemeClr val="accent3">
            <a:tint val="40000"/>
            <a:alpha val="90000"/>
            <a:hueOff val="-4099216"/>
            <a:satOff val="-27204"/>
            <a:lumOff val="73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4099216"/>
              <a:satOff val="-27204"/>
              <a:lumOff val="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취업적합 기술자격   종목선정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기술교육훈련운영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기술자격인턴십 연계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생활형 및 생계형</a:t>
          </a:r>
          <a:endParaRPr lang="ko-KR" altLang="en-US" sz="18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5760955" y="967451"/>
        <a:ext cx="2525598" cy="22646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4A19CD-77C7-421E-BAB7-9F7E819A7343}">
      <dsp:nvSpPr>
        <dsp:cNvPr id="0" name=""/>
        <dsp:cNvSpPr/>
      </dsp:nvSpPr>
      <dsp:spPr>
        <a:xfrm>
          <a:off x="2590" y="86060"/>
          <a:ext cx="2525598" cy="489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장년 취업박람회 개최</a:t>
          </a:r>
          <a:endParaRPr lang="ko-KR" altLang="en-US" sz="1600" kern="1200" dirty="0">
            <a:latin typeface="08서울남산체 B" panose="02020603020101020101" pitchFamily="18" charset="-127"/>
            <a:ea typeface="08서울남산체 B" panose="02020603020101020101" pitchFamily="18" charset="-127"/>
          </a:endParaRPr>
        </a:p>
      </dsp:txBody>
      <dsp:txXfrm>
        <a:off x="2590" y="86060"/>
        <a:ext cx="2525598" cy="489600"/>
      </dsp:txXfrm>
    </dsp:sp>
    <dsp:sp modelId="{1AAB1C29-DB42-4AB9-86B5-A629B2D804EF}">
      <dsp:nvSpPr>
        <dsp:cNvPr id="0" name=""/>
        <dsp:cNvSpPr/>
      </dsp:nvSpPr>
      <dsp:spPr>
        <a:xfrm>
          <a:off x="2590" y="575661"/>
          <a:ext cx="2525598" cy="214659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시기와 장소를 고려한 내실 있는 취업박람회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주도형 대규모 박람회 개최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자치구별 특화 박람회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인터넷방송국 및        전문방송활용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590" y="575661"/>
        <a:ext cx="2525598" cy="2146590"/>
      </dsp:txXfrm>
    </dsp:sp>
    <dsp:sp modelId="{91A44D57-0390-444D-B9AB-2A9FFBC5BC10}">
      <dsp:nvSpPr>
        <dsp:cNvPr id="0" name=""/>
        <dsp:cNvSpPr/>
      </dsp:nvSpPr>
      <dsp:spPr>
        <a:xfrm>
          <a:off x="2881772" y="86060"/>
          <a:ext cx="2525598" cy="489600"/>
        </a:xfrm>
        <a:prstGeom prst="rect">
          <a:avLst/>
        </a:prstGeom>
        <a:solidFill>
          <a:schemeClr val="accent5">
            <a:hueOff val="-494119"/>
            <a:satOff val="-23616"/>
            <a:lumOff val="-3235"/>
            <a:alphaOff val="0"/>
          </a:schemeClr>
        </a:solidFill>
        <a:ln w="25400" cap="flat" cmpd="sng" algn="ctr">
          <a:solidFill>
            <a:schemeClr val="accent5">
              <a:hueOff val="-494119"/>
              <a:satOff val="-2361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장년 취업지원 전문성 강화</a:t>
          </a:r>
          <a:endParaRPr lang="ko-KR" altLang="en-US" sz="1600" kern="1200" dirty="0">
            <a:latin typeface="08서울남산체 B" panose="02020603020101020101" pitchFamily="18" charset="-127"/>
            <a:ea typeface="08서울남산체 B" panose="02020603020101020101" pitchFamily="18" charset="-127"/>
          </a:endParaRPr>
        </a:p>
      </dsp:txBody>
      <dsp:txXfrm>
        <a:off x="2881772" y="86060"/>
        <a:ext cx="2525598" cy="489600"/>
      </dsp:txXfrm>
    </dsp:sp>
    <dsp:sp modelId="{6B4B357E-4660-4AAA-B6F5-03961D9A829E}">
      <dsp:nvSpPr>
        <dsp:cNvPr id="0" name=""/>
        <dsp:cNvSpPr/>
      </dsp:nvSpPr>
      <dsp:spPr>
        <a:xfrm>
          <a:off x="2881772" y="575661"/>
          <a:ext cx="2525598" cy="2146590"/>
        </a:xfrm>
        <a:prstGeom prst="rect">
          <a:avLst/>
        </a:prstGeom>
        <a:solidFill>
          <a:schemeClr val="accent5">
            <a:tint val="40000"/>
            <a:alpha val="90000"/>
            <a:hueOff val="-581793"/>
            <a:satOff val="-22008"/>
            <a:lumOff val="-132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81793"/>
              <a:satOff val="-22008"/>
              <a:lumOff val="-13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장년전문 취업 </a:t>
          </a:r>
          <a:r>
            <a:rPr lang="ko-KR" altLang="en-US" sz="1700" kern="1200" dirty="0" err="1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상담사</a:t>
          </a: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  육성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장년전문 퇴직전문가   육성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장년전문 취업과        퇴직전문가 고용센터   배치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2881772" y="575661"/>
        <a:ext cx="2525598" cy="2146590"/>
      </dsp:txXfrm>
    </dsp:sp>
    <dsp:sp modelId="{3983EB5D-E6F8-4608-A125-5ADED2053483}">
      <dsp:nvSpPr>
        <dsp:cNvPr id="0" name=""/>
        <dsp:cNvSpPr/>
      </dsp:nvSpPr>
      <dsp:spPr>
        <a:xfrm>
          <a:off x="5760955" y="86060"/>
          <a:ext cx="2525598" cy="489600"/>
        </a:xfrm>
        <a:prstGeom prst="rect">
          <a:avLst/>
        </a:prstGeom>
        <a:solidFill>
          <a:schemeClr val="accent5">
            <a:hueOff val="-988239"/>
            <a:satOff val="-47231"/>
            <a:lumOff val="-6470"/>
            <a:alphaOff val="0"/>
          </a:schemeClr>
        </a:solidFill>
        <a:ln w="25400" cap="flat" cmpd="sng" algn="ctr">
          <a:solidFill>
            <a:schemeClr val="accent5">
              <a:hueOff val="-988239"/>
              <a:satOff val="-47231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서울시 일자리 </a:t>
          </a:r>
          <a:r>
            <a:rPr lang="en-US" altLang="ko-KR" sz="1600" kern="12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DB </a:t>
          </a:r>
          <a:r>
            <a:rPr lang="ko-KR" altLang="en-US" sz="1600" kern="1200" dirty="0" smtClean="0">
              <a:latin typeface="08서울남산체 B" panose="02020603020101020101" pitchFamily="18" charset="-127"/>
              <a:ea typeface="08서울남산체 B" panose="02020603020101020101" pitchFamily="18" charset="-127"/>
            </a:rPr>
            <a:t>구축</a:t>
          </a:r>
          <a:endParaRPr lang="ko-KR" altLang="en-US" sz="1600" kern="1200" dirty="0">
            <a:latin typeface="08서울남산체 B" panose="02020603020101020101" pitchFamily="18" charset="-127"/>
            <a:ea typeface="08서울남산체 B" panose="02020603020101020101" pitchFamily="18" charset="-127"/>
          </a:endParaRPr>
        </a:p>
      </dsp:txBody>
      <dsp:txXfrm>
        <a:off x="5760955" y="86060"/>
        <a:ext cx="2525598" cy="489600"/>
      </dsp:txXfrm>
    </dsp:sp>
    <dsp:sp modelId="{3BC2E3C3-F0F7-471B-A452-1381A2567442}">
      <dsp:nvSpPr>
        <dsp:cNvPr id="0" name=""/>
        <dsp:cNvSpPr/>
      </dsp:nvSpPr>
      <dsp:spPr>
        <a:xfrm>
          <a:off x="5760955" y="575661"/>
          <a:ext cx="2525598" cy="2146590"/>
        </a:xfrm>
        <a:prstGeom prst="rect">
          <a:avLst/>
        </a:prstGeom>
        <a:solidFill>
          <a:schemeClr val="accent5">
            <a:tint val="40000"/>
            <a:alpha val="90000"/>
            <a:hueOff val="-1163587"/>
            <a:satOff val="-44016"/>
            <a:lumOff val="-265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163587"/>
              <a:satOff val="-44016"/>
              <a:lumOff val="-26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DB </a:t>
          </a: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구축 및 관리       기관선정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기업 규모별 직종별 인력수급현황 파악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서울시 장년인력 파악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DB</a:t>
          </a:r>
          <a:r>
            <a:rPr lang="ko-KR" altLang="en-US" sz="1700" kern="1200" dirty="0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에 근거한 맞춤형   구직자 및 구인기업 </a:t>
          </a:r>
          <a:r>
            <a:rPr lang="ko-KR" altLang="en-US" sz="1700" kern="1200" dirty="0" err="1" smtClean="0">
              <a:latin typeface="08서울한강체 L" panose="02020603020101020101" pitchFamily="18" charset="-127"/>
              <a:ea typeface="08서울한강체 L" panose="02020603020101020101" pitchFamily="18" charset="-127"/>
            </a:rPr>
            <a:t>매칭</a:t>
          </a:r>
          <a:endParaRPr lang="ko-KR" altLang="en-US" sz="1700" kern="1200" dirty="0">
            <a:latin typeface="08서울한강체 L" panose="02020603020101020101" pitchFamily="18" charset="-127"/>
            <a:ea typeface="08서울한강체 L" panose="02020603020101020101" pitchFamily="18" charset="-127"/>
          </a:endParaRPr>
        </a:p>
      </dsp:txBody>
      <dsp:txXfrm>
        <a:off x="5760955" y="575661"/>
        <a:ext cx="2525598" cy="214659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EBB9A9-BB7B-486D-996B-214F6FDEE5CB}">
      <dsp:nvSpPr>
        <dsp:cNvPr id="0" name=""/>
        <dsp:cNvSpPr/>
      </dsp:nvSpPr>
      <dsp:spPr>
        <a:xfrm rot="16200000">
          <a:off x="-729078" y="731094"/>
          <a:ext cx="3440932" cy="1978742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인사정책 개선 컨설팅 추진</a:t>
          </a:r>
          <a:endParaRPr lang="ko-KR" altLang="en-US" sz="140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서울시 소재 </a:t>
          </a:r>
          <a:r>
            <a:rPr lang="en-US" altLang="ko-KR" sz="1050" kern="1200" dirty="0" smtClean="0"/>
            <a:t>200</a:t>
          </a:r>
          <a:r>
            <a:rPr lang="ko-KR" altLang="en-US" sz="1050" kern="1200" dirty="0" smtClean="0"/>
            <a:t>인 미만 기업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제조업 및 서비스업종 중심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인사노무컨설팅 전문가 육성 및 파견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사회활동형 및 생활형 대상 </a:t>
          </a:r>
          <a:endParaRPr lang="ko-KR" altLang="en-US" sz="1050" kern="1200" dirty="0"/>
        </a:p>
      </dsp:txBody>
      <dsp:txXfrm rot="16200000">
        <a:off x="-729078" y="731094"/>
        <a:ext cx="3440932" cy="1978742"/>
      </dsp:txXfrm>
    </dsp:sp>
    <dsp:sp modelId="{35435010-9380-4A4C-B534-773C98F6D26A}">
      <dsp:nvSpPr>
        <dsp:cNvPr id="0" name=""/>
        <dsp:cNvSpPr/>
      </dsp:nvSpPr>
      <dsp:spPr>
        <a:xfrm rot="16200000">
          <a:off x="1398069" y="731094"/>
          <a:ext cx="3440932" cy="1978742"/>
        </a:xfrm>
        <a:prstGeom prst="flowChartManualOperation">
          <a:avLst/>
        </a:prstGeom>
        <a:solidFill>
          <a:schemeClr val="accent3">
            <a:hueOff val="-1213936"/>
            <a:satOff val="-11144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장년 인력 활용 매뉴얼 제작 및 보급</a:t>
          </a:r>
          <a:endParaRPr lang="ko-KR" altLang="en-US" sz="140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장년인력 일자리 사업소개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우수사례 발굴 및 메뉴얼화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중소기업 중심보급</a:t>
          </a:r>
          <a:endParaRPr lang="ko-KR" altLang="en-US" sz="1050" kern="1200" dirty="0"/>
        </a:p>
      </dsp:txBody>
      <dsp:txXfrm rot="16200000">
        <a:off x="1398069" y="731094"/>
        <a:ext cx="3440932" cy="1978742"/>
      </dsp:txXfrm>
    </dsp:sp>
    <dsp:sp modelId="{7DA8CF3F-2E5B-4092-BF57-8097E8368E37}">
      <dsp:nvSpPr>
        <dsp:cNvPr id="0" name=""/>
        <dsp:cNvSpPr/>
      </dsp:nvSpPr>
      <dsp:spPr>
        <a:xfrm rot="16200000">
          <a:off x="3525218" y="731094"/>
          <a:ext cx="3440932" cy="1978742"/>
        </a:xfrm>
        <a:prstGeom prst="flowChartManualOperation">
          <a:avLst/>
        </a:prstGeom>
        <a:solidFill>
          <a:schemeClr val="accent3">
            <a:hueOff val="-2427872"/>
            <a:satOff val="-22287"/>
            <a:lumOff val="35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장년 고용 인턴십 제공</a:t>
          </a:r>
          <a:endParaRPr lang="ko-KR" altLang="en-US" sz="140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보건복지부의 시니어인턴십의 확대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050" kern="1200" dirty="0" smtClean="0"/>
            <a:t>45</a:t>
          </a:r>
          <a:r>
            <a:rPr lang="ko-KR" altLang="en-US" sz="1050" kern="1200" dirty="0" smtClean="0"/>
            <a:t>세 이상 인턴 인건비 보조 및 정규직 전환 시 인건비 지원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생활형 및 생계형 대상</a:t>
          </a:r>
          <a:endParaRPr lang="ko-KR" altLang="en-US" sz="1050" kern="1200" dirty="0"/>
        </a:p>
      </dsp:txBody>
      <dsp:txXfrm rot="16200000">
        <a:off x="3525218" y="731094"/>
        <a:ext cx="3440932" cy="1978742"/>
      </dsp:txXfrm>
    </dsp:sp>
    <dsp:sp modelId="{8B0DA28C-9169-48BC-857E-4F3E07A02B04}">
      <dsp:nvSpPr>
        <dsp:cNvPr id="0" name=""/>
        <dsp:cNvSpPr/>
      </dsp:nvSpPr>
      <dsp:spPr>
        <a:xfrm rot="16200000">
          <a:off x="5652366" y="731094"/>
          <a:ext cx="3440932" cy="1978742"/>
        </a:xfrm>
        <a:prstGeom prst="flowChartManualOperation">
          <a:avLst/>
        </a:prstGeom>
        <a:solidFill>
          <a:schemeClr val="accent3">
            <a:hueOff val="-3641808"/>
            <a:satOff val="-33431"/>
            <a:lumOff val="5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서울시 장년 친화기업 인증 및 지원</a:t>
          </a:r>
          <a:endParaRPr lang="ko-KR" altLang="en-US" sz="140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장년친화기업 인증제도 및 우수 장년친화기업선정 제도 신설</a:t>
          </a:r>
          <a:endParaRPr lang="ko-KR" altLang="en-US" sz="1050" kern="1200" dirty="0"/>
        </a:p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50" kern="1200" dirty="0" smtClean="0"/>
            <a:t>인센티브 내용 확정 및 공모</a:t>
          </a:r>
          <a:endParaRPr lang="ko-KR" altLang="en-US" sz="1050" kern="1200" dirty="0"/>
        </a:p>
      </dsp:txBody>
      <dsp:txXfrm rot="16200000">
        <a:off x="5652366" y="731094"/>
        <a:ext cx="3440932" cy="1978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5823D-6012-43CB-8F54-EB6DDA7D494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CD27F-95F9-469A-BB89-9309BD8EC9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493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CD27F-95F9-469A-BB89-9309BD8EC9F2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0972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CD27F-95F9-469A-BB89-9309BD8EC9F2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722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3852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2034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3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2071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657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9912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0095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228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693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35537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255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9CDBF-65B6-4F05-A3A1-27B5852AB8EC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5DFC-4CA5-485C-A3FA-F2CB878194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2600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장년인력활용실태와 일자리창출방안 연구</a:t>
            </a:r>
            <a:endParaRPr lang="ko-KR" altLang="en-US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1752600"/>
          </a:xfrm>
        </p:spPr>
        <p:txBody>
          <a:bodyPr/>
          <a:lstStyle/>
          <a:p>
            <a:r>
              <a:rPr lang="ko-KR" altLang="en-US" dirty="0" smtClean="0"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최</a:t>
            </a:r>
            <a:r>
              <a:rPr lang="ko-KR" altLang="en-US" dirty="0"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종</a:t>
            </a:r>
            <a:r>
              <a:rPr lang="ko-KR" altLang="en-US" dirty="0" smtClean="0"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보고</a:t>
            </a:r>
            <a:endParaRPr lang="en-US" altLang="ko-KR" dirty="0" smtClean="0">
              <a:latin typeface="08서울한강체 L" panose="02020603020101020101" pitchFamily="18" charset="-127"/>
              <a:ea typeface="08서울한강체 L" panose="02020603020101020101" pitchFamily="18" charset="-127"/>
            </a:endParaRPr>
          </a:p>
          <a:p>
            <a:r>
              <a:rPr lang="en-US" altLang="ko-KR" dirty="0" smtClean="0"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2015.1.19</a:t>
            </a:r>
            <a:endParaRPr lang="ko-KR" altLang="en-US" dirty="0">
              <a:latin typeface="08서울한강체 L" panose="02020603020101020101" pitchFamily="18" charset="-127"/>
              <a:ea typeface="08서울한강체 L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844824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83568" y="3815329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52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l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목차</a:t>
            </a:r>
            <a:endParaRPr lang="ko-KR" altLang="en-US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연구의 필요성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내용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목적 및 기대효과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연구진행상황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고령화사회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문제점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장년고용현황분석 결과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노동시장 분석 전국 및 서울시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고령인력 인식조사 분석결과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장년인력활용실태 설문조사 중간결과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FGI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분석 시사점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OECD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국가별 장년정책시사점 및 기업사례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연구결과 시사점 및 이론적 틀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서울시 장년인력활용 활성화 정책 기본방향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83568" y="1268760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7397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연구의 필요성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연구의 필요성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사회변화와 의료기술의 발전은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저출산과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100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시대를 가져옴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세계에서 가장 빠른 속도로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초고령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사회로 진입 중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생산가능인력의 감소로 인한 국가경쟁력악화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이에 대한 준비 미흡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장년층 스스로도 퇴직계획 미흡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사회적으로 장년인력활용에 대한 인식 부족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정부의 정책도 간접적이고 수동적인 차원</a:t>
            </a:r>
            <a:endParaRPr lang="ko-KR" altLang="en-US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83568" y="1340768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1464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연구의 내용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연구의 내</a:t>
            </a:r>
            <a:r>
              <a:rPr lang="ko-KR" altLang="en-US" dirty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용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장년인력활용실태 차원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 및 기업담당자의 요구분석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국내 및 서울시 고령인력관련 고용현황분석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장년인력활용 활성화 방안 연구차원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인력활용관련 이론적 틀 분석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OECD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국가들의 장년인력정책분석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정부정책 및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지자체별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관련 정책 및 사업분석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marL="914400" lvl="2" indent="0">
              <a:buNone/>
            </a:pP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340768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7790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연구의 목적 및 기대효과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연구의 목적 및 기대효과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장년인력활용 극대화를 위한 정책개발을 통해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일자리정책에서의 장년인력평등 제고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양질의 장년일자리 창출에 기여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장년인력활용을 통한 사회적 효과와 지역경제성장에 기여</a:t>
            </a:r>
            <a:endParaRPr lang="ko-KR" altLang="en-US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340768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7790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준비 없는 고령화 사회 예상문제점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184576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인구 및 생산가능인구 감소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생산가능인구 감소로 인한 직접노동투입요소 감소로 인한 성장둔화 및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피부양인구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비중의 상승으로 인한 저축률 하락과 자본축적저해로 인한 경제성장 악영향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소비와 투자위축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정부의 연금과 의료부담 증가로 인한 재정적자 확대 및 기업의 인건비부담으로 인한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R&amp;D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및 신규투자 축소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사회갈등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고령자대상 사회서비스의 재원확보는 국민부담으로 작용하여 젊은 세대의 부양부담으로 인한 국가재정악화로 세대간 갈등과 세대간 충돌 예견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223041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6774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장년고용현황 분석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인구추계시사점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인구는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2025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이후 감소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장년구</a:t>
            </a:r>
            <a:r>
              <a:rPr lang="ko-KR" altLang="en-US" dirty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성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여성인구는 남성인구에 비해 클 것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현재 서울의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이상 인구는 전체 인구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11.4%(1,137,428/10,007,651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명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)</a:t>
            </a: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구성비는 빠른 속도로 증가 예정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: 14.6%(2020), 18.7%(2025), 22.8%(2030), 30.2%(2040)</a:t>
            </a: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전국평균과 비교하면 다소 낮은 수준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중위연령은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39.5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(2014)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이나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47.9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(2040)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증가 예정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특히 여성인력의 고령화가 빠르게 나타날 것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marL="914400" lvl="2" indent="0">
              <a:buNone/>
            </a:pP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295049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6774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장년고용현황 분석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04056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연령계층별 취업자 분석</a:t>
            </a:r>
            <a:endParaRPr lang="en-US" altLang="ko-KR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전국 및 서울시에서 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39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미만의 취업자수는 감소추세</a:t>
            </a:r>
            <a:endParaRPr lang="en-US" altLang="ko-KR" spc="-150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40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이상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특히 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50-59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세까지의 </a:t>
            </a:r>
            <a:r>
              <a:rPr lang="ko-KR" altLang="en-US" spc="-150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중장년층에서의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  급속한 취업자수 증가</a:t>
            </a:r>
            <a:endParaRPr lang="en-US" altLang="ko-KR" spc="-150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2012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65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이상인구 취업자수 증가추세는      처음으로 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60-64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집단의 증가추세를 추월</a:t>
            </a:r>
            <a:endParaRPr lang="en-US" altLang="ko-KR" spc="-150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65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이상 연령대의 취업자수 증가추세 뚜렷함</a:t>
            </a:r>
            <a:endParaRPr lang="en-US" altLang="ko-KR" spc="-150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서울시의 구성비 자체는 다소 낮지만 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2009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에서 </a:t>
            </a:r>
            <a:r>
              <a:rPr lang="en-US" altLang="ko-KR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2013</a:t>
            </a:r>
            <a:r>
              <a:rPr lang="ko-KR" altLang="en-US" spc="-150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까지의 구성비 증가율은 전국평균대비 높음</a:t>
            </a:r>
            <a:endParaRPr lang="en-US" altLang="ko-KR" spc="-150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268760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3387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고령인력부가조사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04056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장년인력 고용률 및 실업률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기준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55-79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고용률은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53.9%, (2.1%)</a:t>
            </a:r>
          </a:p>
          <a:p>
            <a:pPr lvl="2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50.4%, (2.2%)</a:t>
            </a: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기준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55-64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고용률은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67.3%, (2.5%)</a:t>
            </a:r>
          </a:p>
          <a:p>
            <a:pPr lvl="2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62.9%, (2,7%)</a:t>
            </a: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기준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65-79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고용률은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38.3%, (1.3%)</a:t>
            </a:r>
          </a:p>
          <a:p>
            <a:pPr lvl="2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36.4%, (1.3%)</a:t>
            </a: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장년인력 고용률 증가는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55-64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고용률 증가에 크게 기인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268760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136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고령인력부가조사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328592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장년인력 고용형태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40-49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및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50-59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그룹의 경우 정규직 규모가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비정규직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규모의 대략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배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60-64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및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이상 그룹의 경우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비정규직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규모가 정규직 규모의 대략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배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장년인력 직업별 취업현황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-65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그룹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관리자 및 전문가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사무직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서비스 및 판매종사자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기능기계조작 종사자 층에서의 큰 상승폭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농림어업숙련과 단순노무종사자 층에서의 하락폭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전문직에서의 고용증대는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65-79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집단에서는 나타나지 않고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55-65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 그룹에서만 나타남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베이비부머들과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기존 장년인력과의 인력특성상 차이존재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268760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8604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고령인력부가조사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328592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장년층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구직경험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2014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년 기준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전체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11,378,000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중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1,741,000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명 불과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9,637,000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명은 구직경험 없음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장년층 구직경로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1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위는 친구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친지소개 및 부탁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(40.4%)</a:t>
            </a: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위는 고용노동부 및 기타공공직업알선기관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(26.4%)</a:t>
            </a: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사업체문의 방문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(11.6%),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민간직업알선기관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(9.8%)</a:t>
            </a:r>
          </a:p>
          <a:p>
            <a:pPr lvl="1"/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196752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645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고령인력부가조사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328592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장년층 구직사유분석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55-79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세의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61.3%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가 장래근로를 원하나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38.9%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는 노동시장완전은퇴 희망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61.3%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의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54%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는 생계의 이유로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취업희망함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38.8%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는 일하는 즐거움을 이유로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취업희망함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장래근로를 원하는 집단은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2010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대비 점차 증가추세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그러나 생계를 위해 취업희망자비율은 감소추세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일하는 즐거움 때문에 취업희망비율은 증가추세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그러나 생계를 위해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취업희망하는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여성인력의 비중은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58.7%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로 남성의 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50.6%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에 비해 높은 편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268760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645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고령인력부가조사 시사점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328592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장년층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취업시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고려사항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여성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:</a:t>
            </a: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임금수준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일의 양과 시간대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계속근로가능성의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순서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남성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임금수준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계속근로가능성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일의 양과 시간대의 순서</a:t>
            </a:r>
            <a:endParaRPr lang="en-US" altLang="ko-KR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전체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일의 양과 시간대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임금수준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err="1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계속근로가능성의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순서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장년층 희망고용형태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남성은 전일제 선호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여성의 경우</a:t>
            </a:r>
            <a:r>
              <a:rPr lang="en-US" altLang="ko-KR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전일제와 시간제 반반</a:t>
            </a:r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  <a:p>
            <a:pPr lvl="1"/>
            <a:endParaRPr lang="en-US" altLang="ko-KR" dirty="0" smtClean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268760"/>
            <a:ext cx="7488832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7083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장년인력활용실태조사 시사점 </a:t>
            </a:r>
            <a:endParaRPr lang="ko-KR" altLang="en-US" sz="3600" b="1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96266104"/>
              </p:ext>
            </p:extLst>
          </p:nvPr>
        </p:nvGraphicFramePr>
        <p:xfrm>
          <a:off x="457200" y="1340767"/>
          <a:ext cx="8229600" cy="51257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0464"/>
                <a:gridCol w="7139136"/>
              </a:tblGrid>
              <a:tr h="396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시사점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2443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재직자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평균적으로 경력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학력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수입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등이 높아질 수록 배우자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재직중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전문성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경력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학력 등이 높을수록 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66-70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세 은퇴희망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노후대비에 있어 국민연금 및 개인저축 의존도가 높음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임금피크제에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대한 희망은 높지 않으며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대부분이 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89-70%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선을 원함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퇴직 후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은퇴희망은 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33%,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생계형일수록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재취업희망 높음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재취업시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고용안정성과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보험을 중요시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은퇴 후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재취업을 위해 전문적 상담 및 고용서비스를 원함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고용지원정책인지의 경우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임금피크제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이외의 정책인지도는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낮은편임</a:t>
                      </a:r>
                      <a:endParaRPr lang="en-US" altLang="ko-KR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96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구직자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고학력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짧은 경력단절일 경우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71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세 은퇴 희망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학력이 낮을수록 권고사직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명예퇴직 등 합의사직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구직사유는 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54%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가 생계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구직채널은 다양하게 나타났으나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학력이 낮을수록 개인인맥구직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고학력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과거 관리직경험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높은 가계수입일 경우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기존경력활용희망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취업결정요인은 학력과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경력 등에 따라 상이하게 나타남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취업을 위한 직업훈련의 필요성을 강하게 인지하고 있음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구직실패요인은 연령을 꼽고 있음 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(61.3%)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1684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latin typeface="08서울남산체 세로쓰기" panose="02020603020101020101" pitchFamily="18" charset="-127"/>
                <a:ea typeface="08서울남산체 세로쓰기" panose="02020603020101020101" pitchFamily="18" charset="-127"/>
              </a:rPr>
              <a:t>서울시 장년인력활용실태조사 시사점 </a:t>
            </a:r>
            <a:endParaRPr lang="ko-KR" altLang="en-US" sz="3600" b="1" dirty="0">
              <a:latin typeface="08서울남산체 세로쓰기" panose="02020603020101020101" pitchFamily="18" charset="-127"/>
              <a:ea typeface="08서울남산체 세로쓰기" panose="02020603020101020101" pitchFamily="18" charset="-127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62232324"/>
              </p:ext>
            </p:extLst>
          </p:nvPr>
        </p:nvGraphicFramePr>
        <p:xfrm>
          <a:off x="457200" y="1340767"/>
          <a:ext cx="8229600" cy="52122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0464"/>
                <a:gridCol w="7139136"/>
              </a:tblGrid>
              <a:tr h="396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시사점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1547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자영업자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응답자 대부분이 사업유지 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8</a:t>
                      </a:r>
                      <a:r>
                        <a:rPr lang="ko-KR" altLang="en-US" sz="1600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년미만으로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중단기적임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사업유지기간이 길수록 은퇴예정나이가 낮아짐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사업유지기간이 짧을수록 운영사유로 소득증가를 선택함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자영업자대상 정책인지도는 매우 낮은 편임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사업유지기간이 길수록 장년층 사업성공요소로 창업자의 전문성을 중시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사업유지기간이 길수록 장년층 창업을 추천하지 않는 경향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96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기업인사담당자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 채용계획은 따로 없지만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장년인력을 채용할 경우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상용직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채용을 희망하는 것으로 나타남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분야별로 제조업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99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인 미만 기업에서 장년인력채용예정이 높음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숙련기술이 있다면 장년인력을 선호하고 있으며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장년인력의 낮은 이직률을 장점으로 인식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기업인사담당자가 인식하는 장년층은 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51-55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세의 젊은 층의 장년인력임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기업의 규모가 크고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기술인력을 필요로 하는 제조건설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전기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운수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통신의 경우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200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만원 이상의 급여 지불 가능성이 높음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장년인력은 직장환경에 대한 수용력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직접적 업무수행능력이 부족하다고 느끼고 있음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장년인력관련 정책은 </a:t>
                      </a:r>
                      <a:r>
                        <a:rPr lang="ko-KR" altLang="en-US" sz="1600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임금피크제와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고령자 고용지원금 등을 인지하고 있으며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규모가 크고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여성인력비율이 높을수록 인지비율이 높음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서울시의 장년인력 관련한 기관과 정책에 대한 인지도는 매우 낮음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6083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FGI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시사점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장년인력대상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9665119"/>
              </p:ext>
            </p:extLst>
          </p:nvPr>
        </p:nvGraphicFramePr>
        <p:xfrm>
          <a:off x="323528" y="1268759"/>
          <a:ext cx="8424936" cy="518457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62179"/>
                <a:gridCol w="6962757"/>
              </a:tblGrid>
              <a:tr h="564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대상자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시사점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</a:tr>
              <a:tr h="24782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사회공헌희망자</a:t>
                      </a:r>
                      <a:endParaRPr lang="ko-KR" altLang="en-US" sz="1600" b="1" dirty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준비가 되지 않은 상태로 퇴직하고 몇 년간 방황의 시기를 겪으면서 스스로 사회공헌의 방법과 지원기관 등을 찾음</a:t>
                      </a:r>
                      <a:endParaRPr lang="en-US" altLang="ko-KR" sz="1600" b="1" dirty="0" smtClean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재직기간 동안</a:t>
                      </a:r>
                      <a:r>
                        <a:rPr lang="en-US" altLang="ko-KR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, </a:t>
                      </a: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사회봉사에 대한 경험을 할 수 있는 기회가 있었더라면</a:t>
                      </a:r>
                      <a:r>
                        <a:rPr lang="ko-KR" altLang="en-US" sz="1600" b="1" baseline="0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 은퇴 전에 원하는 방향을 정할 수 있었을 것</a:t>
                      </a:r>
                      <a:endParaRPr lang="en-US" altLang="ko-KR" sz="1600" b="1" baseline="0" dirty="0" smtClean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사회공헌에 대한 정보를 얻을 수 있는 곳과 통합적 지원체계가 있었으면 함</a:t>
                      </a:r>
                      <a:endParaRPr lang="en-US" altLang="ko-KR" sz="1600" b="1" dirty="0" smtClean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사회공헌을 하면서 일정한 수입을 원하는 생활형과</a:t>
                      </a:r>
                      <a:r>
                        <a:rPr lang="en-US" altLang="ko-KR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, </a:t>
                      </a: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경제적 부담</a:t>
                      </a:r>
                      <a:r>
                        <a:rPr lang="ko-KR" altLang="en-US" sz="1600" b="1" baseline="0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 없이 사회공헌만 하면서 만족할 수 있는 계층이 양분되어 있음</a:t>
                      </a:r>
                      <a:endParaRPr lang="ko-KR" altLang="en-US" sz="1600" b="1" dirty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</a:txBody>
                  <a:tcPr anchor="ctr"/>
                </a:tc>
              </a:tr>
              <a:tr h="2142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구직자</a:t>
                      </a:r>
                      <a:endParaRPr lang="ko-KR" altLang="en-US" sz="1600" b="1" dirty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은퇴 이후 심리적 준비가 되어 있지 않은 상태에서 내부적 갈등과 고통이 있었음</a:t>
                      </a:r>
                      <a:r>
                        <a:rPr lang="en-US" altLang="ko-KR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. </a:t>
                      </a: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고용서비스기관에서 제공한 심리상담이 큰 도움이 되었음</a:t>
                      </a:r>
                      <a:endParaRPr lang="en-US" altLang="ko-KR" sz="1600" b="1" dirty="0" smtClean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전문경력과 지식을</a:t>
                      </a:r>
                      <a:r>
                        <a:rPr lang="ko-KR" altLang="en-US" sz="1600" b="1" baseline="0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 가지고 있는 퇴직자들이 자신의 경력을 활용할 수 있는 일자리가 창출될 필요가 있음</a:t>
                      </a:r>
                      <a:endParaRPr lang="en-US" altLang="ko-KR" sz="1600" b="1" baseline="0" dirty="0" smtClean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전 기업의 전직지원프로그램의 보급이 절실함</a:t>
                      </a:r>
                      <a:endParaRPr lang="en-US" altLang="ko-KR" sz="1600" b="1" dirty="0" smtClean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장년의 경력을 활용할 수 있는 </a:t>
                      </a:r>
                      <a:r>
                        <a:rPr lang="en-US" altLang="ko-KR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1</a:t>
                      </a: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인 전문가 창업</a:t>
                      </a:r>
                      <a:r>
                        <a:rPr lang="en-US" altLang="ko-KR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, </a:t>
                      </a:r>
                      <a:r>
                        <a:rPr lang="ko-KR" altLang="en-US" sz="1600" b="1" dirty="0" smtClean="0">
                          <a:latin typeface="08서울한강체 L" panose="02020603020101020101" pitchFamily="18" charset="-127"/>
                          <a:ea typeface="08서울한강체 L" panose="02020603020101020101" pitchFamily="18" charset="-127"/>
                        </a:rPr>
                        <a:t>협동조합 구성에 지원필요</a:t>
                      </a:r>
                      <a:endParaRPr lang="ko-KR" altLang="en-US" sz="1600" b="1" dirty="0">
                        <a:latin typeface="08서울한강체 L" panose="02020603020101020101" pitchFamily="18" charset="-127"/>
                        <a:ea typeface="08서울한강체 L" panose="0202060302010102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83568" y="1079025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2893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850106"/>
          </a:xfrm>
        </p:spPr>
        <p:txBody>
          <a:bodyPr/>
          <a:lstStyle/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FGI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시사점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장년인력대상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0993061"/>
              </p:ext>
            </p:extLst>
          </p:nvPr>
        </p:nvGraphicFramePr>
        <p:xfrm>
          <a:off x="251520" y="1556792"/>
          <a:ext cx="8496944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454"/>
                <a:gridCol w="7092490"/>
              </a:tblGrid>
              <a:tr h="409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시사점</a:t>
                      </a:r>
                      <a:endParaRPr lang="ko-KR" altLang="en-US" dirty="0"/>
                    </a:p>
                  </a:txBody>
                  <a:tcPr/>
                </a:tc>
              </a:tr>
              <a:tr h="409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직업훈련생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장년층을 대상으로 특성화된 교육과정과 교육기관이 필요함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직업훈련 후 취업연계에 대해 불확실함과 훈련과정이수 중 경제적인 부분이 부담이 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생계형인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경우가 다수이며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특히 취업기업의 업무환경과 관련 없이 취업가능성이 높은 훈련직종에서 전문성이 있는 교육을 희망함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</a:tr>
              <a:tr h="28885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재직자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일은 삶의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의미며 활력소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살아있다는 증거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생계 유지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일할 장소와 능력만 있으면 지속적으로 일할 수 있는 환경이 주어지기를 희망함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기업과 사회가 장년인력을 보는 시각이 바뀌고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선입견이 사라지기를 희망함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장년인력은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완숙함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책임감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꾸준함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연륜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수용력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여유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경험이 있다고 생각함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장년층은 순발력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신기술 정보습득능력이 떨어지며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체력적인 부분에 한계를 다소 느끼고 있음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시간제 일자리의 확대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장년층 의무고용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정보교류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고용서비스가 강화되기를 희망함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정부지원금을 악용하는 기업들을 파악해서 유사 사례를 근절하는 역할이 강력하게 수행될 필요가 있음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장년인력지원을 위한 제도에 대해 보다 많은 홍보가 필요함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5973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850106"/>
          </a:xfrm>
        </p:spPr>
        <p:txBody>
          <a:bodyPr/>
          <a:lstStyle/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FGI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시사점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관련 인력 대상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87639503"/>
              </p:ext>
            </p:extLst>
          </p:nvPr>
        </p:nvGraphicFramePr>
        <p:xfrm>
          <a:off x="251520" y="1674763"/>
          <a:ext cx="8712968" cy="3914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272808"/>
              </a:tblGrid>
              <a:tr h="409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시사점</a:t>
                      </a:r>
                      <a:endParaRPr lang="ko-KR" altLang="en-US" dirty="0"/>
                    </a:p>
                  </a:txBody>
                  <a:tcPr/>
                </a:tc>
              </a:tr>
              <a:tr h="8185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기업인사담당자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장년재취업인력의 경우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위계적인 조직문화와 행동을 젊은 층에 강요하는 경향이 있으며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임원퇴직의 경우 복사나 스캔과 같은 업무수행어려움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전문성과 성실함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장인정신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책임감 등이 뛰어남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고집이 있고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젊은 층과의 화합이 힘들고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과거의 경력과 위치를 쉽게 내려놓지 못함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우수한 장년인력을 파악하고 추천 받을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수 있는 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DB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나 시스템 필요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기업에서 직접 지출해야 하는 부분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(*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법인세나 세제혜택 등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감세 희망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장애인고용부담금을 장년고용으로 갈음해주는 방법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장년층 고용률에 따라 입찰 우선권 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장년인력고용이후 사후관리 및 피드백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장년인력활용 베스트 </a:t>
                      </a:r>
                      <a:r>
                        <a:rPr lang="ko-KR" altLang="en-US" sz="1600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프렉티스에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대한 사례의 공유 희망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중소기업을 위한 장년인력퇴직 지원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중소기업청과의 협업을 통해 장년인력맞춤 직종을 전략육성 및 창업지원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장년인력고용관련 정책에 대한 홍보부족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4103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850106"/>
          </a:xfrm>
        </p:spPr>
        <p:txBody>
          <a:bodyPr/>
          <a:lstStyle/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FGI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시사점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관련 인력 대상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24148673"/>
              </p:ext>
            </p:extLst>
          </p:nvPr>
        </p:nvGraphicFramePr>
        <p:xfrm>
          <a:off x="251520" y="1772816"/>
          <a:ext cx="8712968" cy="4005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362"/>
                <a:gridCol w="6643606"/>
              </a:tblGrid>
              <a:tr h="409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대상자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시사점</a:t>
                      </a:r>
                      <a:endParaRPr lang="ko-KR" altLang="en-US" dirty="0"/>
                    </a:p>
                  </a:txBody>
                  <a:tcPr/>
                </a:tc>
              </a:tr>
              <a:tr h="1462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고용서비스 제공자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 구직자들의 경우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일에 대한 열정과 능력이 뛰어나며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태도와 끈기가 청년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구직자에 비해 높음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 구직자들에 비해 구인업체가 고령화 사회에 대비하여 준비도가 낮음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전직지원서비스가 퇴직이전에 제공될 필요가 높음</a:t>
                      </a:r>
                      <a:endParaRPr lang="en-US" altLang="ko-KR" sz="1600" baseline="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장년층 고용서비스 담당자들의 전문성과 경력이 상대적으로 짧음</a:t>
                      </a:r>
                      <a:r>
                        <a:rPr lang="en-US" altLang="ko-KR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.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장년인력대상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고용서비스의 질을 </a:t>
                      </a:r>
                      <a:r>
                        <a:rPr lang="ko-KR" altLang="en-US" sz="16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개선하기 위한 노력이 필요함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1311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직업훈련기관 담당자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훈련에 참여하는 장년인력의 대부분이 </a:t>
                      </a:r>
                      <a:r>
                        <a:rPr lang="ko-KR" altLang="en-US" sz="160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생계형이므로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교육이수기간 동안 생계유지를 위한 지원이 필요함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 친화 직종과 기업발굴이 절실하며 외국인근로자를 대체할 수 있는 인력으로서 장년인력의 가능성이 높음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장년인력의 경우 교육에 대한 의지와 열정이 높지만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취업으로 연계하는 것이 쉽지 않아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장년인력 고용에 대한 기업대상 직접인센티브가 필요함</a:t>
                      </a:r>
                      <a:endParaRPr lang="en-US" altLang="ko-KR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현재 대기업 및 공기업 중심으로 활용되는 시간선택제가 다양한 규모의 기업에서도 활발하게 사용되어야 장년인력 취업이 용이해짐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27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OECD </a:t>
            </a:r>
            <a:r>
              <a:rPr lang="ko-KR" altLang="en-US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국가별 장년인력활용사례</a:t>
            </a:r>
            <a:endParaRPr lang="ko-KR" altLang="en-US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29606873"/>
              </p:ext>
            </p:extLst>
          </p:nvPr>
        </p:nvGraphicFramePr>
        <p:xfrm>
          <a:off x="457200" y="1600200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713913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국가명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정책 및 사업내용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일본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1998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년에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60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정년제가 법정의무화 되었고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2013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년부터 의무적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계속고용제도를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시행하여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2025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65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정년제가 완성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국민연금제도와 연계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고령자 고용확보 충실장려금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(65~60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세까지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근무가능한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고용확보조치시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지원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창설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중소기업 정년 연장 장려금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실버인재센터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지원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고령근로자를 위한 취업기회 제공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고령자 고용모델 기업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조성금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등을 통해 적극적인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중장년층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일자리 창출에 노력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지자체별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여건에 맞는 차별적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요소별로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접근이 가능한 세부적인 고령정책의 활용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미국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‘고용에서의 연령차별금지법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(Age Discrimination in Employment Act: ADEA)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을 규정하여 정년을 설정하는 법을 금지하고 있으며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고령자 고용정책을 연금정책과 병행하여 추진함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FTA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대책으로 연방정부 및 주정부 차원에서 비영리민간기관을 통해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아웃플레이스먼트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재취업 알선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를 활발히 진행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고용유지를 위해 사업주를 대상으로 한 고령근로자 활용 우수사업장 사례 발굴 및 인식개선 홍보에 주력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고용촉진을 위해 고령자 지역사회 고용프로그램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(SCSEP)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운영 및 성공한 은퇴자 약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만여명이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중소기업 컨설팅 등 봉사활동을 하도록 지원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342900" indent="-342900" fontAlgn="base" latinLnBrk="1">
                        <a:buFont typeface="+mj-lt"/>
                        <a:buAutoNum type="arabicPeriod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고용지원을 위해 고용촉진에 초점을 두고 실직자를 비롯한 취약 계층에 대한 지원 시행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인력투자법에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의한 실직자 지원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원스톱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센터 서비스 제공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8269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OECD </a:t>
            </a:r>
            <a:r>
              <a:rPr lang="ko-KR" altLang="en-US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국가별 장년인력활용사례</a:t>
            </a:r>
            <a:endParaRPr lang="ko-KR" altLang="en-US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11395202"/>
              </p:ext>
            </p:extLst>
          </p:nvPr>
        </p:nvGraphicFramePr>
        <p:xfrm>
          <a:off x="457200" y="1516216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735516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pc="-150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국가명</a:t>
                      </a:r>
                      <a:endParaRPr lang="ko-KR" altLang="en-US" spc="-150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정책 및 사업내용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spc="-15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영국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연령을 이유로 한 해고를 금지하였으나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이상은 예외를 두었고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연금정책과 병행하여 추진</a:t>
                      </a: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고용촉진을 위해 저임금 고령자에 대해 임금지원 또는 세제 지원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근로자 훈련장려금 등을 지급하는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New Deal 50+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제도 운영</a:t>
                      </a: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해외 기업들은 고객기반이 고령화되고 고객의 연령층이 다양해지자 고객의 다양한 만족도를 높이기 위해 ‘연령관리경영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(Age Management)’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실행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spc="-15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독일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이상 정년을 의무화하였으며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2029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년까지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67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세로 정년을 단계적으로 상향조정 예정이며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연금정책과 연계하여 정년연장을 추진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중소기업 근로자를 대상으로 한 직업훈련 제공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고용유지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55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이상 근로자를 채용한 기업주에게 보조금 지원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고용촉진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직업훈련과 직업소개 및 자영업 설립 비용을 지원하는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50+ Initiative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를 시행함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spc="-15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프랑스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60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정년을 의무화하였으며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2018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년까지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세로 정년을 단계적으로 상향조정 예정이고 연금정책과 연계하여 정년연장을 추진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55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이상 고령자 고용 유지 및 재취업 정책을 적극적으로 추진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국가는 고령자 일자리정책 종합계획을 수립하고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기업은 고령자 고용계획 수립을 의무화하며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marL="228600" indent="-228600" fontAlgn="base" latinLnBrk="1">
                        <a:buFont typeface="+mj-lt"/>
                        <a:buAutoNum type="arabicPeriod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지역사회는 “성공적인 노년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함께 사는 사회 만들기 프로젝트”을 진행하고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개인은 “노년 잘 보내기” 국가계획을 수립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정부의 주요 정책으로는 사회문화적 인식 개선 정책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고령자 일자리 유지 장려정책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고령자 재취업 촉진정책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고령자 경력관리 정책이 있음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spc="-15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네덜란드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 정년을 의무화하고 있으며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2020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년까지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67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세로 정년을 연장하는 법안을 채택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만약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2020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 기대수명이 지속적으로 증가할 경우 네덜란드 정부는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2030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년 정년을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68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세로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상향조정할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예정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08서울한강체 M" panose="02020603020101020101" pitchFamily="18" charset="-127"/>
                        <a:ea typeface="08서울한강체 M" panose="02020603020101020101" pitchFamily="18" charset="-127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노사정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 합의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바세나르협약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근로시간 단축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시간제 일자리 차별금지 및 고용안정보장 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  <a:cs typeface="+mn-cs"/>
                        </a:rPr>
                        <a:t>를 통해 기업 내 시간제 일자리를 도입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83568" y="1223041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963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국내 기업 사례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보상제도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)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53218460"/>
              </p:ext>
            </p:extLst>
          </p:nvPr>
        </p:nvGraphicFramePr>
        <p:xfrm>
          <a:off x="467544" y="1412776"/>
          <a:ext cx="82296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/>
                <a:gridCol w="677909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기업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내용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</a:tr>
              <a:tr h="222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린나이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코리아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정년연장형을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도입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피크연령은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55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세로 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임금감액률은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10%, 2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15%, 3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이후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20%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감액을 원칙으로 함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퇴직금은 임금피크제 적용 전 중간정산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/>
                </a:tc>
              </a:tr>
              <a:tr h="222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POSCO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정년연장형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임금피크제 도입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2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년의 정년연장과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2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년의 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재고용기회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부여 대신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기본임금의 자동승급을 동결하는 형태임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직책용퇴제를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사용한 제도적 보완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/>
                </a:tc>
              </a:tr>
              <a:tr h="222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㈜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헤스본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재고용형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임금피크제 도입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정년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56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세 이후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10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년간 재고용 시행하는 형태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재고용시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최고임금대비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60%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의 임금으로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10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 고용유지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/>
                </a:tc>
              </a:tr>
              <a:tr h="4450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한전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(KEPCO)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정년연장형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임금피크제 도입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정년연장을 일괄적으로 진행하지 않고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근로자가 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임금피크제를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선택할 경우에만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60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세 정년을 적용함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퇴직예정 월일 다음날부터 적용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57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(1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)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에는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95%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의 임금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2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년차에는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80%, 3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년차에는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70%, 4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년차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(60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)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에는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65%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의 임금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196752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844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국내 기업 사례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퇴직관리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)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22640781"/>
              </p:ext>
            </p:extLst>
          </p:nvPr>
        </p:nvGraphicFramePr>
        <p:xfrm>
          <a:off x="467544" y="1671672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693345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기업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내용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포스코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전직지원프로그램을 다양하게 제공 중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2009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년부터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Green-Life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프로그램 운영</a:t>
                      </a:r>
                      <a:endParaRPr lang="en-US" altLang="ko-KR" baseline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E-learning,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집합교육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컨설팅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정보지원 등 퇴직예정자에게 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3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개월간 교육제공</a:t>
                      </a:r>
                      <a:endParaRPr lang="en-US" altLang="ko-KR" baseline="0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생애설계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재취업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창업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재테크로 나뉘어진 교육에 대해 자세하게 학습할 수 있으며 근로자 스스로 퇴직 이후를 계획할 수 있도록 진로지원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삼성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경력컨설팅센터 운영 중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퇴직예정자에게 회사의 효율성 강화를 위한 방안으로 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1.5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개월의 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뉴스타트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(New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start)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프로그램 제공 중</a:t>
                      </a:r>
                      <a:endParaRPr lang="en-US" altLang="ko-KR" dirty="0" smtClean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취업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창업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생애설계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전직사례 공유와 일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재정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가족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건강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여가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인간관계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전직 및 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잡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dirty="0" err="1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매칭</a:t>
                      </a:r>
                      <a:r>
                        <a:rPr lang="en-US" altLang="ko-KR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(job</a:t>
                      </a:r>
                      <a:r>
                        <a:rPr lang="en-US" altLang="ko-KR" baseline="0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matching)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 </a:t>
                      </a:r>
                      <a:r>
                        <a:rPr lang="ko-KR" altLang="en-US" dirty="0" smtClean="0">
                          <a:latin typeface="08서울한강체 M" panose="02020603020101020101" pitchFamily="18" charset="-127"/>
                          <a:ea typeface="08서울한강체 M" panose="02020603020101020101" pitchFamily="18" charset="-127"/>
                        </a:rPr>
                        <a:t>등을 지원함</a:t>
                      </a:r>
                      <a:endParaRPr lang="ko-KR" altLang="en-US" dirty="0">
                        <a:latin typeface="08서울한강체 M" panose="02020603020101020101" pitchFamily="18" charset="-127"/>
                        <a:ea typeface="08서울한강체 M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80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6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ko-KR" altLang="en-US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중앙부처별 장년인력정책</a:t>
            </a:r>
            <a:endParaRPr lang="ko-KR" altLang="en-US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graphicFrame>
        <p:nvGraphicFramePr>
          <p:cNvPr id="4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15104447"/>
              </p:ext>
            </p:extLst>
          </p:nvPr>
        </p:nvGraphicFramePr>
        <p:xfrm>
          <a:off x="457200" y="1340768"/>
          <a:ext cx="8229600" cy="5039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6419056"/>
              </a:tblGrid>
              <a:tr h="390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부처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정책명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2410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고용노동부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고용안정지원금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전직지원장려금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),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사회적기업육성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중소기업훈련지원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취업성공패키지 지원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중소기업전문인력활용장려금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사회공헌 일자리 지원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조기 재취업수당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고용유지지원금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고용창출지원사업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임금피크제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중견인력 재취업지원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취업아카데미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장년인턴제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상용형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시간제일자리 사회보험료 지원사업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고령자 고용연장 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정년퇴직자재고용지원금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정년연장지원금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60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세 이상 고령자 고용지원금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고령자 고용환경개선융자지원사업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중장년일자리지원사업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고령자인재은행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90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보건복지부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노인일자리 운영 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노후설계지원법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노인일자리 지원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6748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여성가족부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고학력경력단절여성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직업교육훈련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경력단절여성 직업교육훈련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새일 여성인턴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취업설계사운영</a:t>
                      </a:r>
                      <a:r>
                        <a:rPr lang="en-US" altLang="ko-KR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미지정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지역 여성 취업지원서비스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90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미래창조부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퇴직과학기술자 활용 중소기업 기술혁신 역량확충사업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90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국방부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제대군인지원센터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90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중소기업청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시니어창업 및 성공창업패키지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창업단기 교육과정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83568" y="1151033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0710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ko-KR" altLang="en-US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지방자치단체별 장년인력사업</a:t>
            </a:r>
            <a:endParaRPr lang="ko-KR" altLang="en-US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68834685"/>
              </p:ext>
            </p:extLst>
          </p:nvPr>
        </p:nvGraphicFramePr>
        <p:xfrm>
          <a:off x="457200" y="1340768"/>
          <a:ext cx="82296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/>
                <a:gridCol w="685110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지자체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일자리 지원 </a:t>
                      </a:r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사업명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서울시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서울인생이모작지원센터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서울시 지역맞춤형 일자리 창출사업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베이비붐 세대 사회공헌 활동 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서울시 퇴직 공무원 전직지원프로그램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부산시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베이비붐 세대 사회공헌활동 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경기도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베이비붐 세대 사회공헌활동 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2014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취업지원사업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지역맞춤형 일자리 창출 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인천시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베이비붐 세대 사회공헌활동 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인천고용포럼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지역맞춤형 일자리 창출 지원사업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강원도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재도약 취업지원 프로그램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2014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화천군 </a:t>
                      </a:r>
                      <a:r>
                        <a:rPr lang="ko-KR" altLang="en-US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중장년층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일자리 창출 지원사업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충청도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장년</a:t>
                      </a:r>
                      <a:r>
                        <a:rPr lang="ko-KR" altLang="en-US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나침반 프로젝트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영남지역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호남지역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재도약 취업지원 프로그램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제주도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중장년 일자리 희망센터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다시 뛰는 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4060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희망토크 콘서트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83568" y="1124744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758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연구결과 및 시사점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실태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한국 남성근로자의 실질은퇴연령은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70.3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세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55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세에 정년은퇴 후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15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년을 노동시장활동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전체 장년인력 중 완전은퇴 희망자 약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45%</a:t>
            </a:r>
          </a:p>
          <a:p>
            <a:pPr lvl="2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노동시장 참여 희망자 약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55%</a:t>
            </a: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기존 장년인력에 비해 최근 장년인구로 편입되고 있는 </a:t>
            </a:r>
            <a:r>
              <a:rPr lang="ko-KR" altLang="en-US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베이비부머들의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차별성 고려 필요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2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상대적으로 높은 학력수준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사회경험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지식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경제적 안정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장년인력활용 활성화는 선택이 아니라 필수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5031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 활용 활성화의 걸림돌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장년인력의 낮은 고용의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질과 장년 노동의 이미지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노인일자리의 부정적 이미지는 장년인력활용활성화를 위한 정책 진행의 지속적 걸림돌 작용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가능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장년인력에게 불친절한 업무환경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높은 고용비용과 직급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낮아지는 생산성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노동시장에서의 미스매치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어디서 나를 필요로 하는가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?</a:t>
            </a: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기업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어디서 역량 있는 장년인력을 구할 수 있는가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?</a:t>
            </a: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 지원의 통일성 및 전문성 부족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비효율적인 기관 및 인력의 역할과 책임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배분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성과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확인의 불가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683568" y="1223041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0867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긍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정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적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측면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지속적인 구인난 발생 기업 및 직종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구직난 기업인사담당자의 경우 장년인력활용가능성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장년인력의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강한 의지와 강점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일하고자 하는 의지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참을성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경험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인맥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책임감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정책적인 지원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장년인력친화적 환경 개선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고용보조금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고용촉진정책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직접일자리 창출 등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4025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순서도: 천공 테이프 2"/>
          <p:cNvSpPr/>
          <p:nvPr/>
        </p:nvSpPr>
        <p:spPr>
          <a:xfrm>
            <a:off x="1691680" y="3573016"/>
            <a:ext cx="5976664" cy="1296144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연구결과 종합 및 정책발굴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9936238"/>
              </p:ext>
            </p:extLst>
          </p:nvPr>
        </p:nvGraphicFramePr>
        <p:xfrm>
          <a:off x="565212" y="1292205"/>
          <a:ext cx="822960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79712" y="393305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방해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요소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1799692" y="3753036"/>
            <a:ext cx="1008112" cy="93610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660232" y="299695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방해요소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6480212" y="2852936"/>
            <a:ext cx="1008112" cy="93610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688124" y="414908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방해요소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508104" y="4005064"/>
            <a:ext cx="1008112" cy="93610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167844" y="4293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촉진요소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2987824" y="4149080"/>
            <a:ext cx="1008112" cy="936104"/>
          </a:xfrm>
          <a:prstGeom prst="ellipse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07804" y="321297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촉진요소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2627784" y="3068960"/>
            <a:ext cx="1008112" cy="936104"/>
          </a:xfrm>
          <a:prstGeom prst="ellipse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912260" y="400506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촉진요소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732240" y="3861048"/>
            <a:ext cx="1008112" cy="936104"/>
          </a:xfrm>
          <a:prstGeom prst="ellipse">
            <a:avLst/>
          </a:prstGeom>
          <a:noFill/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83568" y="1052736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892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서울시 장년인력활용 활성화 정책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대상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141168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대상세분화를 통한 유형별 접근의 필요성</a:t>
            </a:r>
            <a:endParaRPr lang="en-US" altLang="ko-KR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사회활동형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경제적으로 여유가 있으며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전문성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지식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경험을 활용하며 일을 통해 삶의 의미를 찾고자 하는 유형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전체 장년인력의 약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5%)</a:t>
            </a: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생활형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경제적으로 큰 여유는 없으나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가계생활비의 일정부분을 담당하고자 하는 욕구와 일을 통해 적극적으로 인생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막을 살고자 하는 유형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약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20%)</a:t>
            </a:r>
          </a:p>
          <a:p>
            <a:pPr lvl="1"/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생계형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: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가구의 생계를 책임지고 있으며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구직 및 취업을 결정하는데 임금수준이 가장 큰 부분을 차지하는 유형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약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30%)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268760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652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539552" y="467961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서울시 장년인력 대상 별 접근 방안</a:t>
            </a:r>
            <a:endParaRPr lang="en-US" altLang="ko-KR" sz="36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56658" y="1325960"/>
            <a:ext cx="8491805" cy="5051987"/>
            <a:chOff x="178070" y="1325960"/>
            <a:chExt cx="6615798" cy="5051987"/>
          </a:xfrm>
        </p:grpSpPr>
        <p:sp>
          <p:nvSpPr>
            <p:cNvPr id="66" name="오른쪽 화살표 65"/>
            <p:cNvSpPr/>
            <p:nvPr/>
          </p:nvSpPr>
          <p:spPr>
            <a:xfrm rot="16200000">
              <a:off x="3078581" y="3018327"/>
              <a:ext cx="1513895" cy="175000"/>
            </a:xfrm>
            <a:prstGeom prst="rightArrow">
              <a:avLst/>
            </a:prstGeom>
            <a:noFill/>
            <a:ln w="1270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3639676" y="2924944"/>
              <a:ext cx="1438340" cy="864096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3359679" y="2924944"/>
              <a:ext cx="1438340" cy="86409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943039" y="3897052"/>
              <a:ext cx="3464962" cy="182139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488045" y="2420888"/>
              <a:ext cx="909990" cy="329755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2208048" y="2420888"/>
              <a:ext cx="909990" cy="3297558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1438056" y="1397968"/>
              <a:ext cx="5319941" cy="4335288"/>
              <a:chOff x="1115616" y="1844824"/>
              <a:chExt cx="5472608" cy="3888432"/>
            </a:xfrm>
          </p:grpSpPr>
          <p:cxnSp>
            <p:nvCxnSpPr>
              <p:cNvPr id="5" name="직선 화살표 연결선 4"/>
              <p:cNvCxnSpPr/>
              <p:nvPr/>
            </p:nvCxnSpPr>
            <p:spPr>
              <a:xfrm flipV="1">
                <a:off x="1115616" y="1844824"/>
                <a:ext cx="0" cy="3888432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직선 화살표 연결선 6"/>
              <p:cNvCxnSpPr/>
              <p:nvPr/>
            </p:nvCxnSpPr>
            <p:spPr>
              <a:xfrm>
                <a:off x="1115616" y="5733256"/>
                <a:ext cx="5472608" cy="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그룹 9"/>
            <p:cNvGrpSpPr/>
            <p:nvPr/>
          </p:nvGrpSpPr>
          <p:grpSpPr>
            <a:xfrm>
              <a:off x="178070" y="1325960"/>
              <a:ext cx="1049988" cy="662880"/>
              <a:chOff x="1619672" y="980728"/>
              <a:chExt cx="1080120" cy="662880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619672" y="980728"/>
                <a:ext cx="1080120" cy="6628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691680" y="1052736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dirty="0" smtClean="0">
                    <a:latin typeface="08서울한강체 L" panose="02020603020101020101" pitchFamily="18" charset="-127"/>
                    <a:ea typeface="08서울한강체 L" panose="02020603020101020101" pitchFamily="18" charset="-127"/>
                  </a:rPr>
                  <a:t>경제력 및 </a:t>
                </a:r>
                <a:endParaRPr lang="en-US" altLang="ko-KR" sz="1200" dirty="0" smtClean="0"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  <a:p>
                <a:pPr algn="ctr"/>
                <a:r>
                  <a:rPr lang="ko-KR" altLang="en-US" sz="1200" dirty="0" smtClean="0">
                    <a:latin typeface="08서울한강체 L" panose="02020603020101020101" pitchFamily="18" charset="-127"/>
                    <a:ea typeface="08서울한강체 L" panose="02020603020101020101" pitchFamily="18" charset="-127"/>
                  </a:rPr>
                  <a:t>전문성 수준</a:t>
                </a:r>
                <a:endParaRPr lang="ko-KR" altLang="en-US" sz="1200" dirty="0"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</p:grpSp>
        <p:cxnSp>
          <p:nvCxnSpPr>
            <p:cNvPr id="13" name="직선 연결선 12"/>
            <p:cNvCxnSpPr/>
            <p:nvPr/>
          </p:nvCxnSpPr>
          <p:spPr>
            <a:xfrm>
              <a:off x="1438056" y="3861048"/>
              <a:ext cx="4969945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1438056" y="2852936"/>
              <a:ext cx="4969945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그룹 16"/>
            <p:cNvGrpSpPr/>
            <p:nvPr/>
          </p:nvGrpSpPr>
          <p:grpSpPr>
            <a:xfrm>
              <a:off x="238736" y="2132856"/>
              <a:ext cx="988344" cy="360040"/>
              <a:chOff x="179512" y="2132856"/>
              <a:chExt cx="1173123" cy="360040"/>
            </a:xfrm>
          </p:grpSpPr>
          <p:sp>
            <p:nvSpPr>
              <p:cNvPr id="15" name="사각형 설명선 14"/>
              <p:cNvSpPr/>
              <p:nvPr/>
            </p:nvSpPr>
            <p:spPr>
              <a:xfrm>
                <a:off x="190590" y="2132856"/>
                <a:ext cx="997034" cy="360040"/>
              </a:xfrm>
              <a:prstGeom prst="wedgeRectCallout">
                <a:avLst>
                  <a:gd name="adj1" fmla="val 84718"/>
                  <a:gd name="adj2" fmla="val 152137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79512" y="2143889"/>
                <a:ext cx="1173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사회활동형</a:t>
                </a:r>
                <a:endParaRPr lang="ko-KR" altLang="en-US" sz="1200" b="1" dirty="0">
                  <a:latin typeface="08서울한강체 M" panose="02020603020101020101" pitchFamily="18" charset="-127"/>
                  <a:ea typeface="08서울한강체 M" panose="02020603020101020101" pitchFamily="18" charset="-127"/>
                </a:endParaRPr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248069" y="3140968"/>
              <a:ext cx="839991" cy="360040"/>
              <a:chOff x="107504" y="2132856"/>
              <a:chExt cx="1080120" cy="360040"/>
            </a:xfrm>
          </p:grpSpPr>
          <p:sp>
            <p:nvSpPr>
              <p:cNvPr id="19" name="사각형 설명선 18"/>
              <p:cNvSpPr/>
              <p:nvPr/>
            </p:nvSpPr>
            <p:spPr>
              <a:xfrm>
                <a:off x="107504" y="2132856"/>
                <a:ext cx="1080120" cy="360040"/>
              </a:xfrm>
              <a:prstGeom prst="wedgeRectCallout">
                <a:avLst>
                  <a:gd name="adj1" fmla="val 91421"/>
                  <a:gd name="adj2" fmla="val 157117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7504" y="2132856"/>
                <a:ext cx="10081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생활형</a:t>
                </a:r>
                <a:endParaRPr lang="ko-KR" altLang="en-US" sz="1200" b="1" dirty="0">
                  <a:latin typeface="08서울한강체 M" panose="02020603020101020101" pitchFamily="18" charset="-127"/>
                  <a:ea typeface="08서울한강체 M" panose="02020603020101020101" pitchFamily="18" charset="-127"/>
                </a:endParaRP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248069" y="5013176"/>
              <a:ext cx="839991" cy="360040"/>
              <a:chOff x="107504" y="2132856"/>
              <a:chExt cx="1080120" cy="360040"/>
            </a:xfrm>
          </p:grpSpPr>
          <p:sp>
            <p:nvSpPr>
              <p:cNvPr id="22" name="사각형 설명선 21"/>
              <p:cNvSpPr/>
              <p:nvPr/>
            </p:nvSpPr>
            <p:spPr>
              <a:xfrm>
                <a:off x="107504" y="2132856"/>
                <a:ext cx="1080120" cy="360040"/>
              </a:xfrm>
              <a:prstGeom prst="wedgeRectCallout">
                <a:avLst>
                  <a:gd name="adj1" fmla="val 87271"/>
                  <a:gd name="adj2" fmla="val 142177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07504" y="2143889"/>
                <a:ext cx="10081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생계형</a:t>
                </a:r>
                <a:endParaRPr lang="ko-KR" altLang="en-US" sz="1200" b="1" dirty="0">
                  <a:latin typeface="08서울한강체 M" panose="02020603020101020101" pitchFamily="18" charset="-127"/>
                  <a:ea typeface="08서울한강체 M" panose="02020603020101020101" pitchFamily="18" charset="-127"/>
                </a:endParaRPr>
              </a:p>
            </p:txBody>
          </p:sp>
        </p:grpSp>
        <p:cxnSp>
          <p:nvCxnSpPr>
            <p:cNvPr id="25" name="직선 연결선 24"/>
            <p:cNvCxnSpPr/>
            <p:nvPr/>
          </p:nvCxnSpPr>
          <p:spPr>
            <a:xfrm flipV="1">
              <a:off x="2908040" y="1988839"/>
              <a:ext cx="0" cy="3744418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V="1">
              <a:off x="4658021" y="1988839"/>
              <a:ext cx="0" cy="3729609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순서도: 순차적 액세스 저장소 26"/>
            <p:cNvSpPr/>
            <p:nvPr/>
          </p:nvSpPr>
          <p:spPr>
            <a:xfrm rot="6381189" flipH="1">
              <a:off x="2833387" y="5793249"/>
              <a:ext cx="569302" cy="600092"/>
            </a:xfrm>
            <a:prstGeom prst="flowChartMagneticTap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08040" y="5898758"/>
              <a:ext cx="505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/>
                <a:t>60</a:t>
              </a:r>
              <a:endParaRPr lang="ko-KR" altLang="en-US" sz="1600" b="1" dirty="0"/>
            </a:p>
          </p:txBody>
        </p:sp>
        <p:sp>
          <p:nvSpPr>
            <p:cNvPr id="29" name="순서도: 순차적 액세스 저장소 28"/>
            <p:cNvSpPr/>
            <p:nvPr/>
          </p:nvSpPr>
          <p:spPr>
            <a:xfrm rot="6381189" flipH="1">
              <a:off x="4567545" y="5793250"/>
              <a:ext cx="569302" cy="600092"/>
            </a:xfrm>
            <a:prstGeom prst="flowChartMagneticTap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42199" y="5898759"/>
              <a:ext cx="505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/>
                <a:t>65</a:t>
              </a:r>
              <a:endParaRPr lang="ko-KR" altLang="en-US" sz="1600" b="1" dirty="0"/>
            </a:p>
          </p:txBody>
        </p:sp>
        <p:sp>
          <p:nvSpPr>
            <p:cNvPr id="31" name="순서도: 순차적 액세스 저장소 30"/>
            <p:cNvSpPr/>
            <p:nvPr/>
          </p:nvSpPr>
          <p:spPr>
            <a:xfrm rot="6381189" flipH="1">
              <a:off x="6209171" y="5793250"/>
              <a:ext cx="569302" cy="600092"/>
            </a:xfrm>
            <a:prstGeom prst="flowChartMagneticTap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83825" y="5898759"/>
              <a:ext cx="505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/>
                <a:t>7</a:t>
              </a:r>
              <a:r>
                <a:rPr lang="en-US" altLang="ko-KR" sz="1600" b="1" dirty="0" smtClean="0"/>
                <a:t>0</a:t>
              </a:r>
              <a:endParaRPr lang="ko-KR" altLang="en-US" sz="1600" b="1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1508055" y="1657401"/>
              <a:ext cx="349996" cy="4061046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13982" y="2132856"/>
              <a:ext cx="344069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ko-KR" altLang="en-US" sz="1100" b="1" dirty="0" smtClean="0"/>
                <a:t>전방위적인 퇴직지원 </a:t>
              </a:r>
              <a:r>
                <a:rPr lang="en-US" altLang="ko-KR" sz="1100" b="1" dirty="0" smtClean="0"/>
                <a:t>&amp; </a:t>
              </a:r>
              <a:r>
                <a:rPr lang="ko-KR" altLang="en-US" sz="1100" b="1" dirty="0" smtClean="0"/>
                <a:t>전직지원 </a:t>
              </a:r>
              <a:r>
                <a:rPr lang="en-US" altLang="ko-KR" sz="1100" b="1" dirty="0" smtClean="0"/>
                <a:t>&amp; </a:t>
              </a:r>
              <a:r>
                <a:rPr lang="ko-KR" altLang="en-US" sz="1100" b="1" dirty="0" smtClean="0"/>
                <a:t>직업훈련</a:t>
              </a:r>
              <a:endParaRPr lang="ko-KR" altLang="en-US" sz="1100" b="1" dirty="0"/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1928051" y="2420888"/>
              <a:ext cx="909990" cy="329755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오른쪽 화살표 39"/>
            <p:cNvSpPr/>
            <p:nvPr/>
          </p:nvSpPr>
          <p:spPr>
            <a:xfrm>
              <a:off x="2488045" y="5517232"/>
              <a:ext cx="769992" cy="144016"/>
            </a:xfrm>
            <a:prstGeom prst="rightArrow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048038" y="2924944"/>
              <a:ext cx="1438340" cy="86409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오른쪽 화살표 44"/>
            <p:cNvSpPr/>
            <p:nvPr/>
          </p:nvSpPr>
          <p:spPr>
            <a:xfrm>
              <a:off x="4238025" y="3573016"/>
              <a:ext cx="769992" cy="144016"/>
            </a:xfrm>
            <a:prstGeom prst="rightArrow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1928051" y="1628800"/>
              <a:ext cx="4479951" cy="293549"/>
            </a:xfrm>
            <a:prstGeom prst="roundRect">
              <a:avLst/>
            </a:prstGeom>
            <a:solidFill>
              <a:srgbClr val="D1E329"/>
            </a:solidFill>
            <a:ln>
              <a:solidFill>
                <a:srgbClr val="00B050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528066" y="5805264"/>
              <a:ext cx="699993" cy="446856"/>
              <a:chOff x="1619672" y="980728"/>
              <a:chExt cx="1080121" cy="662880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1619672" y="980728"/>
                <a:ext cx="1080120" cy="6628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691680" y="1052737"/>
                <a:ext cx="1008113" cy="4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dirty="0" smtClean="0">
                    <a:latin typeface="08서울한강체 L" panose="02020603020101020101" pitchFamily="18" charset="-127"/>
                    <a:ea typeface="08서울한강체 L" panose="02020603020101020101" pitchFamily="18" charset="-127"/>
                  </a:rPr>
                  <a:t>연령</a:t>
                </a:r>
                <a:endParaRPr lang="ko-KR" altLang="en-US" sz="1200" dirty="0"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998050" y="1628800"/>
              <a:ext cx="2488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사회활동 및 자원봉사 </a:t>
              </a:r>
              <a:r>
                <a:rPr lang="en-US" altLang="ko-KR" sz="1200" dirty="0"/>
                <a:t>T</a:t>
              </a:r>
              <a:r>
                <a:rPr lang="en-US" altLang="ko-KR" sz="1200" dirty="0" smtClean="0"/>
                <a:t>rack</a:t>
              </a:r>
              <a:endParaRPr lang="ko-KR" altLang="en-US" sz="12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2663043" y="2055331"/>
              <a:ext cx="3744959" cy="293549"/>
            </a:xfrm>
            <a:prstGeom prst="roundRect">
              <a:avLst/>
            </a:prstGeom>
            <a:solidFill>
              <a:srgbClr val="D1E329"/>
            </a:solidFill>
            <a:ln>
              <a:solidFill>
                <a:srgbClr val="00B050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772109" y="2063605"/>
              <a:ext cx="2080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시니어창업 </a:t>
              </a:r>
              <a:r>
                <a:rPr lang="en-US" altLang="ko-KR" sz="1200" dirty="0"/>
                <a:t>T</a:t>
              </a:r>
              <a:r>
                <a:rPr lang="en-US" altLang="ko-KR" sz="1200" dirty="0" smtClean="0"/>
                <a:t>rack</a:t>
              </a:r>
              <a:endParaRPr lang="ko-KR" altLang="en-US" sz="1200" dirty="0"/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1928051" y="2055331"/>
              <a:ext cx="629993" cy="29354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63050" y="2060848"/>
              <a:ext cx="664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mtClean="0"/>
                <a:t>준비</a:t>
              </a:r>
              <a:r>
                <a:rPr lang="ko-KR" altLang="en-US" sz="1100"/>
                <a:t>기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98050" y="2564904"/>
              <a:ext cx="48999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정년확대</a:t>
              </a:r>
              <a:endParaRPr lang="ko-KR" altLang="en-US" sz="1400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28051" y="3519011"/>
              <a:ext cx="10149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임금피크제</a:t>
              </a:r>
              <a:endPara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  <a:p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유연근무제</a:t>
              </a:r>
              <a:endPara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  <a:p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맞춤형 재직자 </a:t>
              </a:r>
              <a:endPara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  <a:p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훈련</a:t>
              </a:r>
              <a:endPara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  <p:sp>
          <p:nvSpPr>
            <p:cNvPr id="60" name="순서도: 순차적 액세스 저장소 59"/>
            <p:cNvSpPr/>
            <p:nvPr/>
          </p:nvSpPr>
          <p:spPr>
            <a:xfrm rot="6381189" flipH="1">
              <a:off x="1347581" y="5793250"/>
              <a:ext cx="569302" cy="600092"/>
            </a:xfrm>
            <a:prstGeom prst="flowChartMagneticTap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22234" y="5898759"/>
              <a:ext cx="505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/>
                <a:t>5</a:t>
              </a:r>
              <a:r>
                <a:rPr lang="en-US" altLang="ko-KR" sz="1600" b="1" dirty="0" smtClean="0"/>
                <a:t>0</a:t>
              </a:r>
              <a:endParaRPr lang="ko-KR" altLang="en-US" sz="1600" b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048038" y="2977207"/>
              <a:ext cx="14383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장</a:t>
              </a:r>
              <a:r>
                <a:rPr lang="ko-KR" altLang="en-US" sz="1400" b="1" dirty="0"/>
                <a:t>년</a:t>
              </a:r>
              <a:r>
                <a:rPr lang="ko-KR" altLang="en-US" sz="1400" b="1" dirty="0" smtClean="0"/>
                <a:t>파트타임 근로</a:t>
              </a:r>
              <a:endParaRPr lang="ko-KR" altLang="en-US" sz="1400" b="1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030477" y="3440033"/>
              <a:ext cx="12949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시간선택제 일자리 확대</a:t>
              </a:r>
              <a:endPara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359679" y="3985900"/>
              <a:ext cx="255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장년인력 직업훈련 및 재취업 시스템</a:t>
              </a:r>
              <a:endParaRPr lang="ko-KR" altLang="en-US" sz="1400" b="1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398034" y="4509120"/>
              <a:ext cx="30099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장년친화기업 </a:t>
              </a:r>
              <a:r>
                <a:rPr lang="en-US" altLang="ko-KR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+ </a:t>
              </a:r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장년친화직종 </a:t>
              </a:r>
              <a:r>
                <a:rPr lang="en-US" altLang="ko-KR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+ </a:t>
              </a:r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장년우선고용제도 </a:t>
              </a:r>
              <a:endParaRPr lang="en-US" altLang="ko-KR" sz="120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  <a:p>
              <a:r>
                <a:rPr lang="en-US" altLang="ko-KR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+ </a:t>
              </a:r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공공일자리 </a:t>
              </a:r>
              <a:r>
                <a:rPr lang="en-US" altLang="ko-KR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+ </a:t>
              </a:r>
              <a:r>
                <a:rPr lang="ko-KR" altLang="en-US" sz="120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사회급여</a:t>
              </a:r>
              <a:endParaRPr lang="ko-KR" altLang="en-US" sz="120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  <p:sp>
          <p:nvSpPr>
            <p:cNvPr id="67" name="오른쪽 화살표 66"/>
            <p:cNvSpPr/>
            <p:nvPr/>
          </p:nvSpPr>
          <p:spPr>
            <a:xfrm rot="16200000">
              <a:off x="4128572" y="3018328"/>
              <a:ext cx="1513895" cy="175000"/>
            </a:xfrm>
            <a:prstGeom prst="rightArrow">
              <a:avLst/>
            </a:prstGeom>
            <a:noFill/>
            <a:ln w="1270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  <p:sp>
          <p:nvSpPr>
            <p:cNvPr id="68" name="오른쪽 화살표 67"/>
            <p:cNvSpPr/>
            <p:nvPr/>
          </p:nvSpPr>
          <p:spPr>
            <a:xfrm rot="16200000">
              <a:off x="5073559" y="3018328"/>
              <a:ext cx="1513895" cy="175000"/>
            </a:xfrm>
            <a:prstGeom prst="rightArrow">
              <a:avLst/>
            </a:prstGeom>
            <a:noFill/>
            <a:ln w="1270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  <p:sp>
          <p:nvSpPr>
            <p:cNvPr id="69" name="오른쪽 화살표 68"/>
            <p:cNvSpPr/>
            <p:nvPr/>
          </p:nvSpPr>
          <p:spPr>
            <a:xfrm rot="16200000">
              <a:off x="2951503" y="2585414"/>
              <a:ext cx="648072" cy="175001"/>
            </a:xfrm>
            <a:prstGeom prst="rightArrow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0" name="오른쪽 화살표 69"/>
            <p:cNvSpPr/>
            <p:nvPr/>
          </p:nvSpPr>
          <p:spPr>
            <a:xfrm rot="16200000">
              <a:off x="3931491" y="2585416"/>
              <a:ext cx="648072" cy="175001"/>
            </a:xfrm>
            <a:prstGeom prst="rightArrow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683568" y="1124744"/>
            <a:ext cx="7920880" cy="457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876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전반적 장년인력활용 활성화 </a:t>
            </a:r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환경개선을 위한 체계적 접근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5" name="이등변 삼각형 4"/>
          <p:cNvSpPr/>
          <p:nvPr/>
        </p:nvSpPr>
        <p:spPr>
          <a:xfrm rot="5400000">
            <a:off x="460583" y="3836409"/>
            <a:ext cx="4081880" cy="1321362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390242" y="2672987"/>
            <a:ext cx="2210439" cy="701040"/>
            <a:chOff x="539552" y="1124744"/>
            <a:chExt cx="2520280" cy="648072"/>
          </a:xfrm>
        </p:grpSpPr>
        <p:sp>
          <p:nvSpPr>
            <p:cNvPr id="66" name="직사각형 65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11560" y="1259468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사회적 인식 부</a:t>
              </a:r>
              <a:r>
                <a:rPr lang="ko-KR" altLang="en-US" spc="-150" dirty="0">
                  <a:solidFill>
                    <a:schemeClr val="bg1"/>
                  </a:solidFill>
                </a:rPr>
                <a:t>족</a:t>
              </a:r>
            </a:p>
          </p:txBody>
        </p:sp>
      </p:grpSp>
      <p:sp>
        <p:nvSpPr>
          <p:cNvPr id="7" name="모서리가 둥근 직사각형 6"/>
          <p:cNvSpPr/>
          <p:nvPr/>
        </p:nvSpPr>
        <p:spPr>
          <a:xfrm>
            <a:off x="390242" y="1772816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1166" y="1894054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985415" y="1772816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23567" y="1868960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015138" y="1772816"/>
            <a:ext cx="2763048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084214" y="1894054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90242" y="3607707"/>
            <a:ext cx="2210439" cy="701040"/>
            <a:chOff x="539552" y="1124744"/>
            <a:chExt cx="2520280" cy="648072"/>
          </a:xfrm>
        </p:grpSpPr>
        <p:sp>
          <p:nvSpPr>
            <p:cNvPr id="64" name="직사각형 63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9552" y="1259468"/>
              <a:ext cx="2448271" cy="341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부적합 경제참여환경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90242" y="4542426"/>
            <a:ext cx="2210439" cy="701040"/>
            <a:chOff x="539552" y="1124744"/>
            <a:chExt cx="2520280" cy="648072"/>
          </a:xfrm>
        </p:grpSpPr>
        <p:sp>
          <p:nvSpPr>
            <p:cNvPr id="62" name="직사각형 61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1560" y="1259468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개인</a:t>
              </a:r>
              <a:r>
                <a:rPr lang="ko-KR" altLang="en-US" spc="-150" dirty="0">
                  <a:solidFill>
                    <a:schemeClr val="bg1"/>
                  </a:solidFill>
                </a:rPr>
                <a:t>적</a:t>
              </a:r>
              <a:r>
                <a:rPr lang="ko-KR" altLang="en-US" spc="-150" dirty="0" smtClean="0">
                  <a:solidFill>
                    <a:schemeClr val="bg1"/>
                  </a:solidFill>
                </a:rPr>
                <a:t> 준비 미흡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90242" y="5477146"/>
            <a:ext cx="2210439" cy="701040"/>
            <a:chOff x="539552" y="1124744"/>
            <a:chExt cx="2520280" cy="648072"/>
          </a:xfrm>
        </p:grpSpPr>
        <p:sp>
          <p:nvSpPr>
            <p:cNvPr id="60" name="직사각형 59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1560" y="1259468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전문</a:t>
              </a:r>
              <a:r>
                <a:rPr lang="ko-KR" altLang="en-US" spc="-150" dirty="0">
                  <a:solidFill>
                    <a:schemeClr val="bg1"/>
                  </a:solidFill>
                </a:rPr>
                <a:t>적</a:t>
              </a:r>
              <a:r>
                <a:rPr lang="ko-KR" altLang="en-US" spc="-150" dirty="0" smtClean="0">
                  <a:solidFill>
                    <a:schemeClr val="bg1"/>
                  </a:solidFill>
                </a:rPr>
                <a:t> 지원 미흡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985416" y="2595094"/>
            <a:ext cx="2763047" cy="545253"/>
            <a:chOff x="6156177" y="3284984"/>
            <a:chExt cx="2880319" cy="648072"/>
          </a:xfrm>
        </p:grpSpPr>
        <p:sp>
          <p:nvSpPr>
            <p:cNvPr id="56" name="직사각형 55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234022" y="3419708"/>
              <a:ext cx="389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1.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660232" y="3419709"/>
              <a:ext cx="2376263" cy="438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사회적 인식 개선 및 홍보</a:t>
              </a:r>
              <a:endParaRPr lang="ko-KR" altLang="en-US" spc="-15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6134768" y="3218241"/>
            <a:ext cx="2613694" cy="5063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985415" y="3218241"/>
            <a:ext cx="448061" cy="50630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60090" y="3323495"/>
            <a:ext cx="37338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2.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68947" y="3319166"/>
            <a:ext cx="2279515" cy="39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직접 일자리창출</a:t>
            </a:r>
            <a:endParaRPr lang="ko-KR" altLang="en-US" spc="-15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134768" y="3841386"/>
            <a:ext cx="2613694" cy="52906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985415" y="3841386"/>
            <a:ext cx="448061" cy="52906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060090" y="3951370"/>
            <a:ext cx="373384" cy="339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3.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68947" y="3919280"/>
            <a:ext cx="2279515" cy="39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직업능력개발 확대</a:t>
            </a:r>
            <a:endParaRPr lang="ko-KR" altLang="en-US" spc="-15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985415" y="4464533"/>
            <a:ext cx="2763047" cy="529061"/>
            <a:chOff x="6156177" y="3284984"/>
            <a:chExt cx="2880319" cy="648072"/>
          </a:xfrm>
        </p:grpSpPr>
        <p:sp>
          <p:nvSpPr>
            <p:cNvPr id="52" name="직사각형 51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234022" y="3419709"/>
              <a:ext cx="389232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4.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660232" y="3419709"/>
              <a:ext cx="2376264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고용기업환경 개선</a:t>
              </a:r>
              <a:endParaRPr lang="ko-KR" altLang="en-US" spc="-15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985416" y="5087679"/>
            <a:ext cx="2763047" cy="529061"/>
            <a:chOff x="6156177" y="3284984"/>
            <a:chExt cx="2880319" cy="648072"/>
          </a:xfrm>
        </p:grpSpPr>
        <p:sp>
          <p:nvSpPr>
            <p:cNvPr id="48" name="직사각형 47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234022" y="3419709"/>
              <a:ext cx="389232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5.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660232" y="3419709"/>
              <a:ext cx="2376264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고용서비스 개선</a:t>
              </a:r>
              <a:endParaRPr lang="ko-KR" altLang="en-US" spc="-15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985415" y="5710826"/>
            <a:ext cx="2763047" cy="529061"/>
            <a:chOff x="6156177" y="3284984"/>
            <a:chExt cx="2880319" cy="648072"/>
          </a:xfrm>
        </p:grpSpPr>
        <p:sp>
          <p:nvSpPr>
            <p:cNvPr id="44" name="직사각형 43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234022" y="3419709"/>
              <a:ext cx="389232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6.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0232" y="3419709"/>
              <a:ext cx="2376264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지</a:t>
              </a:r>
              <a:r>
                <a:rPr lang="ko-KR" altLang="en-US" spc="-150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원</a:t>
              </a:r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 인프라 재정</a:t>
              </a:r>
              <a:r>
                <a:rPr lang="ko-KR" altLang="en-US" spc="-150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비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876986" y="2672987"/>
            <a:ext cx="483533" cy="35473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914243" y="2698687"/>
            <a:ext cx="446276" cy="3682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700" b="1" dirty="0" smtClean="0">
                <a:solidFill>
                  <a:schemeClr val="accent4">
                    <a:lumMod val="50000"/>
                  </a:schemeClr>
                </a:solidFill>
              </a:rPr>
              <a:t>자생적 중장년 활성생태계육성</a:t>
            </a:r>
            <a:endParaRPr lang="en-US" altLang="ko-KR" sz="1700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429595" y="2708444"/>
            <a:ext cx="2279515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429595" y="2757486"/>
            <a:ext cx="2141363" cy="384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인식 강화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3128" y="3837707"/>
            <a:ext cx="1795982" cy="73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고령고용유연성과</a:t>
            </a:r>
            <a:endParaRPr lang="en-US" altLang="ko-KR" sz="16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직무전문성 제고</a:t>
            </a:r>
            <a:endParaRPr lang="en-US" altLang="ko-KR" sz="16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429595" y="3297596"/>
            <a:ext cx="2279515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429595" y="3346639"/>
            <a:ext cx="2141363" cy="384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관련 지원인력 전문성 신장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3429595" y="3878683"/>
            <a:ext cx="2279515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3429595" y="3927725"/>
            <a:ext cx="2141363" cy="384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일자리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429595" y="4467836"/>
            <a:ext cx="2279515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3429595" y="4516878"/>
            <a:ext cx="2279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업무환경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429595" y="5097964"/>
            <a:ext cx="2279515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3429595" y="5147006"/>
            <a:ext cx="2279515" cy="332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인력 대상 별 요구반영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3429595" y="5679051"/>
            <a:ext cx="2279515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3429595" y="5728093"/>
            <a:ext cx="2279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인력 전문성 제고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96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I.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사회적 인식개선 네트워크 및 홍보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90242" y="2204864"/>
            <a:ext cx="2417667" cy="545253"/>
            <a:chOff x="539552" y="1124744"/>
            <a:chExt cx="2520280" cy="648072"/>
          </a:xfrm>
        </p:grpSpPr>
        <p:sp>
          <p:nvSpPr>
            <p:cNvPr id="6" name="직사각형 5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1259469"/>
              <a:ext cx="2376264" cy="438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사회적 인식 부</a:t>
              </a:r>
              <a:r>
                <a:rPr lang="ko-KR" altLang="en-US" spc="-150" dirty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족</a:t>
              </a:r>
            </a:p>
          </p:txBody>
        </p:sp>
      </p:grpSp>
      <p:sp>
        <p:nvSpPr>
          <p:cNvPr id="8" name="모서리가 둥근 직사각형 7"/>
          <p:cNvSpPr/>
          <p:nvPr/>
        </p:nvSpPr>
        <p:spPr>
          <a:xfrm>
            <a:off x="390242" y="1412776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1166" y="1534014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985415" y="1412776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3567" y="1508920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015138" y="1412776"/>
            <a:ext cx="2763048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084214" y="1534014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985416" y="2235054"/>
            <a:ext cx="2763047" cy="545253"/>
            <a:chOff x="6156177" y="3284984"/>
            <a:chExt cx="2880319" cy="648072"/>
          </a:xfrm>
        </p:grpSpPr>
        <p:sp>
          <p:nvSpPr>
            <p:cNvPr id="15" name="직사각형 14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34022" y="3419708"/>
              <a:ext cx="389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1.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60232" y="3419709"/>
              <a:ext cx="2376263" cy="438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사회적 인식 개선 및 홍보</a:t>
              </a:r>
              <a:endParaRPr lang="ko-KR" altLang="en-US" spc="-15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061931" y="2204864"/>
            <a:ext cx="2647179" cy="620901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0" name="TextBox 19"/>
          <p:cNvSpPr txBox="1"/>
          <p:nvPr/>
        </p:nvSpPr>
        <p:spPr>
          <a:xfrm>
            <a:off x="3165376" y="2339588"/>
            <a:ext cx="24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장년  친화적  인식 강화</a:t>
            </a:r>
            <a:endParaRPr lang="en-US" altLang="ko-KR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21" name="아래쪽 화살표 20"/>
          <p:cNvSpPr/>
          <p:nvPr/>
        </p:nvSpPr>
        <p:spPr>
          <a:xfrm>
            <a:off x="4067944" y="2852936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 rot="19174463">
            <a:off x="5348659" y="2823036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아래쪽 화살표 22"/>
          <p:cNvSpPr/>
          <p:nvPr/>
        </p:nvSpPr>
        <p:spPr>
          <a:xfrm rot="2960098">
            <a:off x="2818278" y="2821981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다이어그램 23"/>
          <p:cNvGraphicFramePr/>
          <p:nvPr>
            <p:extLst>
              <p:ext uri="{D42A27DB-BD31-4B8C-83A1-F6EECF244321}">
                <p14:modId xmlns:p14="http://schemas.microsoft.com/office/powerpoint/2010/main" xmlns="" val="1417057404"/>
              </p:ext>
            </p:extLst>
          </p:nvPr>
        </p:nvGraphicFramePr>
        <p:xfrm>
          <a:off x="323528" y="3461622"/>
          <a:ext cx="8368264" cy="316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76501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44624"/>
            <a:ext cx="4232512" cy="994122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II. </a:t>
            </a:r>
            <a:r>
              <a:rPr lang="ko-KR" altLang="en-US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직접일자리 창출</a:t>
            </a:r>
            <a:endParaRPr lang="ko-KR" altLang="en-US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90242" y="1484784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1166" y="1606022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985415" y="1556792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3567" y="1652936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015138" y="908720"/>
            <a:ext cx="2763048" cy="4763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096300" y="927138"/>
            <a:ext cx="2555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90242" y="2276872"/>
            <a:ext cx="2417667" cy="701040"/>
            <a:chOff x="539552" y="1124744"/>
            <a:chExt cx="2520280" cy="648072"/>
          </a:xfrm>
        </p:grpSpPr>
        <p:sp>
          <p:nvSpPr>
            <p:cNvPr id="15" name="직사각형 14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9552" y="1259468"/>
              <a:ext cx="2448271" cy="341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부적합 경제참여환경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6134768" y="2348880"/>
            <a:ext cx="2613694" cy="5063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985415" y="2348880"/>
            <a:ext cx="448061" cy="50630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6060090" y="2454134"/>
            <a:ext cx="37338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2.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68947" y="2449805"/>
            <a:ext cx="2279515" cy="39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직접 일자리창출</a:t>
            </a:r>
            <a:endParaRPr lang="ko-KR" altLang="en-US" spc="-15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3015138" y="1403144"/>
            <a:ext cx="2763048" cy="2044274"/>
            <a:chOff x="3203848" y="1916832"/>
            <a:chExt cx="2279515" cy="2340478"/>
          </a:xfrm>
        </p:grpSpPr>
        <p:sp>
          <p:nvSpPr>
            <p:cNvPr id="55" name="TextBox 54"/>
            <p:cNvSpPr txBox="1"/>
            <p:nvPr/>
          </p:nvSpPr>
          <p:spPr>
            <a:xfrm>
              <a:off x="3687381" y="1916832"/>
              <a:ext cx="1795982" cy="73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고령고용유연성과</a:t>
              </a:r>
              <a:endParaRPr lang="en-US" altLang="ko-KR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 직무전문성 제고</a:t>
              </a:r>
              <a:endParaRPr lang="en-US" altLang="ko-KR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3203848" y="1957808"/>
              <a:ext cx="2279515" cy="499134"/>
            </a:xfrm>
            <a:prstGeom prst="roundRect">
              <a:avLst/>
            </a:prstGeom>
            <a:effectLst>
              <a:reflection blurRad="6350" stA="52000" endA="300" endPos="35000" dir="5400000" sy="-100000" algn="bl" rotWithShape="0"/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03848" y="2006850"/>
              <a:ext cx="2141363" cy="384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중장년 친화적  일자리 육성</a:t>
              </a:r>
              <a:endParaRPr lang="en-US" altLang="ko-KR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3203848" y="2546961"/>
              <a:ext cx="2279515" cy="499134"/>
            </a:xfrm>
            <a:prstGeom prst="roundRect">
              <a:avLst/>
            </a:prstGeom>
            <a:effectLst>
              <a:reflection blurRad="6350" stA="52000" endA="300" endPos="35000" dir="5400000" sy="-100000" algn="bl" rotWithShape="0"/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03848" y="2596003"/>
              <a:ext cx="2279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중장년 친화적  업무환경 육성</a:t>
              </a:r>
              <a:endParaRPr lang="en-US" altLang="ko-KR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3203848" y="3177089"/>
              <a:ext cx="2279515" cy="499134"/>
            </a:xfrm>
            <a:prstGeom prst="roundRect">
              <a:avLst/>
            </a:prstGeom>
            <a:effectLst>
              <a:reflection blurRad="6350" stA="52000" endA="300" endPos="35000" dir="5400000" sy="-100000" algn="bl" rotWithShape="0"/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203848" y="3226131"/>
              <a:ext cx="2279515" cy="332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smtClean="0">
                  <a:solidFill>
                    <a:schemeClr val="bg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중장년 인력 대상 별 요구반영</a:t>
              </a:r>
              <a:endParaRPr lang="en-US" altLang="ko-KR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3203848" y="3758176"/>
              <a:ext cx="2279515" cy="499134"/>
            </a:xfrm>
            <a:prstGeom prst="roundRect">
              <a:avLst/>
            </a:prstGeom>
            <a:effectLst>
              <a:reflection blurRad="6350" stA="52000" endA="300" endPos="35000" dir="5400000" sy="-100000" algn="bl" rotWithShape="0"/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203848" y="3807218"/>
              <a:ext cx="2279515" cy="352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중장년 인력 전문성 제고</a:t>
              </a:r>
              <a:endParaRPr lang="en-US" altLang="ko-KR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</p:grpSp>
      <p:sp>
        <p:nvSpPr>
          <p:cNvPr id="132" name="아래쪽 화살표 131"/>
          <p:cNvSpPr/>
          <p:nvPr/>
        </p:nvSpPr>
        <p:spPr>
          <a:xfrm rot="2960098">
            <a:off x="2818278" y="3497772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3" name="다이어그램 132"/>
          <p:cNvGraphicFramePr/>
          <p:nvPr>
            <p:extLst>
              <p:ext uri="{D42A27DB-BD31-4B8C-83A1-F6EECF244321}">
                <p14:modId xmlns:p14="http://schemas.microsoft.com/office/powerpoint/2010/main" xmlns="" val="1142272218"/>
              </p:ext>
            </p:extLst>
          </p:nvPr>
        </p:nvGraphicFramePr>
        <p:xfrm>
          <a:off x="390242" y="3923249"/>
          <a:ext cx="8502238" cy="2674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4" name="아래쪽 화살표 133"/>
          <p:cNvSpPr/>
          <p:nvPr/>
        </p:nvSpPr>
        <p:spPr>
          <a:xfrm rot="3719986">
            <a:off x="1574623" y="3373369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아래쪽 화살표 134"/>
          <p:cNvSpPr/>
          <p:nvPr/>
        </p:nvSpPr>
        <p:spPr>
          <a:xfrm rot="18300848">
            <a:off x="6716811" y="3354271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아래쪽 화살표 129"/>
          <p:cNvSpPr/>
          <p:nvPr/>
        </p:nvSpPr>
        <p:spPr>
          <a:xfrm>
            <a:off x="4067944" y="3528727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아래쪽 화살표 130"/>
          <p:cNvSpPr/>
          <p:nvPr/>
        </p:nvSpPr>
        <p:spPr>
          <a:xfrm rot="19174463">
            <a:off x="5348659" y="3498827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535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08112"/>
          </a:xfrm>
        </p:spPr>
        <p:txBody>
          <a:bodyPr>
            <a:normAutofit/>
          </a:bodyPr>
          <a:lstStyle/>
          <a:p>
            <a:r>
              <a:rPr lang="en-US" altLang="ko-KR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III. </a:t>
            </a:r>
            <a:r>
              <a:rPr lang="ko-KR" altLang="en-US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</a:t>
            </a:r>
            <a:r>
              <a:rPr lang="en-US" altLang="ko-KR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직업능력개발 확대</a:t>
            </a:r>
            <a:endParaRPr lang="ko-KR" altLang="en-US" sz="4200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90242" y="1033280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21166" y="1154518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985415" y="1033280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6123567" y="1129424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015138" y="1033280"/>
            <a:ext cx="2763048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084214" y="1154518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90242" y="1845793"/>
            <a:ext cx="2417667" cy="485016"/>
            <a:chOff x="539552" y="1124744"/>
            <a:chExt cx="2520280" cy="648072"/>
          </a:xfrm>
        </p:grpSpPr>
        <p:sp>
          <p:nvSpPr>
            <p:cNvPr id="36" name="직사각형 35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9552" y="1259468"/>
              <a:ext cx="2448271" cy="312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pc="-150" dirty="0" smtClean="0">
                  <a:solidFill>
                    <a:schemeClr val="bg1"/>
                  </a:solidFill>
                </a:rPr>
                <a:t>부적합 경제참여환경</a:t>
              </a:r>
              <a:endParaRPr lang="ko-KR" altLang="en-US" sz="1600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90242" y="2401432"/>
            <a:ext cx="2417667" cy="485016"/>
            <a:chOff x="539552" y="1124744"/>
            <a:chExt cx="2520280" cy="648072"/>
          </a:xfrm>
        </p:grpSpPr>
        <p:sp>
          <p:nvSpPr>
            <p:cNvPr id="39" name="직사각형 38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11560" y="1259468"/>
              <a:ext cx="2376264" cy="312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pc="-150" dirty="0" smtClean="0">
                  <a:solidFill>
                    <a:schemeClr val="bg1"/>
                  </a:solidFill>
                </a:rPr>
                <a:t>개인</a:t>
              </a:r>
              <a:r>
                <a:rPr lang="ko-KR" altLang="en-US" sz="1600" spc="-150" dirty="0">
                  <a:solidFill>
                    <a:schemeClr val="bg1"/>
                  </a:solidFill>
                </a:rPr>
                <a:t>적</a:t>
              </a:r>
              <a:r>
                <a:rPr lang="ko-KR" altLang="en-US" sz="1600" spc="-150" dirty="0" smtClean="0">
                  <a:solidFill>
                    <a:schemeClr val="bg1"/>
                  </a:solidFill>
                </a:rPr>
                <a:t> 준비 미흡</a:t>
              </a:r>
              <a:endParaRPr lang="ko-KR" altLang="en-US" sz="1600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6134768" y="2041392"/>
            <a:ext cx="2613694" cy="52906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985415" y="2041392"/>
            <a:ext cx="448061" cy="52906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6060090" y="2151376"/>
            <a:ext cx="373384" cy="339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3.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68947" y="2119286"/>
            <a:ext cx="2279515" cy="39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직업능력개발 확대</a:t>
            </a:r>
            <a:endParaRPr lang="ko-KR" altLang="en-US" spc="-15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3015139" y="1753360"/>
            <a:ext cx="2763048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3015139" y="1802402"/>
            <a:ext cx="2763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업무환경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3015139" y="2185408"/>
            <a:ext cx="2763048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3015139" y="2213285"/>
            <a:ext cx="2763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인력 대상 별 요구반영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3015139" y="2616919"/>
            <a:ext cx="2763048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3015139" y="2617456"/>
            <a:ext cx="2763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인력 전문성 제고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xmlns="" val="898636681"/>
              </p:ext>
            </p:extLst>
          </p:nvPr>
        </p:nvGraphicFramePr>
        <p:xfrm>
          <a:off x="395536" y="3429000"/>
          <a:ext cx="8289144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7" name="아래쪽 화살표 86"/>
          <p:cNvSpPr/>
          <p:nvPr/>
        </p:nvSpPr>
        <p:spPr>
          <a:xfrm>
            <a:off x="4067944" y="2996951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아래쪽 화살표 87"/>
          <p:cNvSpPr/>
          <p:nvPr/>
        </p:nvSpPr>
        <p:spPr>
          <a:xfrm rot="19174463">
            <a:off x="5348659" y="2967051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아래쪽 화살표 88"/>
          <p:cNvSpPr/>
          <p:nvPr/>
        </p:nvSpPr>
        <p:spPr>
          <a:xfrm rot="2960098">
            <a:off x="2818278" y="2965996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757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08112"/>
          </a:xfrm>
        </p:spPr>
        <p:txBody>
          <a:bodyPr>
            <a:normAutofit/>
          </a:bodyPr>
          <a:lstStyle/>
          <a:p>
            <a:r>
              <a:rPr lang="en-US" altLang="ko-KR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IV. </a:t>
            </a:r>
            <a:r>
              <a:rPr lang="ko-KR" altLang="en-US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고용서비스 강화</a:t>
            </a:r>
            <a:endParaRPr lang="ko-KR" altLang="en-US" sz="4200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0242" y="1184066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321166" y="1305304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985415" y="1184066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6123567" y="1280210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015138" y="980728"/>
            <a:ext cx="2763048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3084214" y="1101966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448117" y="2036731"/>
            <a:ext cx="2359793" cy="545253"/>
            <a:chOff x="539552" y="1124744"/>
            <a:chExt cx="2520280" cy="648072"/>
          </a:xfrm>
        </p:grpSpPr>
        <p:sp>
          <p:nvSpPr>
            <p:cNvPr id="52" name="직사각형 51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39552" y="1259468"/>
              <a:ext cx="2448271" cy="341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부적합 경제참여환경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48116" y="2718875"/>
            <a:ext cx="2359793" cy="545253"/>
            <a:chOff x="539552" y="1124744"/>
            <a:chExt cx="2520280" cy="648072"/>
          </a:xfrm>
        </p:grpSpPr>
        <p:sp>
          <p:nvSpPr>
            <p:cNvPr id="62" name="직사각형 61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1560" y="1259468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전문</a:t>
              </a:r>
              <a:r>
                <a:rPr lang="ko-KR" altLang="en-US" spc="-150" dirty="0">
                  <a:solidFill>
                    <a:schemeClr val="bg1"/>
                  </a:solidFill>
                </a:rPr>
                <a:t>적</a:t>
              </a:r>
              <a:r>
                <a:rPr lang="ko-KR" altLang="en-US" spc="-150" dirty="0" smtClean="0">
                  <a:solidFill>
                    <a:schemeClr val="bg1"/>
                  </a:solidFill>
                </a:rPr>
                <a:t> 지원 미흡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5985416" y="2204864"/>
            <a:ext cx="2763047" cy="529061"/>
            <a:chOff x="6156177" y="3284984"/>
            <a:chExt cx="2880319" cy="648072"/>
          </a:xfrm>
        </p:grpSpPr>
        <p:sp>
          <p:nvSpPr>
            <p:cNvPr id="92" name="직사각형 91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234022" y="3419709"/>
              <a:ext cx="389232" cy="45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4.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660232" y="3419709"/>
              <a:ext cx="2376264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고용서비스 개선</a:t>
              </a:r>
              <a:endParaRPr lang="ko-KR" altLang="en-US" spc="-15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</p:grpSp>
      <p:sp>
        <p:nvSpPr>
          <p:cNvPr id="106" name="모서리가 둥근 직사각형 105"/>
          <p:cNvSpPr/>
          <p:nvPr/>
        </p:nvSpPr>
        <p:spPr>
          <a:xfrm>
            <a:off x="3059832" y="1713494"/>
            <a:ext cx="2718354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3059832" y="1762537"/>
            <a:ext cx="2553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관련 지원인력 전문성 신장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059832" y="2281794"/>
            <a:ext cx="2718354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TextBox 110"/>
          <p:cNvSpPr txBox="1"/>
          <p:nvPr/>
        </p:nvSpPr>
        <p:spPr>
          <a:xfrm>
            <a:off x="3059832" y="2361540"/>
            <a:ext cx="2718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업무환경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059832" y="2852936"/>
            <a:ext cx="2718354" cy="499134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TextBox 112"/>
          <p:cNvSpPr txBox="1"/>
          <p:nvPr/>
        </p:nvSpPr>
        <p:spPr>
          <a:xfrm>
            <a:off x="3059832" y="2924944"/>
            <a:ext cx="2718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인력 대상 별 요구반영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xmlns="" val="1119203156"/>
              </p:ext>
            </p:extLst>
          </p:nvPr>
        </p:nvGraphicFramePr>
        <p:xfrm>
          <a:off x="390243" y="3789040"/>
          <a:ext cx="8289144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6" name="아래쪽 화살표 115"/>
          <p:cNvSpPr/>
          <p:nvPr/>
        </p:nvSpPr>
        <p:spPr>
          <a:xfrm>
            <a:off x="4067944" y="3312703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아래쪽 화살표 116"/>
          <p:cNvSpPr/>
          <p:nvPr/>
        </p:nvSpPr>
        <p:spPr>
          <a:xfrm rot="19174463">
            <a:off x="5348659" y="3282803"/>
            <a:ext cx="576064" cy="608686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아래쪽 화살표 117"/>
          <p:cNvSpPr/>
          <p:nvPr/>
        </p:nvSpPr>
        <p:spPr>
          <a:xfrm rot="2960098">
            <a:off x="2818278" y="3281748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8163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08112"/>
          </a:xfrm>
        </p:spPr>
        <p:txBody>
          <a:bodyPr>
            <a:normAutofit/>
          </a:bodyPr>
          <a:lstStyle/>
          <a:p>
            <a:r>
              <a:rPr lang="en-US" altLang="ko-KR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V. </a:t>
            </a:r>
            <a:r>
              <a:rPr lang="ko-KR" altLang="en-US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장년친화 기업지원 확대</a:t>
            </a:r>
            <a:endParaRPr lang="ko-KR" altLang="en-US" sz="4200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390242" y="1808891"/>
            <a:ext cx="2417667" cy="385671"/>
            <a:chOff x="539552" y="1124744"/>
            <a:chExt cx="2520280" cy="504056"/>
          </a:xfrm>
        </p:grpSpPr>
        <p:sp>
          <p:nvSpPr>
            <p:cNvPr id="32" name="직사각형 31"/>
            <p:cNvSpPr/>
            <p:nvPr/>
          </p:nvSpPr>
          <p:spPr>
            <a:xfrm>
              <a:off x="539552" y="1124744"/>
              <a:ext cx="2520280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1560" y="1171707"/>
              <a:ext cx="2376264" cy="44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pc="-150" dirty="0" smtClean="0">
                  <a:solidFill>
                    <a:schemeClr val="bg1"/>
                  </a:solidFill>
                </a:rPr>
                <a:t>사회적 인식 부</a:t>
              </a:r>
              <a:r>
                <a:rPr lang="ko-KR" altLang="en-US" sz="1600" spc="-150" dirty="0">
                  <a:solidFill>
                    <a:schemeClr val="bg1"/>
                  </a:solidFill>
                </a:rPr>
                <a:t>족</a:t>
              </a:r>
            </a:p>
          </p:txBody>
        </p:sp>
      </p:grpSp>
      <p:sp>
        <p:nvSpPr>
          <p:cNvPr id="34" name="모서리가 둥근 직사각형 33"/>
          <p:cNvSpPr/>
          <p:nvPr/>
        </p:nvSpPr>
        <p:spPr>
          <a:xfrm>
            <a:off x="390242" y="1034317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21166" y="1155555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985415" y="1106325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123567" y="1202469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015138" y="908720"/>
            <a:ext cx="2763048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3084214" y="1029958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390242" y="2348880"/>
            <a:ext cx="2417667" cy="375686"/>
            <a:chOff x="539552" y="1124744"/>
            <a:chExt cx="2520280" cy="648072"/>
          </a:xfrm>
        </p:grpSpPr>
        <p:sp>
          <p:nvSpPr>
            <p:cNvPr id="41" name="직사각형 40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1124744"/>
              <a:ext cx="2448271" cy="584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pc="-150" dirty="0" smtClean="0">
                  <a:solidFill>
                    <a:schemeClr val="bg1"/>
                  </a:solidFill>
                </a:rPr>
                <a:t>부적합 경제참여환경</a:t>
              </a:r>
              <a:endParaRPr lang="ko-KR" altLang="en-US" sz="1600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985415" y="1988840"/>
            <a:ext cx="2763047" cy="529061"/>
            <a:chOff x="6156177" y="3284984"/>
            <a:chExt cx="2880319" cy="648072"/>
          </a:xfrm>
        </p:grpSpPr>
        <p:sp>
          <p:nvSpPr>
            <p:cNvPr id="75" name="직사각형 74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234022" y="3419709"/>
              <a:ext cx="389232" cy="45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5.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60232" y="3419709"/>
              <a:ext cx="2376264" cy="45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고용 기업 환경 개선</a:t>
              </a:r>
              <a:endParaRPr lang="ko-KR" altLang="en-US" spc="-150" dirty="0"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</p:grpSp>
      <p:sp>
        <p:nvSpPr>
          <p:cNvPr id="96" name="모서리가 둥근 직사각형 95"/>
          <p:cNvSpPr/>
          <p:nvPr/>
        </p:nvSpPr>
        <p:spPr>
          <a:xfrm>
            <a:off x="2987824" y="1700808"/>
            <a:ext cx="2790362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3010107" y="1749850"/>
            <a:ext cx="2621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인식 강화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49346" y="2060848"/>
            <a:ext cx="2198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고령고용유연성과</a:t>
            </a:r>
            <a:endParaRPr lang="en-US" altLang="ko-KR" sz="16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직무전문성 제고</a:t>
            </a:r>
            <a:endParaRPr lang="en-US" altLang="ko-KR" sz="16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2987824" y="2101824"/>
            <a:ext cx="2790362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3010107" y="2150866"/>
            <a:ext cx="2621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일자리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2987824" y="2492896"/>
            <a:ext cx="2790362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TextBox 103"/>
          <p:cNvSpPr txBox="1"/>
          <p:nvPr/>
        </p:nvSpPr>
        <p:spPr>
          <a:xfrm>
            <a:off x="2987824" y="2541938"/>
            <a:ext cx="2790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중장년 친화적  업무환경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xmlns="" val="4290737842"/>
              </p:ext>
            </p:extLst>
          </p:nvPr>
        </p:nvGraphicFramePr>
        <p:xfrm>
          <a:off x="384242" y="3140968"/>
          <a:ext cx="8364220" cy="3440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9" name="아래쪽 화살표 118"/>
          <p:cNvSpPr/>
          <p:nvPr/>
        </p:nvSpPr>
        <p:spPr>
          <a:xfrm rot="19959752">
            <a:off x="4760596" y="2969287"/>
            <a:ext cx="576064" cy="728140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아래쪽 화살표 119"/>
          <p:cNvSpPr/>
          <p:nvPr/>
        </p:nvSpPr>
        <p:spPr>
          <a:xfrm rot="19174463">
            <a:off x="6218121" y="2795701"/>
            <a:ext cx="576064" cy="748062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아래쪽 화살표 120"/>
          <p:cNvSpPr/>
          <p:nvPr/>
        </p:nvSpPr>
        <p:spPr>
          <a:xfrm rot="1231064">
            <a:off x="3199289" y="2974650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아래쪽 화살표 121"/>
          <p:cNvSpPr/>
          <p:nvPr/>
        </p:nvSpPr>
        <p:spPr>
          <a:xfrm rot="2960098">
            <a:off x="1862655" y="2869313"/>
            <a:ext cx="557711" cy="706939"/>
          </a:xfrm>
          <a:prstGeom prst="downArrow">
            <a:avLst/>
          </a:prstGeom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253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한쪽 모서리는 잘리고 다른 쪽 모서리는 둥근 사각형 9"/>
          <p:cNvSpPr/>
          <p:nvPr/>
        </p:nvSpPr>
        <p:spPr>
          <a:xfrm>
            <a:off x="6048059" y="4509119"/>
            <a:ext cx="2340365" cy="2055266"/>
          </a:xfrm>
          <a:prstGeom prst="snip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양쪽 모서리가 잘린 사각형 8"/>
          <p:cNvSpPr/>
          <p:nvPr/>
        </p:nvSpPr>
        <p:spPr>
          <a:xfrm>
            <a:off x="3030157" y="5232682"/>
            <a:ext cx="2736561" cy="1364670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US" altLang="ko-KR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VI. </a:t>
            </a:r>
            <a:r>
              <a:rPr lang="ko-KR" altLang="en-US" sz="42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 활용 활성화 인프라 정비</a:t>
            </a:r>
            <a:endParaRPr lang="ko-KR" altLang="en-US" sz="4200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90242" y="1484784"/>
            <a:ext cx="2417667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321166" y="1606022"/>
            <a:ext cx="2555820" cy="31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장년인력활용저해요인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5985415" y="1394357"/>
            <a:ext cx="2693972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6123567" y="1490501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실행과제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3015138" y="908720"/>
            <a:ext cx="2763048" cy="6664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3084214" y="1029958"/>
            <a:ext cx="2555820" cy="3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300" dirty="0" smtClean="0">
                <a:solidFill>
                  <a:schemeClr val="bg1"/>
                </a:solidFill>
              </a:rPr>
              <a:t>개선방안</a:t>
            </a:r>
            <a:endParaRPr lang="ko-KR" altLang="en-US" sz="2000" b="1" spc="300" dirty="0">
              <a:solidFill>
                <a:schemeClr val="bg1"/>
              </a:solidFill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390242" y="2276872"/>
            <a:ext cx="2417667" cy="701040"/>
            <a:chOff x="539552" y="1124744"/>
            <a:chExt cx="2520280" cy="648072"/>
          </a:xfrm>
        </p:grpSpPr>
        <p:sp>
          <p:nvSpPr>
            <p:cNvPr id="60" name="직사각형 59"/>
            <p:cNvSpPr/>
            <p:nvPr/>
          </p:nvSpPr>
          <p:spPr>
            <a:xfrm>
              <a:off x="539552" y="1124744"/>
              <a:ext cx="252028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1560" y="1259468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150" dirty="0" smtClean="0">
                  <a:solidFill>
                    <a:schemeClr val="bg1"/>
                  </a:solidFill>
                </a:rPr>
                <a:t>전문</a:t>
              </a:r>
              <a:r>
                <a:rPr lang="ko-KR" altLang="en-US" spc="-150" dirty="0">
                  <a:solidFill>
                    <a:schemeClr val="bg1"/>
                  </a:solidFill>
                </a:rPr>
                <a:t>적</a:t>
              </a:r>
              <a:r>
                <a:rPr lang="ko-KR" altLang="en-US" spc="-150" dirty="0" smtClean="0">
                  <a:solidFill>
                    <a:schemeClr val="bg1"/>
                  </a:solidFill>
                </a:rPr>
                <a:t> 지원 미흡</a:t>
              </a:r>
              <a:endParaRPr lang="ko-KR" altLang="en-US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5985415" y="2276872"/>
            <a:ext cx="2763047" cy="529061"/>
            <a:chOff x="6156177" y="3284984"/>
            <a:chExt cx="2880319" cy="648072"/>
          </a:xfrm>
        </p:grpSpPr>
        <p:sp>
          <p:nvSpPr>
            <p:cNvPr id="91" name="직사각형 90"/>
            <p:cNvSpPr/>
            <p:nvPr/>
          </p:nvSpPr>
          <p:spPr>
            <a:xfrm>
              <a:off x="6311869" y="3284984"/>
              <a:ext cx="2724627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6156177" y="3284984"/>
              <a:ext cx="467078" cy="648072"/>
            </a:xfrm>
            <a:prstGeom prst="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234022" y="3419709"/>
              <a:ext cx="389232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</a:rPr>
                <a:t>6.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660232" y="3419709"/>
              <a:ext cx="2376264" cy="48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지</a:t>
              </a:r>
              <a:r>
                <a:rPr lang="ko-KR" altLang="en-US" spc="-150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원</a:t>
              </a:r>
              <a:r>
                <a:rPr lang="ko-KR" altLang="en-US" spc="-150" dirty="0" smtClean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 인프라 재정</a:t>
              </a:r>
              <a:r>
                <a:rPr lang="ko-KR" altLang="en-US" spc="-150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비</a:t>
              </a:r>
            </a:p>
          </p:txBody>
        </p:sp>
      </p:grpSp>
      <p:sp>
        <p:nvSpPr>
          <p:cNvPr id="100" name="모서리가 둥근 직사각형 99"/>
          <p:cNvSpPr/>
          <p:nvPr/>
        </p:nvSpPr>
        <p:spPr>
          <a:xfrm>
            <a:off x="3003417" y="1687451"/>
            <a:ext cx="2774769" cy="363877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3030157" y="1736493"/>
            <a:ext cx="2606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장년 친화적  인식 강화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580537" y="2492896"/>
            <a:ext cx="218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고령고용유연성과</a:t>
            </a:r>
            <a:endParaRPr lang="en-US" altLang="ko-KR" sz="16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 직무전문성 제고</a:t>
            </a:r>
            <a:endParaRPr lang="en-US" altLang="ko-KR" sz="16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3003417" y="2060848"/>
            <a:ext cx="2774769" cy="356820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3030157" y="2109891"/>
            <a:ext cx="2606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관련 지원인력 전문성 신장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3003417" y="2420888"/>
            <a:ext cx="2774769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TextBox 109"/>
          <p:cNvSpPr txBox="1"/>
          <p:nvPr/>
        </p:nvSpPr>
        <p:spPr>
          <a:xfrm>
            <a:off x="3030157" y="2469930"/>
            <a:ext cx="2606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장년 친화적  일자리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3003417" y="2780928"/>
            <a:ext cx="2774769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TextBox 111"/>
          <p:cNvSpPr txBox="1"/>
          <p:nvPr/>
        </p:nvSpPr>
        <p:spPr>
          <a:xfrm>
            <a:off x="3003417" y="2829970"/>
            <a:ext cx="2774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장년 친화적  업무환경 육성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3003417" y="3140968"/>
            <a:ext cx="2774769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TextBox 113"/>
          <p:cNvSpPr txBox="1"/>
          <p:nvPr/>
        </p:nvSpPr>
        <p:spPr>
          <a:xfrm>
            <a:off x="3003417" y="3190010"/>
            <a:ext cx="2774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장년 인력 대상 별 요구반영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3003417" y="3501008"/>
            <a:ext cx="2774769" cy="356819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3003417" y="3550050"/>
            <a:ext cx="2774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rPr>
              <a:t>장년 인력 전문성 제고</a:t>
            </a:r>
            <a:endParaRPr lang="en-US" altLang="ko-KR" sz="1400" b="1" dirty="0" smtClean="0">
              <a:solidFill>
                <a:schemeClr val="bg1"/>
              </a:solidFill>
              <a:latin typeface="08서울남산체 L" panose="02020603020101020101" pitchFamily="18" charset="-127"/>
              <a:ea typeface="08서울남산체 L" panose="02020603020101020101" pitchFamily="18" charset="-127"/>
            </a:endParaRPr>
          </a:p>
        </p:txBody>
      </p:sp>
      <p:sp>
        <p:nvSpPr>
          <p:cNvPr id="3" name="순서도: 대체 처리 2"/>
          <p:cNvSpPr/>
          <p:nvPr/>
        </p:nvSpPr>
        <p:spPr>
          <a:xfrm>
            <a:off x="611560" y="3429000"/>
            <a:ext cx="2177569" cy="1021206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는 잘리고 다른 쪽 모서리는 둥근 사각형 4"/>
          <p:cNvSpPr/>
          <p:nvPr/>
        </p:nvSpPr>
        <p:spPr>
          <a:xfrm rot="16200000">
            <a:off x="682102" y="4438578"/>
            <a:ext cx="2055265" cy="2196348"/>
          </a:xfrm>
          <a:prstGeom prst="snip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27584" y="350100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장년인력지원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ctr"/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기관 기능조정 및 강화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1" y="4688557"/>
            <a:ext cx="21775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총체적 거버넌스를 위한 전담부서 신설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대상별 취업서비스   기관 세분화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대상별 직업훈련기관 세분화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자생적 노동시장 형성 지원기관 역할부여</a:t>
            </a:r>
            <a:endParaRPr lang="ko-KR" altLang="en-US" sz="1300" dirty="0">
              <a:solidFill>
                <a:schemeClr val="bg1"/>
              </a:solidFill>
            </a:endParaRPr>
          </a:p>
        </p:txBody>
      </p:sp>
      <p:sp>
        <p:nvSpPr>
          <p:cNvPr id="8" name="줄무늬가 있는 오른쪽 화살표 7"/>
          <p:cNvSpPr/>
          <p:nvPr/>
        </p:nvSpPr>
        <p:spPr>
          <a:xfrm rot="8490346">
            <a:off x="2168766" y="2977912"/>
            <a:ext cx="720080" cy="648073"/>
          </a:xfrm>
          <a:prstGeom prst="stripedRightArrow">
            <a:avLst/>
          </a:prstGeom>
          <a:solidFill>
            <a:srgbClr val="FFFFCC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순서도: 대체 처리 116"/>
          <p:cNvSpPr/>
          <p:nvPr/>
        </p:nvSpPr>
        <p:spPr>
          <a:xfrm>
            <a:off x="3239747" y="4489383"/>
            <a:ext cx="2177569" cy="66780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TextBox 122"/>
          <p:cNvSpPr txBox="1"/>
          <p:nvPr/>
        </p:nvSpPr>
        <p:spPr>
          <a:xfrm>
            <a:off x="3455771" y="4489384"/>
            <a:ext cx="1800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서울시 일자리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ctr"/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사업 평가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059832" y="5232682"/>
            <a:ext cx="252697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서울시 추진 장년인력 사업 평가 강화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일자리 사업 일몰제 시행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외부기관 위탁 평가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smtClean="0">
                <a:solidFill>
                  <a:schemeClr val="bg1"/>
                </a:solidFill>
              </a:rPr>
              <a:t>모니터링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smtClean="0">
                <a:solidFill>
                  <a:schemeClr val="bg1"/>
                </a:solidFill>
              </a:rPr>
              <a:t>성과평가 결과 반영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일자리협의체 주도</a:t>
            </a:r>
            <a:endParaRPr lang="ko-KR" altLang="en-US" sz="1300" dirty="0">
              <a:solidFill>
                <a:schemeClr val="bg1"/>
              </a:solidFill>
            </a:endParaRPr>
          </a:p>
        </p:txBody>
      </p:sp>
      <p:sp>
        <p:nvSpPr>
          <p:cNvPr id="125" name="줄무늬가 있는 오른쪽 화살표 124"/>
          <p:cNvSpPr/>
          <p:nvPr/>
        </p:nvSpPr>
        <p:spPr>
          <a:xfrm rot="5400000">
            <a:off x="4058049" y="3877491"/>
            <a:ext cx="523847" cy="648073"/>
          </a:xfrm>
          <a:prstGeom prst="stripedRightArrow">
            <a:avLst/>
          </a:prstGeom>
          <a:solidFill>
            <a:srgbClr val="FFFFCC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순서도: 대체 처리 125"/>
          <p:cNvSpPr/>
          <p:nvPr/>
        </p:nvSpPr>
        <p:spPr>
          <a:xfrm>
            <a:off x="6048059" y="3429000"/>
            <a:ext cx="2340365" cy="1021206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TextBox 127"/>
          <p:cNvSpPr txBox="1"/>
          <p:nvPr/>
        </p:nvSpPr>
        <p:spPr>
          <a:xfrm>
            <a:off x="6264083" y="350100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장년 일자리 창출 관련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ctr"/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조례 제정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048060" y="4688557"/>
            <a:ext cx="23403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장년인력 지원강화를   위한 서울시 차원 조례 제정 및 예산 수립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장년 인력의 고용지원</a:t>
            </a:r>
            <a:r>
              <a:rPr lang="en-US" altLang="ko-KR" sz="1300" dirty="0" smtClean="0">
                <a:solidFill>
                  <a:schemeClr val="bg1"/>
                </a:solidFill>
              </a:rPr>
              <a:t>,  </a:t>
            </a:r>
            <a:r>
              <a:rPr lang="ko-KR" altLang="en-US" sz="1300" dirty="0" smtClean="0">
                <a:solidFill>
                  <a:schemeClr val="bg1"/>
                </a:solidFill>
              </a:rPr>
              <a:t>일자리 창출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smtClean="0">
                <a:solidFill>
                  <a:schemeClr val="bg1"/>
                </a:solidFill>
              </a:rPr>
              <a:t>생활안정</a:t>
            </a:r>
            <a:r>
              <a:rPr lang="en-US" altLang="ko-KR" sz="1300" dirty="0" smtClean="0">
                <a:solidFill>
                  <a:schemeClr val="bg1"/>
                </a:solidFill>
              </a:rPr>
              <a:t>, </a:t>
            </a:r>
            <a:r>
              <a:rPr lang="ko-KR" altLang="en-US" sz="1300" dirty="0" smtClean="0">
                <a:solidFill>
                  <a:schemeClr val="bg1"/>
                </a:solidFill>
              </a:rPr>
              <a:t>경제활동 참가 강화 중심으로 조례 제정</a:t>
            </a:r>
            <a:endParaRPr lang="en-US" altLang="ko-KR" sz="13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300" dirty="0" smtClean="0">
                <a:solidFill>
                  <a:schemeClr val="bg1"/>
                </a:solidFill>
              </a:rPr>
              <a:t>조례제정 이후 언론홍보</a:t>
            </a:r>
            <a:endParaRPr lang="ko-KR" altLang="en-US" sz="1300" dirty="0">
              <a:solidFill>
                <a:schemeClr val="bg1"/>
              </a:solidFill>
            </a:endParaRPr>
          </a:p>
        </p:txBody>
      </p:sp>
      <p:sp>
        <p:nvSpPr>
          <p:cNvPr id="130" name="줄무늬가 있는 오른쪽 화살표 129"/>
          <p:cNvSpPr/>
          <p:nvPr/>
        </p:nvSpPr>
        <p:spPr>
          <a:xfrm rot="2846457">
            <a:off x="5767772" y="2859122"/>
            <a:ext cx="701597" cy="630999"/>
          </a:xfrm>
          <a:prstGeom prst="stripedRightArrow">
            <a:avLst/>
          </a:prstGeom>
          <a:solidFill>
            <a:srgbClr val="FFFFCC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119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66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감사합니다</a:t>
            </a:r>
            <a:endParaRPr lang="ko-KR" altLang="en-US" sz="66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52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</TotalTime>
  <Words>3351</Words>
  <Application>Microsoft Office PowerPoint</Application>
  <PresentationFormat>화면 슬라이드 쇼(4:3)</PresentationFormat>
  <Paragraphs>584</Paragraphs>
  <Slides>39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Office 테마</vt:lpstr>
      <vt:lpstr>서울시 장년인력활용실태와 일자리창출방안 연구</vt:lpstr>
      <vt:lpstr>목차</vt:lpstr>
      <vt:lpstr>연구의 필요성</vt:lpstr>
      <vt:lpstr>연구의 내용</vt:lpstr>
      <vt:lpstr>연구의 목적 및 기대효과</vt:lpstr>
      <vt:lpstr>준비 없는 고령화 사회 예상문제점</vt:lpstr>
      <vt:lpstr>장년고용현황 분석 시사점</vt:lpstr>
      <vt:lpstr>장년고용현황 분석 시사점</vt:lpstr>
      <vt:lpstr>고령인력부가조사 시사점</vt:lpstr>
      <vt:lpstr>고령인력부가조사 시사점</vt:lpstr>
      <vt:lpstr>고령인력부가조사 시사점</vt:lpstr>
      <vt:lpstr>고령인력부가조사 시사점</vt:lpstr>
      <vt:lpstr>고령인력부가조사 시사점</vt:lpstr>
      <vt:lpstr>서울시 장년인력활용실태조사 시사점 </vt:lpstr>
      <vt:lpstr>서울시 장년인력활용실태조사 시사점 </vt:lpstr>
      <vt:lpstr>FGI 시사점: 장년인력대상</vt:lpstr>
      <vt:lpstr>FGI 시사점: 장년인력대상</vt:lpstr>
      <vt:lpstr>FGI 시사점: 관련 인력 대상</vt:lpstr>
      <vt:lpstr>FGI 시사점: 관련 인력 대상</vt:lpstr>
      <vt:lpstr>OECD 국가별 장년인력활용사례</vt:lpstr>
      <vt:lpstr>OECD 국가별 장년인력활용사례</vt:lpstr>
      <vt:lpstr>국내 기업 사례 (보상제도)</vt:lpstr>
      <vt:lpstr>국내 기업 사례 (퇴직관리)</vt:lpstr>
      <vt:lpstr>중앙부처별 장년인력정책</vt:lpstr>
      <vt:lpstr>지방자치단체별 장년인력사업</vt:lpstr>
      <vt:lpstr>연구결과 및 시사점: 실태</vt:lpstr>
      <vt:lpstr>장년인력 활용 활성화의 걸림돌</vt:lpstr>
      <vt:lpstr>긍정적 측면</vt:lpstr>
      <vt:lpstr>연구결과 종합 및 정책발굴</vt:lpstr>
      <vt:lpstr> 서울시 장년인력활용 활성화 정책 대상</vt:lpstr>
      <vt:lpstr>슬라이드 31</vt:lpstr>
      <vt:lpstr>전반적 장년인력활용 활성화  환경개선을 위한 체계적 접근</vt:lpstr>
      <vt:lpstr>I. 사회적 인식개선 네트워크 및 홍보</vt:lpstr>
      <vt:lpstr>II. 직접일자리 창출</vt:lpstr>
      <vt:lpstr>III. 장년 직업능력개발 확대</vt:lpstr>
      <vt:lpstr>IV. 고용서비스 강화</vt:lpstr>
      <vt:lpstr>V. 장년친화 기업지원 확대</vt:lpstr>
      <vt:lpstr>VI. 장년인력 활용 활성화 인프라 정비</vt:lpstr>
      <vt:lpstr>감사합니다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sm</dc:creator>
  <cp:lastModifiedBy>user</cp:lastModifiedBy>
  <cp:revision>71</cp:revision>
  <dcterms:created xsi:type="dcterms:W3CDTF">2014-10-21T12:08:55Z</dcterms:created>
  <dcterms:modified xsi:type="dcterms:W3CDTF">2015-01-14T12:49:05Z</dcterms:modified>
</cp:coreProperties>
</file>