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2017-06-11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1520" y="654777"/>
            <a:ext cx="8568952" cy="5110827"/>
            <a:chOff x="251520" y="332656"/>
            <a:chExt cx="8568952" cy="5110827"/>
          </a:xfrm>
        </p:grpSpPr>
        <p:sp>
          <p:nvSpPr>
            <p:cNvPr id="2" name="TextBox 1"/>
            <p:cNvSpPr txBox="1"/>
            <p:nvPr/>
          </p:nvSpPr>
          <p:spPr>
            <a:xfrm>
              <a:off x="251520" y="332656"/>
              <a:ext cx="8532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①  동일인이 동일한 내용의 민원을 </a:t>
              </a:r>
              <a:r>
                <a:rPr lang="en-US" altLang="ko-KR" b="1" dirty="0" smtClean="0"/>
                <a:t>3</a:t>
              </a:r>
              <a:r>
                <a:rPr lang="ko-KR" altLang="en-US" b="1" dirty="0" smtClean="0"/>
                <a:t>회 이상 반복하여 제기하는 경우</a:t>
              </a:r>
              <a:r>
                <a:rPr lang="en-US" altLang="ko-KR" b="1" dirty="0" smtClean="0"/>
                <a:t>, </a:t>
              </a:r>
              <a:r>
                <a:rPr lang="ko-KR" altLang="en-US" b="1" dirty="0" smtClean="0"/>
                <a:t>우선 </a:t>
              </a:r>
              <a:r>
                <a:rPr lang="en-US" altLang="ko-KR" b="1" dirty="0" smtClean="0"/>
                <a:t>2</a:t>
              </a:r>
              <a:r>
                <a:rPr lang="ko-KR" altLang="en-US" b="1" dirty="0" smtClean="0"/>
                <a:t>회 이상 답변하고 </a:t>
              </a:r>
              <a:r>
                <a:rPr lang="en-US" altLang="ko-KR" b="1" dirty="0" smtClean="0"/>
                <a:t>3</a:t>
              </a:r>
              <a:r>
                <a:rPr lang="ko-KR" altLang="en-US" b="1" dirty="0" smtClean="0"/>
                <a:t>회째부터는 </a:t>
              </a:r>
              <a:r>
                <a:rPr lang="ko-KR" altLang="en-US" b="1" dirty="0" err="1" smtClean="0"/>
                <a:t>미답변</a:t>
              </a:r>
              <a:r>
                <a:rPr lang="ko-KR" altLang="en-US" b="1" dirty="0" smtClean="0"/>
                <a:t> 처리할 수 있다</a:t>
              </a:r>
              <a:r>
                <a:rPr lang="en-US" altLang="ko-KR" b="1" dirty="0" smtClean="0"/>
                <a:t>.</a:t>
              </a:r>
              <a:endParaRPr lang="ko-KR" altLang="en-US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3528" y="4005064"/>
              <a:ext cx="8424936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② </a:t>
              </a:r>
              <a:r>
                <a:rPr lang="ko-KR" altLang="en-US" b="1" dirty="0" err="1" smtClean="0">
                  <a:solidFill>
                    <a:srgbClr val="FF0000"/>
                  </a:solidFill>
                </a:rPr>
                <a:t>미답변처리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 시 반드시 소속 부서장의 </a:t>
              </a:r>
              <a:r>
                <a:rPr lang="ko-KR" altLang="en-US" sz="2800" b="1" dirty="0" smtClean="0">
                  <a:solidFill>
                    <a:srgbClr val="FF0000"/>
                  </a:solidFill>
                </a:rPr>
                <a:t>결재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를 받아야 하며</a:t>
              </a:r>
              <a:r>
                <a:rPr lang="en-US" altLang="ko-KR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b="1" dirty="0" err="1" smtClean="0">
                  <a:solidFill>
                    <a:srgbClr val="FF0000"/>
                  </a:solidFill>
                </a:rPr>
                <a:t>응답소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 시스템의 </a:t>
              </a:r>
              <a:r>
                <a:rPr lang="en-US" altLang="ko-KR" b="1" dirty="0" smtClean="0">
                  <a:solidFill>
                    <a:srgbClr val="FF0000"/>
                  </a:solidFill>
                </a:rPr>
                <a:t>‘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결재문서등록</a:t>
              </a:r>
              <a:r>
                <a:rPr lang="en-US" altLang="ko-KR" b="1" dirty="0" smtClean="0">
                  <a:solidFill>
                    <a:srgbClr val="FF0000"/>
                  </a:solidFill>
                </a:rPr>
                <a:t>’ 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메뉴를 이용해서 해당 내부결재 문서를 등록해야 한다</a:t>
              </a:r>
              <a:r>
                <a:rPr lang="en-US" altLang="ko-KR" b="1" dirty="0" smtClean="0"/>
                <a:t>.</a:t>
              </a:r>
              <a:r>
                <a:rPr lang="ko-KR" altLang="en-US" b="1" dirty="0" smtClean="0"/>
                <a:t> </a:t>
              </a:r>
              <a:endParaRPr lang="ko-KR" altLang="en-US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5536" y="4797152"/>
              <a:ext cx="8424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※ </a:t>
              </a:r>
              <a:r>
                <a:rPr lang="ko-KR" altLang="en-US" b="1" dirty="0" err="1" smtClean="0"/>
                <a:t>미답변처리할</a:t>
              </a:r>
              <a:r>
                <a:rPr lang="ko-KR" altLang="en-US" b="1" dirty="0" smtClean="0"/>
                <a:t> 경우</a:t>
              </a:r>
              <a:r>
                <a:rPr lang="en-US" altLang="ko-KR" b="1" dirty="0" smtClean="0"/>
                <a:t>, </a:t>
              </a:r>
              <a:r>
                <a:rPr lang="ko-KR" altLang="en-US" b="1" dirty="0" smtClean="0"/>
                <a:t>민원인에게 답변내용이 전달되지 않으나</a:t>
              </a:r>
              <a:r>
                <a:rPr lang="en-US" altLang="ko-KR" b="1" dirty="0" smtClean="0"/>
                <a:t>, </a:t>
              </a:r>
              <a:r>
                <a:rPr lang="ko-KR" altLang="en-US" b="1" dirty="0" smtClean="0"/>
                <a:t>국민신문고에서 </a:t>
              </a:r>
              <a:r>
                <a:rPr lang="ko-KR" altLang="en-US" b="1" dirty="0" err="1" smtClean="0"/>
                <a:t>이송이관된</a:t>
              </a:r>
              <a:r>
                <a:rPr lang="ko-KR" altLang="en-US" b="1" dirty="0" smtClean="0"/>
                <a:t> 민원은 </a:t>
              </a:r>
              <a:r>
                <a:rPr lang="ko-KR" altLang="en-US" b="1" dirty="0" err="1" smtClean="0"/>
                <a:t>미답변처리를</a:t>
              </a:r>
              <a:r>
                <a:rPr lang="ko-KR" altLang="en-US" b="1" dirty="0" smtClean="0"/>
                <a:t> 해도 </a:t>
              </a:r>
              <a:r>
                <a:rPr lang="en-US" altLang="ko-KR" b="1" dirty="0" smtClean="0"/>
                <a:t>‘</a:t>
              </a:r>
              <a:r>
                <a:rPr lang="ko-KR" altLang="en-US" b="1" dirty="0" err="1" smtClean="0"/>
                <a:t>미답변</a:t>
              </a:r>
              <a:r>
                <a:rPr lang="ko-KR" altLang="en-US" b="1" dirty="0" smtClean="0"/>
                <a:t> 사유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가 민원인에게 발송됨</a:t>
              </a:r>
              <a:r>
                <a:rPr lang="en-US" altLang="ko-KR" b="1" dirty="0" smtClean="0"/>
                <a:t>.</a:t>
              </a:r>
              <a:endParaRPr lang="ko-KR" alt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24744"/>
              <a:ext cx="8480425" cy="2649538"/>
            </a:xfrm>
            <a:prstGeom prst="rect">
              <a:avLst/>
            </a:prstGeom>
            <a:ln w="25400">
              <a:solidFill>
                <a:schemeClr val="accent3"/>
              </a:solidFill>
            </a:ln>
          </p:spPr>
          <p:txBody>
            <a:bodyPr anchor="ctr">
              <a:normAutofit fontScale="92500"/>
            </a:bodyPr>
            <a:lstStyle/>
            <a:p>
              <a:pPr algn="ctr">
                <a:defRPr/>
              </a:pPr>
              <a:r>
                <a:rPr lang="ko-KR" altLang="en-US" b="1" u="sng" dirty="0">
                  <a:latin typeface="+mn-lt"/>
                </a:rPr>
                <a:t>민원처리에 관한 법률 </a:t>
              </a:r>
              <a:r>
                <a:rPr lang="ko-KR" altLang="en-US" sz="1600" dirty="0">
                  <a:latin typeface="+mn-lt"/>
                </a:rPr>
                <a:t>제</a:t>
              </a:r>
              <a:r>
                <a:rPr lang="en-US" altLang="ko-KR" sz="1600" dirty="0">
                  <a:latin typeface="+mn-lt"/>
                </a:rPr>
                <a:t>23</a:t>
              </a:r>
              <a:r>
                <a:rPr lang="ko-KR" altLang="en-US" sz="1600" dirty="0">
                  <a:latin typeface="+mn-lt"/>
                </a:rPr>
                <a:t>조 </a:t>
              </a:r>
              <a:r>
                <a:rPr lang="en-US" altLang="ko-KR" sz="1600" dirty="0">
                  <a:latin typeface="+mn-lt"/>
                </a:rPr>
                <a:t>(</a:t>
              </a:r>
              <a:r>
                <a:rPr lang="ko-KR" altLang="en-US" sz="1600" dirty="0">
                  <a:latin typeface="+mn-lt"/>
                </a:rPr>
                <a:t>반복 및 중복 민원의 처리</a:t>
              </a:r>
              <a:r>
                <a:rPr lang="en-US" altLang="ko-KR" sz="1600" dirty="0">
                  <a:latin typeface="+mn-lt"/>
                </a:rPr>
                <a:t>)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en-US" altLang="ko-KR" sz="1200" dirty="0">
                  <a:latin typeface="+mn-lt"/>
                </a:rPr>
                <a:t/>
              </a:r>
              <a:br>
                <a:rPr lang="en-US" altLang="ko-KR" sz="1200" dirty="0">
                  <a:latin typeface="+mn-lt"/>
                </a:rPr>
              </a:br>
              <a:r>
                <a:rPr lang="en-US" altLang="ko-KR" sz="1900" dirty="0">
                  <a:latin typeface="+mn-lt"/>
                </a:rPr>
                <a:t>① </a:t>
              </a:r>
              <a:r>
                <a:rPr lang="ko-KR" altLang="en-US" sz="1900" dirty="0">
                  <a:latin typeface="+mn-lt"/>
                </a:rPr>
                <a:t>행정기관의 장은 민원인이 동일한 내용의 민원을 </a:t>
              </a:r>
              <a:r>
                <a:rPr lang="ko-KR" altLang="en-US" sz="1900" b="1" dirty="0">
                  <a:latin typeface="+mn-lt"/>
                </a:rPr>
                <a:t>정당한 사유 없이 </a:t>
              </a:r>
              <a:r>
                <a:rPr lang="en-US" altLang="ko-KR" sz="1900" b="1" dirty="0">
                  <a:latin typeface="+mn-lt"/>
                </a:rPr>
                <a:t>3</a:t>
              </a:r>
              <a:r>
                <a:rPr lang="ko-KR" altLang="en-US" sz="1900" b="1" dirty="0">
                  <a:latin typeface="+mn-lt"/>
                </a:rPr>
                <a:t>회 이상 반복하여 제출한 경우에는 </a:t>
              </a:r>
              <a:r>
                <a:rPr lang="en-US" altLang="ko-KR" sz="1900" b="1" dirty="0">
                  <a:latin typeface="+mn-lt"/>
                </a:rPr>
                <a:t>2</a:t>
              </a:r>
              <a:r>
                <a:rPr lang="ko-KR" altLang="en-US" sz="1900" b="1" dirty="0">
                  <a:latin typeface="+mn-lt"/>
                </a:rPr>
                <a:t>회 이상 그 처리결과를 통지하고</a:t>
              </a:r>
              <a:r>
                <a:rPr lang="en-US" altLang="ko-KR" sz="1900" b="1" dirty="0">
                  <a:latin typeface="+mn-lt"/>
                </a:rPr>
                <a:t>, </a:t>
              </a:r>
              <a:r>
                <a:rPr lang="ko-KR" altLang="en-US" sz="1900" b="1" dirty="0">
                  <a:latin typeface="+mn-lt"/>
                </a:rPr>
                <a:t>그 후에 접수되는 민원에 대하여는 </a:t>
              </a:r>
              <a:r>
                <a:rPr lang="ko-KR" altLang="en-US" sz="1900" b="1" dirty="0" err="1">
                  <a:latin typeface="+mn-lt"/>
                </a:rPr>
                <a:t>종결처리할</a:t>
              </a:r>
              <a:r>
                <a:rPr lang="ko-KR" altLang="en-US" sz="1900" b="1" dirty="0">
                  <a:latin typeface="+mn-lt"/>
                </a:rPr>
                <a:t> 수 있다</a:t>
              </a:r>
              <a:r>
                <a:rPr lang="en-US" altLang="ko-KR" sz="1900" b="1" dirty="0">
                  <a:latin typeface="+mn-lt"/>
                </a:rPr>
                <a:t>.</a:t>
              </a:r>
            </a:p>
            <a:p>
              <a:pPr>
                <a:lnSpc>
                  <a:spcPct val="110000"/>
                </a:lnSpc>
                <a:defRPr/>
              </a:pPr>
              <a:endParaRPr lang="en-US" altLang="ko-KR" sz="1900" b="1" dirty="0">
                <a:latin typeface="+mn-lt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en-US" altLang="ko-KR" sz="1900" dirty="0">
                  <a:latin typeface="+mn-lt"/>
                </a:rPr>
                <a:t>③ </a:t>
              </a:r>
              <a:r>
                <a:rPr lang="ko-KR" altLang="en-US" sz="1900" dirty="0">
                  <a:latin typeface="+mn-lt"/>
                </a:rPr>
                <a:t>행정기관의 장은 제</a:t>
              </a:r>
              <a:r>
                <a:rPr lang="en-US" altLang="ko-KR" sz="1900" dirty="0">
                  <a:latin typeface="+mn-lt"/>
                </a:rPr>
                <a:t>1</a:t>
              </a:r>
              <a:r>
                <a:rPr lang="ko-KR" altLang="en-US" sz="1900" dirty="0">
                  <a:latin typeface="+mn-lt"/>
                </a:rPr>
                <a:t>항 및 제</a:t>
              </a:r>
              <a:r>
                <a:rPr lang="en-US" altLang="ko-KR" sz="1900" dirty="0">
                  <a:latin typeface="+mn-lt"/>
                </a:rPr>
                <a:t>2</a:t>
              </a:r>
              <a:r>
                <a:rPr lang="ko-KR" altLang="en-US" sz="1900" dirty="0">
                  <a:latin typeface="+mn-lt"/>
                </a:rPr>
                <a:t>항에 따른 </a:t>
              </a:r>
              <a:r>
                <a:rPr lang="ko-KR" altLang="en-US" sz="1900" b="1" dirty="0">
                  <a:latin typeface="+mn-lt"/>
                </a:rPr>
                <a:t>동일한 내용의 민원인지 여부에 대하여는 </a:t>
              </a:r>
              <a:r>
                <a:rPr lang="ko-KR" altLang="en-US" sz="1900" dirty="0">
                  <a:latin typeface="+mn-lt"/>
                </a:rPr>
                <a:t>해당 민원의 성격</a:t>
              </a:r>
              <a:r>
                <a:rPr lang="en-US" altLang="ko-KR" sz="1900" dirty="0">
                  <a:latin typeface="+mn-lt"/>
                </a:rPr>
                <a:t>, </a:t>
              </a:r>
              <a:r>
                <a:rPr lang="ko-KR" altLang="en-US" sz="1900" dirty="0">
                  <a:latin typeface="+mn-lt"/>
                </a:rPr>
                <a:t>종전 민원과의 내용적 유사성</a:t>
              </a:r>
              <a:r>
                <a:rPr lang="en-US" altLang="ko-KR" sz="1900" dirty="0">
                  <a:latin typeface="+mn-lt"/>
                </a:rPr>
                <a:t>·</a:t>
              </a:r>
              <a:r>
                <a:rPr lang="ko-KR" altLang="en-US" sz="1900" dirty="0">
                  <a:latin typeface="+mn-lt"/>
                </a:rPr>
                <a:t>관련성 및 종전 민원과 동일한 답변을 할 수 밖에 없는 사정 등을 </a:t>
              </a:r>
              <a:r>
                <a:rPr lang="ko-KR" altLang="en-US" sz="1900" b="1" dirty="0">
                  <a:latin typeface="+mn-lt"/>
                </a:rPr>
                <a:t>종합적으로 고려하여 결정하여야 한다</a:t>
              </a:r>
              <a:r>
                <a:rPr lang="en-US" altLang="ko-KR" sz="1900" b="1" dirty="0">
                  <a:latin typeface="+mn-lt"/>
                </a:rPr>
                <a:t>.</a:t>
              </a:r>
              <a:endParaRPr lang="en-US" altLang="ko-KR" sz="22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971600" y="188640"/>
            <a:ext cx="7632848" cy="6093224"/>
            <a:chOff x="1259632" y="62346"/>
            <a:chExt cx="7632848" cy="6093224"/>
          </a:xfrm>
        </p:grpSpPr>
        <p:grpSp>
          <p:nvGrpSpPr>
            <p:cNvPr id="9" name="그룹 8"/>
            <p:cNvGrpSpPr/>
            <p:nvPr/>
          </p:nvGrpSpPr>
          <p:grpSpPr>
            <a:xfrm>
              <a:off x="1259632" y="62346"/>
              <a:ext cx="6638721" cy="6093224"/>
              <a:chOff x="755576" y="25096"/>
              <a:chExt cx="7508885" cy="6514549"/>
            </a:xfrm>
          </p:grpSpPr>
          <p:pic>
            <p:nvPicPr>
              <p:cNvPr id="2" name="Picture 3" descr="C:\Users\user\Desktop\미답변 처리 방법\1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 bwMode="auto">
              <a:xfrm>
                <a:off x="755576" y="145742"/>
                <a:ext cx="7135813" cy="6393903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</p:pic>
          <p:sp>
            <p:nvSpPr>
              <p:cNvPr id="3" name="직사각형 2"/>
              <p:cNvSpPr/>
              <p:nvPr/>
            </p:nvSpPr>
            <p:spPr>
              <a:xfrm>
                <a:off x="2123728" y="131334"/>
                <a:ext cx="864096" cy="195971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1475656" y="357030"/>
                <a:ext cx="864096" cy="21602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899592" y="1822607"/>
                <a:ext cx="6912768" cy="21602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931054" y="25096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832413" y="1742372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288526" y="265689"/>
                <a:ext cx="504056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860032" y="3573016"/>
              <a:ext cx="4032448" cy="175432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78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 algn="just"/>
              <a:r>
                <a:rPr lang="en-US" altLang="ko-KR" b="1" dirty="0" smtClean="0"/>
                <a:t>1.	’</a:t>
              </a:r>
              <a:r>
                <a:rPr lang="ko-KR" altLang="en-US" b="1" dirty="0" err="1" smtClean="0"/>
                <a:t>처리자분배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 화면에서</a:t>
              </a:r>
              <a:r>
                <a:rPr lang="en-US" altLang="ko-KR" b="1" dirty="0" smtClean="0"/>
                <a:t>, </a:t>
              </a:r>
            </a:p>
            <a:p>
              <a:pPr marL="342900" indent="-342900" algn="just"/>
              <a:endParaRPr lang="en-US" altLang="ko-KR" b="1" dirty="0" smtClean="0"/>
            </a:p>
            <a:p>
              <a:pPr marL="342900" indent="-342900" algn="just"/>
              <a:r>
                <a:rPr lang="en-US" altLang="ko-KR" b="1" dirty="0" smtClean="0"/>
                <a:t>2.	’</a:t>
              </a:r>
              <a:r>
                <a:rPr lang="ko-KR" altLang="en-US" b="1" dirty="0" err="1" smtClean="0"/>
                <a:t>미답변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하고자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하는 민원목록을 활성화 한 이후</a:t>
              </a:r>
              <a:r>
                <a:rPr lang="en-US" altLang="ko-KR" b="1" dirty="0" smtClean="0"/>
                <a:t>,</a:t>
              </a:r>
            </a:p>
            <a:p>
              <a:pPr marL="342900" indent="-342900" algn="just"/>
              <a:endParaRPr lang="en-US" altLang="ko-KR" b="1" dirty="0" smtClean="0"/>
            </a:p>
            <a:p>
              <a:pPr marL="342900" indent="-342900" algn="just"/>
              <a:r>
                <a:rPr lang="en-US" altLang="ko-KR" b="1" dirty="0" smtClean="0"/>
                <a:t>3.	’</a:t>
              </a:r>
              <a:r>
                <a:rPr lang="ko-KR" altLang="en-US" b="1" dirty="0" smtClean="0"/>
                <a:t>상세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탭을 선택한다</a:t>
              </a:r>
              <a:r>
                <a:rPr lang="en-US" altLang="ko-KR" b="1" dirty="0" smtClean="0"/>
                <a:t>.</a:t>
              </a:r>
              <a:endParaRPr lang="ko-KR" alt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899592" y="103187"/>
            <a:ext cx="7926329" cy="6754813"/>
            <a:chOff x="929639" y="332656"/>
            <a:chExt cx="7926329" cy="6754813"/>
          </a:xfrm>
        </p:grpSpPr>
        <p:pic>
          <p:nvPicPr>
            <p:cNvPr id="1026" name="Picture 2" descr="C:\Users\user\Desktop\미답변 처리 방법\2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929639" y="332656"/>
              <a:ext cx="6656657" cy="675481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  <p:sp>
          <p:nvSpPr>
            <p:cNvPr id="4" name="직사각형 3"/>
            <p:cNvSpPr/>
            <p:nvPr/>
          </p:nvSpPr>
          <p:spPr>
            <a:xfrm>
              <a:off x="1137127" y="4622692"/>
              <a:ext cx="2160240" cy="1536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547664" y="4838716"/>
              <a:ext cx="2160240" cy="1536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763688" y="5229200"/>
              <a:ext cx="3744416" cy="15121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80557" y="44908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①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86393" y="470436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②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07375" y="541040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③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1920" y="2286534"/>
              <a:ext cx="5004048" cy="2862322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78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b="1" dirty="0" smtClean="0"/>
                <a:t>1.	’</a:t>
              </a:r>
              <a:r>
                <a:rPr lang="ko-KR" altLang="en-US" b="1" dirty="0" smtClean="0"/>
                <a:t>종결처리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탭을 선택한 후</a:t>
              </a:r>
              <a:r>
                <a:rPr lang="en-US" altLang="ko-KR" b="1" dirty="0" smtClean="0"/>
                <a:t>, </a:t>
              </a:r>
            </a:p>
            <a:p>
              <a:pPr marL="342900" indent="-342900"/>
              <a:endParaRPr lang="en-US" altLang="ko-KR" b="1" dirty="0" smtClean="0"/>
            </a:p>
            <a:p>
              <a:pPr marL="342900" indent="-342900"/>
              <a:r>
                <a:rPr lang="en-US" altLang="ko-KR" b="1" dirty="0" smtClean="0"/>
                <a:t>2.	’</a:t>
              </a:r>
              <a:r>
                <a:rPr lang="ko-KR" altLang="en-US" b="1" dirty="0" err="1" smtClean="0"/>
                <a:t>미답변처리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를 선택하고</a:t>
              </a:r>
              <a:r>
                <a:rPr lang="en-US" altLang="ko-KR" b="1" dirty="0" smtClean="0"/>
                <a:t>,</a:t>
              </a:r>
            </a:p>
            <a:p>
              <a:pPr marL="342900" indent="-342900"/>
              <a:endParaRPr lang="en-US" altLang="ko-KR" b="1" dirty="0" smtClean="0"/>
            </a:p>
            <a:p>
              <a:pPr marL="342900" indent="-342900">
                <a:buAutoNum type="arabicPeriod" startAt="3"/>
              </a:pPr>
              <a:r>
                <a:rPr lang="ko-KR" altLang="en-US" b="1" dirty="0" err="1" smtClean="0"/>
                <a:t>미답변</a:t>
              </a:r>
              <a:r>
                <a:rPr lang="ko-KR" altLang="en-US" b="1" dirty="0" smtClean="0"/>
                <a:t> 사유를 적는다</a:t>
              </a:r>
              <a:r>
                <a:rPr lang="en-US" altLang="ko-KR" sz="1600" b="1" dirty="0" smtClean="0"/>
                <a:t>.</a:t>
              </a:r>
              <a:r>
                <a:rPr lang="en-US" altLang="ko-KR" sz="1600" b="1" dirty="0" smtClean="0">
                  <a:solidFill>
                    <a:srgbClr val="00B0F0"/>
                  </a:solidFill>
                </a:rPr>
                <a:t>(3</a:t>
              </a:r>
              <a:r>
                <a:rPr lang="ko-KR" altLang="en-US" sz="1600" b="1" dirty="0" smtClean="0">
                  <a:solidFill>
                    <a:srgbClr val="00B0F0"/>
                  </a:solidFill>
                </a:rPr>
                <a:t>회 이상 반복 및 중복민원으로 접수하여 처리한 민원의 접수번호를 반드시 기재할 것</a:t>
              </a:r>
              <a:r>
                <a:rPr lang="en-US" altLang="ko-KR" sz="1600" b="1" dirty="0" smtClean="0">
                  <a:solidFill>
                    <a:srgbClr val="00B0F0"/>
                  </a:solidFill>
                </a:rPr>
                <a:t>)</a:t>
              </a:r>
              <a:r>
                <a:rPr lang="ko-KR" altLang="en-US" sz="1600" b="1" dirty="0" smtClean="0">
                  <a:solidFill>
                    <a:srgbClr val="00B0F0"/>
                  </a:solidFill>
                </a:rPr>
                <a:t> </a:t>
              </a:r>
              <a:endParaRPr lang="en-US" altLang="ko-KR" sz="1600" b="1" dirty="0" smtClean="0">
                <a:solidFill>
                  <a:srgbClr val="00B0F0"/>
                </a:solidFill>
              </a:endParaRPr>
            </a:p>
            <a:p>
              <a:pPr marL="342900" indent="-342900">
                <a:buAutoNum type="arabicPeriod" startAt="3"/>
              </a:pPr>
              <a:endParaRPr lang="en-US" altLang="ko-KR" b="1" dirty="0" smtClean="0"/>
            </a:p>
            <a:p>
              <a:pPr marL="342900" indent="-342900">
                <a:buFontTx/>
                <a:buAutoNum type="arabicPeriod" startAt="3"/>
              </a:pPr>
              <a:r>
                <a:rPr lang="ko-KR" altLang="en-US" b="1" dirty="0" smtClean="0"/>
                <a:t>사전 내부결재 받은 문서를 </a:t>
              </a:r>
              <a:r>
                <a:rPr lang="en-US" altLang="ko-KR" b="1" dirty="0" smtClean="0"/>
                <a:t>‘</a:t>
              </a:r>
              <a:r>
                <a:rPr lang="ko-KR" altLang="en-US" b="1" dirty="0" smtClean="0"/>
                <a:t>결재문서등록</a:t>
              </a:r>
              <a:r>
                <a:rPr lang="en-US" altLang="ko-KR" b="1" dirty="0" smtClean="0"/>
                <a:t>’</a:t>
              </a:r>
              <a:r>
                <a:rPr lang="ko-KR" altLang="en-US" b="1" dirty="0" smtClean="0"/>
                <a:t>메뉴를 이용하여 등록</a:t>
              </a:r>
              <a:r>
                <a:rPr lang="en-US" altLang="ko-KR" b="1" dirty="0" smtClean="0"/>
                <a:t>. </a:t>
              </a:r>
              <a:endParaRPr lang="ko-KR" altLang="en-US" b="1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211960" y="6803714"/>
              <a:ext cx="2160240" cy="1536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72200" y="667333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④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93</Words>
  <Application>Microsoft Office PowerPoint</Application>
  <PresentationFormat>화면 슬라이드 쇼(4:3)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마스터 PC</cp:lastModifiedBy>
  <cp:revision>27</cp:revision>
  <dcterms:created xsi:type="dcterms:W3CDTF">2006-10-05T04:04:58Z</dcterms:created>
  <dcterms:modified xsi:type="dcterms:W3CDTF">2017-06-11T06:52:30Z</dcterms:modified>
</cp:coreProperties>
</file>