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handoutMasterIdLst>
    <p:handoutMasterId r:id="rId12"/>
  </p:handoutMasterIdLst>
  <p:sldIdLst>
    <p:sldId id="257" r:id="rId2"/>
    <p:sldId id="271" r:id="rId3"/>
    <p:sldId id="275" r:id="rId4"/>
    <p:sldId id="273" r:id="rId5"/>
    <p:sldId id="274" r:id="rId6"/>
    <p:sldId id="276" r:id="rId7"/>
    <p:sldId id="262" r:id="rId8"/>
    <p:sldId id="265" r:id="rId9"/>
    <p:sldId id="277" r:id="rId10"/>
  </p:sldIdLst>
  <p:sldSz cx="9144000" cy="6858000" type="screen4x3"/>
  <p:notesSz cx="6662738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50" autoAdjust="0"/>
    <p:restoredTop sz="94743" autoAdjust="0"/>
  </p:normalViewPr>
  <p:slideViewPr>
    <p:cSldViewPr>
      <p:cViewPr>
        <p:scale>
          <a:sx n="100" d="100"/>
          <a:sy n="100" d="100"/>
        </p:scale>
        <p:origin x="-246" y="-162"/>
      </p:cViewPr>
      <p:guideLst>
        <p:guide orient="horz" pos="798"/>
        <p:guide pos="6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68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305" y="0"/>
            <a:ext cx="28868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305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15155"/>
            <a:ext cx="533019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  <p:sldLayoutId id="2147483664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242503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월 간 업 무 보 고</a:t>
            </a:r>
          </a:p>
          <a:p>
            <a:pPr algn="ctr">
              <a:lnSpc>
                <a:spcPct val="150000"/>
              </a:lnSpc>
              <a:buChar char="-"/>
              <a:defRPr lang="ko-KR" altLang="en-US"/>
            </a:pPr>
            <a:r>
              <a:rPr lang="ko-KR" altLang="en-US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 실적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(06.01~06.30)</a:t>
            </a:r>
            <a:endParaRPr lang="en-US" altLang="ko-KR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  <a:p>
            <a:pPr algn="ctr">
              <a:lnSpc>
                <a:spcPct val="150000"/>
              </a:lnSpc>
              <a:buChar char="-"/>
              <a:defRPr lang="ko-KR" altLang="en-US"/>
            </a:pPr>
            <a:r>
              <a:rPr lang="ko-KR" altLang="en-US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 계획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(07.01~07.31)</a:t>
            </a:r>
            <a:endParaRPr lang="ko-KR" altLang="en-US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39552" y="1340768"/>
            <a:ext cx="540060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메르스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(MERS)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대응 안전관리 추진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1844825"/>
            <a:ext cx="828092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간 </a:t>
            </a:r>
            <a:r>
              <a:rPr lang="en-US" altLang="ko-KR" sz="2000" dirty="0" smtClean="0">
                <a:latin typeface="HY견고딕"/>
                <a:ea typeface="HY견고딕"/>
              </a:rPr>
              <a:t>: ~ </a:t>
            </a:r>
            <a:r>
              <a:rPr lang="ko-KR" altLang="en-US" sz="2000" dirty="0" err="1" smtClean="0">
                <a:latin typeface="HY견고딕"/>
                <a:ea typeface="HY견고딕"/>
              </a:rPr>
              <a:t>별도명령시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안정화시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까지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용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메르스전담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이송구급대</a:t>
            </a:r>
            <a:r>
              <a:rPr lang="ko-KR" altLang="en-US" sz="2000" dirty="0" smtClean="0">
                <a:latin typeface="HY견고딕"/>
                <a:ea typeface="HY견고딕"/>
              </a:rPr>
              <a:t> 운영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- 6.26.</a:t>
            </a:r>
            <a:r>
              <a:rPr lang="ko-KR" altLang="en-US" sz="2000" dirty="0" smtClean="0">
                <a:latin typeface="HY견고딕"/>
                <a:ea typeface="HY견고딕"/>
              </a:rPr>
              <a:t>까지 이송건수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총 </a:t>
            </a:r>
            <a:r>
              <a:rPr lang="en-US" altLang="ko-KR" sz="2000" dirty="0" smtClean="0">
                <a:latin typeface="HY견고딕"/>
                <a:ea typeface="HY견고딕"/>
              </a:rPr>
              <a:t>16</a:t>
            </a:r>
            <a:r>
              <a:rPr lang="ko-KR" altLang="en-US" sz="2000" dirty="0" smtClean="0">
                <a:latin typeface="HY견고딕"/>
                <a:ea typeface="HY견고딕"/>
              </a:rPr>
              <a:t>건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병원이송 </a:t>
            </a:r>
            <a:r>
              <a:rPr lang="en-US" altLang="ko-KR" sz="2000" dirty="0" smtClean="0">
                <a:latin typeface="HY견고딕"/>
                <a:ea typeface="HY견고딕"/>
              </a:rPr>
              <a:t>10, </a:t>
            </a:r>
            <a:r>
              <a:rPr lang="ko-KR" altLang="en-US" sz="2000" dirty="0" smtClean="0">
                <a:latin typeface="HY견고딕"/>
                <a:ea typeface="HY견고딕"/>
              </a:rPr>
              <a:t>자택이송 </a:t>
            </a:r>
            <a:r>
              <a:rPr lang="en-US" altLang="ko-KR" sz="2000" dirty="0" smtClean="0">
                <a:latin typeface="HY견고딕"/>
                <a:ea typeface="HY견고딕"/>
              </a:rPr>
              <a:t>6)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노유자시설</a:t>
            </a:r>
            <a:r>
              <a:rPr lang="ko-KR" altLang="en-US" sz="2000" dirty="0" smtClean="0">
                <a:latin typeface="HY견고딕"/>
                <a:ea typeface="HY견고딕"/>
              </a:rPr>
              <a:t> 등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감염방지 추진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err="1" smtClean="0">
                <a:latin typeface="HY견고딕"/>
                <a:ea typeface="HY견고딕"/>
              </a:rPr>
              <a:t>위험물안전팀으로</a:t>
            </a:r>
            <a:r>
              <a:rPr lang="ko-KR" altLang="en-US" sz="1600" dirty="0" smtClean="0">
                <a:latin typeface="HY견고딕"/>
                <a:ea typeface="HY견고딕"/>
              </a:rPr>
              <a:t> </a:t>
            </a:r>
            <a:r>
              <a:rPr lang="en-US" altLang="ko-KR" sz="1600" dirty="0" smtClean="0">
                <a:latin typeface="HY견고딕"/>
                <a:ea typeface="HY견고딕"/>
              </a:rPr>
              <a:t>15:00 </a:t>
            </a:r>
            <a:r>
              <a:rPr lang="ko-KR" altLang="en-US" sz="1600" dirty="0" smtClean="0">
                <a:latin typeface="HY견고딕"/>
                <a:ea typeface="HY견고딕"/>
              </a:rPr>
              <a:t>보고</a:t>
            </a:r>
            <a:r>
              <a:rPr lang="en-US" altLang="ko-KR" sz="16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 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청운양로원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비봉길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76) </a:t>
            </a:r>
            <a:r>
              <a:rPr lang="ko-KR" altLang="en-US" sz="2000" dirty="0" smtClean="0">
                <a:latin typeface="HY견고딕"/>
                <a:ea typeface="HY견고딕"/>
              </a:rPr>
              <a:t>등 </a:t>
            </a:r>
            <a:r>
              <a:rPr lang="en-US" altLang="ko-KR" sz="2000" dirty="0" smtClean="0">
                <a:latin typeface="HY견고딕"/>
                <a:ea typeface="HY견고딕"/>
              </a:rPr>
              <a:t>12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확산방지를 위한 독거중증장애인 감염방지대책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관리대상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이○○ 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평창동 </a:t>
            </a:r>
            <a:r>
              <a:rPr lang="en-US" altLang="ko-KR" sz="2000" dirty="0" smtClean="0">
                <a:latin typeface="HY견고딕"/>
                <a:ea typeface="HY견고딕"/>
              </a:rPr>
              <a:t>72 </a:t>
            </a:r>
            <a:r>
              <a:rPr lang="ko-KR" altLang="en-US" sz="2000" dirty="0" err="1" smtClean="0">
                <a:latin typeface="HY견고딕"/>
                <a:ea typeface="HY견고딕"/>
              </a:rPr>
              <a:t>롯데아파트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전담요원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책임관 </a:t>
            </a:r>
            <a:r>
              <a:rPr lang="ko-KR" altLang="en-US" sz="2000" dirty="0" err="1" smtClean="0">
                <a:latin typeface="HY견고딕"/>
                <a:ea typeface="HY견고딕"/>
              </a:rPr>
              <a:t>센터장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의용소방대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이덕승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김미정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환자 발병 및 경유병원 방문직원 보고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err="1" smtClean="0">
                <a:latin typeface="HY견고딕"/>
                <a:ea typeface="HY견고딕"/>
              </a:rPr>
              <a:t>행정팀으로</a:t>
            </a:r>
            <a:r>
              <a:rPr lang="ko-KR" altLang="en-US" sz="1600" dirty="0" smtClean="0">
                <a:latin typeface="HY견고딕"/>
                <a:ea typeface="HY견고딕"/>
              </a:rPr>
              <a:t> </a:t>
            </a:r>
            <a:r>
              <a:rPr lang="en-US" altLang="ko-KR" sz="1600" dirty="0" smtClean="0">
                <a:latin typeface="HY견고딕"/>
                <a:ea typeface="HY견고딕"/>
              </a:rPr>
              <a:t>13:00 </a:t>
            </a:r>
            <a:r>
              <a:rPr lang="ko-KR" altLang="en-US" sz="1600" dirty="0" smtClean="0">
                <a:latin typeface="HY견고딕"/>
                <a:ea typeface="HY견고딕"/>
              </a:rPr>
              <a:t>보고</a:t>
            </a:r>
            <a:r>
              <a:rPr lang="en-US" altLang="ko-KR" sz="16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감염예방 행동요령 등 직원 교육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err="1" smtClean="0">
                <a:latin typeface="HY견고딕"/>
                <a:ea typeface="HY견고딕"/>
              </a:rPr>
              <a:t>교대시</a:t>
            </a:r>
            <a:r>
              <a:rPr lang="ko-KR" altLang="en-US" sz="1600" dirty="0" smtClean="0">
                <a:latin typeface="HY견고딕"/>
                <a:ea typeface="HY견고딕"/>
              </a:rPr>
              <a:t> 및 </a:t>
            </a:r>
            <a:r>
              <a:rPr lang="ko-KR" altLang="en-US" sz="1600" dirty="0" err="1" smtClean="0">
                <a:latin typeface="HY견고딕"/>
                <a:ea typeface="HY견고딕"/>
              </a:rPr>
              <a:t>필요시</a:t>
            </a:r>
            <a:r>
              <a:rPr lang="ko-KR" altLang="en-US" sz="1600" dirty="0" smtClean="0">
                <a:latin typeface="HY견고딕"/>
                <a:ea typeface="HY견고딕"/>
              </a:rPr>
              <a:t> 수시교육</a:t>
            </a:r>
            <a:r>
              <a:rPr lang="en-US" altLang="ko-KR" sz="1600" dirty="0" smtClean="0">
                <a:latin typeface="HY견고딕"/>
                <a:ea typeface="HY견고딕"/>
              </a:rPr>
              <a:t>)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67544" y="1268760"/>
            <a:ext cx="648072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화재없는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안전한 마을 지정 및 캠페인 참석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1772816"/>
            <a:ext cx="79928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자 </a:t>
            </a:r>
            <a:r>
              <a:rPr lang="en-US" altLang="ko-KR" sz="2000" dirty="0" smtClean="0">
                <a:latin typeface="HY견고딕"/>
                <a:ea typeface="HY견고딕"/>
              </a:rPr>
              <a:t>: 2015. 6. 17.(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 소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무계원</a:t>
            </a:r>
            <a:r>
              <a:rPr lang="ko-KR" altLang="en-US" sz="2000" dirty="0" smtClean="0">
                <a:latin typeface="HY견고딕"/>
                <a:ea typeface="HY견고딕"/>
              </a:rPr>
              <a:t> 및 </a:t>
            </a:r>
            <a:r>
              <a:rPr lang="ko-KR" altLang="en-US" sz="2000" dirty="0" err="1" smtClean="0">
                <a:latin typeface="HY견고딕"/>
                <a:ea typeface="HY견고딕"/>
              </a:rPr>
              <a:t>창의문로</a:t>
            </a:r>
            <a:r>
              <a:rPr lang="en-US" altLang="ko-KR" sz="2000" dirty="0" smtClean="0">
                <a:latin typeface="HY견고딕"/>
                <a:ea typeface="HY견고딕"/>
              </a:rPr>
              <a:t>5</a:t>
            </a:r>
            <a:r>
              <a:rPr lang="ko-KR" altLang="en-US" sz="2000" dirty="0" smtClean="0">
                <a:latin typeface="HY견고딕"/>
                <a:ea typeface="HY견고딕"/>
              </a:rPr>
              <a:t>길 </a:t>
            </a:r>
            <a:r>
              <a:rPr lang="en-US" altLang="ko-KR" sz="2000" dirty="0" smtClean="0">
                <a:latin typeface="HY견고딕"/>
                <a:ea typeface="HY견고딕"/>
              </a:rPr>
              <a:t>16 </a:t>
            </a:r>
            <a:r>
              <a:rPr lang="ko-KR" altLang="en-US" sz="2000" dirty="0" smtClean="0">
                <a:latin typeface="HY견고딕"/>
                <a:ea typeface="HY견고딕"/>
              </a:rPr>
              <a:t>일대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부암동 </a:t>
            </a:r>
            <a:r>
              <a:rPr lang="en-US" altLang="ko-KR" sz="2000" dirty="0" smtClean="0">
                <a:latin typeface="HY견고딕"/>
                <a:ea typeface="HY견고딕"/>
              </a:rPr>
              <a:t>261)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참  석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센터장</a:t>
            </a:r>
            <a:r>
              <a:rPr lang="ko-KR" altLang="en-US" sz="2000" dirty="0" smtClean="0">
                <a:latin typeface="HY견고딕"/>
                <a:ea typeface="HY견고딕"/>
              </a:rPr>
              <a:t> 및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탑승대원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지역주민 소화기 사용법 및 소방안전교육 등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67544" y="4005064"/>
            <a:ext cx="568863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소방활동 자료조사 및 정보카드 정비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1560" y="4509120"/>
            <a:ext cx="83529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간 </a:t>
            </a:r>
            <a:r>
              <a:rPr lang="en-US" altLang="ko-KR" sz="2000" dirty="0" smtClean="0">
                <a:latin typeface="HY견고딕"/>
                <a:ea typeface="HY견고딕"/>
              </a:rPr>
              <a:t>: 2015. 6. 10. ~ 6. 25. / </a:t>
            </a:r>
            <a:r>
              <a:rPr lang="ko-KR" altLang="en-US" sz="2000" dirty="0" err="1" smtClean="0">
                <a:latin typeface="HY견고딕"/>
                <a:ea typeface="HY견고딕"/>
              </a:rPr>
              <a:t>기간중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6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로제우스</a:t>
            </a:r>
            <a:r>
              <a:rPr lang="ko-KR" altLang="en-US" sz="2000" dirty="0" smtClean="0">
                <a:latin typeface="HY견고딕"/>
                <a:ea typeface="HY견고딕"/>
              </a:rPr>
              <a:t> 건물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진흥로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446) </a:t>
            </a:r>
            <a:r>
              <a:rPr lang="ko-KR" altLang="en-US" sz="2000" dirty="0" smtClean="0">
                <a:latin typeface="HY견고딕"/>
                <a:ea typeface="HY견고딕"/>
              </a:rPr>
              <a:t>등 </a:t>
            </a:r>
            <a:r>
              <a:rPr lang="en-US" altLang="ko-KR" sz="2000" dirty="0" smtClean="0">
                <a:latin typeface="HY견고딕"/>
                <a:ea typeface="HY견고딕"/>
              </a:rPr>
              <a:t>12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 원 </a:t>
            </a:r>
            <a:r>
              <a:rPr lang="en-US" altLang="ko-KR" sz="2000" dirty="0" smtClean="0">
                <a:latin typeface="HY견고딕"/>
                <a:ea typeface="HY견고딕"/>
              </a:rPr>
              <a:t>: 1,2,3</a:t>
            </a:r>
            <a:r>
              <a:rPr lang="ko-KR" altLang="en-US" sz="2000" dirty="0" smtClean="0">
                <a:latin typeface="HY견고딕"/>
                <a:ea typeface="HY견고딕"/>
              </a:rPr>
              <a:t>팀 소방특별조사요원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방  법</a:t>
            </a:r>
            <a:r>
              <a:rPr lang="en-US" altLang="ko-KR" sz="2000" dirty="0" smtClean="0">
                <a:latin typeface="HY견고딕"/>
                <a:ea typeface="HY견고딕"/>
              </a:rPr>
              <a:t> : </a:t>
            </a:r>
            <a:r>
              <a:rPr lang="ko-KR" altLang="en-US" sz="2000" dirty="0" err="1" smtClean="0">
                <a:latin typeface="HY견고딕"/>
                <a:ea typeface="HY견고딕"/>
              </a:rPr>
              <a:t>대상처</a:t>
            </a:r>
            <a:r>
              <a:rPr lang="ko-KR" altLang="en-US" sz="2000" dirty="0" smtClean="0">
                <a:latin typeface="HY견고딕"/>
                <a:ea typeface="HY견고딕"/>
              </a:rPr>
              <a:t> 자료 파악 및 </a:t>
            </a:r>
            <a:r>
              <a:rPr lang="en-US" altLang="ko-KR" sz="2000" dirty="0" smtClean="0">
                <a:latin typeface="HY견고딕"/>
                <a:ea typeface="HY견고딕"/>
              </a:rPr>
              <a:t>119</a:t>
            </a:r>
            <a:r>
              <a:rPr lang="ko-KR" altLang="en-US" sz="2000" dirty="0" smtClean="0">
                <a:latin typeface="HY견고딕"/>
                <a:ea typeface="HY견고딕"/>
              </a:rPr>
              <a:t>행정정보시스템에 변경사항 정비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직사각형 2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467544" y="1200742"/>
            <a:ext cx="518457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종로구 평창동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사슴포획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결과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700808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시 </a:t>
            </a:r>
            <a:r>
              <a:rPr lang="en-US" altLang="ko-KR" sz="2000" dirty="0" smtClean="0">
                <a:latin typeface="HY견고딕"/>
                <a:ea typeface="HY견고딕"/>
              </a:rPr>
              <a:t>: 2015. 6. 16(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 – 3</a:t>
            </a:r>
            <a:r>
              <a:rPr lang="ko-KR" altLang="en-US" sz="2000" dirty="0" smtClean="0">
                <a:latin typeface="HY견고딕"/>
                <a:ea typeface="HY견고딕"/>
              </a:rPr>
              <a:t>일간 </a:t>
            </a:r>
            <a:r>
              <a:rPr lang="en-US" altLang="ko-KR" sz="2000" dirty="0" smtClean="0">
                <a:latin typeface="HY견고딕"/>
                <a:ea typeface="HY견고딕"/>
              </a:rPr>
              <a:t>3</a:t>
            </a:r>
            <a:r>
              <a:rPr lang="ko-KR" altLang="en-US" sz="2000" dirty="0" smtClean="0">
                <a:latin typeface="HY견고딕"/>
                <a:ea typeface="HY견고딕"/>
              </a:rPr>
              <a:t>번 출동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지  역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종로구 평창</a:t>
            </a:r>
            <a:r>
              <a:rPr lang="en-US" altLang="ko-KR" sz="2000" dirty="0" smtClean="0">
                <a:latin typeface="HY견고딕"/>
                <a:ea typeface="HY견고딕"/>
              </a:rPr>
              <a:t>7</a:t>
            </a:r>
            <a:r>
              <a:rPr lang="ko-KR" altLang="en-US" sz="2000" dirty="0" smtClean="0">
                <a:latin typeface="HY견고딕"/>
                <a:ea typeface="HY견고딕"/>
              </a:rPr>
              <a:t>길 </a:t>
            </a:r>
            <a:r>
              <a:rPr lang="en-US" altLang="ko-KR" sz="2000" dirty="0" smtClean="0">
                <a:latin typeface="HY견고딕"/>
                <a:ea typeface="HY견고딕"/>
              </a:rPr>
              <a:t>85 </a:t>
            </a:r>
            <a:r>
              <a:rPr lang="ko-KR" altLang="en-US" sz="2000" dirty="0" smtClean="0">
                <a:latin typeface="HY견고딕"/>
                <a:ea typeface="HY견고딕"/>
              </a:rPr>
              <a:t>일대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신영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구조대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용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err="1" smtClean="0">
                <a:latin typeface="HY견고딕"/>
                <a:ea typeface="HY견고딕"/>
              </a:rPr>
              <a:t>마취총</a:t>
            </a:r>
            <a:r>
              <a:rPr lang="ko-KR" altLang="en-US" sz="2000" dirty="0" smtClean="0">
                <a:latin typeface="HY견고딕"/>
                <a:ea typeface="HY견고딕"/>
              </a:rPr>
              <a:t> 사용 포획하여 경북야생동물센터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경북 안동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r>
              <a:rPr lang="ko-KR" altLang="en-US" sz="2000" dirty="0" smtClean="0">
                <a:latin typeface="HY견고딕"/>
                <a:ea typeface="HY견고딕"/>
              </a:rPr>
              <a:t>인계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- SBS TV</a:t>
            </a:r>
            <a:r>
              <a:rPr lang="ko-KR" altLang="en-US" sz="2000" dirty="0" smtClean="0">
                <a:latin typeface="HY견고딕"/>
                <a:ea typeface="HY견고딕"/>
              </a:rPr>
              <a:t>동물농장 현장출동 및 활동내용 촬영 </a:t>
            </a:r>
            <a:r>
              <a:rPr lang="en-US" altLang="ko-KR" sz="2000" dirty="0" smtClean="0">
                <a:latin typeface="HY견고딕"/>
                <a:ea typeface="HY견고딕"/>
              </a:rPr>
              <a:t>– </a:t>
            </a:r>
            <a:r>
              <a:rPr lang="ko-KR" altLang="en-US" sz="2000" dirty="0" smtClean="0">
                <a:latin typeface="HY견고딕"/>
                <a:ea typeface="HY견고딕"/>
              </a:rPr>
              <a:t>추후 방송 예정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67544" y="4581128"/>
          <a:ext cx="8208912" cy="1908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157314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  <a:tr h="2270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강B" pitchFamily="18" charset="-127"/>
                          <a:ea typeface="HY강B" pitchFamily="18" charset="-127"/>
                        </a:rPr>
                        <a:t>출현</a:t>
                      </a:r>
                      <a:endParaRPr lang="ko-KR" altLang="en-US" sz="1600" b="1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강B" pitchFamily="18" charset="-127"/>
                          <a:ea typeface="HY강B" pitchFamily="18" charset="-127"/>
                        </a:rPr>
                        <a:t>포획</a:t>
                      </a:r>
                      <a:endParaRPr lang="ko-KR" altLang="en-US" sz="1600" b="1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강B" pitchFamily="18" charset="-127"/>
                          <a:ea typeface="HY강B" pitchFamily="18" charset="-127"/>
                        </a:rPr>
                        <a:t>임시진료</a:t>
                      </a:r>
                      <a:endParaRPr lang="ko-KR" altLang="en-US" sz="1600" b="1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강B" pitchFamily="18" charset="-127"/>
                          <a:ea typeface="HY강B" pitchFamily="18" charset="-127"/>
                        </a:rPr>
                        <a:t>인계</a:t>
                      </a:r>
                      <a:endParaRPr lang="ko-KR" altLang="en-US" sz="1600" b="1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 descr="00000.jpg"/>
          <p:cNvPicPr>
            <a:picLocks noChangeAspect="1"/>
          </p:cNvPicPr>
          <p:nvPr/>
        </p:nvPicPr>
        <p:blipFill>
          <a:blip r:embed="rId3" cstate="print"/>
          <a:srcRect l="18466" t="12310" r="32293" b="34345"/>
          <a:stretch>
            <a:fillRect/>
          </a:stretch>
        </p:blipFill>
        <p:spPr>
          <a:xfrm>
            <a:off x="539552" y="4653296"/>
            <a:ext cx="1926360" cy="1440000"/>
          </a:xfrm>
          <a:prstGeom prst="rect">
            <a:avLst/>
          </a:prstGeom>
        </p:spPr>
      </p:pic>
      <p:pic>
        <p:nvPicPr>
          <p:cNvPr id="9" name="그림 8" descr="222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4653136"/>
            <a:ext cx="1969520" cy="1440000"/>
          </a:xfrm>
          <a:prstGeom prst="rect">
            <a:avLst/>
          </a:prstGeom>
        </p:spPr>
      </p:pic>
      <p:pic>
        <p:nvPicPr>
          <p:cNvPr id="10" name="그림 9" descr="11111.jpg"/>
          <p:cNvPicPr>
            <a:picLocks noChangeAspect="1"/>
          </p:cNvPicPr>
          <p:nvPr/>
        </p:nvPicPr>
        <p:blipFill>
          <a:blip r:embed="rId5" cstate="print"/>
          <a:srcRect l="10260" r="7659"/>
          <a:stretch>
            <a:fillRect/>
          </a:stretch>
        </p:blipFill>
        <p:spPr>
          <a:xfrm>
            <a:off x="4618384" y="4653296"/>
            <a:ext cx="1969840" cy="1440000"/>
          </a:xfrm>
          <a:prstGeom prst="rect">
            <a:avLst/>
          </a:prstGeom>
        </p:spPr>
      </p:pic>
      <p:pic>
        <p:nvPicPr>
          <p:cNvPr id="11" name="그림 10" descr="44444.jpg"/>
          <p:cNvPicPr>
            <a:picLocks noChangeAspect="1"/>
          </p:cNvPicPr>
          <p:nvPr/>
        </p:nvPicPr>
        <p:blipFill>
          <a:blip r:embed="rId6" cstate="print"/>
          <a:srcRect t="3749" r="25762" b="21263"/>
          <a:stretch>
            <a:fillRect/>
          </a:stretch>
        </p:blipFill>
        <p:spPr>
          <a:xfrm>
            <a:off x="6696608" y="4653296"/>
            <a:ext cx="1907840" cy="14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직사각형 2"/>
          <p:cNvSpPr/>
          <p:nvPr/>
        </p:nvSpPr>
        <p:spPr>
          <a:xfrm>
            <a:off x="251520" y="26064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85" dirty="0">
                <a:solidFill>
                  <a:srgbClr val="FFFF00"/>
                </a:solidFill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395536" y="1196752"/>
            <a:ext cx="28083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월간 훈련실적</a:t>
            </a:r>
            <a:endParaRPr lang="en-US" altLang="ko-K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95536" y="1844824"/>
          <a:ext cx="8280920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2808312"/>
                <a:gridCol w="2880320"/>
                <a:gridCol w="1080120"/>
              </a:tblGrid>
              <a:tr h="6379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일 시</a:t>
                      </a:r>
                      <a:endParaRPr lang="ko-KR" altLang="en-US" sz="1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훈 </a:t>
                      </a:r>
                      <a:r>
                        <a:rPr lang="ko-KR" altLang="en-US" sz="1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 내 용</a:t>
                      </a:r>
                      <a:endParaRPr lang="ko-KR" altLang="en-US" sz="1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대  상</a:t>
                      </a:r>
                      <a:endParaRPr lang="ko-KR" altLang="en-US" sz="1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동  원</a:t>
                      </a:r>
                      <a:endParaRPr lang="ko-KR" altLang="en-US" sz="1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12239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6. 10/17/23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(3</a:t>
                      </a: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일간</a:t>
                      </a: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고층건축물 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전문화재진압팀</a:t>
                      </a:r>
                      <a:r>
                        <a:rPr lang="ko-KR" altLang="en-US" sz="15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훈련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영풍빌딩</a:t>
                      </a: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타워</a:t>
                      </a: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8, </a:t>
                      </a: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광화문</a:t>
                      </a:r>
                      <a:r>
                        <a:rPr lang="en-US" altLang="ko-KR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</a:t>
                      </a: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타워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0" kern="12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펌프차</a:t>
                      </a:r>
                      <a:r>
                        <a:rPr lang="ko-KR" altLang="en-US" sz="15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</a:t>
                      </a:r>
                      <a:endParaRPr lang="en-US" altLang="ko-KR" sz="15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5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탑승대원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632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6. 10/24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(2</a:t>
                      </a: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일간</a:t>
                      </a: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지하시설물 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현지적응훈련 및 간담회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구기터널</a:t>
                      </a:r>
                      <a:r>
                        <a:rPr lang="en-US" altLang="ko-KR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500" b="0" kern="12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자하문터널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7129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6. 11/12/18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/19/25/26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/29/30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(8</a:t>
                      </a: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일간</a:t>
                      </a:r>
                      <a:r>
                        <a:rPr lang="en-US" altLang="ko-KR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노유자 생활시설 </a:t>
                      </a:r>
                      <a:endParaRPr lang="en-US" altLang="ko-KR" sz="15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</a:t>
                      </a:r>
                      <a:r>
                        <a:rPr lang="en-US" altLang="ko-KR" sz="15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관 합동 현지적응훈련 및 </a:t>
                      </a:r>
                      <a:endParaRPr lang="en-US" altLang="ko-KR" sz="15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안전멘토링</a:t>
                      </a:r>
                      <a:r>
                        <a:rPr lang="ko-KR" altLang="en-US" sz="15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운영</a:t>
                      </a:r>
                      <a:endParaRPr lang="ko-KR" altLang="en-US" sz="15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청운양로원 등 </a:t>
                      </a:r>
                      <a:r>
                        <a:rPr lang="en-US" altLang="ko-KR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</a:t>
                      </a: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0" kern="12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센터장</a:t>
                      </a:r>
                      <a:r>
                        <a:rPr lang="en-US" altLang="ko-KR" sz="15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0" kern="12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펌프차</a:t>
                      </a:r>
                      <a:r>
                        <a:rPr lang="ko-KR" altLang="en-US" sz="15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</a:t>
                      </a:r>
                      <a:endParaRPr lang="en-US" altLang="ko-KR" sz="15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5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탑승대원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39552" y="1340768"/>
            <a:ext cx="540060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메르스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(MERS)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대응 안전관리 추진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1916832"/>
            <a:ext cx="82809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간 </a:t>
            </a:r>
            <a:r>
              <a:rPr lang="en-US" altLang="ko-KR" sz="2000" dirty="0" smtClean="0">
                <a:latin typeface="HY견고딕"/>
                <a:ea typeface="HY견고딕"/>
              </a:rPr>
              <a:t>: ~ </a:t>
            </a:r>
            <a:r>
              <a:rPr lang="ko-KR" altLang="en-US" sz="2000" dirty="0" err="1" smtClean="0">
                <a:latin typeface="HY견고딕"/>
                <a:ea typeface="HY견고딕"/>
              </a:rPr>
              <a:t>별도명령시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안정화시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까지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용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메르스전담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이송구급대</a:t>
            </a:r>
            <a:r>
              <a:rPr lang="ko-KR" altLang="en-US" sz="2000" dirty="0" smtClean="0">
                <a:latin typeface="HY견고딕"/>
                <a:ea typeface="HY견고딕"/>
              </a:rPr>
              <a:t> 운영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노유자시설</a:t>
            </a:r>
            <a:r>
              <a:rPr lang="ko-KR" altLang="en-US" sz="2000" dirty="0" smtClean="0">
                <a:latin typeface="HY견고딕"/>
                <a:ea typeface="HY견고딕"/>
              </a:rPr>
              <a:t> 등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감염방지 추진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err="1" smtClean="0">
                <a:latin typeface="HY견고딕"/>
                <a:ea typeface="HY견고딕"/>
              </a:rPr>
              <a:t>위험물안전팀으로</a:t>
            </a:r>
            <a:r>
              <a:rPr lang="ko-KR" altLang="en-US" sz="1600" dirty="0" smtClean="0">
                <a:latin typeface="HY견고딕"/>
                <a:ea typeface="HY견고딕"/>
              </a:rPr>
              <a:t> </a:t>
            </a:r>
            <a:r>
              <a:rPr lang="en-US" altLang="ko-KR" sz="1600" dirty="0" smtClean="0">
                <a:latin typeface="HY견고딕"/>
                <a:ea typeface="HY견고딕"/>
              </a:rPr>
              <a:t>15:00 </a:t>
            </a:r>
            <a:r>
              <a:rPr lang="ko-KR" altLang="en-US" sz="1600" dirty="0" smtClean="0">
                <a:latin typeface="HY견고딕"/>
                <a:ea typeface="HY견고딕"/>
              </a:rPr>
              <a:t>보고</a:t>
            </a:r>
            <a:r>
              <a:rPr lang="en-US" altLang="ko-KR" sz="16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 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청운양로원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비봉길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76) </a:t>
            </a:r>
            <a:r>
              <a:rPr lang="ko-KR" altLang="en-US" sz="2000" dirty="0" smtClean="0">
                <a:latin typeface="HY견고딕"/>
                <a:ea typeface="HY견고딕"/>
              </a:rPr>
              <a:t>등 </a:t>
            </a:r>
            <a:r>
              <a:rPr lang="en-US" altLang="ko-KR" sz="2000" dirty="0" smtClean="0">
                <a:latin typeface="HY견고딕"/>
                <a:ea typeface="HY견고딕"/>
              </a:rPr>
              <a:t>12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확산방지를 위한 독거중증장애인 감염방지대책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관리대상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이○○ 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평창동 </a:t>
            </a:r>
            <a:r>
              <a:rPr lang="en-US" altLang="ko-KR" sz="2000" dirty="0" smtClean="0">
                <a:latin typeface="HY견고딕"/>
                <a:ea typeface="HY견고딕"/>
              </a:rPr>
              <a:t>72 </a:t>
            </a:r>
            <a:r>
              <a:rPr lang="ko-KR" altLang="en-US" sz="2000" dirty="0" err="1" smtClean="0">
                <a:latin typeface="HY견고딕"/>
                <a:ea typeface="HY견고딕"/>
              </a:rPr>
              <a:t>롯데아파트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전담요원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책임관 </a:t>
            </a:r>
            <a:r>
              <a:rPr lang="ko-KR" altLang="en-US" sz="2000" dirty="0" err="1" smtClean="0">
                <a:latin typeface="HY견고딕"/>
                <a:ea typeface="HY견고딕"/>
              </a:rPr>
              <a:t>센터장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의용소방대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이덕승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김미정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환자 발병 및 경유병원 방문직원 보고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err="1" smtClean="0">
                <a:latin typeface="HY견고딕"/>
                <a:ea typeface="HY견고딕"/>
              </a:rPr>
              <a:t>행정팀으로</a:t>
            </a:r>
            <a:r>
              <a:rPr lang="ko-KR" altLang="en-US" sz="1600" dirty="0" smtClean="0">
                <a:latin typeface="HY견고딕"/>
                <a:ea typeface="HY견고딕"/>
              </a:rPr>
              <a:t> </a:t>
            </a:r>
            <a:r>
              <a:rPr lang="en-US" altLang="ko-KR" sz="1600" dirty="0" smtClean="0">
                <a:latin typeface="HY견고딕"/>
                <a:ea typeface="HY견고딕"/>
              </a:rPr>
              <a:t>13:00 </a:t>
            </a:r>
            <a:r>
              <a:rPr lang="ko-KR" altLang="en-US" sz="1600" dirty="0" smtClean="0">
                <a:latin typeface="HY견고딕"/>
                <a:ea typeface="HY견고딕"/>
              </a:rPr>
              <a:t>보고</a:t>
            </a:r>
            <a:r>
              <a:rPr lang="en-US" altLang="ko-KR" sz="16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ko-KR" sz="2000" dirty="0" smtClean="0">
                <a:latin typeface="HY견고딕"/>
                <a:ea typeface="HY견고딕"/>
              </a:rPr>
              <a:t>▶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감염예방 행동요령 등 직원 교육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err="1" smtClean="0">
                <a:latin typeface="HY견고딕"/>
                <a:ea typeface="HY견고딕"/>
              </a:rPr>
              <a:t>교대시</a:t>
            </a:r>
            <a:r>
              <a:rPr lang="ko-KR" altLang="en-US" sz="1600" dirty="0" smtClean="0">
                <a:latin typeface="HY견고딕"/>
                <a:ea typeface="HY견고딕"/>
              </a:rPr>
              <a:t> 및 </a:t>
            </a:r>
            <a:r>
              <a:rPr lang="ko-KR" altLang="en-US" sz="1600" dirty="0" err="1" smtClean="0">
                <a:latin typeface="HY견고딕"/>
                <a:ea typeface="HY견고딕"/>
              </a:rPr>
              <a:t>필요시</a:t>
            </a:r>
            <a:r>
              <a:rPr lang="ko-KR" altLang="en-US" sz="1600" dirty="0" smtClean="0">
                <a:latin typeface="HY견고딕"/>
                <a:ea typeface="HY견고딕"/>
              </a:rPr>
              <a:t> 수시교육</a:t>
            </a:r>
            <a:r>
              <a:rPr lang="en-US" altLang="ko-KR" sz="1600" dirty="0" smtClean="0">
                <a:latin typeface="HY견고딕"/>
                <a:ea typeface="HY견고딕"/>
              </a:rPr>
              <a:t>)</a:t>
            </a:r>
            <a:r>
              <a:rPr lang="en-US" altLang="ko-KR" sz="1400" dirty="0" smtClean="0">
                <a:latin typeface="HY견고딕"/>
                <a:ea typeface="HY견고딕"/>
              </a:rPr>
              <a:t>    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67544" y="1268760"/>
            <a:ext cx="561662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장애인 복지시설 재난안전 교육훈련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1772816"/>
            <a:ext cx="79928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7. 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10:00 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임마누엘 평창공동체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평창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8-18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자유빌라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탑승대원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구조팀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의소대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수호천사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화재예방 및 응급처치요령 교육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종사자 대피훈련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67544" y="3933056"/>
            <a:ext cx="43924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비상구 안전점검의 날 운영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1560" y="4437112"/>
            <a:ext cx="79928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7. 3.(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소담정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평창동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158-1)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비상구 등 피난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방화시설 현지확인 및 소방안전 지도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39552" y="1268760"/>
            <a:ext cx="583264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소방활동 자료조사 및 정보카드 정비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1772816"/>
            <a:ext cx="82089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시 </a:t>
            </a:r>
            <a:r>
              <a:rPr lang="en-US" altLang="ko-KR" sz="2000" dirty="0" smtClean="0">
                <a:latin typeface="HY견고딕"/>
                <a:ea typeface="HY견고딕"/>
              </a:rPr>
              <a:t>: 2015. 7</a:t>
            </a:r>
            <a:r>
              <a:rPr lang="ko-KR" altLang="en-US" sz="2000" dirty="0" err="1" smtClean="0">
                <a:latin typeface="HY견고딕"/>
                <a:ea typeface="HY견고딕"/>
              </a:rPr>
              <a:t>월중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고석빌딩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세검정로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290-3) </a:t>
            </a:r>
            <a:r>
              <a:rPr lang="ko-KR" altLang="en-US" sz="2000" dirty="0" smtClean="0">
                <a:latin typeface="HY견고딕"/>
                <a:ea typeface="HY견고딕"/>
              </a:rPr>
              <a:t>등 </a:t>
            </a:r>
            <a:r>
              <a:rPr lang="en-US" altLang="ko-KR" sz="2000" dirty="0" smtClean="0">
                <a:latin typeface="HY견고딕"/>
                <a:ea typeface="HY견고딕"/>
              </a:rPr>
              <a:t>12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 원 </a:t>
            </a:r>
            <a:r>
              <a:rPr lang="en-US" altLang="ko-KR" sz="2000" dirty="0" smtClean="0">
                <a:latin typeface="HY견고딕"/>
                <a:ea typeface="HY견고딕"/>
              </a:rPr>
              <a:t>: 1,2,3</a:t>
            </a:r>
            <a:r>
              <a:rPr lang="ko-KR" altLang="en-US" sz="2000" dirty="0" smtClean="0">
                <a:latin typeface="HY견고딕"/>
                <a:ea typeface="HY견고딕"/>
              </a:rPr>
              <a:t>팀 소방특별조사요원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방  법</a:t>
            </a:r>
            <a:r>
              <a:rPr lang="en-US" altLang="ko-KR" sz="2000" dirty="0" smtClean="0">
                <a:latin typeface="HY견고딕"/>
                <a:ea typeface="HY견고딕"/>
              </a:rPr>
              <a:t> : </a:t>
            </a:r>
            <a:r>
              <a:rPr lang="ko-KR" altLang="en-US" sz="2000" dirty="0" err="1" smtClean="0">
                <a:latin typeface="HY견고딕"/>
                <a:ea typeface="HY견고딕"/>
              </a:rPr>
              <a:t>대상처</a:t>
            </a:r>
            <a:r>
              <a:rPr lang="ko-KR" altLang="en-US" sz="2000" dirty="0" smtClean="0">
                <a:latin typeface="HY견고딕"/>
                <a:ea typeface="HY견고딕"/>
              </a:rPr>
              <a:t> 자료 파악 및 </a:t>
            </a:r>
            <a:r>
              <a:rPr lang="en-US" altLang="ko-KR" sz="2000" dirty="0" smtClean="0">
                <a:latin typeface="HY견고딕"/>
                <a:ea typeface="HY견고딕"/>
              </a:rPr>
              <a:t>119</a:t>
            </a:r>
            <a:r>
              <a:rPr lang="ko-KR" altLang="en-US" sz="2000" dirty="0" smtClean="0">
                <a:latin typeface="HY견고딕"/>
                <a:ea typeface="HY견고딕"/>
              </a:rPr>
              <a:t>행정정보시스템에 변경사항 정비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4293096"/>
            <a:ext cx="828092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2015. </a:t>
            </a:r>
            <a:r>
              <a:rPr lang="en-US" altLang="ko-KR" sz="2000" dirty="0" smtClean="0">
                <a:latin typeface="HY견고딕"/>
                <a:ea typeface="HY견고딕"/>
              </a:rPr>
              <a:t>7</a:t>
            </a:r>
            <a:r>
              <a:rPr lang="ko-KR" altLang="en-US" sz="2000" dirty="0" err="1" smtClean="0">
                <a:latin typeface="HY견고딕"/>
                <a:ea typeface="HY견고딕"/>
              </a:rPr>
              <a:t>월중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소방공무원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의용소방대원 및 주변 가족 등 </a:t>
            </a:r>
            <a:endParaRPr lang="ko-KR" altLang="en-US" sz="16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- </a:t>
            </a:r>
            <a:r>
              <a:rPr lang="ko-KR" altLang="en-US" sz="2000" dirty="0" smtClean="0">
                <a:latin typeface="HY견고딕"/>
                <a:ea typeface="HY견고딕"/>
              </a:rPr>
              <a:t>일반주택 거주 소방가족 현황 파악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- </a:t>
            </a:r>
            <a:r>
              <a:rPr lang="ko-KR" altLang="en-US" sz="2000" dirty="0" smtClean="0">
                <a:latin typeface="HY견고딕"/>
                <a:ea typeface="HY견고딕"/>
              </a:rPr>
              <a:t>각종 </a:t>
            </a:r>
            <a:r>
              <a:rPr lang="ko-KR" altLang="en-US" sz="2000" dirty="0" err="1" smtClean="0">
                <a:latin typeface="HY견고딕"/>
                <a:ea typeface="HY견고딕"/>
              </a:rPr>
              <a:t>행사시</a:t>
            </a:r>
            <a:r>
              <a:rPr lang="ko-KR" altLang="en-US" sz="2000" dirty="0" smtClean="0">
                <a:latin typeface="HY견고딕"/>
                <a:ea typeface="HY견고딕"/>
              </a:rPr>
              <a:t> 기초소방시설 설치 의무화 안내 및 설치 독려 등</a:t>
            </a:r>
            <a:endParaRPr lang="en-US" altLang="ko-KR" sz="2000" dirty="0">
              <a:latin typeface="HY견고딕"/>
              <a:ea typeface="HY견고딕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39552" y="3789040"/>
            <a:ext cx="669674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소방가족 주택 기초소방시설 우선 설치 추진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39552" y="1268760"/>
            <a:ext cx="64087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의용소방대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지역대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봉사활동 계획 수립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1772816"/>
            <a:ext cx="8352928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 간 </a:t>
            </a:r>
            <a:r>
              <a:rPr lang="en-US" altLang="ko-KR" sz="2000" dirty="0" smtClean="0">
                <a:latin typeface="HY견고딕"/>
                <a:ea typeface="HY견고딕"/>
              </a:rPr>
              <a:t>: 2015. 7</a:t>
            </a:r>
            <a:r>
              <a:rPr lang="ko-KR" altLang="en-US" sz="2000" dirty="0" err="1" smtClean="0">
                <a:latin typeface="HY견고딕"/>
                <a:ea typeface="HY견고딕"/>
              </a:rPr>
              <a:t>월중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(※</a:t>
            </a:r>
            <a:r>
              <a:rPr lang="ko-KR" altLang="en-US" sz="2000" dirty="0" err="1" smtClean="0">
                <a:latin typeface="HY견고딕"/>
                <a:ea typeface="HY견고딕"/>
              </a:rPr>
              <a:t>메르스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안정화시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부터</a:t>
            </a:r>
            <a:r>
              <a:rPr lang="ko-KR" altLang="en-US" sz="2000" dirty="0" smtClean="0">
                <a:latin typeface="HY견고딕"/>
                <a:ea typeface="HY견고딕"/>
              </a:rPr>
              <a:t> 실시 예정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구기할머니경로당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구기동 </a:t>
            </a:r>
            <a:r>
              <a:rPr lang="en-US" altLang="ko-KR" sz="2000" dirty="0" smtClean="0">
                <a:latin typeface="HY견고딕"/>
                <a:ea typeface="HY견고딕"/>
              </a:rPr>
              <a:t>110-30)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  ※ </a:t>
            </a:r>
            <a:r>
              <a:rPr lang="ko-KR" altLang="en-US" sz="2000" dirty="0" smtClean="0">
                <a:latin typeface="HY견고딕"/>
                <a:ea typeface="HY견고딕"/>
              </a:rPr>
              <a:t>추후 관내 봉사활동 적의대상 추가 선정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조편성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5</a:t>
            </a:r>
            <a:r>
              <a:rPr lang="ko-KR" altLang="en-US" sz="2000" dirty="0" smtClean="0">
                <a:latin typeface="HY견고딕"/>
                <a:ea typeface="HY견고딕"/>
              </a:rPr>
              <a:t>개조 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의소대원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5~6</a:t>
            </a:r>
            <a:r>
              <a:rPr lang="ko-KR" altLang="en-US" sz="2000" dirty="0" smtClean="0">
                <a:latin typeface="HY견고딕"/>
                <a:ea typeface="HY견고딕"/>
              </a:rPr>
              <a:t>명씩 편성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횟</a:t>
            </a:r>
            <a:r>
              <a:rPr lang="ko-KR" altLang="en-US" sz="2000" dirty="0" smtClean="0">
                <a:latin typeface="HY견고딕"/>
                <a:ea typeface="HY견고딕"/>
              </a:rPr>
              <a:t>   수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조별 순번을 정하여 </a:t>
            </a:r>
            <a:r>
              <a:rPr lang="ko-KR" altLang="en-US" sz="2000" dirty="0" smtClean="0">
                <a:latin typeface="HY견고딕"/>
                <a:ea typeface="HY견고딕"/>
              </a:rPr>
              <a:t>매주 </a:t>
            </a:r>
            <a:r>
              <a:rPr lang="en-US" altLang="ko-KR" sz="2000" dirty="0" smtClean="0">
                <a:latin typeface="HY견고딕"/>
                <a:ea typeface="HY견고딕"/>
              </a:rPr>
              <a:t>1</a:t>
            </a:r>
            <a:r>
              <a:rPr lang="ko-KR" altLang="en-US" sz="2000" dirty="0" smtClean="0">
                <a:latin typeface="HY견고딕"/>
                <a:ea typeface="HY견고딕"/>
              </a:rPr>
              <a:t>회 실시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마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</a:t>
            </a:r>
            <a:r>
              <a:rPr lang="ko-KR" altLang="en-US" sz="2000" dirty="0" smtClean="0">
                <a:latin typeface="HY견고딕"/>
                <a:ea typeface="HY견고딕"/>
              </a:rPr>
              <a:t>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대상처</a:t>
            </a:r>
            <a:r>
              <a:rPr lang="ko-KR" altLang="en-US" sz="2000" dirty="0" smtClean="0">
                <a:latin typeface="HY견고딕"/>
                <a:ea typeface="HY견고딕"/>
              </a:rPr>
              <a:t> 실정에 맞는 봉사활동 내용을 협의하여 실시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- </a:t>
            </a:r>
            <a:r>
              <a:rPr lang="ko-KR" altLang="en-US" sz="2000" dirty="0" smtClean="0">
                <a:latin typeface="HY견고딕"/>
                <a:ea typeface="HY견고딕"/>
              </a:rPr>
              <a:t>배식봉사 활동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시설물 청소 및 말벗 해드리기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- </a:t>
            </a:r>
            <a:r>
              <a:rPr lang="ko-KR" altLang="en-US" sz="2000" dirty="0" smtClean="0">
                <a:latin typeface="HY견고딕"/>
                <a:ea typeface="HY견고딕"/>
              </a:rPr>
              <a:t>시기별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계절별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맞춤형 소방안전 서비스 제공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 smtClean="0">
                <a:latin typeface="HY견고딕"/>
                <a:ea typeface="HY견고딕"/>
              </a:rPr>
              <a:t>     (</a:t>
            </a:r>
            <a:r>
              <a:rPr lang="ko-KR" altLang="en-US" dirty="0" smtClean="0">
                <a:latin typeface="HY견고딕"/>
                <a:ea typeface="HY견고딕"/>
              </a:rPr>
              <a:t>폭염 예방 및 낙상방지 교육 등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err="1" smtClean="0">
                <a:latin typeface="HY견고딕"/>
                <a:ea typeface="HY견고딕"/>
              </a:rPr>
              <a:t>필요시</a:t>
            </a:r>
            <a:r>
              <a:rPr lang="ko-KR" altLang="en-US" dirty="0" smtClean="0">
                <a:latin typeface="HY견고딕"/>
                <a:ea typeface="HY견고딕"/>
              </a:rPr>
              <a:t> </a:t>
            </a:r>
            <a:r>
              <a:rPr lang="en-US" altLang="ko-KR" dirty="0" smtClean="0">
                <a:latin typeface="HY견고딕"/>
                <a:ea typeface="HY견고딕"/>
              </a:rPr>
              <a:t>119</a:t>
            </a:r>
            <a:r>
              <a:rPr lang="ko-KR" altLang="en-US" dirty="0" smtClean="0">
                <a:latin typeface="HY견고딕"/>
                <a:ea typeface="HY견고딕"/>
              </a:rPr>
              <a:t>순회구급 활동과 병행 실시</a:t>
            </a:r>
            <a:r>
              <a:rPr lang="en-US" altLang="ko-KR" dirty="0" smtClean="0">
                <a:latin typeface="HY견고딕"/>
                <a:ea typeface="HY견고딕"/>
              </a:rPr>
              <a:t>)</a:t>
            </a:r>
            <a:r>
              <a:rPr lang="ko-KR" altLang="en-US" dirty="0" smtClean="0">
                <a:latin typeface="HY견고딕"/>
                <a:ea typeface="HY견고딕"/>
              </a:rPr>
              <a:t>   </a:t>
            </a:r>
            <a:endParaRPr lang="en-US" altLang="ko-KR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기타 주민생활의 안전을 위한 지원활동 등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916</Words>
  <Application>Microsoft Office PowerPoint</Application>
  <PresentationFormat>화면 슬라이드 쇼(4:3)</PresentationFormat>
  <Paragraphs>117</Paragraphs>
  <Slides>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971</cp:revision>
  <dcterms:created xsi:type="dcterms:W3CDTF">2012-09-23T05:25:51Z</dcterms:created>
  <dcterms:modified xsi:type="dcterms:W3CDTF">2015-06-26T02:24:52Z</dcterms:modified>
</cp:coreProperties>
</file>