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0" r:id="rId13"/>
  </p:sldMasterIdLst>
  <p:handoutMasterIdLst>
    <p:handoutMasterId r:id="rId15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  <p:showPr>
    <p:sldAll/>
    <p:penClr>
      <a:srgbClr val="ff0000"/>
    </p:penClr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5561"/>
    <p:restoredTop sz="94862"/>
  </p:normalViewPr>
  <p:slideViewPr>
    <p:cSldViewPr>
      <p:cViewPr>
        <p:scale>
          <a:sx n="90" d="100"/>
          <a:sy n="90" d="100"/>
        </p:scale>
        <p:origin x="-816" y="378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presProps" Target="presProps.xml"  /><Relationship Id="rId12" Type="http://schemas.openxmlformats.org/officeDocument/2006/relationships/viewProps" Target="viewProps.xml"  /><Relationship Id="rId13" Type="http://schemas.openxmlformats.org/officeDocument/2006/relationships/slideMaster" Target="slideMasters/slideMaster1.xml"  /><Relationship Id="rId14" Type="http://schemas.openxmlformats.org/officeDocument/2006/relationships/theme" Target="theme/theme1.xml"  /><Relationship Id="rId15" Type="http://schemas.openxmlformats.org/officeDocument/2006/relationships/handoutMaster" Target="handoutMasters/handoutMaster1.xml"  /><Relationship Id="rId16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9C7ABDA2-D775-4FDF-BF14-1D07842E154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C0543A1-D40E-4C10-AAD9-6D452FA1BA2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888440B1-C1F1-4EAF-ADF6-05B916303B1C}" type="datetimeFigureOut">
              <a:rPr lang="ko-KR" altLang="en-US"/>
              <a:pPr lvl="0">
                <a:defRPr lang="ko-KR" altLang="en-US"/>
              </a:pPr>
              <a:t>2014-09-04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672B304D-E618-4025-AA72-634273132EFD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56792"/>
            <a:ext cx="9144000" cy="15121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1556792"/>
            <a:ext cx="7772400" cy="1296144"/>
          </a:xfrm>
        </p:spPr>
        <p:txBody>
          <a:bodyPr>
            <a:normAutofit fontScale="90000" lnSpcReduction="0"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222"/>
              <a:t>한국산업인력공단 부지를 활용한</a:t>
            </a:r>
            <a:br>
              <a:rPr lang="en-US" altLang="ko-KR" sz="2666"/>
            </a:br>
            <a:r>
              <a:rPr lang="ko-KR" altLang="en-US"/>
              <a:t>공공주택 건설공사</a:t>
            </a:r>
            <a:endParaRPr lang="ko-KR" altLang="en-US"/>
          </a:p>
        </p:txBody>
      </p:sp>
      <p:sp>
        <p:nvSpPr>
          <p:cNvPr id="5" name="제목 1"/>
          <p:cNvSpPr txBox="1"/>
          <p:nvPr/>
        </p:nvSpPr>
        <p:spPr>
          <a:xfrm>
            <a:off x="683568" y="3426569"/>
            <a:ext cx="7772400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algn="ct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3200" b="0" i="0" spc="5">
                <a:solidFill>
                  <a:schemeClr val="tx1"/>
                </a:solidFill>
                <a:latin typeface="+mj-lt"/>
                <a:ea typeface="+mj-ea"/>
                <a:cs typeface="+mj-cs"/>
              </a:rPr>
              <a:t>건축 정책위원회 자문</a:t>
            </a:r>
            <a:endParaRPr lang="ko-KR" altLang="en-US" sz="3200" b="0" i="0" spc="5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제목 1"/>
          <p:cNvSpPr txBox="1"/>
          <p:nvPr/>
        </p:nvSpPr>
        <p:spPr>
          <a:xfrm>
            <a:off x="1043608" y="4362673"/>
            <a:ext cx="7048400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algn="ct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en-US" altLang="ko-KR" sz="2800" b="0" i="0" spc="5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2014. 09. 12</a:t>
            </a:r>
            <a:endParaRPr lang="ko-KR" altLang="en-US" sz="2800" b="0" i="0" spc="5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0" y="648072"/>
            <a:ext cx="9144000" cy="7647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3" name="제목 1"/>
          <p:cNvSpPr txBox="1"/>
          <p:nvPr/>
        </p:nvSpPr>
        <p:spPr>
          <a:xfrm>
            <a:off x="2123728" y="5373216"/>
            <a:ext cx="4852156" cy="108012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algn="ct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0" i="0" spc="5">
                <a:solidFill>
                  <a:schemeClr val="tx1"/>
                </a:solidFill>
                <a:latin typeface="+mj-lt"/>
                <a:ea typeface="+mj-ea"/>
                <a:cs typeface="+mj-cs"/>
              </a:rPr>
              <a:t>주택정책실</a:t>
            </a:r>
            <a:endParaRPr lang="ko-KR" altLang="en-US" sz="2400" b="0" i="0" spc="5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lvl="0" indent="0" algn="ct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0" i="0" spc="5">
                <a:solidFill>
                  <a:schemeClr val="tx1"/>
                </a:solidFill>
                <a:latin typeface="+mj-lt"/>
                <a:ea typeface="+mj-ea"/>
                <a:cs typeface="+mj-cs"/>
              </a:rPr>
              <a:t>임대주택과</a:t>
            </a:r>
            <a:endParaRPr lang="ko-KR" altLang="en-US" sz="2400" b="0" i="0" spc="5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0" y="720080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4068960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관련근거 및 사업개요 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1028" name="AutoShape 4" descr="C:\DOCUME~1\ADMINI~1\LOCALS~1\Temp\Hnc\BinData\EMB000017784864.jpg"/>
          <p:cNvSpPr>
            <a:spLocks noChangeAspect="1" noChangeArrowheads="1"/>
          </p:cNvSpPr>
          <p:nvPr/>
        </p:nvSpPr>
        <p:spPr>
          <a:xfrm>
            <a:off x="63500" y="-76200"/>
            <a:ext cx="7810500" cy="10191750"/>
          </a:xfrm>
          <a:prstGeom prst="rect">
            <a:avLst/>
          </a:prstGeom>
          <a:noFill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0529" y="1268760"/>
            <a:ext cx="9143999" cy="544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  <a:ea typeface="바탕"/>
              </a:rPr>
              <a:t>○ </a:t>
            </a:r>
            <a:r>
              <a:rPr lang="ko-KR" altLang="en-US">
                <a:latin typeface="바탕"/>
                <a:ea typeface="바탕"/>
              </a:rPr>
              <a:t>관련근거</a:t>
            </a:r>
            <a:endParaRPr lang="ko-KR" altLang="en-US">
              <a:latin typeface="바탕"/>
              <a:ea typeface="바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/>
              <a:t>  ▪ 한국산업인력공단 부지를 활용한 공공주택 건립계획 수립 </a:t>
            </a: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/>
              <a:t>    (</a:t>
            </a:r>
            <a:r>
              <a:rPr lang="ko-KR" altLang="en-US"/>
              <a:t>행정</a:t>
            </a:r>
            <a:r>
              <a:rPr lang="en-US" altLang="ko-KR"/>
              <a:t>2</a:t>
            </a:r>
            <a:r>
              <a:rPr lang="ko-KR" altLang="en-US"/>
              <a:t>부시장방침 제</a:t>
            </a:r>
            <a:r>
              <a:rPr lang="en-US" altLang="ko-KR"/>
              <a:t>244</a:t>
            </a:r>
            <a:r>
              <a:rPr lang="ko-KR" altLang="en-US"/>
              <a:t>호</a:t>
            </a:r>
            <a:r>
              <a:rPr lang="en-US" altLang="ko-KR"/>
              <a:t>, 2013.08.26)</a:t>
            </a:r>
            <a:endParaRPr lang="en-US" altLang="ko-KR"/>
          </a:p>
          <a:p>
            <a:pPr lvl="0">
              <a:defRPr lang="ko-KR" altLang="en-US"/>
            </a:pPr>
            <a:endParaRPr lang="en-US" altLang="ko-KR">
              <a:latin typeface="바탕"/>
              <a:ea typeface="바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  <a:ea typeface="바탕"/>
              </a:rPr>
              <a:t>○</a:t>
            </a:r>
            <a:r>
              <a:rPr lang="en-US" altLang="ko-KR"/>
              <a:t> </a:t>
            </a:r>
            <a:r>
              <a:rPr lang="ko-KR" altLang="en-US"/>
              <a:t>사업내용</a:t>
            </a: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/>
              <a:t>  ▪ 한국산업인력공단 </a:t>
            </a:r>
            <a:r>
              <a:rPr lang="ko-KR" altLang="en-US">
                <a:solidFill>
                  <a:srgbClr val="0070c0"/>
                </a:solidFill>
              </a:rPr>
              <a:t>주차장 부지에 수요자 중심의 맞춤형 공공주택 건립</a:t>
            </a:r>
            <a:endParaRPr lang="ko-KR" altLang="en-US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/>
              <a:t>    </a:t>
            </a:r>
            <a:r>
              <a:rPr lang="en-US" altLang="ko-KR"/>
              <a:t>- </a:t>
            </a:r>
            <a:r>
              <a:rPr lang="ko-KR" altLang="en-US"/>
              <a:t> 기존 주차장</a:t>
            </a:r>
            <a:r>
              <a:rPr lang="en-US" altLang="ko-KR"/>
              <a:t>(</a:t>
            </a:r>
            <a:r>
              <a:rPr lang="ko-KR" altLang="en-US"/>
              <a:t>지하</a:t>
            </a:r>
            <a:r>
              <a:rPr lang="en-US" altLang="ko-KR"/>
              <a:t>2</a:t>
            </a:r>
            <a:r>
              <a:rPr lang="ko-KR" altLang="en-US"/>
              <a:t>층</a:t>
            </a:r>
            <a:r>
              <a:rPr lang="en-US" altLang="ko-KR"/>
              <a:t>/</a:t>
            </a:r>
            <a:r>
              <a:rPr lang="ko-KR" altLang="en-US"/>
              <a:t>지상</a:t>
            </a:r>
            <a:r>
              <a:rPr lang="en-US" altLang="ko-KR"/>
              <a:t>1</a:t>
            </a:r>
            <a:r>
              <a:rPr lang="ko-KR" altLang="en-US"/>
              <a:t>층</a:t>
            </a:r>
            <a:r>
              <a:rPr lang="en-US" altLang="ko-KR"/>
              <a:t>) </a:t>
            </a:r>
            <a:r>
              <a:rPr lang="ko-KR" altLang="en-US"/>
              <a:t>철거 및 임대주택 건립</a:t>
            </a: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/>
              <a:t>  ▪ 신혼부부</a:t>
            </a:r>
            <a:r>
              <a:rPr lang="en-US" altLang="ko-KR"/>
              <a:t>, </a:t>
            </a:r>
            <a:r>
              <a:rPr lang="ko-KR" altLang="en-US"/>
              <a:t>대학생</a:t>
            </a:r>
            <a:r>
              <a:rPr lang="en-US" altLang="ko-KR"/>
              <a:t>, </a:t>
            </a:r>
            <a:r>
              <a:rPr lang="ko-KR" altLang="en-US"/>
              <a:t>도전숙 등 수요자 맞춤형 평면개발</a:t>
            </a: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  <a:ea typeface="바탕"/>
              </a:rPr>
              <a:t>○</a:t>
            </a:r>
            <a:r>
              <a:rPr lang="en-US" altLang="ko-KR"/>
              <a:t> </a:t>
            </a:r>
            <a:r>
              <a:rPr lang="ko-KR" altLang="en-US"/>
              <a:t>사업규모</a:t>
            </a: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/>
              <a:t>  ▪ 국민임대주택</a:t>
            </a:r>
            <a:r>
              <a:rPr lang="en-US" altLang="ko-KR"/>
              <a:t>, </a:t>
            </a:r>
            <a:r>
              <a:rPr lang="ko-KR" altLang="en-US"/>
              <a:t>전용</a:t>
            </a:r>
            <a:r>
              <a:rPr lang="en-US" altLang="ko-KR"/>
              <a:t> 17</a:t>
            </a:r>
            <a:r>
              <a:rPr lang="ko-KR" altLang="en-US"/>
              <a:t>㎡ 및 </a:t>
            </a:r>
            <a:r>
              <a:rPr lang="en-US" altLang="ko-KR"/>
              <a:t>29</a:t>
            </a:r>
            <a:r>
              <a:rPr lang="ko-KR" altLang="en-US"/>
              <a:t>㎡이하 </a:t>
            </a:r>
            <a:r>
              <a:rPr lang="en-US" altLang="ko-KR"/>
              <a:t>831</a:t>
            </a:r>
            <a:r>
              <a:rPr lang="ko-KR" altLang="en-US"/>
              <a:t>세대</a:t>
            </a: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/>
              <a:t>    </a:t>
            </a:r>
            <a:r>
              <a:rPr lang="en-US" altLang="ko-KR"/>
              <a:t>(</a:t>
            </a:r>
            <a:r>
              <a:rPr lang="en-US" altLang="ko-KR">
                <a:latin typeface="바탕"/>
                <a:ea typeface="바탕"/>
              </a:rPr>
              <a:t>※ </a:t>
            </a:r>
            <a:r>
              <a:rPr lang="ko-KR" altLang="en-US"/>
              <a:t>향후 가설계 및 평면개발 결과에 따라 사업규모 조정</a:t>
            </a:r>
            <a:r>
              <a:rPr lang="en-US" altLang="ko-KR"/>
              <a:t>)</a:t>
            </a:r>
            <a:endParaRPr lang="en-US" altLang="ko-KR"/>
          </a:p>
          <a:p>
            <a:pPr>
              <a:defRPr lang="ko-KR" altLang="en-US"/>
            </a:pP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  <a:ea typeface="바탕"/>
              </a:rPr>
              <a:t>○</a:t>
            </a:r>
            <a:r>
              <a:rPr lang="en-US" altLang="ko-KR"/>
              <a:t> </a:t>
            </a:r>
            <a:r>
              <a:rPr lang="ko-KR" altLang="en-US"/>
              <a:t>사업기간 </a:t>
            </a:r>
            <a:r>
              <a:rPr lang="en-US" altLang="ko-KR"/>
              <a:t>: 2014.10 ~ 2017.</a:t>
            </a:r>
            <a:r>
              <a:rPr lang="ko-KR" altLang="en-US"/>
              <a:t>3</a:t>
            </a:r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0" y="720080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4068960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</a:t>
            </a:r>
            <a:r>
              <a:rPr lang="ko-KR" altLang="en-US" sz="2400" b="1">
                <a:cs typeface="+mj-cs"/>
              </a:rPr>
              <a:t>대지현황</a:t>
            </a: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 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1028" name="AutoShape 4" descr="C:\DOCUME~1\ADMINI~1\LOCALS~1\Temp\Hnc\BinData\EMB000017784864.jpg"/>
          <p:cNvSpPr>
            <a:spLocks noChangeAspect="1" noChangeArrowheads="1"/>
          </p:cNvSpPr>
          <p:nvPr/>
        </p:nvSpPr>
        <p:spPr>
          <a:xfrm>
            <a:off x="63500" y="-76200"/>
            <a:ext cx="7810500" cy="10191750"/>
          </a:xfrm>
          <a:prstGeom prst="rect">
            <a:avLst/>
          </a:prstGeom>
          <a:noFill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928886" y="6247590"/>
            <a:ext cx="972429" cy="2941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400" b="1"/>
              <a:t>[</a:t>
            </a:r>
            <a:r>
              <a:rPr lang="ko-KR" altLang="en-US" sz="1400" b="1"/>
              <a:t>위 치 도</a:t>
            </a:r>
            <a:r>
              <a:rPr lang="en-US" altLang="ko-KR" sz="1400" b="1"/>
              <a:t>]</a:t>
            </a:r>
            <a:endParaRPr lang="ko-KR" altLang="en-US" sz="1400" b="1"/>
          </a:p>
        </p:txBody>
      </p:sp>
      <p:sp>
        <p:nvSpPr>
          <p:cNvPr id="15" name="TextBox 14"/>
          <p:cNvSpPr txBox="1"/>
          <p:nvPr/>
        </p:nvSpPr>
        <p:spPr>
          <a:xfrm>
            <a:off x="5724128" y="6247590"/>
            <a:ext cx="2101612" cy="2941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400" b="1"/>
              <a:t>[</a:t>
            </a:r>
            <a:r>
              <a:rPr lang="ko-KR" altLang="en-US" sz="1400" b="1"/>
              <a:t>대상부지</a:t>
            </a:r>
            <a:r>
              <a:rPr lang="en-US" altLang="ko-KR" sz="1400" b="1"/>
              <a:t>(</a:t>
            </a:r>
            <a:r>
              <a:rPr lang="ko-KR" altLang="en-US" sz="1400" b="1"/>
              <a:t>주차장</a:t>
            </a:r>
            <a:r>
              <a:rPr lang="en-US" altLang="ko-KR" sz="1400" b="1"/>
              <a:t>)</a:t>
            </a:r>
            <a:r>
              <a:rPr lang="ko-KR" altLang="en-US" sz="1400" b="1"/>
              <a:t> 현황</a:t>
            </a:r>
            <a:r>
              <a:rPr lang="en-US" altLang="ko-KR" sz="1400" b="1"/>
              <a:t>]</a:t>
            </a:r>
            <a:endParaRPr lang="ko-KR" altLang="en-US" sz="1400" b="1"/>
          </a:p>
        </p:txBody>
      </p:sp>
      <p:sp>
        <p:nvSpPr>
          <p:cNvPr id="16" name="TextBox 15"/>
          <p:cNvSpPr txBox="1"/>
          <p:nvPr/>
        </p:nvSpPr>
        <p:spPr>
          <a:xfrm>
            <a:off x="1" y="1340768"/>
            <a:ext cx="9143999" cy="1733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  <a:ea typeface="바탕"/>
              </a:rPr>
              <a:t>○</a:t>
            </a:r>
            <a:r>
              <a:rPr lang="en-US" altLang="ko-KR"/>
              <a:t> </a:t>
            </a:r>
            <a:r>
              <a:rPr lang="ko-KR" altLang="en-US"/>
              <a:t>위      치 </a:t>
            </a:r>
            <a:r>
              <a:rPr lang="en-US" altLang="ko-KR"/>
              <a:t>: </a:t>
            </a:r>
            <a:r>
              <a:rPr lang="ko-KR" altLang="en-US"/>
              <a:t>서울시 마포구 공덕동 </a:t>
            </a:r>
            <a:r>
              <a:rPr lang="en-US" altLang="ko-KR"/>
              <a:t>370-4</a:t>
            </a:r>
            <a:endParaRPr lang="en-US" altLang="ko-KR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/>
              <a:t>                   (</a:t>
            </a:r>
            <a:r>
              <a:rPr lang="en-US" altLang="ko-KR">
                <a:latin typeface="바탕"/>
                <a:ea typeface="바탕"/>
              </a:rPr>
              <a:t>※ </a:t>
            </a:r>
            <a:r>
              <a:rPr lang="ko-KR" altLang="en-US"/>
              <a:t>한국산업인력공단 부지내 주차동 부위</a:t>
            </a:r>
            <a:r>
              <a:rPr lang="en-US" altLang="ko-KR"/>
              <a:t>)</a:t>
            </a:r>
            <a:endParaRPr lang="en-US" altLang="ko-KR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  <a:ea typeface="바탕"/>
              </a:rPr>
              <a:t>○</a:t>
            </a:r>
            <a:r>
              <a:rPr lang="en-US" altLang="ko-KR"/>
              <a:t> </a:t>
            </a:r>
            <a:r>
              <a:rPr lang="ko-KR" altLang="en-US"/>
              <a:t>도시계획 </a:t>
            </a:r>
            <a:r>
              <a:rPr lang="en-US" altLang="ko-KR"/>
              <a:t>: </a:t>
            </a:r>
            <a:r>
              <a:rPr lang="ko-KR" altLang="en-US"/>
              <a:t>재정비촉진지구</a:t>
            </a:r>
            <a:r>
              <a:rPr lang="en-US" altLang="ko-KR"/>
              <a:t> </a:t>
            </a:r>
            <a:r>
              <a:rPr lang="ko-KR" altLang="en-US"/>
              <a:t>내 존치지역</a:t>
            </a:r>
            <a:r>
              <a:rPr lang="en-US" altLang="ko-KR"/>
              <a:t>, </a:t>
            </a:r>
            <a:r>
              <a:rPr lang="ko-KR" altLang="en-US"/>
              <a:t>준주거지역</a:t>
            </a:r>
            <a:endParaRPr lang="ko-KR" altLang="en-US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</a:rPr>
              <a:t>                   </a:t>
            </a:r>
            <a:r>
              <a:rPr lang="ko-KR" altLang="en-US"/>
              <a:t>제</a:t>
            </a:r>
            <a:r>
              <a:rPr lang="en-US" altLang="ko-KR"/>
              <a:t>2</a:t>
            </a:r>
            <a:r>
              <a:rPr lang="ko-KR" altLang="en-US"/>
              <a:t>종일반주거지역 </a:t>
            </a:r>
            <a:r>
              <a:rPr lang="en-US" altLang="ko-KR"/>
              <a:t>(</a:t>
            </a:r>
            <a:r>
              <a:rPr lang="ko-KR" altLang="en-US"/>
              <a:t>건폐율 </a:t>
            </a:r>
            <a:r>
              <a:rPr lang="en-US" altLang="ko-KR"/>
              <a:t>60%, </a:t>
            </a:r>
            <a:r>
              <a:rPr lang="ko-KR" altLang="en-US"/>
              <a:t>용적률 </a:t>
            </a:r>
            <a:r>
              <a:rPr lang="en-US" altLang="ko-KR"/>
              <a:t>200% </a:t>
            </a:r>
            <a:r>
              <a:rPr lang="ko-KR" altLang="en-US"/>
              <a:t>이하</a:t>
            </a:r>
            <a:r>
              <a:rPr lang="en-US" altLang="ko-KR"/>
              <a:t>)</a:t>
            </a:r>
            <a:endParaRPr lang="en-US" altLang="ko-KR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863600" y="3211199"/>
            <a:ext cx="3883200" cy="2912400"/>
          </a:xfrm>
          <a:prstGeom prst="rect">
            <a:avLst/>
          </a:prstGeom>
          <a:ln w="9525" cap="flat" cmpd="sng">
            <a:solidFill>
              <a:schemeClr val="accent1"/>
            </a:solidFill>
            <a:prstDash val="solid"/>
            <a:round/>
          </a:ln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3"/>
          <a:srcRect l="40820" t="31580" r="9730" b="8430"/>
          <a:stretch>
            <a:fillRect/>
          </a:stretch>
        </p:blipFill>
        <p:spPr>
          <a:xfrm>
            <a:off x="301987" y="3212976"/>
            <a:ext cx="4270013" cy="291265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</p:pic>
      <p:sp>
        <p:nvSpPr>
          <p:cNvPr id="2" name="타원 1"/>
          <p:cNvSpPr/>
          <p:nvPr/>
        </p:nvSpPr>
        <p:spPr>
          <a:xfrm>
            <a:off x="2077006" y="4523634"/>
            <a:ext cx="399726" cy="350372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030" name="직선 연결선 1029"/>
          <p:cNvCxnSpPr/>
          <p:nvPr/>
        </p:nvCxnSpPr>
        <p:spPr>
          <a:xfrm flipV="1">
            <a:off x="4896000" y="5158836"/>
            <a:ext cx="3852000" cy="3240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자유형 1030"/>
          <p:cNvSpPr/>
          <p:nvPr/>
        </p:nvSpPr>
        <p:spPr>
          <a:xfrm>
            <a:off x="4868687" y="3899911"/>
            <a:ext cx="3882686" cy="759088"/>
          </a:xfrm>
          <a:custGeom>
            <a:avLst/>
            <a:gdLst>
              <a:gd name="connsiteX0" fmla="*/ -354 w 3882686"/>
              <a:gd name="connsiteY0" fmla="*/ 762047 h 759088"/>
              <a:gd name="connsiteX1" fmla="*/ 285395 w 3882686"/>
              <a:gd name="connsiteY1" fmla="*/ 63547 h 759088"/>
              <a:gd name="connsiteX2" fmla="*/ 3375729 w 3882686"/>
              <a:gd name="connsiteY2" fmla="*/ 47 h 759088"/>
              <a:gd name="connsiteX3" fmla="*/ 3883729 w 3882686"/>
              <a:gd name="connsiteY3" fmla="*/ 635047 h 75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2686" h="759088">
                <a:moveTo>
                  <a:pt x="-354" y="762047"/>
                </a:moveTo>
                <a:lnTo>
                  <a:pt x="285395" y="63547"/>
                </a:lnTo>
                <a:lnTo>
                  <a:pt x="3375729" y="47"/>
                </a:lnTo>
                <a:lnTo>
                  <a:pt x="3883729" y="635047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0" y="720080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4068960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기존 건축물 현황 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1028" name="AutoShape 4" descr="C:\DOCUME~1\ADMINI~1\LOCALS~1\Temp\Hnc\BinData\EMB000017784864.jpg"/>
          <p:cNvSpPr>
            <a:spLocks noChangeAspect="1" noChangeArrowheads="1"/>
          </p:cNvSpPr>
          <p:nvPr/>
        </p:nvSpPr>
        <p:spPr>
          <a:xfrm>
            <a:off x="63500" y="-76200"/>
            <a:ext cx="7810500" cy="10191750"/>
          </a:xfrm>
          <a:prstGeom prst="rect">
            <a:avLst/>
          </a:prstGeom>
          <a:noFill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" y="1268760"/>
            <a:ext cx="9143999" cy="500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바탕"/>
              </a:rPr>
              <a:t>○</a:t>
            </a:r>
            <a:r>
              <a:rPr lang="en-US" altLang="ko-KR"/>
              <a:t> </a:t>
            </a:r>
            <a:r>
              <a:rPr lang="ko-KR" altLang="en-US"/>
              <a:t>총 </a:t>
            </a:r>
            <a:r>
              <a:rPr lang="en-US" altLang="ko-KR"/>
              <a:t>6</a:t>
            </a:r>
            <a:r>
              <a:rPr lang="ko-KR" altLang="en-US"/>
              <a:t>개동</a:t>
            </a:r>
            <a:r>
              <a:rPr lang="en-US" altLang="ko-KR"/>
              <a:t> (</a:t>
            </a:r>
            <a:r>
              <a:rPr lang="ko-KR" altLang="en-US"/>
              <a:t>연면적 </a:t>
            </a:r>
            <a:r>
              <a:rPr lang="en-US" altLang="ko-KR"/>
              <a:t>41,520</a:t>
            </a:r>
            <a:r>
              <a:rPr lang="ko-KR" altLang="en-US">
                <a:solidFill>
                  <a:srgbClr val="000000"/>
                </a:solidFill>
              </a:rPr>
              <a:t>㎡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건폐율 </a:t>
            </a:r>
            <a:r>
              <a:rPr lang="en-US" altLang="ko-KR">
                <a:solidFill>
                  <a:srgbClr val="000000"/>
                </a:solidFill>
              </a:rPr>
              <a:t>24.28%, </a:t>
            </a:r>
            <a:r>
              <a:rPr lang="ko-KR" altLang="en-US">
                <a:solidFill>
                  <a:srgbClr val="000000"/>
                </a:solidFill>
              </a:rPr>
              <a:t>용적률 </a:t>
            </a:r>
            <a:r>
              <a:rPr lang="en-US" altLang="ko-KR">
                <a:solidFill>
                  <a:srgbClr val="000000"/>
                </a:solidFill>
              </a:rPr>
              <a:t>117.24%)</a:t>
            </a:r>
            <a:endParaRPr lang="en-US" altLang="ko-KR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396000" y="2014617"/>
          <a:ext cx="8362799" cy="4618735"/>
        </p:xfrm>
        <a:graphic>
          <a:graphicData uri="http://schemas.openxmlformats.org/drawingml/2006/table">
            <a:tbl>
              <a:tblPr firstRow="1" bandRow="1"/>
              <a:tblGrid>
                <a:gridCol w="1151664"/>
                <a:gridCol w="1296144"/>
                <a:gridCol w="1368152"/>
                <a:gridCol w="1333401"/>
                <a:gridCol w="1340944"/>
                <a:gridCol w="1872494"/>
              </a:tblGrid>
              <a:tr h="664132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구분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건축면적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연면적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용적률산정용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연면적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 algn="ctr" latinLnBrk="0">
                        <a:lnSpc>
                          <a:spcPct val="160000"/>
                        </a:lnSpc>
                        <a:buClr>
                          <a:srgbClr val="000000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</a:rPr>
                        <a:t>활용용도</a:t>
                      </a:r>
                      <a:endParaRPr lang="ko-KR" altLang="en-US" sz="140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비고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535065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계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6,246.04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spc="5">
                          <a:solidFill>
                            <a:srgbClr val="000000"/>
                          </a:solidFill>
                        </a:rPr>
                        <a:t>41,520.10</a:t>
                      </a: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spc="5">
                          <a:solidFill>
                            <a:srgbClr val="000000"/>
                          </a:solidFill>
                        </a:rPr>
                        <a:t>34,112.31</a:t>
                      </a: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8">
                  <a:txBody>
                    <a:bodyPr vert="horz" lIns="17907" tIns="17907" rIns="17907" bIns="17907" anchor="ctr" anchorCtr="0"/>
                    <a:p>
                      <a:pPr marL="0" indent="0" algn="l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  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 ■ 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</a:rPr>
                        <a:t>대지면적 </a:t>
                      </a:r>
                      <a:r>
                        <a:rPr lang="en-US" altLang="ko-KR" sz="1400" spc="-285">
                          <a:solidFill>
                            <a:srgbClr val="000000"/>
                          </a:solidFill>
                        </a:rPr>
                        <a:t>: 29,095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</a:rPr>
                        <a:t>㎡</a:t>
                      </a:r>
                      <a:endParaRPr lang="ko-KR" altLang="en-US" sz="1400" spc="-285">
                        <a:solidFill>
                          <a:srgbClr val="000000"/>
                        </a:solidFill>
                      </a:endParaRPr>
                    </a:p>
                    <a:p>
                      <a:pPr marL="0" indent="0" algn="l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400" spc="-285">
                        <a:solidFill>
                          <a:srgbClr val="000000"/>
                        </a:solidFill>
                      </a:endParaRPr>
                    </a:p>
                    <a:p>
                      <a:pPr marL="0" indent="0" algn="l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  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 ■ 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</a:rPr>
                        <a:t>건 폐 율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  <a:ea typeface="+mn-ea"/>
                        </a:rPr>
                        <a:t> </a:t>
                      </a:r>
                      <a:r>
                        <a:rPr lang="en-US" altLang="ko-KR" sz="1400" spc="-285">
                          <a:solidFill>
                            <a:srgbClr val="000000"/>
                          </a:solidFill>
                        </a:rPr>
                        <a:t>: 24.28%</a:t>
                      </a:r>
                      <a:endParaRPr lang="en-US" altLang="ko-KR" sz="1400" spc="-285">
                        <a:solidFill>
                          <a:srgbClr val="000000"/>
                        </a:solidFill>
                      </a:endParaRPr>
                    </a:p>
                    <a:p>
                      <a:pPr marL="0" indent="0" algn="l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altLang="ko-KR" sz="1400" spc="-285">
                        <a:solidFill>
                          <a:srgbClr val="000000"/>
                        </a:solidFill>
                      </a:endParaRPr>
                    </a:p>
                    <a:p>
                      <a:pPr marL="0" indent="0" algn="l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  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 ■ </a:t>
                      </a:r>
                      <a:r>
                        <a:rPr lang="ko-KR" altLang="en-US" sz="1400" spc="-285">
                          <a:solidFill>
                            <a:srgbClr val="000000"/>
                          </a:solidFill>
                        </a:rPr>
                        <a:t>용 적 률 </a:t>
                      </a:r>
                      <a:r>
                        <a:rPr lang="en-US" altLang="ko-KR" sz="1400" spc="-285">
                          <a:solidFill>
                            <a:srgbClr val="000000"/>
                          </a:solidFill>
                        </a:rPr>
                        <a:t>: 117.24%</a:t>
                      </a:r>
                      <a:endParaRPr lang="en-US" altLang="ko-KR" sz="1400" spc="-28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72244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수위실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   32.88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     32.88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    32.88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 algn="ctr" latinLnBrk="0">
                        <a:lnSpc>
                          <a:spcPct val="160000"/>
                        </a:lnSpc>
                        <a:buClr>
                          <a:srgbClr val="000000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</a:rPr>
                        <a:t>경비</a:t>
                      </a:r>
                      <a:endParaRPr lang="ko-KR" altLang="en-US" sz="140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515299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1" spc="5">
                          <a:solidFill>
                            <a:srgbClr val="ff0000"/>
                          </a:solidFill>
                        </a:rPr>
                        <a:t>주차장</a:t>
                      </a:r>
                      <a:endParaRPr lang="ko-KR" altLang="en-US" sz="1400" b="1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1" spc="5">
                          <a:solidFill>
                            <a:srgbClr val="ff0000"/>
                          </a:solidFill>
                        </a:rPr>
                        <a:t>    60.50 </a:t>
                      </a:r>
                      <a:endParaRPr lang="en-US" sz="1400" b="1" spc="5">
                        <a:solidFill>
                          <a:srgbClr val="ff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1" spc="5">
                          <a:solidFill>
                            <a:srgbClr val="ff0000"/>
                          </a:solidFill>
                        </a:rPr>
                        <a:t>4,854.53 </a:t>
                      </a:r>
                      <a:endParaRPr lang="en-US" sz="1400" b="1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1" spc="5">
                          <a:solidFill>
                            <a:srgbClr val="ff0000"/>
                          </a:solidFill>
                        </a:rPr>
                        <a:t>     60.50 </a:t>
                      </a:r>
                      <a:endParaRPr lang="en-US" sz="1400" b="1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 algn="ctr" latinLnBrk="0">
                        <a:lnSpc>
                          <a:spcPct val="160000"/>
                        </a:lnSpc>
                        <a:buClr>
                          <a:srgbClr val="000000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</a:rPr>
                        <a:t>공공주택</a:t>
                      </a:r>
                      <a:endParaRPr lang="ko-KR" altLang="en-US" sz="140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86771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본관동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3,398.96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17,752.93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16,807.81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 algn="ctr" latinLnBrk="0">
                        <a:lnSpc>
                          <a:spcPct val="160000"/>
                        </a:lnSpc>
                        <a:buClr>
                          <a:srgbClr val="000000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</a:rPr>
                        <a:t>청년창업센터</a:t>
                      </a:r>
                      <a:endParaRPr lang="ko-KR" altLang="en-US" sz="140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76037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서울지부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1,786.58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 5,905.92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 5,905.92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62086">
                <a:tc rowSpan="2"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별관동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  967.12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11,027.34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spc="5">
                          <a:solidFill>
                            <a:srgbClr val="000000"/>
                          </a:solidFill>
                        </a:rPr>
                        <a:t> 9,358.70 </a:t>
                      </a:r>
                      <a:endParaRPr 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 algn="ctr" latinLnBrk="0">
                        <a:lnSpc>
                          <a:spcPct val="160000"/>
                        </a:lnSpc>
                        <a:buClr>
                          <a:srgbClr val="000000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</a:rPr>
                        <a:t>어르신복합센터</a:t>
                      </a:r>
                      <a:endParaRPr lang="ko-KR" altLang="en-US" sz="140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32048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복지타운</a:t>
                      </a:r>
                      <a:endParaRPr lang="ko-KR" altLang="en-US" sz="1400"/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517571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</a:rPr>
                        <a:t>상설시험장</a:t>
                      </a:r>
                      <a:endParaRPr lang="ko-KR" altLang="en-US" sz="14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spc="5">
                          <a:solidFill>
                            <a:srgbClr val="000000"/>
                          </a:solidFill>
                        </a:rPr>
                        <a:t>   817.50</a:t>
                      </a:r>
                      <a:endParaRPr lang="en-US" altLang="ko-KR" sz="11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spc="5">
                          <a:solidFill>
                            <a:srgbClr val="000000"/>
                          </a:solidFill>
                        </a:rPr>
                        <a:t>   1946.50</a:t>
                      </a:r>
                      <a:endParaRPr lang="en-US" altLang="ko-KR" sz="11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spc="5">
                          <a:solidFill>
                            <a:srgbClr val="000000"/>
                          </a:solidFill>
                        </a:rPr>
                        <a:t>   1946.50</a:t>
                      </a:r>
                      <a:endParaRPr lang="en-US" altLang="ko-KR" sz="1100" spc="5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17907" tIns="17907" rIns="17907" bIns="17907" anchor="ctr" anchorCtr="0">
                      <a:spAutoFit/>
                    </a:bodyPr>
                    <a:p>
                      <a:pPr algn="ctr" latinLnBrk="0">
                        <a:lnSpc>
                          <a:spcPct val="160000"/>
                        </a:lnSpc>
                        <a:buClr>
                          <a:srgbClr val="000000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</a:rPr>
                        <a:t>보훈회관</a:t>
                      </a:r>
                      <a:endParaRPr lang="ko-KR" altLang="en-US" sz="140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524328" y="1650286"/>
            <a:ext cx="118723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600"/>
              <a:t>[</a:t>
            </a:r>
            <a:r>
              <a:rPr lang="ko-KR" altLang="en-US" sz="1600"/>
              <a:t>단위 </a:t>
            </a:r>
            <a:r>
              <a:rPr lang="en-US" altLang="ko-KR" sz="1600"/>
              <a:t>: m2]</a:t>
            </a:r>
            <a:endParaRPr lang="ko-KR" altLang="en-US" sz="1600"/>
          </a:p>
        </p:txBody>
      </p:sp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720080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4581128"/>
            <a:ext cx="1187624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0" y="1772816"/>
            <a:ext cx="1187624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3924944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설계공모 사항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844824"/>
            <a:ext cx="9143999" cy="255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/>
              <a:t>추진일정</a:t>
            </a:r>
            <a:endParaRPr lang="ko-KR" altLang="en-US"/>
          </a:p>
          <a:p>
            <a:pPr lvl="0"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r>
              <a:rPr lang="en-US" altLang="ko-KR"/>
              <a:t> ’14. 10. 06 : </a:t>
            </a:r>
            <a:r>
              <a:rPr lang="ko-KR" altLang="en-US"/>
              <a:t>설계경기공고</a:t>
            </a:r>
            <a:endParaRPr lang="ko-KR" altLang="en-US"/>
          </a:p>
          <a:p>
            <a:pPr>
              <a:buChar char="-"/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r>
              <a:rPr lang="en-US" altLang="ko-KR"/>
              <a:t> ‘14. 10. 10 : </a:t>
            </a:r>
            <a:r>
              <a:rPr lang="ko-KR" altLang="en-US"/>
              <a:t>응모신청 접수</a:t>
            </a:r>
            <a:endParaRPr lang="ko-KR" altLang="en-US"/>
          </a:p>
          <a:p>
            <a:pPr>
              <a:buChar char="-"/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r>
              <a:rPr lang="en-US" altLang="ko-KR"/>
              <a:t> ’14. 10. 30 : </a:t>
            </a:r>
            <a:r>
              <a:rPr lang="ko-KR" altLang="en-US"/>
              <a:t>작품접수</a:t>
            </a:r>
            <a:endParaRPr lang="ko-KR" altLang="en-US"/>
          </a:p>
          <a:p>
            <a:pPr>
              <a:buChar char="-"/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r>
              <a:rPr lang="en-US" altLang="ko-KR"/>
              <a:t> ’14. 11. 07 : </a:t>
            </a:r>
            <a:r>
              <a:rPr lang="ko-KR" altLang="en-US"/>
              <a:t>작품심사 및 당선작 발표</a:t>
            </a:r>
            <a:endParaRPr lang="ko-KR" altLang="en-US" b="1"/>
          </a:p>
        </p:txBody>
      </p:sp>
      <p:sp>
        <p:nvSpPr>
          <p:cNvPr id="9" name="TextBox 8"/>
          <p:cNvSpPr txBox="1"/>
          <p:nvPr/>
        </p:nvSpPr>
        <p:spPr>
          <a:xfrm>
            <a:off x="-36512" y="4653136"/>
            <a:ext cx="2280602" cy="20124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/>
              <a:t> </a:t>
            </a:r>
            <a:r>
              <a:rPr lang="ko-KR" altLang="en-US"/>
              <a:t>제출도서</a:t>
            </a:r>
            <a:endParaRPr lang="ko-KR" altLang="en-US"/>
          </a:p>
          <a:p>
            <a:pPr lvl="0"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r>
              <a:rPr lang="ko-KR" altLang="en-US"/>
              <a:t> 설계설명서 </a:t>
            </a:r>
            <a:r>
              <a:rPr lang="en-US" altLang="ko-KR"/>
              <a:t>: 15</a:t>
            </a:r>
            <a:r>
              <a:rPr lang="ko-KR" altLang="en-US"/>
              <a:t>부</a:t>
            </a:r>
            <a:endParaRPr lang="ko-KR" altLang="en-US"/>
          </a:p>
          <a:p>
            <a:pPr>
              <a:buChar char="-"/>
              <a:defRPr lang="ko-KR" altLang="en-US"/>
            </a:pPr>
            <a:r>
              <a:rPr lang="ko-KR" altLang="en-US"/>
              <a:t> 내부평가도면 </a:t>
            </a:r>
            <a:r>
              <a:rPr lang="en-US" altLang="ko-KR"/>
              <a:t>: 3</a:t>
            </a:r>
            <a:r>
              <a:rPr lang="ko-KR" altLang="en-US"/>
              <a:t>부</a:t>
            </a:r>
            <a:endParaRPr lang="ko-KR" altLang="en-US"/>
          </a:p>
          <a:p>
            <a:pPr>
              <a:buChar char="-"/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endParaRPr lang="ko-KR" altLang="en-US" b="1"/>
          </a:p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743607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6085184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자문단 구성 및 </a:t>
            </a:r>
            <a:r>
              <a:rPr lang="ko-KR" altLang="en-US" sz="2400" b="1">
                <a:cs typeface="+mj-cs"/>
              </a:rPr>
              <a:t>운영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3155482"/>
            <a:ext cx="2627784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>
                <a:solidFill>
                  <a:schemeClr val="tx1"/>
                </a:solidFill>
              </a:rPr>
              <a:t>디자인자문위원회</a:t>
            </a:r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87817" y="3673489"/>
          <a:ext cx="8939337" cy="3080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4681"/>
                <a:gridCol w="4536504"/>
                <a:gridCol w="1368152"/>
              </a:tblGrid>
              <a:tr h="270778"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자문내용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자문분야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비 고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55492">
                <a:tc rowSpan="10"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▪ 각종 심의내용의 적정반영 여부</a:t>
                      </a:r>
                      <a:endParaRPr lang="ko-KR" altLang="en-US" sz="1400"/>
                    </a:p>
                    <a:p>
                      <a:pPr algn="l">
                        <a:defRPr lang="ko-KR" altLang="en-US"/>
                      </a:pPr>
                      <a:br>
                        <a:rPr lang="ko-KR" altLang="en-US" sz="1400"/>
                      </a:br>
                      <a:r>
                        <a:rPr lang="ko-KR" altLang="en-US" sz="1400"/>
                        <a:t>  ▪ 실시설계도면의 적정성</a:t>
                      </a:r>
                      <a:endParaRPr lang="ko-KR" altLang="en-US" sz="1400"/>
                    </a:p>
                    <a:p>
                      <a:pPr algn="l">
                        <a:defRPr lang="ko-KR" altLang="en-US"/>
                      </a:pPr>
                      <a:br>
                        <a:rPr lang="ko-KR" altLang="en-US" sz="1400"/>
                      </a:br>
                      <a:r>
                        <a:rPr lang="ko-KR" altLang="en-US" sz="1400"/>
                        <a:t>  ▪ 구조 등 각종계산서의 적정성</a:t>
                      </a:r>
                      <a:endParaRPr lang="ko-KR" altLang="en-US" sz="1400"/>
                    </a:p>
                    <a:p>
                      <a:pPr algn="l">
                        <a:defRPr lang="ko-KR" altLang="en-US"/>
                      </a:pPr>
                      <a:br>
                        <a:rPr lang="ko-KR" altLang="en-US" sz="1400"/>
                      </a:br>
                      <a:r>
                        <a:rPr lang="ko-KR" altLang="en-US" sz="1400"/>
                        <a:t>  ▪ 관련법규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시방내용의 적정성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건축계획 및 설계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400"/>
                        <a:t>2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52598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시공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구조</a:t>
                      </a:r>
                      <a:r>
                        <a:rPr lang="en-US" altLang="ko-KR" sz="1400"/>
                        <a:t>, </a:t>
                      </a:r>
                      <a:r>
                        <a:rPr lang="en-US" sz="1400"/>
                        <a:t>VE</a:t>
                      </a:r>
                      <a:endParaRPr 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각 </a:t>
                      </a:r>
                      <a:r>
                        <a:rPr lang="en-US" altLang="ko-KR" sz="1400"/>
                        <a:t>1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55901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디자인</a:t>
                      </a:r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공간</a:t>
                      </a:r>
                      <a:r>
                        <a:rPr lang="en-US" altLang="ko-KR" sz="1400"/>
                        <a:t>)</a:t>
                      </a:r>
                      <a:r>
                        <a:rPr lang="ko-KR" altLang="en-US" sz="1400"/>
                        <a:t>분야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400"/>
                        <a:t>2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92262">
                <a:tc vMerge="1">
                  <a:txBody>
                    <a:bodyPr/>
                    <a:p>
                      <a:pPr algn="l">
                        <a:defRPr lang="ko-KR" altLang="en-US"/>
                      </a:pP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기계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전기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통신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소방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각 </a:t>
                      </a:r>
                      <a:r>
                        <a:rPr lang="en-US" altLang="ko-KR" sz="1400"/>
                        <a:t>1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92262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계획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시공 및 친환경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각 </a:t>
                      </a:r>
                      <a:r>
                        <a:rPr lang="en-US" altLang="ko-KR" sz="1400"/>
                        <a:t>1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92262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디자인</a:t>
                      </a:r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조경</a:t>
                      </a:r>
                      <a:r>
                        <a:rPr lang="en-US" altLang="ko-KR" sz="1400"/>
                        <a:t>)</a:t>
                      </a:r>
                      <a:r>
                        <a:rPr lang="ko-KR" altLang="en-US" sz="1400"/>
                        <a:t>분야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400"/>
                        <a:t>1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92262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지질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시공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구조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상하수도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토질 및 기초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각 </a:t>
                      </a:r>
                      <a:r>
                        <a:rPr lang="en-US" altLang="ko-KR" sz="1400"/>
                        <a:t>1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92262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환경색채 및 토탈디자인</a:t>
                      </a:r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시각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정보</a:t>
                      </a:r>
                      <a:r>
                        <a:rPr lang="en-US" altLang="ko-KR" sz="1400"/>
                        <a:t>, </a:t>
                      </a:r>
                      <a:r>
                        <a:rPr lang="ko-KR" altLang="en-US" sz="1400"/>
                        <a:t>공간</a:t>
                      </a:r>
                      <a:r>
                        <a:rPr lang="en-US" altLang="ko-KR" sz="1400"/>
                        <a:t>)</a:t>
                      </a:r>
                      <a:r>
                        <a:rPr lang="ko-KR" altLang="en-US" sz="1400"/>
                        <a:t>분야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각</a:t>
                      </a:r>
                      <a:r>
                        <a:rPr lang="en-US" altLang="ko-KR" sz="1400"/>
                        <a:t>2</a:t>
                      </a:r>
                      <a:r>
                        <a:rPr lang="ko-KR" altLang="en-US" sz="1400"/>
                        <a:t>인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92262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주부프로슈머</a:t>
                      </a:r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단위세대 등</a:t>
                      </a:r>
                      <a:r>
                        <a:rPr lang="en-US" altLang="ko-KR" sz="1400"/>
                        <a:t>)</a:t>
                      </a:r>
                      <a:endParaRPr lang="en-US" altLang="ko-KR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　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92262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268" tIns="9268" rIns="9268" bIns="0" anchor="ctr" anchorCtr="0"/>
                    <a:p>
                      <a:pPr algn="l">
                        <a:defRPr lang="ko-KR" altLang="en-US"/>
                      </a:pPr>
                      <a:r>
                        <a:rPr lang="ko-KR" altLang="en-US" sz="1400"/>
                        <a:t>  각 분과별 내부위원</a:t>
                      </a:r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팀장이상</a:t>
                      </a:r>
                      <a:r>
                        <a:rPr lang="en-US" altLang="ko-KR" sz="1400"/>
                        <a:t>) </a:t>
                      </a:r>
                      <a:r>
                        <a:rPr lang="ko-KR" altLang="en-US" sz="1400"/>
                        <a:t>구성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9268" tIns="9268" rIns="9268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400"/>
                        <a:t>　</a:t>
                      </a:r>
                      <a:endParaRPr lang="ko-KR" altLang="en-US" sz="14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268" marR="9268" marT="92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-1016" y="1412776"/>
            <a:ext cx="2627784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>
                <a:solidFill>
                  <a:schemeClr val="tx1"/>
                </a:solidFill>
              </a:rPr>
              <a:t>TF </a:t>
            </a:r>
            <a:r>
              <a:rPr lang="ko-KR" altLang="en-US">
                <a:solidFill>
                  <a:schemeClr val="tx1"/>
                </a:solidFill>
              </a:rPr>
              <a:t>자문단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1873290"/>
            <a:ext cx="9143999" cy="118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1600">
                <a:latin typeface="바탕"/>
                <a:ea typeface="바탕"/>
              </a:rPr>
              <a:t>○</a:t>
            </a:r>
            <a:r>
              <a:rPr lang="en-US" altLang="ko-KR" sz="1600"/>
              <a:t> </a:t>
            </a:r>
            <a:r>
              <a:rPr lang="ko-KR" altLang="en-US" sz="1600"/>
              <a:t>관련분야 전문가로 자문단 구성 및 운영</a:t>
            </a:r>
            <a:endParaRPr lang="ko-KR" altLang="en-US" sz="1600"/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600"/>
              <a:t>   </a:t>
            </a:r>
            <a:r>
              <a:rPr lang="en-US" altLang="ko-KR" sz="1600"/>
              <a:t>- </a:t>
            </a:r>
            <a:r>
              <a:rPr lang="ko-KR" altLang="en-US" sz="1600"/>
              <a:t>신혼부부</a:t>
            </a:r>
            <a:r>
              <a:rPr lang="en-US" altLang="ko-KR" sz="1600"/>
              <a:t>, </a:t>
            </a:r>
            <a:r>
              <a:rPr lang="ko-KR" altLang="en-US" sz="1600"/>
              <a:t>대학생</a:t>
            </a:r>
            <a:r>
              <a:rPr lang="en-US" altLang="ko-KR" sz="1600"/>
              <a:t>, </a:t>
            </a:r>
            <a:r>
              <a:rPr lang="ko-KR" altLang="en-US" sz="1600"/>
              <a:t>도전숙 등 수요자맞춤형 평면개발</a:t>
            </a:r>
            <a:endParaRPr lang="ko-KR" altLang="en-US" sz="1600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600"/>
              <a:t>   - </a:t>
            </a:r>
            <a:r>
              <a:rPr lang="ko-KR" altLang="en-US" sz="1600"/>
              <a:t>서로 다른 주거유형의 혼재에 따른 건축계획수립 등</a:t>
            </a:r>
            <a:endParaRPr lang="en-US" altLang="ko-KR" sz="1600"/>
          </a:p>
        </p:txBody>
      </p:sp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3356992"/>
            <a:ext cx="1475656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720080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4573016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현상설계경기 심사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1556792"/>
            <a:ext cx="1475656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" y="1628800"/>
            <a:ext cx="9143999" cy="1455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/>
              <a:t>위원회 구성</a:t>
            </a:r>
            <a:endParaRPr lang="ko-KR" altLang="en-US"/>
          </a:p>
          <a:p>
            <a:pPr lvl="0"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r>
              <a:rPr lang="ko-KR" altLang="en-US"/>
              <a:t> 구성 </a:t>
            </a:r>
            <a:r>
              <a:rPr lang="en-US" altLang="ko-KR"/>
              <a:t>: </a:t>
            </a:r>
            <a:r>
              <a:rPr lang="ko-KR" altLang="en-US"/>
              <a:t>건축</a:t>
            </a:r>
            <a:r>
              <a:rPr lang="en-US" altLang="ko-KR"/>
              <a:t>/</a:t>
            </a:r>
            <a:r>
              <a:rPr lang="ko-KR" altLang="en-US"/>
              <a:t>단지계획 분야</a:t>
            </a:r>
            <a:r>
              <a:rPr lang="en-US" altLang="ko-KR"/>
              <a:t>(6</a:t>
            </a:r>
            <a:r>
              <a:rPr lang="ko-KR" altLang="en-US"/>
              <a:t>인</a:t>
            </a:r>
            <a:r>
              <a:rPr lang="en-US" altLang="ko-KR"/>
              <a:t>), </a:t>
            </a:r>
            <a:r>
              <a:rPr lang="ko-KR" altLang="en-US"/>
              <a:t>평면계획 분야</a:t>
            </a:r>
            <a:r>
              <a:rPr lang="en-US" altLang="ko-KR"/>
              <a:t>(2</a:t>
            </a:r>
            <a:r>
              <a:rPr lang="ko-KR" altLang="en-US"/>
              <a:t>인</a:t>
            </a:r>
            <a:r>
              <a:rPr lang="en-US" altLang="ko-KR"/>
              <a:t>)</a:t>
            </a:r>
            <a:endParaRPr lang="en-US" altLang="ko-KR"/>
          </a:p>
          <a:p>
            <a:pPr>
              <a:buChar char="-"/>
              <a:defRPr lang="ko-KR" altLang="en-US"/>
            </a:pPr>
            <a:r>
              <a:rPr lang="ko-KR" altLang="en-US"/>
              <a:t> 시기 </a:t>
            </a:r>
            <a:r>
              <a:rPr lang="en-US" altLang="ko-KR"/>
              <a:t>: </a:t>
            </a:r>
            <a:r>
              <a:rPr lang="ko-KR" altLang="en-US"/>
              <a:t>설계경기 공고 시 확정된 심사위원 명단 홈페이지 게시</a:t>
            </a:r>
            <a:endParaRPr lang="ko-KR" altLang="en-US"/>
          </a:p>
          <a:p>
            <a:pPr>
              <a:buChar char="-"/>
              <a:defRPr lang="ko-KR" altLang="en-US"/>
            </a:pPr>
            <a:r>
              <a:rPr lang="en-US" altLang="ko-KR"/>
              <a:t> </a:t>
            </a:r>
            <a:r>
              <a:rPr lang="ko-KR" altLang="en-US"/>
              <a:t>방법 </a:t>
            </a:r>
            <a:r>
              <a:rPr lang="en-US" altLang="ko-KR"/>
              <a:t>: </a:t>
            </a:r>
            <a:r>
              <a:rPr lang="ko-KR" altLang="en-US"/>
              <a:t>심사위원선정위원회 구성을 통한 심사위원 선정</a:t>
            </a:r>
            <a:endParaRPr lang="en-US" altLang="ko-KR"/>
          </a:p>
        </p:txBody>
      </p:sp>
      <p:sp>
        <p:nvSpPr>
          <p:cNvPr id="10" name="TextBox 9"/>
          <p:cNvSpPr txBox="1"/>
          <p:nvPr/>
        </p:nvSpPr>
        <p:spPr>
          <a:xfrm>
            <a:off x="0" y="3429000"/>
            <a:ext cx="9143999" cy="255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/>
              <a:t> 심사 방법</a:t>
            </a:r>
            <a:endParaRPr lang="ko-KR" altLang="en-US"/>
          </a:p>
          <a:p>
            <a:pPr lvl="0"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r>
              <a:rPr lang="en-US" altLang="ko-KR"/>
              <a:t>1</a:t>
            </a:r>
            <a:r>
              <a:rPr lang="ko-KR" altLang="en-US"/>
              <a:t>단계 </a:t>
            </a:r>
            <a:r>
              <a:rPr lang="en-US" altLang="ko-KR"/>
              <a:t>: </a:t>
            </a:r>
            <a:r>
              <a:rPr lang="ko-KR" altLang="en-US"/>
              <a:t>탈락작품 선정</a:t>
            </a:r>
            <a:endParaRPr lang="ko-KR" altLang="en-US"/>
          </a:p>
          <a:p>
            <a:pPr lvl="0">
              <a:defRPr lang="ko-KR" altLang="en-US"/>
            </a:pPr>
            <a:r>
              <a:rPr lang="en-US" altLang="ko-KR"/>
              <a:t>  · 2</a:t>
            </a:r>
            <a:r>
              <a:rPr lang="ko-KR" altLang="en-US"/>
              <a:t>단계 심사대상 작품 선정</a:t>
            </a:r>
            <a:r>
              <a:rPr lang="en-US" altLang="ko-KR"/>
              <a:t>(</a:t>
            </a:r>
            <a:r>
              <a:rPr lang="ko-KR" altLang="en-US"/>
              <a:t>입상작의 </a:t>
            </a:r>
            <a:r>
              <a:rPr lang="en-US" altLang="ko-KR"/>
              <a:t>1.5</a:t>
            </a:r>
            <a:r>
              <a:rPr lang="ko-KR" altLang="en-US"/>
              <a:t>배</a:t>
            </a:r>
            <a:r>
              <a:rPr lang="en-US" altLang="ko-KR"/>
              <a:t>) </a:t>
            </a:r>
            <a:r>
              <a:rPr lang="ko-KR" altLang="en-US"/>
              <a:t>전까지 작품수를 고려</a:t>
            </a:r>
            <a:r>
              <a:rPr lang="en-US" altLang="ko-KR"/>
              <a:t>,</a:t>
            </a:r>
            <a:r>
              <a:rPr lang="ko-KR" altLang="en-US"/>
              <a:t> 종다수로 단계별</a:t>
            </a:r>
            <a:r>
              <a:rPr lang="en-US" altLang="ko-KR"/>
              <a:t> </a:t>
            </a:r>
            <a:endParaRPr lang="en-US" altLang="ko-KR"/>
          </a:p>
          <a:p>
            <a:pPr lvl="0">
              <a:defRPr lang="ko-KR" altLang="en-US"/>
            </a:pPr>
            <a:r>
              <a:rPr lang="en-US" altLang="ko-KR"/>
              <a:t>    </a:t>
            </a:r>
            <a:r>
              <a:rPr lang="ko-KR" altLang="en-US"/>
              <a:t>탈락작품 선정 원칙</a:t>
            </a:r>
            <a:endParaRPr lang="ko-KR" altLang="en-US"/>
          </a:p>
          <a:p>
            <a:pPr>
              <a:buChar char="-"/>
              <a:defRPr lang="ko-KR" altLang="en-US"/>
            </a:pPr>
            <a:r>
              <a:rPr lang="en-US" altLang="ko-KR"/>
              <a:t>2</a:t>
            </a:r>
            <a:r>
              <a:rPr lang="ko-KR" altLang="en-US"/>
              <a:t>단계 </a:t>
            </a:r>
            <a:r>
              <a:rPr lang="en-US" altLang="ko-KR"/>
              <a:t>: </a:t>
            </a:r>
            <a:r>
              <a:rPr lang="ko-KR" altLang="en-US"/>
              <a:t>위원별 점수 집계에 따른 입상작 선정</a:t>
            </a:r>
            <a:endParaRPr lang="ko-KR" altLang="en-US"/>
          </a:p>
          <a:p>
            <a:pPr lvl="0">
              <a:defRPr lang="ko-KR" altLang="en-US"/>
            </a:pPr>
            <a:r>
              <a:rPr lang="en-US" altLang="ko-KR"/>
              <a:t>  · 1</a:t>
            </a:r>
            <a:r>
              <a:rPr lang="ko-KR" altLang="en-US"/>
              <a:t>단계 통과된 작품으로 </a:t>
            </a:r>
            <a:r>
              <a:rPr lang="en-US" altLang="ko-KR"/>
              <a:t>2</a:t>
            </a:r>
            <a:r>
              <a:rPr lang="ko-KR" altLang="en-US"/>
              <a:t>단계 심사 진행</a:t>
            </a:r>
            <a:endParaRPr lang="ko-KR" altLang="en-US"/>
          </a:p>
          <a:p>
            <a:pPr lvl="0">
              <a:defRPr lang="ko-KR" altLang="en-US"/>
            </a:pPr>
            <a:r>
              <a:rPr lang="en-US" altLang="ko-KR"/>
              <a:t>  · </a:t>
            </a:r>
            <a:r>
              <a:rPr lang="ko-KR" altLang="en-US"/>
              <a:t>위원별 심사점수 합계에서 최고</a:t>
            </a:r>
            <a:r>
              <a:rPr lang="en-US" altLang="ko-KR"/>
              <a:t>, </a:t>
            </a:r>
            <a:r>
              <a:rPr lang="ko-KR" altLang="en-US"/>
              <a:t>최저점을 뺀 심사점수 합계를 </a:t>
            </a:r>
            <a:r>
              <a:rPr lang="en-US" altLang="ko-KR"/>
              <a:t>100</a:t>
            </a:r>
            <a:r>
              <a:rPr lang="ko-KR" altLang="en-US"/>
              <a:t>점 만점으로 환산</a:t>
            </a:r>
            <a:endParaRPr lang="ko-KR" altLang="en-US"/>
          </a:p>
          <a:p>
            <a:pPr lvl="0">
              <a:defRPr lang="ko-KR" altLang="en-US"/>
            </a:pPr>
            <a:r>
              <a:rPr lang="en-US" altLang="ko-KR"/>
              <a:t>    </a:t>
            </a:r>
            <a:r>
              <a:rPr lang="ko-KR" altLang="en-US"/>
              <a:t>한 점수에</a:t>
            </a:r>
            <a:r>
              <a:rPr lang="en-US" altLang="ko-KR"/>
              <a:t> </a:t>
            </a:r>
            <a:r>
              <a:rPr lang="ko-KR" altLang="en-US"/>
              <a:t>내부평가를 합한 점수로 산정</a:t>
            </a:r>
            <a:endParaRPr lang="en-US" altLang="ko-KR"/>
          </a:p>
        </p:txBody>
      </p:sp>
    </p:spTree>
  </p:cSld>
  <p:clrMapOvr>
    <a:masterClrMapping/>
  </p:clrMapOvr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720080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4573016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현상설계경기 심사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1340768"/>
            <a:ext cx="2555776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" y="1412776"/>
            <a:ext cx="9143999" cy="909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/>
              <a:t>분야별 설계평가 기준</a:t>
            </a:r>
            <a:endParaRPr lang="ko-KR" altLang="en-US"/>
          </a:p>
          <a:p>
            <a:pPr lvl="0">
              <a:defRPr lang="ko-KR" altLang="en-US"/>
            </a:pPr>
            <a:endParaRPr lang="en-US" altLang="ko-KR"/>
          </a:p>
          <a:p>
            <a:pPr>
              <a:buChar char="-"/>
              <a:defRPr lang="ko-KR" altLang="en-US"/>
            </a:pPr>
            <a:endParaRPr lang="en-US" altLang="ko-KR"/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07504" y="1916832"/>
          <a:ext cx="8892481" cy="47277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  <a:gridCol w="4536504"/>
                <a:gridCol w="792088"/>
                <a:gridCol w="864096"/>
                <a:gridCol w="865466"/>
                <a:gridCol w="538183"/>
              </a:tblGrid>
              <a:tr h="319919"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 b="1"/>
                        <a:t>평가분야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 b="1"/>
                        <a:t>평가항목 및 세부사항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 b="1"/>
                        <a:t>배점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 b="1"/>
                        <a:t>평가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 b="1"/>
                        <a:t>평가자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 b="1"/>
                        <a:t>비고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13754">
                <a:tc rowSpan="2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건축계획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○배치 및 공간계획의 적정성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200"/>
                        <a:t>75</a:t>
                      </a:r>
                      <a:r>
                        <a:rPr lang="ko-KR" altLang="en-US" sz="1200"/>
                        <a:t>점</a:t>
                      </a:r>
                      <a:endParaRPr lang="ko-KR" altLang="en-US" sz="1200" b="0" i="0">
                        <a:solidFill>
                          <a:srgbClr val="000000"/>
                        </a:solidFill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3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상대평가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3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심사위원</a:t>
                      </a:r>
                      <a:br>
                        <a:rPr lang="ko-KR" altLang="en-US" sz="1200"/>
                      </a:br>
                      <a:r>
                        <a:rPr lang="en-US" altLang="ko-KR" sz="1200"/>
                        <a:t>(6</a:t>
                      </a:r>
                      <a:r>
                        <a:rPr lang="ko-KR" altLang="en-US" sz="1200"/>
                        <a:t>인</a:t>
                      </a:r>
                      <a:r>
                        <a:rPr lang="en-US" altLang="ko-KR" sz="1200"/>
                        <a:t>)</a:t>
                      </a:r>
                      <a:endParaRPr lang="en-US" altLang="ko-KR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3">
                  <a:txBody>
                    <a:bodyPr vert="horz" lIns="811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○창의적인 외부 경관 및 디자인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253413"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단지계획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○단지계획 및 토지이용계획의 적합성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rowSpan="2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평면계획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○평면계획의 효율성 및 합리성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200"/>
                        <a:t>25</a:t>
                      </a:r>
                      <a:r>
                        <a:rPr lang="ko-KR" altLang="en-US" sz="1200"/>
                        <a:t>점</a:t>
                      </a:r>
                      <a:endParaRPr lang="ko-KR" altLang="en-US" sz="1200" b="0" i="0">
                        <a:solidFill>
                          <a:srgbClr val="000000"/>
                        </a:solidFill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상대평가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심사위원</a:t>
                      </a:r>
                      <a:br>
                        <a:rPr lang="ko-KR" altLang="en-US" sz="1200"/>
                      </a:br>
                      <a:r>
                        <a:rPr lang="en-US" altLang="ko-KR" sz="1200"/>
                        <a:t>(2</a:t>
                      </a:r>
                      <a:r>
                        <a:rPr lang="ko-KR" altLang="en-US" sz="1200"/>
                        <a:t>인</a:t>
                      </a:r>
                      <a:r>
                        <a:rPr lang="en-US" altLang="ko-KR" sz="1200"/>
                        <a:t>)</a:t>
                      </a:r>
                      <a:endParaRPr lang="en-US" altLang="ko-KR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811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1923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○고객이 선호하는 평면요소 반영 여부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86755">
                <a:tc rowSpan="16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감점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○중점 설계지침 위반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15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감</a:t>
                      </a:r>
                      <a:r>
                        <a:rPr lang="en-US" altLang="ko-KR" sz="1200"/>
                        <a:t>7</a:t>
                      </a:r>
                      <a:r>
                        <a:rPr lang="ko-KR" altLang="en-US" sz="1200"/>
                        <a:t>점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16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절대평가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16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자체평가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16"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en-US" altLang="ko-KR" sz="1200"/>
                        <a:t>   •</a:t>
                      </a:r>
                      <a:r>
                        <a:rPr lang="ko-KR" altLang="en-US" sz="1200"/>
                        <a:t>주거동의 향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en-US" altLang="ko-KR" sz="1200"/>
                        <a:t>   •</a:t>
                      </a:r>
                      <a:r>
                        <a:rPr lang="ko-KR" altLang="en-US" sz="1200"/>
                        <a:t>일 조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en-US" altLang="ko-KR" sz="1200"/>
                        <a:t>   •</a:t>
                      </a:r>
                      <a:r>
                        <a:rPr lang="ko-KR" altLang="en-US" sz="1200"/>
                        <a:t>코아 자연 채광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en-US" altLang="ko-KR" sz="1200"/>
                        <a:t>   •</a:t>
                      </a:r>
                      <a:r>
                        <a:rPr lang="ko-KR" altLang="en-US" sz="1200"/>
                        <a:t>평형별 평면수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en-US" altLang="ko-KR" sz="1200"/>
                        <a:t>   •</a:t>
                      </a:r>
                      <a:r>
                        <a:rPr lang="ko-KR" altLang="en-US" sz="1200"/>
                        <a:t>맞통풍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en-US" altLang="ko-KR" sz="1200"/>
                        <a:t>   •SH </a:t>
                      </a:r>
                      <a:r>
                        <a:rPr lang="ko-KR" altLang="en-US" sz="1200"/>
                        <a:t>단위세대 평면 반영지침</a:t>
                      </a:r>
                      <a:r>
                        <a:rPr lang="en-US" altLang="ko-KR" sz="1200"/>
                        <a:t>(50%</a:t>
                      </a:r>
                      <a:r>
                        <a:rPr lang="ko-KR" altLang="en-US" sz="1200"/>
                        <a:t>이상</a:t>
                      </a:r>
                      <a:r>
                        <a:rPr lang="en-US" altLang="ko-KR" sz="1200"/>
                        <a:t>) </a:t>
                      </a:r>
                      <a:r>
                        <a:rPr lang="ko-KR" altLang="en-US" sz="1200"/>
                        <a:t>미준수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○일반 설계지침 위반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   ∙지침 총세대수 위반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267953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   ∙전용면적</a:t>
                      </a:r>
                      <a:r>
                        <a:rPr lang="en-US" altLang="ko-KR" sz="1200"/>
                        <a:t>(</a:t>
                      </a:r>
                      <a:r>
                        <a:rPr lang="ko-KR" altLang="en-US" sz="1200"/>
                        <a:t>평형</a:t>
                      </a:r>
                      <a:r>
                        <a:rPr lang="en-US" altLang="ko-KR" sz="1200"/>
                        <a:t>)</a:t>
                      </a:r>
                      <a:r>
                        <a:rPr lang="ko-KR" altLang="en-US" sz="1200"/>
                        <a:t>별 세대수 지침비율</a:t>
                      </a:r>
                      <a:r>
                        <a:rPr lang="en-US" altLang="ko-KR" sz="1200"/>
                        <a:t>(±</a:t>
                      </a:r>
                      <a:r>
                        <a:rPr lang="ko-KR" altLang="en-US" sz="1200"/>
                        <a:t>지침</a:t>
                      </a:r>
                      <a:r>
                        <a:rPr lang="en-US" altLang="ko-KR" sz="1200"/>
                        <a:t>%) </a:t>
                      </a:r>
                      <a:r>
                        <a:rPr lang="ko-KR" altLang="en-US" sz="1200"/>
                        <a:t>미준수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   ∙규모별 전용면적 범위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   ∙생태면적비율</a:t>
                      </a:r>
                      <a:r>
                        <a:rPr lang="en-US" altLang="ko-KR" sz="1200"/>
                        <a:t>(</a:t>
                      </a:r>
                      <a:r>
                        <a:rPr lang="ko-KR" altLang="en-US" sz="1200"/>
                        <a:t>제한시</a:t>
                      </a:r>
                      <a:r>
                        <a:rPr lang="en-US" altLang="ko-KR" sz="1200"/>
                        <a:t>) </a:t>
                      </a:r>
                      <a:r>
                        <a:rPr lang="ko-KR" altLang="en-US" sz="1200"/>
                        <a:t>미준수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○법규</a:t>
                      </a:r>
                      <a:r>
                        <a:rPr lang="en-US" altLang="ko-KR" sz="1200"/>
                        <a:t>(</a:t>
                      </a:r>
                      <a:r>
                        <a:rPr lang="ko-KR" altLang="en-US" sz="1200"/>
                        <a:t>지침</a:t>
                      </a:r>
                      <a:r>
                        <a:rPr lang="en-US" altLang="ko-KR" sz="1200"/>
                        <a:t>) </a:t>
                      </a:r>
                      <a:r>
                        <a:rPr lang="ko-KR" altLang="en-US" sz="1200"/>
                        <a:t>위반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7863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○설계계획서의 지침위반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09199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○설계도판 및 모형제작 지침위반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186755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○부실벌점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감</a:t>
                      </a:r>
                      <a:r>
                        <a:rPr lang="en-US" altLang="ko-KR" sz="1200"/>
                        <a:t>3</a:t>
                      </a:r>
                      <a:r>
                        <a:rPr lang="ko-KR" altLang="en-US" sz="1200"/>
                        <a:t>점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238813"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가점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179999" tIns="8119" rIns="8119" bIns="0" anchor="ctr" anchorCtr="0"/>
                    <a:p>
                      <a:pPr algn="just">
                        <a:defRPr lang="ko-KR" altLang="en-US"/>
                      </a:pPr>
                      <a:r>
                        <a:rPr lang="ko-KR" altLang="en-US" sz="1200"/>
                        <a:t>○고객 선호도 및 분양성 고려</a:t>
                      </a:r>
                      <a:endParaRPr lang="ko-KR" altLang="en-US" sz="1200" b="1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8000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200"/>
                        <a:t>2</a:t>
                      </a:r>
                      <a:r>
                        <a:rPr lang="ko-KR" altLang="en-US" sz="1200"/>
                        <a:t>점</a:t>
                      </a:r>
                      <a:endParaRPr lang="ko-KR" altLang="en-US" sz="1200" b="0" i="0">
                        <a:solidFill>
                          <a:srgbClr val="000000"/>
                        </a:solidFill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8119" tIns="8119" rIns="8119" bIns="0" anchor="ctr" anchorCtr="0"/>
                    <a:p>
                      <a:pPr algn="ctr">
                        <a:defRPr lang="ko-KR" altLang="en-US"/>
                      </a:pPr>
                      <a:r>
                        <a:rPr lang="ko-KR" altLang="en-US" sz="1200"/>
                        <a:t>　</a:t>
                      </a:r>
                      <a:endParaRPr lang="ko-KR" altLang="en-US" sz="1200" b="0" i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120" marR="8120" marT="81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720080"/>
            <a:ext cx="9144000" cy="54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제목 1"/>
          <p:cNvSpPr txBox="1"/>
          <p:nvPr/>
        </p:nvSpPr>
        <p:spPr>
          <a:xfrm>
            <a:off x="-1016" y="692696"/>
            <a:ext cx="2844824" cy="650503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400" b="1" i="0" spc="5">
                <a:solidFill>
                  <a:schemeClr val="tx1"/>
                </a:solidFill>
                <a:cs typeface="+mj-cs"/>
              </a:rPr>
              <a:t>□ 향후 추진계획</a:t>
            </a:r>
            <a:endParaRPr lang="ko-KR" altLang="en-US" sz="2400" b="1" i="0" spc="5">
              <a:solidFill>
                <a:schemeClr val="tx1"/>
              </a:solidFill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1364575"/>
            <a:ext cx="9143999" cy="1186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-"/>
              <a:defRPr lang="ko-KR" altLang="en-US"/>
            </a:pPr>
            <a:r>
              <a:rPr lang="en-US" altLang="ko-KR"/>
              <a:t> ‘14.  09. : </a:t>
            </a:r>
            <a:r>
              <a:rPr lang="ko-KR" altLang="en-US"/>
              <a:t>자문단 구성</a:t>
            </a:r>
            <a:r>
              <a:rPr lang="en-US" altLang="ko-KR"/>
              <a:t>, </a:t>
            </a:r>
            <a:r>
              <a:rPr lang="ko-KR" altLang="en-US"/>
              <a:t>평면개발 및 가설계</a:t>
            </a:r>
            <a:endParaRPr lang="ko-KR" altLang="en-US"/>
          </a:p>
          <a:p>
            <a:pPr>
              <a:buChar char="-"/>
              <a:defRPr lang="ko-KR" altLang="en-US"/>
            </a:pPr>
            <a:r>
              <a:rPr lang="en-US" altLang="ko-KR"/>
              <a:t> ‘14. 10. : </a:t>
            </a:r>
            <a:r>
              <a:rPr lang="ko-KR" altLang="en-US"/>
              <a:t>설계용역 발주</a:t>
            </a:r>
            <a:endParaRPr lang="ko-KR" altLang="en-US"/>
          </a:p>
          <a:p>
            <a:pPr>
              <a:buChar char="-"/>
              <a:defRPr lang="ko-KR" altLang="en-US"/>
            </a:pPr>
            <a:r>
              <a:rPr lang="en-US" altLang="ko-KR"/>
              <a:t> ‘15. 01. : </a:t>
            </a:r>
            <a:r>
              <a:rPr lang="ko-KR" altLang="en-US"/>
              <a:t>주택건설사업승인</a:t>
            </a:r>
            <a:endParaRPr lang="ko-KR" altLang="en-US"/>
          </a:p>
          <a:p>
            <a:pPr>
              <a:buChar char="-"/>
              <a:defRPr lang="ko-KR" altLang="en-US"/>
            </a:pPr>
            <a:r>
              <a:rPr lang="en-US" altLang="ko-KR"/>
              <a:t> ‘15. 03. : </a:t>
            </a:r>
            <a:r>
              <a:rPr lang="ko-KR" altLang="en-US"/>
              <a:t>공사 착공</a:t>
            </a:r>
            <a:endParaRPr lang="ko-KR" altLang="en-US" b="1"/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43502" y="2734957"/>
          <a:ext cx="8856995" cy="3968497"/>
        </p:xfrm>
        <a:graphic>
          <a:graphicData uri="http://schemas.openxmlformats.org/drawingml/2006/table">
            <a:tbl>
              <a:tblPr firstRow="1" bandRow="1"/>
              <a:tblGrid>
                <a:gridCol w="1280286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365966"/>
                <a:gridCol w="90170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28068"/>
                <a:gridCol w="285742"/>
                <a:gridCol w="285742"/>
                <a:gridCol w="333365"/>
                <a:gridCol w="284964"/>
                <a:gridCol w="229060"/>
              </a:tblGrid>
              <a:tr h="255804">
                <a:tc row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구  분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gridSpan="10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2014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18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2015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2017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25580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11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12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 spc="5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3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255804">
                <a:tc row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평면개발 및</a:t>
                      </a:r>
                      <a:r>
                        <a:rPr lang="ko-KR" altLang="en-US" sz="1000" spc="5">
                          <a:solidFill>
                            <a:srgbClr val="000000"/>
                          </a:solidFill>
                          <a:ea typeface="+mn-ea"/>
                        </a:rPr>
                        <a:t> </a:t>
                      </a: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발주계획수립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8b8b8"/>
                    </a:solidFill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99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99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</a:tr>
              <a:tr h="25580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99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99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55804">
                <a:tc row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설계용역발주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8b8b8"/>
                    </a:solidFill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</a:tr>
              <a:tr h="25580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55804">
                <a:tc row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설계용역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8b8b8"/>
                    </a:solidFill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ff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</a:tr>
              <a:tr h="25580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ff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55804">
                <a:tc row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주택건설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사업계획승인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8b8b8"/>
                    </a:solidFill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0000ff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0000ff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</a:tr>
              <a:tr h="25580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0000ff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0000ff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55804">
                <a:tc row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공사 발주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8b8b8"/>
                    </a:solidFill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</a:tr>
              <a:tr h="25580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55804">
                <a:tc rowSpan="2"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spc="5">
                          <a:solidFill>
                            <a:srgbClr val="000000"/>
                          </a:solidFill>
                        </a:rPr>
                        <a:t>착공</a:t>
                      </a: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8b8b8"/>
                    </a:solidFill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>
                      <a:noFill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>
                      <a:noFill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9497" cap="flat" cmpd="sng" algn="ctr">
                      <a:solidFill>
                        <a:srgbClr val="699b37"/>
                      </a:solidFill>
                      <a:prstDash val="solid"/>
                      <a:round/>
                    </a:lnB>
                  </a:tcPr>
                </a:tc>
              </a:tr>
              <a:tr h="255804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17907" rIns="0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0" marR="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64769" tIns="17907" rIns="64769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9497" cap="flat" cmpd="sng" algn="ctr">
                      <a:solidFill>
                        <a:srgbClr val="699b37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56792"/>
            <a:ext cx="9144000" cy="129614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1556792"/>
            <a:ext cx="7772400" cy="1296144"/>
          </a:xfrm>
        </p:spPr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sz="4800"/>
              <a:t>감사합니다</a:t>
            </a:r>
            <a:endParaRPr lang="ko-KR" altLang="en-US" sz="4800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0" y="648072"/>
            <a:ext cx="9144000" cy="7647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KOREA</ep:Company>
  <ep:Words>801</ep:Words>
  <ep:PresentationFormat>화면 슬라이드 쇼(4:3)</ep:PresentationFormat>
  <ep:Paragraphs>217</ep:Paragraphs>
  <ep:Slides>10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ep:HeadingPairs>
  <ep:TitlesOfParts>
    <vt:vector size="11" baseType="lpstr">
      <vt:lpstr>Office 테마</vt:lpstr>
      <vt:lpstr>한국산업인력공단 부지를 활용한 공공주택 건설공사</vt:lpstr>
      <vt:lpstr>슬라이드 2</vt:lpstr>
      <vt:lpstr>슬라이드 3</vt:lpstr>
      <vt:lpstr>슬라이드 4</vt:lpstr>
      <vt:lpstr>PowerPoint 프레젠테이션</vt:lpstr>
      <vt:lpstr>PowerPoint 프레젠테이션</vt:lpstr>
      <vt:lpstr>PowerPoint 프레젠테이션</vt:lpstr>
      <vt:lpstr>PowerPoint 프레젠테이션</vt:lpstr>
      <vt:lpstr>슬라이드 9</vt:lpstr>
      <vt:lpstr>감사합니다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2013-10-30T07:15:59.000</dcterms:created>
  <dc:creator>USER</dc:creator>
  <dc:description/>
  <cp:keywords/>
  <cp:lastModifiedBy>서울시청</cp:lastModifiedBy>
  <dcterms:modified xsi:type="dcterms:W3CDTF">2014-09-04T05:30:01.958</dcterms:modified>
  <cp:revision>59</cp:revision>
  <dc:subject/>
  <dc:title>위례지구 A1-3BL 아파트 건설공사</dc:title>
</cp:coreProperties>
</file>