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4" r:id="rId34"/>
  </p:sld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8135" cy="686112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hiddenSlides="1" frameSlides="1"/>
  <p:showPr>
    <p:sldAll/>
    <p:penClr>
      <a:srgbClr val="ff0000">
        <a:alpha val="100000"/>
      </a:srgbClr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14929"/>
    <p:restoredTop sz="90100"/>
  </p:normalViewPr>
  <p:slideViewPr>
    <p:cSldViewPr>
      <p:cViewPr varScale="1">
        <p:scale>
          <a:sx n="100" d="100"/>
          <a:sy n="100" d="100"/>
        </p:scale>
        <p:origin x="0" y="0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648" cy="7375564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slide" Target="slides/slide19.xml"  /><Relationship Id="rId2" Type="http://schemas.openxmlformats.org/officeDocument/2006/relationships/slide" Target="slides/slide2.xml"  /><Relationship Id="rId20" Type="http://schemas.openxmlformats.org/officeDocument/2006/relationships/slide" Target="slides/slide20.xml"  /><Relationship Id="rId21" Type="http://schemas.openxmlformats.org/officeDocument/2006/relationships/slide" Target="slides/slide21.xml"  /><Relationship Id="rId22" Type="http://schemas.openxmlformats.org/officeDocument/2006/relationships/slide" Target="slides/slide22.xml"  /><Relationship Id="rId23" Type="http://schemas.openxmlformats.org/officeDocument/2006/relationships/slide" Target="slides/slide23.xml"  /><Relationship Id="rId24" Type="http://schemas.openxmlformats.org/officeDocument/2006/relationships/slide" Target="slides/slide24.xml"  /><Relationship Id="rId25" Type="http://schemas.openxmlformats.org/officeDocument/2006/relationships/slide" Target="slides/slide25.xml"  /><Relationship Id="rId26" Type="http://schemas.openxmlformats.org/officeDocument/2006/relationships/slide" Target="slides/slide26.xml"  /><Relationship Id="rId27" Type="http://schemas.openxmlformats.org/officeDocument/2006/relationships/slide" Target="slides/slide27.xml"  /><Relationship Id="rId28" Type="http://schemas.openxmlformats.org/officeDocument/2006/relationships/slide" Target="slides/slide28.xml"  /><Relationship Id="rId29" Type="http://schemas.openxmlformats.org/officeDocument/2006/relationships/slide" Target="slides/slide29.xml"  /><Relationship Id="rId3" Type="http://schemas.openxmlformats.org/officeDocument/2006/relationships/slide" Target="slides/slide3.xml"  /><Relationship Id="rId30" Type="http://schemas.openxmlformats.org/officeDocument/2006/relationships/slide" Target="slides/slide30.xml"  /><Relationship Id="rId31" Type="http://schemas.openxmlformats.org/officeDocument/2006/relationships/slide" Target="slides/slide31.xml"  /><Relationship Id="rId32" Type="http://schemas.openxmlformats.org/officeDocument/2006/relationships/presProps" Target="presProps.xml"  /><Relationship Id="rId33" Type="http://schemas.openxmlformats.org/officeDocument/2006/relationships/viewProps" Target="viewProps.xml"  /><Relationship Id="rId34" Type="http://schemas.openxmlformats.org/officeDocument/2006/relationships/slideMaster" Target="slideMasters/slideMaster1.xml"  /><Relationship Id="rId35" Type="http://schemas.openxmlformats.org/officeDocument/2006/relationships/theme" Target="theme/theme1.xml"  /><Relationship Id="rId36" Type="http://schemas.openxmlformats.org/officeDocument/2006/relationships/tableStyles" Target="tableStyles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제목 슬라이드" type="title" preserve="1">
  <p:cSld name="제목 슬라이드">
    <p:bg>
      <p:bgPr shadeToTitle="0">
        <a:blipFill rotWithShape="1">
          <a:blip r:embed="rId2">
            <a:alphaModFix/>
            <a:lum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01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pPr lvl="0">
                <a:defRPr lang="ko-KR" altLang="en-US"/>
              </a:pPr>
              <a:t>2014-03-01</a:t>
            </a:fld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5593" y="6248059"/>
            <a:ext cx="2896948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/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838587" y="2278351"/>
            <a:ext cx="7775931" cy="1145401"/>
          </a:xfrm>
          <a:custGeom>
            <a:avLst/>
            <a:gd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266" h="20514">
                <a:moveTo>
                  <a:pt x="8761" y="13"/>
                </a:moveTo>
                <a:cubicBezTo>
                  <a:pt x="7566" y="467"/>
                  <a:pt x="8789" y="582"/>
                  <a:pt x="7595" y="1037"/>
                </a:cubicBezTo>
                <a:cubicBezTo>
                  <a:pt x="6514" y="639"/>
                  <a:pt x="6428" y="467"/>
                  <a:pt x="4779" y="1037"/>
                </a:cubicBezTo>
                <a:cubicBezTo>
                  <a:pt x="4010" y="1322"/>
                  <a:pt x="4039" y="2346"/>
                  <a:pt x="3043" y="2687"/>
                </a:cubicBezTo>
                <a:cubicBezTo>
                  <a:pt x="2389" y="3427"/>
                  <a:pt x="1962" y="4138"/>
                  <a:pt x="1308" y="4821"/>
                </a:cubicBezTo>
                <a:cubicBezTo>
                  <a:pt x="1507" y="4991"/>
                  <a:pt x="1735" y="5219"/>
                  <a:pt x="1962" y="5304"/>
                </a:cubicBezTo>
                <a:cubicBezTo>
                  <a:pt x="2162" y="5418"/>
                  <a:pt x="2674" y="5304"/>
                  <a:pt x="2588" y="5560"/>
                </a:cubicBezTo>
                <a:cubicBezTo>
                  <a:pt x="2531" y="5788"/>
                  <a:pt x="1337" y="6186"/>
                  <a:pt x="1081" y="6271"/>
                </a:cubicBezTo>
                <a:cubicBezTo>
                  <a:pt x="569" y="7949"/>
                  <a:pt x="1052" y="7409"/>
                  <a:pt x="0" y="8176"/>
                </a:cubicBezTo>
                <a:cubicBezTo>
                  <a:pt x="142" y="8405"/>
                  <a:pt x="313" y="8604"/>
                  <a:pt x="427" y="8888"/>
                </a:cubicBezTo>
                <a:cubicBezTo>
                  <a:pt x="768" y="9229"/>
                  <a:pt x="1849" y="9798"/>
                  <a:pt x="1962" y="10310"/>
                </a:cubicBezTo>
                <a:cubicBezTo>
                  <a:pt x="2018" y="10652"/>
                  <a:pt x="796" y="11477"/>
                  <a:pt x="1081" y="11989"/>
                </a:cubicBezTo>
                <a:cubicBezTo>
                  <a:pt x="796" y="12870"/>
                  <a:pt x="3129" y="13240"/>
                  <a:pt x="3669" y="13382"/>
                </a:cubicBezTo>
                <a:cubicBezTo>
                  <a:pt x="4494" y="13980"/>
                  <a:pt x="4636" y="15544"/>
                  <a:pt x="5660" y="15772"/>
                </a:cubicBezTo>
                <a:cubicBezTo>
                  <a:pt x="7851" y="16312"/>
                  <a:pt x="9188" y="16938"/>
                  <a:pt x="11435" y="17052"/>
                </a:cubicBezTo>
                <a:cubicBezTo>
                  <a:pt x="13483" y="17279"/>
                  <a:pt x="14677" y="17564"/>
                  <a:pt x="16242" y="17592"/>
                </a:cubicBezTo>
                <a:cubicBezTo>
                  <a:pt x="17977" y="17763"/>
                  <a:pt x="20025" y="17848"/>
                  <a:pt x="21760" y="18019"/>
                </a:cubicBezTo>
                <a:cubicBezTo>
                  <a:pt x="23382" y="18616"/>
                  <a:pt x="24861" y="18190"/>
                  <a:pt x="26567" y="18787"/>
                </a:cubicBezTo>
                <a:cubicBezTo>
                  <a:pt x="30635" y="20238"/>
                  <a:pt x="38770" y="18616"/>
                  <a:pt x="38770" y="18616"/>
                </a:cubicBezTo>
                <a:cubicBezTo>
                  <a:pt x="44061" y="19640"/>
                  <a:pt x="43520" y="19811"/>
                  <a:pt x="50120" y="20067"/>
                </a:cubicBezTo>
                <a:cubicBezTo>
                  <a:pt x="54728" y="20693"/>
                  <a:pt x="55069" y="19555"/>
                  <a:pt x="63773" y="19982"/>
                </a:cubicBezTo>
                <a:cubicBezTo>
                  <a:pt x="65793" y="20209"/>
                  <a:pt x="66902" y="19783"/>
                  <a:pt x="68353" y="19868"/>
                </a:cubicBezTo>
                <a:cubicBezTo>
                  <a:pt x="69832" y="19953"/>
                  <a:pt x="71453" y="20380"/>
                  <a:pt x="72563" y="20494"/>
                </a:cubicBezTo>
                <a:cubicBezTo>
                  <a:pt x="73672" y="20607"/>
                  <a:pt x="74042" y="20238"/>
                  <a:pt x="75123" y="20465"/>
                </a:cubicBezTo>
                <a:cubicBezTo>
                  <a:pt x="75976" y="20636"/>
                  <a:pt x="76545" y="20095"/>
                  <a:pt x="77569" y="20067"/>
                </a:cubicBezTo>
                <a:cubicBezTo>
                  <a:pt x="80613" y="19896"/>
                  <a:pt x="83685" y="19896"/>
                  <a:pt x="86728" y="19811"/>
                </a:cubicBezTo>
                <a:cubicBezTo>
                  <a:pt x="90597" y="18759"/>
                  <a:pt x="91393" y="18815"/>
                  <a:pt x="96542" y="18616"/>
                </a:cubicBezTo>
                <a:cubicBezTo>
                  <a:pt x="99927" y="18190"/>
                  <a:pt x="102629" y="17450"/>
                  <a:pt x="106128" y="17194"/>
                </a:cubicBezTo>
                <a:cubicBezTo>
                  <a:pt x="108147" y="16426"/>
                  <a:pt x="104392" y="17763"/>
                  <a:pt x="109200" y="16739"/>
                </a:cubicBezTo>
                <a:cubicBezTo>
                  <a:pt x="112755" y="15914"/>
                  <a:pt x="111134" y="15829"/>
                  <a:pt x="116140" y="15544"/>
                </a:cubicBezTo>
                <a:cubicBezTo>
                  <a:pt x="118928" y="14804"/>
                  <a:pt x="120151" y="14748"/>
                  <a:pt x="123564" y="14577"/>
                </a:cubicBezTo>
                <a:cubicBezTo>
                  <a:pt x="122910" y="14350"/>
                  <a:pt x="121175" y="14207"/>
                  <a:pt x="120947" y="14122"/>
                </a:cubicBezTo>
                <a:cubicBezTo>
                  <a:pt x="120720" y="14037"/>
                  <a:pt x="121374" y="13894"/>
                  <a:pt x="121573" y="13866"/>
                </a:cubicBezTo>
                <a:cubicBezTo>
                  <a:pt x="122398" y="13752"/>
                  <a:pt x="123194" y="13724"/>
                  <a:pt x="123991" y="13638"/>
                </a:cubicBezTo>
                <a:cubicBezTo>
                  <a:pt x="123194" y="13553"/>
                  <a:pt x="122398" y="13525"/>
                  <a:pt x="121573" y="13382"/>
                </a:cubicBezTo>
                <a:cubicBezTo>
                  <a:pt x="121374" y="13354"/>
                  <a:pt x="120834" y="13382"/>
                  <a:pt x="120947" y="13183"/>
                </a:cubicBezTo>
                <a:cubicBezTo>
                  <a:pt x="121090" y="12870"/>
                  <a:pt x="121516" y="13013"/>
                  <a:pt x="121801" y="12927"/>
                </a:cubicBezTo>
                <a:cubicBezTo>
                  <a:pt x="123621" y="13240"/>
                  <a:pt x="123023" y="13610"/>
                  <a:pt x="124418" y="14122"/>
                </a:cubicBezTo>
                <a:cubicBezTo>
                  <a:pt x="125897" y="13724"/>
                  <a:pt x="127490" y="12614"/>
                  <a:pt x="128997" y="12444"/>
                </a:cubicBezTo>
                <a:cubicBezTo>
                  <a:pt x="130306" y="12330"/>
                  <a:pt x="131643" y="12273"/>
                  <a:pt x="132923" y="12188"/>
                </a:cubicBezTo>
                <a:cubicBezTo>
                  <a:pt x="134260" y="11249"/>
                  <a:pt x="135767" y="11334"/>
                  <a:pt x="137275" y="11022"/>
                </a:cubicBezTo>
                <a:cubicBezTo>
                  <a:pt x="138384" y="10225"/>
                  <a:pt x="137787" y="10794"/>
                  <a:pt x="138811" y="9116"/>
                </a:cubicBezTo>
                <a:cubicBezTo>
                  <a:pt x="138953" y="8888"/>
                  <a:pt x="139266" y="8405"/>
                  <a:pt x="139266" y="8405"/>
                </a:cubicBezTo>
                <a:cubicBezTo>
                  <a:pt x="137502" y="7437"/>
                  <a:pt x="135767" y="7607"/>
                  <a:pt x="133804" y="7437"/>
                </a:cubicBezTo>
                <a:cubicBezTo>
                  <a:pt x="128542" y="7665"/>
                  <a:pt x="128798" y="7437"/>
                  <a:pt x="125498" y="8176"/>
                </a:cubicBezTo>
                <a:cubicBezTo>
                  <a:pt x="122910" y="8091"/>
                  <a:pt x="120293" y="8091"/>
                  <a:pt x="117676" y="7920"/>
                </a:cubicBezTo>
                <a:cubicBezTo>
                  <a:pt x="117449" y="7920"/>
                  <a:pt x="118130" y="7692"/>
                  <a:pt x="118329" y="7692"/>
                </a:cubicBezTo>
                <a:cubicBezTo>
                  <a:pt x="119866" y="7692"/>
                  <a:pt x="121374" y="7864"/>
                  <a:pt x="122910" y="7920"/>
                </a:cubicBezTo>
                <a:cubicBezTo>
                  <a:pt x="125698" y="7522"/>
                  <a:pt x="127234" y="7153"/>
                  <a:pt x="130306" y="6982"/>
                </a:cubicBezTo>
                <a:cubicBezTo>
                  <a:pt x="131728" y="6584"/>
                  <a:pt x="131984" y="6186"/>
                  <a:pt x="133150" y="5304"/>
                </a:cubicBezTo>
                <a:cubicBezTo>
                  <a:pt x="131956" y="4991"/>
                  <a:pt x="130619" y="5133"/>
                  <a:pt x="129424" y="4621"/>
                </a:cubicBezTo>
                <a:cubicBezTo>
                  <a:pt x="129225" y="4536"/>
                  <a:pt x="129282" y="4138"/>
                  <a:pt x="129225" y="3882"/>
                </a:cubicBezTo>
                <a:cubicBezTo>
                  <a:pt x="118558" y="4394"/>
                  <a:pt x="122852" y="4138"/>
                  <a:pt x="116368" y="4621"/>
                </a:cubicBezTo>
                <a:cubicBezTo>
                  <a:pt x="114944" y="4821"/>
                  <a:pt x="113722" y="5162"/>
                  <a:pt x="112215" y="4621"/>
                </a:cubicBezTo>
                <a:cubicBezTo>
                  <a:pt x="111959" y="4536"/>
                  <a:pt x="112641" y="4223"/>
                  <a:pt x="112869" y="4138"/>
                </a:cubicBezTo>
                <a:cubicBezTo>
                  <a:pt x="113097" y="4024"/>
                  <a:pt x="113324" y="3967"/>
                  <a:pt x="113552" y="3882"/>
                </a:cubicBezTo>
                <a:cubicBezTo>
                  <a:pt x="112158" y="2886"/>
                  <a:pt x="113609" y="3569"/>
                  <a:pt x="112641" y="2004"/>
                </a:cubicBezTo>
                <a:cubicBezTo>
                  <a:pt x="109143" y="2232"/>
                  <a:pt x="105985" y="2972"/>
                  <a:pt x="102430" y="3171"/>
                </a:cubicBezTo>
                <a:cubicBezTo>
                  <a:pt x="100894" y="3370"/>
                  <a:pt x="99528" y="3569"/>
                  <a:pt x="98049" y="4138"/>
                </a:cubicBezTo>
                <a:cubicBezTo>
                  <a:pt x="95660" y="4991"/>
                  <a:pt x="92986" y="4280"/>
                  <a:pt x="90426" y="4365"/>
                </a:cubicBezTo>
                <a:cubicBezTo>
                  <a:pt x="83827" y="6783"/>
                  <a:pt x="80527" y="4479"/>
                  <a:pt x="72819" y="5077"/>
                </a:cubicBezTo>
                <a:cubicBezTo>
                  <a:pt x="70003" y="5304"/>
                  <a:pt x="65992" y="5247"/>
                  <a:pt x="64683" y="4963"/>
                </a:cubicBezTo>
                <a:cubicBezTo>
                  <a:pt x="62180" y="4053"/>
                  <a:pt x="61525" y="5162"/>
                  <a:pt x="58851" y="5190"/>
                </a:cubicBezTo>
                <a:cubicBezTo>
                  <a:pt x="56207" y="4963"/>
                  <a:pt x="54756" y="4991"/>
                  <a:pt x="53818" y="4650"/>
                </a:cubicBezTo>
                <a:cubicBezTo>
                  <a:pt x="51229" y="4792"/>
                  <a:pt x="48015" y="5645"/>
                  <a:pt x="45540" y="5077"/>
                </a:cubicBezTo>
                <a:cubicBezTo>
                  <a:pt x="44317" y="4792"/>
                  <a:pt x="43008" y="4934"/>
                  <a:pt x="41785" y="4650"/>
                </a:cubicBezTo>
                <a:cubicBezTo>
                  <a:pt x="41074" y="4906"/>
                  <a:pt x="40818" y="4109"/>
                  <a:pt x="40107" y="4365"/>
                </a:cubicBezTo>
                <a:cubicBezTo>
                  <a:pt x="35840" y="4138"/>
                  <a:pt x="32000" y="3569"/>
                  <a:pt x="27677" y="3427"/>
                </a:cubicBezTo>
                <a:cubicBezTo>
                  <a:pt x="26510" y="3285"/>
                  <a:pt x="23922" y="3057"/>
                  <a:pt x="22870" y="2687"/>
                </a:cubicBezTo>
                <a:cubicBezTo>
                  <a:pt x="22841" y="2687"/>
                  <a:pt x="21561" y="1578"/>
                  <a:pt x="21334" y="1521"/>
                </a:cubicBezTo>
                <a:cubicBezTo>
                  <a:pt x="19627" y="979"/>
                  <a:pt x="17437" y="979"/>
                  <a:pt x="15672" y="810"/>
                </a:cubicBezTo>
                <a:cubicBezTo>
                  <a:pt x="14962" y="496"/>
                  <a:pt x="14222" y="383"/>
                  <a:pt x="13511" y="70"/>
                </a:cubicBezTo>
                <a:cubicBezTo>
                  <a:pt x="12601" y="156"/>
                  <a:pt x="11748" y="212"/>
                  <a:pt x="10894" y="326"/>
                </a:cubicBezTo>
                <a:cubicBezTo>
                  <a:pt x="10098" y="326"/>
                  <a:pt x="9301" y="-72"/>
                  <a:pt x="8761" y="13"/>
                </a:cubicBezTo>
              </a:path>
            </a:pathLst>
          </a:custGeom>
          <a:gradFill flip="xy" rotWithShape="0">
            <a:gsLst>
              <a:gs pos="0">
                <a:schemeClr val="accent1">
                  <a:tint val="49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01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pPr lvl="0">
                <a:defRPr lang="ko-KR" altLang="en-US"/>
              </a:pPr>
              <a:t>2014-03-01</a:t>
            </a:fld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5593" y="6248059"/>
            <a:ext cx="2896948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/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8135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image" Target="../media/image2.pn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blipFill rotWithShape="1">
          <a:blip r:embed="rId14">
            <a:alphaModFix/>
            <a:lum/>
          </a:blip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1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pPr lvl="0">
                <a:defRPr lang="ko-KR" altLang="en-US"/>
              </a:pPr>
              <a:t>2014-03-01</a:t>
            </a:fld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593" y="6248059"/>
            <a:ext cx="2896948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57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/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686101" y="232776"/>
            <a:ext cx="8157118" cy="1145401"/>
          </a:xfrm>
          <a:custGeom>
            <a:avLst/>
            <a:gd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6093" h="20514">
                <a:moveTo>
                  <a:pt x="9188" y="12"/>
                </a:moveTo>
                <a:cubicBezTo>
                  <a:pt x="7936" y="467"/>
                  <a:pt x="9216" y="581"/>
                  <a:pt x="7965" y="1036"/>
                </a:cubicBezTo>
                <a:cubicBezTo>
                  <a:pt x="6827" y="638"/>
                  <a:pt x="6742" y="467"/>
                  <a:pt x="5006" y="1036"/>
                </a:cubicBezTo>
                <a:cubicBezTo>
                  <a:pt x="4210" y="1321"/>
                  <a:pt x="4238" y="2345"/>
                  <a:pt x="3186" y="2686"/>
                </a:cubicBezTo>
                <a:cubicBezTo>
                  <a:pt x="2503" y="3426"/>
                  <a:pt x="2047" y="4137"/>
                  <a:pt x="1366" y="4820"/>
                </a:cubicBezTo>
                <a:cubicBezTo>
                  <a:pt x="1565" y="4990"/>
                  <a:pt x="1821" y="5218"/>
                  <a:pt x="2047" y="5303"/>
                </a:cubicBezTo>
                <a:cubicBezTo>
                  <a:pt x="2276" y="5417"/>
                  <a:pt x="2816" y="5303"/>
                  <a:pt x="2731" y="5559"/>
                </a:cubicBezTo>
                <a:cubicBezTo>
                  <a:pt x="2646" y="5787"/>
                  <a:pt x="1394" y="6185"/>
                  <a:pt x="1138" y="6270"/>
                </a:cubicBezTo>
                <a:cubicBezTo>
                  <a:pt x="598" y="7949"/>
                  <a:pt x="1110" y="7408"/>
                  <a:pt x="0" y="8176"/>
                </a:cubicBezTo>
                <a:cubicBezTo>
                  <a:pt x="142" y="8404"/>
                  <a:pt x="313" y="8603"/>
                  <a:pt x="427" y="8887"/>
                </a:cubicBezTo>
                <a:cubicBezTo>
                  <a:pt x="797" y="9229"/>
                  <a:pt x="1934" y="9797"/>
                  <a:pt x="2047" y="10309"/>
                </a:cubicBezTo>
                <a:cubicBezTo>
                  <a:pt x="2105" y="10651"/>
                  <a:pt x="825" y="11476"/>
                  <a:pt x="1138" y="11988"/>
                </a:cubicBezTo>
                <a:cubicBezTo>
                  <a:pt x="825" y="12869"/>
                  <a:pt x="3300" y="13239"/>
                  <a:pt x="3869" y="13381"/>
                </a:cubicBezTo>
                <a:cubicBezTo>
                  <a:pt x="4694" y="13979"/>
                  <a:pt x="4864" y="15543"/>
                  <a:pt x="5945" y="15771"/>
                </a:cubicBezTo>
                <a:cubicBezTo>
                  <a:pt x="8249" y="16311"/>
                  <a:pt x="9615" y="16937"/>
                  <a:pt x="12004" y="17051"/>
                </a:cubicBezTo>
                <a:cubicBezTo>
                  <a:pt x="14137" y="17278"/>
                  <a:pt x="15389" y="17563"/>
                  <a:pt x="17039" y="17591"/>
                </a:cubicBezTo>
                <a:cubicBezTo>
                  <a:pt x="18859" y="17762"/>
                  <a:pt x="21021" y="17847"/>
                  <a:pt x="22813" y="18018"/>
                </a:cubicBezTo>
                <a:cubicBezTo>
                  <a:pt x="24520" y="18615"/>
                  <a:pt x="26084" y="18189"/>
                  <a:pt x="27848" y="18786"/>
                </a:cubicBezTo>
                <a:cubicBezTo>
                  <a:pt x="32114" y="20237"/>
                  <a:pt x="40676" y="18615"/>
                  <a:pt x="40676" y="18615"/>
                </a:cubicBezTo>
                <a:cubicBezTo>
                  <a:pt x="46223" y="19639"/>
                  <a:pt x="45654" y="19810"/>
                  <a:pt x="52566" y="20066"/>
                </a:cubicBezTo>
                <a:cubicBezTo>
                  <a:pt x="57402" y="20692"/>
                  <a:pt x="57772" y="19554"/>
                  <a:pt x="66902" y="19981"/>
                </a:cubicBezTo>
                <a:cubicBezTo>
                  <a:pt x="69007" y="20208"/>
                  <a:pt x="70174" y="19782"/>
                  <a:pt x="71710" y="19867"/>
                </a:cubicBezTo>
                <a:cubicBezTo>
                  <a:pt x="73246" y="19952"/>
                  <a:pt x="74952" y="20379"/>
                  <a:pt x="76119" y="20493"/>
                </a:cubicBezTo>
                <a:cubicBezTo>
                  <a:pt x="77285" y="20606"/>
                  <a:pt x="77655" y="20237"/>
                  <a:pt x="78792" y="20464"/>
                </a:cubicBezTo>
                <a:cubicBezTo>
                  <a:pt x="79703" y="20635"/>
                  <a:pt x="80300" y="20094"/>
                  <a:pt x="81381" y="20066"/>
                </a:cubicBezTo>
                <a:cubicBezTo>
                  <a:pt x="84567" y="19895"/>
                  <a:pt x="87781" y="19895"/>
                  <a:pt x="90995" y="19810"/>
                </a:cubicBezTo>
                <a:cubicBezTo>
                  <a:pt x="95034" y="18758"/>
                  <a:pt x="95859" y="18814"/>
                  <a:pt x="101264" y="18615"/>
                </a:cubicBezTo>
                <a:cubicBezTo>
                  <a:pt x="104848" y="18189"/>
                  <a:pt x="107664" y="17449"/>
                  <a:pt x="111333" y="17193"/>
                </a:cubicBezTo>
                <a:cubicBezTo>
                  <a:pt x="113467" y="16425"/>
                  <a:pt x="109513" y="17762"/>
                  <a:pt x="114548" y="16738"/>
                </a:cubicBezTo>
                <a:cubicBezTo>
                  <a:pt x="118301" y="15912"/>
                  <a:pt x="116596" y="15827"/>
                  <a:pt x="121829" y="15543"/>
                </a:cubicBezTo>
                <a:cubicBezTo>
                  <a:pt x="124759" y="14804"/>
                  <a:pt x="126039" y="14747"/>
                  <a:pt x="129623" y="14576"/>
                </a:cubicBezTo>
                <a:cubicBezTo>
                  <a:pt x="128941" y="14348"/>
                  <a:pt x="127119" y="14206"/>
                  <a:pt x="126893" y="14121"/>
                </a:cubicBezTo>
                <a:cubicBezTo>
                  <a:pt x="126637" y="14036"/>
                  <a:pt x="127348" y="13893"/>
                  <a:pt x="127547" y="13865"/>
                </a:cubicBezTo>
                <a:cubicBezTo>
                  <a:pt x="128400" y="13751"/>
                  <a:pt x="129225" y="13723"/>
                  <a:pt x="130078" y="13637"/>
                </a:cubicBezTo>
                <a:cubicBezTo>
                  <a:pt x="129225" y="13552"/>
                  <a:pt x="128400" y="13524"/>
                  <a:pt x="127547" y="13381"/>
                </a:cubicBezTo>
                <a:cubicBezTo>
                  <a:pt x="127348" y="13353"/>
                  <a:pt x="126779" y="13381"/>
                  <a:pt x="126893" y="13182"/>
                </a:cubicBezTo>
                <a:cubicBezTo>
                  <a:pt x="127035" y="12869"/>
                  <a:pt x="127490" y="13012"/>
                  <a:pt x="127773" y="12926"/>
                </a:cubicBezTo>
                <a:cubicBezTo>
                  <a:pt x="129680" y="13239"/>
                  <a:pt x="129054" y="13609"/>
                  <a:pt x="130534" y="14121"/>
                </a:cubicBezTo>
                <a:cubicBezTo>
                  <a:pt x="132070" y="13723"/>
                  <a:pt x="133748" y="12613"/>
                  <a:pt x="135312" y="12443"/>
                </a:cubicBezTo>
                <a:cubicBezTo>
                  <a:pt x="136706" y="12329"/>
                  <a:pt x="138100" y="12272"/>
                  <a:pt x="139437" y="12187"/>
                </a:cubicBezTo>
                <a:cubicBezTo>
                  <a:pt x="140859" y="11248"/>
                  <a:pt x="142424" y="11333"/>
                  <a:pt x="144016" y="11021"/>
                </a:cubicBezTo>
                <a:cubicBezTo>
                  <a:pt x="145183" y="10224"/>
                  <a:pt x="144557" y="10793"/>
                  <a:pt x="145638" y="9115"/>
                </a:cubicBezTo>
                <a:cubicBezTo>
                  <a:pt x="145780" y="8887"/>
                  <a:pt x="146093" y="8404"/>
                  <a:pt x="146093" y="8404"/>
                </a:cubicBezTo>
                <a:cubicBezTo>
                  <a:pt x="144244" y="7436"/>
                  <a:pt x="142424" y="7607"/>
                  <a:pt x="140375" y="7436"/>
                </a:cubicBezTo>
                <a:cubicBezTo>
                  <a:pt x="134857" y="7664"/>
                  <a:pt x="135113" y="7436"/>
                  <a:pt x="131671" y="8176"/>
                </a:cubicBezTo>
                <a:cubicBezTo>
                  <a:pt x="128941" y="8091"/>
                  <a:pt x="126182" y="8091"/>
                  <a:pt x="123422" y="7920"/>
                </a:cubicBezTo>
                <a:cubicBezTo>
                  <a:pt x="123223" y="7920"/>
                  <a:pt x="123905" y="7692"/>
                  <a:pt x="124133" y="7692"/>
                </a:cubicBezTo>
                <a:cubicBezTo>
                  <a:pt x="125755" y="7692"/>
                  <a:pt x="127348" y="7862"/>
                  <a:pt x="128941" y="7920"/>
                </a:cubicBezTo>
                <a:cubicBezTo>
                  <a:pt x="131870" y="7522"/>
                  <a:pt x="133463" y="7152"/>
                  <a:pt x="136706" y="6981"/>
                </a:cubicBezTo>
                <a:cubicBezTo>
                  <a:pt x="138185" y="6583"/>
                  <a:pt x="138441" y="6185"/>
                  <a:pt x="139693" y="5303"/>
                </a:cubicBezTo>
                <a:cubicBezTo>
                  <a:pt x="138413" y="4990"/>
                  <a:pt x="137019" y="5132"/>
                  <a:pt x="135767" y="4620"/>
                </a:cubicBezTo>
                <a:cubicBezTo>
                  <a:pt x="135568" y="4535"/>
                  <a:pt x="135625" y="4137"/>
                  <a:pt x="135568" y="3881"/>
                </a:cubicBezTo>
                <a:cubicBezTo>
                  <a:pt x="124360" y="4393"/>
                  <a:pt x="128855" y="4137"/>
                  <a:pt x="122085" y="4620"/>
                </a:cubicBezTo>
                <a:cubicBezTo>
                  <a:pt x="120578" y="4820"/>
                  <a:pt x="119298" y="5161"/>
                  <a:pt x="117733" y="4620"/>
                </a:cubicBezTo>
                <a:cubicBezTo>
                  <a:pt x="117449" y="4535"/>
                  <a:pt x="118189" y="4222"/>
                  <a:pt x="118416" y="4137"/>
                </a:cubicBezTo>
                <a:cubicBezTo>
                  <a:pt x="118644" y="4023"/>
                  <a:pt x="118871" y="3966"/>
                  <a:pt x="119099" y="3881"/>
                </a:cubicBezTo>
                <a:cubicBezTo>
                  <a:pt x="117676" y="2885"/>
                  <a:pt x="119155" y="3568"/>
                  <a:pt x="118189" y="2004"/>
                </a:cubicBezTo>
                <a:cubicBezTo>
                  <a:pt x="114491" y="2231"/>
                  <a:pt x="111191" y="2971"/>
                  <a:pt x="107465" y="3170"/>
                </a:cubicBezTo>
                <a:cubicBezTo>
                  <a:pt x="105843" y="3369"/>
                  <a:pt x="104421" y="3568"/>
                  <a:pt x="102857" y="4137"/>
                </a:cubicBezTo>
                <a:cubicBezTo>
                  <a:pt x="100354" y="4990"/>
                  <a:pt x="97538" y="4279"/>
                  <a:pt x="94864" y="4364"/>
                </a:cubicBezTo>
                <a:cubicBezTo>
                  <a:pt x="87923" y="6782"/>
                  <a:pt x="84481" y="4478"/>
                  <a:pt x="76403" y="5076"/>
                </a:cubicBezTo>
                <a:cubicBezTo>
                  <a:pt x="73416" y="5303"/>
                  <a:pt x="69206" y="5246"/>
                  <a:pt x="67870" y="4962"/>
                </a:cubicBezTo>
                <a:cubicBezTo>
                  <a:pt x="65224" y="4052"/>
                  <a:pt x="64542" y="5161"/>
                  <a:pt x="61725" y="5189"/>
                </a:cubicBezTo>
                <a:cubicBezTo>
                  <a:pt x="58966" y="4962"/>
                  <a:pt x="57430" y="4990"/>
                  <a:pt x="56463" y="4649"/>
                </a:cubicBezTo>
                <a:cubicBezTo>
                  <a:pt x="53761" y="4791"/>
                  <a:pt x="50348" y="5644"/>
                  <a:pt x="47759" y="5076"/>
                </a:cubicBezTo>
                <a:cubicBezTo>
                  <a:pt x="46479" y="4791"/>
                  <a:pt x="45142" y="4933"/>
                  <a:pt x="43834" y="4649"/>
                </a:cubicBezTo>
                <a:cubicBezTo>
                  <a:pt x="43094" y="4905"/>
                  <a:pt x="42810" y="4108"/>
                  <a:pt x="42070" y="4364"/>
                </a:cubicBezTo>
                <a:cubicBezTo>
                  <a:pt x="37604" y="4137"/>
                  <a:pt x="33565" y="3568"/>
                  <a:pt x="29042" y="3426"/>
                </a:cubicBezTo>
                <a:cubicBezTo>
                  <a:pt x="27791" y="3284"/>
                  <a:pt x="25089" y="3056"/>
                  <a:pt x="23979" y="2686"/>
                </a:cubicBezTo>
                <a:cubicBezTo>
                  <a:pt x="23951" y="2686"/>
                  <a:pt x="22642" y="1577"/>
                  <a:pt x="22386" y="1520"/>
                </a:cubicBezTo>
                <a:cubicBezTo>
                  <a:pt x="20594" y="979"/>
                  <a:pt x="18290" y="979"/>
                  <a:pt x="16441" y="809"/>
                </a:cubicBezTo>
                <a:cubicBezTo>
                  <a:pt x="15702" y="496"/>
                  <a:pt x="14905" y="382"/>
                  <a:pt x="14166" y="69"/>
                </a:cubicBezTo>
                <a:cubicBezTo>
                  <a:pt x="13227" y="155"/>
                  <a:pt x="12317" y="212"/>
                  <a:pt x="11435" y="325"/>
                </a:cubicBezTo>
                <a:cubicBezTo>
                  <a:pt x="10582" y="325"/>
                  <a:pt x="9757" y="-73"/>
                  <a:pt x="9188" y="12"/>
                </a:cubicBezTo>
              </a:path>
            </a:pathLst>
          </a:custGeom>
          <a:gradFill flip="xy" rotWithShape="0">
            <a:gsLst>
              <a:gs pos="0">
                <a:schemeClr val="accent1">
                  <a:tint val="39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4.jpeg"  /><Relationship Id="rId3" Type="http://schemas.openxmlformats.org/officeDocument/2006/relationships/image" Target="../media/image5.jpe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6.jpe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7.jpe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8.jpe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9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ctrTitle" idx="0"/>
          </p:nvPr>
        </p:nvSpPr>
        <p:spPr>
          <a:xfrm>
            <a:off x="684538" y="981525"/>
            <a:ext cx="7707645" cy="111016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5400" b="0" i="0" spc="5" mc:Ignorable="hp" hp:hslEmbossed="0">
                <a:solidFill>
                  <a:srgbClr val="000000">
                    <a:alpha val="100000"/>
                  </a:srgbClr>
                </a:solidFill>
                <a:latin typeface="HY견고딕"/>
                <a:ea typeface="HY견고딕"/>
                <a:sym typeface="Wingdings"/>
              </a:rPr>
              <a:t>불법주차단속 교육</a:t>
            </a:r>
            <a:endParaRPr xmlns:mc="http://schemas.openxmlformats.org/markup-compatibility/2006" xmlns:hp="http://schemas.haansoft.com/office/presentation/8.0" lang="ko-KR" altLang="en-US" sz="5400" b="0" i="0" spc="5" mc:Ignorable="hp" hp:hslEmbossed="0">
              <a:solidFill>
                <a:srgbClr val="000000">
                  <a:alpha val="100000"/>
                </a:srgbClr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subTitle" idx="1"/>
          </p:nvPr>
        </p:nvSpPr>
        <p:spPr>
          <a:xfrm>
            <a:off x="2665009" y="5447608"/>
            <a:ext cx="3818116" cy="71943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ctr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300" b="1" i="0" spc="5" mc:Ignorable="hp" hp:hslEmbossed="0">
                <a:solidFill>
                  <a:srgbClr val="000000">
                    <a:alpha val="100000"/>
                  </a:srgbClr>
                </a:solidFill>
                <a:latin typeface="HY견고딕"/>
                <a:ea typeface="HY견고딕"/>
                <a:sym typeface="Wingdings"/>
              </a:rPr>
              <a:t>마 포 소 방 서</a:t>
            </a:r>
            <a:endParaRPr xmlns:mc="http://schemas.openxmlformats.org/markup-compatibility/2006" xmlns:hp="http://schemas.haansoft.com/office/presentation/8.0" lang="ko-KR" altLang="en-US" sz="4300" b="1" i="0" spc="5" mc:Ignorable="hp" hp:hslEmbossed="0">
              <a:solidFill>
                <a:srgbClr val="000000">
                  <a:alpha val="100000"/>
                </a:srgbClr>
              </a:solidFill>
              <a:latin typeface="HY견고딕"/>
              <a:ea typeface="HY견고딕"/>
              <a:sym typeface="Wingding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492485" y="3718003"/>
            <a:ext cx="2161600" cy="148342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1. 주정차 위반 단속의 법적 근거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6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413521"/>
            <a:ext cx="4040451" cy="4826610"/>
          </a:xfrm>
          <a:noFill/>
          <a:ln w="38205" cap="rnd" cmpd="sng" algn="ctr">
            <a:solidFill>
              <a:srgbClr val="598779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주차 </a:t>
            </a:r>
            <a:endParaRPr xmlns:mc="http://schemas.openxmlformats.org/markup-compatibility/2006" xmlns:hp="http://schemas.haansoft.com/office/presentation/8.0" lang="ko-KR" altLang="en-US" sz="4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	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운전자가 승객을 기다리거나 화물을  싣거나 고장이나 그 밖의  사유로 인하여 차를 계속하여 정지상태에 두는 것 또는 운전자가 차로부터 떠나서 즉시 그 차를 운전할 수 없는 상태에 두는  것.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ctr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(도로교통법 제2조 제 22호) 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sz="quarter" idx="2"/>
          </p:nvPr>
        </p:nvSpPr>
        <p:spPr>
          <a:xfrm>
            <a:off x="4645536" y="1484990"/>
            <a:ext cx="4040451" cy="4755141"/>
          </a:xfrm>
          <a:noFill/>
          <a:ln w="38205" cap="rnd" cmpd="sng" algn="ctr">
            <a:solidFill>
              <a:srgbClr val="008000"/>
            </a:solidFill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정차 </a:t>
            </a:r>
            <a:endParaRPr xmlns:mc="http://schemas.openxmlformats.org/markup-compatibility/2006" xmlns:hp="http://schemas.haansoft.com/office/presentation/8.0" lang="ko-KR" altLang="en-US" sz="4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</a:t>
            </a: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운전자가 5분을 초과하지 아니하고   차를 정지하는 것으로서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주차 외의 정지상태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(도로교통법 제2조 제23호) 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2. 주정차 금지 장소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(도로교통법 제 32조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)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6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① 교차로, 횡단보도, 건널목이나 보도와 차도가 구분된 도로의 보도.  다만, 주차장법에 의하여 차도와 보도에 걸쳐서 설치된 노상주차장을 제외.</a:t>
            </a: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교차로의 가장자리 또는 도로의 모퉁이로부터 5m 이내의 곳.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안전지대가 설치된 도로에서는 그 안전지대   의 사방으로부터 각각 10m 이내의 곳.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233332" cy="597966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버스여객자동차의 정류를 표시하는 기둥이나 판 또는 선이 설치된 곳으로부터 10m 이내의 곳. </a:t>
            </a: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다만, 버스여객자동차의 운전자가 그 버스여객자동차의 운행시간 중에 운행노선에 따르는 정류장에서 승객을 태우거나 내리기 위하여 차를 정차 또는 주차시키는 때에는 그러하지 아니함.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⑤ 건널목의 가장자리 또는 횡단보도로부터 10m 이내의 곳.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⑥ 지방경찰청장이 도로에서의 위험을 방지하고 교통의 안전과  원활한 소통을 확보하기 위하여 필요하다고 인정하여 지정한 곳.</a:t>
            </a: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3. 주차금지 장소</a:t>
            </a: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(도로교통법 제 33조)</a:t>
            </a: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b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-우리 주차단속요원이 실제 단속할 장소-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6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774048"/>
            <a:ext cx="8233332" cy="4537551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① 터널 안  및 다리 위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② 화재경보기로부터 3m 이내의 곳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③ 다음 각 목의 곳으로부터 5m 이내의 곳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가. 소방용기계.기구가 설치된 곳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나. 소방용 방화물통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다. 소화전 또는 소화용방화물통의 흡수구나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     흡수관을 넣은 구멍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라. 도로공사를 하고 있는 경우에는 그 공사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      구역의 양쪽 가장자리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3000" b="0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333503"/>
            <a:ext cx="8233332" cy="6194067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※지방경찰청장이 도로에서의 위험을 방지하고 교통의 안전과 원활한 소통을 확보하기 위하여 필요하다고 인정하여 지정한 곳</a:t>
            </a: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50922" y="1929661"/>
            <a:ext cx="8646289" cy="4189754"/>
          </a:xfrm>
          <a:prstGeom prst="rect">
            <a:avLst/>
          </a:prstGeom>
          <a:solidFill>
            <a:srgbClr val="ffff99"/>
          </a:solidFill>
          <a:ln w="12716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▶※서울특별시지방경찰청 도로교통고시[1993.3.15 고시 제93-1호]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- 2006. 6. 1.고시 제06-02호 개정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000" b="0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0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제1조 (목적) 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 도로교통법 및 동법시행규칙의 규정에 의거 위임된 사항과 그 밖의 교통안전수칙 소통에 필요한 사항을 정함을 목적으로 한다. 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제4조(주차금지장소)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법 제 32조제6호 및 법 제33조제4호의 규정에 의한 주차금지장소를 교통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안전표지로 갈음한다.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rgbClr val="3366ff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cc33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※안전표지 : 교통안전에 필요한 주의,규제,지시 등을 표시하  는 표지판이나 도로의 바닥에 표시하는 기호,문자 또는 선 등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cc330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4. 정차 위반차량 주차단속권자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6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268964"/>
            <a:ext cx="8295309" cy="5187136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□ 단속권한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: 서울특별시장, 광역시장, 시장, 군수, 경찰서장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(법 제35조)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ㅇ 일반직 공무원 중 단속공무원으로 임명한 자.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소방 공무원 중 : 소방서 내 출동과 관련되는 부서 직원.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  즉, 현장지휘대 직원, 조사팀 현장조사담당.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 안전센터(구조대포함)에 근무하는 직원 전원.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소방 공무원 활동 내역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 화재 구조 등 소방차 출동 시 소방통로 확보, 지수리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조사, 소방훈련 시 병행 단속.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□ 과태료의 부과 : 구청장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(영 제 86조의  제2항에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의거 특별시장 및 광역시장이 위임)</a:t>
            </a:r>
            <a:r>
              <a:rPr xmlns:mc="http://schemas.openxmlformats.org/markup-compatibility/2006" xmlns:hp="http://schemas.haansoft.com/office/presentation/8.0" lang="ko-KR" altLang="en-US" sz="19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8512" y="1484990"/>
            <a:ext cx="358963" cy="28905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  <p:sp>
        <p:nvSpPr>
          <p:cNvPr id="5" name="직사각형 4"/>
          <p:cNvSpPr/>
          <p:nvPr/>
        </p:nvSpPr>
        <p:spPr>
          <a:xfrm>
            <a:off x="395480" y="1845517"/>
            <a:ext cx="289058" cy="21597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  <p:sp>
        <p:nvSpPr>
          <p:cNvPr id="6" name="직사각형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5. 주차 단속 요령</a:t>
            </a: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소방관서는 다음 두 가지 주차 단속 활동 범위를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갖는다.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1) 주택가 이면도로 등 화재 진압을 위한 훈련 실시 등 소방통로 확보를 위한 단속활동.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2) 자체적인 단속 계획에 의거 자치구와 협의하여 소방도로의 기능 유지를 위한 합동 단속 등. (유관기관합동 소방통로 확보훈련 등)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68512" y="274764"/>
            <a:ext cx="8222221" cy="200274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6. 운전자 등이 현장에 있는 때 </a:t>
            </a:r>
            <a:b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(범칙금 부과대상)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b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- 단속 근거 : 법 </a:t>
            </a: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제35조</a:t>
            </a: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및 </a:t>
            </a:r>
            <a:r>
              <a:rPr xmlns:mc="http://schemas.openxmlformats.org/markup-compatibility/2006" xmlns:hp="http://schemas.haansoft.com/office/presentation/8.0" lang="ko-KR" altLang="en-US" sz="3200" b="0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제161조제1항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6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68512" y="2422015"/>
            <a:ext cx="8233332" cy="4022974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운전자 등에게 위반사항을 정중히 설명한 후 운전면허증을 제시받아 보관하고, 교통범칙행위적발고지서를 작성하여 교부한다. 단, 운전면허증 제시 불응 시에는 즉시 사진 촬영하여 범칙금 처분을 의뢰한다.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단속현장 부근에 교통경찰관이 있는 때에는 교통범칙행위적발고지서를 발부하지 않고, 직접 교통경찰관에게 인계하여 교통범칙금납부통지서를 발부받도록 조치한다</a:t>
            </a: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04972"/>
            <a:ext cx="8233332" cy="597966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교통범칙행위적발고지서를 발부한 후 인근에 근무 중인 교통경찰관에게 인계코자 하는 때에는 보관 중인 운전면허증과 교통범칙행위적발고지서(운전자용) 및 적발통보서(경찰서 통보용)를 인계하고 교통범칙금 통고를 받게 한 후, 그 통고처분번호 및 담당경찰관의 인적사항을 교통범칙행위적발보고서(구청 보관용) 뒷면에 기재 날인 받아 귀서 후 보고한다. (이 때 교통경찰관은 교통범칙행위적발통보서와 고지서를 보관하고 현장에서 면허증 반환한다.)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단속원이 교통범칙행위적발고지서를 발부한 때에는 근무 당일 구청장에게 보고한다. (교통범칙행위적발통지서 및 운전면허증)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606704" y="314463"/>
            <a:ext cx="7963314" cy="1106986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7. 운전자 등이 현장에 없는 때 </a:t>
            </a:r>
            <a:b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(과태료 부과대상)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6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845517"/>
            <a:ext cx="8233332" cy="468205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“과태료부과대상차” 표지 작성 및 부착.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차량등록번호, 위반일시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(월,일,시,분까지),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위반장소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(xx빌딩 앞 차도, xx길 xx커피숍 보도 등 구체적으로 기재),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위반내용, 단속부서명, 단속자성명, 단속부서전화번호,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rgbClr val="ff5050">
                  <a:alpha val="100000"/>
                </a:srgbClr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  단속일시, 단속부서전화번호, 의견진술구청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등을 정확하고 빠짐없이 기재하여 이의제기 및 민원발생에 대비한다.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당해 차의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조수석 쪽 전면 또는 운전석 쪽 출입문 유리에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부착하고 사진을 촬영한다. (운전석 쪽 전면의 유리에 부착한 경우 접착제 자국으로 인하여 시야 장애 초래)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표지의 전면 부착이 불가한 경우에 한하여 후면에 부착.</a:t>
            </a: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692467"/>
            <a:ext cx="8233332" cy="5763634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사진 촬영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1) 사진 촬영 시에는 당해 차의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ff505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“등록번호” 및 “과태료부과대상차” 표지가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반드시 나오게 촬영하고, 가능하면 주변 주정차금지 표지도 나올 수 있도록 촬영하여야 한다.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2) 옆면(출입문) 유리창에 부착하여 사진 1회 촬영만으로 등록번호  식별이 곤란할 것으로 판단되는 경우에는 사진을 2회 촬영한다.  (야간이나 우천 시에는 사진을 식별하기 곤란한 경우가 많으므로  반드시 2회 촬영)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3) 사진 촬영 전에 날짜기록 모드의 “일, 시, 분”이 맞는지 확인하고,    필름 및 칩의 내장 상태와 배터리 상태 등을 필히 확인하여야 한다.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과태료 부과 사진촬영 (불량)</a:t>
            </a:r>
            <a:endParaRPr xmlns:mc="http://schemas.openxmlformats.org/markup-compatibility/2006" xmlns:hp="http://schemas.haansoft.com/office/presentation/8.0" lang="ko-KR" altLang="en-US" sz="48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40388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과태료부과표지 미촬영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sz="quarter" idx="2"/>
          </p:nvPr>
        </p:nvSpPr>
        <p:spPr>
          <a:xfrm>
            <a:off x="4651901" y="1600904"/>
            <a:ext cx="40388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과태료부과표지 미촬영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95480" y="2350546"/>
            <a:ext cx="4053126" cy="309706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4574067" y="2350546"/>
            <a:ext cx="4197683" cy="309706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7" name="직사각형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야간과태료 부과 사진촬영 ( 불량 )</a:t>
            </a:r>
            <a:endParaRPr xmlns:mc="http://schemas.openxmlformats.org/markup-compatibility/2006" xmlns:hp="http://schemas.haansoft.com/office/presentation/8.0" lang="ko-KR" altLang="en-US" sz="40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차량번호, 표지 등 부정확 촬영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468512" y="2277513"/>
            <a:ext cx="8139641" cy="40340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과태료 부과 사진촬영 ( 양호 )</a:t>
            </a:r>
            <a:endParaRPr xmlns:mc="http://schemas.openxmlformats.org/markup-compatibility/2006" xmlns:hp="http://schemas.haansoft.com/office/presentation/8.0" lang="ko-KR" altLang="en-US" sz="48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40388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표지 등 주변장면촬영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756007" y="2422015"/>
            <a:ext cx="7707645" cy="380063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92273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야간과태료 부과 사진촬영 ( 양호 )</a:t>
            </a:r>
            <a:endParaRPr xmlns:mc="http://schemas.openxmlformats.org/markup-compatibility/2006" xmlns:hp="http://schemas.haansoft.com/office/presentation/8.0" lang="ko-KR" altLang="en-US" sz="4000" b="1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pic>
        <p:nvPicPr>
          <p:cNvPr id="3" name="그림 2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468512" y="2277513"/>
            <a:ext cx="8211110" cy="4240564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</p:spPr>
      </p:pic>
      <p:sp>
        <p:nvSpPr>
          <p:cNvPr id="4" name="직사각형 3"/>
          <p:cNvSpPr txBox="1"/>
          <p:nvPr/>
        </p:nvSpPr>
        <p:spPr>
          <a:xfrm>
            <a:off x="468512" y="1558022"/>
            <a:ext cx="8211110" cy="45745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360000" lvl="0" indent="-360000" algn="l" defTabSz="900112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☆번호판,과태료표지 정확히 촬영(랜턴,연기투시기 등 이용)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333503"/>
            <a:ext cx="8233332" cy="605112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주정차위반 단속대장 작성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1) “과태료부과 대상차” 표지 발부번호를 단속대장에 기재하고, 단속 시간 등을 표지의 내용과 동일하게 기재한다.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- 비고란에 민원신고자 인적사항과 신고내용(이열주차 등)을  간략히 기재한다. (스티커에는 기재하지 않음)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2) 귀 서 후 일일 결산 시에는 단속자 및 성명을 기재하고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날인 후 현장지휘대 대응총괄팀으로 제출하여야 한다.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3) “과태료부과 대상차” 표지 수불관리를 철저히 하여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유실되지 않도록 한다.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매일 표지수불관리를 철저히 하고, 분실 및 훼손 시에는 보고(내부  결재)하여 그 근거를 명확히 하여야한다.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서손스티커발생시 전자결재 문서보고 후 과태료용지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대응총괄팀 송부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8. 주차 단속 활동 수칙 및 조치사항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6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단속활동의 기본 수칙</a:t>
            </a: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1) 단속활동은 법규의 기본 목적에 적합하고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법규정에 기속되게 행사. (합목적성, 합법성)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2) 단속기준을 공평히 적용하고 조리 상의 한계 내에서 발동. (객관성, 형평성)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3) 공간적, 시간적으로 일관되고 지속적으로 단속.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(일관성)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하명 받은 범위(지역, 시간) 내에서 활동함으로써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권한 남용 사례가 없도록 해 시민의 신뢰를 확보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하고 민원발생을 방지한다.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620998"/>
            <a:ext cx="8233332" cy="5763634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단속활동 준비사항 </a:t>
            </a:r>
            <a:endParaRPr xmlns:mc="http://schemas.openxmlformats.org/markup-compatibility/2006" xmlns:hp="http://schemas.haansoft.com/office/presentation/8.0" lang="ko-KR" altLang="en-US" sz="3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사무용품 : 과태료부과 대상차 표지, 단속대장, 받침대, 필기구 등.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장비 : 카메라, Chip 또는 필름, 충전용 건전지, PDA 등.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제복착용</a:t>
            </a: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착용근거 : 도로교통법시행령 </a:t>
            </a: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제12조 제2항</a:t>
            </a: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소방관은 기존 제복에 완장만 착용</a:t>
            </a: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549529"/>
            <a:ext cx="8233332" cy="5762071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단속조 편성 활동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(3인 1조 활동이 효율적)</a:t>
            </a: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스티커 작성 및 부착 - 1인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단속대장 작성(스티커 내용과 동일하게) - 1인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사진 촬영 - 1인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⑤ 단속활동 종료 후 조치사항</a:t>
            </a: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단속자료 전송시스템의 네트워크를 통해서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사진과 단속대장 등을 전송.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주차단속활동 일일결산서 및 주차단속활동보고서,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“과태료부과 대상차” 표지 수불현황 정리. </a:t>
            </a:r>
            <a:endParaRPr xmlns:mc="http://schemas.openxmlformats.org/markup-compatibility/2006" xmlns:hp="http://schemas.haansoft.com/office/presentation/8.0" lang="ko-KR" altLang="en-US" sz="2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9. 단속 시 참고사항</a:t>
            </a: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같은 장소에서 수 일 동안 불법주차하고 있을 때 과태료를 반복하여 부과할 수 있는지 여부</a:t>
            </a: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주정차 위반 과태료는 도로교통법 상의 주정차 위반 행위가 성립될 때마다 부과할 수 있는 것이나, 같은 장소에서 계속하여 2시간 이상 주차위반을 하는 경우에는 기본 금액에 1만원만 더 하도록 하고 있다.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(시행령 </a:t>
            </a: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rgbClr val="3366ff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제93조 및 이에 따른 별표 7의</a:t>
            </a: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과태료 금액표 참조)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620998"/>
            <a:ext cx="8233332" cy="55079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2) 주차 후 이동하였다가 같은 장소로 되돌아오는 경우에는 같은 일자 내에서라도 과태료를 반복하여 부과할 수 있으나, 주차 후 이동하지 않고 계속하여 머무르는 경우에는 1회의 위반행위가 지속되고 있는 것이므로, 비록 수일이 경과하였더라도 과태료를 반복하여 부과하지 않고 기본금에 1만원만을 더해 부과하여야 한다.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3) 주차위반 상태가 장시간 계속되는 경우에는 견인을 하고, 견인할 수도 없는 위치에서 장시일이 경과하는 경우에는 자동차관리법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상의 장기 방치차량으로 처리하여야 한다.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836968"/>
            <a:ext cx="8233332" cy="529199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사유지인 도로 위에 주차한 차량을 단속할 수 있는지 여부</a:t>
            </a:r>
            <a:endParaRPr xmlns:mc="http://schemas.openxmlformats.org/markup-compatibility/2006" xmlns:hp="http://schemas.haansoft.com/office/presentation/8.0" lang="ko-KR" altLang="en-US" sz="3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: 사유지 상 도로도 도로로 사용되면 도로교통법 상 도로에 해당한다.[도로교통법 제 2조 제 1호 및 제 28조, 제 30조, 사도법(私道 法) 제 8조] 따라서 사유지 상 도로에서도 도로교통법 상의 규정에 의한 주정차 단속이 가능하다. 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233332" cy="565252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도로에서 운전자 또는 동승자가 승차한 상태로 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차량이 정차하고 있을 때 단속이 가능한지 여부</a:t>
            </a:r>
            <a:r>
              <a:rPr xmlns:mc="http://schemas.openxmlformats.org/markup-compatibility/2006" xmlns:hp="http://schemas.haansoft.com/office/presentation/8.0" lang="ko-KR" altLang="en-US" sz="15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5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- 주차위반 단속은 동승자가 차에 있다 하더라도 운전자가 그 차로부터 떠나서 즉시 운전할 수 없는 상태일 경우에는 즉시 단속이 가능하다. </a:t>
            </a:r>
            <a:endParaRPr xmlns:mc="http://schemas.openxmlformats.org/markup-compatibility/2006" xmlns:hp="http://schemas.haansoft.com/office/presentation/8.0" lang="ko-KR" altLang="en-US" sz="28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- 정차위반단속은 주정차금지구역에서는 즉시 단속이 가능하며, 주차금지구역 등에서는 5분 동안 이동 지시를 하여도 불응할 경우 그 때 단속이 가능하다. 그리고 운전자가 아닌 동승자만 탑승해 있는 경우에는 주차 위반으로 단속을 하여야 한다</a:t>
            </a:r>
            <a:r>
              <a: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</a:t>
            </a:r>
            <a:r>
              <a:rPr xmlns:mc="http://schemas.openxmlformats.org/markup-compatibility/2006" xmlns:hp="http://schemas.haansoft.com/office/presentation/8.0" lang="ko-KR" altLang="en-US" sz="15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5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10. 대민활동자세</a:t>
            </a: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① 단정한 용모</a:t>
            </a:r>
            <a:r>
              <a:rPr xmlns:mc="http://schemas.openxmlformats.org/markup-compatibility/2006" xmlns:hp="http://schemas.haansoft.com/office/presentation/8.0" lang="ko-KR" altLang="en-US" sz="19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9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9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</a:t>
            </a: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1) 주차단속원은 행정의 최 일선 현장에서 법을 집행하는 자로서  법집행의 신뢰성과 실효성을 확보하기 위해서는 단정한 용모의 유지가 필수적이다. 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공무수행자로서의 품위를 유지하도록 하여야 하며 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근무 중에는 반드시 규정된 제복을 착용하여야 한다. 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대 시민 단속활동 시 주차단속원의 용모와 첫인상에 따라  원활한 단속여부가 결정된다고 할 수 있으므로, 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늘 자신의 용모를 점검하고 단정히 하여야 한다. 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233332" cy="565252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② 공직자다운 태도 (언어, 말씨)</a:t>
            </a: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단속활동 시 말하는 태도는 단정한 용모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다음으로 중요하다.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말하는 태도(화법)는 단속원이 가진 내면적    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인 인격의 표현이므로 현장상황과 대하는  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시민의 수준을 파악하여 적합한 언어를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사용하고 첫인상을 좋게 하여야 한다.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어떠한 상황 하에서도 자신의 신분이 공직  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자임을 잊어서는 안 되며 인내와 끈기를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가져야 한다.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511280" cy="565252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4) 대화 시 첫인상을 좋게 하기 위한 체크사항</a:t>
            </a:r>
            <a:endParaRPr xmlns:mc="http://schemas.openxmlformats.org/markup-compatibility/2006" xmlns:hp="http://schemas.haansoft.com/office/presentation/8.0" lang="ko-KR" altLang="en-US" sz="30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이야기할 때의 표정은 부드러운가?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겸허한 말씨를 사용하는가?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말과 태도는 일치하는가?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상대방의 이야기를 진지하게 듣고 있는가?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항상 웃는 얼굴로 대하고 있는가?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공직자로서의 성실함이 보이는가?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476440"/>
            <a:ext cx="8233332" cy="597966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③ 대화요령 (논리 정연한 화법)</a:t>
            </a: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1) 화법은 상황에 따라 논리에 맞고 정확 명료하여야  한다.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2) 단속 전에는 항상 위반자에게 먼저 인사를 하고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위반사실을 정중히 설명한다.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3) 상대방의 이야기는 진지하고 끈기 있게 경청하고 상대방에게 이야기할 때에는 짧은 시간 내에 요령 있게 하되 다음에 유의한다.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말하고자 하는 목적을 분명히 한다.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쓸데없는 말을 하지 않는다.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이것저것 이야기하지 않고 중점적인 사항만 이야기한다.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위반사항에 대하여는 정확하게 조목조목 이야기한다.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- 추상적인 동정은 하지 않는다. 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908437"/>
            <a:ext cx="8233332" cy="5403163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④ 단속규정 숙지 (위반사항에 대한 법규 적용)</a:t>
            </a: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1) 단속활동 시 다음으로 중요한 사항은 단속활동과 관련한 법규 및  제 규정을 완전하게 숙지하여 상황에 맞는 규정을 적용시킬 수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있는 능력이다.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2) 위반자와의 시비 발생 시 단속근거 등을 명쾌하게 설명할 수 있어야 대화가 짧고 항의를 미연에 차단할 수 있다.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3) 단속규정의 적용은 일관성 있게 형평에 맞게 적용하여야 마찰을 줄일 수 있다.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3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sz="quarter" idx="1"/>
          </p:nvPr>
        </p:nvSpPr>
        <p:spPr>
          <a:xfrm>
            <a:off x="457401" y="692467"/>
            <a:ext cx="8233332" cy="5436496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4) 단속활동 시 숙지해야 할 법규내용 </a:t>
            </a:r>
            <a:endParaRPr xmlns:mc="http://schemas.openxmlformats.org/markup-compatibility/2006" xmlns:hp="http://schemas.haansoft.com/office/presentation/8.0" lang="ko-KR" altLang="en-US" sz="3600" b="1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주차와 정차의 정의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주정차 금지구역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주정차의 구분 및 판단요령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단속권한, 단속근거, 처분 등의 근거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위반유형별 적용법조문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과태료 및 범칙금의 처분요령과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 양자의 다른 점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- 서울의 교통문제와 불법주차 단속배경 등 </a:t>
            </a:r>
            <a:endParaRPr xmlns:mc="http://schemas.openxmlformats.org/markup-compatibility/2006" xmlns:hp="http://schemas.haansoft.com/office/presentation/8.0" lang="ko-KR" altLang="en-US" sz="30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title" idx="0"/>
          </p:nvPr>
        </p:nvSpPr>
        <p:spPr>
          <a:xfrm>
            <a:off x="457401" y="274764"/>
            <a:ext cx="8233332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13. 불법 주정차 단속 이의신청의 처리</a:t>
            </a:r>
            <a:r>
              <a:rPr xmlns:mc="http://schemas.openxmlformats.org/markup-compatibility/2006" xmlns:hp="http://schemas.haansoft.com/office/presentation/8.0" lang="ko-KR" altLang="en-US" sz="3600" b="0" i="0" spc="5" mc:Ignorable="hp" hp:hslEmbossed="0">
                <a:solidFill>
                  <a:schemeClr val="tx2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3600" b="0" i="0" spc="5" mc:Ignorable="hp" hp:hslEmbossed="0">
              <a:solidFill>
                <a:schemeClr val="tx2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3" name="직사각형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33332" cy="452805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¯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0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/>
            </a:r>
            <a:endParaRPr lang="ko-KR" altLang="en-US"/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684538" y="1700960"/>
            <a:ext cx="8052259" cy="42787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/>
          <p:nvPr/>
        </p:nvSpPr>
        <p:spPr>
          <a:xfrm>
            <a:off x="3060489" y="1905875"/>
            <a:ext cx="3098624" cy="825857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단속대상자는 10일이내에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chemeClr val="tx1"/>
              </a:solidFill>
              <a:latin typeface="한컴돋움"/>
              <a:ea typeface="한컴돋움"/>
              <a:sym typeface="Wingdings"/>
            </a:endParaRP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단속구청장에게 의견진술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chemeClr val="tx1"/>
              </a:solidFill>
              <a:latin typeface="한컴돋움"/>
              <a:ea typeface="한컴돋움"/>
              <a:sym typeface="Wingdings"/>
            </a:endParaRP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 (동법 시행령 제88조 제2항)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chemeClr val="tx1"/>
              </a:solidFill>
              <a:latin typeface="한컴돋움"/>
              <a:ea typeface="한컴돋움"/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943144" y="4751958"/>
            <a:ext cx="2665009" cy="1079962"/>
          </a:xfrm>
          <a:prstGeom prst="rect">
            <a:avLst/>
          </a:prstGeom>
          <a:solidFill>
            <a:schemeClr val="bg1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구청장이 관한법원에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chemeClr val="tx1"/>
              </a:solidFill>
              <a:latin typeface="한컴돋움"/>
              <a:ea typeface="한컴돋움"/>
              <a:sym typeface="Wingdings"/>
            </a:endParaRP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 과태료 재판 의뢰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chemeClr val="tx1"/>
              </a:solidFill>
              <a:latin typeface="한컴돋움"/>
              <a:ea typeface="한컴돋움"/>
              <a:sym typeface="Wingdings"/>
            </a:endParaRP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한컴돋움"/>
                <a:ea typeface="한컴돋움"/>
                <a:sym typeface="Wingdings"/>
              </a:rPr>
              <a:t>(도로교통법제161조제3항)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chemeClr val="tx1"/>
              </a:solidFill>
              <a:latin typeface="한컴돋움"/>
              <a:ea typeface="한컴돋움"/>
              <a:sym typeface="Wingdings"/>
            </a:endParaRPr>
          </a:p>
          <a:p>
            <a:pPr marL="360000" lvl="0" indent="-36000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600" b="0" i="0" spc="5" mc:Ignorable="hp" hp:hslEmbossed="0">
              <a:solidFill>
                <a:schemeClr val="tx1"/>
              </a:solidFill>
              <a:latin typeface="한컴돋움"/>
              <a:ea typeface="한컴돋움"/>
              <a:sym typeface="Wingdings"/>
            </a:endParaRPr>
          </a:p>
        </p:txBody>
      </p:sp>
      <p:sp>
        <p:nvSpPr>
          <p:cNvPr id="7" name="직사각형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ko-KR" b="0" i="0" mc:Ignorable="hp" hp:hslEmbossed="0">
                <a:solidFill>
                  <a:schemeClr val="tx1"/>
                </a:solidFill>
              </a:rPr>
              <a:t> </a:t>
            </a:r>
            <a:endParaRPr xmlns:mc="http://schemas.openxmlformats.org/markup-compatibility/2006" xmlns:hp="http://schemas.haansoft.com/office/presentation/8.0" lang="ko-KR" altLang="ko-KR" b="0" i="0" mc:Ignorable="hp" hp:hslEmbossed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91bbb6"/>
      </a:accent1>
      <a:accent2>
        <a:srgbClr val="59877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657a56"/>
      </a:hlink>
      <a:folHlink>
        <a:srgbClr val="777777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진압팀</ep:Company>
  <ep:Words>1631</ep:Words>
  <ep:PresentationFormat>화면 슬라이드 쇼(4:3)</ep:PresentationFormat>
  <ep:Paragraphs>246</ep:Paragraphs>
  <ep:Slides>31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ep:HeadingPairs>
  <ep:TitlesOfParts>
    <vt:vector size="32" baseType="lpstr">
      <vt:lpstr>한컴오피스</vt:lpstr>
      <vt:lpstr>불법주차단속 교육</vt:lpstr>
      <vt:lpstr>1. 주정차 위반 단속의 법적 근거</vt:lpstr>
      <vt:lpstr>2. 주정차 금지 장소 (도로교통법 제 32조)</vt:lpstr>
      <vt:lpstr>슬라이드 4</vt:lpstr>
      <vt:lpstr>3. 주차금지 장소 (도로교통법 제 33조)  -우리 주차단속요원이 실제 단속할 장소-</vt:lpstr>
      <vt:lpstr>슬라이드 6</vt:lpstr>
      <vt:lpstr>4. 정차 위반차량 주차단속권자</vt:lpstr>
      <vt:lpstr>5. 주차 단속 요령</vt:lpstr>
      <vt:lpstr>6. 운전자 등이 현장에 있는 때  (범칙금 부과대상)  - 단속 근거 : 법 제35조 및 제161조제1항</vt:lpstr>
      <vt:lpstr>슬라이드 10</vt:lpstr>
      <vt:lpstr>7. 운전자 등이 현장에 없는 때  (과태료 부과대상)</vt:lpstr>
      <vt:lpstr>슬라이드 12</vt:lpstr>
      <vt:lpstr>과태료 부과 사진촬영 (불량)</vt:lpstr>
      <vt:lpstr>야간과태료 부과 사진촬영 ( 불량 )</vt:lpstr>
      <vt:lpstr>과태료 부과 사진촬영 ( 양호 )</vt:lpstr>
      <vt:lpstr>야간과태료 부과 사진촬영 ( 양호 )</vt:lpstr>
      <vt:lpstr>슬라이드 17</vt:lpstr>
      <vt:lpstr>8. 주차 단속 활동 수칙 및 조치사항</vt:lpstr>
      <vt:lpstr>슬라이드 19</vt:lpstr>
      <vt:lpstr>슬라이드 20</vt:lpstr>
      <vt:lpstr>9. 단속 시 참고사항</vt:lpstr>
      <vt:lpstr>슬라이드 22</vt:lpstr>
      <vt:lpstr>슬라이드 23</vt:lpstr>
      <vt:lpstr>슬라이드 24</vt:lpstr>
      <vt:lpstr>10. 대민활동자세</vt:lpstr>
      <vt:lpstr>슬라이드 26</vt:lpstr>
      <vt:lpstr>슬라이드 27</vt:lpstr>
      <vt:lpstr>슬라이드 28</vt:lpstr>
      <vt:lpstr>슬라이드 29</vt:lpstr>
      <vt:lpstr>슬라이드 30</vt:lpstr>
      <vt:lpstr>13. 불법 주정차 단속 이의신청의 처리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훈련</dc:creator>
  <dc:description/>
  <cp:keywords/>
  <cp:lastModifiedBy>서울시</cp:lastModifiedBy>
  <dcterms:modified xsi:type="dcterms:W3CDTF">2014-03-01T03:28:38.085</dcterms:modified>
  <cp:revision>2</cp:revision>
  <dc:subject/>
  <dc:title>주차단속교육</dc:title>
</cp:coreProperties>
</file>