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9" r:id="rId2"/>
    <p:sldId id="258" r:id="rId3"/>
    <p:sldId id="270" r:id="rId4"/>
    <p:sldId id="314" r:id="rId5"/>
    <p:sldId id="311" r:id="rId6"/>
    <p:sldId id="313" r:id="rId7"/>
    <p:sldId id="299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9" r:id="rId18"/>
    <p:sldId id="326" r:id="rId19"/>
    <p:sldId id="327" r:id="rId2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0000"/>
    <a:srgbClr val="3366FF"/>
    <a:srgbClr val="CC3300"/>
    <a:srgbClr val="FF9900"/>
    <a:srgbClr val="3399FF"/>
    <a:srgbClr val="99CCFF"/>
    <a:srgbClr val="0000FF"/>
    <a:srgbClr val="FF6699"/>
    <a:srgbClr val="FFFFCC"/>
    <a:srgbClr val="DD2B4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18" autoAdjust="0"/>
  </p:normalViewPr>
  <p:slideViewPr>
    <p:cSldViewPr>
      <p:cViewPr>
        <p:scale>
          <a:sx n="100" d="100"/>
          <a:sy n="100" d="100"/>
        </p:scale>
        <p:origin x="-29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6CA8AF-EB26-4F69-B6FF-5FE234E3A303}" type="doc">
      <dgm:prSet loTypeId="urn:microsoft.com/office/officeart/2005/8/layout/cycle5" loCatId="cycle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pPr latinLnBrk="1"/>
          <a:endParaRPr lang="ko-KR" altLang="en-US"/>
        </a:p>
      </dgm:t>
    </dgm:pt>
    <dgm:pt modelId="{18735BE8-99CC-4EA8-A6A2-710B8F4FB8C6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헤드라인M" pitchFamily="18" charset="-127"/>
              <a:ea typeface="HY헤드라인M" pitchFamily="18" charset="-127"/>
            </a:rPr>
            <a:t>소방차 차고 출발</a:t>
          </a:r>
          <a:endParaRPr lang="ko-KR" altLang="en-US" sz="1800" dirty="0">
            <a:latin typeface="HY헤드라인M" pitchFamily="18" charset="-127"/>
            <a:ea typeface="HY헤드라인M" pitchFamily="18" charset="-127"/>
          </a:endParaRPr>
        </a:p>
      </dgm:t>
    </dgm:pt>
    <dgm:pt modelId="{D20B11F7-2161-4267-9CC8-263FEA938C90}" type="parTrans" cxnId="{42DEF538-8962-4E5F-8137-678CCBE0814C}">
      <dgm:prSet/>
      <dgm:spPr/>
      <dgm:t>
        <a:bodyPr/>
        <a:lstStyle/>
        <a:p>
          <a:pPr latinLnBrk="1"/>
          <a:endParaRPr lang="ko-KR" altLang="en-US" sz="2400"/>
        </a:p>
      </dgm:t>
    </dgm:pt>
    <dgm:pt modelId="{0E976FD1-132F-4F4A-A97E-D073F5ED17E5}" type="sibTrans" cxnId="{42DEF538-8962-4E5F-8137-678CCBE0814C}">
      <dgm:prSet/>
      <dgm:spPr/>
      <dgm:t>
        <a:bodyPr/>
        <a:lstStyle/>
        <a:p>
          <a:pPr latinLnBrk="1"/>
          <a:endParaRPr lang="ko-KR" altLang="en-US" sz="2400">
            <a:latin typeface="HY헤드라인M" pitchFamily="18" charset="-127"/>
            <a:ea typeface="HY헤드라인M" pitchFamily="18" charset="-127"/>
          </a:endParaRPr>
        </a:p>
      </dgm:t>
    </dgm:pt>
    <dgm:pt modelId="{7A7727DA-B390-4D46-9B60-1FE653C77016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latin typeface="HY헤드라인M" pitchFamily="18" charset="-127"/>
              <a:ea typeface="HY헤드라인M" pitchFamily="18" charset="-127"/>
            </a:rPr>
            <a:t>차량태그변경</a:t>
          </a:r>
          <a:endParaRPr lang="en-US" altLang="ko-KR" sz="1800" smtClean="0">
            <a:latin typeface="HY헤드라인M" pitchFamily="18" charset="-127"/>
            <a:ea typeface="HY헤드라인M" pitchFamily="18" charset="-127"/>
          </a:endParaRPr>
        </a:p>
        <a:p>
          <a:pPr latinLnBrk="1"/>
          <a:r>
            <a:rPr lang="en-US" altLang="ko-KR" sz="1800" smtClean="0">
              <a:latin typeface="HY헤드라인M" pitchFamily="18" charset="-127"/>
              <a:ea typeface="HY헤드라인M" pitchFamily="18" charset="-127"/>
            </a:rPr>
            <a:t>(</a:t>
          </a:r>
          <a:r>
            <a:rPr lang="ko-KR" altLang="en-US" sz="1800" smtClean="0">
              <a:latin typeface="HY헤드라인M" pitchFamily="18" charset="-127"/>
              <a:ea typeface="HY헤드라인M" pitchFamily="18" charset="-127"/>
            </a:rPr>
            <a:t>출동중</a:t>
          </a:r>
          <a:r>
            <a:rPr lang="en-US" altLang="ko-KR" sz="1800" smtClean="0">
              <a:latin typeface="HY헤드라인M" pitchFamily="18" charset="-127"/>
              <a:ea typeface="HY헤드라인M" pitchFamily="18" charset="-127"/>
            </a:rPr>
            <a:t>)</a:t>
          </a:r>
          <a:endParaRPr lang="ko-KR" altLang="en-US" sz="1800" dirty="0">
            <a:latin typeface="HY헤드라인M" pitchFamily="18" charset="-127"/>
            <a:ea typeface="HY헤드라인M" pitchFamily="18" charset="-127"/>
          </a:endParaRPr>
        </a:p>
      </dgm:t>
    </dgm:pt>
    <dgm:pt modelId="{F44B062F-9C2B-46BD-8F33-ED1B15056081}" type="parTrans" cxnId="{CAAB7ED3-F954-4693-AFBC-02654967DD60}">
      <dgm:prSet/>
      <dgm:spPr/>
      <dgm:t>
        <a:bodyPr/>
        <a:lstStyle/>
        <a:p>
          <a:pPr latinLnBrk="1"/>
          <a:endParaRPr lang="ko-KR" altLang="en-US" sz="2400"/>
        </a:p>
      </dgm:t>
    </dgm:pt>
    <dgm:pt modelId="{8F5C87D2-CC1D-441E-8618-54A73CA69F24}" type="sibTrans" cxnId="{CAAB7ED3-F954-4693-AFBC-02654967DD60}">
      <dgm:prSet/>
      <dgm:spPr/>
      <dgm:t>
        <a:bodyPr/>
        <a:lstStyle/>
        <a:p>
          <a:pPr latinLnBrk="1"/>
          <a:endParaRPr lang="ko-KR" altLang="en-US" sz="2400">
            <a:latin typeface="HY헤드라인M" pitchFamily="18" charset="-127"/>
            <a:ea typeface="HY헤드라인M" pitchFamily="18" charset="-127"/>
          </a:endParaRPr>
        </a:p>
      </dgm:t>
    </dgm:pt>
    <dgm:pt modelId="{E69BC5CA-D1E9-4612-821C-CA301C30EC26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헤드라인M" pitchFamily="18" charset="-127"/>
              <a:ea typeface="HY헤드라인M" pitchFamily="18" charset="-127"/>
            </a:rPr>
            <a:t>현장활동 후 </a:t>
          </a:r>
          <a:r>
            <a:rPr lang="ko-KR" altLang="en-US" sz="1800" dirty="0" err="1" smtClean="0">
              <a:latin typeface="HY헤드라인M" pitchFamily="18" charset="-127"/>
              <a:ea typeface="HY헤드라인M" pitchFamily="18" charset="-127"/>
            </a:rPr>
            <a:t>귀서</a:t>
          </a:r>
          <a:endParaRPr lang="ko-KR" altLang="en-US" sz="1800" dirty="0">
            <a:latin typeface="HY헤드라인M" pitchFamily="18" charset="-127"/>
            <a:ea typeface="HY헤드라인M" pitchFamily="18" charset="-127"/>
          </a:endParaRPr>
        </a:p>
      </dgm:t>
    </dgm:pt>
    <dgm:pt modelId="{10F9A01E-4B18-4C0E-8113-0EC8C459D11B}" type="parTrans" cxnId="{7C33E8D5-8BFF-43CD-9332-4BB7E13C9764}">
      <dgm:prSet/>
      <dgm:spPr/>
      <dgm:t>
        <a:bodyPr/>
        <a:lstStyle/>
        <a:p>
          <a:pPr latinLnBrk="1"/>
          <a:endParaRPr lang="ko-KR" altLang="en-US" sz="2400"/>
        </a:p>
      </dgm:t>
    </dgm:pt>
    <dgm:pt modelId="{7E4F93F9-9AE9-4D16-A1B0-C3DB0EBEDF11}" type="sibTrans" cxnId="{7C33E8D5-8BFF-43CD-9332-4BB7E13C9764}">
      <dgm:prSet/>
      <dgm:spPr/>
      <dgm:t>
        <a:bodyPr/>
        <a:lstStyle/>
        <a:p>
          <a:pPr latinLnBrk="1"/>
          <a:endParaRPr lang="ko-KR" altLang="en-US" sz="2400">
            <a:latin typeface="HY헤드라인M" pitchFamily="18" charset="-127"/>
            <a:ea typeface="HY헤드라인M" pitchFamily="18" charset="-127"/>
          </a:endParaRPr>
        </a:p>
      </dgm:t>
    </dgm:pt>
    <dgm:pt modelId="{038EF0E8-8102-4188-ADB6-14BB77871650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헤드라인M" pitchFamily="18" charset="-127"/>
              <a:ea typeface="HY헤드라인M" pitchFamily="18" charset="-127"/>
            </a:rPr>
            <a:t>차량태그변경</a:t>
          </a:r>
          <a:endParaRPr lang="en-US" altLang="ko-KR" sz="1800" dirty="0" smtClean="0">
            <a:latin typeface="HY헤드라인M" pitchFamily="18" charset="-127"/>
            <a:ea typeface="HY헤드라인M" pitchFamily="18" charset="-127"/>
          </a:endParaRPr>
        </a:p>
        <a:p>
          <a:pPr latinLnBrk="1"/>
          <a:r>
            <a:rPr lang="en-US" altLang="ko-KR" sz="1800" dirty="0" smtClean="0">
              <a:latin typeface="HY헤드라인M" pitchFamily="18" charset="-127"/>
              <a:ea typeface="HY헤드라인M" pitchFamily="18" charset="-127"/>
            </a:rPr>
            <a:t>(</a:t>
          </a:r>
          <a:r>
            <a:rPr lang="ko-KR" altLang="en-US" sz="1800" dirty="0" smtClean="0">
              <a:latin typeface="HY헤드라인M" pitchFamily="18" charset="-127"/>
              <a:ea typeface="HY헤드라인M" pitchFamily="18" charset="-127"/>
            </a:rPr>
            <a:t>본서 출동대기</a:t>
          </a:r>
          <a:r>
            <a:rPr lang="en-US" altLang="ko-KR" sz="1800" dirty="0" smtClean="0">
              <a:latin typeface="HY헤드라인M" pitchFamily="18" charset="-127"/>
              <a:ea typeface="HY헤드라인M" pitchFamily="18" charset="-127"/>
            </a:rPr>
            <a:t>)</a:t>
          </a:r>
          <a:endParaRPr lang="ko-KR" altLang="en-US" sz="1800" dirty="0">
            <a:latin typeface="HY헤드라인M" pitchFamily="18" charset="-127"/>
            <a:ea typeface="HY헤드라인M" pitchFamily="18" charset="-127"/>
          </a:endParaRPr>
        </a:p>
      </dgm:t>
    </dgm:pt>
    <dgm:pt modelId="{45D0FB73-F4B1-4573-B268-F736D49CC810}" type="parTrans" cxnId="{DFA8D03A-E605-4884-8BBB-C68FEC0E96E8}">
      <dgm:prSet/>
      <dgm:spPr/>
      <dgm:t>
        <a:bodyPr/>
        <a:lstStyle/>
        <a:p>
          <a:pPr latinLnBrk="1"/>
          <a:endParaRPr lang="ko-KR" altLang="en-US" sz="2400"/>
        </a:p>
      </dgm:t>
    </dgm:pt>
    <dgm:pt modelId="{91898278-A774-4A34-989C-9DCCC7FAED79}" type="sibTrans" cxnId="{DFA8D03A-E605-4884-8BBB-C68FEC0E96E8}">
      <dgm:prSet/>
      <dgm:spPr/>
      <dgm:t>
        <a:bodyPr/>
        <a:lstStyle/>
        <a:p>
          <a:pPr latinLnBrk="1"/>
          <a:endParaRPr lang="ko-KR" altLang="en-US" sz="2400">
            <a:latin typeface="HY헤드라인M" pitchFamily="18" charset="-127"/>
            <a:ea typeface="HY헤드라인M" pitchFamily="18" charset="-127"/>
          </a:endParaRPr>
        </a:p>
      </dgm:t>
    </dgm:pt>
    <dgm:pt modelId="{7E0A42C2-44F1-43A9-BD9C-333DF39F423F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헤드라인M" pitchFamily="18" charset="-127"/>
              <a:ea typeface="HY헤드라인M" pitchFamily="18" charset="-127"/>
            </a:rPr>
            <a:t>출동지령</a:t>
          </a:r>
          <a:endParaRPr lang="ko-KR" altLang="en-US" sz="1800" dirty="0">
            <a:latin typeface="HY헤드라인M" pitchFamily="18" charset="-127"/>
            <a:ea typeface="HY헤드라인M" pitchFamily="18" charset="-127"/>
          </a:endParaRPr>
        </a:p>
      </dgm:t>
    </dgm:pt>
    <dgm:pt modelId="{FD8292E4-18A0-466A-A3AD-709535E856D1}" type="parTrans" cxnId="{308A86FD-01B8-4567-8C2E-D7F5E859CE8F}">
      <dgm:prSet/>
      <dgm:spPr/>
      <dgm:t>
        <a:bodyPr/>
        <a:lstStyle/>
        <a:p>
          <a:pPr latinLnBrk="1"/>
          <a:endParaRPr lang="ko-KR" altLang="en-US" sz="2400"/>
        </a:p>
      </dgm:t>
    </dgm:pt>
    <dgm:pt modelId="{E2CCBF41-E6F9-433B-8A93-AAF19DFC8D83}" type="sibTrans" cxnId="{308A86FD-01B8-4567-8C2E-D7F5E859CE8F}">
      <dgm:prSet/>
      <dgm:spPr/>
      <dgm:t>
        <a:bodyPr/>
        <a:lstStyle/>
        <a:p>
          <a:pPr latinLnBrk="1"/>
          <a:endParaRPr lang="ko-KR" altLang="en-US" sz="2400">
            <a:latin typeface="HY헤드라인M" pitchFamily="18" charset="-127"/>
            <a:ea typeface="HY헤드라인M" pitchFamily="18" charset="-127"/>
          </a:endParaRPr>
        </a:p>
      </dgm:t>
    </dgm:pt>
    <dgm:pt modelId="{0F0398F2-AB26-4D8A-9F79-7578371525B4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latin typeface="HY헤드라인M" pitchFamily="18" charset="-127"/>
              <a:ea typeface="HY헤드라인M" pitchFamily="18" charset="-127"/>
            </a:rPr>
            <a:t>GPS </a:t>
          </a:r>
          <a:r>
            <a:rPr lang="ko-KR" altLang="en-US" sz="1800" dirty="0" smtClean="0">
              <a:latin typeface="HY헤드라인M" pitchFamily="18" charset="-127"/>
              <a:ea typeface="HY헤드라인M" pitchFamily="18" charset="-127"/>
            </a:rPr>
            <a:t>송</a:t>
          </a:r>
          <a:r>
            <a:rPr lang="en-US" altLang="ko-KR" sz="1800" dirty="0" smtClean="0">
              <a:latin typeface="바탕"/>
              <a:ea typeface="바탕"/>
            </a:rPr>
            <a:t>•</a:t>
          </a:r>
          <a:r>
            <a:rPr lang="ko-KR" altLang="en-US" sz="1800" dirty="0" smtClean="0">
              <a:latin typeface="HY헤드라인M" pitchFamily="18" charset="-127"/>
              <a:ea typeface="HY헤드라인M" pitchFamily="18" charset="-127"/>
            </a:rPr>
            <a:t>수신</a:t>
          </a:r>
          <a:endParaRPr lang="ko-KR" altLang="en-US" sz="1800" dirty="0">
            <a:latin typeface="HY헤드라인M" pitchFamily="18" charset="-127"/>
            <a:ea typeface="HY헤드라인M" pitchFamily="18" charset="-127"/>
          </a:endParaRPr>
        </a:p>
      </dgm:t>
    </dgm:pt>
    <dgm:pt modelId="{2017FFFF-C263-40BB-8C1E-1AE9B2544A1F}" type="parTrans" cxnId="{4D4A92B2-C519-4B7B-9D3B-C6B53642B2A3}">
      <dgm:prSet/>
      <dgm:spPr/>
      <dgm:t>
        <a:bodyPr/>
        <a:lstStyle/>
        <a:p>
          <a:pPr latinLnBrk="1"/>
          <a:endParaRPr lang="ko-KR" altLang="en-US" sz="2400"/>
        </a:p>
      </dgm:t>
    </dgm:pt>
    <dgm:pt modelId="{4E35EFD0-988D-4FC2-9087-C88D872B54BF}" type="sibTrans" cxnId="{4D4A92B2-C519-4B7B-9D3B-C6B53642B2A3}">
      <dgm:prSet/>
      <dgm:spPr/>
      <dgm:t>
        <a:bodyPr/>
        <a:lstStyle/>
        <a:p>
          <a:pPr latinLnBrk="1"/>
          <a:endParaRPr lang="ko-KR" altLang="en-US" sz="2400">
            <a:latin typeface="HY헤드라인M" pitchFamily="18" charset="-127"/>
            <a:ea typeface="HY헤드라인M" pitchFamily="18" charset="-127"/>
          </a:endParaRPr>
        </a:p>
      </dgm:t>
    </dgm:pt>
    <dgm:pt modelId="{F833D17D-246B-4A8E-940A-2EE6A08085F9}" type="pres">
      <dgm:prSet presAssocID="{BB6CA8AF-EB26-4F69-B6FF-5FE234E3A30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C348717-99FE-45B4-A3AE-2FE4CDB2546C}" type="pres">
      <dgm:prSet presAssocID="{18735BE8-99CC-4EA8-A6A2-710B8F4FB8C6}" presName="node" presStyleLbl="node1" presStyleIdx="0" presStyleCnt="6" custScaleX="14376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47EEDBF-2D27-4A16-B3DB-B36A2AA5E764}" type="pres">
      <dgm:prSet presAssocID="{18735BE8-99CC-4EA8-A6A2-710B8F4FB8C6}" presName="spNode" presStyleCnt="0"/>
      <dgm:spPr/>
      <dgm:t>
        <a:bodyPr/>
        <a:lstStyle/>
        <a:p>
          <a:pPr latinLnBrk="1"/>
          <a:endParaRPr lang="ko-KR" altLang="en-US"/>
        </a:p>
      </dgm:t>
    </dgm:pt>
    <dgm:pt modelId="{768FE91A-0F82-44D2-9D82-80D2F77DAED2}" type="pres">
      <dgm:prSet presAssocID="{0E976FD1-132F-4F4A-A97E-D073F5ED17E5}" presName="sibTrans" presStyleLbl="sibTrans1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6BAC4D9D-6570-44FF-A2BA-C3C8000A6D76}" type="pres">
      <dgm:prSet presAssocID="{0F0398F2-AB26-4D8A-9F79-7578371525B4}" presName="node" presStyleLbl="node1" presStyleIdx="1" presStyleCnt="6" custScaleX="14608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68149B-0C6C-4648-99D2-06E1B68CD612}" type="pres">
      <dgm:prSet presAssocID="{0F0398F2-AB26-4D8A-9F79-7578371525B4}" presName="spNode" presStyleCnt="0"/>
      <dgm:spPr/>
      <dgm:t>
        <a:bodyPr/>
        <a:lstStyle/>
        <a:p>
          <a:pPr latinLnBrk="1"/>
          <a:endParaRPr lang="ko-KR" altLang="en-US"/>
        </a:p>
      </dgm:t>
    </dgm:pt>
    <dgm:pt modelId="{CB72F0C0-E701-4286-8024-D898D15C4CD2}" type="pres">
      <dgm:prSet presAssocID="{4E35EFD0-988D-4FC2-9087-C88D872B54BF}" presName="sibTrans" presStyleLbl="sibTrans1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607A4A54-8047-4EF8-A03D-755EEFB14DCE}" type="pres">
      <dgm:prSet presAssocID="{7A7727DA-B390-4D46-9B60-1FE653C77016}" presName="node" presStyleLbl="node1" presStyleIdx="2" presStyleCnt="6" custScaleX="13825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E212E3-0F0E-4EFF-884D-4D4DCFEA492A}" type="pres">
      <dgm:prSet presAssocID="{7A7727DA-B390-4D46-9B60-1FE653C77016}" presName="spNode" presStyleCnt="0"/>
      <dgm:spPr/>
      <dgm:t>
        <a:bodyPr/>
        <a:lstStyle/>
        <a:p>
          <a:pPr latinLnBrk="1"/>
          <a:endParaRPr lang="ko-KR" altLang="en-US"/>
        </a:p>
      </dgm:t>
    </dgm:pt>
    <dgm:pt modelId="{C21D1BDD-B9F5-482F-B5C3-DC0E906EBEC9}" type="pres">
      <dgm:prSet presAssocID="{8F5C87D2-CC1D-441E-8618-54A73CA69F24}" presName="sibTrans" presStyleLbl="sibTrans1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647F4CD6-4066-4B10-B91B-F91FB788B3C7}" type="pres">
      <dgm:prSet presAssocID="{E69BC5CA-D1E9-4612-821C-CA301C30EC26}" presName="node" presStyleLbl="node1" presStyleIdx="3" presStyleCnt="6" custScaleX="14513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3DEDF96-5860-4614-B601-29CF62A2348C}" type="pres">
      <dgm:prSet presAssocID="{E69BC5CA-D1E9-4612-821C-CA301C30EC26}" presName="spNode" presStyleCnt="0"/>
      <dgm:spPr/>
      <dgm:t>
        <a:bodyPr/>
        <a:lstStyle/>
        <a:p>
          <a:pPr latinLnBrk="1"/>
          <a:endParaRPr lang="ko-KR" altLang="en-US"/>
        </a:p>
      </dgm:t>
    </dgm:pt>
    <dgm:pt modelId="{00B4D10D-0F75-45E1-8287-C840E67A9ED2}" type="pres">
      <dgm:prSet presAssocID="{7E4F93F9-9AE9-4D16-A1B0-C3DB0EBEDF11}" presName="sibTrans" presStyleLbl="sibTrans1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6F0808C2-22E6-480F-9C6D-F986A233FDAB}" type="pres">
      <dgm:prSet presAssocID="{038EF0E8-8102-4188-ADB6-14BB77871650}" presName="node" presStyleLbl="node1" presStyleIdx="4" presStyleCnt="6" custScaleX="14390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3C11245-B2D5-43E2-A06D-A185956160DA}" type="pres">
      <dgm:prSet presAssocID="{038EF0E8-8102-4188-ADB6-14BB77871650}" presName="spNode" presStyleCnt="0"/>
      <dgm:spPr/>
      <dgm:t>
        <a:bodyPr/>
        <a:lstStyle/>
        <a:p>
          <a:pPr latinLnBrk="1"/>
          <a:endParaRPr lang="ko-KR" altLang="en-US"/>
        </a:p>
      </dgm:t>
    </dgm:pt>
    <dgm:pt modelId="{FB9AE7F7-514C-4249-A599-49AE52E882C0}" type="pres">
      <dgm:prSet presAssocID="{91898278-A774-4A34-989C-9DCCC7FAED79}" presName="sibTrans" presStyleLbl="sibTrans1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50721138-1478-45EB-A41D-842FD4A3F604}" type="pres">
      <dgm:prSet presAssocID="{7E0A42C2-44F1-43A9-BD9C-333DF39F423F}" presName="node" presStyleLbl="node1" presStyleIdx="5" presStyleCnt="6" custScaleX="14172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47C8AA-99F0-46B9-AEA9-0E6175E0BE65}" type="pres">
      <dgm:prSet presAssocID="{7E0A42C2-44F1-43A9-BD9C-333DF39F423F}" presName="spNode" presStyleCnt="0"/>
      <dgm:spPr/>
      <dgm:t>
        <a:bodyPr/>
        <a:lstStyle/>
        <a:p>
          <a:pPr latinLnBrk="1"/>
          <a:endParaRPr lang="ko-KR" altLang="en-US"/>
        </a:p>
      </dgm:t>
    </dgm:pt>
    <dgm:pt modelId="{FDCAE176-615A-4A86-9E75-AA4FC6ECDC67}" type="pres">
      <dgm:prSet presAssocID="{E2CCBF41-E6F9-433B-8A93-AAF19DFC8D83}" presName="sibTrans" presStyleLbl="sibTrans1D1" presStyleIdx="5" presStyleCnt="6"/>
      <dgm:spPr/>
      <dgm:t>
        <a:bodyPr/>
        <a:lstStyle/>
        <a:p>
          <a:pPr latinLnBrk="1"/>
          <a:endParaRPr lang="ko-KR" altLang="en-US"/>
        </a:p>
      </dgm:t>
    </dgm:pt>
  </dgm:ptLst>
  <dgm:cxnLst>
    <dgm:cxn modelId="{F6892CD4-65D7-4A40-AE0E-133B90D1C250}" type="presOf" srcId="{7E0A42C2-44F1-43A9-BD9C-333DF39F423F}" destId="{50721138-1478-45EB-A41D-842FD4A3F604}" srcOrd="0" destOrd="0" presId="urn:microsoft.com/office/officeart/2005/8/layout/cycle5"/>
    <dgm:cxn modelId="{BCADF904-4321-476B-A1D8-153531B3BD86}" type="presOf" srcId="{BB6CA8AF-EB26-4F69-B6FF-5FE234E3A303}" destId="{F833D17D-246B-4A8E-940A-2EE6A08085F9}" srcOrd="0" destOrd="0" presId="urn:microsoft.com/office/officeart/2005/8/layout/cycle5"/>
    <dgm:cxn modelId="{8FC21487-25CB-4A79-91AC-3150C3D617B0}" type="presOf" srcId="{8F5C87D2-CC1D-441E-8618-54A73CA69F24}" destId="{C21D1BDD-B9F5-482F-B5C3-DC0E906EBEC9}" srcOrd="0" destOrd="0" presId="urn:microsoft.com/office/officeart/2005/8/layout/cycle5"/>
    <dgm:cxn modelId="{308A86FD-01B8-4567-8C2E-D7F5E859CE8F}" srcId="{BB6CA8AF-EB26-4F69-B6FF-5FE234E3A303}" destId="{7E0A42C2-44F1-43A9-BD9C-333DF39F423F}" srcOrd="5" destOrd="0" parTransId="{FD8292E4-18A0-466A-A3AD-709535E856D1}" sibTransId="{E2CCBF41-E6F9-433B-8A93-AAF19DFC8D83}"/>
    <dgm:cxn modelId="{DAE969D6-1340-479C-8247-16B9087674E2}" type="presOf" srcId="{0F0398F2-AB26-4D8A-9F79-7578371525B4}" destId="{6BAC4D9D-6570-44FF-A2BA-C3C8000A6D76}" srcOrd="0" destOrd="0" presId="urn:microsoft.com/office/officeart/2005/8/layout/cycle5"/>
    <dgm:cxn modelId="{36D72026-E1A3-461A-86D5-C022166B053C}" type="presOf" srcId="{18735BE8-99CC-4EA8-A6A2-710B8F4FB8C6}" destId="{7C348717-99FE-45B4-A3AE-2FE4CDB2546C}" srcOrd="0" destOrd="0" presId="urn:microsoft.com/office/officeart/2005/8/layout/cycle5"/>
    <dgm:cxn modelId="{42DEF538-8962-4E5F-8137-678CCBE0814C}" srcId="{BB6CA8AF-EB26-4F69-B6FF-5FE234E3A303}" destId="{18735BE8-99CC-4EA8-A6A2-710B8F4FB8C6}" srcOrd="0" destOrd="0" parTransId="{D20B11F7-2161-4267-9CC8-263FEA938C90}" sibTransId="{0E976FD1-132F-4F4A-A97E-D073F5ED17E5}"/>
    <dgm:cxn modelId="{F53A4991-917E-4F65-BFB9-C1DBC36525AB}" type="presOf" srcId="{7E4F93F9-9AE9-4D16-A1B0-C3DB0EBEDF11}" destId="{00B4D10D-0F75-45E1-8287-C840E67A9ED2}" srcOrd="0" destOrd="0" presId="urn:microsoft.com/office/officeart/2005/8/layout/cycle5"/>
    <dgm:cxn modelId="{4B51C167-1072-4B20-8570-D35E11D4F30D}" type="presOf" srcId="{91898278-A774-4A34-989C-9DCCC7FAED79}" destId="{FB9AE7F7-514C-4249-A599-49AE52E882C0}" srcOrd="0" destOrd="0" presId="urn:microsoft.com/office/officeart/2005/8/layout/cycle5"/>
    <dgm:cxn modelId="{4D4A92B2-C519-4B7B-9D3B-C6B53642B2A3}" srcId="{BB6CA8AF-EB26-4F69-B6FF-5FE234E3A303}" destId="{0F0398F2-AB26-4D8A-9F79-7578371525B4}" srcOrd="1" destOrd="0" parTransId="{2017FFFF-C263-40BB-8C1E-1AE9B2544A1F}" sibTransId="{4E35EFD0-988D-4FC2-9087-C88D872B54BF}"/>
    <dgm:cxn modelId="{AD8A3AB0-117B-4356-B301-55C374E81D3B}" type="presOf" srcId="{E69BC5CA-D1E9-4612-821C-CA301C30EC26}" destId="{647F4CD6-4066-4B10-B91B-F91FB788B3C7}" srcOrd="0" destOrd="0" presId="urn:microsoft.com/office/officeart/2005/8/layout/cycle5"/>
    <dgm:cxn modelId="{7C33E8D5-8BFF-43CD-9332-4BB7E13C9764}" srcId="{BB6CA8AF-EB26-4F69-B6FF-5FE234E3A303}" destId="{E69BC5CA-D1E9-4612-821C-CA301C30EC26}" srcOrd="3" destOrd="0" parTransId="{10F9A01E-4B18-4C0E-8113-0EC8C459D11B}" sibTransId="{7E4F93F9-9AE9-4D16-A1B0-C3DB0EBEDF11}"/>
    <dgm:cxn modelId="{773C3A72-B7E6-42E1-98FD-6A6E4B0BAA50}" type="presOf" srcId="{0E976FD1-132F-4F4A-A97E-D073F5ED17E5}" destId="{768FE91A-0F82-44D2-9D82-80D2F77DAED2}" srcOrd="0" destOrd="0" presId="urn:microsoft.com/office/officeart/2005/8/layout/cycle5"/>
    <dgm:cxn modelId="{CAAB7ED3-F954-4693-AFBC-02654967DD60}" srcId="{BB6CA8AF-EB26-4F69-B6FF-5FE234E3A303}" destId="{7A7727DA-B390-4D46-9B60-1FE653C77016}" srcOrd="2" destOrd="0" parTransId="{F44B062F-9C2B-46BD-8F33-ED1B15056081}" sibTransId="{8F5C87D2-CC1D-441E-8618-54A73CA69F24}"/>
    <dgm:cxn modelId="{5E9532BC-C9C9-4530-8F53-86CAE047D0FD}" type="presOf" srcId="{E2CCBF41-E6F9-433B-8A93-AAF19DFC8D83}" destId="{FDCAE176-615A-4A86-9E75-AA4FC6ECDC67}" srcOrd="0" destOrd="0" presId="urn:microsoft.com/office/officeart/2005/8/layout/cycle5"/>
    <dgm:cxn modelId="{D3E03E56-18B6-4787-A902-7E21B0A77638}" type="presOf" srcId="{7A7727DA-B390-4D46-9B60-1FE653C77016}" destId="{607A4A54-8047-4EF8-A03D-755EEFB14DCE}" srcOrd="0" destOrd="0" presId="urn:microsoft.com/office/officeart/2005/8/layout/cycle5"/>
    <dgm:cxn modelId="{F395A18B-7E50-41FC-B532-416D43867F8E}" type="presOf" srcId="{038EF0E8-8102-4188-ADB6-14BB77871650}" destId="{6F0808C2-22E6-480F-9C6D-F986A233FDAB}" srcOrd="0" destOrd="0" presId="urn:microsoft.com/office/officeart/2005/8/layout/cycle5"/>
    <dgm:cxn modelId="{DFA8D03A-E605-4884-8BBB-C68FEC0E96E8}" srcId="{BB6CA8AF-EB26-4F69-B6FF-5FE234E3A303}" destId="{038EF0E8-8102-4188-ADB6-14BB77871650}" srcOrd="4" destOrd="0" parTransId="{45D0FB73-F4B1-4573-B268-F736D49CC810}" sibTransId="{91898278-A774-4A34-989C-9DCCC7FAED79}"/>
    <dgm:cxn modelId="{D4AFAB98-85BE-418D-A150-EA62F56CBD92}" type="presOf" srcId="{4E35EFD0-988D-4FC2-9087-C88D872B54BF}" destId="{CB72F0C0-E701-4286-8024-D898D15C4CD2}" srcOrd="0" destOrd="0" presId="urn:microsoft.com/office/officeart/2005/8/layout/cycle5"/>
    <dgm:cxn modelId="{F69DBE52-B438-46CC-8E29-F4BFF467A47E}" type="presParOf" srcId="{F833D17D-246B-4A8E-940A-2EE6A08085F9}" destId="{7C348717-99FE-45B4-A3AE-2FE4CDB2546C}" srcOrd="0" destOrd="0" presId="urn:microsoft.com/office/officeart/2005/8/layout/cycle5"/>
    <dgm:cxn modelId="{DCA0465F-016B-4FA4-85C4-BBA2039F35EF}" type="presParOf" srcId="{F833D17D-246B-4A8E-940A-2EE6A08085F9}" destId="{747EEDBF-2D27-4A16-B3DB-B36A2AA5E764}" srcOrd="1" destOrd="0" presId="urn:microsoft.com/office/officeart/2005/8/layout/cycle5"/>
    <dgm:cxn modelId="{C3B29218-DE77-4D9A-81D0-96C5A013FE48}" type="presParOf" srcId="{F833D17D-246B-4A8E-940A-2EE6A08085F9}" destId="{768FE91A-0F82-44D2-9D82-80D2F77DAED2}" srcOrd="2" destOrd="0" presId="urn:microsoft.com/office/officeart/2005/8/layout/cycle5"/>
    <dgm:cxn modelId="{4BD07172-F08F-4A97-A964-3A7BF6CB5C48}" type="presParOf" srcId="{F833D17D-246B-4A8E-940A-2EE6A08085F9}" destId="{6BAC4D9D-6570-44FF-A2BA-C3C8000A6D76}" srcOrd="3" destOrd="0" presId="urn:microsoft.com/office/officeart/2005/8/layout/cycle5"/>
    <dgm:cxn modelId="{9BE59708-BA1F-4A32-A7BC-5ED60B5F99DA}" type="presParOf" srcId="{F833D17D-246B-4A8E-940A-2EE6A08085F9}" destId="{D768149B-0C6C-4648-99D2-06E1B68CD612}" srcOrd="4" destOrd="0" presId="urn:microsoft.com/office/officeart/2005/8/layout/cycle5"/>
    <dgm:cxn modelId="{0385921C-6F7A-4ED5-ADFE-110C779D7CC4}" type="presParOf" srcId="{F833D17D-246B-4A8E-940A-2EE6A08085F9}" destId="{CB72F0C0-E701-4286-8024-D898D15C4CD2}" srcOrd="5" destOrd="0" presId="urn:microsoft.com/office/officeart/2005/8/layout/cycle5"/>
    <dgm:cxn modelId="{4BC93598-AF8C-49E0-B4AD-52CA2DA398D2}" type="presParOf" srcId="{F833D17D-246B-4A8E-940A-2EE6A08085F9}" destId="{607A4A54-8047-4EF8-A03D-755EEFB14DCE}" srcOrd="6" destOrd="0" presId="urn:microsoft.com/office/officeart/2005/8/layout/cycle5"/>
    <dgm:cxn modelId="{66B86475-5695-4C74-A73B-27B21EDFF127}" type="presParOf" srcId="{F833D17D-246B-4A8E-940A-2EE6A08085F9}" destId="{F2E212E3-0F0E-4EFF-884D-4D4DCFEA492A}" srcOrd="7" destOrd="0" presId="urn:microsoft.com/office/officeart/2005/8/layout/cycle5"/>
    <dgm:cxn modelId="{EFA702B8-9338-4F33-82CE-1DC11D3A3DBC}" type="presParOf" srcId="{F833D17D-246B-4A8E-940A-2EE6A08085F9}" destId="{C21D1BDD-B9F5-482F-B5C3-DC0E906EBEC9}" srcOrd="8" destOrd="0" presId="urn:microsoft.com/office/officeart/2005/8/layout/cycle5"/>
    <dgm:cxn modelId="{D219F1A2-B4BF-4FF2-8BD3-2986DCB57AF1}" type="presParOf" srcId="{F833D17D-246B-4A8E-940A-2EE6A08085F9}" destId="{647F4CD6-4066-4B10-B91B-F91FB788B3C7}" srcOrd="9" destOrd="0" presId="urn:microsoft.com/office/officeart/2005/8/layout/cycle5"/>
    <dgm:cxn modelId="{8731F102-360D-4915-8524-FE9B2FA7490A}" type="presParOf" srcId="{F833D17D-246B-4A8E-940A-2EE6A08085F9}" destId="{13DEDF96-5860-4614-B601-29CF62A2348C}" srcOrd="10" destOrd="0" presId="urn:microsoft.com/office/officeart/2005/8/layout/cycle5"/>
    <dgm:cxn modelId="{B2CAF626-A4EF-4457-81E7-E24678EA5554}" type="presParOf" srcId="{F833D17D-246B-4A8E-940A-2EE6A08085F9}" destId="{00B4D10D-0F75-45E1-8287-C840E67A9ED2}" srcOrd="11" destOrd="0" presId="urn:microsoft.com/office/officeart/2005/8/layout/cycle5"/>
    <dgm:cxn modelId="{2365F772-EA6E-4925-A4C2-E886CEB94573}" type="presParOf" srcId="{F833D17D-246B-4A8E-940A-2EE6A08085F9}" destId="{6F0808C2-22E6-480F-9C6D-F986A233FDAB}" srcOrd="12" destOrd="0" presId="urn:microsoft.com/office/officeart/2005/8/layout/cycle5"/>
    <dgm:cxn modelId="{1DED9CB0-F2D4-4BED-AD35-AC3F3EAF12D4}" type="presParOf" srcId="{F833D17D-246B-4A8E-940A-2EE6A08085F9}" destId="{C3C11245-B2D5-43E2-A06D-A185956160DA}" srcOrd="13" destOrd="0" presId="urn:microsoft.com/office/officeart/2005/8/layout/cycle5"/>
    <dgm:cxn modelId="{5A6F2D5C-7184-4663-85EB-A4F228D4DC86}" type="presParOf" srcId="{F833D17D-246B-4A8E-940A-2EE6A08085F9}" destId="{FB9AE7F7-514C-4249-A599-49AE52E882C0}" srcOrd="14" destOrd="0" presId="urn:microsoft.com/office/officeart/2005/8/layout/cycle5"/>
    <dgm:cxn modelId="{CCB1B868-77EB-4822-83F6-D177AEB40245}" type="presParOf" srcId="{F833D17D-246B-4A8E-940A-2EE6A08085F9}" destId="{50721138-1478-45EB-A41D-842FD4A3F604}" srcOrd="15" destOrd="0" presId="urn:microsoft.com/office/officeart/2005/8/layout/cycle5"/>
    <dgm:cxn modelId="{F78F205A-DC96-4CF7-9C58-3E9DD6635B95}" type="presParOf" srcId="{F833D17D-246B-4A8E-940A-2EE6A08085F9}" destId="{A047C8AA-99F0-46B9-AEA9-0E6175E0BE65}" srcOrd="16" destOrd="0" presId="urn:microsoft.com/office/officeart/2005/8/layout/cycle5"/>
    <dgm:cxn modelId="{CAC319D7-E482-4F23-A7B7-D0CF40EBC44D}" type="presParOf" srcId="{F833D17D-246B-4A8E-940A-2EE6A08085F9}" destId="{FDCAE176-615A-4A86-9E75-AA4FC6ECDC67}" srcOrd="17" destOrd="0" presId="urn:microsoft.com/office/officeart/2005/8/layout/cycle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AE354F-1425-48DC-8C5F-37453206E07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CBA0DFF-2F80-4084-954E-D6939EE9DAD6}">
      <dgm:prSet phldrT="[텍스트]"/>
      <dgm:spPr>
        <a:solidFill>
          <a:schemeClr val="accent4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latin typeface="HY헤드라인M" pitchFamily="18" charset="-127"/>
              <a:ea typeface="HY헤드라인M" pitchFamily="18" charset="-127"/>
            </a:rPr>
            <a:t>방재센터 </a:t>
          </a:r>
          <a:endParaRPr lang="en-US" altLang="ko-KR" dirty="0" smtClean="0">
            <a:latin typeface="HY헤드라인M" pitchFamily="18" charset="-127"/>
            <a:ea typeface="HY헤드라인M" pitchFamily="18" charset="-127"/>
          </a:endParaRPr>
        </a:p>
        <a:p>
          <a:pPr latinLnBrk="1"/>
          <a:r>
            <a:rPr lang="ko-KR" altLang="en-US" dirty="0" smtClean="0">
              <a:latin typeface="HY헤드라인M" pitchFamily="18" charset="-127"/>
              <a:ea typeface="HY헤드라인M" pitchFamily="18" charset="-127"/>
            </a:rPr>
            <a:t>전산통신과</a:t>
          </a:r>
          <a:endParaRPr lang="ko-KR" altLang="en-US" dirty="0">
            <a:latin typeface="HY헤드라인M" pitchFamily="18" charset="-127"/>
            <a:ea typeface="HY헤드라인M" pitchFamily="18" charset="-127"/>
          </a:endParaRPr>
        </a:p>
      </dgm:t>
    </dgm:pt>
    <dgm:pt modelId="{1544BFE0-B7B0-45DB-BCA0-41EBABB14FF5}" type="parTrans" cxnId="{2B17B56F-8BF9-41AE-9A9E-900EBEE9A668}">
      <dgm:prSet/>
      <dgm:spPr/>
      <dgm:t>
        <a:bodyPr/>
        <a:lstStyle/>
        <a:p>
          <a:pPr latinLnBrk="1"/>
          <a:endParaRPr lang="ko-KR" altLang="en-US"/>
        </a:p>
      </dgm:t>
    </dgm:pt>
    <dgm:pt modelId="{D8348654-42B7-4319-A791-6038168464C7}" type="sibTrans" cxnId="{2B17B56F-8BF9-41AE-9A9E-900EBEE9A668}">
      <dgm:prSet/>
      <dgm:spPr/>
      <dgm:t>
        <a:bodyPr/>
        <a:lstStyle/>
        <a:p>
          <a:pPr latinLnBrk="1"/>
          <a:endParaRPr lang="ko-KR" altLang="en-US"/>
        </a:p>
      </dgm:t>
    </dgm:pt>
    <dgm:pt modelId="{2F289DC3-D0A7-407C-90C2-104D19A82DF5}">
      <dgm:prSet phldrT="[텍스트]"/>
      <dgm:spPr>
        <a:solidFill>
          <a:schemeClr val="accent4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latin typeface="HY헤드라인M" pitchFamily="18" charset="-127"/>
              <a:ea typeface="HY헤드라인M" pitchFamily="18" charset="-127"/>
            </a:rPr>
            <a:t>본부 </a:t>
          </a:r>
          <a:endParaRPr lang="en-US" altLang="ko-KR" dirty="0" smtClean="0">
            <a:latin typeface="HY헤드라인M" pitchFamily="18" charset="-127"/>
            <a:ea typeface="HY헤드라인M" pitchFamily="18" charset="-127"/>
          </a:endParaRPr>
        </a:p>
        <a:p>
          <a:pPr latinLnBrk="1"/>
          <a:r>
            <a:rPr lang="ko-KR" altLang="en-US" dirty="0" err="1" smtClean="0">
              <a:latin typeface="HY헤드라인M" pitchFamily="18" charset="-127"/>
              <a:ea typeface="HY헤드라인M" pitchFamily="18" charset="-127"/>
            </a:rPr>
            <a:t>현장대응단</a:t>
          </a:r>
          <a:endParaRPr lang="ko-KR" altLang="en-US" dirty="0">
            <a:latin typeface="HY헤드라인M" pitchFamily="18" charset="-127"/>
            <a:ea typeface="HY헤드라인M" pitchFamily="18" charset="-127"/>
          </a:endParaRPr>
        </a:p>
      </dgm:t>
    </dgm:pt>
    <dgm:pt modelId="{C8C6B287-D74E-48CA-93B4-6B534707644F}" type="parTrans" cxnId="{D3393EF0-6D4D-4895-8AA7-B7ED6909EC1F}">
      <dgm:prSet/>
      <dgm:spPr/>
      <dgm:t>
        <a:bodyPr/>
        <a:lstStyle/>
        <a:p>
          <a:pPr latinLnBrk="1"/>
          <a:endParaRPr lang="ko-KR" altLang="en-US"/>
        </a:p>
      </dgm:t>
    </dgm:pt>
    <dgm:pt modelId="{15F607C9-8A22-4FED-AF8B-AC3D07516CD9}" type="sibTrans" cxnId="{D3393EF0-6D4D-4895-8AA7-B7ED6909EC1F}">
      <dgm:prSet/>
      <dgm:spPr/>
      <dgm:t>
        <a:bodyPr/>
        <a:lstStyle/>
        <a:p>
          <a:pPr latinLnBrk="1"/>
          <a:endParaRPr lang="ko-KR" altLang="en-US"/>
        </a:p>
      </dgm:t>
    </dgm:pt>
    <dgm:pt modelId="{9DD15010-51FF-4850-AE20-D794033439FB}" type="pres">
      <dgm:prSet presAssocID="{5CAE354F-1425-48DC-8C5F-37453206E073}" presName="Name0" presStyleCnt="0">
        <dgm:presLayoutVars>
          <dgm:dir/>
          <dgm:resizeHandles val="exact"/>
        </dgm:presLayoutVars>
      </dgm:prSet>
      <dgm:spPr/>
    </dgm:pt>
    <dgm:pt modelId="{32A34FDF-B4B2-4482-86CD-AD2B30CD512A}" type="pres">
      <dgm:prSet presAssocID="{5CBA0DFF-2F80-4084-954E-D6939EE9DAD6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A82E941-81DD-425E-B377-67AD9A865561}" type="pres">
      <dgm:prSet presAssocID="{D8348654-42B7-4319-A791-6038168464C7}" presName="sibTrans" presStyleLbl="sibTrans2D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19707879-6959-43B0-9FBA-51BE1B35E9C6}" type="pres">
      <dgm:prSet presAssocID="{D8348654-42B7-4319-A791-6038168464C7}" presName="connectorText" presStyleLbl="sibTrans2D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211E4D23-2BC5-462D-9351-2A712AEABE74}" type="pres">
      <dgm:prSet presAssocID="{2F289DC3-D0A7-407C-90C2-104D19A82DF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7156651-CA45-4247-BB20-A90CE48DE4F2}" type="presOf" srcId="{D8348654-42B7-4319-A791-6038168464C7}" destId="{BA82E941-81DD-425E-B377-67AD9A865561}" srcOrd="0" destOrd="0" presId="urn:microsoft.com/office/officeart/2005/8/layout/process1"/>
    <dgm:cxn modelId="{E7E0B48A-6CFB-4F6C-AD8D-E8141EF9616A}" type="presOf" srcId="{D8348654-42B7-4319-A791-6038168464C7}" destId="{19707879-6959-43B0-9FBA-51BE1B35E9C6}" srcOrd="1" destOrd="0" presId="urn:microsoft.com/office/officeart/2005/8/layout/process1"/>
    <dgm:cxn modelId="{E3C8F9E9-EED3-4F19-9352-C33DE8ECB0A0}" type="presOf" srcId="{2F289DC3-D0A7-407C-90C2-104D19A82DF5}" destId="{211E4D23-2BC5-462D-9351-2A712AEABE74}" srcOrd="0" destOrd="0" presId="urn:microsoft.com/office/officeart/2005/8/layout/process1"/>
    <dgm:cxn modelId="{1BE50F19-32E6-40A5-B0C1-C36232BAA7DB}" type="presOf" srcId="{5CAE354F-1425-48DC-8C5F-37453206E073}" destId="{9DD15010-51FF-4850-AE20-D794033439FB}" srcOrd="0" destOrd="0" presId="urn:microsoft.com/office/officeart/2005/8/layout/process1"/>
    <dgm:cxn modelId="{D3393EF0-6D4D-4895-8AA7-B7ED6909EC1F}" srcId="{5CAE354F-1425-48DC-8C5F-37453206E073}" destId="{2F289DC3-D0A7-407C-90C2-104D19A82DF5}" srcOrd="1" destOrd="0" parTransId="{C8C6B287-D74E-48CA-93B4-6B534707644F}" sibTransId="{15F607C9-8A22-4FED-AF8B-AC3D07516CD9}"/>
    <dgm:cxn modelId="{A21B5D84-913E-4F93-8CF1-366663D84EEA}" type="presOf" srcId="{5CBA0DFF-2F80-4084-954E-D6939EE9DAD6}" destId="{32A34FDF-B4B2-4482-86CD-AD2B30CD512A}" srcOrd="0" destOrd="0" presId="urn:microsoft.com/office/officeart/2005/8/layout/process1"/>
    <dgm:cxn modelId="{2B17B56F-8BF9-41AE-9A9E-900EBEE9A668}" srcId="{5CAE354F-1425-48DC-8C5F-37453206E073}" destId="{5CBA0DFF-2F80-4084-954E-D6939EE9DAD6}" srcOrd="0" destOrd="0" parTransId="{1544BFE0-B7B0-45DB-BCA0-41EBABB14FF5}" sibTransId="{D8348654-42B7-4319-A791-6038168464C7}"/>
    <dgm:cxn modelId="{FFF82E52-4475-49F6-B064-D2814D4952F6}" type="presParOf" srcId="{9DD15010-51FF-4850-AE20-D794033439FB}" destId="{32A34FDF-B4B2-4482-86CD-AD2B30CD512A}" srcOrd="0" destOrd="0" presId="urn:microsoft.com/office/officeart/2005/8/layout/process1"/>
    <dgm:cxn modelId="{1EDB03F0-CCFF-4159-A86C-C12791ADD168}" type="presParOf" srcId="{9DD15010-51FF-4850-AE20-D794033439FB}" destId="{BA82E941-81DD-425E-B377-67AD9A865561}" srcOrd="1" destOrd="0" presId="urn:microsoft.com/office/officeart/2005/8/layout/process1"/>
    <dgm:cxn modelId="{71AE9525-C2A8-4B93-9DE8-F5C8954A5B5D}" type="presParOf" srcId="{BA82E941-81DD-425E-B377-67AD9A865561}" destId="{19707879-6959-43B0-9FBA-51BE1B35E9C6}" srcOrd="0" destOrd="0" presId="urn:microsoft.com/office/officeart/2005/8/layout/process1"/>
    <dgm:cxn modelId="{5BF18FA6-AE49-4FE8-A649-E5A42832CA97}" type="presParOf" srcId="{9DD15010-51FF-4850-AE20-D794033439FB}" destId="{211E4D23-2BC5-462D-9351-2A712AEABE7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348717-99FE-45B4-A3AE-2FE4CDB2546C}">
      <dsp:nvSpPr>
        <dsp:cNvPr id="0" name=""/>
        <dsp:cNvSpPr/>
      </dsp:nvSpPr>
      <dsp:spPr>
        <a:xfrm>
          <a:off x="3558246" y="2184"/>
          <a:ext cx="2012249" cy="9098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헤드라인M" pitchFamily="18" charset="-127"/>
              <a:ea typeface="HY헤드라인M" pitchFamily="18" charset="-127"/>
            </a:rPr>
            <a:t>소방차 차고 출발</a:t>
          </a:r>
          <a:endParaRPr lang="ko-KR" altLang="en-US" sz="18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3558246" y="2184"/>
        <a:ext cx="2012249" cy="909823"/>
      </dsp:txXfrm>
    </dsp:sp>
    <dsp:sp modelId="{768FE91A-0F82-44D2-9D82-80D2F77DAED2}">
      <dsp:nvSpPr>
        <dsp:cNvPr id="0" name=""/>
        <dsp:cNvSpPr/>
      </dsp:nvSpPr>
      <dsp:spPr>
        <a:xfrm>
          <a:off x="2421291" y="457095"/>
          <a:ext cx="4286160" cy="4286160"/>
        </a:xfrm>
        <a:custGeom>
          <a:avLst/>
          <a:gdLst/>
          <a:ahLst/>
          <a:cxnLst/>
          <a:rect l="0" t="0" r="0" b="0"/>
          <a:pathLst>
            <a:path>
              <a:moveTo>
                <a:pt x="3256601" y="311997"/>
              </a:moveTo>
              <a:arcTo wR="2143080" hR="2143080" stAng="18078282" swAng="598259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C4D9D-6570-44FF-A2BA-C3C8000A6D76}">
      <dsp:nvSpPr>
        <dsp:cNvPr id="0" name=""/>
        <dsp:cNvSpPr/>
      </dsp:nvSpPr>
      <dsp:spPr>
        <a:xfrm>
          <a:off x="5397957" y="1073724"/>
          <a:ext cx="2044751" cy="9098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HY헤드라인M" pitchFamily="18" charset="-127"/>
              <a:ea typeface="HY헤드라인M" pitchFamily="18" charset="-127"/>
            </a:rPr>
            <a:t>GPS </a:t>
          </a:r>
          <a:r>
            <a:rPr lang="ko-KR" altLang="en-US" sz="1800" kern="1200" dirty="0" smtClean="0">
              <a:latin typeface="HY헤드라인M" pitchFamily="18" charset="-127"/>
              <a:ea typeface="HY헤드라인M" pitchFamily="18" charset="-127"/>
            </a:rPr>
            <a:t>송</a:t>
          </a:r>
          <a:r>
            <a:rPr lang="en-US" altLang="ko-KR" sz="1800" kern="1200" dirty="0" smtClean="0">
              <a:latin typeface="바탕"/>
              <a:ea typeface="바탕"/>
            </a:rPr>
            <a:t>•</a:t>
          </a:r>
          <a:r>
            <a:rPr lang="ko-KR" altLang="en-US" sz="1800" kern="1200" dirty="0" smtClean="0">
              <a:latin typeface="HY헤드라인M" pitchFamily="18" charset="-127"/>
              <a:ea typeface="HY헤드라인M" pitchFamily="18" charset="-127"/>
            </a:rPr>
            <a:t>수신</a:t>
          </a:r>
          <a:endParaRPr lang="ko-KR" altLang="en-US" sz="18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5397957" y="1073724"/>
        <a:ext cx="2044751" cy="909823"/>
      </dsp:txXfrm>
    </dsp:sp>
    <dsp:sp modelId="{CB72F0C0-E701-4286-8024-D898D15C4CD2}">
      <dsp:nvSpPr>
        <dsp:cNvPr id="0" name=""/>
        <dsp:cNvSpPr/>
      </dsp:nvSpPr>
      <dsp:spPr>
        <a:xfrm>
          <a:off x="2421291" y="457095"/>
          <a:ext cx="4286160" cy="4286160"/>
        </a:xfrm>
        <a:custGeom>
          <a:avLst/>
          <a:gdLst/>
          <a:ahLst/>
          <a:cxnLst/>
          <a:rect l="0" t="0" r="0" b="0"/>
          <a:pathLst>
            <a:path>
              <a:moveTo>
                <a:pt x="4252766" y="1766231"/>
              </a:moveTo>
              <a:arcTo wR="2143080" hR="2143080" stAng="20992331" swAng="1215338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7A4A54-8047-4EF8-A03D-755EEFB14DCE}">
      <dsp:nvSpPr>
        <dsp:cNvPr id="0" name=""/>
        <dsp:cNvSpPr/>
      </dsp:nvSpPr>
      <dsp:spPr>
        <a:xfrm>
          <a:off x="5452729" y="3216804"/>
          <a:ext cx="1935208" cy="9098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smtClean="0">
              <a:latin typeface="HY헤드라인M" pitchFamily="18" charset="-127"/>
              <a:ea typeface="HY헤드라인M" pitchFamily="18" charset="-127"/>
            </a:rPr>
            <a:t>차량태그변경</a:t>
          </a:r>
          <a:endParaRPr lang="en-US" altLang="ko-KR" sz="1800" kern="1200" smtClean="0">
            <a:latin typeface="HY헤드라인M" pitchFamily="18" charset="-127"/>
            <a:ea typeface="HY헤드라인M" pitchFamily="18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smtClean="0">
              <a:latin typeface="HY헤드라인M" pitchFamily="18" charset="-127"/>
              <a:ea typeface="HY헤드라인M" pitchFamily="18" charset="-127"/>
            </a:rPr>
            <a:t>(</a:t>
          </a:r>
          <a:r>
            <a:rPr lang="ko-KR" altLang="en-US" sz="1800" kern="1200" smtClean="0">
              <a:latin typeface="HY헤드라인M" pitchFamily="18" charset="-127"/>
              <a:ea typeface="HY헤드라인M" pitchFamily="18" charset="-127"/>
            </a:rPr>
            <a:t>출동중</a:t>
          </a:r>
          <a:r>
            <a:rPr lang="en-US" altLang="ko-KR" sz="1800" kern="1200" smtClean="0">
              <a:latin typeface="HY헤드라인M" pitchFamily="18" charset="-127"/>
              <a:ea typeface="HY헤드라인M" pitchFamily="18" charset="-127"/>
            </a:rPr>
            <a:t>)</a:t>
          </a:r>
          <a:endParaRPr lang="ko-KR" altLang="en-US" sz="18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5452729" y="3216804"/>
        <a:ext cx="1935208" cy="909823"/>
      </dsp:txXfrm>
    </dsp:sp>
    <dsp:sp modelId="{C21D1BDD-B9F5-482F-B5C3-DC0E906EBEC9}">
      <dsp:nvSpPr>
        <dsp:cNvPr id="0" name=""/>
        <dsp:cNvSpPr/>
      </dsp:nvSpPr>
      <dsp:spPr>
        <a:xfrm>
          <a:off x="2421291" y="457095"/>
          <a:ext cx="4286160" cy="4286160"/>
        </a:xfrm>
        <a:custGeom>
          <a:avLst/>
          <a:gdLst/>
          <a:ahLst/>
          <a:cxnLst/>
          <a:rect l="0" t="0" r="0" b="0"/>
          <a:pathLst>
            <a:path>
              <a:moveTo>
                <a:pt x="3558455" y="3752274"/>
              </a:moveTo>
              <a:arcTo wR="2143080" hR="2143080" stAng="2919996" swAng="587691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7F4CD6-4066-4B10-B91B-F91FB788B3C7}">
      <dsp:nvSpPr>
        <dsp:cNvPr id="0" name=""/>
        <dsp:cNvSpPr/>
      </dsp:nvSpPr>
      <dsp:spPr>
        <a:xfrm>
          <a:off x="3548630" y="4288344"/>
          <a:ext cx="2031481" cy="9098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헤드라인M" pitchFamily="18" charset="-127"/>
              <a:ea typeface="HY헤드라인M" pitchFamily="18" charset="-127"/>
            </a:rPr>
            <a:t>현장활동 후 </a:t>
          </a:r>
          <a:r>
            <a:rPr lang="ko-KR" altLang="en-US" sz="1800" kern="1200" dirty="0" err="1" smtClean="0">
              <a:latin typeface="HY헤드라인M" pitchFamily="18" charset="-127"/>
              <a:ea typeface="HY헤드라인M" pitchFamily="18" charset="-127"/>
            </a:rPr>
            <a:t>귀서</a:t>
          </a:r>
          <a:endParaRPr lang="ko-KR" altLang="en-US" sz="18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3548630" y="4288344"/>
        <a:ext cx="2031481" cy="909823"/>
      </dsp:txXfrm>
    </dsp:sp>
    <dsp:sp modelId="{00B4D10D-0F75-45E1-8287-C840E67A9ED2}">
      <dsp:nvSpPr>
        <dsp:cNvPr id="0" name=""/>
        <dsp:cNvSpPr/>
      </dsp:nvSpPr>
      <dsp:spPr>
        <a:xfrm>
          <a:off x="2421291" y="457095"/>
          <a:ext cx="4286160" cy="4286160"/>
        </a:xfrm>
        <a:custGeom>
          <a:avLst/>
          <a:gdLst/>
          <a:ahLst/>
          <a:cxnLst/>
          <a:rect l="0" t="0" r="0" b="0"/>
          <a:pathLst>
            <a:path>
              <a:moveTo>
                <a:pt x="1022094" y="3969602"/>
              </a:moveTo>
              <a:arcTo wR="2143080" hR="2143080" stAng="7292313" swAng="587691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0808C2-22E6-480F-9C6D-F986A233FDAB}">
      <dsp:nvSpPr>
        <dsp:cNvPr id="0" name=""/>
        <dsp:cNvSpPr/>
      </dsp:nvSpPr>
      <dsp:spPr>
        <a:xfrm>
          <a:off x="1701290" y="3216804"/>
          <a:ext cx="2014237" cy="9098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헤드라인M" pitchFamily="18" charset="-127"/>
              <a:ea typeface="HY헤드라인M" pitchFamily="18" charset="-127"/>
            </a:rPr>
            <a:t>차량태그변경</a:t>
          </a:r>
          <a:endParaRPr lang="en-US" altLang="ko-KR" sz="1800" kern="1200" dirty="0" smtClean="0">
            <a:latin typeface="HY헤드라인M" pitchFamily="18" charset="-127"/>
            <a:ea typeface="HY헤드라인M" pitchFamily="18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HY헤드라인M" pitchFamily="18" charset="-127"/>
              <a:ea typeface="HY헤드라인M" pitchFamily="18" charset="-127"/>
            </a:rPr>
            <a:t>(</a:t>
          </a:r>
          <a:r>
            <a:rPr lang="ko-KR" altLang="en-US" sz="1800" kern="1200" dirty="0" smtClean="0">
              <a:latin typeface="HY헤드라인M" pitchFamily="18" charset="-127"/>
              <a:ea typeface="HY헤드라인M" pitchFamily="18" charset="-127"/>
            </a:rPr>
            <a:t>본서 출동대기</a:t>
          </a:r>
          <a:r>
            <a:rPr lang="en-US" altLang="ko-KR" sz="1800" kern="1200" dirty="0" smtClean="0">
              <a:latin typeface="HY헤드라인M" pitchFamily="18" charset="-127"/>
              <a:ea typeface="HY헤드라인M" pitchFamily="18" charset="-127"/>
            </a:rPr>
            <a:t>)</a:t>
          </a:r>
          <a:endParaRPr lang="ko-KR" altLang="en-US" sz="18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1701290" y="3216804"/>
        <a:ext cx="2014237" cy="909823"/>
      </dsp:txXfrm>
    </dsp:sp>
    <dsp:sp modelId="{FB9AE7F7-514C-4249-A599-49AE52E882C0}">
      <dsp:nvSpPr>
        <dsp:cNvPr id="0" name=""/>
        <dsp:cNvSpPr/>
      </dsp:nvSpPr>
      <dsp:spPr>
        <a:xfrm>
          <a:off x="2421291" y="457095"/>
          <a:ext cx="4286160" cy="4286160"/>
        </a:xfrm>
        <a:custGeom>
          <a:avLst/>
          <a:gdLst/>
          <a:ahLst/>
          <a:cxnLst/>
          <a:rect l="0" t="0" r="0" b="0"/>
          <a:pathLst>
            <a:path>
              <a:moveTo>
                <a:pt x="33393" y="2519929"/>
              </a:moveTo>
              <a:arcTo wR="2143080" hR="2143080" stAng="10192331" swAng="1215338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721138-1478-45EB-A41D-842FD4A3F604}">
      <dsp:nvSpPr>
        <dsp:cNvPr id="0" name=""/>
        <dsp:cNvSpPr/>
      </dsp:nvSpPr>
      <dsp:spPr>
        <a:xfrm>
          <a:off x="1716540" y="1073724"/>
          <a:ext cx="1983737" cy="9098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헤드라인M" pitchFamily="18" charset="-127"/>
              <a:ea typeface="HY헤드라인M" pitchFamily="18" charset="-127"/>
            </a:rPr>
            <a:t>출동지령</a:t>
          </a:r>
          <a:endParaRPr lang="ko-KR" altLang="en-US" sz="18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1716540" y="1073724"/>
        <a:ext cx="1983737" cy="909823"/>
      </dsp:txXfrm>
    </dsp:sp>
    <dsp:sp modelId="{FDCAE176-615A-4A86-9E75-AA4FC6ECDC67}">
      <dsp:nvSpPr>
        <dsp:cNvPr id="0" name=""/>
        <dsp:cNvSpPr/>
      </dsp:nvSpPr>
      <dsp:spPr>
        <a:xfrm>
          <a:off x="2421291" y="457095"/>
          <a:ext cx="4286160" cy="4286160"/>
        </a:xfrm>
        <a:custGeom>
          <a:avLst/>
          <a:gdLst/>
          <a:ahLst/>
          <a:cxnLst/>
          <a:rect l="0" t="0" r="0" b="0"/>
          <a:pathLst>
            <a:path>
              <a:moveTo>
                <a:pt x="729327" y="532460"/>
              </a:moveTo>
              <a:arcTo wR="2143080" hR="2143080" stAng="13723459" swAng="598259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A34FDF-B4B2-4482-86CD-AD2B30CD512A}">
      <dsp:nvSpPr>
        <dsp:cNvPr id="0" name=""/>
        <dsp:cNvSpPr/>
      </dsp:nvSpPr>
      <dsp:spPr>
        <a:xfrm>
          <a:off x="881" y="516362"/>
          <a:ext cx="1879192" cy="1127515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HY헤드라인M" pitchFamily="18" charset="-127"/>
              <a:ea typeface="HY헤드라인M" pitchFamily="18" charset="-127"/>
            </a:rPr>
            <a:t>방재센터 </a:t>
          </a:r>
          <a:endParaRPr lang="en-US" altLang="ko-KR" sz="2400" kern="1200" dirty="0" smtClean="0">
            <a:latin typeface="HY헤드라인M" pitchFamily="18" charset="-127"/>
            <a:ea typeface="HY헤드라인M" pitchFamily="18" charset="-127"/>
          </a:endParaRP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HY헤드라인M" pitchFamily="18" charset="-127"/>
              <a:ea typeface="HY헤드라인M" pitchFamily="18" charset="-127"/>
            </a:rPr>
            <a:t>전산통신과</a:t>
          </a:r>
          <a:endParaRPr lang="ko-KR" altLang="en-US" sz="24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881" y="516362"/>
        <a:ext cx="1879192" cy="1127515"/>
      </dsp:txXfrm>
    </dsp:sp>
    <dsp:sp modelId="{BA82E941-81DD-425E-B377-67AD9A865561}">
      <dsp:nvSpPr>
        <dsp:cNvPr id="0" name=""/>
        <dsp:cNvSpPr/>
      </dsp:nvSpPr>
      <dsp:spPr>
        <a:xfrm>
          <a:off x="2067992" y="847100"/>
          <a:ext cx="398388" cy="466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/>
        </a:p>
      </dsp:txBody>
      <dsp:txXfrm>
        <a:off x="2067992" y="847100"/>
        <a:ext cx="398388" cy="466039"/>
      </dsp:txXfrm>
    </dsp:sp>
    <dsp:sp modelId="{211E4D23-2BC5-462D-9351-2A712AEABE74}">
      <dsp:nvSpPr>
        <dsp:cNvPr id="0" name=""/>
        <dsp:cNvSpPr/>
      </dsp:nvSpPr>
      <dsp:spPr>
        <a:xfrm>
          <a:off x="2631750" y="516362"/>
          <a:ext cx="1879192" cy="1127515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HY헤드라인M" pitchFamily="18" charset="-127"/>
              <a:ea typeface="HY헤드라인M" pitchFamily="18" charset="-127"/>
            </a:rPr>
            <a:t>본부 </a:t>
          </a:r>
          <a:endParaRPr lang="en-US" altLang="ko-KR" sz="2400" kern="1200" dirty="0" smtClean="0">
            <a:latin typeface="HY헤드라인M" pitchFamily="18" charset="-127"/>
            <a:ea typeface="HY헤드라인M" pitchFamily="18" charset="-127"/>
          </a:endParaRP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err="1" smtClean="0">
              <a:latin typeface="HY헤드라인M" pitchFamily="18" charset="-127"/>
              <a:ea typeface="HY헤드라인M" pitchFamily="18" charset="-127"/>
            </a:rPr>
            <a:t>현장대응단</a:t>
          </a:r>
          <a:endParaRPr lang="ko-KR" altLang="en-US" sz="24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2631750" y="516362"/>
        <a:ext cx="1879192" cy="1127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D243F-3290-44B2-BFAE-105E8521C99E}" type="datetimeFigureOut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34361-94E4-485F-8DE3-0EE27BB725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ABD62-8035-466A-951E-8F4FB7FF26D6}" type="datetimeFigureOut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52FC0-3DC8-4C41-8B5A-F4DD69ADC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52FC0-3DC8-4C41-8B5A-F4DD69ADCB2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상기 내용은 방재센터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유지보수팀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팀장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MDT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담당 김진갑과 전화 문의한 내용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52FC0-3DC8-4C41-8B5A-F4DD69ADCB2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0553-1AD0-48C3-9F4E-D3C43F2B48ED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ko-KR" altLang="en-US" dirty="0" smtClean="0"/>
              <a:t>동대문소방서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C83AA-E536-4F5E-B576-F38FCBA8E25F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그림 6" descr="도형5.png"/>
          <p:cNvPicPr>
            <a:picLocks noChangeAspect="1"/>
          </p:cNvPicPr>
          <p:nvPr userDrawn="1"/>
        </p:nvPicPr>
        <p:blipFill>
          <a:blip r:embed="rId2" cstate="print"/>
          <a:srcRect t="29726" r="18112"/>
          <a:stretch>
            <a:fillRect/>
          </a:stretch>
        </p:blipFill>
        <p:spPr>
          <a:xfrm>
            <a:off x="6214016" y="0"/>
            <a:ext cx="2929984" cy="2488747"/>
          </a:xfrm>
          <a:prstGeom prst="rect">
            <a:avLst/>
          </a:prstGeom>
        </p:spPr>
      </p:pic>
      <p:sp>
        <p:nvSpPr>
          <p:cNvPr id="8" name="이등변 삼각형 7"/>
          <p:cNvSpPr/>
          <p:nvPr userDrawn="1"/>
        </p:nvSpPr>
        <p:spPr>
          <a:xfrm rot="16200000" flipV="1">
            <a:off x="73542" y="5912250"/>
            <a:ext cx="899592" cy="1046676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-9872" y="6453336"/>
            <a:ext cx="21336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64FB-908C-45C0-BACA-EED4394F8325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732D5-041B-4C78-B141-F66A943A654E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5AA8-F5F0-44F9-8744-EDF453D04D2A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2A36-C817-4CC6-BF05-053D96D40824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9619D-E056-4328-A8FB-14716EA9B259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B126-8382-48D0-A530-A76505CF86AA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90529-54F5-4BC5-923F-BE50BFE189DD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1E63F-AECA-40BC-B4C3-CD72EE7AB898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93D0-0B5B-4CAC-84B9-D064CCE4F571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A06E4-DAB0-4B02-8461-E8712E7026CF}" type="datetime1">
              <a:rPr lang="ko-KR" altLang="en-US" smtClean="0"/>
              <a:pPr/>
              <a:t>2016-08-07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3915C-6E0B-4983-9EAA-A3163F2159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장안동 440-8 자동차부품상가 화재 관련\화재방어검토회의\자료\01339.MTS_0003784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7"/>
            <a:ext cx="9144000" cy="5143501"/>
          </a:xfrm>
          <a:prstGeom prst="roundRect">
            <a:avLst/>
          </a:prstGeom>
          <a:noFill/>
          <a:effectLst>
            <a:softEdge rad="63500"/>
          </a:effectLst>
        </p:spPr>
      </p:pic>
      <p:grpSp>
        <p:nvGrpSpPr>
          <p:cNvPr id="13" name="그룹 12"/>
          <p:cNvGrpSpPr/>
          <p:nvPr/>
        </p:nvGrpSpPr>
        <p:grpSpPr>
          <a:xfrm>
            <a:off x="683568" y="2492896"/>
            <a:ext cx="7848872" cy="1532493"/>
            <a:chOff x="683568" y="2492896"/>
            <a:chExt cx="7848872" cy="1532493"/>
          </a:xfrm>
        </p:grpSpPr>
        <p:sp>
          <p:nvSpPr>
            <p:cNvPr id="5" name="직사각형 4"/>
            <p:cNvSpPr/>
            <p:nvPr/>
          </p:nvSpPr>
          <p:spPr>
            <a:xfrm rot="10800000" flipV="1">
              <a:off x="2195736" y="2492896"/>
              <a:ext cx="4752528" cy="5760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신속한 재난현장 출동을 위한</a:t>
              </a:r>
              <a:endPara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3568" y="3102059"/>
              <a:ext cx="78488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5400" b="1" spc="600" dirty="0" smtClean="0">
                  <a:solidFill>
                    <a:srgbClr val="FFFFCC"/>
                  </a:solidFill>
                  <a:latin typeface="HY헤드라인M" pitchFamily="18" charset="-127"/>
                  <a:ea typeface="HY헤드라인M" pitchFamily="18" charset="-127"/>
                </a:rPr>
                <a:t>차고탈출 분석 및 대책</a:t>
              </a:r>
              <a:endParaRPr lang="ko-KR" altLang="en-US" sz="5400" b="1" spc="600" dirty="0">
                <a:solidFill>
                  <a:srgbClr val="FFFFCC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79712" y="4983559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현장대응단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현장지휘팀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28184" y="6165304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400" dirty="0" smtClean="0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</a:rPr>
              <a:t>동대문소방서</a:t>
            </a:r>
            <a:endParaRPr lang="ko-KR" altLang="en-US" sz="2000" dirty="0">
              <a:solidFill>
                <a:schemeClr val="accent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 descr="도형5.png"/>
          <p:cNvPicPr>
            <a:picLocks noChangeAspect="1"/>
          </p:cNvPicPr>
          <p:nvPr/>
        </p:nvPicPr>
        <p:blipFill>
          <a:blip r:embed="rId4" cstate="print"/>
          <a:srcRect t="29726" r="18112"/>
          <a:stretch>
            <a:fillRect/>
          </a:stretch>
        </p:blipFill>
        <p:spPr>
          <a:xfrm flipH="1">
            <a:off x="0" y="0"/>
            <a:ext cx="2929984" cy="24887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도형5.png"/>
          <p:cNvPicPr>
            <a:picLocks noChangeAspect="1"/>
          </p:cNvPicPr>
          <p:nvPr/>
        </p:nvPicPr>
        <p:blipFill>
          <a:blip r:embed="rId2" cstate="print"/>
          <a:srcRect t="29726" r="18112"/>
          <a:stretch>
            <a:fillRect/>
          </a:stretch>
        </p:blipFill>
        <p:spPr>
          <a:xfrm>
            <a:off x="6214016" y="0"/>
            <a:ext cx="2929984" cy="2488747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 flipV="1">
            <a:off x="755576" y="548680"/>
            <a:ext cx="2880320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5576" y="622429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진행순서</a:t>
            </a:r>
            <a:endParaRPr lang="ko-KR" altLang="en-US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이등변 삼각형 36"/>
          <p:cNvSpPr/>
          <p:nvPr/>
        </p:nvSpPr>
        <p:spPr>
          <a:xfrm rot="16200000">
            <a:off x="2951820" y="584685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2" name="그룹 41"/>
          <p:cNvGrpSpPr/>
          <p:nvPr/>
        </p:nvGrpSpPr>
        <p:grpSpPr>
          <a:xfrm>
            <a:off x="2411760" y="1916832"/>
            <a:ext cx="4608512" cy="3312368"/>
            <a:chOff x="2411760" y="1628800"/>
            <a:chExt cx="4608512" cy="3312368"/>
          </a:xfrm>
        </p:grpSpPr>
        <p:grpSp>
          <p:nvGrpSpPr>
            <p:cNvPr id="13" name="그룹 12"/>
            <p:cNvGrpSpPr/>
            <p:nvPr/>
          </p:nvGrpSpPr>
          <p:grpSpPr>
            <a:xfrm>
              <a:off x="2411760" y="1628800"/>
              <a:ext cx="827066" cy="720080"/>
              <a:chOff x="755576" y="1772816"/>
              <a:chExt cx="827066" cy="720080"/>
            </a:xfrm>
          </p:grpSpPr>
          <p:sp>
            <p:nvSpPr>
              <p:cNvPr id="4" name="이등변 삼각형 3"/>
              <p:cNvSpPr/>
              <p:nvPr/>
            </p:nvSpPr>
            <p:spPr>
              <a:xfrm flipV="1">
                <a:off x="790554" y="1772816"/>
                <a:ext cx="792088" cy="720080"/>
              </a:xfrm>
              <a:prstGeom prst="triangle">
                <a:avLst>
                  <a:gd name="adj" fmla="val 0"/>
                </a:avLst>
              </a:prstGeom>
              <a:solidFill>
                <a:schemeClr val="accent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55576" y="177281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b="1" dirty="0" smtClean="0">
                    <a:solidFill>
                      <a:schemeClr val="bg1"/>
                    </a:solidFill>
                  </a:rPr>
                  <a:t>1</a:t>
                </a:r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987824" y="1815207"/>
              <a:ext cx="4032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accent6"/>
                  </a:solidFill>
                  <a:latin typeface="HY헤드라인M" pitchFamily="18" charset="-127"/>
                  <a:ea typeface="HY헤드라인M" pitchFamily="18" charset="-127"/>
                </a:rPr>
                <a:t>차량동태관리 시스템 흐름도</a:t>
              </a:r>
              <a:endParaRPr lang="ko-KR" altLang="en-US" sz="2400" b="1" dirty="0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2411760" y="2492896"/>
              <a:ext cx="827066" cy="720080"/>
              <a:chOff x="755576" y="1772816"/>
              <a:chExt cx="827066" cy="720080"/>
            </a:xfrm>
          </p:grpSpPr>
          <p:sp>
            <p:nvSpPr>
              <p:cNvPr id="20" name="이등변 삼각형 19"/>
              <p:cNvSpPr/>
              <p:nvPr/>
            </p:nvSpPr>
            <p:spPr>
              <a:xfrm flipV="1">
                <a:off x="790554" y="1772816"/>
                <a:ext cx="792088" cy="720080"/>
              </a:xfrm>
              <a:prstGeom prst="triangle">
                <a:avLst>
                  <a:gd name="adj" fmla="val 0"/>
                </a:avLst>
              </a:prstGeom>
              <a:solidFill>
                <a:schemeClr val="accent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55576" y="177281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b="1" dirty="0">
                    <a:solidFill>
                      <a:schemeClr val="bg1"/>
                    </a:solidFill>
                  </a:rPr>
                  <a:t>2</a:t>
                </a:r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2987824" y="2679303"/>
              <a:ext cx="4032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accent6"/>
                  </a:solidFill>
                  <a:latin typeface="HY헤드라인M" pitchFamily="18" charset="-127"/>
                  <a:ea typeface="HY헤드라인M" pitchFamily="18" charset="-127"/>
                </a:rPr>
                <a:t>성과평가 기준과 차고탈출</a:t>
              </a:r>
              <a:endParaRPr lang="ko-KR" altLang="en-US" sz="2400" b="1" dirty="0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2411760" y="3356992"/>
              <a:ext cx="827066" cy="720080"/>
              <a:chOff x="755576" y="1772816"/>
              <a:chExt cx="827066" cy="720080"/>
            </a:xfrm>
          </p:grpSpPr>
          <p:sp>
            <p:nvSpPr>
              <p:cNvPr id="24" name="이등변 삼각형 23"/>
              <p:cNvSpPr/>
              <p:nvPr/>
            </p:nvSpPr>
            <p:spPr>
              <a:xfrm flipV="1">
                <a:off x="790554" y="1772816"/>
                <a:ext cx="792088" cy="720080"/>
              </a:xfrm>
              <a:prstGeom prst="triangle">
                <a:avLst>
                  <a:gd name="adj" fmla="val 0"/>
                </a:avLst>
              </a:prstGeom>
              <a:solidFill>
                <a:schemeClr val="accent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55576" y="177281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b="1" dirty="0">
                    <a:solidFill>
                      <a:schemeClr val="bg1"/>
                    </a:solidFill>
                  </a:rPr>
                  <a:t>3</a:t>
                </a:r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2987824" y="3543399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accent6"/>
                  </a:solidFill>
                  <a:latin typeface="HY헤드라인M" pitchFamily="18" charset="-127"/>
                  <a:ea typeface="HY헤드라인M" pitchFamily="18" charset="-127"/>
                </a:rPr>
                <a:t>각 유형별 테스트</a:t>
              </a:r>
              <a:endParaRPr lang="ko-KR" altLang="en-US" sz="2400" b="1" dirty="0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411760" y="4221088"/>
              <a:ext cx="827066" cy="720080"/>
              <a:chOff x="755576" y="1772816"/>
              <a:chExt cx="827066" cy="720080"/>
            </a:xfrm>
          </p:grpSpPr>
          <p:sp>
            <p:nvSpPr>
              <p:cNvPr id="28" name="이등변 삼각형 27"/>
              <p:cNvSpPr/>
              <p:nvPr/>
            </p:nvSpPr>
            <p:spPr>
              <a:xfrm flipV="1">
                <a:off x="790554" y="1772816"/>
                <a:ext cx="792088" cy="720080"/>
              </a:xfrm>
              <a:prstGeom prst="triangle">
                <a:avLst>
                  <a:gd name="adj" fmla="val 0"/>
                </a:avLst>
              </a:prstGeom>
              <a:solidFill>
                <a:schemeClr val="accent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55576" y="177281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b="1" dirty="0">
                    <a:solidFill>
                      <a:schemeClr val="bg1"/>
                    </a:solidFill>
                  </a:rPr>
                  <a:t>4</a:t>
                </a:r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987824" y="4407495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accent6"/>
                  </a:solidFill>
                  <a:latin typeface="HY헤드라인M" pitchFamily="18" charset="-127"/>
                  <a:ea typeface="HY헤드라인M" pitchFamily="18" charset="-127"/>
                </a:rPr>
                <a:t>개선방향</a:t>
              </a:r>
              <a:endParaRPr lang="ko-KR" altLang="en-US" sz="2400" b="1" dirty="0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6048672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차량동태관리 시스템 흐름도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5" name="그룹 102"/>
          <p:cNvGrpSpPr/>
          <p:nvPr/>
        </p:nvGrpSpPr>
        <p:grpSpPr>
          <a:xfrm>
            <a:off x="539552" y="1484784"/>
            <a:ext cx="2952328" cy="665926"/>
            <a:chOff x="683568" y="1556793"/>
            <a:chExt cx="2952328" cy="672043"/>
          </a:xfrm>
        </p:grpSpPr>
        <p:sp>
          <p:nvSpPr>
            <p:cNvPr id="16" name="순서도: 수동 입력 15"/>
            <p:cNvSpPr/>
            <p:nvPr/>
          </p:nvSpPr>
          <p:spPr>
            <a:xfrm>
              <a:off x="683568" y="1556793"/>
              <a:ext cx="2808312" cy="648075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576" y="1700810"/>
              <a:ext cx="2880320" cy="528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MDT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시스템 개요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18" name="다이어그램 17"/>
          <p:cNvGraphicFramePr/>
          <p:nvPr/>
        </p:nvGraphicFramePr>
        <p:xfrm>
          <a:off x="0" y="1484784"/>
          <a:ext cx="914400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원형 화살표 9"/>
          <p:cNvSpPr/>
          <p:nvPr/>
        </p:nvSpPr>
        <p:spPr>
          <a:xfrm rot="5400000">
            <a:off x="5866048" y="3714936"/>
            <a:ext cx="1152128" cy="79208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원형 화살표 10"/>
          <p:cNvSpPr/>
          <p:nvPr/>
        </p:nvSpPr>
        <p:spPr>
          <a:xfrm rot="16200000">
            <a:off x="2087723" y="3681028"/>
            <a:ext cx="1152128" cy="79208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왼쪽 화살표 12"/>
          <p:cNvSpPr/>
          <p:nvPr/>
        </p:nvSpPr>
        <p:spPr>
          <a:xfrm rot="18848316">
            <a:off x="5572992" y="5749578"/>
            <a:ext cx="43204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왼쪽 화살표 13"/>
          <p:cNvSpPr/>
          <p:nvPr/>
        </p:nvSpPr>
        <p:spPr>
          <a:xfrm rot="2271559">
            <a:off x="3071127" y="5742518"/>
            <a:ext cx="43204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왼쪽 화살표 18"/>
          <p:cNvSpPr/>
          <p:nvPr/>
        </p:nvSpPr>
        <p:spPr>
          <a:xfrm rot="8413540">
            <a:off x="3094370" y="2223650"/>
            <a:ext cx="43204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왼쪽 화살표 19"/>
          <p:cNvSpPr/>
          <p:nvPr/>
        </p:nvSpPr>
        <p:spPr>
          <a:xfrm rot="12728406">
            <a:off x="5633043" y="2250509"/>
            <a:ext cx="43204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752528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차량동태관리 시스템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539552" y="1484784"/>
            <a:ext cx="2952328" cy="665926"/>
            <a:chOff x="683568" y="1556793"/>
            <a:chExt cx="2952328" cy="672043"/>
          </a:xfrm>
        </p:grpSpPr>
        <p:sp>
          <p:nvSpPr>
            <p:cNvPr id="16" name="순서도: 수동 입력 15"/>
            <p:cNvSpPr/>
            <p:nvPr/>
          </p:nvSpPr>
          <p:spPr>
            <a:xfrm>
              <a:off x="683568" y="1556793"/>
              <a:ext cx="2808312" cy="648075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576" y="1700810"/>
              <a:ext cx="2880320" cy="528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MDT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시스템 개요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1026" name="Picture 2" descr="C:\Users\User\Desktop\차고탈출시간 분석 및 대책\자료 사진\IMG_2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2304256" cy="1728192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1" name="TextBox 10"/>
          <p:cNvSpPr txBox="1"/>
          <p:nvPr/>
        </p:nvSpPr>
        <p:spPr>
          <a:xfrm>
            <a:off x="323528" y="406778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출동지령 하달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오른쪽 화살표 11"/>
          <p:cNvSpPr/>
          <p:nvPr/>
        </p:nvSpPr>
        <p:spPr>
          <a:xfrm>
            <a:off x="2699792" y="2996952"/>
            <a:ext cx="504056" cy="432048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28184" y="6095037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차고 내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GPS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중계기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초 단위 센서 감지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3848" y="609329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옥상 위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GPS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안테나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위성으로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GPS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값 송신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31840" y="400506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차량 내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GPS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수신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520" y="6095037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MDT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프로그램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차량 태그 변경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7" name="Picture 3" descr="C:\Users\User\Desktop\차고탈출시간 분석 및 대책\자료 사진\output\DSC_15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420888"/>
            <a:ext cx="2160240" cy="1513197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20" name="TextBox 19"/>
          <p:cNvSpPr txBox="1"/>
          <p:nvPr/>
        </p:nvSpPr>
        <p:spPr>
          <a:xfrm>
            <a:off x="6444208" y="400506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차량 내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MDT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네비와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GPS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값 연동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8" name="Picture 4" descr="C:\Users\User\Desktop\차고탈출시간 분석 및 대책\자료 사진\output\DSC_15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420888"/>
            <a:ext cx="2160240" cy="1513197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029" name="Picture 5" descr="C:\Users\User\Desktop\차고탈출시간 분석 및 대책\자료 사진\output\DSC_15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4784030"/>
            <a:ext cx="2070432" cy="1381274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22" name="원형 화살표 21"/>
          <p:cNvSpPr/>
          <p:nvPr/>
        </p:nvSpPr>
        <p:spPr>
          <a:xfrm rot="5400000">
            <a:off x="8037258" y="3780166"/>
            <a:ext cx="1169876" cy="1043608"/>
          </a:xfrm>
          <a:prstGeom prst="circular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30" name="Picture 6" descr="C:\Users\User\Desktop\차고탈출시간 분석 및 대책\자료 사진\output\IMG_25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797152"/>
            <a:ext cx="2232248" cy="1299524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29" name="오른쪽 화살표 28"/>
          <p:cNvSpPr/>
          <p:nvPr/>
        </p:nvSpPr>
        <p:spPr>
          <a:xfrm>
            <a:off x="5652120" y="2996952"/>
            <a:ext cx="504056" cy="432048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오른쪽 화살표 29"/>
          <p:cNvSpPr/>
          <p:nvPr/>
        </p:nvSpPr>
        <p:spPr>
          <a:xfrm rot="10800000">
            <a:off x="5652120" y="5301208"/>
            <a:ext cx="504056" cy="432048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오른쪽 화살표 30"/>
          <p:cNvSpPr/>
          <p:nvPr/>
        </p:nvSpPr>
        <p:spPr>
          <a:xfrm rot="10800000">
            <a:off x="2627785" y="5301208"/>
            <a:ext cx="504056" cy="432048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0" name="Picture 2" descr="C:\Users\User\Desktop\차고탈출시간 분석 및 대책\자료 사진\output\IMG_256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491118"/>
            <a:ext cx="2232248" cy="167418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554461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성과평가 기준과 차고탈출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539552" y="1484784"/>
            <a:ext cx="4968552" cy="1096813"/>
            <a:chOff x="683568" y="1556793"/>
            <a:chExt cx="2952328" cy="1106888"/>
          </a:xfrm>
        </p:grpSpPr>
        <p:sp>
          <p:nvSpPr>
            <p:cNvPr id="16" name="순서도: 수동 입력 15"/>
            <p:cNvSpPr/>
            <p:nvPr/>
          </p:nvSpPr>
          <p:spPr>
            <a:xfrm>
              <a:off x="683568" y="1556793"/>
              <a:ext cx="2808312" cy="648075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576" y="1700810"/>
              <a:ext cx="2880320" cy="962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성과평가 기준 및 평가방법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" name="그룹 102"/>
          <p:cNvGrpSpPr/>
          <p:nvPr/>
        </p:nvGrpSpPr>
        <p:grpSpPr>
          <a:xfrm>
            <a:off x="251520" y="4419258"/>
            <a:ext cx="5760640" cy="685090"/>
            <a:chOff x="755576" y="1556793"/>
            <a:chExt cx="4450757" cy="691383"/>
          </a:xfrm>
        </p:grpSpPr>
        <p:sp>
          <p:nvSpPr>
            <p:cNvPr id="10" name="순서도: 수동 입력 9"/>
            <p:cNvSpPr/>
            <p:nvPr/>
          </p:nvSpPr>
          <p:spPr>
            <a:xfrm>
              <a:off x="1043608" y="1556793"/>
              <a:ext cx="4023333" cy="648075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5576" y="1720150"/>
              <a:ext cx="4450757" cy="528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차고탈출 평균시간 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화재출동기준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469970" y="3125884"/>
            <a:ext cx="8276067" cy="1197381"/>
            <a:chOff x="469970" y="3125884"/>
            <a:chExt cx="8276067" cy="1197381"/>
          </a:xfrm>
        </p:grpSpPr>
        <p:sp>
          <p:nvSpPr>
            <p:cNvPr id="21" name="자유형 20"/>
            <p:cNvSpPr/>
            <p:nvPr/>
          </p:nvSpPr>
          <p:spPr>
            <a:xfrm>
              <a:off x="469970" y="3125884"/>
              <a:ext cx="2955738" cy="1182295"/>
            </a:xfrm>
            <a:custGeom>
              <a:avLst/>
              <a:gdLst>
                <a:gd name="connsiteX0" fmla="*/ 0 w 2955738"/>
                <a:gd name="connsiteY0" fmla="*/ 0 h 1182295"/>
                <a:gd name="connsiteX1" fmla="*/ 2364591 w 2955738"/>
                <a:gd name="connsiteY1" fmla="*/ 0 h 1182295"/>
                <a:gd name="connsiteX2" fmla="*/ 2955738 w 2955738"/>
                <a:gd name="connsiteY2" fmla="*/ 591148 h 1182295"/>
                <a:gd name="connsiteX3" fmla="*/ 2364591 w 2955738"/>
                <a:gd name="connsiteY3" fmla="*/ 1182295 h 1182295"/>
                <a:gd name="connsiteX4" fmla="*/ 0 w 2955738"/>
                <a:gd name="connsiteY4" fmla="*/ 1182295 h 1182295"/>
                <a:gd name="connsiteX5" fmla="*/ 591148 w 2955738"/>
                <a:gd name="connsiteY5" fmla="*/ 591148 h 1182295"/>
                <a:gd name="connsiteX6" fmla="*/ 0 w 2955738"/>
                <a:gd name="connsiteY6" fmla="*/ 0 h 1182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738" h="1182295">
                  <a:moveTo>
                    <a:pt x="0" y="0"/>
                  </a:moveTo>
                  <a:lnTo>
                    <a:pt x="2364591" y="0"/>
                  </a:lnTo>
                  <a:lnTo>
                    <a:pt x="2955738" y="591148"/>
                  </a:lnTo>
                  <a:lnTo>
                    <a:pt x="2364591" y="1182295"/>
                  </a:lnTo>
                  <a:lnTo>
                    <a:pt x="0" y="1182295"/>
                  </a:lnTo>
                  <a:lnTo>
                    <a:pt x="591148" y="5911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5156" tIns="21336" rIns="612483" bIns="21336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kern="1200" dirty="0" smtClean="0">
                  <a:latin typeface="HY헤드라인M" pitchFamily="18" charset="-127"/>
                  <a:ea typeface="HY헤드라인M" pitchFamily="18" charset="-127"/>
                </a:rPr>
                <a:t>MDT</a:t>
              </a:r>
              <a:r>
                <a:rPr lang="ko-KR" altLang="en-US" sz="1600" kern="1200" dirty="0" smtClean="0">
                  <a:latin typeface="HY헤드라인M" pitchFamily="18" charset="-127"/>
                  <a:ea typeface="HY헤드라인M" pitchFamily="18" charset="-127"/>
                </a:rPr>
                <a:t>활용 </a:t>
              </a:r>
              <a:endParaRPr lang="en-US" altLang="ko-KR" sz="1600" kern="12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kern="1200" spc="-150" dirty="0" smtClean="0">
                  <a:latin typeface="HY헤드라인M" pitchFamily="18" charset="-127"/>
                  <a:ea typeface="HY헤드라인M" pitchFamily="18" charset="-127"/>
                </a:rPr>
                <a:t>차고탈출 시간 측정</a:t>
              </a:r>
              <a:endParaRPr lang="ko-KR" altLang="en-US" sz="1600" kern="1200" spc="-15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130134" y="3125884"/>
              <a:ext cx="2955738" cy="1182295"/>
            </a:xfrm>
            <a:custGeom>
              <a:avLst/>
              <a:gdLst>
                <a:gd name="connsiteX0" fmla="*/ 0 w 2955738"/>
                <a:gd name="connsiteY0" fmla="*/ 0 h 1182295"/>
                <a:gd name="connsiteX1" fmla="*/ 2364591 w 2955738"/>
                <a:gd name="connsiteY1" fmla="*/ 0 h 1182295"/>
                <a:gd name="connsiteX2" fmla="*/ 2955738 w 2955738"/>
                <a:gd name="connsiteY2" fmla="*/ 591148 h 1182295"/>
                <a:gd name="connsiteX3" fmla="*/ 2364591 w 2955738"/>
                <a:gd name="connsiteY3" fmla="*/ 1182295 h 1182295"/>
                <a:gd name="connsiteX4" fmla="*/ 0 w 2955738"/>
                <a:gd name="connsiteY4" fmla="*/ 1182295 h 1182295"/>
                <a:gd name="connsiteX5" fmla="*/ 591148 w 2955738"/>
                <a:gd name="connsiteY5" fmla="*/ 591148 h 1182295"/>
                <a:gd name="connsiteX6" fmla="*/ 0 w 2955738"/>
                <a:gd name="connsiteY6" fmla="*/ 0 h 1182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738" h="1182295">
                  <a:moveTo>
                    <a:pt x="0" y="0"/>
                  </a:moveTo>
                  <a:lnTo>
                    <a:pt x="2364591" y="0"/>
                  </a:lnTo>
                  <a:lnTo>
                    <a:pt x="2955738" y="591148"/>
                  </a:lnTo>
                  <a:lnTo>
                    <a:pt x="2364591" y="1182295"/>
                  </a:lnTo>
                  <a:lnTo>
                    <a:pt x="0" y="1182295"/>
                  </a:lnTo>
                  <a:lnTo>
                    <a:pt x="591148" y="5911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5156" tIns="21336" rIns="612483" bIns="21336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kern="1200" dirty="0" smtClean="0">
                  <a:latin typeface="HY헤드라인M" pitchFamily="18" charset="-127"/>
                  <a:ea typeface="HY헤드라인M" pitchFamily="18" charset="-127"/>
                </a:rPr>
                <a:t>방재센터 </a:t>
              </a:r>
              <a:endParaRPr lang="en-US" altLang="ko-KR" sz="1600" kern="12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lvl="0" algn="ctr" defTabSz="711200" latinLnBrk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kern="1200" dirty="0" smtClean="0">
                  <a:latin typeface="HY헤드라인M" pitchFamily="18" charset="-127"/>
                  <a:ea typeface="HY헤드라인M" pitchFamily="18" charset="-127"/>
                </a:rPr>
                <a:t>MDT</a:t>
              </a:r>
              <a:r>
                <a:rPr lang="ko-KR" altLang="en-US" sz="1600" kern="1200" dirty="0" smtClean="0">
                  <a:latin typeface="HY헤드라인M" pitchFamily="18" charset="-127"/>
                  <a:ea typeface="HY헤드라인M" pitchFamily="18" charset="-127"/>
                </a:rPr>
                <a:t>담당 각 서 별 </a:t>
              </a:r>
              <a:endParaRPr lang="en-US" altLang="ko-KR" sz="1600" kern="12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lvl="0" algn="ctr" defTabSz="711200" latinLnBrk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kern="1200" spc="-150" dirty="0" smtClean="0">
                  <a:latin typeface="HY헤드라인M" pitchFamily="18" charset="-127"/>
                  <a:ea typeface="HY헤드라인M" pitchFamily="18" charset="-127"/>
                </a:rPr>
                <a:t>측정시간 통계 제출</a:t>
              </a:r>
              <a:endParaRPr lang="ko-KR" altLang="en-US" sz="1600" kern="1200" spc="-15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5790299" y="3140970"/>
              <a:ext cx="2955738" cy="1182295"/>
            </a:xfrm>
            <a:custGeom>
              <a:avLst/>
              <a:gdLst>
                <a:gd name="connsiteX0" fmla="*/ 0 w 2955738"/>
                <a:gd name="connsiteY0" fmla="*/ 0 h 1182295"/>
                <a:gd name="connsiteX1" fmla="*/ 2364591 w 2955738"/>
                <a:gd name="connsiteY1" fmla="*/ 0 h 1182295"/>
                <a:gd name="connsiteX2" fmla="*/ 2955738 w 2955738"/>
                <a:gd name="connsiteY2" fmla="*/ 591148 h 1182295"/>
                <a:gd name="connsiteX3" fmla="*/ 2364591 w 2955738"/>
                <a:gd name="connsiteY3" fmla="*/ 1182295 h 1182295"/>
                <a:gd name="connsiteX4" fmla="*/ 0 w 2955738"/>
                <a:gd name="connsiteY4" fmla="*/ 1182295 h 1182295"/>
                <a:gd name="connsiteX5" fmla="*/ 591148 w 2955738"/>
                <a:gd name="connsiteY5" fmla="*/ 591148 h 1182295"/>
                <a:gd name="connsiteX6" fmla="*/ 0 w 2955738"/>
                <a:gd name="connsiteY6" fmla="*/ 0 h 1182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5738" h="1182295">
                  <a:moveTo>
                    <a:pt x="0" y="0"/>
                  </a:moveTo>
                  <a:lnTo>
                    <a:pt x="2364591" y="0"/>
                  </a:lnTo>
                  <a:lnTo>
                    <a:pt x="2955738" y="591148"/>
                  </a:lnTo>
                  <a:lnTo>
                    <a:pt x="2364591" y="1182295"/>
                  </a:lnTo>
                  <a:lnTo>
                    <a:pt x="0" y="1182295"/>
                  </a:lnTo>
                  <a:lnTo>
                    <a:pt x="591148" y="5911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5156" tIns="21336" rIns="612483" bIns="21336" numCol="1" spcCol="1270" anchor="ctr" anchorCtr="0">
              <a:noAutofit/>
            </a:bodyPr>
            <a:lstStyle/>
            <a:p>
              <a:pPr lvl="0" algn="ctr" defTabSz="711200" latinLnBrk="1">
                <a:lnSpc>
                  <a:spcPts val="25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kern="1200" dirty="0" smtClean="0">
                  <a:latin typeface="HY헤드라인M" pitchFamily="18" charset="-127"/>
                  <a:ea typeface="HY헤드라인M" pitchFamily="18" charset="-127"/>
                </a:rPr>
                <a:t>본부 </a:t>
              </a:r>
              <a:r>
                <a:rPr lang="ko-KR" altLang="en-US" sz="1600" kern="1200" dirty="0" err="1" smtClean="0">
                  <a:latin typeface="HY헤드라인M" pitchFamily="18" charset="-127"/>
                  <a:ea typeface="HY헤드라인M" pitchFamily="18" charset="-127"/>
                </a:rPr>
                <a:t>현장대응단</a:t>
              </a:r>
              <a:r>
                <a:rPr lang="ko-KR" altLang="en-US" sz="1600" kern="1200" dirty="0" smtClean="0">
                  <a:latin typeface="HY헤드라인M" pitchFamily="18" charset="-127"/>
                  <a:ea typeface="HY헤드라인M" pitchFamily="18" charset="-127"/>
                </a:rPr>
                <a:t> 각 서 별 측정시간분석 및 결과 시달</a:t>
              </a:r>
              <a:endParaRPr lang="ko-KR" altLang="en-US" sz="1600" kern="12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4" name="그룹 97"/>
          <p:cNvGrpSpPr/>
          <p:nvPr/>
        </p:nvGrpSpPr>
        <p:grpSpPr>
          <a:xfrm>
            <a:off x="539552" y="2204864"/>
            <a:ext cx="7992888" cy="720080"/>
            <a:chOff x="971600" y="1844824"/>
            <a:chExt cx="7848872" cy="3606207"/>
          </a:xfrm>
        </p:grpSpPr>
        <p:sp>
          <p:nvSpPr>
            <p:cNvPr id="15" name="직사각형 14"/>
            <p:cNvSpPr/>
            <p:nvPr/>
          </p:nvSpPr>
          <p:spPr>
            <a:xfrm flipV="1">
              <a:off x="971600" y="1844824"/>
              <a:ext cx="7848872" cy="3606207"/>
            </a:xfrm>
            <a:prstGeom prst="rect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43608" y="1988838"/>
              <a:ext cx="7704856" cy="294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각 소방서</a:t>
              </a:r>
              <a:r>
                <a:rPr lang="ko-KR" altLang="en-US" sz="2400" dirty="0" smtClean="0">
                  <a:solidFill>
                    <a:srgbClr val="C000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‘14</a:t>
              </a:r>
              <a:r>
                <a:rPr lang="ko-KR" altLang="en-US" sz="24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년 시행 차고출발 평균 이내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차고 출발 </a:t>
              </a:r>
              <a:endPara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39552" y="5229200"/>
          <a:ext cx="8064896" cy="80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304256"/>
                <a:gridCol w="2232248"/>
                <a:gridCol w="2016224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년도</a:t>
                      </a:r>
                      <a:endParaRPr lang="ko-KR" altLang="en-US" sz="2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‘14</a:t>
                      </a:r>
                      <a:r>
                        <a:rPr lang="en-US" altLang="ko-KR" sz="2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[9</a:t>
                      </a:r>
                      <a:r>
                        <a:rPr lang="ko-KR" altLang="en-US" sz="2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sz="2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~12</a:t>
                      </a:r>
                      <a:r>
                        <a:rPr lang="ko-KR" altLang="en-US" sz="2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sz="2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]</a:t>
                      </a:r>
                      <a:endParaRPr lang="ko-KR" altLang="en-US" sz="2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‘15[1</a:t>
                      </a:r>
                      <a:r>
                        <a:rPr lang="ko-KR" altLang="en-US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~12</a:t>
                      </a:r>
                      <a:r>
                        <a:rPr lang="ko-KR" altLang="en-US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]</a:t>
                      </a:r>
                      <a:endParaRPr lang="ko-KR" altLang="en-US" sz="2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‘16[1</a:t>
                      </a:r>
                      <a:r>
                        <a:rPr lang="ko-KR" altLang="en-US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~6</a:t>
                      </a:r>
                      <a:r>
                        <a:rPr lang="ko-KR" altLang="en-US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sz="2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]</a:t>
                      </a:r>
                      <a:endParaRPr lang="ko-KR" altLang="en-US" sz="2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견고딕" pitchFamily="18" charset="-127"/>
                          <a:ea typeface="HY견고딕" pitchFamily="18" charset="-127"/>
                        </a:rPr>
                        <a:t>시간</a:t>
                      </a:r>
                      <a:r>
                        <a:rPr lang="en-US" altLang="ko-KR" sz="1600" b="1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600" b="1" dirty="0" smtClean="0">
                          <a:latin typeface="HY견고딕" pitchFamily="18" charset="-127"/>
                          <a:ea typeface="HY견고딕" pitchFamily="18" charset="-127"/>
                        </a:rPr>
                        <a:t>초</a:t>
                      </a:r>
                      <a:r>
                        <a:rPr lang="en-US" altLang="ko-KR" sz="1600" b="1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6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itchFamily="18" charset="-127"/>
                          <a:ea typeface="HY견고딕" pitchFamily="18" charset="-127"/>
                        </a:rPr>
                        <a:t>75.38</a:t>
                      </a:r>
                      <a:endParaRPr lang="ko-KR" altLang="en-US" sz="16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itchFamily="18" charset="-127"/>
                          <a:ea typeface="HY견고딕" pitchFamily="18" charset="-127"/>
                        </a:rPr>
                        <a:t>84.49</a:t>
                      </a:r>
                      <a:endParaRPr lang="ko-KR" altLang="en-US" sz="16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itchFamily="18" charset="-127"/>
                          <a:ea typeface="HY견고딕" pitchFamily="18" charset="-127"/>
                        </a:rPr>
                        <a:t>84.66</a:t>
                      </a:r>
                      <a:endParaRPr lang="ko-KR" altLang="en-US" sz="16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11560" y="6093296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평가기준 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:‘14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[9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~12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 75.38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초 이내        가점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점 </a:t>
            </a:r>
            <a:endParaRPr lang="ko-KR" altLang="en-US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오른쪽 화살표 19"/>
          <p:cNvSpPr/>
          <p:nvPr/>
        </p:nvSpPr>
        <p:spPr>
          <a:xfrm>
            <a:off x="5508104" y="6191593"/>
            <a:ext cx="288032" cy="189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554461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성과평가 기준과 차고탈출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9" name="그룹 18"/>
          <p:cNvGrpSpPr/>
          <p:nvPr/>
        </p:nvGrpSpPr>
        <p:grpSpPr>
          <a:xfrm>
            <a:off x="539552" y="4437112"/>
            <a:ext cx="8280920" cy="1440160"/>
            <a:chOff x="539552" y="1484784"/>
            <a:chExt cx="8280920" cy="1440160"/>
          </a:xfrm>
        </p:grpSpPr>
        <p:grpSp>
          <p:nvGrpSpPr>
            <p:cNvPr id="2" name="그룹 102"/>
            <p:cNvGrpSpPr/>
            <p:nvPr/>
          </p:nvGrpSpPr>
          <p:grpSpPr>
            <a:xfrm>
              <a:off x="539552" y="1484784"/>
              <a:ext cx="2952328" cy="665926"/>
              <a:chOff x="683568" y="1556793"/>
              <a:chExt cx="2952328" cy="672043"/>
            </a:xfrm>
          </p:grpSpPr>
          <p:sp>
            <p:nvSpPr>
              <p:cNvPr id="16" name="순서도: 수동 입력 15"/>
              <p:cNvSpPr/>
              <p:nvPr/>
            </p:nvSpPr>
            <p:spPr>
              <a:xfrm>
                <a:off x="683568" y="1556793"/>
                <a:ext cx="2808312" cy="648075"/>
              </a:xfrm>
              <a:prstGeom prst="flowChartManualInp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55576" y="1700810"/>
                <a:ext cx="2880320" cy="528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8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GPS</a:t>
                </a:r>
                <a:r>
                  <a:rPr lang="ko-KR" altLang="en-US" sz="28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수신기 교체</a:t>
                </a:r>
                <a:endParaRPr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3" name="그룹 97"/>
            <p:cNvGrpSpPr/>
            <p:nvPr/>
          </p:nvGrpSpPr>
          <p:grpSpPr>
            <a:xfrm>
              <a:off x="683568" y="2132856"/>
              <a:ext cx="8136904" cy="792088"/>
              <a:chOff x="971600" y="1844824"/>
              <a:chExt cx="8136904" cy="3606207"/>
            </a:xfrm>
          </p:grpSpPr>
          <p:sp>
            <p:nvSpPr>
              <p:cNvPr id="9" name="직사각형 8"/>
              <p:cNvSpPr/>
              <p:nvPr/>
            </p:nvSpPr>
            <p:spPr>
              <a:xfrm flipV="1">
                <a:off x="971600" y="1844824"/>
                <a:ext cx="7992888" cy="3606207"/>
              </a:xfrm>
              <a:prstGeom prst="rect">
                <a:avLst/>
              </a:prstGeom>
              <a:solidFill>
                <a:schemeClr val="accent6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43608" y="1988838"/>
                <a:ext cx="8064896" cy="294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2016.05.16.~20.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신규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GPS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수신기 교체 및 노후장비 철거 </a:t>
                </a:r>
                <a:endParaRPr lang="en-US" altLang="ko-KR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grpSp>
        <p:nvGrpSpPr>
          <p:cNvPr id="20" name="그룹 19"/>
          <p:cNvGrpSpPr/>
          <p:nvPr/>
        </p:nvGrpSpPr>
        <p:grpSpPr>
          <a:xfrm>
            <a:off x="539552" y="1379787"/>
            <a:ext cx="8280920" cy="2697284"/>
            <a:chOff x="539552" y="3396011"/>
            <a:chExt cx="8280920" cy="2697284"/>
          </a:xfrm>
        </p:grpSpPr>
        <p:grpSp>
          <p:nvGrpSpPr>
            <p:cNvPr id="4" name="그룹 102"/>
            <p:cNvGrpSpPr/>
            <p:nvPr/>
          </p:nvGrpSpPr>
          <p:grpSpPr>
            <a:xfrm>
              <a:off x="539552" y="3396011"/>
              <a:ext cx="6048672" cy="1096813"/>
              <a:chOff x="683568" y="1556793"/>
              <a:chExt cx="2952328" cy="1106888"/>
            </a:xfrm>
          </p:grpSpPr>
          <p:sp>
            <p:nvSpPr>
              <p:cNvPr id="12" name="순서도: 수동 입력 11"/>
              <p:cNvSpPr/>
              <p:nvPr/>
            </p:nvSpPr>
            <p:spPr>
              <a:xfrm>
                <a:off x="683568" y="1556793"/>
                <a:ext cx="2808312" cy="648075"/>
              </a:xfrm>
              <a:prstGeom prst="flowChartManualInp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55576" y="1700810"/>
                <a:ext cx="2880320" cy="962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8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차고탈출시간 단축을 위한 노력들</a:t>
                </a:r>
                <a:endParaRPr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8" name="그룹 97"/>
            <p:cNvGrpSpPr/>
            <p:nvPr/>
          </p:nvGrpSpPr>
          <p:grpSpPr>
            <a:xfrm>
              <a:off x="683568" y="4149078"/>
              <a:ext cx="8136904" cy="1944217"/>
              <a:chOff x="971600" y="1844823"/>
              <a:chExt cx="8136904" cy="2264363"/>
            </a:xfrm>
          </p:grpSpPr>
          <p:sp>
            <p:nvSpPr>
              <p:cNvPr id="15" name="직사각형 14"/>
              <p:cNvSpPr/>
              <p:nvPr/>
            </p:nvSpPr>
            <p:spPr>
              <a:xfrm flipV="1">
                <a:off x="971600" y="1844823"/>
                <a:ext cx="7992888" cy="2264363"/>
              </a:xfrm>
              <a:prstGeom prst="rect">
                <a:avLst/>
              </a:prstGeom>
              <a:solidFill>
                <a:schemeClr val="accent6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043608" y="1988839"/>
                <a:ext cx="8064896" cy="2043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차고 전방으로 </a:t>
                </a:r>
                <a:r>
                  <a:rPr lang="en-US" altLang="ko-KR" sz="2400" dirty="0" smtClean="0">
                    <a:solidFill>
                      <a:schemeClr val="accent3">
                        <a:lumMod val="7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4~5</a:t>
                </a:r>
                <a:r>
                  <a:rPr lang="ko-KR" alt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미터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소방차 선 이동 후 대원 탑승</a:t>
                </a:r>
                <a:endParaRPr lang="en-US" altLang="ko-KR" sz="2400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MDT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전원 차고대기 중 </a:t>
                </a:r>
                <a:r>
                  <a:rPr lang="ko-KR" alt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상시 </a:t>
                </a:r>
                <a:r>
                  <a:rPr lang="en-US" altLang="ko-KR" sz="2400" dirty="0" smtClean="0">
                    <a:solidFill>
                      <a:schemeClr val="accent3">
                        <a:lumMod val="7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ON </a:t>
                </a:r>
                <a:r>
                  <a:rPr lang="ko-KR" alt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상태유지</a:t>
                </a:r>
                <a:endParaRPr lang="en-US" altLang="ko-KR" sz="2400" dirty="0" smtClean="0">
                  <a:solidFill>
                    <a:srgbClr val="820000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일정 거리 주행해야 인식됨으로 </a:t>
                </a:r>
                <a:r>
                  <a:rPr lang="ko-KR" altLang="en-US" sz="2400" dirty="0" smtClean="0">
                    <a:solidFill>
                      <a:schemeClr val="accent3">
                        <a:lumMod val="7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신속한 탑승 및 출동</a:t>
                </a:r>
                <a:endParaRPr lang="en-US" altLang="ko-KR" sz="2400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8" name="그룹 97"/>
          <p:cNvGrpSpPr/>
          <p:nvPr/>
        </p:nvGrpSpPr>
        <p:grpSpPr>
          <a:xfrm>
            <a:off x="755576" y="2009414"/>
            <a:ext cx="7992888" cy="2787738"/>
            <a:chOff x="971600" y="1844824"/>
            <a:chExt cx="7480448" cy="2743662"/>
          </a:xfrm>
        </p:grpSpPr>
        <p:sp>
          <p:nvSpPr>
            <p:cNvPr id="10" name="직사각형 9"/>
            <p:cNvSpPr/>
            <p:nvPr/>
          </p:nvSpPr>
          <p:spPr>
            <a:xfrm flipV="1">
              <a:off x="971600" y="1844824"/>
              <a:ext cx="7480448" cy="2743662"/>
            </a:xfrm>
            <a:prstGeom prst="rect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43608" y="1988841"/>
              <a:ext cx="7200800" cy="189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방재센터에서 본부로 보내는 분석자료 내용은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?</a:t>
              </a:r>
            </a:p>
            <a:p>
              <a:pPr marL="457200" indent="-4572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ko-KR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GPS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위치 변화가 차고탈출 시간과 동일한지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?</a:t>
              </a:r>
            </a:p>
            <a:p>
              <a:pPr marL="457200" indent="-457200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차고탈출 시간 인식에 필요한 다른 요인은 없는지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?</a:t>
              </a:r>
            </a:p>
          </p:txBody>
        </p:sp>
      </p:grpSp>
      <p:grpSp>
        <p:nvGrpSpPr>
          <p:cNvPr id="12" name="그룹 102"/>
          <p:cNvGrpSpPr/>
          <p:nvPr/>
        </p:nvGrpSpPr>
        <p:grpSpPr>
          <a:xfrm>
            <a:off x="467545" y="1556794"/>
            <a:ext cx="4104455" cy="1083429"/>
            <a:chOff x="683569" y="1556793"/>
            <a:chExt cx="3096343" cy="1206545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9" y="1556793"/>
              <a:ext cx="2553126" cy="648073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0"/>
              <a:ext cx="3024336" cy="1062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테스트 전 확인사항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827584" y="2060848"/>
            <a:ext cx="7632848" cy="4443922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" name="그룹 102"/>
          <p:cNvGrpSpPr/>
          <p:nvPr/>
        </p:nvGrpSpPr>
        <p:grpSpPr>
          <a:xfrm>
            <a:off x="467544" y="1556793"/>
            <a:ext cx="3302767" cy="652542"/>
            <a:chOff x="683568" y="1556793"/>
            <a:chExt cx="3096344" cy="726694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0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분석 자료 내용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12" name="다이어그램 11"/>
          <p:cNvGraphicFramePr/>
          <p:nvPr/>
        </p:nvGraphicFramePr>
        <p:xfrm>
          <a:off x="2316088" y="1772816"/>
          <a:ext cx="4511824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1547664" y="3717032"/>
            <a:ext cx="6048672" cy="2577116"/>
            <a:chOff x="1403648" y="3717032"/>
            <a:chExt cx="6048672" cy="2577116"/>
          </a:xfrm>
        </p:grpSpPr>
        <p:sp>
          <p:nvSpPr>
            <p:cNvPr id="15" name="TextBox 14"/>
            <p:cNvSpPr txBox="1"/>
            <p:nvPr/>
          </p:nvSpPr>
          <p:spPr>
            <a:xfrm>
              <a:off x="1403648" y="3717032"/>
              <a:ext cx="3600400" cy="2577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지령시간</a:t>
              </a:r>
              <a:endPara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시동시간</a:t>
              </a:r>
              <a:endPara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최초이동시간</a:t>
              </a:r>
              <a:endPara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100m 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이동시간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6" name="오른쪽 화살표 15"/>
            <p:cNvSpPr/>
            <p:nvPr/>
          </p:nvSpPr>
          <p:spPr>
            <a:xfrm rot="10800000">
              <a:off x="4355976" y="4653135"/>
              <a:ext cx="576064" cy="43204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6056" y="4581128"/>
              <a:ext cx="23762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차고탈출시간</a:t>
              </a:r>
              <a:endParaRPr lang="ko-KR" altLang="en-US" sz="2800" dirty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608512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1083430"/>
            <a:chOff x="683568" y="1556793"/>
            <a:chExt cx="3096344" cy="1206548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1062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최초이동시간 판단기준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331640" y="2405206"/>
            <a:ext cx="36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속도변화 체크</a:t>
            </a:r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</a:p>
          <a:p>
            <a:pPr marL="342900" indent="-342900"/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GPS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위치변화</a:t>
            </a:r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차량이동 방향</a:t>
            </a:r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1547664" y="2852936"/>
            <a:ext cx="6696744" cy="2088232"/>
            <a:chOff x="1547664" y="2852936"/>
            <a:chExt cx="6696744" cy="2088232"/>
          </a:xfrm>
        </p:grpSpPr>
        <p:sp>
          <p:nvSpPr>
            <p:cNvPr id="18" name="TextBox 17"/>
            <p:cNvSpPr txBox="1"/>
            <p:nvPr/>
          </p:nvSpPr>
          <p:spPr>
            <a:xfrm>
              <a:off x="1547664" y="2852936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차량 계기판의 속도게이지 관계 없이 </a:t>
              </a:r>
              <a:r>
                <a:rPr lang="en-US" altLang="ko-KR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MDT</a:t>
              </a:r>
              <a:r>
                <a:rPr lang="ko-KR" altLang="en-US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모니터 상 속도변화</a:t>
              </a:r>
              <a:endParaRPr lang="ko-KR" altLang="en-US" dirty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47664" y="3717032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MDT </a:t>
              </a:r>
              <a:r>
                <a:rPr lang="ko-KR" altLang="en-US" dirty="0" err="1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네비</a:t>
              </a:r>
              <a:r>
                <a:rPr lang="ko-KR" altLang="en-US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상의 위도</a:t>
              </a:r>
              <a:r>
                <a:rPr lang="en-US" altLang="ko-KR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dirty="0" err="1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경도값</a:t>
              </a:r>
              <a:r>
                <a:rPr lang="ko-KR" altLang="en-US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변화</a:t>
              </a:r>
              <a:endParaRPr lang="ko-KR" altLang="en-US" dirty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47664" y="4571836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accent3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차량의 진행방향</a:t>
              </a:r>
              <a:endParaRPr lang="ko-KR" altLang="en-US" dirty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115616" y="5157192"/>
            <a:ext cx="6984776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※ GPS :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인공위성 자동위치측정 시스템  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위도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: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적도를 기준으로 북쪽 또는 남쪽으로 떨어져 있는 정도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경도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: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남극과 북극을 지나는 세로로 그어진 경선 사이의 각도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GPS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값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3074" name="Picture 2" descr="C:\Users\User\Desktop\차고탈출시간 분석 및 대책\자료 사진\output\DSC_1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3" y="2204864"/>
            <a:ext cx="5936419" cy="3960440"/>
          </a:xfrm>
          <a:prstGeom prst="rect">
            <a:avLst/>
          </a:prstGeom>
          <a:noFill/>
          <a:effectLst>
            <a:softEdge rad="63500"/>
          </a:effectLst>
        </p:spPr>
      </p:pic>
      <p:cxnSp>
        <p:nvCxnSpPr>
          <p:cNvPr id="17" name="직선 연결선 16"/>
          <p:cNvCxnSpPr/>
          <p:nvPr/>
        </p:nvCxnSpPr>
        <p:spPr>
          <a:xfrm flipH="1">
            <a:off x="2483768" y="5445224"/>
            <a:ext cx="1728192" cy="36004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979712" y="580526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1m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 flipH="1">
            <a:off x="3419872" y="5661248"/>
            <a:ext cx="1296144" cy="288032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915816" y="580526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2m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H="1">
            <a:off x="5220072" y="5517232"/>
            <a:ext cx="1656184" cy="576064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716016" y="580526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4m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GPS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값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971600" y="4869160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차고 탈출 전</a:t>
            </a:r>
            <a:endParaRPr lang="ko-KR" altLang="en-US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4008" y="4869160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차고 탈출 </a:t>
            </a:r>
            <a:r>
              <a:rPr lang="ko-KR" altLang="en-US" sz="2000" dirty="0" smtClean="0">
                <a:solidFill>
                  <a:srgbClr val="3366FF"/>
                </a:solidFill>
                <a:latin typeface="HY헤드라인M" pitchFamily="18" charset="-127"/>
                <a:ea typeface="HY헤드라인M" pitchFamily="18" charset="-127"/>
              </a:rPr>
              <a:t>후</a:t>
            </a:r>
            <a:endParaRPr lang="ko-KR" altLang="en-US" sz="2000" dirty="0">
              <a:solidFill>
                <a:srgbClr val="3366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5596" y="5373216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GPS(</a:t>
            </a:r>
            <a:r>
              <a:rPr lang="ko-KR" altLang="en-US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경도</a:t>
            </a:r>
            <a:r>
              <a:rPr lang="en-US" altLang="ko-KR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위도</a:t>
            </a:r>
            <a:r>
              <a:rPr lang="en-US" altLang="ko-KR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값 변화 있었으나 </a:t>
            </a:r>
            <a:r>
              <a:rPr lang="ko-KR" altLang="en-US" sz="20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이동시간 인식 불가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오른쪽 화살표 20"/>
          <p:cNvSpPr/>
          <p:nvPr/>
        </p:nvSpPr>
        <p:spPr>
          <a:xfrm>
            <a:off x="4283968" y="3140968"/>
            <a:ext cx="504056" cy="432048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5616" y="5807005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상기 테스트는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유지보수팀과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실시간 전화통화로 인식결과 확인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8" name="Picture 4" descr="C:\Users\User\Desktop\차고탈출시간 분석 및 대책\캡처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3603087" cy="259228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029" name="Picture 5" descr="C:\Users\User\Desktop\차고탈출시간 분석 및 대책\캡처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4275" y="2305453"/>
            <a:ext cx="3656157" cy="2635715"/>
          </a:xfrm>
          <a:prstGeom prst="roundRect">
            <a:avLst/>
          </a:prstGeom>
          <a:noFill/>
          <a:effectLst>
            <a:softEdge rad="63500"/>
          </a:effectLst>
        </p:spPr>
      </p:pic>
      <p:cxnSp>
        <p:nvCxnSpPr>
          <p:cNvPr id="24" name="직선 연결선 23"/>
          <p:cNvCxnSpPr/>
          <p:nvPr/>
        </p:nvCxnSpPr>
        <p:spPr>
          <a:xfrm>
            <a:off x="3203848" y="3356992"/>
            <a:ext cx="64807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3203848" y="3509392"/>
            <a:ext cx="64807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7236296" y="3429000"/>
            <a:ext cx="72008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7236296" y="3573016"/>
            <a:ext cx="72008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GPS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값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35596" y="2276872"/>
            <a:ext cx="7272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차고 앞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5m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까지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1m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단위로 나누어 수 차례 </a:t>
            </a:r>
            <a:r>
              <a:rPr lang="ko-KR" altLang="en-US" sz="2800" spc="-15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반복하여 차량을 이동 후 측정한 결과 </a:t>
            </a:r>
            <a:r>
              <a:rPr lang="en-US" altLang="ko-KR" sz="2800" spc="-150" dirty="0" smtClean="0">
                <a:solidFill>
                  <a:srgbClr val="3366FF"/>
                </a:solidFill>
                <a:latin typeface="HY헤드라인M" pitchFamily="18" charset="-127"/>
                <a:ea typeface="HY헤드라인M" pitchFamily="18" charset="-127"/>
              </a:rPr>
              <a:t>GPS</a:t>
            </a:r>
            <a:r>
              <a:rPr lang="ko-KR" altLang="en-US" sz="2800" spc="-150" dirty="0" smtClean="0">
                <a:solidFill>
                  <a:srgbClr val="3366FF"/>
                </a:solidFill>
                <a:latin typeface="HY헤드라인M" pitchFamily="18" charset="-127"/>
                <a:ea typeface="HY헤드라인M" pitchFamily="18" charset="-127"/>
              </a:rPr>
              <a:t>값은</a:t>
            </a:r>
            <a:r>
              <a:rPr lang="ko-KR" altLang="en-US" sz="2800" dirty="0" smtClean="0">
                <a:solidFill>
                  <a:srgbClr val="3366FF"/>
                </a:solidFill>
                <a:latin typeface="HY헤드라인M" pitchFamily="18" charset="-127"/>
                <a:ea typeface="HY헤드라인M" pitchFamily="18" charset="-127"/>
              </a:rPr>
              <a:t> 변화하였지만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차고 탈출시간으로 인식 되지 않았음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1187624" y="5157192"/>
            <a:ext cx="504056" cy="432048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3688" y="5138028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GPS</a:t>
            </a:r>
            <a:r>
              <a:rPr lang="ko-KR" altLang="en-US" sz="28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값 변화는 차고탈출시간과 관계없음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속도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12" name="Picture 2" descr="C:\Users\User\Desktop\차고탈출시간 분석 및 대책\자료 사진\output\DSC_1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3" y="2204864"/>
            <a:ext cx="5936419" cy="3960440"/>
          </a:xfrm>
          <a:prstGeom prst="rect">
            <a:avLst/>
          </a:prstGeom>
          <a:noFill/>
          <a:effectLst>
            <a:softEdge rad="63500"/>
          </a:effectLst>
        </p:spPr>
      </p:pic>
      <p:cxnSp>
        <p:nvCxnSpPr>
          <p:cNvPr id="15" name="직선 연결선 14"/>
          <p:cNvCxnSpPr/>
          <p:nvPr/>
        </p:nvCxnSpPr>
        <p:spPr>
          <a:xfrm flipH="1">
            <a:off x="2483768" y="5445224"/>
            <a:ext cx="1728192" cy="36004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79712" y="580526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1m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3419872" y="5661248"/>
            <a:ext cx="1296144" cy="288032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915816" y="580526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2m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flipH="1">
            <a:off x="5220072" y="5517232"/>
            <a:ext cx="1656184" cy="576064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16016" y="580526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4m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속도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5122" name="Picture 2" descr="C:\Users\User\Desktop\차고탈출시간 분석 및 대책\자료 사진\output\DSC_15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5676" y="2132856"/>
            <a:ext cx="5832648" cy="3891210"/>
          </a:xfrm>
          <a:prstGeom prst="rect">
            <a:avLst/>
          </a:prstGeom>
          <a:noFill/>
          <a:ln w="50800">
            <a:solidFill>
              <a:schemeClr val="tx1"/>
            </a:solidFill>
          </a:ln>
          <a:effectLst>
            <a:softEdge rad="127000"/>
          </a:effectLst>
        </p:spPr>
      </p:pic>
      <p:sp>
        <p:nvSpPr>
          <p:cNvPr id="17" name="타원 16"/>
          <p:cNvSpPr/>
          <p:nvPr/>
        </p:nvSpPr>
        <p:spPr>
          <a:xfrm>
            <a:off x="6804248" y="4077072"/>
            <a:ext cx="648072" cy="648072"/>
          </a:xfrm>
          <a:prstGeom prst="ellipse">
            <a:avLst/>
          </a:pr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 rot="10800000">
            <a:off x="7668345" y="4149080"/>
            <a:ext cx="576064" cy="432048"/>
          </a:xfrm>
          <a:prstGeom prst="right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속도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35596" y="2276872"/>
            <a:ext cx="72728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차고 앞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5m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까지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1m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단위로 나누어 측정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290636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시동이 꺼져 있는 경우</a:t>
            </a:r>
            <a:endParaRPr lang="ko-KR" altLang="en-US" sz="24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0024" y="3358733"/>
            <a:ext cx="3528392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서서히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1640" y="379078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급격히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87624" y="4366845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시동이 켜져 있는 경우</a:t>
            </a:r>
            <a:endParaRPr lang="ko-KR" altLang="en-US" sz="24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40024" y="4797152"/>
            <a:ext cx="3528392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서서히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31640" y="522920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급격히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오른쪽 화살표 22"/>
          <p:cNvSpPr/>
          <p:nvPr/>
        </p:nvSpPr>
        <p:spPr>
          <a:xfrm>
            <a:off x="5004048" y="3356992"/>
            <a:ext cx="504056" cy="1800200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6136" y="3861048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차고탈출시간</a:t>
            </a:r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인식</a:t>
            </a:r>
            <a:r>
              <a:rPr lang="ko-KR" altLang="en-US" sz="28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불가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속도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35596" y="2276872"/>
            <a:ext cx="72728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차고 옆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15m~20m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까지 진행하며 측정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290636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시동이 꺼져 있는 경우</a:t>
            </a:r>
            <a:endParaRPr lang="ko-KR" altLang="en-US" sz="24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0024" y="3358733"/>
            <a:ext cx="3528392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서서히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1640" y="379078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급격히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87624" y="4366845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시동이 켜져 있는 경우</a:t>
            </a:r>
            <a:endParaRPr lang="ko-KR" altLang="en-US" sz="24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40024" y="4797152"/>
            <a:ext cx="3528392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서서히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31640" y="522920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급격히 출발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오른쪽 화살표 22"/>
          <p:cNvSpPr/>
          <p:nvPr/>
        </p:nvSpPr>
        <p:spPr>
          <a:xfrm>
            <a:off x="5004048" y="3356992"/>
            <a:ext cx="504056" cy="1800200"/>
          </a:xfrm>
          <a:prstGeom prst="rightArrow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6136" y="3861048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차고탈출시간</a:t>
            </a:r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인식</a:t>
            </a:r>
            <a:r>
              <a:rPr lang="ko-KR" altLang="en-US" sz="280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가능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755576" y="1988840"/>
            <a:ext cx="7632848" cy="422789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5112568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속도 변화에 따른 인식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6146" name="Picture 2" descr="C:\Users\User\Desktop\차고탈출시간 분석 및 대책\GIF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204864"/>
            <a:ext cx="5904656" cy="3885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유형별 테스트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539552" y="1988840"/>
            <a:ext cx="8136904" cy="3024336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02"/>
          <p:cNvGrpSpPr/>
          <p:nvPr/>
        </p:nvGrpSpPr>
        <p:grpSpPr>
          <a:xfrm>
            <a:off x="467544" y="1556791"/>
            <a:ext cx="2376264" cy="652543"/>
            <a:chOff x="683568" y="1556793"/>
            <a:chExt cx="3096344" cy="726696"/>
          </a:xfrm>
        </p:grpSpPr>
        <p:sp>
          <p:nvSpPr>
            <p:cNvPr id="13" name="순서도: 수동 입력 12"/>
            <p:cNvSpPr/>
            <p:nvPr/>
          </p:nvSpPr>
          <p:spPr>
            <a:xfrm>
              <a:off x="683568" y="1556793"/>
              <a:ext cx="2497777" cy="648074"/>
            </a:xfrm>
            <a:prstGeom prst="flowChartManualInpu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5576" y="1700812"/>
              <a:ext cx="3024336" cy="5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결론 도출</a:t>
              </a:r>
              <a:endPara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35596" y="2276872"/>
            <a:ext cx="7272808" cy="63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2132856"/>
            <a:ext cx="799288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1. GPS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값 변화는 차고탈출과 관계없음</a:t>
            </a:r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800" spc="-15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차량이 </a:t>
            </a:r>
            <a:r>
              <a:rPr lang="ko-KR" altLang="en-US" sz="2800" spc="-15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일정속도로 </a:t>
            </a:r>
            <a:r>
              <a:rPr lang="en-US" altLang="ko-KR" sz="2800" spc="-15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15m </a:t>
            </a:r>
            <a:r>
              <a:rPr lang="ko-KR" altLang="en-US" sz="2800" spc="-150" dirty="0" smtClean="0">
                <a:solidFill>
                  <a:schemeClr val="accent3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이상 진행</a:t>
            </a:r>
            <a:r>
              <a:rPr lang="ko-KR" altLang="en-US" sz="2800" spc="-15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하는 것이</a:t>
            </a:r>
            <a:r>
              <a:rPr lang="en-US" altLang="ko-KR" sz="2800" spc="-15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중요</a:t>
            </a:r>
            <a:endParaRPr lang="en-US" altLang="ko-KR" sz="28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일정 속도는 계기판 기준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10km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이상</a:t>
            </a:r>
            <a:endParaRPr lang="ko-KR" altLang="en-US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755576" y="548680"/>
            <a:ext cx="4104456" cy="648072"/>
          </a:xfrm>
          <a:prstGeom prst="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62242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개선방향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 flipH="1">
            <a:off x="611560" y="404664"/>
            <a:ext cx="792088" cy="720080"/>
          </a:xfrm>
          <a:prstGeom prst="triangle">
            <a:avLst>
              <a:gd name="adj" fmla="val 0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flipV="1">
            <a:off x="107504" y="1700808"/>
            <a:ext cx="8856984" cy="295232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35596" y="2276872"/>
            <a:ext cx="7272808" cy="63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512" y="1539948"/>
            <a:ext cx="8964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◎ 관내 구분 없이 예고 방송 시 차고로 출발하여 출동준비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514350" indent="-514350">
              <a:lnSpc>
                <a:spcPct val="20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◎ 차고탈출 훈련 및 교육으로 신속한 출동태세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확립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514350" indent="-514350">
              <a:lnSpc>
                <a:spcPct val="20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◎ 구조버스의 주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야간 차량배치 변경으로 차고탈출 시간 단축</a:t>
            </a:r>
            <a:endParaRPr lang="en-US" altLang="ko-KR" sz="24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514350" indent="-514350">
              <a:lnSpc>
                <a:spcPct val="20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◎ </a:t>
            </a:r>
            <a:r>
              <a:rPr lang="en-US" altLang="ko-KR" sz="2400" spc="-39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400" spc="-39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차고 문 앞 </a:t>
            </a:r>
            <a:r>
              <a:rPr lang="en-US" altLang="ko-KR" sz="2400" spc="-39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spc="-39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모니터</a:t>
            </a:r>
            <a:r>
              <a:rPr lang="en-US" altLang="ko-KR" sz="2400" spc="-39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spc="-39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지령프린터 추가 설치로 상황실 통신 탑승시간 단축</a:t>
            </a:r>
            <a:endParaRPr lang="en-US" altLang="ko-KR" sz="2400" spc="-39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나눔고딕스타일">
      <a:majorFont>
        <a:latin typeface="나눔고딕 ExtraBold"/>
        <a:ea typeface="나눔고딕 ExtraBold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656</Words>
  <Application>Microsoft Office PowerPoint</Application>
  <PresentationFormat>화면 슬라이드 쇼(4:3)</PresentationFormat>
  <Paragraphs>151</Paragraphs>
  <Slides>19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파워포인트</dc:title>
  <dc:creator>커리어우먼</dc:creator>
  <dc:description>미쓰리의 파워포인트 이여기 &lt;27&gt;</dc:description>
  <cp:lastModifiedBy>user</cp:lastModifiedBy>
  <cp:revision>198</cp:revision>
  <dcterms:created xsi:type="dcterms:W3CDTF">2014-04-06T04:05:47Z</dcterms:created>
  <dcterms:modified xsi:type="dcterms:W3CDTF">2016-08-07T03:28:24Z</dcterms:modified>
</cp:coreProperties>
</file>