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746" autoAdjust="0"/>
  </p:normalViewPr>
  <p:slideViewPr>
    <p:cSldViewPr>
      <p:cViewPr varScale="1">
        <p:scale>
          <a:sx n="68" d="100"/>
          <a:sy n="68" d="100"/>
        </p:scale>
        <p:origin x="-144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이등변 삼각형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제목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9" name="부제목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28" name="날짜 개체 틀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83AF503E-06A8-4B00-877E-EF10D957FE40}" type="datetimeFigureOut">
              <a:rPr lang="ko-KR" altLang="en-US" smtClean="0"/>
              <a:t>2014-03-27</a:t>
            </a:fld>
            <a:endParaRPr lang="ko-KR" altLang="en-US"/>
          </a:p>
        </p:txBody>
      </p:sp>
      <p:sp>
        <p:nvSpPr>
          <p:cNvPr id="17" name="바닥글 개체 틀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ko-KR" altLang="en-US"/>
          </a:p>
        </p:txBody>
      </p:sp>
      <p:sp>
        <p:nvSpPr>
          <p:cNvPr id="29" name="슬라이드 번호 개체 틀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2BF5F5BC-3980-48EE-99A9-2A24C883EB3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83AF503E-06A8-4B00-877E-EF10D957FE40}" type="datetimeFigureOut">
              <a:rPr lang="ko-KR" altLang="en-US" smtClean="0"/>
              <a:t>2014-03-27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5F5BC-3980-48EE-99A9-2A24C883EB3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각 삼각형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이등변 삼각형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83AF503E-06A8-4B00-877E-EF10D957FE40}" type="datetimeFigureOut">
              <a:rPr lang="ko-KR" altLang="en-US" smtClean="0"/>
              <a:t>2014-03-27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2BF5F5BC-3980-48EE-99A9-2A24C883EB3E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11" name="직선 연결선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83AF503E-06A8-4B00-877E-EF10D957FE40}" type="datetimeFigureOut">
              <a:rPr lang="ko-KR" altLang="en-US" smtClean="0"/>
              <a:t>2014-03-27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2BF5F5BC-3980-48EE-99A9-2A24C883EB3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83AF503E-06A8-4B00-877E-EF10D957FE40}" type="datetimeFigureOut">
              <a:rPr lang="ko-KR" altLang="en-US" smtClean="0"/>
              <a:t>2014-03-27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2BF5F5BC-3980-48EE-99A9-2A24C883EB3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F503E-06A8-4B00-877E-EF10D957FE40}" type="datetimeFigureOut">
              <a:rPr lang="ko-KR" altLang="en-US" smtClean="0"/>
              <a:t>2014-03-27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5F5BC-3980-48EE-99A9-2A24C883EB3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83AF503E-06A8-4B00-877E-EF10D957FE40}" type="datetimeFigureOut">
              <a:rPr lang="ko-KR" altLang="en-US" smtClean="0"/>
              <a:t>2014-03-27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2BF5F5BC-3980-48EE-99A9-2A24C883EB3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83AF503E-06A8-4B00-877E-EF10D957FE40}" type="datetimeFigureOut">
              <a:rPr lang="ko-KR" altLang="en-US" smtClean="0"/>
              <a:t>2014-03-27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2BF5F5BC-3980-48EE-99A9-2A24C883EB3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ko-KR" altLang="en-US" smtClean="0"/>
              <a:t>그림을 추가하려면 아이콘을 클릭하십시오</a:t>
            </a:r>
            <a:endParaRPr kumimoji="0"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83AF503E-06A8-4B00-877E-EF10D957FE40}" type="datetimeFigureOut">
              <a:rPr lang="ko-KR" altLang="en-US" smtClean="0"/>
              <a:t>2014-03-27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2BF5F5BC-3980-48EE-99A9-2A24C883EB3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F503E-06A8-4B00-877E-EF10D957FE40}" type="datetimeFigureOut">
              <a:rPr lang="ko-KR" altLang="en-US" smtClean="0"/>
              <a:t>2014-03-27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5F5BC-3980-48EE-99A9-2A24C883EB3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F503E-06A8-4B00-877E-EF10D957FE40}" type="datetimeFigureOut">
              <a:rPr lang="ko-KR" altLang="en-US" smtClean="0"/>
              <a:t>2014-03-27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5F5BC-3980-48EE-99A9-2A24C883EB3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각 삼각형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직선 연결선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제목 개체 틀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3" name="텍스트 개체 틀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14" name="날짜 개체 틀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83AF503E-06A8-4B00-877E-EF10D957FE40}" type="datetimeFigureOut">
              <a:rPr lang="ko-KR" altLang="en-US" smtClean="0"/>
              <a:t>2014-03-27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23" name="슬라이드 번호 개체 틀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2BF5F5BC-3980-48EE-99A9-2A24C883EB3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marL="484632" algn="l" rtl="0" eaLnBrk="1" latinLnBrk="1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1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1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1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1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1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1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1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1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1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-468560" y="548680"/>
            <a:ext cx="9612560" cy="1470025"/>
          </a:xfrm>
        </p:spPr>
        <p:txBody>
          <a:bodyPr>
            <a:noAutofit/>
          </a:bodyPr>
          <a:lstStyle/>
          <a:p>
            <a:pPr algn="ctr"/>
            <a:r>
              <a:rPr lang="ko-KR" altLang="en-US" sz="8000" dirty="0" smtClean="0"/>
              <a:t>고혈압환자의 간호</a:t>
            </a:r>
            <a:endParaRPr lang="ko-KR" altLang="en-US" sz="8000" dirty="0"/>
          </a:p>
        </p:txBody>
      </p:sp>
      <p:pic>
        <p:nvPicPr>
          <p:cNvPr id="4" name="Picture 5" descr="ANd9GcQ6gRUayi_2eA-RWhjpu-0yxiN5xMWRptziVGfC5mL_MTnAZE_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2492896"/>
            <a:ext cx="6552728" cy="3096344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5796136" y="5934670"/>
            <a:ext cx="28083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장소 </a:t>
            </a:r>
            <a:r>
              <a:rPr lang="en-US" altLang="ko-KR" dirty="0" smtClean="0"/>
              <a:t>: 17</a:t>
            </a:r>
            <a:r>
              <a:rPr lang="ko-KR" altLang="en-US" dirty="0" smtClean="0"/>
              <a:t>병동 간호사실</a:t>
            </a:r>
            <a:endParaRPr lang="en-US" altLang="ko-KR" dirty="0" smtClean="0"/>
          </a:p>
          <a:p>
            <a:r>
              <a:rPr lang="ko-KR" altLang="en-US" dirty="0" smtClean="0"/>
              <a:t>발표자 </a:t>
            </a:r>
            <a:r>
              <a:rPr lang="en-US" altLang="ko-KR" dirty="0" smtClean="0"/>
              <a:t>: </a:t>
            </a:r>
            <a:r>
              <a:rPr lang="ko-KR" altLang="en-US" dirty="0" smtClean="0"/>
              <a:t>김 주 영</a:t>
            </a:r>
            <a:endParaRPr lang="en-US" altLang="ko-KR" dirty="0" smtClean="0"/>
          </a:p>
          <a:p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399032"/>
          </a:xfrm>
        </p:spPr>
        <p:txBody>
          <a:bodyPr>
            <a:normAutofit/>
          </a:bodyPr>
          <a:lstStyle/>
          <a:p>
            <a:r>
              <a:rPr lang="ko-KR" altLang="en-US" sz="8000" dirty="0" smtClean="0"/>
              <a:t>목차</a:t>
            </a:r>
            <a:endParaRPr lang="ko-KR" altLang="en-US" sz="8000" dirty="0"/>
          </a:p>
        </p:txBody>
      </p:sp>
      <p:sp>
        <p:nvSpPr>
          <p:cNvPr id="6" name="TextBox 5"/>
          <p:cNvSpPr txBox="1"/>
          <p:nvPr/>
        </p:nvSpPr>
        <p:spPr>
          <a:xfrm>
            <a:off x="539552" y="2025908"/>
            <a:ext cx="8856984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sz="4000" b="1" dirty="0" smtClean="0"/>
              <a:t> 고혈압의 정의</a:t>
            </a:r>
            <a:endParaRPr lang="en-US" altLang="ko-KR" sz="4000" b="1" dirty="0" smtClean="0"/>
          </a:p>
          <a:p>
            <a:pPr marL="342900" indent="-342900"/>
            <a:r>
              <a:rPr lang="en-US" altLang="ko-KR" sz="4000" b="1" dirty="0" smtClean="0"/>
              <a:t>2. </a:t>
            </a:r>
            <a:r>
              <a:rPr lang="ko-KR" altLang="en-US" sz="4000" b="1" dirty="0" smtClean="0"/>
              <a:t>고혈압의 자각 증상</a:t>
            </a:r>
            <a:endParaRPr lang="en-US" altLang="ko-KR" sz="4000" b="1" dirty="0" smtClean="0"/>
          </a:p>
          <a:p>
            <a:pPr marL="342900" indent="-342900"/>
            <a:r>
              <a:rPr lang="en-US" altLang="ko-KR" sz="4000" b="1" dirty="0" smtClean="0"/>
              <a:t>3. </a:t>
            </a:r>
            <a:r>
              <a:rPr lang="ko-KR" altLang="en-US" sz="4000" b="1" dirty="0" smtClean="0"/>
              <a:t>임상증상</a:t>
            </a:r>
            <a:endParaRPr lang="en-US" altLang="ko-KR" sz="4000" b="1" dirty="0" smtClean="0"/>
          </a:p>
          <a:p>
            <a:pPr marL="342900" indent="-342900"/>
            <a:r>
              <a:rPr lang="en-US" altLang="ko-KR" sz="4000" b="1" dirty="0" smtClean="0"/>
              <a:t>4.</a:t>
            </a:r>
            <a:r>
              <a:rPr lang="ko-KR" altLang="en-US" sz="4000" b="1" dirty="0" smtClean="0"/>
              <a:t> 치료 및 간호</a:t>
            </a:r>
            <a:endParaRPr lang="en-US" altLang="ko-KR" sz="4000" b="1" dirty="0" smtClean="0"/>
          </a:p>
          <a:p>
            <a:pPr marL="342900" indent="-342900"/>
            <a:r>
              <a:rPr lang="en-US" altLang="ko-KR" sz="3000" b="1" dirty="0"/>
              <a:t> </a:t>
            </a:r>
            <a:r>
              <a:rPr lang="en-US" altLang="ko-KR" sz="3000" b="1" dirty="0" smtClean="0"/>
              <a:t>  1) </a:t>
            </a:r>
            <a:r>
              <a:rPr lang="ko-KR" altLang="en-US" sz="3000" b="1" dirty="0" smtClean="0"/>
              <a:t>약물 요법</a:t>
            </a:r>
            <a:endParaRPr lang="en-US" altLang="ko-KR" sz="3000" b="1" dirty="0" smtClean="0"/>
          </a:p>
          <a:p>
            <a:pPr marL="342900" indent="-342900"/>
            <a:r>
              <a:rPr lang="en-US" altLang="ko-KR" sz="3000" b="1" dirty="0" smtClean="0"/>
              <a:t>   2) </a:t>
            </a:r>
            <a:r>
              <a:rPr lang="ko-KR" altLang="en-US" sz="3000" b="1" dirty="0" err="1" smtClean="0"/>
              <a:t>비약물</a:t>
            </a:r>
            <a:r>
              <a:rPr lang="ko-KR" altLang="en-US" sz="3000" b="1" dirty="0" smtClean="0"/>
              <a:t> 요법</a:t>
            </a:r>
            <a:endParaRPr lang="en-US" altLang="ko-KR" sz="3000" b="1" dirty="0" smtClean="0"/>
          </a:p>
          <a:p>
            <a:pPr marL="342900" indent="-342900"/>
            <a:r>
              <a:rPr lang="en-US" altLang="ko-KR" sz="4000" b="1" dirty="0" smtClean="0"/>
              <a:t>5. </a:t>
            </a:r>
            <a:r>
              <a:rPr lang="ko-KR" altLang="en-US" sz="4000" b="1" dirty="0" smtClean="0"/>
              <a:t>고혈압 환자의 생활 수칙</a:t>
            </a:r>
            <a:endParaRPr lang="en-US" altLang="ko-KR" sz="4000" b="1" dirty="0" smtClean="0"/>
          </a:p>
          <a:p>
            <a:pPr marL="342900" indent="-342900"/>
            <a:r>
              <a:rPr lang="en-US" altLang="ko-KR" sz="3000" b="1" dirty="0" smtClean="0"/>
              <a:t>  ※</a:t>
            </a:r>
            <a:r>
              <a:rPr lang="ko-KR" altLang="en-US" sz="3000" b="1" dirty="0" smtClean="0"/>
              <a:t>염분은 </a:t>
            </a:r>
            <a:r>
              <a:rPr lang="ko-KR" altLang="en-US" sz="3000" b="1" dirty="0" err="1" smtClean="0"/>
              <a:t>삼가하기</a:t>
            </a:r>
            <a:r>
              <a:rPr lang="ko-KR" altLang="en-US" sz="3000" b="1" dirty="0" smtClean="0"/>
              <a:t> 위한 포인트</a:t>
            </a:r>
            <a:r>
              <a:rPr lang="ko-KR" altLang="en-US" b="1" dirty="0" smtClean="0"/>
              <a:t></a:t>
            </a:r>
            <a:endParaRPr lang="ko-KR" altLang="en-US" b="1" dirty="0"/>
          </a:p>
          <a:p>
            <a:pPr marL="342900" indent="-342900"/>
            <a:endParaRPr lang="en-US" altLang="ko-K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1. </a:t>
            </a:r>
            <a:r>
              <a:rPr lang="ko-KR" altLang="en-US" dirty="0" smtClean="0"/>
              <a:t>고혈압의 정의</a:t>
            </a:r>
            <a:endParaRPr lang="ko-KR" alt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484784"/>
            <a:ext cx="7632848" cy="200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79512" y="3645024"/>
            <a:ext cx="878497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900" b="1" dirty="0" smtClean="0"/>
              <a:t>** </a:t>
            </a:r>
            <a:r>
              <a:rPr lang="ko-KR" altLang="en-US" sz="1900" b="1" dirty="0" smtClean="0"/>
              <a:t>항 고혈압제를 복용하지 않는 상태 또는 급성 질환이 없는 상태에서 측정한 것</a:t>
            </a:r>
            <a:r>
              <a:rPr lang="en-US" altLang="ko-KR" sz="1900" b="1" dirty="0" smtClean="0"/>
              <a:t>.</a:t>
            </a:r>
          </a:p>
          <a:p>
            <a:r>
              <a:rPr lang="ko-KR" altLang="en-US" sz="1900" b="1" dirty="0" smtClean="0"/>
              <a:t>    </a:t>
            </a:r>
            <a:r>
              <a:rPr lang="ko-KR" altLang="en-US" sz="1900" b="1" dirty="0" err="1" smtClean="0"/>
              <a:t>수축기</a:t>
            </a:r>
            <a:r>
              <a:rPr lang="ko-KR" altLang="en-US" sz="1900" b="1" dirty="0" smtClean="0"/>
              <a:t> 및 이완기 혈압이 다른 범주에 들 때에 높은 범주에 포함시킴</a:t>
            </a:r>
            <a:r>
              <a:rPr lang="en-US" altLang="ko-KR" sz="1900" b="1" dirty="0" smtClean="0"/>
              <a:t>.</a:t>
            </a:r>
            <a:endParaRPr lang="ko-KR" altLang="en-US" sz="1900" b="1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4509120"/>
            <a:ext cx="7704856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2. </a:t>
            </a:r>
            <a:r>
              <a:rPr lang="ko-KR" altLang="en-US" dirty="0" smtClean="0"/>
              <a:t>고혈압의 자각 증상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0" y="1628800"/>
            <a:ext cx="9144000" cy="522920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ko-KR" altLang="en-US" dirty="0" smtClean="0"/>
              <a:t> 고혈압의 </a:t>
            </a:r>
            <a:r>
              <a:rPr lang="ko-KR" altLang="en-US" dirty="0" smtClean="0"/>
              <a:t>자각증상을 느끼는 것은 그리 쉽지 않다</a:t>
            </a:r>
            <a:r>
              <a:rPr lang="en-US" altLang="ko-KR" dirty="0" smtClean="0"/>
              <a:t>.</a:t>
            </a:r>
          </a:p>
          <a:p>
            <a:pPr>
              <a:buNone/>
            </a:pPr>
            <a:r>
              <a:rPr lang="en-US" altLang="ko-KR" dirty="0" smtClean="0"/>
              <a:t> </a:t>
            </a:r>
            <a:r>
              <a:rPr lang="ko-KR" altLang="en-US" dirty="0" smtClean="0"/>
              <a:t>일반적으로 자각증상은 없다고 보아도 된다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그러나 </a:t>
            </a:r>
            <a:r>
              <a:rPr lang="ko-KR" altLang="en-US" dirty="0" smtClean="0"/>
              <a:t>몸의 변화에 민감한 사람 중에는 증상을 자각하는 사람도 일부 있다</a:t>
            </a:r>
            <a:r>
              <a:rPr lang="en-US" altLang="ko-KR" dirty="0" smtClean="0"/>
              <a:t>. </a:t>
            </a:r>
            <a:endParaRPr lang="en-US" altLang="ko-KR" dirty="0" smtClean="0"/>
          </a:p>
          <a:p>
            <a:pPr>
              <a:buNone/>
            </a:pPr>
            <a:r>
              <a:rPr lang="ko-KR" altLang="en-US" dirty="0" smtClean="0"/>
              <a:t>그런 </a:t>
            </a:r>
            <a:r>
              <a:rPr lang="ko-KR" altLang="en-US" dirty="0" smtClean="0"/>
              <a:t>사람으로 갑자기 혈압이 올랐을 때는 다음과 같은 증상이 나타난다</a:t>
            </a:r>
            <a:r>
              <a:rPr lang="en-US" altLang="ko-KR" dirty="0" smtClean="0"/>
              <a:t>.</a:t>
            </a:r>
          </a:p>
          <a:p>
            <a:pPr>
              <a:buNone/>
            </a:pPr>
            <a:endParaRPr lang="ko-KR" altLang="en-US" dirty="0" smtClean="0"/>
          </a:p>
          <a:p>
            <a:pPr>
              <a:buNone/>
            </a:pPr>
            <a:r>
              <a:rPr lang="ko-KR" altLang="en-US" b="1" dirty="0" smtClean="0"/>
              <a:t>① 머리가 무겁다</a:t>
            </a:r>
            <a:r>
              <a:rPr lang="en-US" altLang="ko-KR" b="1" dirty="0" smtClean="0"/>
              <a:t>.</a:t>
            </a:r>
            <a:endParaRPr lang="ko-KR" altLang="en-US" b="1" dirty="0" smtClean="0"/>
          </a:p>
          <a:p>
            <a:pPr>
              <a:buNone/>
            </a:pPr>
            <a:r>
              <a:rPr lang="ko-KR" altLang="en-US" b="1" dirty="0" smtClean="0"/>
              <a:t>② 머리가 아프다</a:t>
            </a:r>
            <a:r>
              <a:rPr lang="en-US" altLang="ko-KR" b="1" dirty="0" smtClean="0"/>
              <a:t>(</a:t>
            </a:r>
            <a:r>
              <a:rPr lang="ko-KR" altLang="en-US" b="1" dirty="0" smtClean="0"/>
              <a:t>두통</a:t>
            </a:r>
            <a:r>
              <a:rPr lang="en-US" altLang="ko-KR" b="1" dirty="0" smtClean="0"/>
              <a:t>).</a:t>
            </a:r>
            <a:endParaRPr lang="ko-KR" altLang="en-US" b="1" dirty="0" smtClean="0"/>
          </a:p>
          <a:p>
            <a:pPr>
              <a:buNone/>
            </a:pPr>
            <a:r>
              <a:rPr lang="ko-KR" altLang="en-US" b="1" dirty="0" smtClean="0"/>
              <a:t>③ 상기한다</a:t>
            </a:r>
            <a:r>
              <a:rPr lang="en-US" altLang="ko-KR" b="1" dirty="0" smtClean="0"/>
              <a:t>(</a:t>
            </a:r>
            <a:r>
              <a:rPr lang="ko-KR" altLang="en-US" b="1" dirty="0" smtClean="0"/>
              <a:t>피가 머리로 모임</a:t>
            </a:r>
            <a:r>
              <a:rPr lang="en-US" altLang="ko-KR" b="1" dirty="0" smtClean="0"/>
              <a:t>).</a:t>
            </a:r>
            <a:endParaRPr lang="ko-KR" altLang="en-US" b="1" dirty="0" smtClean="0"/>
          </a:p>
          <a:p>
            <a:pPr>
              <a:buNone/>
            </a:pPr>
            <a:r>
              <a:rPr lang="ko-KR" altLang="en-US" b="1" dirty="0" smtClean="0"/>
              <a:t>④ 어지럽다</a:t>
            </a:r>
            <a:r>
              <a:rPr lang="en-US" altLang="ko-KR" b="1" dirty="0" smtClean="0"/>
              <a:t>(</a:t>
            </a:r>
            <a:r>
              <a:rPr lang="ko-KR" altLang="en-US" b="1" dirty="0" smtClean="0"/>
              <a:t>현기증</a:t>
            </a:r>
            <a:r>
              <a:rPr lang="en-US" altLang="ko-KR" b="1" dirty="0" smtClean="0"/>
              <a:t>).</a:t>
            </a:r>
            <a:endParaRPr lang="ko-KR" altLang="en-US" b="1" dirty="0" smtClean="0"/>
          </a:p>
          <a:p>
            <a:pPr>
              <a:buNone/>
            </a:pPr>
            <a:r>
              <a:rPr lang="ko-KR" altLang="en-US" b="1" dirty="0" smtClean="0"/>
              <a:t>⑤ 귀가 윙윙 울린다</a:t>
            </a:r>
            <a:r>
              <a:rPr lang="en-US" altLang="ko-KR" b="1" dirty="0" smtClean="0"/>
              <a:t>.</a:t>
            </a:r>
            <a:endParaRPr lang="ko-KR" altLang="en-US" b="1" dirty="0" smtClean="0"/>
          </a:p>
          <a:p>
            <a:pPr>
              <a:buNone/>
            </a:pPr>
            <a:r>
              <a:rPr lang="ko-KR" altLang="en-US" b="1" dirty="0" smtClean="0"/>
              <a:t>⑥ 어깨가 쑤신다</a:t>
            </a:r>
            <a:r>
              <a:rPr lang="en-US" altLang="ko-KR" b="1" dirty="0" smtClean="0"/>
              <a:t>.</a:t>
            </a:r>
            <a:endParaRPr lang="ko-KR" altLang="en-US" b="1" dirty="0" smtClean="0"/>
          </a:p>
          <a:p>
            <a:pPr>
              <a:buNone/>
            </a:pPr>
            <a:r>
              <a:rPr lang="ko-KR" altLang="en-US" b="1" dirty="0" smtClean="0"/>
              <a:t>⑦ 가슴이 두근거린다</a:t>
            </a:r>
            <a:r>
              <a:rPr lang="en-US" altLang="ko-KR" b="1" dirty="0" smtClean="0"/>
              <a:t>.</a:t>
            </a:r>
            <a:endParaRPr lang="ko-KR" altLang="en-US" b="1" dirty="0" smtClean="0"/>
          </a:p>
          <a:p>
            <a:pPr>
              <a:buNone/>
            </a:pPr>
            <a:r>
              <a:rPr lang="ko-KR" altLang="en-US" b="1" dirty="0" smtClean="0"/>
              <a:t>⑧ 수족이 마비된다</a:t>
            </a:r>
            <a:r>
              <a:rPr lang="en-US" altLang="ko-KR" b="1" dirty="0" smtClean="0"/>
              <a:t>.</a:t>
            </a:r>
            <a:endParaRPr lang="ko-KR" altLang="en-US" b="1" dirty="0" smtClean="0"/>
          </a:p>
          <a:p>
            <a:endParaRPr lang="ko-KR" alt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3. </a:t>
            </a:r>
            <a:r>
              <a:rPr lang="ko-KR" altLang="en-US" dirty="0" smtClean="0"/>
              <a:t>임상증상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0" y="1882808"/>
            <a:ext cx="9144000" cy="521860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ko-KR" altLang="en-US" dirty="0" smtClean="0"/>
              <a:t>①</a:t>
            </a:r>
            <a:r>
              <a:rPr lang="ko-KR" altLang="en-US" b="1" dirty="0" smtClean="0"/>
              <a:t>망막 변화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유두부종이나 출혈로 인해 망막의 변호가 나타난다</a:t>
            </a:r>
            <a:r>
              <a:rPr lang="en-US" altLang="ko-KR" dirty="0" smtClean="0"/>
              <a:t>. </a:t>
            </a:r>
            <a:endParaRPr lang="ko-KR" altLang="en-US" dirty="0" smtClean="0"/>
          </a:p>
          <a:p>
            <a:pPr>
              <a:buNone/>
            </a:pPr>
            <a:r>
              <a:rPr lang="ko-KR" altLang="en-US" dirty="0" smtClean="0"/>
              <a:t>②</a:t>
            </a:r>
            <a:r>
              <a:rPr lang="ko-KR" altLang="en-US" b="1" dirty="0" smtClean="0"/>
              <a:t>좌심 비대</a:t>
            </a:r>
            <a:r>
              <a:rPr lang="en-US" altLang="ko-KR" b="1" dirty="0" smtClean="0"/>
              <a:t>, </a:t>
            </a:r>
            <a:r>
              <a:rPr lang="ko-KR" altLang="en-US" b="1" dirty="0" smtClean="0"/>
              <a:t>심부전증 </a:t>
            </a:r>
            <a:r>
              <a:rPr lang="en-US" altLang="ko-KR" dirty="0" smtClean="0"/>
              <a:t>: </a:t>
            </a:r>
            <a:r>
              <a:rPr lang="ko-KR" altLang="en-US" dirty="0" smtClean="0"/>
              <a:t>고혈압의 결과 좌심실의 부담이 증가하여 발생한다</a:t>
            </a:r>
            <a:r>
              <a:rPr lang="en-US" altLang="ko-KR" dirty="0" smtClean="0"/>
              <a:t>. </a:t>
            </a:r>
            <a:endParaRPr lang="ko-KR" altLang="en-US" dirty="0" smtClean="0"/>
          </a:p>
          <a:p>
            <a:pPr>
              <a:buNone/>
            </a:pPr>
            <a:r>
              <a:rPr lang="ko-KR" altLang="en-US" dirty="0" smtClean="0"/>
              <a:t>③</a:t>
            </a:r>
            <a:r>
              <a:rPr lang="ko-KR" altLang="en-US" b="1" dirty="0" err="1" smtClean="0"/>
              <a:t>뇌혈관병변</a:t>
            </a:r>
            <a:r>
              <a:rPr lang="ko-KR" altLang="en-US" dirty="0" smtClean="0"/>
              <a:t> </a:t>
            </a:r>
            <a:r>
              <a:rPr lang="en-US" altLang="ko-KR" dirty="0" smtClean="0"/>
              <a:t>: </a:t>
            </a:r>
            <a:r>
              <a:rPr lang="ko-KR" altLang="en-US" dirty="0" smtClean="0"/>
              <a:t>뇌졸중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일시적 </a:t>
            </a:r>
            <a:r>
              <a:rPr lang="ko-KR" altLang="en-US" dirty="0" err="1" smtClean="0"/>
              <a:t>허혈성</a:t>
            </a:r>
            <a:r>
              <a:rPr lang="ko-KR" altLang="en-US" dirty="0" smtClean="0"/>
              <a:t> 발작 </a:t>
            </a:r>
            <a:r>
              <a:rPr lang="ko-KR" altLang="en-US" dirty="0" err="1" smtClean="0"/>
              <a:t>으로</a:t>
            </a:r>
            <a:r>
              <a:rPr lang="ko-KR" altLang="en-US" dirty="0" smtClean="0"/>
              <a:t> 인해 언어장애</a:t>
            </a:r>
            <a:r>
              <a:rPr lang="en-US" altLang="ko-KR" dirty="0" smtClean="0"/>
              <a:t>, </a:t>
            </a:r>
            <a:r>
              <a:rPr lang="ko-KR" altLang="en-US" dirty="0" smtClean="0"/>
              <a:t>운동장애</a:t>
            </a:r>
            <a:r>
              <a:rPr lang="en-US" altLang="ko-KR" dirty="0" smtClean="0"/>
              <a:t>, </a:t>
            </a:r>
            <a:r>
              <a:rPr lang="ko-KR" altLang="en-US" dirty="0" smtClean="0"/>
              <a:t>반신마비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인지</a:t>
            </a:r>
            <a:r>
              <a:rPr lang="en-US" altLang="ko-KR" dirty="0" smtClean="0"/>
              <a:t>. </a:t>
            </a:r>
            <a:r>
              <a:rPr lang="ko-KR" altLang="en-US" dirty="0" smtClean="0"/>
              <a:t>사고 장애 등이 나타난다</a:t>
            </a:r>
            <a:r>
              <a:rPr lang="en-US" altLang="ko-KR" dirty="0" smtClean="0"/>
              <a:t>. </a:t>
            </a:r>
            <a:endParaRPr lang="ko-KR" altLang="en-US" dirty="0" smtClean="0"/>
          </a:p>
          <a:p>
            <a:pPr>
              <a:buNone/>
            </a:pPr>
            <a:r>
              <a:rPr lang="ko-KR" altLang="en-US" dirty="0" smtClean="0"/>
              <a:t>④</a:t>
            </a:r>
            <a:r>
              <a:rPr lang="ko-KR" altLang="en-US" b="1" dirty="0" err="1" smtClean="0"/>
              <a:t>신혈관질환</a:t>
            </a:r>
            <a:r>
              <a:rPr lang="ko-KR" altLang="en-US" dirty="0" smtClean="0"/>
              <a:t>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전형적으로 복부잡음이 나타난다</a:t>
            </a:r>
            <a:r>
              <a:rPr lang="en-US" altLang="ko-KR" dirty="0" smtClean="0"/>
              <a:t>. </a:t>
            </a:r>
            <a:endParaRPr lang="ko-KR" altLang="en-US" dirty="0" smtClean="0"/>
          </a:p>
          <a:p>
            <a:pPr>
              <a:buNone/>
            </a:pPr>
            <a:r>
              <a:rPr lang="ko-KR" altLang="en-US" dirty="0" smtClean="0"/>
              <a:t>⑤</a:t>
            </a:r>
            <a:r>
              <a:rPr lang="ko-KR" altLang="en-US" b="1" dirty="0" smtClean="0"/>
              <a:t>신장 </a:t>
            </a:r>
            <a:r>
              <a:rPr lang="ko-KR" altLang="en-US" b="1" dirty="0" err="1" smtClean="0"/>
              <a:t>병변</a:t>
            </a:r>
            <a:r>
              <a:rPr lang="ko-KR" altLang="en-US" b="1" dirty="0" smtClean="0"/>
              <a:t> </a:t>
            </a:r>
            <a:r>
              <a:rPr lang="en-US" altLang="ko-KR" dirty="0" smtClean="0"/>
              <a:t>: </a:t>
            </a:r>
            <a:r>
              <a:rPr lang="ko-KR" altLang="en-US" dirty="0" smtClean="0"/>
              <a:t>혈중 </a:t>
            </a:r>
            <a:r>
              <a:rPr lang="en-US" altLang="ko-KR" dirty="0" smtClean="0"/>
              <a:t>BUN</a:t>
            </a:r>
            <a:r>
              <a:rPr lang="ko-KR" altLang="en-US" dirty="0" smtClean="0"/>
              <a:t>과 </a:t>
            </a:r>
            <a:r>
              <a:rPr lang="en-US" altLang="ko-KR" dirty="0" err="1" smtClean="0"/>
              <a:t>creatinine</a:t>
            </a:r>
            <a:r>
              <a:rPr lang="ko-KR" altLang="en-US" dirty="0" smtClean="0"/>
              <a:t>이 상승하고 야뇨증이 나타난다</a:t>
            </a:r>
            <a:r>
              <a:rPr lang="en-US" altLang="ko-KR" dirty="0" smtClean="0"/>
              <a:t>. </a:t>
            </a:r>
            <a:endParaRPr lang="ko-KR" altLang="en-US" dirty="0" smtClean="0"/>
          </a:p>
          <a:p>
            <a:pPr>
              <a:buNone/>
            </a:pPr>
            <a:r>
              <a:rPr lang="ko-KR" altLang="en-US" dirty="0" smtClean="0"/>
              <a:t>⑥</a:t>
            </a:r>
            <a:r>
              <a:rPr lang="ko-KR" altLang="en-US" b="1" dirty="0" smtClean="0"/>
              <a:t>갈색 </a:t>
            </a:r>
            <a:r>
              <a:rPr lang="ko-KR" altLang="en-US" b="1" dirty="0" err="1" smtClean="0"/>
              <a:t>세포종</a:t>
            </a:r>
            <a:r>
              <a:rPr lang="en-US" altLang="ko-KR" b="1" dirty="0" smtClean="0"/>
              <a:t>(</a:t>
            </a:r>
            <a:r>
              <a:rPr lang="en-US" altLang="ko-KR" b="1" dirty="0" err="1" smtClean="0"/>
              <a:t>pheochromocytoma</a:t>
            </a:r>
            <a:r>
              <a:rPr lang="en-US" altLang="ko-KR" b="1" dirty="0" smtClean="0"/>
              <a:t>) </a:t>
            </a:r>
            <a:r>
              <a:rPr lang="ko-KR" altLang="en-US" b="1" dirty="0" smtClean="0"/>
              <a:t>또는 </a:t>
            </a:r>
            <a:r>
              <a:rPr lang="ko-KR" altLang="en-US" b="1" dirty="0" err="1" smtClean="0"/>
              <a:t>부신수질</a:t>
            </a:r>
            <a:r>
              <a:rPr lang="ko-KR" altLang="en-US" b="1" dirty="0" smtClean="0"/>
              <a:t> 종양 </a:t>
            </a:r>
            <a:r>
              <a:rPr lang="en-US" altLang="ko-KR" dirty="0" smtClean="0"/>
              <a:t>: </a:t>
            </a:r>
            <a:r>
              <a:rPr lang="ko-KR" altLang="en-US" dirty="0" err="1" smtClean="0"/>
              <a:t>빈맥</a:t>
            </a:r>
            <a:r>
              <a:rPr lang="en-US" altLang="ko-KR" dirty="0" smtClean="0"/>
              <a:t>, </a:t>
            </a:r>
            <a:r>
              <a:rPr lang="ko-KR" altLang="en-US" dirty="0" smtClean="0"/>
              <a:t>발한</a:t>
            </a:r>
            <a:r>
              <a:rPr lang="en-US" altLang="ko-KR" dirty="0" smtClean="0"/>
              <a:t>, </a:t>
            </a:r>
            <a:r>
              <a:rPr lang="ko-KR" altLang="en-US" dirty="0" smtClean="0"/>
              <a:t>창백 등의 증상을 동 반한다</a:t>
            </a:r>
            <a:r>
              <a:rPr lang="en-US" altLang="ko-KR" dirty="0" smtClean="0"/>
              <a:t>. </a:t>
            </a:r>
            <a:endParaRPr lang="ko-KR" altLang="en-US" dirty="0" smtClean="0"/>
          </a:p>
          <a:p>
            <a:pPr>
              <a:buNone/>
            </a:pPr>
            <a:r>
              <a:rPr lang="ko-KR" altLang="en-US" dirty="0" smtClean="0"/>
              <a:t>⑦</a:t>
            </a:r>
            <a:r>
              <a:rPr lang="ko-KR" altLang="en-US" b="1" dirty="0" smtClean="0"/>
              <a:t>대동맥 협착 </a:t>
            </a:r>
            <a:r>
              <a:rPr lang="en-US" altLang="ko-KR" dirty="0" smtClean="0"/>
              <a:t>: </a:t>
            </a:r>
            <a:r>
              <a:rPr lang="ko-KR" altLang="en-US" dirty="0" smtClean="0"/>
              <a:t>흔히 팔에서는 혈압이 상승하고 다리에서는 혈압이 정상이거나 낮은 것이 특징이다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또한 대퇴 맥박은 지연되거나 없다</a:t>
            </a:r>
            <a:r>
              <a:rPr lang="en-US" altLang="ko-KR" dirty="0" smtClean="0"/>
              <a:t>. </a:t>
            </a:r>
            <a:endParaRPr lang="ko-KR" altLang="en-US" dirty="0" smtClean="0"/>
          </a:p>
          <a:p>
            <a:endParaRPr lang="ko-KR" alt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4. </a:t>
            </a:r>
            <a:r>
              <a:rPr lang="ko-KR" altLang="en-US" dirty="0" smtClean="0"/>
              <a:t>치료 및 간호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0" y="1567392"/>
            <a:ext cx="9144000" cy="5534016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altLang="ko-KR" sz="5000" b="1" dirty="0" smtClean="0">
                <a:solidFill>
                  <a:schemeClr val="accent1">
                    <a:lumMod val="50000"/>
                  </a:schemeClr>
                </a:solidFill>
              </a:rPr>
              <a:t>1)</a:t>
            </a:r>
            <a:r>
              <a:rPr lang="ko-KR" altLang="en-US" sz="5000" b="1" dirty="0" smtClean="0">
                <a:solidFill>
                  <a:schemeClr val="accent1">
                    <a:lumMod val="50000"/>
                  </a:schemeClr>
                </a:solidFill>
              </a:rPr>
              <a:t>약물 요법</a:t>
            </a:r>
            <a:r>
              <a:rPr lang="en-US" altLang="ko-KR" dirty="0" smtClean="0"/>
              <a:t>: </a:t>
            </a:r>
            <a:r>
              <a:rPr lang="ko-KR" altLang="en-US" dirty="0" smtClean="0"/>
              <a:t>약물치료로 혈압을 하강시키면 이환율이나 사망률이 크게 감소하며</a:t>
            </a:r>
            <a:r>
              <a:rPr lang="en-US" altLang="ko-KR" dirty="0" smtClean="0"/>
              <a:t>, </a:t>
            </a:r>
            <a:r>
              <a:rPr lang="ko-KR" altLang="en-US" dirty="0" smtClean="0"/>
              <a:t>특히 </a:t>
            </a:r>
            <a:r>
              <a:rPr lang="ko-KR" altLang="en-US" dirty="0" err="1" smtClean="0"/>
              <a:t>심맥관</a:t>
            </a:r>
            <a:r>
              <a:rPr lang="ko-KR" altLang="en-US" dirty="0" smtClean="0"/>
              <a:t> 질환에 의한 사망률이나 뇌졸중의 빈도가 감소한다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약물 치료는 단계적으로 실시한다</a:t>
            </a:r>
            <a:r>
              <a:rPr lang="en-US" altLang="ko-KR" dirty="0" smtClean="0"/>
              <a:t>. </a:t>
            </a:r>
            <a:endParaRPr lang="ko-KR" altLang="en-US" dirty="0" smtClean="0"/>
          </a:p>
          <a:p>
            <a:pPr>
              <a:buNone/>
            </a:pPr>
            <a:endParaRPr lang="en-US" altLang="ko-KR" dirty="0" smtClean="0"/>
          </a:p>
          <a:p>
            <a:pPr>
              <a:buNone/>
            </a:pPr>
            <a:r>
              <a:rPr lang="ko-KR" altLang="en-US" dirty="0" smtClean="0"/>
              <a:t>①</a:t>
            </a:r>
            <a:r>
              <a:rPr lang="ko-KR" altLang="en-US" dirty="0" smtClean="0"/>
              <a:t>제 </a:t>
            </a:r>
            <a:r>
              <a:rPr lang="en-US" altLang="ko-KR" dirty="0" smtClean="0"/>
              <a:t>1 </a:t>
            </a:r>
            <a:r>
              <a:rPr lang="ko-KR" altLang="en-US" dirty="0" smtClean="0"/>
              <a:t>단계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이뇨요법으로 </a:t>
            </a:r>
            <a:r>
              <a:rPr lang="ko-KR" altLang="en-US" dirty="0" err="1" smtClean="0"/>
              <a:t>비약물</a:t>
            </a:r>
            <a:r>
              <a:rPr lang="ko-KR" altLang="en-US" dirty="0" smtClean="0"/>
              <a:t> 요법에 의해 혈압이 저하되지 않는 경한 고혈압 환자에게 적용한다</a:t>
            </a:r>
            <a:r>
              <a:rPr lang="en-US" altLang="ko-KR" dirty="0" smtClean="0"/>
              <a:t>. ( </a:t>
            </a:r>
            <a:r>
              <a:rPr lang="ko-KR" altLang="en-US" dirty="0" smtClean="0"/>
              <a:t>나트륨의 배설을 증가시켜 혈압을 하강시킨다</a:t>
            </a:r>
            <a:r>
              <a:rPr lang="en-US" altLang="ko-KR" dirty="0" smtClean="0"/>
              <a:t>. )</a:t>
            </a:r>
            <a:endParaRPr lang="ko-KR" altLang="en-US" dirty="0" smtClean="0"/>
          </a:p>
          <a:p>
            <a:pPr>
              <a:buNone/>
            </a:pPr>
            <a:r>
              <a:rPr lang="ko-KR" altLang="en-US" dirty="0" smtClean="0"/>
              <a:t>②제 </a:t>
            </a:r>
            <a:r>
              <a:rPr lang="en-US" altLang="ko-KR" dirty="0" smtClean="0"/>
              <a:t>2 </a:t>
            </a:r>
            <a:r>
              <a:rPr lang="ko-KR" altLang="en-US" dirty="0" smtClean="0"/>
              <a:t>단계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이완기 혈압이 </a:t>
            </a:r>
            <a:r>
              <a:rPr lang="en-US" altLang="ko-KR" dirty="0" smtClean="0"/>
              <a:t>90mmHg </a:t>
            </a:r>
            <a:r>
              <a:rPr lang="ko-KR" altLang="en-US" dirty="0" smtClean="0"/>
              <a:t>이상인 환자에게 적용하는 데</a:t>
            </a:r>
            <a:r>
              <a:rPr lang="en-US" altLang="ko-KR" dirty="0" smtClean="0"/>
              <a:t>, </a:t>
            </a:r>
            <a:r>
              <a:rPr lang="ko-KR" altLang="en-US" dirty="0" smtClean="0"/>
              <a:t>생활양식의 변화와 함께 교감신경 차단제와 이뇨제를 투여한다</a:t>
            </a:r>
            <a:r>
              <a:rPr lang="en-US" altLang="ko-KR" dirty="0" smtClean="0"/>
              <a:t>. (</a:t>
            </a:r>
            <a:r>
              <a:rPr lang="ko-KR" altLang="en-US" dirty="0" smtClean="0"/>
              <a:t>최근에는 </a:t>
            </a:r>
            <a:r>
              <a:rPr lang="en-US" altLang="ko-KR" dirty="0" smtClean="0"/>
              <a:t>β-adrenergic </a:t>
            </a:r>
            <a:r>
              <a:rPr lang="ko-KR" altLang="en-US" dirty="0" smtClean="0"/>
              <a:t>차단제로서 </a:t>
            </a:r>
            <a:r>
              <a:rPr lang="en-US" altLang="ko-KR" dirty="0" err="1" smtClean="0"/>
              <a:t>propranolol</a:t>
            </a:r>
            <a:r>
              <a:rPr lang="en-US" altLang="ko-KR" dirty="0" smtClean="0"/>
              <a:t> (</a:t>
            </a:r>
            <a:r>
              <a:rPr lang="en-US" altLang="ko-KR" dirty="0" err="1" smtClean="0"/>
              <a:t>inderal</a:t>
            </a:r>
            <a:r>
              <a:rPr lang="en-US" altLang="ko-KR" dirty="0" smtClean="0"/>
              <a:t>)</a:t>
            </a:r>
            <a:r>
              <a:rPr lang="ko-KR" altLang="en-US" dirty="0" smtClean="0"/>
              <a:t>을 들 수 있다</a:t>
            </a:r>
            <a:r>
              <a:rPr lang="en-US" altLang="ko-KR" dirty="0" smtClean="0"/>
              <a:t>. </a:t>
            </a:r>
            <a:endParaRPr lang="ko-KR" altLang="en-US" dirty="0" smtClean="0"/>
          </a:p>
          <a:p>
            <a:pPr>
              <a:buNone/>
            </a:pPr>
            <a:r>
              <a:rPr lang="ko-KR" altLang="en-US" dirty="0" smtClean="0"/>
              <a:t>③제 </a:t>
            </a:r>
            <a:r>
              <a:rPr lang="en-US" altLang="ko-KR" dirty="0" smtClean="0"/>
              <a:t>3 </a:t>
            </a:r>
            <a:r>
              <a:rPr lang="ko-KR" altLang="en-US" dirty="0" smtClean="0"/>
              <a:t>단계 </a:t>
            </a:r>
            <a:r>
              <a:rPr lang="en-US" altLang="ko-KR" dirty="0" smtClean="0"/>
              <a:t>: 1,2</a:t>
            </a:r>
            <a:r>
              <a:rPr lang="ko-KR" altLang="en-US" dirty="0" smtClean="0"/>
              <a:t>단계 적용에도 불구하고 혈압이 떨어지지 않을 경우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약용량을</a:t>
            </a:r>
            <a:r>
              <a:rPr lang="ko-KR" altLang="en-US" dirty="0" smtClean="0"/>
              <a:t> 증가 시키거나 다른 약물을 대처한다</a:t>
            </a:r>
            <a:r>
              <a:rPr lang="en-US" altLang="ko-KR" dirty="0" smtClean="0"/>
              <a:t>. (</a:t>
            </a:r>
            <a:r>
              <a:rPr lang="en-US" altLang="ko-KR" dirty="0" err="1" smtClean="0"/>
              <a:t>ACE:angiotensin</a:t>
            </a:r>
            <a:r>
              <a:rPr lang="en-US" altLang="ko-KR" dirty="0" smtClean="0"/>
              <a:t> converting enzyme) </a:t>
            </a:r>
            <a:r>
              <a:rPr lang="ko-KR" altLang="en-US" dirty="0" err="1" smtClean="0"/>
              <a:t>억제제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칼슘길항제</a:t>
            </a:r>
            <a:r>
              <a:rPr lang="en-US" altLang="ko-KR" dirty="0" smtClean="0"/>
              <a:t>, α-</a:t>
            </a:r>
            <a:r>
              <a:rPr lang="ko-KR" altLang="en-US" dirty="0" err="1" smtClean="0"/>
              <a:t>수용기</a:t>
            </a:r>
            <a:r>
              <a:rPr lang="ko-KR" altLang="en-US" dirty="0" smtClean="0"/>
              <a:t> 차단제</a:t>
            </a:r>
            <a:r>
              <a:rPr lang="en-US" altLang="ko-KR" dirty="0" smtClean="0"/>
              <a:t>, α-β </a:t>
            </a:r>
            <a:r>
              <a:rPr lang="ko-KR" altLang="en-US" dirty="0" smtClean="0"/>
              <a:t>차단제 등을 사용한다</a:t>
            </a:r>
            <a:r>
              <a:rPr lang="en-US" altLang="ko-KR" dirty="0" smtClean="0"/>
              <a:t>.)</a:t>
            </a:r>
            <a:endParaRPr lang="ko-KR" altLang="en-US" dirty="0" smtClean="0"/>
          </a:p>
          <a:p>
            <a:pPr>
              <a:buNone/>
            </a:pPr>
            <a:r>
              <a:rPr lang="ko-KR" altLang="en-US" dirty="0" smtClean="0"/>
              <a:t>④제 </a:t>
            </a:r>
            <a:r>
              <a:rPr lang="en-US" altLang="ko-KR" dirty="0" smtClean="0"/>
              <a:t>4 </a:t>
            </a:r>
            <a:r>
              <a:rPr lang="ko-KR" altLang="en-US" dirty="0" smtClean="0"/>
              <a:t>단계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제 </a:t>
            </a:r>
            <a:r>
              <a:rPr lang="en-US" altLang="ko-KR" dirty="0" smtClean="0"/>
              <a:t>3</a:t>
            </a:r>
            <a:r>
              <a:rPr lang="ko-KR" altLang="en-US" dirty="0" smtClean="0"/>
              <a:t>단계의 </a:t>
            </a:r>
            <a:r>
              <a:rPr lang="ko-KR" altLang="en-US" dirty="0" err="1" smtClean="0"/>
              <a:t>적용시에도</a:t>
            </a:r>
            <a:r>
              <a:rPr lang="ko-KR" altLang="en-US" dirty="0" smtClean="0"/>
              <a:t> 실패할 경우 다른 약물로 대처한다</a:t>
            </a:r>
            <a:r>
              <a:rPr lang="en-US" altLang="ko-KR" dirty="0" smtClean="0"/>
              <a:t>. </a:t>
            </a:r>
            <a:endParaRPr lang="ko-KR" alt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4. </a:t>
            </a:r>
            <a:r>
              <a:rPr lang="ko-KR" altLang="en-US" dirty="0" smtClean="0"/>
              <a:t>치료 및 간호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0" y="1484784"/>
            <a:ext cx="9144000" cy="5688632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altLang="ko-KR" sz="5600" b="1" dirty="0" smtClean="0">
                <a:solidFill>
                  <a:schemeClr val="accent1">
                    <a:lumMod val="50000"/>
                  </a:schemeClr>
                </a:solidFill>
              </a:rPr>
              <a:t>2</a:t>
            </a:r>
            <a:r>
              <a:rPr lang="en-US" altLang="ko-KR" sz="5600" b="1" dirty="0" smtClean="0">
                <a:solidFill>
                  <a:schemeClr val="accent1">
                    <a:lumMod val="50000"/>
                  </a:schemeClr>
                </a:solidFill>
              </a:rPr>
              <a:t>) </a:t>
            </a:r>
            <a:r>
              <a:rPr lang="ko-KR" altLang="en-US" sz="5600" b="1" dirty="0" err="1" smtClean="0">
                <a:solidFill>
                  <a:schemeClr val="accent1">
                    <a:lumMod val="50000"/>
                  </a:schemeClr>
                </a:solidFill>
              </a:rPr>
              <a:t>비약물</a:t>
            </a:r>
            <a:r>
              <a:rPr lang="ko-KR" altLang="en-US" sz="56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ko-KR" altLang="en-US" sz="5600" b="1" dirty="0" smtClean="0">
                <a:solidFill>
                  <a:schemeClr val="accent1">
                    <a:lumMod val="50000"/>
                  </a:schemeClr>
                </a:solidFill>
              </a:rPr>
              <a:t>요법 </a:t>
            </a:r>
            <a:endParaRPr lang="en-US" altLang="ko-KR" sz="56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None/>
            </a:pPr>
            <a:r>
              <a:rPr lang="ko-KR" altLang="en-US" dirty="0" smtClean="0"/>
              <a:t></a:t>
            </a:r>
          </a:p>
          <a:p>
            <a:pPr>
              <a:buNone/>
            </a:pPr>
            <a:r>
              <a:rPr lang="ko-KR" altLang="en-US" b="1" dirty="0" smtClean="0"/>
              <a:t>① </a:t>
            </a:r>
            <a:r>
              <a:rPr lang="ko-KR" altLang="en-US" dirty="0" smtClean="0"/>
              <a:t>지식부족 </a:t>
            </a:r>
            <a:endParaRPr lang="ko-KR" altLang="en-US" dirty="0" smtClean="0"/>
          </a:p>
          <a:p>
            <a:pPr>
              <a:buNone/>
            </a:pPr>
            <a:r>
              <a:rPr lang="ko-KR" altLang="en-US" dirty="0" smtClean="0"/>
              <a:t>*염분 섭취 제한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우리나라 성인의 하루 평균 소금 섭취량은 약 </a:t>
            </a:r>
            <a:r>
              <a:rPr lang="en-US" altLang="ko-KR" dirty="0" smtClean="0"/>
              <a:t>15g</a:t>
            </a:r>
            <a:r>
              <a:rPr lang="ko-KR" altLang="en-US" dirty="0" smtClean="0"/>
              <a:t>인데 혈압을 낮추기 위해서는 소금 섭취량을 하루 </a:t>
            </a:r>
            <a:r>
              <a:rPr lang="en-US" altLang="ko-KR" dirty="0" smtClean="0"/>
              <a:t>5g</a:t>
            </a:r>
            <a:r>
              <a:rPr lang="ko-KR" altLang="en-US" dirty="0" smtClean="0"/>
              <a:t>이하로 </a:t>
            </a:r>
            <a:r>
              <a:rPr lang="ko-KR" altLang="en-US" dirty="0" err="1" smtClean="0"/>
              <a:t>줄여야한다</a:t>
            </a:r>
            <a:r>
              <a:rPr lang="en-US" altLang="ko-KR" dirty="0" smtClean="0"/>
              <a:t>. </a:t>
            </a:r>
            <a:endParaRPr lang="ko-KR" altLang="en-US" dirty="0" smtClean="0"/>
          </a:p>
          <a:p>
            <a:pPr>
              <a:buNone/>
            </a:pPr>
            <a:r>
              <a:rPr lang="ko-KR" altLang="en-US" dirty="0" smtClean="0"/>
              <a:t>*지방과 콜레스테롤 제한 </a:t>
            </a:r>
            <a:r>
              <a:rPr lang="en-US" altLang="ko-KR" dirty="0" smtClean="0"/>
              <a:t>: </a:t>
            </a:r>
            <a:r>
              <a:rPr lang="ko-KR" altLang="en-US" dirty="0" smtClean="0"/>
              <a:t>고혈압과 혈청 내 </a:t>
            </a:r>
            <a:r>
              <a:rPr lang="ko-KR" altLang="en-US" dirty="0" err="1" smtClean="0"/>
              <a:t>고콜레스테롤은</a:t>
            </a:r>
            <a:r>
              <a:rPr lang="ko-KR" altLang="en-US" dirty="0" smtClean="0"/>
              <a:t> 관상동맥 질환을 유발하는 위험 요인이다</a:t>
            </a:r>
            <a:r>
              <a:rPr lang="en-US" altLang="ko-KR" dirty="0" smtClean="0"/>
              <a:t>. </a:t>
            </a:r>
            <a:endParaRPr lang="ko-KR" altLang="en-US" dirty="0" smtClean="0"/>
          </a:p>
          <a:p>
            <a:pPr>
              <a:buNone/>
            </a:pPr>
            <a:r>
              <a:rPr lang="ko-KR" altLang="en-US" dirty="0" smtClean="0"/>
              <a:t>*적절한 체중 유지 </a:t>
            </a:r>
            <a:r>
              <a:rPr lang="en-US" altLang="ko-KR" dirty="0" smtClean="0"/>
              <a:t>: </a:t>
            </a:r>
            <a:r>
              <a:rPr lang="ko-KR" altLang="en-US" dirty="0" err="1" smtClean="0"/>
              <a:t>과체중</a:t>
            </a:r>
            <a:r>
              <a:rPr lang="ko-KR" altLang="en-US" dirty="0" smtClean="0"/>
              <a:t> 환자가 체중을 줄이면 혈압이 떨어지고 심장의 부담이 감소한다</a:t>
            </a:r>
            <a:r>
              <a:rPr lang="en-US" altLang="ko-KR" dirty="0" smtClean="0"/>
              <a:t>. </a:t>
            </a:r>
            <a:endParaRPr lang="ko-KR" altLang="en-US" dirty="0" smtClean="0"/>
          </a:p>
          <a:p>
            <a:pPr>
              <a:buNone/>
            </a:pPr>
            <a:r>
              <a:rPr lang="ko-KR" altLang="en-US" dirty="0" smtClean="0"/>
              <a:t>*운동 </a:t>
            </a:r>
            <a:r>
              <a:rPr lang="en-US" altLang="ko-KR" dirty="0" smtClean="0"/>
              <a:t>: </a:t>
            </a:r>
            <a:r>
              <a:rPr lang="ko-KR" altLang="en-US" dirty="0" smtClean="0"/>
              <a:t>규칙적인 운동은 혈압을 낮춘다</a:t>
            </a:r>
            <a:r>
              <a:rPr lang="en-US" altLang="ko-KR" dirty="0" smtClean="0"/>
              <a:t>. </a:t>
            </a:r>
            <a:endParaRPr lang="ko-KR" altLang="en-US" dirty="0" smtClean="0"/>
          </a:p>
          <a:p>
            <a:pPr>
              <a:buNone/>
            </a:pPr>
            <a:r>
              <a:rPr lang="ko-KR" altLang="en-US" dirty="0" smtClean="0"/>
              <a:t>*알코올 섭취 제한 </a:t>
            </a:r>
            <a:r>
              <a:rPr lang="en-US" altLang="ko-KR" dirty="0" smtClean="0"/>
              <a:t>: </a:t>
            </a:r>
            <a:r>
              <a:rPr lang="ko-KR" altLang="en-US" dirty="0" smtClean="0"/>
              <a:t>하루에 위스키 </a:t>
            </a:r>
            <a:r>
              <a:rPr lang="en-US" altLang="ko-KR" dirty="0" smtClean="0"/>
              <a:t>60ml, </a:t>
            </a:r>
            <a:r>
              <a:rPr lang="ko-KR" altLang="en-US" dirty="0" smtClean="0"/>
              <a:t>포도주는 </a:t>
            </a:r>
            <a:r>
              <a:rPr lang="en-US" altLang="ko-KR" dirty="0" smtClean="0"/>
              <a:t>240ml, </a:t>
            </a:r>
            <a:r>
              <a:rPr lang="ko-KR" altLang="en-US" dirty="0" smtClean="0"/>
              <a:t>맥주는 </a:t>
            </a:r>
            <a:r>
              <a:rPr lang="en-US" altLang="ko-KR" dirty="0" smtClean="0"/>
              <a:t>700ml </a:t>
            </a:r>
            <a:r>
              <a:rPr lang="ko-KR" altLang="en-US" dirty="0" smtClean="0"/>
              <a:t>내에서 음주를 허용한다</a:t>
            </a:r>
            <a:r>
              <a:rPr lang="en-US" altLang="ko-KR" dirty="0" smtClean="0"/>
              <a:t>. </a:t>
            </a:r>
            <a:endParaRPr lang="ko-KR" altLang="en-US" dirty="0" smtClean="0"/>
          </a:p>
          <a:p>
            <a:pPr>
              <a:buNone/>
            </a:pPr>
            <a:r>
              <a:rPr lang="ko-KR" altLang="en-US" dirty="0" smtClean="0"/>
              <a:t>*금연 </a:t>
            </a:r>
            <a:r>
              <a:rPr lang="en-US" altLang="ko-KR" dirty="0" smtClean="0"/>
              <a:t>: </a:t>
            </a:r>
            <a:r>
              <a:rPr lang="ko-KR" altLang="en-US" dirty="0" smtClean="0"/>
              <a:t>흡연 시 고혈압 환자가 심장마비를 일으킬 확률은 </a:t>
            </a:r>
            <a:r>
              <a:rPr lang="en-US" altLang="ko-KR" dirty="0" smtClean="0"/>
              <a:t>3~5</a:t>
            </a:r>
            <a:r>
              <a:rPr lang="ko-KR" altLang="en-US" dirty="0" smtClean="0"/>
              <a:t>배</a:t>
            </a:r>
            <a:r>
              <a:rPr lang="en-US" altLang="ko-KR" dirty="0" smtClean="0"/>
              <a:t>, </a:t>
            </a:r>
            <a:r>
              <a:rPr lang="ko-KR" altLang="en-US" dirty="0" smtClean="0"/>
              <a:t>뇌졸중을 일으킬 확률은 </a:t>
            </a:r>
            <a:r>
              <a:rPr lang="en-US" altLang="ko-KR" dirty="0" smtClean="0"/>
              <a:t>2</a:t>
            </a:r>
            <a:r>
              <a:rPr lang="ko-KR" altLang="en-US" dirty="0" smtClean="0"/>
              <a:t>배 이상이다</a:t>
            </a:r>
            <a:r>
              <a:rPr lang="en-US" altLang="ko-KR" dirty="0" smtClean="0"/>
              <a:t>. </a:t>
            </a:r>
            <a:endParaRPr lang="ko-KR" altLang="en-US" dirty="0" smtClean="0"/>
          </a:p>
          <a:p>
            <a:pPr>
              <a:buNone/>
            </a:pPr>
            <a:r>
              <a:rPr lang="ko-KR" altLang="en-US" dirty="0" smtClean="0"/>
              <a:t>*스트레스 감소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스트레스는 교감신경계를 자극하여 혈압을 상승시킨다</a:t>
            </a:r>
            <a:r>
              <a:rPr lang="en-US" altLang="ko-KR" dirty="0" smtClean="0"/>
              <a:t>. </a:t>
            </a:r>
            <a:endParaRPr lang="ko-KR" altLang="en-US" dirty="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4. </a:t>
            </a:r>
            <a:r>
              <a:rPr lang="ko-KR" altLang="en-US" dirty="0" smtClean="0"/>
              <a:t>치료 및 간호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0" y="1628800"/>
            <a:ext cx="9144000" cy="522920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altLang="ko-KR" sz="4100" b="1" dirty="0" smtClean="0">
                <a:solidFill>
                  <a:schemeClr val="accent1">
                    <a:lumMod val="50000"/>
                  </a:schemeClr>
                </a:solidFill>
              </a:rPr>
              <a:t>2) </a:t>
            </a:r>
            <a:r>
              <a:rPr lang="ko-KR" altLang="en-US" sz="4100" b="1" dirty="0" err="1" smtClean="0">
                <a:solidFill>
                  <a:schemeClr val="accent1">
                    <a:lumMod val="50000"/>
                  </a:schemeClr>
                </a:solidFill>
              </a:rPr>
              <a:t>비약물</a:t>
            </a:r>
            <a:r>
              <a:rPr lang="ko-KR" altLang="en-US" sz="4100" b="1" dirty="0" smtClean="0">
                <a:solidFill>
                  <a:schemeClr val="accent1">
                    <a:lumMod val="50000"/>
                  </a:schemeClr>
                </a:solidFill>
              </a:rPr>
              <a:t> 요법 </a:t>
            </a:r>
            <a:endParaRPr lang="en-US" altLang="ko-KR" sz="41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None/>
            </a:pPr>
            <a:endParaRPr lang="en-US" altLang="ko-KR" dirty="0" smtClean="0"/>
          </a:p>
          <a:p>
            <a:pPr>
              <a:buNone/>
            </a:pPr>
            <a:r>
              <a:rPr lang="ko-KR" altLang="en-US" dirty="0" smtClean="0"/>
              <a:t>②</a:t>
            </a:r>
            <a:r>
              <a:rPr lang="ko-KR" altLang="en-US" dirty="0" smtClean="0"/>
              <a:t>치료요법의 이행 증진 </a:t>
            </a:r>
          </a:p>
          <a:p>
            <a:pPr>
              <a:buNone/>
            </a:pPr>
            <a:r>
              <a:rPr lang="en-US" altLang="ko-KR" dirty="0" smtClean="0"/>
              <a:t>  : </a:t>
            </a:r>
            <a:r>
              <a:rPr lang="ko-KR" altLang="en-US" dirty="0" smtClean="0"/>
              <a:t>대략 </a:t>
            </a:r>
            <a:r>
              <a:rPr lang="en-US" altLang="ko-KR" dirty="0" smtClean="0"/>
              <a:t>40~60%</a:t>
            </a:r>
            <a:r>
              <a:rPr lang="ko-KR" altLang="en-US" dirty="0" smtClean="0"/>
              <a:t>의 고혈압 환자들이 치료요법을 따르지 않는 것으로 추정된다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대상자는 증상이 별로 없으므로 질병의 심각성과 치료의 중요성을 잘 인지하지 못하고 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생활양식을 변화 시킬 때의 혈압감소 효과를 알려주고 합병증의 발병을 감소 </a:t>
            </a:r>
            <a:r>
              <a:rPr lang="ko-KR" altLang="en-US" dirty="0" err="1" smtClean="0"/>
              <a:t>시킬수</a:t>
            </a:r>
            <a:r>
              <a:rPr lang="ko-KR" altLang="en-US" dirty="0" smtClean="0"/>
              <a:t> 있는 구체적인 자료를 제공하여 대상자가 보다 적극적으로 치료요법을 지켜 나가도록 격려한다</a:t>
            </a:r>
            <a:r>
              <a:rPr lang="en-US" altLang="ko-KR" dirty="0" smtClean="0"/>
              <a:t>. </a:t>
            </a:r>
            <a:endParaRPr lang="ko-KR" altLang="en-US" dirty="0" smtClean="0"/>
          </a:p>
          <a:p>
            <a:pPr>
              <a:buNone/>
            </a:pPr>
            <a:r>
              <a:rPr lang="ko-KR" altLang="en-US" dirty="0" smtClean="0"/>
              <a:t>③통증 </a:t>
            </a:r>
          </a:p>
          <a:p>
            <a:pPr>
              <a:buNone/>
            </a:pPr>
            <a:r>
              <a:rPr lang="en-US" altLang="ko-KR" dirty="0" smtClean="0"/>
              <a:t>  :</a:t>
            </a:r>
            <a:r>
              <a:rPr lang="ko-KR" altLang="en-US" dirty="0" smtClean="0"/>
              <a:t>경한 고혈압은 흔히 두통과 </a:t>
            </a:r>
            <a:r>
              <a:rPr lang="ko-KR" altLang="en-US" dirty="0" err="1" smtClean="0"/>
              <a:t>비출혈을</a:t>
            </a:r>
            <a:r>
              <a:rPr lang="ko-KR" altLang="en-US" dirty="0" smtClean="0"/>
              <a:t> 동반하며 두통은 약한 진통제의 사용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이완요법</a:t>
            </a:r>
            <a:r>
              <a:rPr lang="en-US" altLang="ko-KR" dirty="0" smtClean="0"/>
              <a:t>, </a:t>
            </a:r>
            <a:r>
              <a:rPr lang="ko-KR" altLang="en-US" dirty="0" smtClean="0"/>
              <a:t>지압요법 등으로 완화시킬 수 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흡연은 두통을 악화시킬 수 있으므로 피하도록 한다</a:t>
            </a:r>
            <a:r>
              <a:rPr lang="en-US" altLang="ko-KR" dirty="0" smtClean="0"/>
              <a:t>.</a:t>
            </a:r>
            <a:endParaRPr lang="ko-KR" altLang="en-US" dirty="0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5. </a:t>
            </a:r>
            <a:r>
              <a:rPr lang="ko-KR" altLang="en-US" dirty="0" smtClean="0"/>
              <a:t>고혈압 환자의 생활수칙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0" y="1882808"/>
            <a:ext cx="9144000" cy="4975192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ko-KR" altLang="en-US" dirty="0" smtClean="0"/>
              <a:t>①혈압을 정기적으로 측정해야 한다</a:t>
            </a:r>
            <a:r>
              <a:rPr lang="en-US" altLang="ko-KR" dirty="0" smtClean="0"/>
              <a:t>.</a:t>
            </a:r>
            <a:endParaRPr lang="ko-KR" altLang="en-US" dirty="0" smtClean="0"/>
          </a:p>
          <a:p>
            <a:pPr>
              <a:buNone/>
            </a:pPr>
            <a:r>
              <a:rPr lang="ko-KR" altLang="en-US" dirty="0" smtClean="0"/>
              <a:t>②정신적 안정을 유지해야 한다</a:t>
            </a:r>
            <a:r>
              <a:rPr lang="en-US" altLang="ko-KR" dirty="0" smtClean="0"/>
              <a:t>. </a:t>
            </a:r>
            <a:endParaRPr lang="ko-KR" altLang="en-US" dirty="0" smtClean="0"/>
          </a:p>
          <a:p>
            <a:pPr>
              <a:buNone/>
            </a:pPr>
            <a:r>
              <a:rPr lang="ko-KR" altLang="en-US" dirty="0" smtClean="0"/>
              <a:t>③정신적</a:t>
            </a:r>
            <a:r>
              <a:rPr lang="en-US" altLang="ko-KR" dirty="0" smtClean="0"/>
              <a:t>, </a:t>
            </a:r>
            <a:r>
              <a:rPr lang="ko-KR" altLang="en-US" dirty="0" smtClean="0"/>
              <a:t>육체적 과로나 급격한 감정의 변화를 피해야 한다</a:t>
            </a:r>
            <a:r>
              <a:rPr lang="en-US" altLang="ko-KR" dirty="0" smtClean="0"/>
              <a:t>. </a:t>
            </a:r>
            <a:endParaRPr lang="ko-KR" altLang="en-US" dirty="0" smtClean="0"/>
          </a:p>
          <a:p>
            <a:pPr>
              <a:buNone/>
            </a:pPr>
            <a:r>
              <a:rPr lang="ko-KR" altLang="en-US" dirty="0" smtClean="0"/>
              <a:t>④적절한 가벼운 운동을 하는 것이 바람직하다</a:t>
            </a:r>
            <a:r>
              <a:rPr lang="en-US" altLang="ko-KR" dirty="0" smtClean="0"/>
              <a:t>. </a:t>
            </a:r>
            <a:endParaRPr lang="ko-KR" altLang="en-US" dirty="0" smtClean="0"/>
          </a:p>
          <a:p>
            <a:pPr>
              <a:buNone/>
            </a:pPr>
            <a:r>
              <a:rPr lang="ko-KR" altLang="en-US" dirty="0" smtClean="0"/>
              <a:t>⑤급격한 환경의 변화를 피해야 한다</a:t>
            </a:r>
            <a:r>
              <a:rPr lang="en-US" altLang="ko-KR" dirty="0" smtClean="0"/>
              <a:t>. </a:t>
            </a:r>
            <a:endParaRPr lang="ko-KR" altLang="en-US" dirty="0" smtClean="0"/>
          </a:p>
          <a:p>
            <a:pPr>
              <a:buNone/>
            </a:pPr>
            <a:r>
              <a:rPr lang="ko-KR" altLang="en-US" dirty="0" smtClean="0"/>
              <a:t>⑥변비를 피해야 한다</a:t>
            </a:r>
            <a:r>
              <a:rPr lang="en-US" altLang="ko-KR" dirty="0" smtClean="0"/>
              <a:t>. </a:t>
            </a:r>
            <a:endParaRPr lang="ko-KR" altLang="en-US" dirty="0" smtClean="0"/>
          </a:p>
          <a:p>
            <a:pPr>
              <a:buNone/>
            </a:pPr>
            <a:r>
              <a:rPr lang="ko-KR" altLang="en-US" dirty="0" smtClean="0"/>
              <a:t>⑦염분의 섭취를 줄여야 한다</a:t>
            </a:r>
            <a:r>
              <a:rPr lang="en-US" altLang="ko-KR" dirty="0" smtClean="0"/>
              <a:t>. </a:t>
            </a:r>
            <a:endParaRPr lang="ko-KR" altLang="en-US" dirty="0" smtClean="0"/>
          </a:p>
          <a:p>
            <a:pPr>
              <a:buNone/>
            </a:pPr>
            <a:r>
              <a:rPr lang="ko-KR" altLang="en-US" dirty="0" smtClean="0"/>
              <a:t>⑧식생활에서 동물성 지방질</a:t>
            </a:r>
            <a:r>
              <a:rPr lang="en-US" altLang="ko-KR" dirty="0" smtClean="0"/>
              <a:t>, </a:t>
            </a:r>
            <a:r>
              <a:rPr lang="ko-KR" altLang="en-US" dirty="0" smtClean="0"/>
              <a:t>당분의 섭취를 최소화해야 한다</a:t>
            </a:r>
            <a:r>
              <a:rPr lang="en-US" altLang="ko-KR" dirty="0" smtClean="0"/>
              <a:t>. </a:t>
            </a:r>
            <a:endParaRPr lang="ko-KR" altLang="en-US" dirty="0" smtClean="0"/>
          </a:p>
          <a:p>
            <a:pPr>
              <a:buNone/>
            </a:pPr>
            <a:r>
              <a:rPr lang="ko-KR" altLang="en-US" dirty="0" smtClean="0"/>
              <a:t>⑨표준체중의 범위를 유지해야 한다</a:t>
            </a:r>
            <a:r>
              <a:rPr lang="en-US" altLang="ko-KR" dirty="0" smtClean="0"/>
              <a:t>. </a:t>
            </a:r>
            <a:endParaRPr lang="ko-KR" altLang="en-US" dirty="0" smtClean="0"/>
          </a:p>
          <a:p>
            <a:endParaRPr lang="ko-KR" alt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5. </a:t>
            </a:r>
            <a:r>
              <a:rPr lang="ko-KR" altLang="en-US" dirty="0" smtClean="0"/>
              <a:t>고혈압 환자의 생활수칙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0" y="1484784"/>
            <a:ext cx="9144000" cy="5544616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n-US" altLang="ko-KR" sz="4000" b="1" dirty="0" smtClean="0"/>
              <a:t>※</a:t>
            </a:r>
            <a:r>
              <a:rPr lang="ko-KR" altLang="en-US" sz="4000" b="1" dirty="0" smtClean="0"/>
              <a:t>염분은 </a:t>
            </a:r>
            <a:r>
              <a:rPr lang="ko-KR" altLang="en-US" sz="4000" b="1" dirty="0" err="1" smtClean="0"/>
              <a:t>삼가하기</a:t>
            </a:r>
            <a:r>
              <a:rPr lang="ko-KR" altLang="en-US" sz="4000" b="1" dirty="0" smtClean="0"/>
              <a:t> 위한 포인트</a:t>
            </a:r>
            <a:endParaRPr lang="ko-KR" altLang="en-US" sz="4000" dirty="0" smtClean="0"/>
          </a:p>
          <a:p>
            <a:pPr>
              <a:buNone/>
            </a:pPr>
            <a:endParaRPr lang="en-US" altLang="ko-KR" b="1" dirty="0" smtClean="0"/>
          </a:p>
          <a:p>
            <a:pPr>
              <a:buNone/>
            </a:pPr>
            <a:r>
              <a:rPr lang="en-US" altLang="ko-KR" b="1" dirty="0" smtClean="0"/>
              <a:t>- </a:t>
            </a:r>
            <a:r>
              <a:rPr lang="ko-KR" altLang="en-US" dirty="0" smtClean="0"/>
              <a:t>밸런스 좋게 </a:t>
            </a:r>
            <a:r>
              <a:rPr lang="ko-KR" altLang="en-US" dirty="0" err="1" smtClean="0"/>
              <a:t>여튼</a:t>
            </a:r>
            <a:r>
              <a:rPr lang="ko-KR" altLang="en-US" dirty="0" smtClean="0"/>
              <a:t> 맛을 낸다</a:t>
            </a:r>
            <a:r>
              <a:rPr lang="en-US" altLang="ko-KR" dirty="0" smtClean="0"/>
              <a:t>. </a:t>
            </a:r>
            <a:endParaRPr lang="ko-KR" altLang="en-US" dirty="0" smtClean="0"/>
          </a:p>
          <a:p>
            <a:pPr>
              <a:buNone/>
            </a:pPr>
            <a:r>
              <a:rPr lang="en-US" altLang="ko-KR" b="1" dirty="0" smtClean="0"/>
              <a:t>- </a:t>
            </a:r>
            <a:r>
              <a:rPr lang="ko-KR" altLang="en-US" dirty="0" smtClean="0"/>
              <a:t>맛을 이용하여 감칠맛을 낸다</a:t>
            </a:r>
            <a:r>
              <a:rPr lang="en-US" altLang="ko-KR" dirty="0" smtClean="0"/>
              <a:t>. </a:t>
            </a:r>
            <a:endParaRPr lang="ko-KR" altLang="en-US" dirty="0" smtClean="0"/>
          </a:p>
          <a:p>
            <a:pPr>
              <a:buNone/>
            </a:pPr>
            <a:r>
              <a:rPr lang="en-US" altLang="ko-KR" dirty="0" smtClean="0"/>
              <a:t>- </a:t>
            </a:r>
            <a:r>
              <a:rPr lang="ko-KR" altLang="en-US" dirty="0" smtClean="0"/>
              <a:t>소금 대신에 식초나 </a:t>
            </a:r>
            <a:r>
              <a:rPr lang="ko-KR" altLang="en-US" dirty="0" err="1" smtClean="0"/>
              <a:t>감귤유</a:t>
            </a:r>
            <a:r>
              <a:rPr lang="en-US" altLang="ko-KR" dirty="0" smtClean="0"/>
              <a:t>(</a:t>
            </a:r>
            <a:r>
              <a:rPr lang="ko-KR" altLang="en-US" dirty="0" smtClean="0"/>
              <a:t>레몬</a:t>
            </a:r>
            <a:r>
              <a:rPr lang="en-US" altLang="ko-KR" dirty="0" smtClean="0"/>
              <a:t>, </a:t>
            </a:r>
            <a:r>
              <a:rPr lang="ko-KR" altLang="en-US" dirty="0" smtClean="0"/>
              <a:t>유자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초귤등</a:t>
            </a:r>
            <a:r>
              <a:rPr lang="en-US" altLang="ko-KR" dirty="0" smtClean="0"/>
              <a:t>)</a:t>
            </a:r>
            <a:r>
              <a:rPr lang="ko-KR" altLang="en-US" dirty="0" smtClean="0"/>
              <a:t>의 조미를 쓰다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이들 신맛이 </a:t>
            </a:r>
            <a:r>
              <a:rPr lang="ko-KR" altLang="en-US" dirty="0" smtClean="0"/>
              <a:t>싱거운 </a:t>
            </a:r>
            <a:r>
              <a:rPr lang="ko-KR" altLang="en-US" dirty="0" smtClean="0"/>
              <a:t>맛을 </a:t>
            </a:r>
            <a:r>
              <a:rPr lang="ko-KR" altLang="en-US" dirty="0" err="1" smtClean="0"/>
              <a:t>카바해</a:t>
            </a:r>
            <a:r>
              <a:rPr lang="ko-KR" altLang="en-US" dirty="0" smtClean="0"/>
              <a:t> 준다</a:t>
            </a:r>
            <a:r>
              <a:rPr lang="en-US" altLang="ko-KR" dirty="0" smtClean="0"/>
              <a:t>.</a:t>
            </a:r>
            <a:endParaRPr lang="ko-KR" altLang="en-US" dirty="0" smtClean="0"/>
          </a:p>
          <a:p>
            <a:pPr>
              <a:buNone/>
            </a:pPr>
            <a:r>
              <a:rPr lang="en-US" altLang="ko-KR" dirty="0" smtClean="0"/>
              <a:t>- </a:t>
            </a:r>
            <a:r>
              <a:rPr lang="ko-KR" altLang="en-US" dirty="0" smtClean="0"/>
              <a:t>향신료</a:t>
            </a:r>
            <a:r>
              <a:rPr lang="en-US" altLang="ko-KR" dirty="0" smtClean="0"/>
              <a:t>, </a:t>
            </a:r>
            <a:r>
              <a:rPr lang="ko-KR" altLang="en-US" dirty="0" smtClean="0"/>
              <a:t>향신야채를 이용한다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식물에 향기를 낼 정도의 향신료를 사용하면 향 기 때문에 </a:t>
            </a:r>
            <a:r>
              <a:rPr lang="ko-KR" altLang="en-US" dirty="0" err="1" smtClean="0"/>
              <a:t>절염이</a:t>
            </a:r>
            <a:r>
              <a:rPr lang="ko-KR" altLang="en-US" dirty="0" smtClean="0"/>
              <a:t> 커버된다</a:t>
            </a:r>
            <a:r>
              <a:rPr lang="en-US" altLang="ko-KR" dirty="0" smtClean="0"/>
              <a:t>.</a:t>
            </a:r>
            <a:endParaRPr lang="ko-KR" altLang="en-US" dirty="0" smtClean="0"/>
          </a:p>
          <a:p>
            <a:pPr>
              <a:buNone/>
            </a:pPr>
            <a:r>
              <a:rPr lang="en-US" altLang="ko-KR" dirty="0" smtClean="0"/>
              <a:t>- </a:t>
            </a:r>
            <a:r>
              <a:rPr lang="ko-KR" altLang="en-US" dirty="0" smtClean="0"/>
              <a:t>냄새를 이용하여 싱거운 것을 잊게 한다</a:t>
            </a:r>
            <a:r>
              <a:rPr lang="en-US" altLang="ko-KR" dirty="0" smtClean="0"/>
              <a:t>. </a:t>
            </a:r>
            <a:endParaRPr lang="ko-KR" altLang="en-US" dirty="0" smtClean="0"/>
          </a:p>
          <a:p>
            <a:pPr>
              <a:buNone/>
            </a:pPr>
            <a:r>
              <a:rPr lang="en-US" altLang="ko-KR" dirty="0" smtClean="0"/>
              <a:t>- </a:t>
            </a:r>
            <a:r>
              <a:rPr lang="ko-KR" altLang="en-US" dirty="0" smtClean="0"/>
              <a:t>식용유를 써 맛을 낸다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기름은 싱거움을 커버하는 것뿐 아니라 재료 특유의 </a:t>
            </a:r>
            <a:r>
              <a:rPr lang="ko-KR" altLang="en-US" dirty="0" smtClean="0"/>
              <a:t>맛으로 </a:t>
            </a:r>
            <a:r>
              <a:rPr lang="ko-KR" altLang="en-US" dirty="0" smtClean="0"/>
              <a:t>맛있게 먹을 수 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단 칼로리 초과는 주의</a:t>
            </a:r>
            <a:r>
              <a:rPr lang="en-US" altLang="ko-KR" dirty="0" smtClean="0"/>
              <a:t>.</a:t>
            </a:r>
            <a:endParaRPr lang="ko-KR" altLang="en-US" dirty="0" smtClean="0"/>
          </a:p>
          <a:p>
            <a:pPr>
              <a:buNone/>
            </a:pPr>
            <a:r>
              <a:rPr lang="en-US" altLang="ko-KR" dirty="0" smtClean="0"/>
              <a:t>- </a:t>
            </a:r>
            <a:r>
              <a:rPr lang="ko-KR" altLang="en-US" dirty="0" smtClean="0"/>
              <a:t>다시마 국물을 활용한다</a:t>
            </a:r>
            <a:r>
              <a:rPr lang="en-US" altLang="ko-KR" dirty="0" smtClean="0"/>
              <a:t>. </a:t>
            </a:r>
            <a:endParaRPr lang="ko-KR" altLang="en-US" dirty="0" smtClean="0"/>
          </a:p>
          <a:p>
            <a:pPr>
              <a:buNone/>
            </a:pPr>
            <a:r>
              <a:rPr lang="en-US" altLang="ko-KR" dirty="0" smtClean="0"/>
              <a:t>- </a:t>
            </a:r>
            <a:r>
              <a:rPr lang="ko-KR" altLang="en-US" dirty="0" err="1" smtClean="0"/>
              <a:t>절염</a:t>
            </a:r>
            <a:r>
              <a:rPr lang="ko-KR" altLang="en-US" dirty="0" smtClean="0"/>
              <a:t> 조미료를 쓴다</a:t>
            </a:r>
            <a:r>
              <a:rPr lang="en-US" altLang="ko-KR" dirty="0" smtClean="0"/>
              <a:t>.</a:t>
            </a:r>
            <a:endParaRPr lang="ko-KR" altLang="en-US" dirty="0" smtClean="0"/>
          </a:p>
          <a:p>
            <a:pPr>
              <a:buNone/>
            </a:pPr>
            <a:r>
              <a:rPr lang="en-US" altLang="ko-KR" dirty="0" smtClean="0"/>
              <a:t>- </a:t>
            </a:r>
            <a:r>
              <a:rPr lang="ko-KR" altLang="en-US" dirty="0" smtClean="0"/>
              <a:t>가공식품을 가급적 피한다</a:t>
            </a:r>
            <a:r>
              <a:rPr lang="en-US" altLang="ko-KR" dirty="0" smtClean="0"/>
              <a:t>.</a:t>
            </a:r>
            <a:endParaRPr lang="ko-KR" altLang="en-US" dirty="0" smtClean="0"/>
          </a:p>
          <a:p>
            <a:pPr>
              <a:buNone/>
            </a:pPr>
            <a:r>
              <a:rPr lang="en-US" altLang="ko-KR" dirty="0" smtClean="0"/>
              <a:t>- </a:t>
            </a:r>
            <a:r>
              <a:rPr lang="ko-KR" altLang="en-US" dirty="0" smtClean="0"/>
              <a:t>신선한 소재를 선택한다</a:t>
            </a:r>
            <a:r>
              <a:rPr lang="en-US" altLang="ko-KR" dirty="0" smtClean="0"/>
              <a:t>.</a:t>
            </a:r>
            <a:endParaRPr lang="ko-KR" altLang="en-US" dirty="0" smtClean="0"/>
          </a:p>
          <a:p>
            <a:pPr>
              <a:buNone/>
            </a:pPr>
            <a:r>
              <a:rPr lang="en-US" altLang="ko-KR" dirty="0" smtClean="0"/>
              <a:t>- </a:t>
            </a:r>
            <a:r>
              <a:rPr lang="ko-KR" altLang="en-US" dirty="0" smtClean="0"/>
              <a:t>조미료는 식탁에서 사용한다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무염으로 요리를 만들고 식탁에서 조미료를 쓰는 것은 권장할 일이다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그때 조미료는 물론 한정된 양 이하로 한다</a:t>
            </a:r>
            <a:r>
              <a:rPr lang="en-US" altLang="ko-KR" dirty="0" smtClean="0"/>
              <a:t>. </a:t>
            </a:r>
            <a:endParaRPr lang="ko-KR" altLang="en-US" dirty="0" smtClean="0"/>
          </a:p>
          <a:p>
            <a:pPr>
              <a:buNone/>
            </a:pPr>
            <a:r>
              <a:rPr lang="en-US" altLang="ko-KR" dirty="0" smtClean="0"/>
              <a:t>- </a:t>
            </a:r>
            <a:r>
              <a:rPr lang="ko-KR" altLang="en-US" dirty="0" smtClean="0"/>
              <a:t>조리직전에 소금을 뿌린다</a:t>
            </a:r>
            <a:r>
              <a:rPr lang="en-US" altLang="ko-KR" dirty="0" smtClean="0"/>
              <a:t>.</a:t>
            </a:r>
            <a:endParaRPr lang="ko-KR" altLang="en-US" dirty="0" smtClean="0"/>
          </a:p>
          <a:p>
            <a:pPr>
              <a:buNone/>
            </a:pPr>
            <a:r>
              <a:rPr lang="en-US" altLang="ko-KR" dirty="0" smtClean="0"/>
              <a:t>- </a:t>
            </a:r>
            <a:r>
              <a:rPr lang="ko-KR" altLang="en-US" dirty="0" smtClean="0"/>
              <a:t>식염을 이용하는 데 가감해서 쓴다</a:t>
            </a:r>
            <a:r>
              <a:rPr lang="en-US" altLang="ko-KR" dirty="0" smtClean="0"/>
              <a:t>.</a:t>
            </a:r>
            <a:endParaRPr lang="ko-KR" altLang="en-US" dirty="0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547664" y="5085184"/>
            <a:ext cx="8229600" cy="1399032"/>
          </a:xfrm>
        </p:spPr>
        <p:txBody>
          <a:bodyPr>
            <a:normAutofit/>
          </a:bodyPr>
          <a:lstStyle/>
          <a:p>
            <a:r>
              <a:rPr lang="ko-KR" altLang="en-US" sz="6500" dirty="0" smtClean="0"/>
              <a:t>감사합니다</a:t>
            </a:r>
            <a:r>
              <a:rPr lang="en-US" altLang="ko-KR" sz="6500" dirty="0" smtClean="0"/>
              <a:t>~^^*</a:t>
            </a:r>
            <a:endParaRPr lang="ko-KR" altLang="en-US" sz="6500" dirty="0"/>
          </a:p>
        </p:txBody>
      </p:sp>
      <p:pic>
        <p:nvPicPr>
          <p:cNvPr id="4" name="Picture 5" descr="1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76672"/>
            <a:ext cx="8064896" cy="44644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열정">
  <a:themeElements>
    <a:clrScheme name="열정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열정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열정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106</TotalTime>
  <Words>861</Words>
  <Application>Microsoft Office PowerPoint</Application>
  <PresentationFormat>화면 슬라이드 쇼(4:3)</PresentationFormat>
  <Paragraphs>88</Paragraphs>
  <Slides>11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12" baseType="lpstr">
      <vt:lpstr>열정</vt:lpstr>
      <vt:lpstr>고혈압환자의 간호</vt:lpstr>
      <vt:lpstr>목차</vt:lpstr>
      <vt:lpstr>1. 고혈압의 정의</vt:lpstr>
      <vt:lpstr>2. 고혈압의 자각 증상</vt:lpstr>
      <vt:lpstr>3. 임상증상</vt:lpstr>
      <vt:lpstr>4. 치료 및 간호</vt:lpstr>
      <vt:lpstr>4. 치료 및 간호</vt:lpstr>
      <vt:lpstr>4. 치료 및 간호</vt:lpstr>
      <vt:lpstr>5. 고혈압 환자의 생활수칙</vt:lpstr>
      <vt:lpstr>5. 고혈압 환자의 생활수칙</vt:lpstr>
      <vt:lpstr>감사합니다~^^*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고혈압환자의 간호</dc:title>
  <dc:creator>user</dc:creator>
  <cp:lastModifiedBy>user</cp:lastModifiedBy>
  <cp:revision>10</cp:revision>
  <dcterms:created xsi:type="dcterms:W3CDTF">2014-03-27T11:15:41Z</dcterms:created>
  <dcterms:modified xsi:type="dcterms:W3CDTF">2014-03-27T13:02:21Z</dcterms:modified>
</cp:coreProperties>
</file>