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76978-8727-47B9-8789-879225F0B874}" type="datetimeFigureOut">
              <a:rPr lang="ko-KR" altLang="en-US" smtClean="0"/>
              <a:t>2013-09-11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664ED-C94C-49A7-8244-141AC4E47A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664ED-C94C-49A7-8244-141AC4E47ADA}" type="slidenum">
              <a:rPr lang="ko-KR" altLang="en-US" smtClean="0"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576DB-061C-4B89-A6BB-BDE45B51ED7A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9BE72-7CFB-42FA-9020-BE938BA5A8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사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glow rad="101600">
              <a:schemeClr val="accent4">
                <a:lumMod val="40000"/>
                <a:lumOff val="60000"/>
                <a:alpha val="60000"/>
              </a:schemeClr>
            </a:glow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5292080" y="620688"/>
            <a:ext cx="36724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48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굴절차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(12</a:t>
            </a:r>
            <a:r>
              <a:rPr lang="ko-KR" altLang="en-US" sz="4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호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)</a:t>
            </a:r>
            <a:endParaRPr lang="ko-KR" altLang="en-US" sz="4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5805264"/>
            <a:ext cx="3563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동작</a:t>
            </a:r>
            <a:r>
              <a:rPr lang="en-US" altLang="ko-KR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119</a:t>
            </a:r>
            <a:r>
              <a:rPr lang="ko-KR" alt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안전센터</a:t>
            </a:r>
            <a:endParaRPr lang="ko-KR" altLang="en-US" sz="2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19872" y="0"/>
            <a:ext cx="230425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4800" b="1" dirty="0" smtClean="0">
                <a:solidFill>
                  <a:schemeClr val="bg2"/>
                </a:solidFill>
              </a:rPr>
              <a:t>목   차</a:t>
            </a:r>
            <a:endParaRPr lang="ko-KR" altLang="en-US" sz="4800" b="1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196753"/>
            <a:ext cx="6912768" cy="5332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2800" b="1" dirty="0" smtClean="0"/>
              <a:t>Ⅰ. </a:t>
            </a:r>
            <a:r>
              <a:rPr lang="ko-KR" altLang="en-US" sz="2800" b="1" dirty="0" err="1" smtClean="0"/>
              <a:t>차량제원</a:t>
            </a:r>
            <a:endParaRPr lang="en-US" altLang="ko-KR" sz="2800" b="1" dirty="0" smtClean="0"/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ko-KR" altLang="ko-KR" sz="2800" b="1" dirty="0" smtClean="0"/>
              <a:t>Ⅱ</a:t>
            </a:r>
            <a:r>
              <a:rPr lang="en-US" altLang="ko-KR" sz="2800" b="1" dirty="0" smtClean="0"/>
              <a:t>. </a:t>
            </a:r>
            <a:r>
              <a:rPr lang="ko-KR" altLang="en-US" sz="2800" b="1" dirty="0" err="1" smtClean="0"/>
              <a:t>특장제원</a:t>
            </a:r>
            <a:endParaRPr lang="en-US" altLang="ko-KR" sz="2800" b="1" dirty="0" smtClean="0"/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ko-KR" altLang="ko-KR" sz="2800" b="1" dirty="0" smtClean="0"/>
              <a:t>Ⅲ</a:t>
            </a:r>
            <a:r>
              <a:rPr lang="en-US" altLang="ko-KR" sz="2800" b="1" dirty="0" smtClean="0"/>
              <a:t>. </a:t>
            </a:r>
            <a:r>
              <a:rPr lang="ko-KR" altLang="en-US" sz="2800" b="1" dirty="0" smtClean="0"/>
              <a:t>조작법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자동</a:t>
            </a:r>
            <a:r>
              <a:rPr lang="en-US" altLang="ko-KR" sz="2800" b="1" dirty="0" smtClean="0"/>
              <a:t>)</a:t>
            </a:r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en-US" altLang="ko-KR" sz="2800" b="1" dirty="0" smtClean="0"/>
              <a:t>Ⅳ. </a:t>
            </a:r>
            <a:r>
              <a:rPr lang="ko-KR" altLang="en-US" sz="2800" b="1" dirty="0" smtClean="0"/>
              <a:t>조작법</a:t>
            </a:r>
            <a:r>
              <a:rPr lang="en-US" altLang="ko-KR" sz="2800" b="1" dirty="0" smtClean="0"/>
              <a:t>(</a:t>
            </a:r>
            <a:r>
              <a:rPr lang="ko-KR" altLang="en-US" sz="2800" b="1" dirty="0" err="1" smtClean="0">
                <a:solidFill>
                  <a:schemeClr val="accent1"/>
                </a:solidFill>
              </a:rPr>
              <a:t>반자동</a:t>
            </a:r>
            <a:r>
              <a:rPr lang="en-US" altLang="ko-KR" sz="2800" b="1" dirty="0" smtClean="0"/>
              <a:t>)</a:t>
            </a:r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en-US" altLang="ko-KR" sz="2800" b="1" dirty="0" smtClean="0"/>
              <a:t>Ⅴ. </a:t>
            </a:r>
            <a:r>
              <a:rPr lang="ko-KR" altLang="en-US" sz="2800" b="1" dirty="0" smtClean="0"/>
              <a:t>조작법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수동</a:t>
            </a:r>
            <a:r>
              <a:rPr lang="en-US" altLang="ko-KR" sz="2800" b="1" dirty="0" smtClean="0"/>
              <a:t>/</a:t>
            </a:r>
            <a:r>
              <a:rPr lang="ko-KR" altLang="en-US" sz="2800" b="1" dirty="0" smtClean="0"/>
              <a:t>비상발전기</a:t>
            </a:r>
            <a:r>
              <a:rPr lang="en-US" altLang="ko-KR" sz="2800" b="1" dirty="0" smtClean="0"/>
              <a:t>)</a:t>
            </a:r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en-US" altLang="ko-KR" sz="2800" b="1" dirty="0" smtClean="0"/>
              <a:t>Ⅵ. </a:t>
            </a:r>
            <a:r>
              <a:rPr lang="ko-KR" altLang="en-US" sz="2800" b="1" dirty="0" smtClean="0"/>
              <a:t>차량특징</a:t>
            </a:r>
            <a:endParaRPr lang="en-US" altLang="ko-KR" sz="2800" b="1" dirty="0" smtClean="0"/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ko-KR" altLang="ko-KR" sz="2800" b="1" dirty="0" smtClean="0"/>
              <a:t>Ⅶ</a:t>
            </a:r>
            <a:r>
              <a:rPr lang="en-US" altLang="ko-KR" sz="2800" b="1" dirty="0" smtClean="0"/>
              <a:t>. </a:t>
            </a:r>
            <a:r>
              <a:rPr lang="ko-KR" altLang="en-US" sz="2800" b="1" dirty="0" smtClean="0"/>
              <a:t>일일 및 주간점검 방법</a:t>
            </a:r>
            <a:endParaRPr lang="en-US" altLang="ko-KR" sz="2800" b="1" dirty="0" smtClean="0"/>
          </a:p>
          <a:p>
            <a:pPr>
              <a:lnSpc>
                <a:spcPts val="2500"/>
              </a:lnSpc>
            </a:pPr>
            <a:endParaRPr lang="en-US" altLang="ko-KR" sz="2800" b="1" dirty="0" smtClean="0"/>
          </a:p>
          <a:p>
            <a:pPr>
              <a:lnSpc>
                <a:spcPts val="2500"/>
              </a:lnSpc>
            </a:pPr>
            <a:r>
              <a:rPr lang="en-US" altLang="ko-KR" sz="2800" b="1" dirty="0" smtClean="0"/>
              <a:t>Ⅷ. </a:t>
            </a:r>
            <a:r>
              <a:rPr lang="ko-KR" altLang="en-US" sz="2800" b="1" dirty="0" smtClean="0"/>
              <a:t>유의사항</a:t>
            </a:r>
            <a:endParaRPr lang="en-US" altLang="ko-KR" sz="2800" b="1" dirty="0" smtClean="0"/>
          </a:p>
          <a:p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0"/>
            <a:ext cx="3312368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Ⅰ. </a:t>
            </a:r>
            <a:r>
              <a:rPr lang="ko-KR" altLang="en-US" sz="4400" dirty="0" err="1" smtClean="0">
                <a:solidFill>
                  <a:schemeClr val="bg2"/>
                </a:solidFill>
              </a:rPr>
              <a:t>차량제원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83568" y="1700808"/>
          <a:ext cx="7776864" cy="419224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889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자동차등록번호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98</a:t>
                      </a:r>
                      <a:r>
                        <a:rPr lang="ko-KR" altLang="en-US" b="1" dirty="0" smtClean="0"/>
                        <a:t>나</a:t>
                      </a:r>
                      <a:r>
                        <a:rPr lang="en-US" altLang="ko-KR" b="1" dirty="0" smtClean="0"/>
                        <a:t>1514</a:t>
                      </a:r>
                      <a:endParaRPr lang="ko-KR" altLang="en-US" b="1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차   명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남영굴절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사다리소방차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508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길   이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11,765mm</a:t>
                      </a:r>
                      <a:endParaRPr lang="ko-KR" altLang="en-US" b="1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너</a:t>
                      </a:r>
                      <a:r>
                        <a:rPr lang="ko-KR" altLang="en-US" b="1" baseline="0" dirty="0" smtClean="0"/>
                        <a:t>   비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2,490mm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508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/>
                        <a:t>높</a:t>
                      </a:r>
                      <a:r>
                        <a:rPr lang="ko-KR" altLang="en-US" b="1" dirty="0" smtClean="0"/>
                        <a:t>  이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3,900mm</a:t>
                      </a:r>
                      <a:endParaRPr lang="ko-KR" altLang="en-US" b="1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/>
                        <a:t>총중량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22,470kg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889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배기량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12,344cc</a:t>
                      </a:r>
                      <a:endParaRPr lang="ko-KR" altLang="en-US" b="1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정격출력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410ps/</a:t>
                      </a:r>
                    </a:p>
                    <a:p>
                      <a:pPr algn="ctr" latinLnBrk="1"/>
                      <a:r>
                        <a:rPr lang="en-US" altLang="ko-KR" b="1" dirty="0" smtClean="0"/>
                        <a:t>1,900rpm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508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승차정원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2</a:t>
                      </a:r>
                      <a:r>
                        <a:rPr lang="ko-KR" altLang="en-US" b="1" dirty="0" smtClean="0"/>
                        <a:t>명</a:t>
                      </a:r>
                      <a:endParaRPr lang="ko-KR" altLang="en-US" b="1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/>
                        <a:t>기통수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6</a:t>
                      </a:r>
                      <a:r>
                        <a:rPr lang="ko-KR" altLang="en-US" b="1" dirty="0" smtClean="0"/>
                        <a:t>기통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889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연료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경유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(</a:t>
                      </a:r>
                      <a:r>
                        <a:rPr lang="ko-KR" altLang="en-US" b="1" dirty="0" smtClean="0"/>
                        <a:t>연비</a:t>
                      </a:r>
                      <a:r>
                        <a:rPr lang="en-US" altLang="ko-KR" b="1" dirty="0" smtClean="0"/>
                        <a:t>:4.3km/L)</a:t>
                      </a:r>
                      <a:endParaRPr lang="ko-KR" altLang="en-US" b="1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연료탱크용량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200L</a:t>
                      </a:r>
                      <a:endParaRPr lang="ko-KR" altLang="en-US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0"/>
            <a:ext cx="3744416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Ⅱ. </a:t>
            </a:r>
            <a:r>
              <a:rPr lang="ko-KR" altLang="en-US" sz="4400" dirty="0" err="1" smtClean="0">
                <a:solidFill>
                  <a:schemeClr val="bg2"/>
                </a:solidFill>
              </a:rPr>
              <a:t>특장제원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pic>
        <p:nvPicPr>
          <p:cNvPr id="6" name="그림 5" descr="사진 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19414" y="2413034"/>
            <a:ext cx="4248471" cy="2824019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139952" y="1772816"/>
          <a:ext cx="3624064" cy="41044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12032"/>
                <a:gridCol w="1812032"/>
              </a:tblGrid>
              <a:tr h="8208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작업높이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27m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8208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작업반경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전후 </a:t>
                      </a:r>
                      <a:r>
                        <a:rPr lang="en-US" altLang="ko-KR" sz="2000" b="1" dirty="0" smtClean="0"/>
                        <a:t>: 12m</a:t>
                      </a:r>
                    </a:p>
                    <a:p>
                      <a:pPr algn="ctr" latinLnBrk="1"/>
                      <a:r>
                        <a:rPr lang="en-US" altLang="ko-KR" sz="2000" b="1" dirty="0" smtClean="0"/>
                        <a:t>/</a:t>
                      </a:r>
                      <a:r>
                        <a:rPr lang="ko-KR" altLang="en-US" sz="2000" b="1" dirty="0" smtClean="0"/>
                        <a:t>좌우 </a:t>
                      </a:r>
                      <a:r>
                        <a:rPr lang="en-US" altLang="ko-KR" sz="2000" b="1" dirty="0" smtClean="0"/>
                        <a:t>:</a:t>
                      </a:r>
                      <a:r>
                        <a:rPr lang="en-US" altLang="ko-KR" sz="2000" b="1" baseline="0" dirty="0" smtClean="0"/>
                        <a:t> </a:t>
                      </a:r>
                      <a:r>
                        <a:rPr lang="en-US" altLang="ko-KR" sz="2000" b="1" dirty="0" smtClean="0"/>
                        <a:t>8m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8208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바스켓용량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350kg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8208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붐 단수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3</a:t>
                      </a:r>
                      <a:r>
                        <a:rPr lang="ko-KR" altLang="en-US" sz="2000" b="1" dirty="0" err="1" smtClean="0"/>
                        <a:t>단굴절방식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8208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방수포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수동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2267744" y="4211782"/>
            <a:ext cx="936104" cy="369346"/>
            <a:chOff x="2267744" y="4211782"/>
            <a:chExt cx="936104" cy="369346"/>
          </a:xfrm>
        </p:grpSpPr>
        <p:sp>
          <p:nvSpPr>
            <p:cNvPr id="10" name="오른쪽 화살표 설명선 9"/>
            <p:cNvSpPr/>
            <p:nvPr/>
          </p:nvSpPr>
          <p:spPr>
            <a:xfrm>
              <a:off x="2267744" y="4221088"/>
              <a:ext cx="936104" cy="360040"/>
            </a:xfrm>
            <a:prstGeom prst="rightArrowCallou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29625" y="421178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bg2"/>
                  </a:solidFill>
                </a:rPr>
                <a:t>1</a:t>
              </a:r>
              <a:r>
                <a:rPr lang="ko-KR" altLang="en-US" dirty="0" smtClean="0">
                  <a:solidFill>
                    <a:schemeClr val="bg2"/>
                  </a:solidFill>
                </a:rPr>
                <a:t>단</a:t>
              </a:r>
              <a:endParaRPr lang="ko-KR" altLang="en-US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 flipH="1">
            <a:off x="3059832" y="2564904"/>
            <a:ext cx="1008112" cy="400110"/>
            <a:chOff x="2267744" y="4211782"/>
            <a:chExt cx="936104" cy="400110"/>
          </a:xfrm>
        </p:grpSpPr>
        <p:sp>
          <p:nvSpPr>
            <p:cNvPr id="17" name="오른쪽 화살표 설명선 16"/>
            <p:cNvSpPr/>
            <p:nvPr/>
          </p:nvSpPr>
          <p:spPr>
            <a:xfrm>
              <a:off x="2267744" y="4221088"/>
              <a:ext cx="936104" cy="360040"/>
            </a:xfrm>
            <a:prstGeom prst="rightArrowCallou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93461" y="4211782"/>
              <a:ext cx="5760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 smtClean="0"/>
                <a:t>2</a:t>
              </a:r>
              <a:r>
                <a:rPr lang="ko-KR" altLang="en-US" sz="2000" dirty="0" smtClean="0"/>
                <a:t>단</a:t>
              </a:r>
              <a:endParaRPr lang="ko-KR" altLang="en-US" sz="2000" dirty="0"/>
            </a:p>
          </p:txBody>
        </p:sp>
      </p:grpSp>
      <p:grpSp>
        <p:nvGrpSpPr>
          <p:cNvPr id="22" name="그룹 21"/>
          <p:cNvGrpSpPr/>
          <p:nvPr/>
        </p:nvGrpSpPr>
        <p:grpSpPr>
          <a:xfrm rot="5400000" flipH="1">
            <a:off x="1475656" y="2276871"/>
            <a:ext cx="1008112" cy="1008112"/>
            <a:chOff x="2267744" y="4137910"/>
            <a:chExt cx="936104" cy="517084"/>
          </a:xfrm>
        </p:grpSpPr>
        <p:sp>
          <p:nvSpPr>
            <p:cNvPr id="23" name="오른쪽 화살표 설명선 22"/>
            <p:cNvSpPr/>
            <p:nvPr/>
          </p:nvSpPr>
          <p:spPr>
            <a:xfrm>
              <a:off x="2267744" y="4221088"/>
              <a:ext cx="936104" cy="360040"/>
            </a:xfrm>
            <a:prstGeom prst="rightArrowCallou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 rot="5400000">
              <a:off x="2305778" y="4224976"/>
              <a:ext cx="517084" cy="342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/>
                <a:t>바스켓</a:t>
              </a:r>
              <a:endParaRPr lang="ko-KR" altLang="en-US" dirty="0"/>
            </a:p>
          </p:txBody>
        </p:sp>
      </p:grpSp>
      <p:grpSp>
        <p:nvGrpSpPr>
          <p:cNvPr id="25" name="그룹 24"/>
          <p:cNvGrpSpPr/>
          <p:nvPr/>
        </p:nvGrpSpPr>
        <p:grpSpPr>
          <a:xfrm flipH="1">
            <a:off x="2267744" y="1916832"/>
            <a:ext cx="1008112" cy="400110"/>
            <a:chOff x="2267744" y="4211782"/>
            <a:chExt cx="936104" cy="400110"/>
          </a:xfrm>
        </p:grpSpPr>
        <p:sp>
          <p:nvSpPr>
            <p:cNvPr id="26" name="오른쪽 화살표 설명선 25"/>
            <p:cNvSpPr/>
            <p:nvPr/>
          </p:nvSpPr>
          <p:spPr>
            <a:xfrm>
              <a:off x="2267744" y="4221088"/>
              <a:ext cx="936104" cy="360040"/>
            </a:xfrm>
            <a:prstGeom prst="rightArrowCallou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93461" y="4211782"/>
              <a:ext cx="5760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 smtClean="0"/>
                <a:t>3</a:t>
              </a:r>
              <a:r>
                <a:rPr lang="ko-KR" altLang="en-US" sz="2000" dirty="0" smtClean="0"/>
                <a:t>단</a:t>
              </a:r>
              <a:endParaRPr lang="ko-KR" altLang="en-US" sz="20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417646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Ⅲ. </a:t>
            </a:r>
            <a:r>
              <a:rPr lang="ko-KR" altLang="en-US" sz="4400" dirty="0" smtClean="0">
                <a:solidFill>
                  <a:schemeClr val="bg2"/>
                </a:solidFill>
              </a:rPr>
              <a:t>조작법</a:t>
            </a:r>
            <a:r>
              <a:rPr lang="en-US" altLang="ko-KR" sz="4400" dirty="0" smtClean="0">
                <a:solidFill>
                  <a:schemeClr val="bg2"/>
                </a:solidFill>
              </a:rPr>
              <a:t>(</a:t>
            </a:r>
            <a:r>
              <a:rPr lang="ko-KR" altLang="en-US" sz="4400" dirty="0" smtClean="0">
                <a:solidFill>
                  <a:schemeClr val="bg2"/>
                </a:solidFill>
              </a:rPr>
              <a:t>자동</a:t>
            </a:r>
            <a:r>
              <a:rPr lang="en-US" altLang="ko-KR" sz="4400" dirty="0" smtClean="0">
                <a:solidFill>
                  <a:schemeClr val="bg2"/>
                </a:solidFill>
              </a:rPr>
              <a:t>)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pic>
        <p:nvPicPr>
          <p:cNvPr id="7" name="그림 6" descr="1 001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899592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0" y="90872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차량내부 조작</a:t>
            </a:r>
            <a:endParaRPr lang="ko-KR" altLang="en-US" b="1" dirty="0"/>
          </a:p>
        </p:txBody>
      </p:sp>
      <p:pic>
        <p:nvPicPr>
          <p:cNvPr id="10" name="그림 9" descr="1 002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그림 11" descr="1 003.jp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그림 12" descr="1 004.jpg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83568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1) </a:t>
            </a:r>
            <a:r>
              <a:rPr lang="ko-KR" altLang="en-US" b="1" dirty="0" err="1" smtClean="0"/>
              <a:t>메인전원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“ON”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6" y="335699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2) </a:t>
            </a:r>
            <a:r>
              <a:rPr lang="ko-KR" altLang="en-US" b="1" dirty="0" smtClean="0"/>
              <a:t>차량시동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기어중립</a:t>
            </a:r>
            <a:r>
              <a:rPr lang="en-US" altLang="ko-KR" b="1" dirty="0" smtClean="0"/>
              <a:t>/</a:t>
            </a:r>
          </a:p>
          <a:p>
            <a:pPr algn="ctr"/>
            <a:r>
              <a:rPr lang="ko-KR" altLang="en-US" b="1" dirty="0" smtClean="0"/>
              <a:t>주차브레이크 확인</a:t>
            </a:r>
            <a:endParaRPr lang="ko-KR" altLang="en-US" dirty="0"/>
          </a:p>
        </p:txBody>
      </p:sp>
      <p:sp>
        <p:nvSpPr>
          <p:cNvPr id="15" name="원형 화살표 14"/>
          <p:cNvSpPr/>
          <p:nvPr/>
        </p:nvSpPr>
        <p:spPr>
          <a:xfrm>
            <a:off x="1547664" y="1556792"/>
            <a:ext cx="648072" cy="576064"/>
          </a:xfrm>
          <a:prstGeom prst="circular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868144" y="2060848"/>
            <a:ext cx="648072" cy="57606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6876256" y="2492896"/>
            <a:ext cx="864096" cy="86409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아래쪽 화살표 17"/>
          <p:cNvSpPr/>
          <p:nvPr/>
        </p:nvSpPr>
        <p:spPr>
          <a:xfrm>
            <a:off x="7380312" y="4437112"/>
            <a:ext cx="288032" cy="50405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>
            <a:off x="1547664" y="4581128"/>
            <a:ext cx="288032" cy="432048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3275856" y="4581128"/>
            <a:ext cx="504056" cy="50405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716016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4</a:t>
            </a:r>
            <a:r>
              <a:rPr lang="en-US" altLang="ko-KR" b="1" dirty="0" smtClean="0"/>
              <a:t>)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붐</a:t>
            </a:r>
            <a:r>
              <a:rPr lang="ko-KR" altLang="en-US" b="1" dirty="0" err="1" smtClean="0"/>
              <a:t>메인전원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“ON”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3568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3</a:t>
            </a:r>
            <a:r>
              <a:rPr lang="en-US" altLang="ko-KR" b="1" dirty="0" smtClean="0"/>
              <a:t>) P.T.O </a:t>
            </a:r>
            <a:r>
              <a:rPr lang="ko-KR" altLang="en-US" b="1" dirty="0" smtClean="0"/>
              <a:t>스위치</a:t>
            </a:r>
            <a:r>
              <a:rPr lang="en-US" altLang="ko-KR" b="1" dirty="0" smtClean="0"/>
              <a:t> “ON</a:t>
            </a:r>
            <a:r>
              <a:rPr lang="en-US" altLang="ko-KR" b="1" dirty="0" smtClean="0"/>
              <a:t>”(</a:t>
            </a:r>
            <a:r>
              <a:rPr lang="ko-KR" altLang="en-US" b="1" dirty="0" smtClean="0"/>
              <a:t>점등확인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417646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Ⅲ. </a:t>
            </a:r>
            <a:r>
              <a:rPr lang="ko-KR" altLang="en-US" sz="4400" dirty="0" smtClean="0">
                <a:solidFill>
                  <a:schemeClr val="bg2"/>
                </a:solidFill>
              </a:rPr>
              <a:t>조작법</a:t>
            </a:r>
            <a:r>
              <a:rPr lang="en-US" altLang="ko-KR" sz="4400" dirty="0" smtClean="0">
                <a:solidFill>
                  <a:schemeClr val="bg2"/>
                </a:solidFill>
              </a:rPr>
              <a:t>(</a:t>
            </a:r>
            <a:r>
              <a:rPr lang="ko-KR" altLang="en-US" sz="4400" dirty="0" smtClean="0">
                <a:solidFill>
                  <a:schemeClr val="bg2"/>
                </a:solidFill>
              </a:rPr>
              <a:t>자동</a:t>
            </a:r>
            <a:r>
              <a:rPr lang="en-US" altLang="ko-KR" sz="4400" dirty="0" smtClean="0">
                <a:solidFill>
                  <a:schemeClr val="bg2"/>
                </a:solidFill>
              </a:rPr>
              <a:t>)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908720"/>
            <a:ext cx="255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 </a:t>
            </a:r>
            <a:r>
              <a:rPr lang="ko-KR" altLang="en-US" b="1" dirty="0" smtClean="0"/>
              <a:t>차량외부 </a:t>
            </a:r>
            <a:r>
              <a:rPr lang="ko-KR" altLang="en-US" b="1" dirty="0" err="1" smtClean="0"/>
              <a:t>조작판넬</a:t>
            </a:r>
            <a:r>
              <a:rPr lang="ko-KR" altLang="en-US" b="1" dirty="0" smtClean="0"/>
              <a:t> 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5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레버위치 </a:t>
            </a:r>
            <a:r>
              <a:rPr lang="en-US" altLang="ko-KR" b="1" dirty="0" smtClean="0"/>
              <a:t>“</a:t>
            </a:r>
            <a:r>
              <a:rPr lang="ko-KR" altLang="en-US" b="1" dirty="0" smtClean="0">
                <a:solidFill>
                  <a:srgbClr val="FF0000"/>
                </a:solidFill>
              </a:rPr>
              <a:t>자동</a:t>
            </a:r>
            <a:r>
              <a:rPr lang="en-US" altLang="ko-KR" b="1" dirty="0" smtClean="0"/>
              <a:t>”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6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6</a:t>
            </a:r>
            <a:r>
              <a:rPr lang="en-US" altLang="ko-KR" b="1" dirty="0" smtClean="0"/>
              <a:t>) </a:t>
            </a:r>
            <a:r>
              <a:rPr lang="ko-KR" altLang="en-US" b="1" dirty="0" err="1" smtClean="0"/>
              <a:t>잭판설치</a:t>
            </a:r>
            <a:endParaRPr lang="ko-KR" altLang="en-US" b="1" dirty="0"/>
          </a:p>
        </p:txBody>
      </p:sp>
      <p:pic>
        <p:nvPicPr>
          <p:cNvPr id="15" name="그림 14" descr="1 005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8" name="그룹 17"/>
          <p:cNvGrpSpPr/>
          <p:nvPr/>
        </p:nvGrpSpPr>
        <p:grpSpPr>
          <a:xfrm>
            <a:off x="4932040" y="1412776"/>
            <a:ext cx="3239238" cy="1944000"/>
            <a:chOff x="4932040" y="1412776"/>
            <a:chExt cx="3239238" cy="1944000"/>
          </a:xfrm>
        </p:grpSpPr>
        <p:pic>
          <p:nvPicPr>
            <p:cNvPr id="16" name="그림 15" descr="1.jpg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2040" y="1412776"/>
              <a:ext cx="1620000" cy="1944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그림 16" descr="1 011.jpg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51278" y="1412776"/>
              <a:ext cx="1620000" cy="1944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20" name="그림 19" descr="1 007.jpg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그림 20" descr="1 222.jpg"/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5580040" y="3429072"/>
            <a:ext cx="1944000" cy="32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아래쪽 화살표 21"/>
          <p:cNvSpPr/>
          <p:nvPr/>
        </p:nvSpPr>
        <p:spPr>
          <a:xfrm>
            <a:off x="3275856" y="2060848"/>
            <a:ext cx="288032" cy="576064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위쪽 화살표 22"/>
          <p:cNvSpPr/>
          <p:nvPr/>
        </p:nvSpPr>
        <p:spPr>
          <a:xfrm>
            <a:off x="2051720" y="5589240"/>
            <a:ext cx="288032" cy="432048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2195736" y="4725144"/>
            <a:ext cx="648072" cy="64807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줄무늬가 있는 오른쪽 화살표 24"/>
          <p:cNvSpPr/>
          <p:nvPr/>
        </p:nvSpPr>
        <p:spPr>
          <a:xfrm rot="16200000">
            <a:off x="5184068" y="4977172"/>
            <a:ext cx="1008112" cy="936104"/>
          </a:xfrm>
          <a:prstGeom prst="stripedRightArrow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64088" y="515719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탑승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148064" y="1916832"/>
            <a:ext cx="792088" cy="79208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683568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7) </a:t>
            </a:r>
            <a:r>
              <a:rPr lang="ko-KR" altLang="en-US" b="1" dirty="0" smtClean="0"/>
              <a:t>수평작동버튼 누름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점등확인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716016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8</a:t>
            </a:r>
            <a:r>
              <a:rPr lang="en-US" altLang="ko-KR" b="1" dirty="0" smtClean="0"/>
              <a:t>) </a:t>
            </a:r>
            <a:r>
              <a:rPr lang="ko-KR" altLang="en-US" b="1" dirty="0" err="1" smtClean="0"/>
              <a:t>조작반</a:t>
            </a:r>
            <a:r>
              <a:rPr lang="ko-KR" altLang="en-US" b="1" dirty="0" smtClean="0"/>
              <a:t> 탑승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4176464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Ⅲ. </a:t>
            </a:r>
            <a:r>
              <a:rPr lang="ko-KR" altLang="en-US" sz="4400" dirty="0" smtClean="0">
                <a:solidFill>
                  <a:schemeClr val="bg2"/>
                </a:solidFill>
              </a:rPr>
              <a:t>조작법</a:t>
            </a:r>
            <a:r>
              <a:rPr lang="en-US" altLang="ko-KR" sz="4400" dirty="0" smtClean="0">
                <a:solidFill>
                  <a:schemeClr val="bg2"/>
                </a:solidFill>
              </a:rPr>
              <a:t>(</a:t>
            </a:r>
            <a:r>
              <a:rPr lang="ko-KR" altLang="en-US" sz="4400" dirty="0" smtClean="0">
                <a:solidFill>
                  <a:schemeClr val="bg2"/>
                </a:solidFill>
              </a:rPr>
              <a:t>자동</a:t>
            </a:r>
            <a:r>
              <a:rPr lang="en-US" altLang="ko-KR" sz="4400" dirty="0" smtClean="0">
                <a:solidFill>
                  <a:schemeClr val="bg2"/>
                </a:solidFill>
              </a:rPr>
              <a:t>)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908720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3. </a:t>
            </a:r>
            <a:r>
              <a:rPr lang="ko-KR" altLang="en-US" b="1" dirty="0" smtClean="0"/>
              <a:t>차량상부 </a:t>
            </a:r>
            <a:r>
              <a:rPr lang="ko-KR" altLang="en-US" b="1" dirty="0" err="1" smtClean="0"/>
              <a:t>조작반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9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기립순서</a:t>
            </a:r>
            <a:r>
              <a:rPr lang="en-US" altLang="ko-KR" b="1" dirty="0" smtClean="0"/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2→1→3</a:t>
            </a:r>
            <a:r>
              <a:rPr lang="ko-KR" altLang="en-US" b="1" dirty="0" smtClean="0">
                <a:solidFill>
                  <a:srgbClr val="FF0000"/>
                </a:solidFill>
              </a:rPr>
              <a:t>단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순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6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10) </a:t>
            </a:r>
            <a:r>
              <a:rPr lang="ko-KR" altLang="en-US" b="1" dirty="0" smtClean="0"/>
              <a:t>선회 시에는 선회조작레버</a:t>
            </a:r>
            <a:endParaRPr lang="ko-KR" altLang="en-US" b="1" dirty="0"/>
          </a:p>
        </p:txBody>
      </p:sp>
      <p:sp>
        <p:nvSpPr>
          <p:cNvPr id="22" name="아래쪽 화살표 21"/>
          <p:cNvSpPr/>
          <p:nvPr/>
        </p:nvSpPr>
        <p:spPr>
          <a:xfrm>
            <a:off x="3275856" y="2060848"/>
            <a:ext cx="288032" cy="576064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 descr="1 016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그림 26" descr="1 019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그림 31" descr="20130816_1835288.jp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5" name="그룹 34"/>
          <p:cNvGrpSpPr/>
          <p:nvPr/>
        </p:nvGrpSpPr>
        <p:grpSpPr>
          <a:xfrm>
            <a:off x="4922803" y="4067834"/>
            <a:ext cx="3239240" cy="1944001"/>
            <a:chOff x="4932040" y="4077071"/>
            <a:chExt cx="3239240" cy="1944001"/>
          </a:xfrm>
        </p:grpSpPr>
        <p:pic>
          <p:nvPicPr>
            <p:cNvPr id="33" name="그림 32" descr="1 222.jpg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5400000">
              <a:off x="4770040" y="4239072"/>
              <a:ext cx="1944000" cy="1620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4" name="그림 33" descr="1 111.jpg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5400000">
              <a:off x="6389280" y="4239071"/>
              <a:ext cx="1944000" cy="1620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6" name="타원 35"/>
          <p:cNvSpPr/>
          <p:nvPr/>
        </p:nvSpPr>
        <p:spPr>
          <a:xfrm>
            <a:off x="5436096" y="5445224"/>
            <a:ext cx="576064" cy="50405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 rot="20390297">
            <a:off x="5998588" y="5308367"/>
            <a:ext cx="1322859" cy="156426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763688" y="1844824"/>
            <a:ext cx="864096" cy="129614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7236296" y="1916832"/>
            <a:ext cx="936104" cy="136815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83568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11) </a:t>
            </a:r>
            <a:r>
              <a:rPr lang="ko-KR" altLang="en-US" b="1" dirty="0" smtClean="0"/>
              <a:t>굴절차량 전개 완료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16016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12) </a:t>
            </a:r>
            <a:r>
              <a:rPr lang="ko-KR" altLang="en-US" b="1" dirty="0" smtClean="0"/>
              <a:t>철수 시 턴테이블 </a:t>
            </a:r>
            <a:r>
              <a:rPr lang="ko-KR" altLang="en-US" b="1" dirty="0" err="1" smtClean="0"/>
              <a:t>정중앙으로</a:t>
            </a:r>
            <a:r>
              <a:rPr lang="en-US" altLang="ko-KR" b="1" dirty="0" smtClean="0"/>
              <a:t>..</a:t>
            </a:r>
            <a:r>
              <a:rPr lang="ko-KR" altLang="en-US" b="1" dirty="0" smtClean="0"/>
              <a:t> </a:t>
            </a:r>
            <a:endParaRPr lang="ko-KR" altLang="en-US" dirty="0"/>
          </a:p>
        </p:txBody>
      </p:sp>
      <p:sp>
        <p:nvSpPr>
          <p:cNvPr id="24" name="타원 23"/>
          <p:cNvSpPr/>
          <p:nvPr/>
        </p:nvSpPr>
        <p:spPr>
          <a:xfrm>
            <a:off x="6300192" y="1700808"/>
            <a:ext cx="432048" cy="50405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설명선 1 24"/>
          <p:cNvSpPr/>
          <p:nvPr/>
        </p:nvSpPr>
        <p:spPr>
          <a:xfrm>
            <a:off x="7164288" y="476672"/>
            <a:ext cx="1800200" cy="1080120"/>
          </a:xfrm>
          <a:prstGeom prst="borderCallout1">
            <a:avLst>
              <a:gd name="adj1" fmla="val 22801"/>
              <a:gd name="adj2" fmla="val -124"/>
              <a:gd name="adj3" fmla="val 119161"/>
              <a:gd name="adj4" fmla="val -2858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308304" y="404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164288" y="548680"/>
            <a:ext cx="18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비상정지스위치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sz="1400" dirty="0" smtClean="0"/>
              <a:t>누르면</a:t>
            </a:r>
            <a:r>
              <a:rPr lang="en-US" altLang="ko-KR" sz="1400" dirty="0" smtClean="0"/>
              <a:t>”</a:t>
            </a:r>
            <a:r>
              <a:rPr lang="ko-KR" altLang="en-US" sz="1400" dirty="0" smtClean="0"/>
              <a:t>비상정지</a:t>
            </a:r>
            <a:r>
              <a:rPr lang="en-US" altLang="ko-KR" sz="1400" dirty="0" smtClean="0"/>
              <a:t>”</a:t>
            </a:r>
          </a:p>
          <a:p>
            <a:r>
              <a:rPr lang="ko-KR" altLang="en-US" sz="1400" dirty="0" smtClean="0"/>
              <a:t>오른쪽으로 돌리면</a:t>
            </a:r>
            <a:endParaRPr lang="en-US" altLang="ko-KR" sz="1400" dirty="0" smtClean="0"/>
          </a:p>
          <a:p>
            <a:r>
              <a:rPr lang="en-US" altLang="ko-KR" sz="1400" dirty="0" smtClean="0"/>
              <a:t>“</a:t>
            </a:r>
            <a:r>
              <a:rPr lang="ko-KR" altLang="en-US" sz="1400" dirty="0" smtClean="0"/>
              <a:t>비상정지해제</a:t>
            </a:r>
            <a:r>
              <a:rPr lang="en-US" altLang="ko-KR" sz="1400" dirty="0" smtClean="0"/>
              <a:t>”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468052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Ⅳ. </a:t>
            </a:r>
            <a:r>
              <a:rPr lang="ko-KR" altLang="en-US" sz="4400" dirty="0" smtClean="0">
                <a:solidFill>
                  <a:schemeClr val="bg2"/>
                </a:solidFill>
              </a:rPr>
              <a:t>조작법</a:t>
            </a:r>
            <a:r>
              <a:rPr lang="en-US" altLang="ko-KR" sz="4400" dirty="0" smtClean="0">
                <a:solidFill>
                  <a:schemeClr val="bg2"/>
                </a:solidFill>
              </a:rPr>
              <a:t>(</a:t>
            </a:r>
            <a:r>
              <a:rPr lang="ko-KR" altLang="en-US" sz="4400" dirty="0" err="1" smtClean="0">
                <a:solidFill>
                  <a:schemeClr val="accent1"/>
                </a:solidFill>
              </a:rPr>
              <a:t>반자동</a:t>
            </a:r>
            <a:r>
              <a:rPr lang="en-US" altLang="ko-KR" sz="4400" dirty="0" smtClean="0">
                <a:solidFill>
                  <a:schemeClr val="bg2"/>
                </a:solidFill>
              </a:rPr>
              <a:t>)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1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레버위치 </a:t>
            </a:r>
            <a:r>
              <a:rPr lang="en-US" altLang="ko-KR" b="1" dirty="0" smtClean="0"/>
              <a:t>“</a:t>
            </a:r>
            <a:r>
              <a:rPr lang="ko-KR" altLang="en-US" b="1" dirty="0" err="1" smtClean="0">
                <a:solidFill>
                  <a:srgbClr val="0000FF"/>
                </a:solidFill>
              </a:rPr>
              <a:t>반자동</a:t>
            </a:r>
            <a:r>
              <a:rPr lang="en-US" altLang="ko-KR" b="1" dirty="0" smtClean="0"/>
              <a:t>”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6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</a:t>
            </a:r>
            <a:r>
              <a:rPr lang="en-US" altLang="ko-KR" b="1" dirty="0" smtClean="0"/>
              <a:t>) “</a:t>
            </a:r>
            <a:r>
              <a:rPr lang="ko-KR" altLang="en-US" b="1" dirty="0" err="1" smtClean="0"/>
              <a:t>아우트리거</a:t>
            </a:r>
            <a:r>
              <a:rPr lang="en-US" altLang="ko-KR" b="1" dirty="0" smtClean="0"/>
              <a:t>”</a:t>
            </a:r>
            <a:r>
              <a:rPr lang="ko-KR" altLang="en-US" b="1" dirty="0" smtClean="0"/>
              <a:t>로 레버위치 전환</a:t>
            </a:r>
            <a:endParaRPr lang="ko-KR" altLang="en-US" b="1" dirty="0"/>
          </a:p>
        </p:txBody>
      </p:sp>
      <p:sp>
        <p:nvSpPr>
          <p:cNvPr id="22" name="아래쪽 화살표 21"/>
          <p:cNvSpPr/>
          <p:nvPr/>
        </p:nvSpPr>
        <p:spPr>
          <a:xfrm>
            <a:off x="3275856" y="2060848"/>
            <a:ext cx="288032" cy="576064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 descr="1 008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위쪽 화살표 20"/>
          <p:cNvSpPr/>
          <p:nvPr/>
        </p:nvSpPr>
        <p:spPr>
          <a:xfrm>
            <a:off x="3347864" y="1916832"/>
            <a:ext cx="288032" cy="576064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 descr="1 009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위쪽 화살표 23"/>
          <p:cNvSpPr/>
          <p:nvPr/>
        </p:nvSpPr>
        <p:spPr>
          <a:xfrm flipV="1">
            <a:off x="7812360" y="2348880"/>
            <a:ext cx="288032" cy="576064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 descr="1 010.jp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굽은 화살표 25"/>
          <p:cNvSpPr/>
          <p:nvPr/>
        </p:nvSpPr>
        <p:spPr>
          <a:xfrm rot="16200000" flipH="1" flipV="1">
            <a:off x="2735796" y="4833156"/>
            <a:ext cx="504056" cy="576064"/>
          </a:xfrm>
          <a:prstGeom prst="bentArrow">
            <a:avLst>
              <a:gd name="adj1" fmla="val 25000"/>
              <a:gd name="adj2" fmla="val 30701"/>
              <a:gd name="adj3" fmla="val 25000"/>
              <a:gd name="adj4" fmla="val 4375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8" name="그림 27" descr="1 011.jpg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83568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3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수동조작 레버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716016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4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아우트리거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수평확인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7344816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Ⅴ. </a:t>
            </a:r>
            <a:r>
              <a:rPr lang="ko-KR" altLang="en-US" sz="4400" dirty="0" smtClean="0">
                <a:solidFill>
                  <a:schemeClr val="bg2"/>
                </a:solidFill>
              </a:rPr>
              <a:t>조작법</a:t>
            </a:r>
            <a:r>
              <a:rPr lang="en-US" altLang="ko-KR" sz="4400" dirty="0" smtClean="0">
                <a:solidFill>
                  <a:schemeClr val="bg2"/>
                </a:solidFill>
              </a:rPr>
              <a:t>(</a:t>
            </a:r>
            <a:r>
              <a:rPr lang="ko-KR" alt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수동</a:t>
            </a:r>
            <a:r>
              <a:rPr lang="en-US" altLang="ko-KR" sz="4400" dirty="0" smtClean="0">
                <a:solidFill>
                  <a:schemeClr val="bg2"/>
                </a:solidFill>
              </a:rPr>
              <a:t>/</a:t>
            </a:r>
            <a:r>
              <a:rPr lang="ko-KR" altLang="en-US" sz="4400" dirty="0" smtClean="0">
                <a:solidFill>
                  <a:schemeClr val="bg2"/>
                </a:solidFill>
              </a:rPr>
              <a:t>비상발전기</a:t>
            </a:r>
            <a:r>
              <a:rPr lang="en-US" altLang="ko-KR" sz="4400" dirty="0" smtClean="0">
                <a:solidFill>
                  <a:schemeClr val="bg2"/>
                </a:solidFill>
              </a:rPr>
              <a:t>)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비상발전기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초크</a:t>
            </a:r>
            <a:r>
              <a:rPr lang="ko-KR" altLang="en-US" b="1" dirty="0" err="1" smtClean="0"/>
              <a:t>벨브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6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b="1" dirty="0" smtClean="0"/>
              <a:t>               2) </a:t>
            </a:r>
            <a:r>
              <a:rPr lang="ko-KR" altLang="en-US" b="1" dirty="0" smtClean="0"/>
              <a:t>시동스위치</a:t>
            </a:r>
            <a:endParaRPr lang="ko-KR" altLang="en-US" b="1" dirty="0"/>
          </a:p>
        </p:txBody>
      </p:sp>
      <p:pic>
        <p:nvPicPr>
          <p:cNvPr id="15" name="그림 14" descr="1 012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그림 15" descr="1 013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412776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그림 17" descr="1 015.jp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" name="타원 42"/>
          <p:cNvSpPr/>
          <p:nvPr/>
        </p:nvSpPr>
        <p:spPr>
          <a:xfrm>
            <a:off x="5364088" y="3212976"/>
            <a:ext cx="432048" cy="432048"/>
          </a:xfrm>
          <a:prstGeom prst="ellipse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굽은 화살표 43"/>
          <p:cNvSpPr/>
          <p:nvPr/>
        </p:nvSpPr>
        <p:spPr>
          <a:xfrm rot="16200000" flipV="1">
            <a:off x="3311860" y="4761148"/>
            <a:ext cx="576064" cy="504056"/>
          </a:xfrm>
          <a:prstGeom prst="ben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3" name="그림 22" descr="1 016.jpg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4077072"/>
            <a:ext cx="3240000" cy="194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683568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3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수동 </a:t>
            </a:r>
            <a:r>
              <a:rPr lang="ko-KR" altLang="en-US" b="1" dirty="0" err="1" smtClean="0"/>
              <a:t>솔레노이드</a:t>
            </a:r>
            <a:r>
              <a:rPr lang="ko-KR" altLang="en-US" b="1" dirty="0" smtClean="0"/>
              <a:t> 밸브 스위치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16016" y="609329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4) </a:t>
            </a:r>
            <a:r>
              <a:rPr lang="ko-KR" altLang="en-US" b="1" dirty="0" err="1" smtClean="0"/>
              <a:t>조작반</a:t>
            </a:r>
            <a:r>
              <a:rPr lang="ko-KR" altLang="en-US" b="1" dirty="0" smtClean="0"/>
              <a:t> 레버조작</a:t>
            </a:r>
            <a:r>
              <a:rPr lang="en-US" altLang="ko-KR" b="1" dirty="0" smtClean="0"/>
              <a:t>(2→1→3</a:t>
            </a:r>
            <a:r>
              <a:rPr lang="ko-KR" altLang="en-US" b="1" dirty="0" smtClean="0"/>
              <a:t>단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pic>
        <p:nvPicPr>
          <p:cNvPr id="17" name="그림 16" descr="1 014.jpg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5856" y="2924944"/>
            <a:ext cx="2736304" cy="1511952"/>
          </a:xfrm>
          <a:prstGeom prst="rect">
            <a:avLst/>
          </a:prstGeom>
        </p:spPr>
      </p:pic>
      <p:sp>
        <p:nvSpPr>
          <p:cNvPr id="42" name="타원 41"/>
          <p:cNvSpPr/>
          <p:nvPr/>
        </p:nvSpPr>
        <p:spPr>
          <a:xfrm>
            <a:off x="4788024" y="2780928"/>
            <a:ext cx="432048" cy="432048"/>
          </a:xfrm>
          <a:prstGeom prst="ellipse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위쪽 화살표 31"/>
          <p:cNvSpPr/>
          <p:nvPr/>
        </p:nvSpPr>
        <p:spPr>
          <a:xfrm rot="17123166">
            <a:off x="3664143" y="1631068"/>
            <a:ext cx="247746" cy="2096803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위쪽 화살표 40"/>
          <p:cNvSpPr/>
          <p:nvPr/>
        </p:nvSpPr>
        <p:spPr>
          <a:xfrm rot="2203749">
            <a:off x="5940791" y="1974530"/>
            <a:ext cx="247746" cy="1615894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0"/>
            <a:ext cx="3312368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Ⅵ. </a:t>
            </a:r>
            <a:r>
              <a:rPr lang="ko-KR" altLang="en-US" sz="4400" dirty="0" smtClean="0">
                <a:solidFill>
                  <a:schemeClr val="bg2"/>
                </a:solidFill>
              </a:rPr>
              <a:t>차량특징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pic>
        <p:nvPicPr>
          <p:cNvPr id="1026" name="Picture 2" descr="C:\DOCUME~1\ADMINI~1\LOCALS~1\Temp\UNI000006143ed6.gif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051232" y="-458944"/>
            <a:ext cx="5040560" cy="8784000"/>
          </a:xfrm>
          <a:prstGeom prst="rect">
            <a:avLst/>
          </a:prstGeom>
          <a:noFill/>
        </p:spPr>
      </p:pic>
      <p:grpSp>
        <p:nvGrpSpPr>
          <p:cNvPr id="14" name="그룹 13"/>
          <p:cNvGrpSpPr/>
          <p:nvPr/>
        </p:nvGrpSpPr>
        <p:grpSpPr>
          <a:xfrm>
            <a:off x="2555776" y="3573016"/>
            <a:ext cx="2088232" cy="504056"/>
            <a:chOff x="2555776" y="3573016"/>
            <a:chExt cx="2088232" cy="576064"/>
          </a:xfrm>
        </p:grpSpPr>
        <p:sp>
          <p:nvSpPr>
            <p:cNvPr id="9" name="모서리가 둥근 사각형 설명선 8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67616"/>
                <a:gd name="adj2" fmla="val -51586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55776" y="3573016"/>
              <a:ext cx="2088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①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r>
                <a:rPr lang="en-US" altLang="ko-KR" sz="1400" b="1" dirty="0" smtClean="0"/>
                <a:t>- </a:t>
              </a:r>
              <a:r>
                <a:rPr lang="ko-KR" altLang="en-US" sz="1400" b="1" dirty="0" smtClean="0"/>
                <a:t>스윙포스트 회전제한</a:t>
              </a:r>
              <a:endParaRPr lang="ko-KR" altLang="en-US" sz="1400" b="1" dirty="0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779912" y="2132856"/>
            <a:ext cx="2448272" cy="504056"/>
            <a:chOff x="2555776" y="3573016"/>
            <a:chExt cx="2232248" cy="576064"/>
          </a:xfrm>
        </p:grpSpPr>
        <p:sp>
          <p:nvSpPr>
            <p:cNvPr id="16" name="모서리가 둥근 사각형 설명선 15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46559"/>
                <a:gd name="adj2" fmla="val 125013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55776" y="3573016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②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r>
                <a:rPr lang="en-US" altLang="ko-KR" sz="1400" b="1" dirty="0" smtClean="0"/>
                <a:t>- 1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상승저속 및 정지</a:t>
              </a:r>
              <a:endParaRPr lang="ko-KR" altLang="en-US" sz="1400" b="1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23528" y="1988840"/>
            <a:ext cx="2448272" cy="504056"/>
            <a:chOff x="2555776" y="3573016"/>
            <a:chExt cx="2232248" cy="576064"/>
          </a:xfrm>
        </p:grpSpPr>
        <p:sp>
          <p:nvSpPr>
            <p:cNvPr id="19" name="모서리가 둥근 사각형 설명선 18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-24045"/>
                <a:gd name="adj2" fmla="val 165326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55776" y="3573016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③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r>
                <a:rPr lang="en-US" altLang="ko-KR" sz="1400" b="1" dirty="0" smtClean="0"/>
                <a:t>- 2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상승저속 및 정지</a:t>
              </a:r>
              <a:endParaRPr lang="ko-KR" altLang="en-US" sz="1400" b="1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588224" y="4221088"/>
            <a:ext cx="2448272" cy="936104"/>
            <a:chOff x="2555776" y="3573016"/>
            <a:chExt cx="2232248" cy="738664"/>
          </a:xfrm>
        </p:grpSpPr>
        <p:sp>
          <p:nvSpPr>
            <p:cNvPr id="22" name="모서리가 둥근 사각형 설명선 21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-72991"/>
                <a:gd name="adj2" fmla="val -5088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55776" y="3573016"/>
              <a:ext cx="22322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④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pPr>
                <a:buFontTx/>
                <a:buChar char="-"/>
              </a:pPr>
              <a:r>
                <a:rPr lang="en-US" altLang="ko-KR" sz="1400" b="1" dirty="0" smtClean="0"/>
                <a:t> 2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하강저속 및 정지</a:t>
              </a:r>
              <a:endParaRPr lang="en-US" altLang="ko-KR" sz="1400" b="1" dirty="0" smtClean="0"/>
            </a:p>
            <a:p>
              <a:pPr>
                <a:buFontTx/>
                <a:buChar char="-"/>
              </a:pPr>
              <a:r>
                <a:rPr lang="en-US" altLang="ko-KR" sz="1400" b="1" dirty="0" smtClean="0"/>
                <a:t> 3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</a:t>
              </a:r>
              <a:r>
                <a:rPr lang="ko-KR" altLang="en-US" sz="1400" b="1" dirty="0" err="1" smtClean="0"/>
                <a:t>접이각도</a:t>
              </a:r>
              <a:r>
                <a:rPr lang="ko-KR" altLang="en-US" sz="1400" b="1" dirty="0" smtClean="0"/>
                <a:t> 제한</a:t>
              </a:r>
              <a:endParaRPr lang="ko-KR" altLang="en-US" sz="1400" b="1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6300192" y="2132856"/>
            <a:ext cx="2448272" cy="504056"/>
            <a:chOff x="2555776" y="3573016"/>
            <a:chExt cx="2232248" cy="576064"/>
          </a:xfrm>
        </p:grpSpPr>
        <p:sp>
          <p:nvSpPr>
            <p:cNvPr id="29" name="모서리가 둥근 사각형 설명선 28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-31841"/>
                <a:gd name="adj2" fmla="val 122951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55776" y="3573016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⑤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r>
                <a:rPr lang="en-US" altLang="ko-KR" sz="1400" b="1" dirty="0" smtClean="0"/>
                <a:t>- 3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상승저속 및 정지</a:t>
              </a:r>
              <a:endParaRPr lang="ko-KR" altLang="en-US" sz="1400" b="1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0" y="980728"/>
            <a:ext cx="313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각종 센서 위치 및 종류</a:t>
            </a:r>
            <a:endParaRPr lang="ko-KR" altLang="en-US" b="1" dirty="0"/>
          </a:p>
        </p:txBody>
      </p:sp>
      <p:grpSp>
        <p:nvGrpSpPr>
          <p:cNvPr id="32" name="그룹 31"/>
          <p:cNvGrpSpPr/>
          <p:nvPr/>
        </p:nvGrpSpPr>
        <p:grpSpPr>
          <a:xfrm>
            <a:off x="1547664" y="4509120"/>
            <a:ext cx="1728192" cy="504056"/>
            <a:chOff x="2555776" y="3573016"/>
            <a:chExt cx="2088232" cy="576064"/>
          </a:xfrm>
        </p:grpSpPr>
        <p:sp>
          <p:nvSpPr>
            <p:cNvPr id="33" name="모서리가 둥근 사각형 설명선 32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-73994"/>
                <a:gd name="adj2" fmla="val 67521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555776" y="3573016"/>
              <a:ext cx="2088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⑥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r>
                <a:rPr lang="en-US" altLang="ko-KR" sz="1400" b="1" dirty="0" smtClean="0"/>
                <a:t>- 3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하강정지</a:t>
              </a:r>
              <a:endParaRPr lang="ko-KR" altLang="en-US" sz="1400" b="1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411760" y="5805264"/>
            <a:ext cx="2232248" cy="504056"/>
            <a:chOff x="2555776" y="3573016"/>
            <a:chExt cx="2232248" cy="576064"/>
          </a:xfrm>
        </p:grpSpPr>
        <p:sp>
          <p:nvSpPr>
            <p:cNvPr id="36" name="모서리가 둥근 사각형 설명선 35"/>
            <p:cNvSpPr/>
            <p:nvPr/>
          </p:nvSpPr>
          <p:spPr>
            <a:xfrm>
              <a:off x="2555776" y="3573016"/>
              <a:ext cx="1944216" cy="576064"/>
            </a:xfrm>
            <a:prstGeom prst="wedgeRoundRectCallout">
              <a:avLst>
                <a:gd name="adj1" fmla="val -73592"/>
                <a:gd name="adj2" fmla="val 19878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55776" y="3573016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⑦</a:t>
              </a:r>
              <a:r>
                <a:rPr lang="ko-KR" altLang="en-US" sz="1400" b="1" dirty="0" err="1" smtClean="0"/>
                <a:t>리미트스위치</a:t>
              </a:r>
              <a:endParaRPr lang="en-US" altLang="ko-KR" sz="1400" b="1" dirty="0" smtClean="0"/>
            </a:p>
            <a:p>
              <a:r>
                <a:rPr lang="en-US" altLang="ko-KR" sz="1400" b="1" dirty="0" smtClean="0"/>
                <a:t>- 3</a:t>
              </a:r>
              <a:r>
                <a:rPr lang="ko-KR" altLang="en-US" sz="1400" b="1" dirty="0" err="1" smtClean="0"/>
                <a:t>단붐</a:t>
              </a:r>
              <a:r>
                <a:rPr lang="ko-KR" altLang="en-US" sz="1400" b="1" dirty="0" smtClean="0"/>
                <a:t> </a:t>
              </a:r>
              <a:r>
                <a:rPr lang="ko-KR" altLang="en-US" sz="1400" b="1" dirty="0" err="1" smtClean="0"/>
                <a:t>접이각도</a:t>
              </a:r>
              <a:r>
                <a:rPr lang="ko-KR" altLang="en-US" sz="1400" b="1" dirty="0" smtClean="0"/>
                <a:t> 제한</a:t>
              </a:r>
              <a:endParaRPr lang="ko-KR" altLang="en-US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3312368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Ⅵ. </a:t>
            </a:r>
            <a:r>
              <a:rPr lang="ko-KR" altLang="en-US" sz="4400" dirty="0" smtClean="0">
                <a:solidFill>
                  <a:schemeClr val="bg2"/>
                </a:solidFill>
              </a:rPr>
              <a:t>차량특징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980728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 </a:t>
            </a:r>
            <a:r>
              <a:rPr lang="ko-KR" altLang="en-US" b="1" dirty="0" err="1" smtClean="0"/>
              <a:t>굴절붐</a:t>
            </a:r>
            <a:r>
              <a:rPr lang="ko-KR" altLang="en-US" b="1" dirty="0" smtClean="0"/>
              <a:t> 작업각도</a:t>
            </a:r>
            <a:endParaRPr lang="ko-KR" altLang="en-US" b="1" dirty="0"/>
          </a:p>
        </p:txBody>
      </p:sp>
      <p:pic>
        <p:nvPicPr>
          <p:cNvPr id="1026" name="Picture 2" descr="C:\DOCUME~1\ADMINI~1\LOCALS~1\Temp\UNI000003c80b6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580" y="1556792"/>
            <a:ext cx="756084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684076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Ⅶ. </a:t>
            </a:r>
            <a:r>
              <a:rPr lang="ko-KR" altLang="en-US" sz="4400" dirty="0" smtClean="0">
                <a:solidFill>
                  <a:schemeClr val="bg2"/>
                </a:solidFill>
              </a:rPr>
              <a:t>일일 및 주간점검 방법</a:t>
            </a:r>
            <a:r>
              <a:rPr lang="en-US" altLang="ko-KR" sz="4400" dirty="0" smtClean="0">
                <a:solidFill>
                  <a:schemeClr val="bg2"/>
                </a:solidFill>
              </a:rPr>
              <a:t> 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51521" y="1412837"/>
          <a:ext cx="8640959" cy="438538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{8A107856-5554-42FB-B03E-39F5DBC370BA}</a:tableStyleId>
              </a:tblPr>
              <a:tblGrid>
                <a:gridCol w="1122943"/>
                <a:gridCol w="3759008"/>
                <a:gridCol w="3759008"/>
              </a:tblGrid>
              <a:tr h="53409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/>
                        <a:t>일일점검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주간점검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0891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시동 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 차량 외관 확인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각종오일 </a:t>
                      </a:r>
                      <a:r>
                        <a:rPr lang="ko-KR" altLang="en-US" sz="1600" dirty="0" err="1" smtClean="0"/>
                        <a:t>누유</a:t>
                      </a:r>
                      <a:r>
                        <a:rPr lang="ko-KR" altLang="en-US" sz="1600" dirty="0" smtClean="0"/>
                        <a:t> 여부 확인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배터리 터미널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배선체결여부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타이어 상태 확인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 각종오일 게이지에 의한 </a:t>
                      </a:r>
                      <a:r>
                        <a:rPr lang="ko-KR" altLang="en-US" sz="1600" dirty="0" err="1" smtClean="0"/>
                        <a:t>오일량</a:t>
                      </a:r>
                      <a:r>
                        <a:rPr lang="ko-KR" altLang="en-US" sz="1600" dirty="0" smtClean="0"/>
                        <a:t> 확인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배터리 터미널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배선체결여부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기타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냉각수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err="1" smtClean="0"/>
                        <a:t>워셔액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캡</a:t>
                      </a:r>
                      <a:r>
                        <a:rPr lang="en-US" altLang="ko-KR" sz="1600" dirty="0" smtClean="0"/>
                        <a:t>)</a:t>
                      </a:r>
                      <a:r>
                        <a:rPr lang="ko-KR" altLang="en-US" sz="1600" dirty="0" smtClean="0"/>
                        <a:t>사항 확인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윤활장치 주입 및 도포 확인 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16891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시동 중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baseline="0" dirty="0" smtClean="0"/>
                        <a:t> 시동가능여부 및 계기판 확인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경광등</a:t>
                      </a:r>
                      <a:r>
                        <a:rPr lang="en-US" altLang="ko-KR" sz="1600" baseline="0" dirty="0" smtClean="0"/>
                        <a:t>/</a:t>
                      </a:r>
                      <a:r>
                        <a:rPr lang="ko-KR" altLang="en-US" sz="1600" baseline="0" dirty="0" smtClean="0"/>
                        <a:t>등화장치 및 </a:t>
                      </a:r>
                      <a:r>
                        <a:rPr lang="ko-KR" altLang="en-US" sz="1600" baseline="0" dirty="0" err="1" smtClean="0"/>
                        <a:t>싸이렌</a:t>
                      </a:r>
                      <a:r>
                        <a:rPr lang="ko-KR" altLang="en-US" sz="1600" baseline="0" dirty="0" smtClean="0"/>
                        <a:t> 확인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브레이크 작동 및 밀림 여부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유압펌프</a:t>
                      </a:r>
                      <a:r>
                        <a:rPr lang="en-US" altLang="ko-KR" sz="1600" baseline="0" dirty="0" smtClean="0"/>
                        <a:t>/</a:t>
                      </a:r>
                      <a:r>
                        <a:rPr lang="ko-KR" altLang="en-US" sz="1600" baseline="0" dirty="0" err="1" smtClean="0"/>
                        <a:t>아우트리거</a:t>
                      </a:r>
                      <a:r>
                        <a:rPr lang="ko-KR" altLang="en-US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누유</a:t>
                      </a:r>
                      <a:r>
                        <a:rPr lang="ko-KR" altLang="en-US" sz="1600" baseline="0" dirty="0" smtClean="0"/>
                        <a:t> 확인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조작반</a:t>
                      </a:r>
                      <a:r>
                        <a:rPr lang="ko-KR" altLang="en-US" sz="1600" baseline="0" dirty="0" smtClean="0"/>
                        <a:t> 확인 및 </a:t>
                      </a:r>
                      <a:r>
                        <a:rPr lang="ko-KR" altLang="en-US" sz="1600" baseline="0" dirty="0" err="1" smtClean="0"/>
                        <a:t>붐사다리</a:t>
                      </a:r>
                      <a:r>
                        <a:rPr lang="ko-KR" altLang="en-US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누유</a:t>
                      </a:r>
                      <a:r>
                        <a:rPr lang="ko-KR" altLang="en-US" sz="1600" baseline="0" dirty="0" smtClean="0"/>
                        <a:t> 확인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바스켓 외형 및 작동 가능여부 확인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자동미션 </a:t>
                      </a:r>
                      <a:r>
                        <a:rPr lang="ko-KR" altLang="en-US" sz="1600" dirty="0" err="1" smtClean="0"/>
                        <a:t>오일량</a:t>
                      </a:r>
                      <a:r>
                        <a:rPr lang="ko-KR" altLang="en-US" sz="1600" dirty="0" smtClean="0"/>
                        <a:t> 확인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 조명장치 및 </a:t>
                      </a:r>
                      <a:r>
                        <a:rPr lang="ko-KR" altLang="en-US" sz="1600" dirty="0" err="1" smtClean="0"/>
                        <a:t>자동이탈식</a:t>
                      </a:r>
                      <a:r>
                        <a:rPr lang="ko-KR" altLang="en-US" sz="1600" dirty="0" smtClean="0"/>
                        <a:t> 수구 점검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브레이크 작동 및 밀림 여부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유압탱크 내 유압작동유량 확인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아우트리거</a:t>
                      </a:r>
                      <a:r>
                        <a:rPr lang="ko-KR" altLang="en-US" sz="1600" baseline="0" dirty="0" smtClean="0"/>
                        <a:t> 작동압력</a:t>
                      </a:r>
                      <a:r>
                        <a:rPr lang="en-US" altLang="ko-KR" sz="1600" baseline="0" dirty="0" smtClean="0"/>
                        <a:t>/</a:t>
                      </a:r>
                      <a:r>
                        <a:rPr lang="ko-KR" altLang="en-US" sz="1600" baseline="0" dirty="0" smtClean="0"/>
                        <a:t>시간 확인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배관 </a:t>
                      </a:r>
                      <a:r>
                        <a:rPr lang="en-US" altLang="ko-KR" sz="1600" baseline="0" dirty="0" smtClean="0"/>
                        <a:t>/</a:t>
                      </a:r>
                      <a:r>
                        <a:rPr lang="ko-KR" altLang="en-US" sz="1600" baseline="0" dirty="0" smtClean="0"/>
                        <a:t>실린더 </a:t>
                      </a:r>
                      <a:r>
                        <a:rPr lang="ko-KR" altLang="en-US" sz="1600" baseline="0" dirty="0" err="1" smtClean="0"/>
                        <a:t>누유</a:t>
                      </a:r>
                      <a:r>
                        <a:rPr lang="ko-KR" altLang="en-US" sz="1600" baseline="0" dirty="0" smtClean="0"/>
                        <a:t> 흔적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비상정지장치 확인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붐사다리</a:t>
                      </a:r>
                      <a:r>
                        <a:rPr lang="ko-KR" altLang="en-US" sz="1600" baseline="0" dirty="0" smtClean="0"/>
                        <a:t> 기복실린더 및 작동압력</a:t>
                      </a:r>
                      <a:r>
                        <a:rPr lang="en-US" altLang="ko-KR" sz="1600" baseline="0" dirty="0" smtClean="0"/>
                        <a:t>/</a:t>
                      </a:r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en-US" sz="1600" baseline="0" dirty="0" smtClean="0"/>
                        <a:t>  시간 확인   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정지 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 각종오일 </a:t>
                      </a:r>
                      <a:r>
                        <a:rPr lang="ko-KR" altLang="en-US" sz="1600" dirty="0" err="1" smtClean="0"/>
                        <a:t>누유</a:t>
                      </a:r>
                      <a:r>
                        <a:rPr lang="ko-KR" altLang="en-US" sz="1600" dirty="0" smtClean="0"/>
                        <a:t> 여부 확인</a:t>
                      </a:r>
                      <a:endParaRPr lang="en-US" altLang="ko-KR" sz="16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냉각수 누수 여부 확인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600" dirty="0" smtClean="0"/>
                        <a:t> 타이어 마모 확인</a:t>
                      </a:r>
                      <a:endParaRPr lang="en-US" altLang="ko-KR" sz="160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600" dirty="0" smtClean="0"/>
                        <a:t>  (</a:t>
                      </a:r>
                      <a:r>
                        <a:rPr lang="ko-KR" altLang="en-US" sz="1600" dirty="0" err="1" smtClean="0"/>
                        <a:t>편마모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err="1" smtClean="0"/>
                        <a:t>트레드</a:t>
                      </a:r>
                      <a:r>
                        <a:rPr lang="ko-KR" altLang="en-US" sz="1600" dirty="0" smtClean="0"/>
                        <a:t> 마모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err="1" smtClean="0"/>
                        <a:t>카커스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손</a:t>
                      </a:r>
                      <a:r>
                        <a:rPr lang="ko-KR" altLang="en-US" sz="1600" dirty="0" smtClean="0"/>
                        <a:t>상</a:t>
                      </a:r>
                      <a:r>
                        <a:rPr lang="en-US" altLang="ko-KR" sz="1600" dirty="0" smtClean="0"/>
                        <a:t>)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그림 2" descr="%BC%AD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0"/>
            <a:ext cx="3312368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bg2"/>
                </a:solidFill>
              </a:rPr>
              <a:t>Ⅷ. </a:t>
            </a:r>
            <a:r>
              <a:rPr lang="ko-KR" altLang="en-US" sz="4400" dirty="0" smtClean="0">
                <a:solidFill>
                  <a:schemeClr val="bg2"/>
                </a:solidFill>
              </a:rPr>
              <a:t>유의사항</a:t>
            </a:r>
            <a:endParaRPr lang="ko-KR" altLang="en-US" sz="4400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332112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○ </a:t>
            </a:r>
            <a:r>
              <a:rPr lang="ko-KR" altLang="en-US" dirty="0" err="1" smtClean="0"/>
              <a:t>아우트리거는</a:t>
            </a:r>
            <a:r>
              <a:rPr lang="ko-KR" altLang="en-US" dirty="0" smtClean="0"/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단단한 지면</a:t>
            </a:r>
            <a:r>
              <a:rPr lang="ko-KR" altLang="en-US" dirty="0" smtClean="0"/>
              <a:t>에 설치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</a:t>
            </a:r>
            <a:r>
              <a:rPr lang="ko-KR" altLang="en-US" dirty="0" err="1" smtClean="0"/>
              <a:t>굴절붐의</a:t>
            </a:r>
            <a:r>
              <a:rPr lang="ko-KR" altLang="en-US" dirty="0" smtClean="0"/>
              <a:t> 기복각도 </a:t>
            </a:r>
            <a:r>
              <a:rPr lang="en-US" altLang="ko-KR" dirty="0" smtClean="0">
                <a:solidFill>
                  <a:srgbClr val="FF0000"/>
                </a:solidFill>
              </a:rPr>
              <a:t>40°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이하에서 선회금지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바스켓 탑승자와 조작자간에 통신시스템 항상 유지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</a:t>
            </a:r>
            <a:r>
              <a:rPr lang="ko-KR" altLang="en-US" dirty="0" err="1" smtClean="0"/>
              <a:t>굴절붐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바스켓은 고압선으로부터 </a:t>
            </a:r>
            <a:r>
              <a:rPr lang="en-US" altLang="ko-KR" dirty="0" smtClean="0">
                <a:solidFill>
                  <a:srgbClr val="FF0000"/>
                </a:solidFill>
              </a:rPr>
              <a:t>1m </a:t>
            </a:r>
            <a:r>
              <a:rPr lang="ko-KR" altLang="en-US" dirty="0" smtClean="0">
                <a:solidFill>
                  <a:srgbClr val="FF0000"/>
                </a:solidFill>
              </a:rPr>
              <a:t>이상 </a:t>
            </a:r>
            <a:r>
              <a:rPr lang="ko-KR" altLang="en-US" dirty="0" smtClean="0"/>
              <a:t>유지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</a:t>
            </a:r>
            <a:r>
              <a:rPr lang="ko-KR" altLang="en-US" dirty="0" err="1" smtClean="0"/>
              <a:t>안전각</a:t>
            </a:r>
            <a:r>
              <a:rPr lang="ko-KR" altLang="en-US" dirty="0" smtClean="0"/>
              <a:t> 범위를 유지하고 비상 시 비상스위치를 눌러 작동을 중단한다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</a:t>
            </a:r>
            <a:r>
              <a:rPr lang="ko-KR" altLang="en-US" dirty="0" err="1" smtClean="0"/>
              <a:t>아우트리거</a:t>
            </a:r>
            <a:r>
              <a:rPr lang="ko-KR" altLang="en-US" dirty="0" smtClean="0"/>
              <a:t> 경사도 좌</a:t>
            </a:r>
            <a:r>
              <a:rPr lang="en-US" altLang="ko-KR" dirty="0" smtClean="0"/>
              <a:t>·</a:t>
            </a:r>
            <a:r>
              <a:rPr lang="ko-KR" altLang="en-US" dirty="0" smtClean="0"/>
              <a:t>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</a:t>
            </a:r>
            <a:r>
              <a:rPr lang="en-US" altLang="ko-KR" dirty="0" smtClean="0"/>
              <a:t>·</a:t>
            </a:r>
            <a:r>
              <a:rPr lang="ko-KR" altLang="en-US" dirty="0" smtClean="0"/>
              <a:t>후 </a:t>
            </a:r>
            <a:r>
              <a:rPr lang="en-US" altLang="ko-KR" dirty="0" smtClean="0"/>
              <a:t>5°</a:t>
            </a:r>
            <a:r>
              <a:rPr lang="ko-KR" altLang="en-US" dirty="0" smtClean="0"/>
              <a:t>이상 자동으로 잡아주며 그 이상 시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</a:t>
            </a:r>
            <a:r>
              <a:rPr lang="ko-KR" altLang="en-US" dirty="0" smtClean="0"/>
              <a:t>수동으로 경사 조정한다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바스켓 하중</a:t>
            </a:r>
            <a:r>
              <a:rPr lang="en-US" altLang="ko-KR" dirty="0" smtClean="0"/>
              <a:t>(</a:t>
            </a:r>
            <a:r>
              <a:rPr lang="ko-KR" altLang="en-US" dirty="0" smtClean="0"/>
              <a:t>용량</a:t>
            </a:r>
            <a:r>
              <a:rPr lang="en-US" altLang="ko-KR" dirty="0" smtClean="0"/>
              <a:t>) </a:t>
            </a:r>
            <a:r>
              <a:rPr lang="en-US" altLang="ko-KR" dirty="0" smtClean="0">
                <a:solidFill>
                  <a:srgbClr val="FF0000"/>
                </a:solidFill>
              </a:rPr>
              <a:t>350kg</a:t>
            </a:r>
            <a:r>
              <a:rPr lang="ko-KR" altLang="en-US" dirty="0" smtClean="0"/>
              <a:t>을 초과하여 작업금지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○ 빌딩 사이 작업 시에는 갑작스런 돌풍을 고려하여 바스켓 하중을 감소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</a:t>
            </a:r>
            <a:r>
              <a:rPr lang="ko-KR" altLang="en-US" dirty="0" smtClean="0"/>
              <a:t>시켜 작업하여야 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qq2_oksk33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3969"/>
            <a:ext cx="9144000" cy="685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그림 20" descr="7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7170" y="2393593"/>
            <a:ext cx="52180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b="1" dirty="0" smtClean="0"/>
              <a:t>T H A N K</a:t>
            </a:r>
            <a:endParaRPr lang="ko-KR" altLang="en-US" sz="8000" b="1" dirty="0">
              <a:solidFill>
                <a:schemeClr val="bg1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868144" y="2392650"/>
            <a:ext cx="3074881" cy="1323439"/>
            <a:chOff x="5868144" y="2275929"/>
            <a:chExt cx="3074881" cy="1323439"/>
          </a:xfrm>
        </p:grpSpPr>
        <p:sp>
          <p:nvSpPr>
            <p:cNvPr id="3" name="직사각형 2"/>
            <p:cNvSpPr/>
            <p:nvPr/>
          </p:nvSpPr>
          <p:spPr>
            <a:xfrm>
              <a:off x="5929420" y="2494091"/>
              <a:ext cx="2952328" cy="91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868144" y="2275929"/>
              <a:ext cx="3074881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8000" b="1" dirty="0" smtClean="0">
                  <a:solidFill>
                    <a:schemeClr val="bg1"/>
                  </a:solidFill>
                </a:rPr>
                <a:t>Y O U</a:t>
              </a:r>
              <a:endParaRPr lang="ko-KR" altLang="en-US" sz="8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98865" y="350100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F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949749" y="3501008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O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758341" y="3501008"/>
            <a:ext cx="335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R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538079" y="3501008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L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3285757" y="3501008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I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986949" y="350100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S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4745849" y="3501008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T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5509557" y="350100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E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7778241" y="3501008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N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7077049" y="3501008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I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6263647" y="3501008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N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8591647" y="350100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G</a:t>
            </a:r>
            <a:endParaRPr lang="ko-KR" altLang="en-US" dirty="0"/>
          </a:p>
        </p:txBody>
      </p:sp>
      <p:pic>
        <p:nvPicPr>
          <p:cNvPr id="22" name="그림 21" descr="%BC%AD~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87624" cy="8367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99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650</Words>
  <Application>Microsoft Office PowerPoint</Application>
  <PresentationFormat>화면 슬라이드 쇼(4:3)</PresentationFormat>
  <Paragraphs>172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>집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</dc:creator>
  <cp:lastModifiedBy>snoopy</cp:lastModifiedBy>
  <cp:revision>112</cp:revision>
  <dcterms:created xsi:type="dcterms:W3CDTF">2013-09-03T01:26:38Z</dcterms:created>
  <dcterms:modified xsi:type="dcterms:W3CDTF">2013-09-11T04:50:28Z</dcterms:modified>
</cp:coreProperties>
</file>