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21" r:id="rId2"/>
    <p:sldId id="276" r:id="rId3"/>
    <p:sldId id="298" r:id="rId4"/>
    <p:sldId id="324" r:id="rId5"/>
    <p:sldId id="334" r:id="rId6"/>
    <p:sldId id="335" r:id="rId7"/>
    <p:sldId id="327" r:id="rId8"/>
    <p:sldId id="328" r:id="rId9"/>
    <p:sldId id="325" r:id="rId10"/>
    <p:sldId id="326" r:id="rId11"/>
    <p:sldId id="336" r:id="rId12"/>
    <p:sldId id="337" r:id="rId13"/>
    <p:sldId id="338" r:id="rId14"/>
    <p:sldId id="341" r:id="rId15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1FBC4"/>
    <a:srgbClr val="E67A04"/>
    <a:srgbClr val="0758B9"/>
    <a:srgbClr val="9933FF"/>
    <a:srgbClr val="FFFFD5"/>
    <a:srgbClr val="FEE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4" autoAdjust="0"/>
    <p:restoredTop sz="93758" autoAdjust="0"/>
  </p:normalViewPr>
  <p:slideViewPr>
    <p:cSldViewPr>
      <p:cViewPr varScale="1">
        <p:scale>
          <a:sx n="87" d="100"/>
          <a:sy n="87" d="100"/>
        </p:scale>
        <p:origin x="-763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explosion val="3"/>
          <c:dLbls>
            <c:dLbl>
              <c:idx val="0"/>
              <c:layout>
                <c:manualLayout>
                  <c:x val="-0.20392216694339899"/>
                  <c:y val="6.805754221753138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400" b="0" i="0" baseline="0">
                        <a:latin typeface="08서울남산체 B" panose="02020603020101020101" pitchFamily="18" charset="-127"/>
                        <a:ea typeface="08서울남산체 EB" panose="02020603020101020101" pitchFamily="18" charset="-127"/>
                      </a:defRPr>
                    </a:pPr>
                    <a:r>
                      <a:rPr lang="ko-KR" altLang="en-US" sz="1400" b="0" i="0" baseline="0" dirty="0" smtClean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송수펌프</a:t>
                    </a:r>
                    <a:endParaRPr lang="en-US" altLang="ko-KR" sz="1400" b="0" i="0" baseline="0" dirty="0" smtClean="0">
                      <a:latin typeface="08서울남산체 EB" panose="02020603020101020101" pitchFamily="18" charset="-127"/>
                      <a:ea typeface="08서울남산체 EB" panose="02020603020101020101" pitchFamily="18" charset="-127"/>
                    </a:endParaRPr>
                  </a:p>
                  <a:p>
                    <a:pPr>
                      <a:defRPr sz="1400" b="0" i="0" baseline="0">
                        <a:latin typeface="08서울남산체 B" panose="02020603020101020101" pitchFamily="18" charset="-127"/>
                        <a:ea typeface="08서울남산체 EB" panose="02020603020101020101" pitchFamily="18" charset="-127"/>
                      </a:defRPr>
                    </a:pPr>
                    <a:r>
                      <a:rPr lang="en-US" altLang="ko-KR" sz="1400" b="0" i="0" baseline="0" dirty="0" smtClean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45</a:t>
                    </a:r>
                    <a:r>
                      <a:rPr lang="en-US" altLang="ko-KR" sz="1400" b="0" i="0" baseline="0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%</a:t>
                    </a:r>
                    <a:endParaRPr lang="ko-KR" altLang="en-US" sz="2000" baseline="0" dirty="0">
                      <a:ea typeface="08서울남산체 B" panose="02020603020101020101" pitchFamily="18" charset="-127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0.16805001118597174"/>
                  <c:y val="5.511540384401733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 rot="0" vert="horz" anchor="ctr" anchorCtr="1"/>
              <a:lstStyle/>
              <a:p>
                <a:pPr>
                  <a:defRPr sz="1400" b="0" i="0" baseline="0">
                    <a:latin typeface="08서울남산체 B" panose="02020603020101020101" pitchFamily="18" charset="-127"/>
                    <a:ea typeface="08서울남산체 EB" panose="02020603020101020101" pitchFamily="18" charset="-127"/>
                  </a:defRPr>
                </a:pPr>
                <a:endParaRPr lang="ko-KR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Sheet1!$A$2:$A$7</c:f>
              <c:strCache>
                <c:ptCount val="6"/>
                <c:pt idx="0">
                  <c:v>송수펌프(고압)</c:v>
                </c:pt>
                <c:pt idx="1">
                  <c:v>송수펌프동</c:v>
                </c:pt>
                <c:pt idx="2">
                  <c:v>오존접촉지</c:v>
                </c:pt>
                <c:pt idx="3">
                  <c:v>약품투입동</c:v>
                </c:pt>
                <c:pt idx="4">
                  <c:v>여과지동</c:v>
                </c:pt>
                <c:pt idx="5">
                  <c:v>탈수기동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4310</c:v>
                </c:pt>
                <c:pt idx="1">
                  <c:v>1761</c:v>
                </c:pt>
                <c:pt idx="2">
                  <c:v>1766</c:v>
                </c:pt>
                <c:pt idx="3">
                  <c:v>975</c:v>
                </c:pt>
                <c:pt idx="4">
                  <c:v>521</c:v>
                </c:pt>
                <c:pt idx="5">
                  <c:v>374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  <a:scene3d>
      <a:camera prst="orthographicFront"/>
      <a:lightRig rig="threePt" dir="t"/>
    </a:scene3d>
    <a:sp3d prstMaterial="metal"/>
  </c:spPr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97" y="0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6E22AED-3232-4044-A3E4-C61806B1410E}" type="datetimeFigureOut">
              <a:rPr lang="ko-KR" altLang="en-US"/>
              <a:pPr>
                <a:defRPr/>
              </a:pPr>
              <a:t>2014-11-07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716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97" y="9428716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73F127E-DE40-4DB9-9049-D8C27B6D4D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787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997" y="0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8D914FE-E7D9-4723-9175-4AE7C7B674C0}" type="datetimeFigureOut">
              <a:rPr lang="ko-KR" altLang="en-US"/>
              <a:pPr>
                <a:defRPr/>
              </a:pPr>
              <a:t>2014-11-07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6" tIns="45833" rIns="91666" bIns="45833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130" y="4715153"/>
            <a:ext cx="5439415" cy="4466987"/>
          </a:xfrm>
          <a:prstGeom prst="rect">
            <a:avLst/>
          </a:prstGeom>
        </p:spPr>
        <p:txBody>
          <a:bodyPr vert="horz" lIns="91666" tIns="45833" rIns="91666" bIns="45833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716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997" y="9428716"/>
            <a:ext cx="2946084" cy="496332"/>
          </a:xfrm>
          <a:prstGeom prst="rect">
            <a:avLst/>
          </a:prstGeom>
        </p:spPr>
        <p:txBody>
          <a:bodyPr vert="horz" lIns="91666" tIns="45833" rIns="91666" bIns="45833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789C9B7-5AFB-4F1C-8E8A-617AC2AB2F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944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5105" indent="-2865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6315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4841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63366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21892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80418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38944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97470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fld id="{BDB565E5-6075-4C13-998E-597356F4E015}" type="slidenum">
              <a:rPr lang="ko-KR" altLang="en-US" smtClean="0">
                <a:latin typeface="굴림" pitchFamily="50" charset="-127"/>
                <a:ea typeface="굴림" pitchFamily="50" charset="-127"/>
              </a:rPr>
              <a:pPr eaLnBrk="1" hangingPunct="1">
                <a:spcBef>
                  <a:spcPct val="0"/>
                </a:spcBef>
              </a:pPr>
              <a:t>1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xfrm>
            <a:off x="680725" y="4715153"/>
            <a:ext cx="5436227" cy="4466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smtClean="0"/>
          </a:p>
        </p:txBody>
      </p:sp>
      <p:sp>
        <p:nvSpPr>
          <p:cNvPr id="40964" name="슬라이드 번호 개체 틀 1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5105" indent="-2865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6315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4841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63366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21892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80418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38944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97470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fld id="{2CB95E03-6294-413B-9461-D5B49CAD2425}" type="slidenum">
              <a:rPr lang="ko-KR" altLang="en-US" smtClean="0">
                <a:latin typeface="굴림" pitchFamily="50" charset="-127"/>
                <a:ea typeface="굴림" pitchFamily="50" charset="-127"/>
              </a:rPr>
              <a:pPr eaLnBrk="1" hangingPunct="1">
                <a:spcBef>
                  <a:spcPct val="0"/>
                </a:spcBef>
              </a:pPr>
              <a:t>2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824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065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266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939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5505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140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757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460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641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1276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9C9B7-5AFB-4F1C-8E8A-617AC2AB2F13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444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5105" indent="-2865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6315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4841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63366" indent="-229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21892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80418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38944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97470" indent="-22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fld id="{BDB565E5-6075-4C13-998E-597356F4E015}" type="slidenum">
              <a:rPr lang="ko-KR" altLang="en-US" smtClean="0">
                <a:latin typeface="굴림" pitchFamily="50" charset="-127"/>
                <a:ea typeface="굴림" pitchFamily="50" charset="-127"/>
              </a:rPr>
              <a:pPr eaLnBrk="1" hangingPunct="1">
                <a:spcBef>
                  <a:spcPct val="0"/>
                </a:spcBef>
              </a:pPr>
              <a:t>14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785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05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5212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6040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220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384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803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88913"/>
            <a:ext cx="2057400" cy="59372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19800" cy="59372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295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188913"/>
            <a:ext cx="8229600" cy="59372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2631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87450" y="188913"/>
            <a:ext cx="5040313" cy="49053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450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사본 -아리수(한글)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292176"/>
            <a:ext cx="1152525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defRPr/>
            </a:pPr>
            <a:endParaRPr kumimoji="0" lang="ko-KR" altLang="en-US" smtClean="0">
              <a:solidFill>
                <a:srgbClr val="000000"/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1027" name="Rectangle 15"/>
          <p:cNvSpPr>
            <a:spLocks noChangeArrowheads="1"/>
          </p:cNvSpPr>
          <p:nvPr userDrawn="1"/>
        </p:nvSpPr>
        <p:spPr bwMode="gray">
          <a:xfrm>
            <a:off x="8534400" y="33338"/>
            <a:ext cx="31750" cy="8636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676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defRPr/>
            </a:pPr>
            <a:endParaRPr kumimoji="0" lang="ko-KR" altLang="ko-KR" sz="24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16"/>
          <p:cNvSpPr>
            <a:spLocks noChangeArrowheads="1"/>
          </p:cNvSpPr>
          <p:nvPr userDrawn="1"/>
        </p:nvSpPr>
        <p:spPr bwMode="gray">
          <a:xfrm flipH="1">
            <a:off x="1219200" y="735013"/>
            <a:ext cx="7737475" cy="31750"/>
          </a:xfrm>
          <a:prstGeom prst="rect">
            <a:avLst/>
          </a:prstGeom>
          <a:gradFill rotWithShape="1">
            <a:gsLst>
              <a:gs pos="0">
                <a:srgbClr val="767676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defRPr/>
            </a:pPr>
            <a:endParaRPr kumimoji="0" lang="ko-KR" altLang="ko-KR" sz="24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88913"/>
            <a:ext cx="5040313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47631"/>
            <a:ext cx="2818656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1" smtClean="0">
                <a:solidFill>
                  <a:srgbClr val="0000FF"/>
                </a:solidFill>
                <a:latin typeface="HY수평선B" pitchFamily="18" charset="-127"/>
                <a:ea typeface="HY수평선B" pitchFamily="18" charset="-127"/>
              </a:defRPr>
            </a:lvl1pPr>
          </a:lstStyle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9" r:id="rId1"/>
    <p:sldLayoutId id="2147484740" r:id="rId2"/>
    <p:sldLayoutId id="2147484744" r:id="rId3"/>
    <p:sldLayoutId id="2147484745" r:id="rId4"/>
    <p:sldLayoutId id="2147484746" r:id="rId5"/>
    <p:sldLayoutId id="2147484747" r:id="rId6"/>
    <p:sldLayoutId id="2147484748" r:id="rId7"/>
    <p:sldLayoutId id="2147484749" r:id="rId8"/>
    <p:sldLayoutId id="2147484750" r:id="rId9"/>
    <p:sldLayoutId id="2147484751" r:id="rId10"/>
  </p:sldLayoutIdLst>
  <p:hf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Blip>
          <a:blip r:embed="rId13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Blip>
          <a:blip r:embed="rId14"/>
        </a:buBlip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l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gif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3.png"/><Relationship Id="rId10" Type="http://schemas.openxmlformats.org/officeDocument/2006/relationships/image" Target="../media/image19.jpeg"/><Relationship Id="rId4" Type="http://schemas.openxmlformats.org/officeDocument/2006/relationships/image" Target="../media/image2.pn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13" descr="ye29700_11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" b="8711"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그림 5" descr="아리수(한글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188913"/>
            <a:ext cx="16081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_x202509544" descr="EMB0000141c24e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152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Oval 47" descr="13"/>
          <p:cNvSpPr>
            <a:spLocks noChangeArrowheads="1"/>
          </p:cNvSpPr>
          <p:nvPr/>
        </p:nvSpPr>
        <p:spPr bwMode="auto">
          <a:xfrm>
            <a:off x="6156325" y="4221163"/>
            <a:ext cx="2411413" cy="225266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7150" algn="ctr">
            <a:solidFill>
              <a:srgbClr val="FFFF99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Blip>
                <a:blip r:embed="rId7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8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/>
          </a:p>
        </p:txBody>
      </p:sp>
      <p:sp>
        <p:nvSpPr>
          <p:cNvPr id="13" name="WordArt 6"/>
          <p:cNvSpPr>
            <a:spLocks noChangeArrowheads="1" noChangeShapeType="1" noTextEdit="1"/>
          </p:cNvSpPr>
          <p:nvPr/>
        </p:nvSpPr>
        <p:spPr bwMode="auto">
          <a:xfrm>
            <a:off x="3563888" y="3779192"/>
            <a:ext cx="2016224" cy="369888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600" b="1" kern="10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2014.  </a:t>
            </a:r>
            <a:r>
              <a:rPr lang="en-US" altLang="ko-KR" sz="3600" b="1" kern="10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11.  20.</a:t>
            </a:r>
            <a:endParaRPr lang="ko-KR" altLang="en-US" sz="3600" b="1" kern="10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71800" y="5472226"/>
            <a:ext cx="3600400" cy="4770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err="1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구의아리수정수센터</a:t>
            </a:r>
            <a:endParaRPr kumimoji="0" lang="ko-KR" altLang="en-US" sz="2000" b="1" dirty="0">
              <a:ln w="12700">
                <a:noFill/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368" name="Picture 18" descr="EMB00000bf0000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445125"/>
            <a:ext cx="4762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03648" y="1837273"/>
            <a:ext cx="6552728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정전사고 대응사례</a:t>
            </a:r>
            <a:endParaRPr kumimoji="0" lang="ko-KR" altLang="en-US" sz="6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370" name="Oval 47" descr="13"/>
          <p:cNvSpPr>
            <a:spLocks noChangeArrowheads="1"/>
          </p:cNvSpPr>
          <p:nvPr/>
        </p:nvSpPr>
        <p:spPr bwMode="auto">
          <a:xfrm>
            <a:off x="539750" y="3860800"/>
            <a:ext cx="1927225" cy="180022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57150" algn="ctr">
            <a:solidFill>
              <a:srgbClr val="FFFF99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Blip>
                <a:blip r:embed="rId7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8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/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971302" y="1546944"/>
            <a:ext cx="7777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7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8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왕십리변전소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구내 화재에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의한 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4"/>
          <p:cNvGrpSpPr>
            <a:grpSpLocks/>
          </p:cNvGrpSpPr>
          <p:nvPr/>
        </p:nvGrpSpPr>
        <p:grpSpPr bwMode="auto">
          <a:xfrm>
            <a:off x="1403350" y="4652963"/>
            <a:ext cx="6859588" cy="936625"/>
            <a:chOff x="129" y="330"/>
            <a:chExt cx="3704" cy="696"/>
          </a:xfrm>
        </p:grpSpPr>
        <p:pic>
          <p:nvPicPr>
            <p:cNvPr id="16400" name="Picture 5" descr="그림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" y="330"/>
              <a:ext cx="3250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01" name="Group 6"/>
            <p:cNvGrpSpPr>
              <a:grpSpLocks/>
            </p:cNvGrpSpPr>
            <p:nvPr/>
          </p:nvGrpSpPr>
          <p:grpSpPr bwMode="auto">
            <a:xfrm>
              <a:off x="340" y="527"/>
              <a:ext cx="3493" cy="408"/>
              <a:chOff x="2071" y="1100"/>
              <a:chExt cx="2981" cy="330"/>
            </a:xfrm>
          </p:grpSpPr>
          <p:sp>
            <p:nvSpPr>
              <p:cNvPr id="36871" name="Rectangle 7"/>
              <p:cNvSpPr>
                <a:spLocks noChangeArrowheads="1"/>
              </p:cNvSpPr>
              <p:nvPr/>
            </p:nvSpPr>
            <p:spPr bwMode="gray">
              <a:xfrm>
                <a:off x="2373" y="1101"/>
                <a:ext cx="2679" cy="2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r>
                  <a:rPr lang="ko-KR" altLang="en-US" sz="2600" b="1" dirty="0" smtClean="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개선사항</a:t>
                </a:r>
                <a:endParaRPr lang="ko-KR" altLang="en-US" sz="2600" b="1" dirty="0">
                  <a:solidFill>
                    <a:srgbClr val="0033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16403" name="Picture 8" descr="013"/>
              <p:cNvPicPr>
                <a:picLocks noChangeAspect="1" noChangeArrowheads="1"/>
              </p:cNvPicPr>
              <p:nvPr/>
            </p:nvPicPr>
            <p:blipFill>
              <a:blip r:embed="rId4">
                <a:lum brigh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1" y="1100"/>
                <a:ext cx="35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04" name="Rectangle 9"/>
              <p:cNvSpPr>
                <a:spLocks noChangeArrowheads="1"/>
              </p:cNvSpPr>
              <p:nvPr/>
            </p:nvSpPr>
            <p:spPr bwMode="gray">
              <a:xfrm>
                <a:off x="2088" y="1110"/>
                <a:ext cx="326" cy="2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6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2600" b="1">
                    <a:solidFill>
                      <a:srgbClr val="000066"/>
                    </a:solidFill>
                    <a:latin typeface="HY견명조" pitchFamily="18" charset="-127"/>
                    <a:ea typeface="HY견명조" pitchFamily="18" charset="-127"/>
                  </a:rPr>
                  <a:t>Ⅲ</a:t>
                </a:r>
              </a:p>
            </p:txBody>
          </p:sp>
        </p:grpSp>
      </p:grpSp>
      <p:grpSp>
        <p:nvGrpSpPr>
          <p:cNvPr id="16387" name="Group 10"/>
          <p:cNvGrpSpPr>
            <a:grpSpLocks/>
          </p:cNvGrpSpPr>
          <p:nvPr/>
        </p:nvGrpSpPr>
        <p:grpSpPr bwMode="auto">
          <a:xfrm>
            <a:off x="1403350" y="3070225"/>
            <a:ext cx="6923088" cy="863600"/>
            <a:chOff x="129" y="330"/>
            <a:chExt cx="3704" cy="696"/>
          </a:xfrm>
        </p:grpSpPr>
        <p:pic>
          <p:nvPicPr>
            <p:cNvPr id="16395" name="Picture 11" descr="그림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" y="330"/>
              <a:ext cx="3250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6" name="Group 12"/>
            <p:cNvGrpSpPr>
              <a:grpSpLocks/>
            </p:cNvGrpSpPr>
            <p:nvPr/>
          </p:nvGrpSpPr>
          <p:grpSpPr bwMode="auto">
            <a:xfrm>
              <a:off x="340" y="509"/>
              <a:ext cx="3493" cy="424"/>
              <a:chOff x="2071" y="1087"/>
              <a:chExt cx="2981" cy="343"/>
            </a:xfrm>
          </p:grpSpPr>
          <p:sp>
            <p:nvSpPr>
              <p:cNvPr id="36877" name="Rectangle 13"/>
              <p:cNvSpPr>
                <a:spLocks noChangeArrowheads="1"/>
              </p:cNvSpPr>
              <p:nvPr/>
            </p:nvSpPr>
            <p:spPr bwMode="gray">
              <a:xfrm>
                <a:off x="2373" y="1087"/>
                <a:ext cx="2679" cy="3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r>
                  <a:rPr lang="ko-KR" altLang="en-US" sz="2600" b="1" dirty="0">
                    <a:solidFill>
                      <a:srgbClr val="003366"/>
                    </a:solidFill>
                    <a:latin typeface="MD아트체" pitchFamily="18" charset="-127"/>
                    <a:ea typeface="MD아트체" pitchFamily="18" charset="-127"/>
                  </a:rPr>
                  <a:t> </a:t>
                </a:r>
                <a:r>
                  <a:rPr lang="ko-KR" altLang="en-US" sz="2600" b="1" dirty="0" smtClean="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한전 정전사고에 따른 대응</a:t>
                </a:r>
                <a:endParaRPr lang="ko-KR" altLang="en-US" sz="2600" b="1" dirty="0">
                  <a:solidFill>
                    <a:srgbClr val="0033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16398" name="Picture 14" descr="013"/>
              <p:cNvPicPr>
                <a:picLocks noChangeAspect="1" noChangeArrowheads="1"/>
              </p:cNvPicPr>
              <p:nvPr/>
            </p:nvPicPr>
            <p:blipFill>
              <a:blip r:embed="rId4">
                <a:lum brigh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1" y="1100"/>
                <a:ext cx="35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9" name="Rectangle 15"/>
              <p:cNvSpPr>
                <a:spLocks noChangeArrowheads="1"/>
              </p:cNvSpPr>
              <p:nvPr/>
            </p:nvSpPr>
            <p:spPr bwMode="gray">
              <a:xfrm>
                <a:off x="2088" y="1097"/>
                <a:ext cx="326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6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2600" b="1" dirty="0">
                    <a:solidFill>
                      <a:srgbClr val="000066"/>
                    </a:solidFill>
                    <a:latin typeface="HY견명조" pitchFamily="18" charset="-127"/>
                    <a:ea typeface="HY견명조" pitchFamily="18" charset="-127"/>
                  </a:rPr>
                  <a:t>Ⅱ</a:t>
                </a:r>
              </a:p>
            </p:txBody>
          </p:sp>
        </p:grpSp>
      </p:grpSp>
      <p:grpSp>
        <p:nvGrpSpPr>
          <p:cNvPr id="16388" name="Group 16"/>
          <p:cNvGrpSpPr>
            <a:grpSpLocks/>
          </p:cNvGrpSpPr>
          <p:nvPr/>
        </p:nvGrpSpPr>
        <p:grpSpPr bwMode="auto">
          <a:xfrm>
            <a:off x="1403350" y="1460500"/>
            <a:ext cx="6859588" cy="889000"/>
            <a:chOff x="129" y="330"/>
            <a:chExt cx="3704" cy="696"/>
          </a:xfrm>
        </p:grpSpPr>
        <p:pic>
          <p:nvPicPr>
            <p:cNvPr id="16390" name="Picture 17" descr="그림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" y="330"/>
              <a:ext cx="3250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1" name="Group 18"/>
            <p:cNvGrpSpPr>
              <a:grpSpLocks/>
            </p:cNvGrpSpPr>
            <p:nvPr/>
          </p:nvGrpSpPr>
          <p:grpSpPr bwMode="auto">
            <a:xfrm>
              <a:off x="340" y="518"/>
              <a:ext cx="3493" cy="427"/>
              <a:chOff x="2071" y="1092"/>
              <a:chExt cx="2981" cy="345"/>
            </a:xfrm>
          </p:grpSpPr>
          <p:sp>
            <p:nvSpPr>
              <p:cNvPr id="36883" name="Rectangle 19"/>
              <p:cNvSpPr>
                <a:spLocks noChangeArrowheads="1"/>
              </p:cNvSpPr>
              <p:nvPr/>
            </p:nvSpPr>
            <p:spPr bwMode="gray">
              <a:xfrm>
                <a:off x="2373" y="1126"/>
                <a:ext cx="2679" cy="3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r>
                  <a:rPr lang="ko-KR" altLang="en-US" sz="2600" b="1" dirty="0">
                    <a:solidFill>
                      <a:srgbClr val="003366"/>
                    </a:solidFill>
                    <a:latin typeface="MD아트체" pitchFamily="18" charset="-127"/>
                    <a:ea typeface="MD아트체" pitchFamily="18" charset="-127"/>
                  </a:rPr>
                  <a:t> </a:t>
                </a:r>
                <a:r>
                  <a:rPr lang="ko-KR" altLang="en-US" sz="2600" b="1" dirty="0" smtClean="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전기설비 현황</a:t>
                </a:r>
                <a:endParaRPr lang="ko-KR" altLang="en-US" sz="2600" b="1" dirty="0">
                  <a:solidFill>
                    <a:srgbClr val="0033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16393" name="Picture 20" descr="013"/>
              <p:cNvPicPr>
                <a:picLocks noChangeAspect="1" noChangeArrowheads="1"/>
              </p:cNvPicPr>
              <p:nvPr/>
            </p:nvPicPr>
            <p:blipFill>
              <a:blip r:embed="rId4">
                <a:lum brigh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1" y="1100"/>
                <a:ext cx="35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4" name="Rectangle 21"/>
              <p:cNvSpPr>
                <a:spLocks noChangeArrowheads="1"/>
              </p:cNvSpPr>
              <p:nvPr/>
            </p:nvSpPr>
            <p:spPr bwMode="gray">
              <a:xfrm>
                <a:off x="2088" y="1092"/>
                <a:ext cx="326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6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2800" b="1">
                    <a:solidFill>
                      <a:srgbClr val="000066"/>
                    </a:solidFill>
                    <a:latin typeface="HY견명조" pitchFamily="18" charset="-127"/>
                    <a:ea typeface="HY견명조" pitchFamily="18" charset="-127"/>
                  </a:rPr>
                  <a:t>Ⅰ</a:t>
                </a:r>
              </a:p>
            </p:txBody>
          </p:sp>
        </p:grpSp>
      </p:grpSp>
      <p:sp>
        <p:nvSpPr>
          <p:cNvPr id="16389" name="WordArt 10"/>
          <p:cNvSpPr>
            <a:spLocks noChangeArrowheads="1" noChangeShapeType="1" noTextEdit="1"/>
          </p:cNvSpPr>
          <p:nvPr/>
        </p:nvSpPr>
        <p:spPr bwMode="auto">
          <a:xfrm>
            <a:off x="1619250" y="188913"/>
            <a:ext cx="216058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4400" b="1" i="1" kern="10" dirty="0" smtClean="0">
                <a:ln w="15875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CA74A"/>
                    </a:gs>
                    <a:gs pos="100000">
                      <a:srgbClr val="FEECBE"/>
                    </a:gs>
                  </a:gsLst>
                  <a:lin ang="270000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j-ea"/>
              </a:rPr>
              <a:t>발표순서</a:t>
            </a:r>
            <a:endParaRPr lang="ko-KR" altLang="en-US" sz="4400" b="1" i="1" kern="10" dirty="0">
              <a:ln w="15875">
                <a:solidFill>
                  <a:srgbClr val="9933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CA74A"/>
                  </a:gs>
                  <a:gs pos="100000">
                    <a:srgbClr val="FEECBE"/>
                  </a:gs>
                </a:gsLst>
                <a:lin ang="2700000" scaled="1"/>
              </a:gra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+mj-ea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22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531">
        <p14:prism/>
      </p:transition>
    </mc:Choice>
    <mc:Fallback xmlns="">
      <p:transition spd="slow" advTm="553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전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설비 현황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Ⅰ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72669" y="1266828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수 전 설 비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442913" y="1772816"/>
            <a:ext cx="81361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설비용량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9,000kVA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수전방식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22.9kV 2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회선 수전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광장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S/S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정수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NO.1D/L,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화양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S/S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화정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D/L)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996952"/>
            <a:ext cx="5425440" cy="3385944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442133" y="2996952"/>
            <a:ext cx="81361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계통도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84711728"/>
              </p:ext>
            </p:extLst>
          </p:nvPr>
        </p:nvGraphicFramePr>
        <p:xfrm>
          <a:off x="4558762" y="2852936"/>
          <a:ext cx="457200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전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설비 현황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5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Ⅰ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72669" y="1266828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주 요 부 하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4</a:t>
            </a:fld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59612228"/>
              </p:ext>
            </p:extLst>
          </p:nvPr>
        </p:nvGraphicFramePr>
        <p:xfrm>
          <a:off x="372669" y="1916835"/>
          <a:ext cx="4343347" cy="414404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02987"/>
                <a:gridCol w="1152128"/>
                <a:gridCol w="901008"/>
                <a:gridCol w="1187224"/>
              </a:tblGrid>
              <a:tr h="614416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구  분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공급변압기</a:t>
                      </a:r>
                      <a:endParaRPr kumimoji="1" lang="en-US" altLang="ko-KR" sz="1400" b="1" i="0" kern="1200" cap="none" spc="0" baseline="0" dirty="0" smtClean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</a:endParaRPr>
                    </a:p>
                    <a:p>
                      <a:pPr algn="ct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(kVA)</a:t>
                      </a:r>
                      <a:endParaRPr kumimoji="1" lang="en-US" altLang="ko-KR" sz="1400" b="1" i="0" kern="1200" cap="none" spc="0" baseline="0" dirty="0" smtClean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상용부하</a:t>
                      </a:r>
                      <a:endParaRPr kumimoji="1" lang="en-US" altLang="ko-KR" sz="1400" b="1" i="0" kern="1200" cap="none" spc="0" baseline="0" dirty="0" smtClean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</a:endParaRPr>
                    </a:p>
                    <a:p>
                      <a:pPr algn="ct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(kW)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비  고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송수펌프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9,000</a:t>
                      </a:r>
                    </a:p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(MTR)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4,310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고압설비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err="1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  <a:cs typeface="+mn-cs"/>
                        </a:rPr>
                        <a:t>송수펌프동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1,250</a:t>
                      </a:r>
                    </a:p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  <a:cs typeface="+mn-cs"/>
                        </a:rPr>
                        <a:t>(STR)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1,761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여과지 동력</a:t>
                      </a:r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, </a:t>
                      </a:r>
                    </a:p>
                    <a:p>
                      <a:pPr latinLnBrk="1"/>
                      <a:r>
                        <a:rPr kumimoji="1" lang="ko-KR" altLang="en-US" sz="13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비상부하 공급</a:t>
                      </a:r>
                      <a:endParaRPr kumimoji="1" lang="ko-KR" altLang="en-US" sz="13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err="1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약품투입동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750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975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오존접촉지동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2,000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1,766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400" b="1" i="0" kern="1200" cap="none" spc="0" baseline="0" dirty="0" err="1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활성탄흡착지</a:t>
                      </a:r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, </a:t>
                      </a:r>
                    </a:p>
                    <a:p>
                      <a:pPr latinLnBrk="1"/>
                      <a:r>
                        <a:rPr kumimoji="1" lang="ko-KR" altLang="en-US" sz="1400" b="1" i="0" kern="1200" cap="none" spc="0" baseline="0" dirty="0" err="1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관리동</a:t>
                      </a:r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 공급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탈수기동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300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374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여과지동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500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521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1</a:t>
                      </a:r>
                      <a:r>
                        <a:rPr kumimoji="1" lang="ko-KR" altLang="en-US" sz="1400" b="1" i="0" kern="1200" cap="none" spc="0" baseline="0" dirty="0" err="1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정수장</a:t>
                      </a:r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 공급</a:t>
                      </a:r>
                      <a:endParaRPr kumimoji="1" lang="ko-KR" altLang="en-US" sz="1400" b="1" i="0" kern="1200" cap="none" spc="0" baseline="0" dirty="0" smtClean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85663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계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MTR</a:t>
                      </a:r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: 9,000</a:t>
                      </a:r>
                      <a:endParaRPr kumimoji="1" lang="en-US" altLang="ko-KR" sz="1400" b="1" i="0" kern="1200" cap="none" spc="0" baseline="0" dirty="0" smtClean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</a:endParaRPr>
                    </a:p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STR</a:t>
                      </a:r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: 4,800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kumimoji="1" lang="en-US" altLang="ko-KR" sz="1400" b="1" i="0" kern="1200" cap="none" spc="0" baseline="0" dirty="0" smtClean="0">
                          <a:ln w="1905"/>
                          <a:solidFill>
                            <a:sysClr val="windowText" lastClr="00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9,707</a:t>
                      </a:r>
                      <a:endParaRPr kumimoji="1" lang="ko-KR" altLang="en-US" sz="1400" b="1" i="0" kern="1200" cap="none" spc="0" baseline="0" dirty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400" b="1" i="0" kern="1200" cap="none" spc="0" baseline="0" dirty="0" smtClean="0">
                        <a:ln w="1905"/>
                        <a:solidFill>
                          <a:sysClr val="windowText" lastClr="0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08서울남산체 M" panose="02020603020101020101" pitchFamily="18" charset="-127"/>
                        <a:ea typeface="08서울남산체 M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60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812"/>
            <a:ext cx="9144000" cy="514350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372669" y="1266828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전기실 사진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5</a:t>
            </a:fld>
            <a:endParaRPr lang="ko-KR" altLang="en-US" dirty="0"/>
          </a:p>
        </p:txBody>
      </p:sp>
      <p:grpSp>
        <p:nvGrpSpPr>
          <p:cNvPr id="21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22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24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전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설비 현황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5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23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5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28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184765336" descr="DRW0000050cbc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7919" r="3095" b="11956"/>
          <a:stretch/>
        </p:blipFill>
        <p:spPr bwMode="auto">
          <a:xfrm>
            <a:off x="3416" y="1666937"/>
            <a:ext cx="9140583" cy="452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372669" y="1084674"/>
            <a:ext cx="1730420" cy="400110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배   치   도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자유형 5"/>
          <p:cNvSpPr/>
          <p:nvPr/>
        </p:nvSpPr>
        <p:spPr bwMode="auto">
          <a:xfrm>
            <a:off x="2233246" y="5081954"/>
            <a:ext cx="1696916" cy="492369"/>
          </a:xfrm>
          <a:custGeom>
            <a:avLst/>
            <a:gdLst>
              <a:gd name="connsiteX0" fmla="*/ 0 w 1696916"/>
              <a:gd name="connsiteY0" fmla="*/ 0 h 492369"/>
              <a:gd name="connsiteX1" fmla="*/ 1696916 w 1696916"/>
              <a:gd name="connsiteY1" fmla="*/ 8792 h 492369"/>
              <a:gd name="connsiteX2" fmla="*/ 1696916 w 1696916"/>
              <a:gd name="connsiteY2" fmla="*/ 272561 h 492369"/>
              <a:gd name="connsiteX3" fmla="*/ 325316 w 1696916"/>
              <a:gd name="connsiteY3" fmla="*/ 272561 h 492369"/>
              <a:gd name="connsiteX4" fmla="*/ 325316 w 1696916"/>
              <a:gd name="connsiteY4" fmla="*/ 483577 h 492369"/>
              <a:gd name="connsiteX5" fmla="*/ 8792 w 1696916"/>
              <a:gd name="connsiteY5" fmla="*/ 492369 h 492369"/>
              <a:gd name="connsiteX6" fmla="*/ 0 w 1696916"/>
              <a:gd name="connsiteY6" fmla="*/ 0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6916" h="492369">
                <a:moveTo>
                  <a:pt x="0" y="0"/>
                </a:moveTo>
                <a:lnTo>
                  <a:pt x="1696916" y="8792"/>
                </a:lnTo>
                <a:lnTo>
                  <a:pt x="1696916" y="272561"/>
                </a:lnTo>
                <a:lnTo>
                  <a:pt x="325316" y="272561"/>
                </a:lnTo>
                <a:lnTo>
                  <a:pt x="325316" y="483577"/>
                </a:lnTo>
                <a:lnTo>
                  <a:pt x="8792" y="492369"/>
                </a:lnTo>
                <a:lnTo>
                  <a:pt x="0" y="0"/>
                </a:lnTo>
                <a:close/>
              </a:path>
            </a:pathLst>
          </a:cu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314623" y="3573016"/>
            <a:ext cx="728985" cy="2088232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2233246" y="2132856"/>
            <a:ext cx="2482770" cy="504056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2238698" y="3878632"/>
            <a:ext cx="2981373" cy="504056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283969" y="5094901"/>
            <a:ext cx="1872208" cy="504056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8460432" y="2060848"/>
            <a:ext cx="648072" cy="432048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자유형 14"/>
          <p:cNvSpPr/>
          <p:nvPr/>
        </p:nvSpPr>
        <p:spPr bwMode="auto">
          <a:xfrm>
            <a:off x="193431" y="4617132"/>
            <a:ext cx="2936631" cy="974776"/>
          </a:xfrm>
          <a:custGeom>
            <a:avLst/>
            <a:gdLst>
              <a:gd name="connsiteX0" fmla="*/ 2936631 w 2936631"/>
              <a:gd name="connsiteY0" fmla="*/ 747346 h 984739"/>
              <a:gd name="connsiteX1" fmla="*/ 2936631 w 2936631"/>
              <a:gd name="connsiteY1" fmla="*/ 984739 h 984739"/>
              <a:gd name="connsiteX2" fmla="*/ 1116623 w 2936631"/>
              <a:gd name="connsiteY2" fmla="*/ 984739 h 984739"/>
              <a:gd name="connsiteX3" fmla="*/ 1116623 w 2936631"/>
              <a:gd name="connsiteY3" fmla="*/ 0 h 984739"/>
              <a:gd name="connsiteX4" fmla="*/ 0 w 2936631"/>
              <a:gd name="connsiteY4" fmla="*/ 0 h 984739"/>
              <a:gd name="connsiteX5" fmla="*/ 0 w 2936631"/>
              <a:gd name="connsiteY5" fmla="*/ 633046 h 984739"/>
              <a:gd name="connsiteX6" fmla="*/ 123092 w 2936631"/>
              <a:gd name="connsiteY6" fmla="*/ 633046 h 984739"/>
              <a:gd name="connsiteX7" fmla="*/ 123092 w 2936631"/>
              <a:gd name="connsiteY7" fmla="*/ 633046 h 98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631" h="984739">
                <a:moveTo>
                  <a:pt x="2936631" y="747346"/>
                </a:moveTo>
                <a:lnTo>
                  <a:pt x="2936631" y="984739"/>
                </a:lnTo>
                <a:lnTo>
                  <a:pt x="1116623" y="984739"/>
                </a:lnTo>
                <a:lnTo>
                  <a:pt x="1116623" y="0"/>
                </a:lnTo>
                <a:lnTo>
                  <a:pt x="0" y="0"/>
                </a:lnTo>
                <a:lnTo>
                  <a:pt x="0" y="633046"/>
                </a:lnTo>
                <a:lnTo>
                  <a:pt x="123092" y="633046"/>
                </a:lnTo>
                <a:lnTo>
                  <a:pt x="123092" y="633046"/>
                </a:ln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자유형 20"/>
          <p:cNvSpPr/>
          <p:nvPr/>
        </p:nvSpPr>
        <p:spPr bwMode="auto">
          <a:xfrm>
            <a:off x="1046285" y="5231423"/>
            <a:ext cx="4026877" cy="527539"/>
          </a:xfrm>
          <a:custGeom>
            <a:avLst/>
            <a:gdLst>
              <a:gd name="connsiteX0" fmla="*/ 0 w 4026877"/>
              <a:gd name="connsiteY0" fmla="*/ 0 h 527539"/>
              <a:gd name="connsiteX1" fmla="*/ 131884 w 4026877"/>
              <a:gd name="connsiteY1" fmla="*/ 0 h 527539"/>
              <a:gd name="connsiteX2" fmla="*/ 131884 w 4026877"/>
              <a:gd name="connsiteY2" fmla="*/ 527539 h 527539"/>
              <a:gd name="connsiteX3" fmla="*/ 4026877 w 4026877"/>
              <a:gd name="connsiteY3" fmla="*/ 527539 h 527539"/>
              <a:gd name="connsiteX4" fmla="*/ 4026877 w 4026877"/>
              <a:gd name="connsiteY4" fmla="*/ 360485 h 527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6877" h="527539">
                <a:moveTo>
                  <a:pt x="0" y="0"/>
                </a:moveTo>
                <a:lnTo>
                  <a:pt x="131884" y="0"/>
                </a:lnTo>
                <a:lnTo>
                  <a:pt x="131884" y="527539"/>
                </a:lnTo>
                <a:lnTo>
                  <a:pt x="4026877" y="527539"/>
                </a:lnTo>
                <a:lnTo>
                  <a:pt x="4026877" y="360485"/>
                </a:ln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" name="자유형 21"/>
          <p:cNvSpPr/>
          <p:nvPr/>
        </p:nvSpPr>
        <p:spPr bwMode="auto">
          <a:xfrm>
            <a:off x="3578469" y="4369777"/>
            <a:ext cx="1450731" cy="712177"/>
          </a:xfrm>
          <a:custGeom>
            <a:avLst/>
            <a:gdLst>
              <a:gd name="connsiteX0" fmla="*/ 1450731 w 1450731"/>
              <a:gd name="connsiteY0" fmla="*/ 712177 h 712177"/>
              <a:gd name="connsiteX1" fmla="*/ 1450731 w 1450731"/>
              <a:gd name="connsiteY1" fmla="*/ 167054 h 712177"/>
              <a:gd name="connsiteX2" fmla="*/ 0 w 1450731"/>
              <a:gd name="connsiteY2" fmla="*/ 167054 h 712177"/>
              <a:gd name="connsiteX3" fmla="*/ 0 w 1450731"/>
              <a:gd name="connsiteY3" fmla="*/ 0 h 71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731" h="712177">
                <a:moveTo>
                  <a:pt x="1450731" y="712177"/>
                </a:moveTo>
                <a:lnTo>
                  <a:pt x="1450731" y="167054"/>
                </a:lnTo>
                <a:lnTo>
                  <a:pt x="0" y="167054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자유형 23"/>
          <p:cNvSpPr/>
          <p:nvPr/>
        </p:nvSpPr>
        <p:spPr bwMode="auto">
          <a:xfrm>
            <a:off x="3657600" y="1934308"/>
            <a:ext cx="4668715" cy="1195754"/>
          </a:xfrm>
          <a:custGeom>
            <a:avLst/>
            <a:gdLst>
              <a:gd name="connsiteX0" fmla="*/ 4668715 w 4668715"/>
              <a:gd name="connsiteY0" fmla="*/ 1195754 h 1195754"/>
              <a:gd name="connsiteX1" fmla="*/ 4378569 w 4668715"/>
              <a:gd name="connsiteY1" fmla="*/ 1195754 h 1195754"/>
              <a:gd name="connsiteX2" fmla="*/ 4378569 w 4668715"/>
              <a:gd name="connsiteY2" fmla="*/ 0 h 1195754"/>
              <a:gd name="connsiteX3" fmla="*/ 0 w 4668715"/>
              <a:gd name="connsiteY3" fmla="*/ 0 h 1195754"/>
              <a:gd name="connsiteX4" fmla="*/ 0 w 4668715"/>
              <a:gd name="connsiteY4" fmla="*/ 219807 h 119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8715" h="1195754">
                <a:moveTo>
                  <a:pt x="4668715" y="1195754"/>
                </a:moveTo>
                <a:lnTo>
                  <a:pt x="4378569" y="1195754"/>
                </a:lnTo>
                <a:lnTo>
                  <a:pt x="4378569" y="0"/>
                </a:lnTo>
                <a:lnTo>
                  <a:pt x="0" y="0"/>
                </a:lnTo>
                <a:lnTo>
                  <a:pt x="0" y="219807"/>
                </a:lnTo>
              </a:path>
            </a:pathLst>
          </a:cu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8326315" y="3068960"/>
            <a:ext cx="278133" cy="216024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35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36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38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전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설비 현황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9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37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5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Ⅰ</a:t>
              </a: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_x192988224"/>
          <p:cNvSpPr>
            <a:spLocks noChangeArrowheads="1"/>
          </p:cNvSpPr>
          <p:nvPr/>
        </p:nvSpPr>
        <p:spPr bwMode="auto">
          <a:xfrm>
            <a:off x="3627104" y="2688814"/>
            <a:ext cx="432048" cy="441248"/>
          </a:xfrm>
          <a:prstGeom prst="rect">
            <a:avLst/>
          </a:prstGeom>
          <a:solidFill>
            <a:srgbClr val="E0EE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2500" b="1" i="0" u="none" strike="noStrike" cap="none" normalizeH="0" baseline="0" dirty="0" smtClean="0">
                <a:ln>
                  <a:noFill/>
                </a:ln>
                <a:solidFill>
                  <a:srgbClr val="CA56A7"/>
                </a:solidFill>
                <a:effectLst/>
                <a:latin typeface="굴림" pitchFamily="50" charset="-127"/>
                <a:ea typeface="함초롬바탕" pitchFamily="18" charset="-127"/>
                <a:cs typeface="굴림" pitchFamily="50" charset="-127"/>
              </a:rPr>
              <a:t>④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_x192988144"/>
          <p:cNvSpPr>
            <a:spLocks noChangeArrowheads="1"/>
          </p:cNvSpPr>
          <p:nvPr/>
        </p:nvSpPr>
        <p:spPr bwMode="auto">
          <a:xfrm>
            <a:off x="4463152" y="3464168"/>
            <a:ext cx="424854" cy="437461"/>
          </a:xfrm>
          <a:prstGeom prst="rect">
            <a:avLst/>
          </a:prstGeom>
          <a:solidFill>
            <a:srgbClr val="E0EED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ko-KR" sz="2500" b="1" dirty="0">
                <a:solidFill>
                  <a:srgbClr val="CA56A7"/>
                </a:solidFill>
                <a:ea typeface="함초롬바탕" pitchFamily="18" charset="-127"/>
                <a:cs typeface="굴림" pitchFamily="50" charset="-127"/>
              </a:rPr>
              <a:t>⑤</a:t>
            </a:r>
          </a:p>
        </p:txBody>
      </p:sp>
      <p:sp>
        <p:nvSpPr>
          <p:cNvPr id="23" name="자유형 22"/>
          <p:cNvSpPr/>
          <p:nvPr/>
        </p:nvSpPr>
        <p:spPr bwMode="auto">
          <a:xfrm>
            <a:off x="2426677" y="2637692"/>
            <a:ext cx="2866292" cy="2453054"/>
          </a:xfrm>
          <a:custGeom>
            <a:avLst/>
            <a:gdLst>
              <a:gd name="connsiteX0" fmla="*/ 2681654 w 2866292"/>
              <a:gd name="connsiteY0" fmla="*/ 2453054 h 2453054"/>
              <a:gd name="connsiteX1" fmla="*/ 2681654 w 2866292"/>
              <a:gd name="connsiteY1" fmla="*/ 1899139 h 2453054"/>
              <a:gd name="connsiteX2" fmla="*/ 2866292 w 2866292"/>
              <a:gd name="connsiteY2" fmla="*/ 1899139 h 2453054"/>
              <a:gd name="connsiteX3" fmla="*/ 2866292 w 2866292"/>
              <a:gd name="connsiteY3" fmla="*/ 316523 h 2453054"/>
              <a:gd name="connsiteX4" fmla="*/ 0 w 2866292"/>
              <a:gd name="connsiteY4" fmla="*/ 316523 h 2453054"/>
              <a:gd name="connsiteX5" fmla="*/ 0 w 2866292"/>
              <a:gd name="connsiteY5" fmla="*/ 0 h 245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6292" h="2453054">
                <a:moveTo>
                  <a:pt x="2681654" y="2453054"/>
                </a:moveTo>
                <a:lnTo>
                  <a:pt x="2681654" y="1899139"/>
                </a:lnTo>
                <a:lnTo>
                  <a:pt x="2866292" y="1899139"/>
                </a:lnTo>
                <a:lnTo>
                  <a:pt x="2866292" y="316523"/>
                </a:lnTo>
                <a:lnTo>
                  <a:pt x="0" y="316523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197" y="1193187"/>
            <a:ext cx="5685065" cy="3197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063" y="1199980"/>
            <a:ext cx="5683200" cy="319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063" y="1208239"/>
            <a:ext cx="5683200" cy="319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85"/>
          <a:stretch/>
        </p:blipFill>
        <p:spPr>
          <a:xfrm>
            <a:off x="0" y="3093677"/>
            <a:ext cx="4126869" cy="319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693" y="910374"/>
            <a:ext cx="5331463" cy="2998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26" y="2995978"/>
            <a:ext cx="4280013" cy="319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07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" grpId="0" animBg="1"/>
      <p:bldP spid="18" grpId="0" animBg="1"/>
      <p:bldP spid="19" grpId="0" animBg="1"/>
      <p:bldP spid="20" grpId="0" animBg="1"/>
      <p:bldP spid="15" grpId="0" animBg="1"/>
      <p:bldP spid="21" grpId="0" animBg="1"/>
      <p:bldP spid="22" grpId="0" animBg="1"/>
      <p:bldP spid="24" grpId="0" animBg="1"/>
      <p:bldP spid="33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372669" y="1266828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단선도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개략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7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80" y="908720"/>
            <a:ext cx="5445204" cy="562253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 bwMode="auto">
          <a:xfrm>
            <a:off x="2483768" y="1258036"/>
            <a:ext cx="5688632" cy="1522892"/>
          </a:xfrm>
          <a:prstGeom prst="rect">
            <a:avLst/>
          </a:prstGeom>
          <a:noFill/>
          <a:ln w="254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2483768" y="2780928"/>
            <a:ext cx="5688632" cy="2304256"/>
          </a:xfrm>
          <a:prstGeom prst="rect">
            <a:avLst/>
          </a:prstGeom>
          <a:noFill/>
          <a:ln w="254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483768" y="5085184"/>
            <a:ext cx="5688632" cy="1440160"/>
          </a:xfrm>
          <a:prstGeom prst="rect">
            <a:avLst/>
          </a:prstGeom>
          <a:noFill/>
          <a:ln w="254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 Box 53"/>
          <p:cNvSpPr txBox="1">
            <a:spLocks noChangeArrowheads="1"/>
          </p:cNvSpPr>
          <p:nvPr/>
        </p:nvSpPr>
        <p:spPr bwMode="auto">
          <a:xfrm>
            <a:off x="1405502" y="1865593"/>
            <a:ext cx="9607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5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ko-KR" altLang="en-US" sz="14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특고압</a:t>
            </a:r>
            <a:endParaRPr lang="en-US" altLang="ko-KR" sz="14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53"/>
          <p:cNvSpPr txBox="1">
            <a:spLocks noChangeArrowheads="1"/>
          </p:cNvSpPr>
          <p:nvPr/>
        </p:nvSpPr>
        <p:spPr bwMode="auto">
          <a:xfrm>
            <a:off x="1405502" y="3625279"/>
            <a:ext cx="9607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5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ko-KR" altLang="en-US" sz="14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고압</a:t>
            </a:r>
            <a:endParaRPr lang="en-US" altLang="ko-KR" sz="14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 Box 53"/>
          <p:cNvSpPr txBox="1">
            <a:spLocks noChangeArrowheads="1"/>
          </p:cNvSpPr>
          <p:nvPr/>
        </p:nvSpPr>
        <p:spPr bwMode="auto">
          <a:xfrm>
            <a:off x="1405502" y="5589240"/>
            <a:ext cx="9607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5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ko-KR" altLang="en-US" sz="14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저압</a:t>
            </a:r>
            <a:endParaRPr lang="en-US" altLang="ko-KR" sz="14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22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24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전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설비 현황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5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23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5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788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372669" y="1266828"/>
            <a:ext cx="1993568" cy="400110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전원 투입 순서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8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80" y="908720"/>
            <a:ext cx="5445204" cy="562253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 bwMode="auto">
          <a:xfrm>
            <a:off x="2483768" y="1258036"/>
            <a:ext cx="5688632" cy="1522892"/>
          </a:xfrm>
          <a:prstGeom prst="rect">
            <a:avLst/>
          </a:prstGeom>
          <a:noFill/>
          <a:ln w="254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2483768" y="2780928"/>
            <a:ext cx="5688632" cy="2304256"/>
          </a:xfrm>
          <a:prstGeom prst="rect">
            <a:avLst/>
          </a:prstGeom>
          <a:noFill/>
          <a:ln w="254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483768" y="5085184"/>
            <a:ext cx="5688632" cy="1440160"/>
          </a:xfrm>
          <a:prstGeom prst="rect">
            <a:avLst/>
          </a:prstGeom>
          <a:noFill/>
          <a:ln w="254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 Box 53"/>
          <p:cNvSpPr txBox="1">
            <a:spLocks noChangeArrowheads="1"/>
          </p:cNvSpPr>
          <p:nvPr/>
        </p:nvSpPr>
        <p:spPr bwMode="auto">
          <a:xfrm>
            <a:off x="1405502" y="1865593"/>
            <a:ext cx="9607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5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ko-KR" altLang="en-US" sz="14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특고압</a:t>
            </a:r>
            <a:endParaRPr lang="en-US" altLang="ko-KR" sz="14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53"/>
          <p:cNvSpPr txBox="1">
            <a:spLocks noChangeArrowheads="1"/>
          </p:cNvSpPr>
          <p:nvPr/>
        </p:nvSpPr>
        <p:spPr bwMode="auto">
          <a:xfrm>
            <a:off x="1405502" y="3625279"/>
            <a:ext cx="9607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5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ko-KR" altLang="en-US" sz="14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고압</a:t>
            </a:r>
            <a:endParaRPr lang="en-US" altLang="ko-KR" sz="14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 Box 53"/>
          <p:cNvSpPr txBox="1">
            <a:spLocks noChangeArrowheads="1"/>
          </p:cNvSpPr>
          <p:nvPr/>
        </p:nvSpPr>
        <p:spPr bwMode="auto">
          <a:xfrm>
            <a:off x="1405502" y="5589240"/>
            <a:ext cx="9607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5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ko-KR" altLang="en-US" sz="14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저압</a:t>
            </a:r>
            <a:endParaRPr lang="en-US" altLang="ko-KR" sz="14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>
            <a:off x="4041568" y="1266828"/>
            <a:ext cx="0" cy="906542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직선 연결선 22"/>
          <p:cNvCxnSpPr/>
          <p:nvPr/>
        </p:nvCxnSpPr>
        <p:spPr bwMode="auto">
          <a:xfrm flipV="1">
            <a:off x="2745424" y="3428999"/>
            <a:ext cx="2376264" cy="1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직선 연결선 24"/>
          <p:cNvCxnSpPr/>
          <p:nvPr/>
        </p:nvCxnSpPr>
        <p:spPr bwMode="auto">
          <a:xfrm>
            <a:off x="4041568" y="2115272"/>
            <a:ext cx="1097259" cy="1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직선 연결선 26"/>
          <p:cNvCxnSpPr/>
          <p:nvPr/>
        </p:nvCxnSpPr>
        <p:spPr bwMode="auto">
          <a:xfrm>
            <a:off x="4663264" y="3429000"/>
            <a:ext cx="0" cy="673107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>
            <a:off x="2771800" y="3429000"/>
            <a:ext cx="0" cy="673107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직선 연결선 44"/>
          <p:cNvCxnSpPr/>
          <p:nvPr/>
        </p:nvCxnSpPr>
        <p:spPr bwMode="auto">
          <a:xfrm>
            <a:off x="3419872" y="3429000"/>
            <a:ext cx="0" cy="1656184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직선 연결선 46"/>
          <p:cNvCxnSpPr/>
          <p:nvPr/>
        </p:nvCxnSpPr>
        <p:spPr bwMode="auto">
          <a:xfrm>
            <a:off x="4031104" y="4102107"/>
            <a:ext cx="2546657" cy="0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직선 연결선 48"/>
          <p:cNvCxnSpPr/>
          <p:nvPr/>
        </p:nvCxnSpPr>
        <p:spPr bwMode="auto">
          <a:xfrm>
            <a:off x="4041568" y="4102107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직선 연결선 50"/>
          <p:cNvCxnSpPr/>
          <p:nvPr/>
        </p:nvCxnSpPr>
        <p:spPr bwMode="auto">
          <a:xfrm>
            <a:off x="5940152" y="4102107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직선 연결선 51"/>
          <p:cNvCxnSpPr/>
          <p:nvPr/>
        </p:nvCxnSpPr>
        <p:spPr bwMode="auto">
          <a:xfrm>
            <a:off x="6568451" y="4095535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직선 연결선 52"/>
          <p:cNvCxnSpPr/>
          <p:nvPr/>
        </p:nvCxnSpPr>
        <p:spPr bwMode="auto">
          <a:xfrm>
            <a:off x="3419872" y="5067600"/>
            <a:ext cx="0" cy="43204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직선 연결선 59"/>
          <p:cNvCxnSpPr/>
          <p:nvPr/>
        </p:nvCxnSpPr>
        <p:spPr bwMode="auto">
          <a:xfrm>
            <a:off x="2781427" y="5480392"/>
            <a:ext cx="5030933" cy="0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직선 연결선 61"/>
          <p:cNvCxnSpPr/>
          <p:nvPr/>
        </p:nvCxnSpPr>
        <p:spPr bwMode="auto">
          <a:xfrm>
            <a:off x="2790257" y="5458583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직선 연결선 62"/>
          <p:cNvCxnSpPr/>
          <p:nvPr/>
        </p:nvCxnSpPr>
        <p:spPr bwMode="auto">
          <a:xfrm>
            <a:off x="3419872" y="5480392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직선 연결선 79"/>
          <p:cNvCxnSpPr/>
          <p:nvPr/>
        </p:nvCxnSpPr>
        <p:spPr bwMode="auto">
          <a:xfrm>
            <a:off x="4041568" y="5480392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직선 연결선 80"/>
          <p:cNvCxnSpPr/>
          <p:nvPr/>
        </p:nvCxnSpPr>
        <p:spPr bwMode="auto">
          <a:xfrm>
            <a:off x="4663301" y="5458583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직선 연결선 81"/>
          <p:cNvCxnSpPr/>
          <p:nvPr/>
        </p:nvCxnSpPr>
        <p:spPr bwMode="auto">
          <a:xfrm>
            <a:off x="5931360" y="5467967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직선 연결선 82"/>
          <p:cNvCxnSpPr/>
          <p:nvPr/>
        </p:nvCxnSpPr>
        <p:spPr bwMode="auto">
          <a:xfrm>
            <a:off x="6568451" y="5467967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직선 연결선 83"/>
          <p:cNvCxnSpPr/>
          <p:nvPr/>
        </p:nvCxnSpPr>
        <p:spPr bwMode="auto">
          <a:xfrm>
            <a:off x="7181872" y="5467967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직선 연결선 84"/>
          <p:cNvCxnSpPr/>
          <p:nvPr/>
        </p:nvCxnSpPr>
        <p:spPr bwMode="auto">
          <a:xfrm>
            <a:off x="7812360" y="5458583"/>
            <a:ext cx="0" cy="604258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직사각형 86"/>
          <p:cNvSpPr/>
          <p:nvPr/>
        </p:nvSpPr>
        <p:spPr bwMode="auto">
          <a:xfrm>
            <a:off x="2627784" y="4095535"/>
            <a:ext cx="288032" cy="989649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3770712" y="4707980"/>
            <a:ext cx="3070376" cy="377204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9" name="직사각형 88"/>
          <p:cNvSpPr/>
          <p:nvPr/>
        </p:nvSpPr>
        <p:spPr bwMode="auto">
          <a:xfrm>
            <a:off x="2650712" y="6061075"/>
            <a:ext cx="5323248" cy="377204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46" name="직선 연결선 45"/>
          <p:cNvCxnSpPr/>
          <p:nvPr/>
        </p:nvCxnSpPr>
        <p:spPr bwMode="auto">
          <a:xfrm>
            <a:off x="4041568" y="2115273"/>
            <a:ext cx="0" cy="906542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직선 연결선 47"/>
          <p:cNvCxnSpPr/>
          <p:nvPr/>
        </p:nvCxnSpPr>
        <p:spPr bwMode="auto">
          <a:xfrm>
            <a:off x="4041605" y="3021815"/>
            <a:ext cx="0" cy="407185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직선 연결선 53"/>
          <p:cNvCxnSpPr/>
          <p:nvPr/>
        </p:nvCxnSpPr>
        <p:spPr bwMode="auto">
          <a:xfrm>
            <a:off x="4660781" y="4102107"/>
            <a:ext cx="0" cy="605873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3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44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55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전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설비 현황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6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50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5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754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한전 정전사고에 따른 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대응</a:t>
                </a:r>
                <a:endParaRPr lang="ko-KR" altLang="en-US" sz="2800" b="1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 dirty="0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Ⅱ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72669" y="1266828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사 고 개 요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10" name="Text Box 53"/>
          <p:cNvSpPr txBox="1">
            <a:spLocks noChangeArrowheads="1"/>
          </p:cNvSpPr>
          <p:nvPr/>
        </p:nvSpPr>
        <p:spPr bwMode="auto">
          <a:xfrm>
            <a:off x="442913" y="1772816"/>
            <a:ext cx="813613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발생일시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: 2013. 11. 30. (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토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) 22:36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사고내용 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왕십리변전소 구내 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화재로 우리 정수센터 순간정전 발생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                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가동중인 송수펌프 등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UPS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부하를 제외한 모든 설비 정지됨</a:t>
            </a: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                (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마장동 일대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만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천여호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30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여분간 정전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669" y="3844787"/>
            <a:ext cx="1944216" cy="400110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우리 센터 상황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468313" y="4460919"/>
            <a:ext cx="81361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근 무 자 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중앙제어실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청원경찰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가동설비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송수펌프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870kW 1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대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450kW 1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대 등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사용전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력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1,800kW</a:t>
            </a:r>
          </a:p>
        </p:txBody>
      </p:sp>
    </p:spTree>
    <p:extLst>
      <p:ext uri="{BB962C8B-B14F-4D97-AF65-F5344CB8AC3E}">
        <p14:creationId xmlns:p14="http://schemas.microsoft.com/office/powerpoint/2010/main" val="336668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한전 정전사고에 따른 대응</a:t>
                </a: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 dirty="0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Ⅱ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72669" y="1196752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상 황 인 지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10" name="Text Box 53"/>
          <p:cNvSpPr txBox="1">
            <a:spLocks noChangeArrowheads="1"/>
          </p:cNvSpPr>
          <p:nvPr/>
        </p:nvSpPr>
        <p:spPr bwMode="auto">
          <a:xfrm>
            <a:off x="442913" y="1782006"/>
            <a:ext cx="813613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일반 조명 소등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송수펌프 정지 및 경보 발생</a:t>
            </a: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전기실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송수펌프실 등 비상조명 점등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440801" y="3446998"/>
            <a:ext cx="813613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제어실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HMI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상에서 정전 확인 후 예비 선로 투입 가능하나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매뉴얼에 따라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안전관리자 등 필수요원 비상 연락 후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송수펌프동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전기실로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신속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이동하여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한전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측 정전인지 자체 정전인지 확인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UVR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동작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OCR </a:t>
            </a: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부동작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및 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LBS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반 전원램프 점등으로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한전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측 순간 정전으로 확인되어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차단기 투입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보호계전기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리셋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등 순서대로 복구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특고압반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고압반까지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 전원 투입 완료</a:t>
            </a: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2669" y="2884875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초 동 대 처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653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0" grpId="0"/>
      <p:bldP spid="11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184765336" descr="DRW0000050cbc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7919" r="3095" b="11956"/>
          <a:stretch/>
        </p:blipFill>
        <p:spPr bwMode="auto">
          <a:xfrm>
            <a:off x="3416" y="1666937"/>
            <a:ext cx="9140583" cy="45258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한전 정전사고에 따른 대응</a:t>
                </a: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5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5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 dirty="0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Ⅱ</a:t>
              </a:r>
            </a:p>
          </p:txBody>
        </p:sp>
      </p:grp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자유형 5"/>
          <p:cNvSpPr/>
          <p:nvPr/>
        </p:nvSpPr>
        <p:spPr bwMode="auto">
          <a:xfrm>
            <a:off x="2233246" y="5081954"/>
            <a:ext cx="1696916" cy="492369"/>
          </a:xfrm>
          <a:custGeom>
            <a:avLst/>
            <a:gdLst>
              <a:gd name="connsiteX0" fmla="*/ 0 w 1696916"/>
              <a:gd name="connsiteY0" fmla="*/ 0 h 492369"/>
              <a:gd name="connsiteX1" fmla="*/ 1696916 w 1696916"/>
              <a:gd name="connsiteY1" fmla="*/ 8792 h 492369"/>
              <a:gd name="connsiteX2" fmla="*/ 1696916 w 1696916"/>
              <a:gd name="connsiteY2" fmla="*/ 272561 h 492369"/>
              <a:gd name="connsiteX3" fmla="*/ 325316 w 1696916"/>
              <a:gd name="connsiteY3" fmla="*/ 272561 h 492369"/>
              <a:gd name="connsiteX4" fmla="*/ 325316 w 1696916"/>
              <a:gd name="connsiteY4" fmla="*/ 483577 h 492369"/>
              <a:gd name="connsiteX5" fmla="*/ 8792 w 1696916"/>
              <a:gd name="connsiteY5" fmla="*/ 492369 h 492369"/>
              <a:gd name="connsiteX6" fmla="*/ 0 w 1696916"/>
              <a:gd name="connsiteY6" fmla="*/ 0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6916" h="492369">
                <a:moveTo>
                  <a:pt x="0" y="0"/>
                </a:moveTo>
                <a:lnTo>
                  <a:pt x="1696916" y="8792"/>
                </a:lnTo>
                <a:lnTo>
                  <a:pt x="1696916" y="272561"/>
                </a:lnTo>
                <a:lnTo>
                  <a:pt x="325316" y="272561"/>
                </a:lnTo>
                <a:lnTo>
                  <a:pt x="325316" y="483577"/>
                </a:lnTo>
                <a:lnTo>
                  <a:pt x="8792" y="492369"/>
                </a:lnTo>
                <a:lnTo>
                  <a:pt x="0" y="0"/>
                </a:lnTo>
                <a:close/>
              </a:path>
            </a:pathLst>
          </a:cu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314623" y="3573016"/>
            <a:ext cx="728985" cy="2088232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4283969" y="5094901"/>
            <a:ext cx="1872208" cy="504056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2233246" y="2132856"/>
            <a:ext cx="2482770" cy="504056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자유형 14"/>
          <p:cNvSpPr/>
          <p:nvPr/>
        </p:nvSpPr>
        <p:spPr bwMode="auto">
          <a:xfrm>
            <a:off x="193431" y="4617132"/>
            <a:ext cx="2936631" cy="974776"/>
          </a:xfrm>
          <a:custGeom>
            <a:avLst/>
            <a:gdLst>
              <a:gd name="connsiteX0" fmla="*/ 2936631 w 2936631"/>
              <a:gd name="connsiteY0" fmla="*/ 747346 h 984739"/>
              <a:gd name="connsiteX1" fmla="*/ 2936631 w 2936631"/>
              <a:gd name="connsiteY1" fmla="*/ 984739 h 984739"/>
              <a:gd name="connsiteX2" fmla="*/ 1116623 w 2936631"/>
              <a:gd name="connsiteY2" fmla="*/ 984739 h 984739"/>
              <a:gd name="connsiteX3" fmla="*/ 1116623 w 2936631"/>
              <a:gd name="connsiteY3" fmla="*/ 0 h 984739"/>
              <a:gd name="connsiteX4" fmla="*/ 0 w 2936631"/>
              <a:gd name="connsiteY4" fmla="*/ 0 h 984739"/>
              <a:gd name="connsiteX5" fmla="*/ 0 w 2936631"/>
              <a:gd name="connsiteY5" fmla="*/ 633046 h 984739"/>
              <a:gd name="connsiteX6" fmla="*/ 123092 w 2936631"/>
              <a:gd name="connsiteY6" fmla="*/ 633046 h 984739"/>
              <a:gd name="connsiteX7" fmla="*/ 123092 w 2936631"/>
              <a:gd name="connsiteY7" fmla="*/ 633046 h 98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631" h="984739">
                <a:moveTo>
                  <a:pt x="2936631" y="747346"/>
                </a:moveTo>
                <a:lnTo>
                  <a:pt x="2936631" y="984739"/>
                </a:lnTo>
                <a:lnTo>
                  <a:pt x="1116623" y="984739"/>
                </a:lnTo>
                <a:lnTo>
                  <a:pt x="1116623" y="0"/>
                </a:lnTo>
                <a:lnTo>
                  <a:pt x="0" y="0"/>
                </a:lnTo>
                <a:lnTo>
                  <a:pt x="0" y="633046"/>
                </a:lnTo>
                <a:lnTo>
                  <a:pt x="123092" y="633046"/>
                </a:lnTo>
                <a:lnTo>
                  <a:pt x="123092" y="633046"/>
                </a:ln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자유형 20"/>
          <p:cNvSpPr/>
          <p:nvPr/>
        </p:nvSpPr>
        <p:spPr bwMode="auto">
          <a:xfrm>
            <a:off x="1046285" y="5231423"/>
            <a:ext cx="4026877" cy="527539"/>
          </a:xfrm>
          <a:custGeom>
            <a:avLst/>
            <a:gdLst>
              <a:gd name="connsiteX0" fmla="*/ 0 w 4026877"/>
              <a:gd name="connsiteY0" fmla="*/ 0 h 527539"/>
              <a:gd name="connsiteX1" fmla="*/ 131884 w 4026877"/>
              <a:gd name="connsiteY1" fmla="*/ 0 h 527539"/>
              <a:gd name="connsiteX2" fmla="*/ 131884 w 4026877"/>
              <a:gd name="connsiteY2" fmla="*/ 527539 h 527539"/>
              <a:gd name="connsiteX3" fmla="*/ 4026877 w 4026877"/>
              <a:gd name="connsiteY3" fmla="*/ 527539 h 527539"/>
              <a:gd name="connsiteX4" fmla="*/ 4026877 w 4026877"/>
              <a:gd name="connsiteY4" fmla="*/ 360485 h 527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6877" h="527539">
                <a:moveTo>
                  <a:pt x="0" y="0"/>
                </a:moveTo>
                <a:lnTo>
                  <a:pt x="131884" y="0"/>
                </a:lnTo>
                <a:lnTo>
                  <a:pt x="131884" y="527539"/>
                </a:lnTo>
                <a:lnTo>
                  <a:pt x="4026877" y="527539"/>
                </a:lnTo>
                <a:lnTo>
                  <a:pt x="4026877" y="360485"/>
                </a:ln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" name="자유형 22"/>
          <p:cNvSpPr/>
          <p:nvPr/>
        </p:nvSpPr>
        <p:spPr bwMode="auto">
          <a:xfrm>
            <a:off x="2426677" y="2637692"/>
            <a:ext cx="2866292" cy="2453054"/>
          </a:xfrm>
          <a:custGeom>
            <a:avLst/>
            <a:gdLst>
              <a:gd name="connsiteX0" fmla="*/ 2681654 w 2866292"/>
              <a:gd name="connsiteY0" fmla="*/ 2453054 h 2453054"/>
              <a:gd name="connsiteX1" fmla="*/ 2681654 w 2866292"/>
              <a:gd name="connsiteY1" fmla="*/ 1899139 h 2453054"/>
              <a:gd name="connsiteX2" fmla="*/ 2866292 w 2866292"/>
              <a:gd name="connsiteY2" fmla="*/ 1899139 h 2453054"/>
              <a:gd name="connsiteX3" fmla="*/ 2866292 w 2866292"/>
              <a:gd name="connsiteY3" fmla="*/ 316523 h 2453054"/>
              <a:gd name="connsiteX4" fmla="*/ 0 w 2866292"/>
              <a:gd name="connsiteY4" fmla="*/ 316523 h 2453054"/>
              <a:gd name="connsiteX5" fmla="*/ 0 w 2866292"/>
              <a:gd name="connsiteY5" fmla="*/ 0 h 245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6292" h="2453054">
                <a:moveTo>
                  <a:pt x="2681654" y="2453054"/>
                </a:moveTo>
                <a:lnTo>
                  <a:pt x="2681654" y="1899139"/>
                </a:lnTo>
                <a:lnTo>
                  <a:pt x="2866292" y="1899139"/>
                </a:lnTo>
                <a:lnTo>
                  <a:pt x="2866292" y="316523"/>
                </a:lnTo>
                <a:lnTo>
                  <a:pt x="0" y="316523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72669" y="1084674"/>
            <a:ext cx="1730420" cy="400110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전력복구작업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자유형 25"/>
          <p:cNvSpPr/>
          <p:nvPr/>
        </p:nvSpPr>
        <p:spPr bwMode="auto">
          <a:xfrm>
            <a:off x="2425788" y="2636912"/>
            <a:ext cx="2866292" cy="2453054"/>
          </a:xfrm>
          <a:custGeom>
            <a:avLst/>
            <a:gdLst>
              <a:gd name="connsiteX0" fmla="*/ 2681654 w 2866292"/>
              <a:gd name="connsiteY0" fmla="*/ 2453054 h 2453054"/>
              <a:gd name="connsiteX1" fmla="*/ 2681654 w 2866292"/>
              <a:gd name="connsiteY1" fmla="*/ 1899139 h 2453054"/>
              <a:gd name="connsiteX2" fmla="*/ 2866292 w 2866292"/>
              <a:gd name="connsiteY2" fmla="*/ 1899139 h 2453054"/>
              <a:gd name="connsiteX3" fmla="*/ 2866292 w 2866292"/>
              <a:gd name="connsiteY3" fmla="*/ 316523 h 2453054"/>
              <a:gd name="connsiteX4" fmla="*/ 0 w 2866292"/>
              <a:gd name="connsiteY4" fmla="*/ 316523 h 2453054"/>
              <a:gd name="connsiteX5" fmla="*/ 0 w 2866292"/>
              <a:gd name="connsiteY5" fmla="*/ 0 h 245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6292" h="2453054">
                <a:moveTo>
                  <a:pt x="2681654" y="2453054"/>
                </a:moveTo>
                <a:lnTo>
                  <a:pt x="2681654" y="1899139"/>
                </a:lnTo>
                <a:lnTo>
                  <a:pt x="2866292" y="1899139"/>
                </a:lnTo>
                <a:lnTo>
                  <a:pt x="2866292" y="316523"/>
                </a:lnTo>
                <a:lnTo>
                  <a:pt x="0" y="316523"/>
                </a:lnTo>
                <a:lnTo>
                  <a:pt x="0" y="0"/>
                </a:lnTo>
              </a:path>
            </a:pathLst>
          </a:cu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자유형 1"/>
          <p:cNvSpPr/>
          <p:nvPr/>
        </p:nvSpPr>
        <p:spPr bwMode="auto">
          <a:xfrm>
            <a:off x="4528038" y="2628900"/>
            <a:ext cx="1002324" cy="2453054"/>
          </a:xfrm>
          <a:custGeom>
            <a:avLst/>
            <a:gdLst>
              <a:gd name="connsiteX0" fmla="*/ 1002324 w 1002324"/>
              <a:gd name="connsiteY0" fmla="*/ 2453054 h 2453054"/>
              <a:gd name="connsiteX1" fmla="*/ 1002324 w 1002324"/>
              <a:gd name="connsiteY1" fmla="*/ 1907931 h 2453054"/>
              <a:gd name="connsiteX2" fmla="*/ 764931 w 1002324"/>
              <a:gd name="connsiteY2" fmla="*/ 1907931 h 2453054"/>
              <a:gd name="connsiteX3" fmla="*/ 764931 w 1002324"/>
              <a:gd name="connsiteY3" fmla="*/ 263769 h 2453054"/>
              <a:gd name="connsiteX4" fmla="*/ 0 w 1002324"/>
              <a:gd name="connsiteY4" fmla="*/ 263769 h 2453054"/>
              <a:gd name="connsiteX5" fmla="*/ 0 w 1002324"/>
              <a:gd name="connsiteY5" fmla="*/ 0 h 245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2324" h="2453054">
                <a:moveTo>
                  <a:pt x="1002324" y="2453054"/>
                </a:moveTo>
                <a:lnTo>
                  <a:pt x="1002324" y="1907931"/>
                </a:lnTo>
                <a:lnTo>
                  <a:pt x="764931" y="1907931"/>
                </a:lnTo>
                <a:lnTo>
                  <a:pt x="764931" y="263769"/>
                </a:lnTo>
                <a:lnTo>
                  <a:pt x="0" y="263769"/>
                </a:lnTo>
                <a:lnTo>
                  <a:pt x="0" y="0"/>
                </a:ln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-2" y="1553593"/>
            <a:ext cx="9144000" cy="4752527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3416" y="1553593"/>
            <a:ext cx="9144000" cy="4752527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259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9" grpId="0" animBg="1"/>
      <p:bldP spid="16" grpId="0" animBg="1"/>
      <p:bldP spid="15" grpId="0" animBg="1"/>
      <p:bldP spid="21" grpId="0" animBg="1"/>
      <p:bldP spid="23" grpId="0" animBg="1"/>
      <p:bldP spid="26" grpId="0" animBg="1"/>
      <p:bldP spid="2" grpId="0" animBg="1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개선사</a:t>
                </a: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항</a:t>
                </a: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 dirty="0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Ⅲ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72669" y="1228691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원 인 분 석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10" name="Text Box 53"/>
          <p:cNvSpPr txBox="1">
            <a:spLocks noChangeArrowheads="1"/>
          </p:cNvSpPr>
          <p:nvPr/>
        </p:nvSpPr>
        <p:spPr bwMode="auto">
          <a:xfrm>
            <a:off x="441168" y="3506041"/>
            <a:ext cx="81361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일반 형광등에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배터리가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내장되어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평상 시에도 점등되고 정전 시에도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점등되어 혼란 야기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441168" y="4410011"/>
            <a:ext cx="81361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평소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에너지 절약을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위하여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전기실을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소등한 채로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운영하여 혼란 심화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441168" y="5036983"/>
            <a:ext cx="81361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재건설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공사와 정수시설 운영이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같은 공간에서 오랫동안 진행됨에 따라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피로도 누적 및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주의력 분산으로 위기대응 능력 저하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53"/>
          <p:cNvSpPr txBox="1">
            <a:spLocks noChangeArrowheads="1"/>
          </p:cNvSpPr>
          <p:nvPr/>
        </p:nvSpPr>
        <p:spPr bwMode="auto">
          <a:xfrm>
            <a:off x="441168" y="1909574"/>
            <a:ext cx="813613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평소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전기실은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소등 상태 유지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→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정전으로 비상조명 자동 점등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비상조명이 점등된 상태에서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근무자가 출동하여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전력 복구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전력이 복구되자 비상조명 소등 → 다시 정전된 것으로 착각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39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05"/>
          <p:cNvGrpSpPr>
            <a:grpSpLocks/>
          </p:cNvGrpSpPr>
          <p:nvPr/>
        </p:nvGrpSpPr>
        <p:grpSpPr bwMode="auto">
          <a:xfrm>
            <a:off x="395288" y="115888"/>
            <a:ext cx="5667375" cy="642937"/>
            <a:chOff x="249" y="391"/>
            <a:chExt cx="3570" cy="405"/>
          </a:xfrm>
        </p:grpSpPr>
        <p:grpSp>
          <p:nvGrpSpPr>
            <p:cNvPr id="17437" name="그룹 76"/>
            <p:cNvGrpSpPr>
              <a:grpSpLocks/>
            </p:cNvGrpSpPr>
            <p:nvPr/>
          </p:nvGrpSpPr>
          <p:grpSpPr bwMode="auto">
            <a:xfrm>
              <a:off x="279" y="409"/>
              <a:ext cx="3540" cy="336"/>
              <a:chOff x="476250" y="171450"/>
              <a:chExt cx="5619750" cy="533400"/>
            </a:xfrm>
          </p:grpSpPr>
          <p:sp>
            <p:nvSpPr>
              <p:cNvPr id="17439" name="Rectangle 315"/>
              <p:cNvSpPr>
                <a:spLocks noChangeArrowheads="1"/>
              </p:cNvSpPr>
              <p:nvPr/>
            </p:nvSpPr>
            <p:spPr bwMode="auto">
              <a:xfrm>
                <a:off x="1228725" y="171450"/>
                <a:ext cx="4867275" cy="53340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800" b="1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개선사항</a:t>
                </a:r>
              </a:p>
            </p:txBody>
          </p:sp>
          <p:sp>
            <p:nvSpPr>
              <p:cNvPr id="17440" name="AutoShape 316"/>
              <p:cNvSpPr>
                <a:spLocks noChangeArrowheads="1"/>
              </p:cNvSpPr>
              <p:nvPr/>
            </p:nvSpPr>
            <p:spPr bwMode="auto">
              <a:xfrm>
                <a:off x="476250" y="246040"/>
                <a:ext cx="609600" cy="45720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D8AA7"/>
                  </a:gs>
                  <a:gs pos="50000">
                    <a:srgbClr val="003366"/>
                  </a:gs>
                  <a:gs pos="100000">
                    <a:srgbClr val="6D8AA7"/>
                  </a:gs>
                </a:gsLst>
                <a:lin ang="2700000" scaled="1"/>
              </a:gradFill>
              <a:ln w="254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4"/>
                  </a:buBlip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l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endParaRPr lang="ko-KR" altLang="ko-KR" sz="2800" b="1">
                  <a:solidFill>
                    <a:srgbClr val="FFFFFF"/>
                  </a:solidFill>
                  <a:latin typeface="휴먼견출고딕" pitchFamily="18" charset="-127"/>
                  <a:ea typeface="휴먼견출고딕" pitchFamily="18" charset="-127"/>
                </a:endParaRPr>
              </a:p>
            </p:txBody>
          </p:sp>
        </p:grpSp>
        <p:sp>
          <p:nvSpPr>
            <p:cNvPr id="17438" name="Rectangle 315"/>
            <p:cNvSpPr>
              <a:spLocks noChangeArrowheads="1"/>
            </p:cNvSpPr>
            <p:nvPr/>
          </p:nvSpPr>
          <p:spPr bwMode="auto">
            <a:xfrm>
              <a:off x="249" y="391"/>
              <a:ext cx="450" cy="40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l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800" b="1" dirty="0">
                  <a:solidFill>
                    <a:srgbClr val="FFFFFF"/>
                  </a:solidFill>
                  <a:latin typeface="HY견명조" pitchFamily="18" charset="-127"/>
                  <a:ea typeface="HY견명조" pitchFamily="18" charset="-127"/>
                </a:rPr>
                <a:t>Ⅲ</a:t>
              </a:r>
            </a:p>
          </p:txBody>
        </p:sp>
      </p:grp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서울특별시 구의아리수정수센터</a:t>
            </a:r>
            <a:endParaRPr lang="ko-KR" altLang="en-US"/>
          </a:p>
        </p:txBody>
      </p:sp>
      <p:sp>
        <p:nvSpPr>
          <p:cNvPr id="30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553200" y="6504434"/>
            <a:ext cx="1331913" cy="221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u="none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F96339-0375-4181-991E-2FBF2A8AD882}" type="slidenum">
              <a:rPr lang="ko-KR" altLang="en-US" smtClean="0"/>
              <a:pPr>
                <a:defRPr/>
              </a:pPr>
              <a:t>13</a:t>
            </a:fld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5288" y="1340768"/>
            <a:ext cx="1730420" cy="400109"/>
          </a:xfrm>
          <a:prstGeom prst="rect">
            <a:avLst/>
          </a:prstGeom>
          <a:solidFill>
            <a:srgbClr val="FEECB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개 선 내 용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442913" y="1916832"/>
            <a:ext cx="81361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위기대응 매뉴얼 보완 및 주기적인 교육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정전사고 발생시 대처하는 매뉴얼을 근무자가 이해하기 쉽게 수정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전기안전관리 교육을 연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회에서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회로 확대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441168" y="3356992"/>
            <a:ext cx="81361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평상시 전기실 적정 조도 확보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중요시설인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전기실은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상시 점검 가능토록 일부 조명을 점등 상태 유지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  (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정전 시에는 비상조명이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복전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시에는 일반조명이 자동 점등됨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442913" y="5013176"/>
            <a:ext cx="81361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정수장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재건설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완료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2014. 12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.)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후 정수처리시설 운영에 집중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76581"/>
            <a:ext cx="5127941" cy="2884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직선 연결선 4"/>
          <p:cNvCxnSpPr/>
          <p:nvPr/>
        </p:nvCxnSpPr>
        <p:spPr bwMode="auto">
          <a:xfrm>
            <a:off x="899592" y="4112240"/>
            <a:ext cx="7128792" cy="0"/>
          </a:xfrm>
          <a:prstGeom prst="line">
            <a:avLst/>
          </a:prstGeom>
          <a:gradFill rotWithShape="0">
            <a:gsLst>
              <a:gs pos="0">
                <a:srgbClr val="CCECFF"/>
              </a:gs>
              <a:gs pos="100000">
                <a:srgbClr val="0000FF"/>
              </a:gs>
            </a:gsLst>
            <a:lin ang="5400000" scaled="1"/>
          </a:gra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6379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13" descr="ye29700_11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" b="8711"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그림 5" descr="아리수(한글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188913"/>
            <a:ext cx="16081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_x202509544" descr="EMB0000141c24e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152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Oval 47" descr="13"/>
          <p:cNvSpPr>
            <a:spLocks noChangeArrowheads="1"/>
          </p:cNvSpPr>
          <p:nvPr/>
        </p:nvSpPr>
        <p:spPr bwMode="auto">
          <a:xfrm>
            <a:off x="6156325" y="4221163"/>
            <a:ext cx="2411413" cy="225266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7150" algn="ctr">
            <a:solidFill>
              <a:srgbClr val="FFFF99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Blip>
                <a:blip r:embed="rId7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8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/>
          </a:p>
        </p:txBody>
      </p:sp>
      <p:sp>
        <p:nvSpPr>
          <p:cNvPr id="12" name="TextBox 11"/>
          <p:cNvSpPr txBox="1"/>
          <p:nvPr/>
        </p:nvSpPr>
        <p:spPr>
          <a:xfrm>
            <a:off x="2771800" y="5472226"/>
            <a:ext cx="3600400" cy="4770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err="1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구의아리수정수센터</a:t>
            </a:r>
            <a:endParaRPr kumimoji="0" lang="ko-KR" altLang="en-US" sz="2000" b="1" dirty="0">
              <a:ln w="12700">
                <a:noFill/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368" name="Picture 18" descr="EMB00000bf0000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445125"/>
            <a:ext cx="4762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Oval 47" descr="13"/>
          <p:cNvSpPr>
            <a:spLocks noChangeArrowheads="1"/>
          </p:cNvSpPr>
          <p:nvPr/>
        </p:nvSpPr>
        <p:spPr bwMode="auto">
          <a:xfrm>
            <a:off x="539750" y="3860800"/>
            <a:ext cx="1927225" cy="180022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57150" algn="ctr">
            <a:solidFill>
              <a:srgbClr val="FFFF99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Blip>
                <a:blip r:embed="rId7"/>
              </a:buBlip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8"/>
              </a:buBlip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/>
          </a:p>
        </p:txBody>
      </p:sp>
      <p:sp>
        <p:nvSpPr>
          <p:cNvPr id="9" name="TextBox 8"/>
          <p:cNvSpPr txBox="1"/>
          <p:nvPr/>
        </p:nvSpPr>
        <p:spPr>
          <a:xfrm>
            <a:off x="2051720" y="2348880"/>
            <a:ext cx="5070896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5400" dirty="0">
                <a:latin typeface="HY견고딕" pitchFamily="18" charset="-127"/>
                <a:ea typeface="HY견고딕" pitchFamily="18" charset="-127"/>
              </a:rPr>
              <a:t>경청해 주셔서 </a:t>
            </a:r>
            <a:r>
              <a:rPr lang="ko-KR" altLang="en-US" sz="5400" dirty="0" smtClean="0">
                <a:latin typeface="HY견고딕" pitchFamily="18" charset="-127"/>
                <a:ea typeface="HY견고딕" pitchFamily="18" charset="-127"/>
              </a:rPr>
              <a:t>감사합니다</a:t>
            </a:r>
            <a:endParaRPr kumimoji="0" lang="ko-KR" altLang="en-US" sz="199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80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CECFF"/>
            </a:gs>
            <a:gs pos="100000">
              <a:srgbClr val="0000FF"/>
            </a:gs>
          </a:gsLst>
          <a:lin ang="5400000" scaled="1"/>
        </a:gradFill>
        <a:ln w="25400" cap="flat" cmpd="sng" algn="ctr">
          <a:solidFill>
            <a:srgbClr val="FF0000"/>
          </a:solidFill>
          <a:prstDash val="dash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CECFF"/>
            </a:gs>
            <a:gs pos="100000">
              <a:srgbClr val="0000FF"/>
            </a:gs>
          </a:gsLst>
          <a:lin ang="5400000" scaled="1"/>
        </a:gradFill>
        <a:ln w="25400" cap="flat" cmpd="sng" algn="ctr">
          <a:solidFill>
            <a:srgbClr val="FF0000"/>
          </a:solidFill>
          <a:prstDash val="dash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9570</TotalTime>
  <Words>531</Words>
  <Application>Microsoft Office PowerPoint</Application>
  <PresentationFormat>화면 슬라이드 쇼(4:3)</PresentationFormat>
  <Paragraphs>166</Paragraphs>
  <Slides>14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서울상수도사업본부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water2009</dc:creator>
  <cp:lastModifiedBy>user</cp:lastModifiedBy>
  <cp:revision>600</cp:revision>
  <cp:lastPrinted>2014-11-06T04:56:08Z</cp:lastPrinted>
  <dcterms:created xsi:type="dcterms:W3CDTF">2009-04-07T12:14:41Z</dcterms:created>
  <dcterms:modified xsi:type="dcterms:W3CDTF">2014-11-07T05:30:48Z</dcterms:modified>
</cp:coreProperties>
</file>