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 Light" panose="020F0302020204030204" pitchFamily="34" charset="0"/>
      <p:regular r:id="rId13"/>
      <p:italic r:id="rId14"/>
    </p:embeddedFont>
    <p:embeddedFont>
      <p:font typeface="함초롬돋움" panose="020B0504000101010101" pitchFamily="50" charset="-127"/>
      <p:regular r:id="rId15"/>
      <p:bold r:id="rId16"/>
    </p:embeddedFont>
    <p:embeddedFont>
      <p:font typeface="Arial Unicode MS" panose="020B0604020202020204" pitchFamily="50" charset="-127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  <p:embeddedFont>
      <p:font typeface="휴먼엑스포" panose="02030504000101010101" pitchFamily="18" charset="-127"/>
      <p:regular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HY헤드라인M" panose="02030600000101010101" pitchFamily="18" charset="-127"/>
      <p:regular r:id="rId2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/>
    <p:restoredTop sz="94660"/>
  </p:normalViewPr>
  <p:slideViewPr>
    <p:cSldViewPr snapToGrid="0">
      <p:cViewPr varScale="1">
        <p:scale>
          <a:sx n="86" d="100"/>
          <a:sy n="86" d="100"/>
        </p:scale>
        <p:origin x="-90" y="-498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083B4973-8646-425E-B70C-D67A89B21BDC}" type="datetime1">
              <a:rPr lang="ko-KR" altLang="en-US"/>
              <a:pPr lvl="0">
                <a:defRPr/>
              </a:pPr>
              <a:t>2021-03-15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6A8A00FF-2E5D-43A3-B2A5-5D3C1C1EE259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0124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62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11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27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84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037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46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082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0899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60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881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456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2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0112" y="1577340"/>
            <a:ext cx="5307976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156" y="1577340"/>
            <a:ext cx="5307976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71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A2CC-AD33-4BEB-BEDF-7117FCB0AF3A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B6F26-7B99-433C-A969-9457AF99F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12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qfkicH0qxho&amp;amp;t=108s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hyperlink" Target="https://www.youtube.com/watch?v=ItyzTan55MU&amp;amp;t=32s" TargetMode="External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hyperlink" Target="https://www.youtube.com/watch?v=sE5P0_mKPO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" y="0"/>
            <a:ext cx="12213771" cy="29858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" y="6559420"/>
            <a:ext cx="12213771" cy="29858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798463" y="2922630"/>
            <a:ext cx="6703677" cy="7521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HY헤드라인M"/>
                <a:ea typeface="HY헤드라인M"/>
                <a:cs typeface="KoPubWorld돋움체 Bold"/>
              </a:rPr>
              <a:t>서울대공원 교통안전 교육</a:t>
            </a:r>
            <a:endParaRPr lang="ko-KR" altLang="en-US" sz="4400">
              <a:solidFill>
                <a:schemeClr val="tx1">
                  <a:lumMod val="65000"/>
                  <a:lumOff val="35000"/>
                </a:schemeClr>
              </a:solidFill>
              <a:latin typeface="HY헤드라인M"/>
              <a:ea typeface="HY헤드라인M"/>
              <a:cs typeface="KoPubWorld돋움체 Ligh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926077" y="2541180"/>
            <a:ext cx="2952208" cy="29858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926078" y="2522518"/>
            <a:ext cx="2439673" cy="390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000">
                <a:solidFill>
                  <a:schemeClr val="bg1"/>
                </a:solidFill>
                <a:latin typeface="휴먼엑스포"/>
                <a:ea typeface="휴먼엑스포"/>
                <a:cs typeface="KoPubWorld돋움체 Light"/>
              </a:rPr>
              <a:t>편안하고 안전한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56860" y="5348967"/>
            <a:ext cx="1221105" cy="8022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/>
                <a:ea typeface="함초롬돋움"/>
                <a:cs typeface="함초롬돋움"/>
              </a:rPr>
              <a:t>총무과</a:t>
            </a:r>
          </a:p>
          <a:p>
            <a:pPr algn="ctr">
              <a:defRPr/>
            </a:pPr>
            <a:r>
              <a:rPr lang="en-US" altLang="ko-KR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/>
                <a:ea typeface="함초롬돋움"/>
                <a:cs typeface="함초롬돋움"/>
              </a:rPr>
              <a:t>(</a:t>
            </a: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/>
                <a:ea typeface="함초롬돋움"/>
                <a:cs typeface="함초롬돋움"/>
              </a:rPr>
              <a:t>권순철</a:t>
            </a:r>
            <a:r>
              <a:rPr lang="en-US" altLang="ko-KR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/>
                <a:ea typeface="함초롬돋움"/>
                <a:cs typeface="함초롬돋움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" y="-1"/>
            <a:ext cx="12213771" cy="860932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70199" y="211748"/>
            <a:ext cx="2847448" cy="519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0" spc="600">
                <a:solidFill>
                  <a:schemeClr val="bg1"/>
                </a:solidFill>
                <a:latin typeface="KoPubWorld돋움체 Light"/>
                <a:ea typeface="KoPubWorld돋움체 Light"/>
                <a:cs typeface="KoPubWorld돋움체 Light"/>
              </a:rPr>
              <a:t>CONTENTS</a:t>
            </a:r>
            <a:endParaRPr lang="ko-KR" altLang="en-US" sz="2800" b="0" spc="600">
              <a:solidFill>
                <a:schemeClr val="bg1"/>
              </a:solidFill>
              <a:latin typeface="KoPubWorld돋움체 Light"/>
              <a:ea typeface="KoPubWorld돋움체 Light"/>
              <a:cs typeface="KoPubWorld돋움체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08493" y="5842339"/>
            <a:ext cx="4306776" cy="1918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6000" b="1">
                <a:solidFill>
                  <a:srgbClr val="64DECF">
                    <a:alpha val="16000"/>
                  </a:srgbClr>
                </a:solidFill>
                <a:latin typeface="KoPubWorld돋움체 Bold"/>
                <a:ea typeface="KoPubWorld돋움체 Bold"/>
                <a:cs typeface="KoPubWorld돋움체 Bold"/>
              </a:rPr>
              <a:t>CONTENTS</a:t>
            </a:r>
            <a:endParaRPr lang="ko-KR" altLang="en-US" sz="6000" b="1">
              <a:solidFill>
                <a:srgbClr val="64DECF">
                  <a:alpha val="16000"/>
                </a:srgbClr>
              </a:solidFill>
              <a:latin typeface="KoPubWorld돋움체 Bold"/>
              <a:ea typeface="KoPubWorld돋움체 Bold"/>
              <a:cs typeface="KoPubWorld돋움체 Bold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618476" y="2737705"/>
            <a:ext cx="6526303" cy="830997"/>
            <a:chOff x="3403338" y="2598003"/>
            <a:chExt cx="5785387" cy="830997"/>
          </a:xfrm>
        </p:grpSpPr>
        <p:grpSp>
          <p:nvGrpSpPr>
            <p:cNvPr id="2" name="그룹 1"/>
            <p:cNvGrpSpPr/>
            <p:nvPr/>
          </p:nvGrpSpPr>
          <p:grpSpPr>
            <a:xfrm>
              <a:off x="3403338" y="2598003"/>
              <a:ext cx="2839448" cy="830997"/>
              <a:chOff x="3403338" y="2598003"/>
              <a:chExt cx="2839448" cy="83099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3403337" y="2598003"/>
                <a:ext cx="765792" cy="8309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en-US" altLang="ko-KR" sz="4800" b="1">
                    <a:solidFill>
                      <a:srgbClr val="64DECF"/>
                    </a:solidFill>
                    <a:latin typeface="KoPubWorld돋움체 Bold"/>
                    <a:ea typeface="KoPubWorld돋움체 Bold"/>
                    <a:cs typeface="KoPubWorld돋움체 Bold"/>
                  </a:rPr>
                  <a:t>01</a:t>
                </a:r>
                <a:endParaRPr lang="ko-KR" altLang="en-US" sz="4800" b="1">
                  <a:solidFill>
                    <a:srgbClr val="64DECF"/>
                  </a:solidFill>
                  <a:latin typeface="KoPubWorld돋움체 Bold"/>
                  <a:ea typeface="KoPubWorld돋움체 Bold"/>
                  <a:cs typeface="KoPubWorld돋움체 Bold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182024" y="2667984"/>
                <a:ext cx="2047355" cy="57178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휴먼엑스포"/>
                    <a:ea typeface="휴먼엑스포"/>
                    <a:cs typeface="KoPubWorld돋움체 Light"/>
                  </a:rPr>
                  <a:t>교육취지</a:t>
                </a:r>
              </a:p>
              <a:p>
                <a:pPr lvl="0">
                  <a:defRPr/>
                </a:pPr>
                <a:r>
                  <a:rPr lang="ko-KR" altLang="en-US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함초롬돋움"/>
                    <a:ea typeface="함초롬돋움"/>
                    <a:cs typeface="함초롬돋움"/>
                  </a:rPr>
                  <a:t>공원 내 차량안전 사고 예방</a:t>
                </a:r>
                <a:endParaRPr lang="ko-KR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endParaRP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6731531" y="2598003"/>
              <a:ext cx="2457194" cy="830997"/>
              <a:chOff x="6731531" y="2598003"/>
              <a:chExt cx="2457194" cy="83099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31531" y="2598003"/>
                <a:ext cx="764396" cy="8309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en-US" altLang="ko-KR" sz="4800" b="1">
                    <a:solidFill>
                      <a:srgbClr val="64DECF"/>
                    </a:solidFill>
                    <a:latin typeface="KoPubWorld돋움체 Bold"/>
                    <a:ea typeface="KoPubWorld돋움체 Bold"/>
                    <a:cs typeface="KoPubWorld돋움체 Bold"/>
                  </a:rPr>
                  <a:t>02</a:t>
                </a:r>
                <a:endParaRPr lang="ko-KR" altLang="en-US" sz="4800" b="1">
                  <a:solidFill>
                    <a:srgbClr val="64DECF"/>
                  </a:solidFill>
                  <a:latin typeface="KoPubWorld돋움체 Bold"/>
                  <a:ea typeface="KoPubWorld돋움체 Bold"/>
                  <a:cs typeface="KoPubWorld돋움체 Bold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510219" y="2667984"/>
                <a:ext cx="1665994" cy="57178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휴먼엑스포"/>
                    <a:ea typeface="휴먼엑스포"/>
                    <a:cs typeface="KoPubWorld돋움체 Light"/>
                  </a:rPr>
                  <a:t>교통사고 위험성</a:t>
                </a:r>
              </a:p>
              <a:p>
                <a:pPr lvl="0">
                  <a:defRPr/>
                </a:pPr>
                <a:r>
                  <a:rPr lang="ko-KR" altLang="en-US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함초롬돋움"/>
                    <a:ea typeface="함초롬돋움"/>
                    <a:cs typeface="함초롬돋움"/>
                  </a:rPr>
                  <a:t>어린이 교통사고 </a:t>
                </a:r>
                <a:r>
                  <a:rPr lang="en-US" altLang="ko-KR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함초롬돋움"/>
                    <a:ea typeface="함초롬돋움"/>
                    <a:cs typeface="함초롬돋움"/>
                  </a:rPr>
                  <a:t>top5</a:t>
                </a:r>
              </a:p>
            </p:txBody>
          </p:sp>
        </p:grpSp>
      </p:grpSp>
      <p:grpSp>
        <p:nvGrpSpPr>
          <p:cNvPr id="23" name="그룹 22"/>
          <p:cNvGrpSpPr/>
          <p:nvPr/>
        </p:nvGrpSpPr>
        <p:grpSpPr>
          <a:xfrm>
            <a:off x="2618478" y="4040615"/>
            <a:ext cx="6715682" cy="830997"/>
            <a:chOff x="3403338" y="2598003"/>
            <a:chExt cx="5953273" cy="830997"/>
          </a:xfrm>
        </p:grpSpPr>
        <p:grpSp>
          <p:nvGrpSpPr>
            <p:cNvPr id="24" name="그룹 23"/>
            <p:cNvGrpSpPr/>
            <p:nvPr/>
          </p:nvGrpSpPr>
          <p:grpSpPr>
            <a:xfrm>
              <a:off x="3403338" y="2598003"/>
              <a:ext cx="3358119" cy="830997"/>
              <a:chOff x="3403338" y="2598003"/>
              <a:chExt cx="3358119" cy="830997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3403338" y="2598003"/>
                <a:ext cx="765790" cy="8309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en-US" altLang="ko-KR" sz="4800" b="1">
                    <a:solidFill>
                      <a:srgbClr val="64DECF"/>
                    </a:solidFill>
                    <a:latin typeface="KoPubWorld돋움체 Bold"/>
                    <a:ea typeface="KoPubWorld돋움체 Bold"/>
                    <a:cs typeface="KoPubWorld돋움체 Bold"/>
                  </a:rPr>
                  <a:t>03</a:t>
                </a:r>
                <a:endParaRPr lang="ko-KR" altLang="en-US" sz="4800" b="1">
                  <a:solidFill>
                    <a:srgbClr val="64DECF"/>
                  </a:solidFill>
                  <a:latin typeface="KoPubWorld돋움체 Bold"/>
                  <a:ea typeface="KoPubWorld돋움체 Bold"/>
                  <a:cs typeface="KoPubWorld돋움체 Bold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182024" y="2667984"/>
                <a:ext cx="2553976" cy="5737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휴먼엑스포"/>
                    <a:ea typeface="휴먼엑스포"/>
                    <a:cs typeface="KoPubWorld돋움체 Light"/>
                  </a:rPr>
                  <a:t>서울대공원 교통사고 유형</a:t>
                </a:r>
              </a:p>
              <a:p>
                <a:pPr lvl="0">
                  <a:defRPr/>
                </a:pPr>
                <a:r>
                  <a:rPr lang="ko-KR" altLang="en-US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함초롬돋움"/>
                    <a:ea typeface="함초롬돋움"/>
                    <a:cs typeface="함초롬돋움"/>
                  </a:rPr>
                  <a:t>일상적 및 위험지역 유형</a:t>
                </a: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6738846" y="2598003"/>
              <a:ext cx="2617765" cy="830997"/>
              <a:chOff x="6738846" y="2598003"/>
              <a:chExt cx="2617765" cy="83099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6738846" y="2598003"/>
                <a:ext cx="765526" cy="8309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en-US" altLang="ko-KR" sz="4800" b="1">
                    <a:solidFill>
                      <a:srgbClr val="64DECF"/>
                    </a:solidFill>
                    <a:latin typeface="KoPubWorld돋움체 Bold"/>
                    <a:ea typeface="KoPubWorld돋움체 Bold"/>
                    <a:cs typeface="KoPubWorld돋움체 Bold"/>
                  </a:rPr>
                  <a:t>04</a:t>
                </a:r>
                <a:endParaRPr lang="ko-KR" altLang="en-US" sz="4800" b="1">
                  <a:solidFill>
                    <a:srgbClr val="64DECF"/>
                  </a:solidFill>
                  <a:latin typeface="KoPubWorld돋움체 Bold"/>
                  <a:ea typeface="KoPubWorld돋움체 Bold"/>
                  <a:cs typeface="KoPubWorld돋움체 Bold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517527" y="2667984"/>
                <a:ext cx="1827564" cy="5737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ko-KR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휴먼엑스포"/>
                    <a:ea typeface="휴먼엑스포"/>
                    <a:cs typeface="KoPubWorld돋움체 Light"/>
                  </a:rPr>
                  <a:t>운전자 안전수칙</a:t>
                </a:r>
              </a:p>
              <a:p>
                <a:pPr lvl="0">
                  <a:defRPr/>
                </a:pPr>
                <a:r>
                  <a:rPr lang="en-US" altLang="ko-KR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함초롬돋움"/>
                    <a:ea typeface="함초롬돋움"/>
                    <a:cs typeface="함초롬돋움"/>
                  </a:rPr>
                  <a:t>8</a:t>
                </a:r>
                <a:r>
                  <a:rPr lang="ko-KR" altLang="en-US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함초롬돋움"/>
                    <a:ea typeface="함초롬돋움"/>
                    <a:cs typeface="함초롬돋움"/>
                  </a:rPr>
                  <a:t>가지 꼭 지켜야 할 사항</a:t>
                </a:r>
                <a:endParaRPr lang="en-US" altLang="ko-KR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505D9C9E-8325-4A59-BEFC-3BC22C85BDAD}"/>
              </a:ext>
            </a:extLst>
          </p:cNvPr>
          <p:cNvSpPr/>
          <p:nvPr/>
        </p:nvSpPr>
        <p:spPr>
          <a:xfrm flipV="1">
            <a:off x="557400" y="1001162"/>
            <a:ext cx="11077200" cy="1800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1B0813F0-0608-43A3-9E53-0BA015EDE231}"/>
              </a:ext>
            </a:extLst>
          </p:cNvPr>
          <p:cNvGrpSpPr/>
          <p:nvPr/>
        </p:nvGrpSpPr>
        <p:grpSpPr>
          <a:xfrm>
            <a:off x="4105429" y="188165"/>
            <a:ext cx="3981147" cy="923330"/>
            <a:chOff x="3819245" y="188165"/>
            <a:chExt cx="3981147" cy="92333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7D0033C3-456D-4151-9AAB-F0A2E961A5B6}"/>
                </a:ext>
              </a:extLst>
            </p:cNvPr>
            <p:cNvSpPr/>
            <p:nvPr/>
          </p:nvSpPr>
          <p:spPr>
            <a:xfrm>
              <a:off x="4603102" y="271010"/>
              <a:ext cx="319729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  <a:cs typeface="KoPubWorld돋움체 Light" panose="00000300000000000000" pitchFamily="2" charset="-127"/>
                </a:rPr>
                <a:t>교육취지</a:t>
              </a:r>
              <a:endPara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  <a:cs typeface="KoPubWorld돋움체 Light" panose="00000300000000000000" pitchFamily="2" charset="-127"/>
              </a:endParaRPr>
            </a:p>
            <a:p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공원 내 차량안전 사고 예방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841637C-F02D-4ED4-9B17-10A92FFC6619}"/>
                </a:ext>
              </a:extLst>
            </p:cNvPr>
            <p:cNvSpPr txBox="1"/>
            <p:nvPr/>
          </p:nvSpPr>
          <p:spPr>
            <a:xfrm>
              <a:off x="3819245" y="188165"/>
              <a:ext cx="963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b="1" dirty="0">
                  <a:solidFill>
                    <a:srgbClr val="64DECF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01</a:t>
              </a:r>
              <a:endParaRPr lang="ko-KR" altLang="en-US" sz="5400" b="1" dirty="0">
                <a:solidFill>
                  <a:srgbClr val="64DECF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8298B826-E1A7-4AAD-A2E9-FEF678DBFCF4}"/>
              </a:ext>
            </a:extLst>
          </p:cNvPr>
          <p:cNvSpPr/>
          <p:nvPr/>
        </p:nvSpPr>
        <p:spPr>
          <a:xfrm>
            <a:off x="680908" y="2267486"/>
            <a:ext cx="3288363" cy="317573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중대재해법</a:t>
            </a:r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35C649B-98E8-43B2-B60C-E016C81BF3B6}"/>
              </a:ext>
            </a:extLst>
          </p:cNvPr>
          <p:cNvSpPr txBox="1"/>
          <p:nvPr/>
        </p:nvSpPr>
        <p:spPr>
          <a:xfrm>
            <a:off x="5033865" y="2267486"/>
            <a:ext cx="2124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둘레길 무료개방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1" b="6374"/>
          <a:stretch/>
        </p:blipFill>
        <p:spPr>
          <a:xfrm>
            <a:off x="671382" y="2580954"/>
            <a:ext cx="3297889" cy="2343946"/>
          </a:xfrm>
          <a:prstGeom prst="rect">
            <a:avLst/>
          </a:prstGeom>
        </p:spPr>
      </p:pic>
      <p:pic>
        <p:nvPicPr>
          <p:cNvPr id="20" name="_x220872808" descr="DRW00003b2029c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 t="1" r="1956" b="1936"/>
          <a:stretch/>
        </p:blipFill>
        <p:spPr bwMode="auto">
          <a:xfrm>
            <a:off x="4451820" y="2575263"/>
            <a:ext cx="3289297" cy="236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88" y="2575263"/>
            <a:ext cx="3299119" cy="2368689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8298B826-E1A7-4AAD-A2E9-FEF678DBFCF4}"/>
              </a:ext>
            </a:extLst>
          </p:cNvPr>
          <p:cNvSpPr/>
          <p:nvPr/>
        </p:nvSpPr>
        <p:spPr>
          <a:xfrm>
            <a:off x="4451820" y="2267486"/>
            <a:ext cx="3288363" cy="317573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둘레길 무료개방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298B826-E1A7-4AAD-A2E9-FEF678DBFCF4}"/>
              </a:ext>
            </a:extLst>
          </p:cNvPr>
          <p:cNvSpPr/>
          <p:nvPr/>
        </p:nvSpPr>
        <p:spPr>
          <a:xfrm>
            <a:off x="8212889" y="2267486"/>
            <a:ext cx="3288363" cy="307777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성수기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342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57400" y="1001162"/>
            <a:ext cx="11077200" cy="1800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4105429" y="188165"/>
            <a:ext cx="4486123" cy="923330"/>
            <a:chOff x="3819245" y="188165"/>
            <a:chExt cx="3981147" cy="923330"/>
          </a:xfrm>
        </p:grpSpPr>
        <p:sp>
          <p:nvSpPr>
            <p:cNvPr id="5" name="직사각형 4"/>
            <p:cNvSpPr/>
            <p:nvPr/>
          </p:nvSpPr>
          <p:spPr>
            <a:xfrm>
              <a:off x="4603102" y="271010"/>
              <a:ext cx="319729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/>
                  <a:ea typeface="휴먼엑스포"/>
                  <a:cs typeface="KoPubWorld돋움체 Light"/>
                </a:rPr>
                <a:t>교통사고 위험성</a:t>
              </a:r>
            </a:p>
            <a:p>
              <a:pPr lvl="0">
                <a:defRPr/>
              </a:pPr>
              <a:r>
                <a:rPr lang="ko-KR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어린이 교통사고 유형</a:t>
              </a:r>
              <a:r>
                <a:rPr lang="en-US" altLang="ko-KR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5</a:t>
              </a:r>
              <a:r>
                <a:rPr lang="ko-KR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가지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245" y="188164"/>
              <a:ext cx="841765" cy="90530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US" altLang="ko-KR" sz="5400" b="1">
                  <a:solidFill>
                    <a:srgbClr val="64DECF"/>
                  </a:solidFill>
                  <a:latin typeface="KoPubWorld돋움체 Bold"/>
                  <a:ea typeface="KoPubWorld돋움체 Bold"/>
                  <a:cs typeface="KoPubWorld돋움체 Bold"/>
                </a:rPr>
                <a:t>02</a:t>
              </a:r>
              <a:endParaRPr lang="ko-KR" altLang="en-US" sz="5400" b="1">
                <a:solidFill>
                  <a:srgbClr val="64DECF"/>
                </a:solidFill>
                <a:latin typeface="KoPubWorld돋움체 Bold"/>
                <a:ea typeface="KoPubWorld돋움체 Bold"/>
                <a:cs typeface="KoPubWorld돋움체 Bold"/>
              </a:endParaRPr>
            </a:p>
          </p:txBody>
        </p:sp>
      </p:grpSp>
      <p:sp>
        <p:nvSpPr>
          <p:cNvPr id="9" name="직사각형 8">
            <a:hlinkClick r:id="rId2"/>
          </p:cNvPr>
          <p:cNvSpPr/>
          <p:nvPr/>
        </p:nvSpPr>
        <p:spPr>
          <a:xfrm>
            <a:off x="6185503" y="597616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>
                <a:hlinkClick r:id="rId2"/>
              </a:rPr>
              <a:t>동영상</a:t>
            </a:r>
            <a:endParaRPr lang="ko-KR" altLang="en-US" sz="140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833600" y="1791893"/>
            <a:ext cx="7427083" cy="4184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57400" y="1001162"/>
            <a:ext cx="11077200" cy="1800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4105429" y="188167"/>
            <a:ext cx="5495770" cy="923330"/>
            <a:chOff x="3819245" y="188165"/>
            <a:chExt cx="4518098" cy="923330"/>
          </a:xfrm>
        </p:grpSpPr>
        <p:sp>
          <p:nvSpPr>
            <p:cNvPr id="5" name="직사각형 4"/>
            <p:cNvSpPr/>
            <p:nvPr/>
          </p:nvSpPr>
          <p:spPr>
            <a:xfrm>
              <a:off x="4603101" y="271009"/>
              <a:ext cx="373424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/>
                  <a:ea typeface="휴먼엑스포"/>
                  <a:cs typeface="KoPubWorld돋움체 Bold"/>
                </a:rPr>
                <a:t>서울대공원 교통사고 유형</a:t>
              </a:r>
            </a:p>
            <a:p>
              <a:pPr lvl="0">
                <a:defRPr/>
              </a:pPr>
              <a:r>
                <a:rPr lang="ko-KR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공원 특성상 교통사고 위험에 노출</a:t>
              </a:r>
              <a:r>
                <a:rPr lang="en-US" altLang="ko-KR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(</a:t>
              </a:r>
              <a:r>
                <a:rPr lang="ko-KR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주말</a:t>
              </a:r>
              <a:r>
                <a:rPr lang="en-US" altLang="ko-KR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, </a:t>
              </a:r>
              <a:r>
                <a:rPr lang="ko-KR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성수기</a:t>
              </a:r>
              <a:r>
                <a:rPr lang="en-US" altLang="ko-KR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)</a:t>
              </a:r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/>
                <a:ea typeface="함초롬돋움"/>
                <a:cs typeface="함초롬돋움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245" y="188164"/>
              <a:ext cx="779795" cy="9053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US" altLang="ko-KR" sz="5400" b="1">
                  <a:solidFill>
                    <a:srgbClr val="64DECF"/>
                  </a:solidFill>
                  <a:latin typeface="KoPubWorld돋움체 Bold"/>
                  <a:ea typeface="KoPubWorld돋움체 Bold"/>
                  <a:cs typeface="KoPubWorld돋움체 Bold"/>
                </a:rPr>
                <a:t>03</a:t>
              </a:r>
              <a:endParaRPr lang="ko-KR" altLang="en-US" sz="5400" b="1">
                <a:solidFill>
                  <a:srgbClr val="64DECF"/>
                </a:solidFill>
                <a:latin typeface="KoPubWorld돋움체 Bold"/>
                <a:ea typeface="KoPubWorld돋움체 Bold"/>
                <a:cs typeface="KoPubWorld돋움체 Bold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1050614" y="2620281"/>
            <a:ext cx="6577445" cy="1007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373202" y="1548025"/>
            <a:ext cx="11257638" cy="4589163"/>
            <a:chOff x="2166289" y="2547258"/>
            <a:chExt cx="7935253" cy="2505873"/>
          </a:xfrm>
        </p:grpSpPr>
        <p:sp>
          <p:nvSpPr>
            <p:cNvPr id="56" name="직사각형 55"/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945650" y="2622583"/>
              <a:ext cx="1022789" cy="40981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01</a:t>
              </a:r>
            </a:p>
            <a:p>
              <a:pPr algn="ctr">
                <a:defRPr/>
              </a:pPr>
              <a:r>
                <a:rPr lang="ko-KR" altLang="en-US" sz="2000">
                  <a:solidFill>
                    <a:schemeClr val="bg1"/>
                  </a:solidFill>
                  <a:latin typeface="+mj-ea"/>
                  <a:ea typeface="+mj-ea"/>
                  <a:cs typeface="KoPubWorld돋움체 Light"/>
                </a:rPr>
                <a:t>서울대공원</a:t>
              </a:r>
              <a:endParaRPr lang="en-US" altLang="ko-KR" sz="2000">
                <a:solidFill>
                  <a:schemeClr val="bg1"/>
                </a:solidFill>
                <a:latin typeface="+mj-ea"/>
                <a:ea typeface="+mj-ea"/>
                <a:cs typeface="KoPubWorld돋움체 Light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166288" y="4401523"/>
              <a:ext cx="2415139" cy="1443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cs typeface="KoPubWorld돋움체 Bold"/>
                </a:rPr>
                <a:t>……………………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cs typeface="KoPubWorld돋움체 Bold"/>
                </a:rPr>
                <a:t>……</a:t>
              </a: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808552" y="2646808"/>
              <a:ext cx="618292" cy="36972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02</a:t>
              </a:r>
            </a:p>
            <a:p>
              <a:pPr algn="ctr">
                <a:defRPr/>
              </a:pPr>
              <a:r>
                <a:rPr lang="ko-KR" altLang="en-US">
                  <a:solidFill>
                    <a:schemeClr val="bg1"/>
                  </a:solidFill>
                  <a:latin typeface="+mj-ea"/>
                  <a:ea typeface="+mj-ea"/>
                  <a:cs typeface="KoPubWorld돋움체 Light"/>
                </a:rPr>
                <a:t>삼거리</a:t>
              </a:r>
              <a:endParaRPr lang="en-US" altLang="ko-KR">
                <a:solidFill>
                  <a:schemeClr val="bg1"/>
                </a:solidFill>
                <a:latin typeface="+mj-ea"/>
                <a:ea typeface="+mj-ea"/>
                <a:cs typeface="KoPubWorld돋움체 Light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990238" y="4172056"/>
              <a:ext cx="2254920" cy="2438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……………………………………………………</a:t>
              </a:r>
            </a:p>
            <a:p>
              <a:pPr algn="ctr">
                <a:defRPr/>
              </a:pP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846622" y="4192813"/>
              <a:ext cx="2254920" cy="2438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……………………………………………………</a:t>
              </a:r>
            </a:p>
            <a:p>
              <a:pPr algn="ctr">
                <a:defRPr/>
              </a:pP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4209561" y="1531300"/>
            <a:ext cx="11257638" cy="4589163"/>
            <a:chOff x="2166289" y="2547258"/>
            <a:chExt cx="7935253" cy="2505873"/>
          </a:xfrm>
        </p:grpSpPr>
        <p:sp>
          <p:nvSpPr>
            <p:cNvPr id="39" name="직사각형 38"/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691837" y="2627164"/>
              <a:ext cx="1446014" cy="4091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02</a:t>
              </a:r>
            </a:p>
            <a:p>
              <a:pPr algn="ctr">
                <a:defRPr/>
              </a:pPr>
              <a:r>
                <a:rPr lang="ko-KR" altLang="en-US" sz="2000">
                  <a:solidFill>
                    <a:schemeClr val="bg1"/>
                  </a:solidFill>
                  <a:latin typeface="+mj-ea"/>
                  <a:ea typeface="+mj-ea"/>
                  <a:cs typeface="KoPubWorld돋움체 Light"/>
                </a:rPr>
                <a:t>코끼리열차 도로</a:t>
              </a:r>
              <a:endParaRPr lang="en-US" altLang="ko-KR" sz="2000">
                <a:solidFill>
                  <a:schemeClr val="bg1"/>
                </a:solidFill>
                <a:latin typeface="+mj-ea"/>
                <a:ea typeface="+mj-ea"/>
                <a:cs typeface="KoPubWorld돋움체 Ligh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166289" y="4401522"/>
              <a:ext cx="2415139" cy="1512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cs typeface="KoPubWorld돋움체 Bold"/>
                </a:rPr>
                <a:t>……………………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cs typeface="KoPubWorld돋움체 Bold"/>
                </a:rPr>
                <a:t>……</a:t>
              </a: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08553" y="2646807"/>
              <a:ext cx="618756" cy="3635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02</a:t>
              </a:r>
            </a:p>
            <a:p>
              <a:pPr algn="ctr">
                <a:defRPr/>
              </a:pPr>
              <a:r>
                <a:rPr lang="ko-KR" altLang="en-US">
                  <a:solidFill>
                    <a:schemeClr val="bg1"/>
                  </a:solidFill>
                  <a:latin typeface="+mj-ea"/>
                  <a:ea typeface="+mj-ea"/>
                  <a:cs typeface="KoPubWorld돋움체 Light"/>
                </a:rPr>
                <a:t>삼거리</a:t>
              </a:r>
              <a:endParaRPr lang="en-US" altLang="ko-KR">
                <a:solidFill>
                  <a:schemeClr val="bg1"/>
                </a:solidFill>
                <a:latin typeface="+mj-ea"/>
                <a:ea typeface="+mj-ea"/>
                <a:cs typeface="KoPubWorld돋움체 Ligh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90239" y="4172056"/>
              <a:ext cx="2254920" cy="242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……………………………………………………</a:t>
              </a:r>
            </a:p>
            <a:p>
              <a:pPr algn="ctr">
                <a:defRPr/>
              </a:pP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846622" y="4192814"/>
              <a:ext cx="2254920" cy="2425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……………………………………………………</a:t>
              </a:r>
            </a:p>
            <a:p>
              <a:pPr algn="ctr">
                <a:defRPr/>
              </a:pP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8089204" y="1531300"/>
            <a:ext cx="11257638" cy="4589163"/>
            <a:chOff x="2166289" y="2547258"/>
            <a:chExt cx="7935252" cy="2505873"/>
          </a:xfrm>
        </p:grpSpPr>
        <p:sp>
          <p:nvSpPr>
            <p:cNvPr id="63" name="직사각형 62"/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127323" y="2622584"/>
              <a:ext cx="491461" cy="4137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03</a:t>
              </a:r>
            </a:p>
            <a:p>
              <a:pPr algn="ctr">
                <a:defRPr/>
              </a:pPr>
              <a:r>
                <a:rPr lang="ko-KR" altLang="en-US" sz="2000">
                  <a:solidFill>
                    <a:schemeClr val="bg1"/>
                  </a:solidFill>
                  <a:latin typeface="+mj-ea"/>
                  <a:ea typeface="+mj-ea"/>
                  <a:cs typeface="KoPubWorld돋움체 Light"/>
                </a:rPr>
                <a:t>정문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166289" y="4401522"/>
              <a:ext cx="2415139" cy="1512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cs typeface="KoPubWorld돋움체 Bold"/>
                </a:rPr>
                <a:t>……………………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</a:t>
              </a:r>
              <a:r>
                <a:rPr lang="en-US" altLang="ko-KR" sz="1200">
                  <a:solidFill>
                    <a:schemeClr val="bg1"/>
                  </a:solidFill>
                  <a:latin typeface="+mj-ea"/>
                  <a:cs typeface="KoPubWorld돋움체 Bold"/>
                </a:rPr>
                <a:t>……</a:t>
              </a: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808554" y="2646807"/>
              <a:ext cx="618292" cy="363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02</a:t>
              </a:r>
            </a:p>
            <a:p>
              <a:pPr algn="ctr">
                <a:defRPr/>
              </a:pPr>
              <a:r>
                <a:rPr lang="ko-KR" altLang="en-US">
                  <a:solidFill>
                    <a:schemeClr val="bg1"/>
                  </a:solidFill>
                  <a:latin typeface="+mj-ea"/>
                  <a:ea typeface="+mj-ea"/>
                  <a:cs typeface="KoPubWorld돋움체 Light"/>
                </a:rPr>
                <a:t>삼거리</a:t>
              </a:r>
              <a:endParaRPr lang="en-US" altLang="ko-KR">
                <a:solidFill>
                  <a:schemeClr val="bg1"/>
                </a:solidFill>
                <a:latin typeface="+mj-ea"/>
                <a:ea typeface="+mj-ea"/>
                <a:cs typeface="KoPubWorld돋움체 Ligh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990239" y="4172056"/>
              <a:ext cx="2254920" cy="242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……………………………………………………</a:t>
              </a:r>
            </a:p>
            <a:p>
              <a:pPr algn="ctr">
                <a:defRPr/>
              </a:pP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846622" y="4192814"/>
              <a:ext cx="2254919" cy="2425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>
                  <a:solidFill>
                    <a:schemeClr val="bg1"/>
                  </a:solidFill>
                  <a:latin typeface="+mj-ea"/>
                  <a:ea typeface="+mj-ea"/>
                  <a:cs typeface="KoPubWorld돋움체 Bold"/>
                </a:rPr>
                <a:t>……………………………………………………</a:t>
              </a:r>
            </a:p>
            <a:p>
              <a:pPr algn="ctr">
                <a:defRPr/>
              </a:pPr>
              <a:endParaRPr lang="en-US" altLang="ko-KR" sz="1200">
                <a:solidFill>
                  <a:schemeClr val="bg1"/>
                </a:solidFill>
                <a:latin typeface="+mj-ea"/>
                <a:ea typeface="+mj-ea"/>
                <a:cs typeface="KoPubWorld돋움체 Bold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5310" r="4720" b="-170"/>
          <a:stretch>
            <a:fillRect/>
          </a:stretch>
        </p:blipFill>
        <p:spPr>
          <a:xfrm>
            <a:off x="4287698" y="2544726"/>
            <a:ext cx="3379462" cy="241776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r="12100" b="16290"/>
          <a:stretch>
            <a:fillRect/>
          </a:stretch>
        </p:blipFill>
        <p:spPr>
          <a:xfrm>
            <a:off x="437229" y="2544726"/>
            <a:ext cx="3393117" cy="2367336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4"/>
          <a:srcRect r="50930" b="1370"/>
          <a:stretch>
            <a:fillRect/>
          </a:stretch>
        </p:blipFill>
        <p:spPr>
          <a:xfrm>
            <a:off x="8147393" y="2559198"/>
            <a:ext cx="3400879" cy="24594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505D9C9E-8325-4A59-BEFC-3BC22C85BDAD}"/>
              </a:ext>
            </a:extLst>
          </p:cNvPr>
          <p:cNvSpPr/>
          <p:nvPr/>
        </p:nvSpPr>
        <p:spPr>
          <a:xfrm flipV="1">
            <a:off x="557400" y="1001162"/>
            <a:ext cx="11077200" cy="1800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1B0813F0-0608-43A3-9E53-0BA015EDE231}"/>
              </a:ext>
            </a:extLst>
          </p:cNvPr>
          <p:cNvGrpSpPr/>
          <p:nvPr/>
        </p:nvGrpSpPr>
        <p:grpSpPr>
          <a:xfrm>
            <a:off x="4105429" y="188167"/>
            <a:ext cx="5495770" cy="923330"/>
            <a:chOff x="3819245" y="188165"/>
            <a:chExt cx="4518098" cy="92333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7D0033C3-456D-4151-9AAB-F0A2E961A5B6}"/>
                </a:ext>
              </a:extLst>
            </p:cNvPr>
            <p:cNvSpPr/>
            <p:nvPr/>
          </p:nvSpPr>
          <p:spPr>
            <a:xfrm>
              <a:off x="4603101" y="271010"/>
              <a:ext cx="373424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  <a:cs typeface="KoPubWorld돋움체 Bold" panose="00000800000000000000" pitchFamily="2" charset="-127"/>
                </a:rPr>
                <a:t>서울대공원 </a:t>
              </a:r>
              <a:r>
                <a:rPr lang="ko-KR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  <a:cs typeface="KoPubWorld돋움체 Bold" panose="00000800000000000000" pitchFamily="2" charset="-127"/>
                </a:rPr>
                <a:t>교통사고 유형</a:t>
              </a:r>
              <a:endParaRPr lang="en-US" altLang="ko-K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  <a:cs typeface="KoPubWorld돋움체 Bold" panose="00000800000000000000" pitchFamily="2" charset="-127"/>
              </a:endParaRPr>
            </a:p>
            <a:p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교통사고 위험지역 유형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841637C-F02D-4ED4-9B17-10A92FFC6619}"/>
                </a:ext>
              </a:extLst>
            </p:cNvPr>
            <p:cNvSpPr txBox="1"/>
            <p:nvPr/>
          </p:nvSpPr>
          <p:spPr>
            <a:xfrm>
              <a:off x="3819245" y="188165"/>
              <a:ext cx="963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b="1" dirty="0">
                  <a:solidFill>
                    <a:srgbClr val="64DECF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03</a:t>
              </a:r>
              <a:endParaRPr lang="ko-KR" altLang="en-US" sz="5400" b="1" dirty="0">
                <a:solidFill>
                  <a:srgbClr val="64DECF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FC8FF7CF-D8B5-498D-94C7-188252370E53}"/>
              </a:ext>
            </a:extLst>
          </p:cNvPr>
          <p:cNvSpPr/>
          <p:nvPr/>
        </p:nvSpPr>
        <p:spPr>
          <a:xfrm>
            <a:off x="1050614" y="2620281"/>
            <a:ext cx="6577445" cy="1007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="" xmlns:a16="http://schemas.microsoft.com/office/drawing/2014/main" id="{8AC7B7DB-B3D3-41D3-95D5-2DBDBBFED3F5}"/>
              </a:ext>
            </a:extLst>
          </p:cNvPr>
          <p:cNvGrpSpPr/>
          <p:nvPr/>
        </p:nvGrpSpPr>
        <p:grpSpPr>
          <a:xfrm>
            <a:off x="373202" y="1548025"/>
            <a:ext cx="11257638" cy="4589163"/>
            <a:chOff x="2166289" y="2547258"/>
            <a:chExt cx="7935253" cy="2505873"/>
          </a:xfrm>
        </p:grpSpPr>
        <p:sp>
          <p:nvSpPr>
            <p:cNvPr id="56" name="직사각형 55">
              <a:extLst>
                <a:ext uri="{FF2B5EF4-FFF2-40B4-BE49-F238E27FC236}">
                  <a16:creationId xmlns="" xmlns:a16="http://schemas.microsoft.com/office/drawing/2014/main" id="{7A5705AF-7E3F-4EE1-AAFA-DF5991A0C3EC}"/>
                </a:ext>
              </a:extLst>
            </p:cNvPr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="" xmlns:a16="http://schemas.microsoft.com/office/drawing/2014/main" id="{F7374D96-F450-468F-BCE5-3F1C4AC6DE17}"/>
                </a:ext>
              </a:extLst>
            </p:cNvPr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3126436" y="2622584"/>
              <a:ext cx="672528" cy="420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01</a:t>
              </a:r>
              <a:endParaRPr lang="en-US" altLang="ko-KR" sz="28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둘레길</a:t>
              </a:r>
              <a:endParaRPr lang="en-US" altLang="ko-KR" sz="2000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2166289" y="4401523"/>
              <a:ext cx="2415139" cy="15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5808553" y="2646808"/>
              <a:ext cx="618292" cy="369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02</a:t>
              </a:r>
              <a:endPara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삼거리</a:t>
              </a:r>
              <a:endParaRPr lang="en-US" altLang="ko-KR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4990239" y="4172057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7846622" y="4192814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5445" r="1099" b="18797"/>
          <a:stretch/>
        </p:blipFill>
        <p:spPr>
          <a:xfrm>
            <a:off x="505010" y="2539253"/>
            <a:ext cx="3294516" cy="2476530"/>
          </a:xfrm>
          <a:prstGeom prst="rect">
            <a:avLst/>
          </a:prstGeom>
        </p:spPr>
      </p:pic>
      <p:sp>
        <p:nvSpPr>
          <p:cNvPr id="31" name="폭발 1 30"/>
          <p:cNvSpPr/>
          <p:nvPr/>
        </p:nvSpPr>
        <p:spPr>
          <a:xfrm>
            <a:off x="1915561" y="3185383"/>
            <a:ext cx="475778" cy="57596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00024" y="5131730"/>
            <a:ext cx="33995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둘레길 무료 개방됨에 따라</a:t>
            </a:r>
            <a:endParaRPr lang="en-US" altLang="ko-KR" sz="14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관리차량과 보행자간 혼선 발생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="" xmlns:a16="http://schemas.microsoft.com/office/drawing/2014/main" id="{8AC7B7DB-B3D3-41D3-95D5-2DBDBBFED3F5}"/>
              </a:ext>
            </a:extLst>
          </p:cNvPr>
          <p:cNvGrpSpPr/>
          <p:nvPr/>
        </p:nvGrpSpPr>
        <p:grpSpPr>
          <a:xfrm>
            <a:off x="4209561" y="1531300"/>
            <a:ext cx="11257638" cy="4589163"/>
            <a:chOff x="2166289" y="2547258"/>
            <a:chExt cx="7935253" cy="2505873"/>
          </a:xfrm>
        </p:grpSpPr>
        <p:sp>
          <p:nvSpPr>
            <p:cNvPr id="39" name="직사각형 38">
              <a:extLst>
                <a:ext uri="{FF2B5EF4-FFF2-40B4-BE49-F238E27FC236}">
                  <a16:creationId xmlns="" xmlns:a16="http://schemas.microsoft.com/office/drawing/2014/main" id="{7A5705AF-7E3F-4EE1-AAFA-DF5991A0C3EC}"/>
                </a:ext>
              </a:extLst>
            </p:cNvPr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="" xmlns:a16="http://schemas.microsoft.com/office/drawing/2014/main" id="{F7374D96-F450-468F-BCE5-3F1C4AC6DE17}"/>
                </a:ext>
              </a:extLst>
            </p:cNvPr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3085049" y="2627165"/>
              <a:ext cx="672528" cy="420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02</a:t>
              </a:r>
              <a:endParaRPr lang="en-US" altLang="ko-KR" sz="24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삼거리</a:t>
              </a:r>
              <a:endParaRPr lang="en-US" altLang="ko-KR" sz="2000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2166289" y="4401523"/>
              <a:ext cx="2415139" cy="15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5808553" y="2646808"/>
              <a:ext cx="618292" cy="369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02</a:t>
              </a:r>
              <a:endPara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삼거리</a:t>
              </a:r>
              <a:endParaRPr lang="en-US" altLang="ko-KR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4990239" y="4172057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7846622" y="4192814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="" xmlns:a16="http://schemas.microsoft.com/office/drawing/2014/main" id="{8AC7B7DB-B3D3-41D3-95D5-2DBDBBFED3F5}"/>
              </a:ext>
            </a:extLst>
          </p:cNvPr>
          <p:cNvGrpSpPr/>
          <p:nvPr/>
        </p:nvGrpSpPr>
        <p:grpSpPr>
          <a:xfrm>
            <a:off x="8089203" y="1531300"/>
            <a:ext cx="11257638" cy="4589163"/>
            <a:chOff x="2166289" y="2547258"/>
            <a:chExt cx="7935253" cy="2505873"/>
          </a:xfrm>
        </p:grpSpPr>
        <p:sp>
          <p:nvSpPr>
            <p:cNvPr id="63" name="직사각형 62">
              <a:extLst>
                <a:ext uri="{FF2B5EF4-FFF2-40B4-BE49-F238E27FC236}">
                  <a16:creationId xmlns="" xmlns:a16="http://schemas.microsoft.com/office/drawing/2014/main" id="{7A5705AF-7E3F-4EE1-AAFA-DF5991A0C3EC}"/>
                </a:ext>
              </a:extLst>
            </p:cNvPr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="" xmlns:a16="http://schemas.microsoft.com/office/drawing/2014/main" id="{F7374D96-F450-468F-BCE5-3F1C4AC6DE17}"/>
                </a:ext>
              </a:extLst>
            </p:cNvPr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2965085" y="2622584"/>
              <a:ext cx="853317" cy="420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03</a:t>
              </a:r>
              <a:endParaRPr lang="en-US" altLang="ko-KR" sz="24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횡단보도</a:t>
              </a:r>
              <a:endParaRPr lang="en-US" altLang="ko-KR" sz="2000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2166289" y="4401523"/>
              <a:ext cx="2415139" cy="15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5808553" y="2646808"/>
              <a:ext cx="618292" cy="369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02</a:t>
              </a:r>
              <a:endPara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삼거리</a:t>
              </a:r>
              <a:endParaRPr lang="en-US" altLang="ko-KR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4990239" y="4172057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7846622" y="4192814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3" t="24053" r="6078" b="5752"/>
          <a:stretch/>
        </p:blipFill>
        <p:spPr>
          <a:xfrm>
            <a:off x="8181473" y="2516971"/>
            <a:ext cx="3335631" cy="246831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" t="29975" r="-458" b="19670"/>
          <a:stretch/>
        </p:blipFill>
        <p:spPr>
          <a:xfrm>
            <a:off x="4280231" y="2547641"/>
            <a:ext cx="3391053" cy="2387879"/>
          </a:xfrm>
          <a:prstGeom prst="rect">
            <a:avLst/>
          </a:prstGeom>
        </p:spPr>
      </p:pic>
      <p:sp>
        <p:nvSpPr>
          <p:cNvPr id="29" name="폭발 1 28"/>
          <p:cNvSpPr/>
          <p:nvPr/>
        </p:nvSpPr>
        <p:spPr>
          <a:xfrm>
            <a:off x="5855797" y="3748282"/>
            <a:ext cx="480406" cy="45126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0" name="폭발 1 29"/>
          <p:cNvSpPr/>
          <p:nvPr/>
        </p:nvSpPr>
        <p:spPr>
          <a:xfrm>
            <a:off x="10469211" y="3472717"/>
            <a:ext cx="475778" cy="57596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4259058" y="5122303"/>
            <a:ext cx="33995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교차로 구간에서 차선 감소로 인해</a:t>
            </a:r>
            <a:endParaRPr lang="en-US" altLang="ko-KR" sz="14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관리차량과 보행자간 혼선 발생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8027319" y="5282575"/>
            <a:ext cx="368405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길을 건너거나 불쑥 나타나는 경우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969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505D9C9E-8325-4A59-BEFC-3BC22C85BDAD}"/>
              </a:ext>
            </a:extLst>
          </p:cNvPr>
          <p:cNvSpPr/>
          <p:nvPr/>
        </p:nvSpPr>
        <p:spPr>
          <a:xfrm flipV="1">
            <a:off x="557400" y="1001162"/>
            <a:ext cx="11077200" cy="1800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1B0813F0-0608-43A3-9E53-0BA015EDE231}"/>
              </a:ext>
            </a:extLst>
          </p:cNvPr>
          <p:cNvGrpSpPr/>
          <p:nvPr/>
        </p:nvGrpSpPr>
        <p:grpSpPr>
          <a:xfrm>
            <a:off x="4105429" y="188167"/>
            <a:ext cx="5495770" cy="923330"/>
            <a:chOff x="3819245" y="188165"/>
            <a:chExt cx="4518098" cy="92333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7D0033C3-456D-4151-9AAB-F0A2E961A5B6}"/>
                </a:ext>
              </a:extLst>
            </p:cNvPr>
            <p:cNvSpPr/>
            <p:nvPr/>
          </p:nvSpPr>
          <p:spPr>
            <a:xfrm>
              <a:off x="4603101" y="271010"/>
              <a:ext cx="373424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  <a:cs typeface="KoPubWorld돋움체 Bold" panose="00000800000000000000" pitchFamily="2" charset="-127"/>
                </a:rPr>
                <a:t>서울대공원 </a:t>
              </a:r>
              <a:r>
                <a:rPr lang="ko-KR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  <a:cs typeface="KoPubWorld돋움체 Bold" panose="00000800000000000000" pitchFamily="2" charset="-127"/>
                </a:rPr>
                <a:t>교통사고 유형</a:t>
              </a:r>
              <a:endParaRPr lang="en-US" altLang="ko-K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  <a:cs typeface="KoPubWorld돋움체 Bold" panose="00000800000000000000" pitchFamily="2" charset="-127"/>
              </a:endParaRPr>
            </a:p>
            <a:p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교통사고 위험지역 유형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841637C-F02D-4ED4-9B17-10A92FFC6619}"/>
                </a:ext>
              </a:extLst>
            </p:cNvPr>
            <p:cNvSpPr txBox="1"/>
            <p:nvPr/>
          </p:nvSpPr>
          <p:spPr>
            <a:xfrm>
              <a:off x="3819245" y="188165"/>
              <a:ext cx="963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b="1" dirty="0">
                  <a:solidFill>
                    <a:srgbClr val="64DECF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03</a:t>
              </a:r>
              <a:endParaRPr lang="ko-KR" altLang="en-US" sz="5400" b="1" dirty="0">
                <a:solidFill>
                  <a:srgbClr val="64DECF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FC8FF7CF-D8B5-498D-94C7-188252370E53}"/>
              </a:ext>
            </a:extLst>
          </p:cNvPr>
          <p:cNvSpPr/>
          <p:nvPr/>
        </p:nvSpPr>
        <p:spPr>
          <a:xfrm>
            <a:off x="1050614" y="2620281"/>
            <a:ext cx="6577445" cy="1007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="" xmlns:a16="http://schemas.microsoft.com/office/drawing/2014/main" id="{8AC7B7DB-B3D3-41D3-95D5-2DBDBBFED3F5}"/>
              </a:ext>
            </a:extLst>
          </p:cNvPr>
          <p:cNvGrpSpPr/>
          <p:nvPr/>
        </p:nvGrpSpPr>
        <p:grpSpPr>
          <a:xfrm>
            <a:off x="373202" y="1548025"/>
            <a:ext cx="11257638" cy="4589163"/>
            <a:chOff x="2166289" y="2547258"/>
            <a:chExt cx="7935253" cy="2505873"/>
          </a:xfrm>
        </p:grpSpPr>
        <p:sp>
          <p:nvSpPr>
            <p:cNvPr id="56" name="직사각형 55">
              <a:extLst>
                <a:ext uri="{FF2B5EF4-FFF2-40B4-BE49-F238E27FC236}">
                  <a16:creationId xmlns="" xmlns:a16="http://schemas.microsoft.com/office/drawing/2014/main" id="{7A5705AF-7E3F-4EE1-AAFA-DF5991A0C3EC}"/>
                </a:ext>
              </a:extLst>
            </p:cNvPr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="" xmlns:a16="http://schemas.microsoft.com/office/drawing/2014/main" id="{F7374D96-F450-468F-BCE5-3F1C4AC6DE17}"/>
                </a:ext>
              </a:extLst>
            </p:cNvPr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3036041" y="2622584"/>
              <a:ext cx="853316" cy="420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04</a:t>
              </a:r>
              <a:endParaRPr lang="en-US" altLang="ko-KR" sz="28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2000" b="1" dirty="0" smtClean="0">
                  <a:solidFill>
                    <a:srgbClr val="0000FF"/>
                  </a:solidFill>
                  <a:latin typeface="+mj-ea"/>
                  <a:cs typeface="KoPubWorld돋움체 Light" panose="00000300000000000000" pitchFamily="2" charset="-127"/>
                </a:rPr>
                <a:t>커브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+mj-ea"/>
                  <a:cs typeface="KoPubWorld돋움체 Light" panose="00000300000000000000" pitchFamily="2" charset="-127"/>
                </a:rPr>
                <a:t>구간</a:t>
              </a:r>
              <a:endParaRPr lang="en-US" altLang="ko-KR" sz="2000" dirty="0">
                <a:solidFill>
                  <a:schemeClr val="bg1"/>
                </a:solidFill>
                <a:latin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2166289" y="4401523"/>
              <a:ext cx="2415139" cy="15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5808553" y="2646808"/>
              <a:ext cx="618292" cy="369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02</a:t>
              </a:r>
              <a:endPara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삼거리</a:t>
              </a:r>
              <a:endParaRPr lang="en-US" altLang="ko-KR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4990239" y="4172057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7846622" y="4192814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341301" y="5282732"/>
            <a:ext cx="356564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우회전 시 보행자를 인식하지 못할 경우  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="" xmlns:a16="http://schemas.microsoft.com/office/drawing/2014/main" id="{8AC7B7DB-B3D3-41D3-95D5-2DBDBBFED3F5}"/>
              </a:ext>
            </a:extLst>
          </p:cNvPr>
          <p:cNvGrpSpPr/>
          <p:nvPr/>
        </p:nvGrpSpPr>
        <p:grpSpPr>
          <a:xfrm>
            <a:off x="4209561" y="1539689"/>
            <a:ext cx="11257638" cy="4589163"/>
            <a:chOff x="2166289" y="2547258"/>
            <a:chExt cx="7935253" cy="2505873"/>
          </a:xfrm>
        </p:grpSpPr>
        <p:sp>
          <p:nvSpPr>
            <p:cNvPr id="39" name="직사각형 38">
              <a:extLst>
                <a:ext uri="{FF2B5EF4-FFF2-40B4-BE49-F238E27FC236}">
                  <a16:creationId xmlns="" xmlns:a16="http://schemas.microsoft.com/office/drawing/2014/main" id="{7A5705AF-7E3F-4EE1-AAFA-DF5991A0C3EC}"/>
                </a:ext>
              </a:extLst>
            </p:cNvPr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="" xmlns:a16="http://schemas.microsoft.com/office/drawing/2014/main" id="{F7374D96-F450-468F-BCE5-3F1C4AC6DE17}"/>
                </a:ext>
              </a:extLst>
            </p:cNvPr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2994654" y="2627165"/>
              <a:ext cx="853317" cy="5882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05</a:t>
              </a:r>
              <a:endParaRPr lang="en-US" altLang="ko-KR" sz="24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2000" b="1" dirty="0">
                  <a:solidFill>
                    <a:srgbClr val="0000FF"/>
                  </a:solidFill>
                  <a:latin typeface="+mj-ea"/>
                  <a:cs typeface="KoPubWorld돋움체 Light" panose="00000300000000000000" pitchFamily="2" charset="-127"/>
                </a:rPr>
                <a:t>골목</a:t>
              </a:r>
              <a:r>
                <a:rPr lang="ko-KR" altLang="en-US" sz="2000" dirty="0">
                  <a:solidFill>
                    <a:schemeClr val="bg1"/>
                  </a:solidFill>
                  <a:latin typeface="+mj-ea"/>
                  <a:cs typeface="KoPubWorld돋움체 Light" panose="00000300000000000000" pitchFamily="2" charset="-127"/>
                </a:rPr>
                <a:t>구간</a:t>
              </a:r>
              <a:endParaRPr lang="en-US" altLang="ko-KR" sz="2000" dirty="0">
                <a:solidFill>
                  <a:schemeClr val="bg1"/>
                </a:solidFill>
                <a:latin typeface="+mj-ea"/>
                <a:cs typeface="KoPubWorld돋움체 Light" panose="00000300000000000000" pitchFamily="2" charset="-127"/>
              </a:endParaRPr>
            </a:p>
            <a:p>
              <a:pPr algn="ctr"/>
              <a:endParaRPr lang="en-US" altLang="ko-KR" sz="2000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2166289" y="4401523"/>
              <a:ext cx="2415139" cy="15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5808553" y="2646808"/>
              <a:ext cx="618292" cy="369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02</a:t>
              </a:r>
              <a:endPara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삼거리</a:t>
              </a:r>
              <a:endParaRPr lang="en-US" altLang="ko-KR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4990239" y="4172057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7846622" y="4192814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="" xmlns:a16="http://schemas.microsoft.com/office/drawing/2014/main" id="{8AC7B7DB-B3D3-41D3-95D5-2DBDBBFED3F5}"/>
              </a:ext>
            </a:extLst>
          </p:cNvPr>
          <p:cNvGrpSpPr/>
          <p:nvPr/>
        </p:nvGrpSpPr>
        <p:grpSpPr>
          <a:xfrm>
            <a:off x="8089203" y="1531300"/>
            <a:ext cx="11257638" cy="4589163"/>
            <a:chOff x="2166289" y="2547258"/>
            <a:chExt cx="7935253" cy="2505873"/>
          </a:xfrm>
        </p:grpSpPr>
        <p:sp>
          <p:nvSpPr>
            <p:cNvPr id="63" name="직사각형 62">
              <a:extLst>
                <a:ext uri="{FF2B5EF4-FFF2-40B4-BE49-F238E27FC236}">
                  <a16:creationId xmlns="" xmlns:a16="http://schemas.microsoft.com/office/drawing/2014/main" id="{7A5705AF-7E3F-4EE1-AAFA-DF5991A0C3EC}"/>
                </a:ext>
              </a:extLst>
            </p:cNvPr>
            <p:cNvSpPr/>
            <p:nvPr/>
          </p:nvSpPr>
          <p:spPr>
            <a:xfrm>
              <a:off x="2329465" y="2547258"/>
              <a:ext cx="2425908" cy="2505873"/>
            </a:xfrm>
            <a:prstGeom prst="rect">
              <a:avLst/>
            </a:prstGeom>
            <a:solidFill>
              <a:srgbClr val="64DECF">
                <a:alpha val="22000"/>
              </a:srgbClr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="" xmlns:a16="http://schemas.microsoft.com/office/drawing/2014/main" id="{F7374D96-F450-468F-BCE5-3F1C4AC6DE17}"/>
                </a:ext>
              </a:extLst>
            </p:cNvPr>
            <p:cNvSpPr/>
            <p:nvPr/>
          </p:nvSpPr>
          <p:spPr>
            <a:xfrm>
              <a:off x="2192615" y="2597675"/>
              <a:ext cx="2425908" cy="2336664"/>
            </a:xfrm>
            <a:prstGeom prst="rect">
              <a:avLst/>
            </a:prstGeom>
            <a:solidFill>
              <a:srgbClr val="64DECF"/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2965085" y="2622584"/>
              <a:ext cx="853317" cy="5882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06</a:t>
              </a:r>
              <a:endParaRPr lang="en-US" altLang="ko-KR" sz="24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2000" b="1" dirty="0">
                  <a:solidFill>
                    <a:srgbClr val="0000FF"/>
                  </a:solidFill>
                  <a:latin typeface="+mj-ea"/>
                  <a:cs typeface="KoPubWorld돋움체 Light" panose="00000300000000000000" pitchFamily="2" charset="-127"/>
                </a:rPr>
                <a:t>경사</a:t>
              </a:r>
              <a:r>
                <a:rPr lang="ko-KR" altLang="en-US" sz="2000" dirty="0">
                  <a:solidFill>
                    <a:schemeClr val="bg1"/>
                  </a:solidFill>
                  <a:latin typeface="+mj-ea"/>
                  <a:cs typeface="KoPubWorld돋움체 Light" panose="00000300000000000000" pitchFamily="2" charset="-127"/>
                </a:rPr>
                <a:t>구간</a:t>
              </a:r>
              <a:endParaRPr lang="en-US" altLang="ko-KR" sz="2000" dirty="0">
                <a:solidFill>
                  <a:schemeClr val="bg1"/>
                </a:solidFill>
                <a:latin typeface="+mj-ea"/>
                <a:cs typeface="KoPubWorld돋움체 Light" panose="00000300000000000000" pitchFamily="2" charset="-127"/>
              </a:endParaRPr>
            </a:p>
            <a:p>
              <a:pPr algn="ctr"/>
              <a:endParaRPr lang="en-US" altLang="ko-KR" sz="2000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2166289" y="4401523"/>
              <a:ext cx="2415139" cy="15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……………………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E7293CCF-BB27-4D66-8E3F-A31FBB67941D}"/>
                </a:ext>
              </a:extLst>
            </p:cNvPr>
            <p:cNvSpPr txBox="1"/>
            <p:nvPr/>
          </p:nvSpPr>
          <p:spPr>
            <a:xfrm>
              <a:off x="5808553" y="2646808"/>
              <a:ext cx="618292" cy="369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02</a:t>
              </a:r>
              <a:endPara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Light" panose="00000300000000000000" pitchFamily="2" charset="-127"/>
                </a:rPr>
                <a:t>삼거리</a:t>
              </a:r>
              <a:endParaRPr lang="en-US" altLang="ko-KR" dirty="0">
                <a:solidFill>
                  <a:schemeClr val="bg1"/>
                </a:solidFill>
                <a:latin typeface="+mj-ea"/>
                <a:ea typeface="+mj-ea"/>
                <a:cs typeface="KoPubWorld돋움체 Light" panose="00000300000000000000" pitchFamily="2" charset="-127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4990239" y="4172057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9275E108-6004-4086-A28A-A6A9CA33D37D}"/>
                </a:ext>
              </a:extLst>
            </p:cNvPr>
            <p:cNvSpPr txBox="1"/>
            <p:nvPr/>
          </p:nvSpPr>
          <p:spPr>
            <a:xfrm>
              <a:off x="7846622" y="4192814"/>
              <a:ext cx="2254920" cy="25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………………………………………</a:t>
              </a:r>
              <a:r>
                <a:rPr lang="en-US" altLang="ko-KR" sz="1200" dirty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………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+mj-ea"/>
                  <a:ea typeface="+mj-ea"/>
                  <a:cs typeface="KoPubWorld돋움체 Bold" panose="00000800000000000000" pitchFamily="2" charset="-127"/>
                </a:rPr>
                <a:t>……</a:t>
              </a:r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  <a:p>
              <a:pPr algn="ctr"/>
              <a:endParaRPr lang="en-US" altLang="ko-KR" sz="1200" dirty="0">
                <a:solidFill>
                  <a:schemeClr val="bg1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78" name="직사각형 77"/>
          <p:cNvSpPr/>
          <p:nvPr/>
        </p:nvSpPr>
        <p:spPr>
          <a:xfrm>
            <a:off x="4217113" y="5264916"/>
            <a:ext cx="353429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좁은 골목길에서 보행자와 부딪히는 사고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8168652" y="5282732"/>
            <a:ext cx="339950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경사 구간에서 가속이 붙는 상황 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43" r="260" b="20742"/>
          <a:stretch/>
        </p:blipFill>
        <p:spPr>
          <a:xfrm>
            <a:off x="4278858" y="2483369"/>
            <a:ext cx="3374077" cy="253604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6863" r="152" b="14117"/>
          <a:stretch/>
        </p:blipFill>
        <p:spPr>
          <a:xfrm>
            <a:off x="8182304" y="2472481"/>
            <a:ext cx="3326183" cy="2546930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4" t="24706" r="4162" b="23770"/>
          <a:stretch/>
        </p:blipFill>
        <p:spPr>
          <a:xfrm>
            <a:off x="446681" y="2477137"/>
            <a:ext cx="3369674" cy="2478684"/>
          </a:xfrm>
          <a:prstGeom prst="rect">
            <a:avLst/>
          </a:prstGeom>
        </p:spPr>
      </p:pic>
      <p:sp>
        <p:nvSpPr>
          <p:cNvPr id="49" name="폭발 1 48"/>
          <p:cNvSpPr/>
          <p:nvPr/>
        </p:nvSpPr>
        <p:spPr>
          <a:xfrm>
            <a:off x="1845093" y="3554473"/>
            <a:ext cx="520602" cy="502061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50" name="폭발 1 49"/>
          <p:cNvSpPr/>
          <p:nvPr/>
        </p:nvSpPr>
        <p:spPr>
          <a:xfrm>
            <a:off x="9575170" y="3409733"/>
            <a:ext cx="550342" cy="547431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51" name="폭발 1 50"/>
          <p:cNvSpPr/>
          <p:nvPr/>
        </p:nvSpPr>
        <p:spPr>
          <a:xfrm>
            <a:off x="6071734" y="3480749"/>
            <a:ext cx="480406" cy="45126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6163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822832" y="2758461"/>
            <a:ext cx="5008802" cy="45719"/>
          </a:xfrm>
          <a:custGeom>
            <a:avLst/>
            <a:gdLst/>
            <a:ahLst/>
            <a:cxnLst/>
            <a:rect l="l" t="t" r="r" b="b"/>
            <a:pathLst>
              <a:path w="6372225">
                <a:moveTo>
                  <a:pt x="0" y="0"/>
                </a:moveTo>
                <a:lnTo>
                  <a:pt x="637199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sz="1154"/>
          </a:p>
        </p:txBody>
      </p:sp>
      <p:sp>
        <p:nvSpPr>
          <p:cNvPr id="17" name="object 17"/>
          <p:cNvSpPr txBox="1"/>
          <p:nvPr/>
        </p:nvSpPr>
        <p:spPr>
          <a:xfrm>
            <a:off x="809122" y="2497778"/>
            <a:ext cx="2354224" cy="23083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lnSpc>
                <a:spcPts val="1808"/>
              </a:lnSpc>
              <a:tabLst>
                <a:tab pos="2205533" algn="l"/>
              </a:tabLst>
              <a:defRPr/>
            </a:pPr>
            <a:r>
              <a:rPr sz="3200" b="0" spc="-38" baseline="1000">
                <a:solidFill>
                  <a:srgbClr val="67C8C9"/>
                </a:solidFill>
                <a:latin typeface="Tahoma"/>
                <a:cs typeface="Tahoma"/>
              </a:rPr>
              <a:t>1</a:t>
            </a:r>
            <a:r>
              <a:rPr lang="en-US" sz="3200" b="0" spc="-38" baseline="1000">
                <a:solidFill>
                  <a:srgbClr val="67C8C9"/>
                </a:solidFill>
                <a:latin typeface="Tahoma"/>
                <a:cs typeface="Tahoma"/>
              </a:rPr>
              <a:t> </a:t>
            </a:r>
            <a:r>
              <a:rPr lang="ko-KR" altLang="en-US" sz="2000" b="0" spc="-38" baseline="1000">
                <a:solidFill>
                  <a:srgbClr val="67C8C9"/>
                </a:solidFill>
                <a:latin typeface="Tahoma"/>
                <a:cs typeface="Tahoma"/>
              </a:rPr>
              <a:t>차량 운행시 서행</a:t>
            </a:r>
            <a:r>
              <a:rPr sz="3200" b="0" spc="-38" baseline="1000">
                <a:solidFill>
                  <a:srgbClr val="67C8C9"/>
                </a:solidFill>
                <a:latin typeface="Tahoma"/>
                <a:cs typeface="Tahoma"/>
              </a:rPr>
              <a:t>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91083" y="2384401"/>
            <a:ext cx="1988533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defRPr/>
            </a:pPr>
            <a:r>
              <a:rPr lang="en-US" sz="2000" b="0" spc="-26">
                <a:solidFill>
                  <a:srgbClr val="67C8C9"/>
                </a:solidFill>
                <a:latin typeface="Tahoma"/>
                <a:cs typeface="Tahoma"/>
              </a:rPr>
              <a:t>6</a:t>
            </a:r>
            <a:r>
              <a:rPr lang="en-US" sz="1400" b="0" spc="-26">
                <a:solidFill>
                  <a:srgbClr val="67C8C9"/>
                </a:solidFill>
                <a:latin typeface="Tahoma"/>
                <a:cs typeface="Tahoma"/>
              </a:rPr>
              <a:t>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전방</a:t>
            </a:r>
            <a:r>
              <a:rPr lang="en-US" altLang="ko-KR" sz="1400" b="0" spc="-26">
                <a:solidFill>
                  <a:srgbClr val="67C8C9"/>
                </a:solidFill>
                <a:latin typeface="Tahoma"/>
                <a:cs typeface="Tahoma"/>
              </a:rPr>
              <a:t>,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후방 주시</a:t>
            </a:r>
            <a:r>
              <a:rPr lang="en-US" sz="1400" b="0" spc="-26">
                <a:solidFill>
                  <a:srgbClr val="67C8C9"/>
                </a:solidFill>
                <a:latin typeface="Tahoma"/>
                <a:cs typeface="Tahoma"/>
              </a:rPr>
              <a:t> 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59512" y="2343475"/>
            <a:ext cx="2557148" cy="36933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defRPr/>
            </a:pPr>
            <a:r>
              <a:rPr lang="en-US" sz="2000" b="0" spc="-26">
                <a:solidFill>
                  <a:srgbClr val="67C8C9"/>
                </a:solidFill>
                <a:latin typeface="Tahoma"/>
                <a:cs typeface="Tahoma"/>
              </a:rPr>
              <a:t>5</a:t>
            </a:r>
            <a:r>
              <a:rPr lang="en-US" sz="2400" b="0" spc="-26">
                <a:solidFill>
                  <a:srgbClr val="67C8C9"/>
                </a:solidFill>
                <a:latin typeface="Tahoma"/>
                <a:cs typeface="Tahoma"/>
              </a:rPr>
              <a:t>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횡단보도 부근은 주의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91083" y="4435091"/>
            <a:ext cx="2267078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defRPr/>
            </a:pPr>
            <a:r>
              <a:rPr sz="2000" b="0" spc="-26">
                <a:solidFill>
                  <a:srgbClr val="67C8C9"/>
                </a:solidFill>
                <a:latin typeface="Tahoma"/>
                <a:cs typeface="Tahoma"/>
              </a:rPr>
              <a:t>8</a:t>
            </a:r>
            <a:r>
              <a:rPr lang="en-US" sz="1539" b="0" spc="-26">
                <a:solidFill>
                  <a:srgbClr val="67C8C9"/>
                </a:solidFill>
                <a:latin typeface="Tahoma"/>
                <a:cs typeface="Tahoma"/>
              </a:rPr>
              <a:t>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안전거리 유지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55587" y="2438887"/>
            <a:ext cx="2376595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defRPr/>
            </a:pPr>
            <a:r>
              <a:rPr lang="en-US" sz="2000" b="0" spc="-26">
                <a:solidFill>
                  <a:srgbClr val="67C8C9"/>
                </a:solidFill>
                <a:latin typeface="Tahoma"/>
                <a:cs typeface="Tahoma"/>
              </a:rPr>
              <a:t>2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운전 중 휴대전화 사용 금지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04330" y="1251502"/>
            <a:ext cx="10644331" cy="780372"/>
          </a:xfrm>
          <a:custGeom>
            <a:avLst/>
            <a:gdLst/>
            <a:ahLst/>
            <a:cxnLst/>
            <a:rect l="l" t="t" r="r" b="b"/>
            <a:pathLst>
              <a:path w="7560309" h="1649095">
                <a:moveTo>
                  <a:pt x="442822" y="1552359"/>
                </a:moveTo>
                <a:lnTo>
                  <a:pt x="271804" y="1552359"/>
                </a:lnTo>
                <a:lnTo>
                  <a:pt x="357325" y="1648930"/>
                </a:lnTo>
                <a:lnTo>
                  <a:pt x="442822" y="1552359"/>
                </a:lnTo>
              </a:path>
              <a:path w="7560309" h="1649095">
                <a:moveTo>
                  <a:pt x="0" y="0"/>
                </a:moveTo>
                <a:lnTo>
                  <a:pt x="0" y="1552359"/>
                </a:lnTo>
                <a:lnTo>
                  <a:pt x="7560005" y="1552359"/>
                </a:lnTo>
                <a:lnTo>
                  <a:pt x="7560005" y="0"/>
                </a:lnTo>
                <a:lnTo>
                  <a:pt x="0" y="0"/>
                </a:lnTo>
              </a:path>
            </a:pathLst>
          </a:custGeom>
          <a:solidFill>
            <a:srgbClr val="27BDBE"/>
          </a:solidFill>
        </p:spPr>
        <p:txBody>
          <a:bodyPr wrap="square" lIns="0" tIns="0" rIns="0" bIns="0"/>
          <a:lstStyle/>
          <a:p>
            <a:pPr lvl="0">
              <a:defRPr/>
            </a:pPr>
            <a:endParaRPr sz="1154"/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2326707" y="1333500"/>
            <a:ext cx="7264138" cy="610486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/>
          <a:p>
            <a:pPr marL="8145">
              <a:lnSpc>
                <a:spcPct val="100000"/>
              </a:lnSpc>
              <a:defRPr/>
            </a:pPr>
            <a:r>
              <a:rPr lang="ko-KR" altLang="en-US" sz="2400" b="1" spc="-300">
                <a:solidFill>
                  <a:schemeClr val="tx1"/>
                </a:solidFill>
              </a:rPr>
              <a:t>서울대공원   </a:t>
            </a:r>
            <a:r>
              <a:rPr lang="ko-KR" altLang="en-US" sz="4000" b="1" spc="-300">
                <a:solidFill>
                  <a:schemeClr val="tx1"/>
                </a:solidFill>
              </a:rPr>
              <a:t>운전자</a:t>
            </a:r>
            <a:r>
              <a:rPr lang="ko-KR" altLang="en-US" sz="2400" b="1" spc="-300">
                <a:solidFill>
                  <a:schemeClr val="tx1"/>
                </a:solidFill>
              </a:rPr>
              <a:t>가  </a:t>
            </a:r>
            <a:r>
              <a:rPr lang="en-US" altLang="ko-KR" sz="2400" b="1" spc="-300">
                <a:solidFill>
                  <a:schemeClr val="tx1"/>
                </a:solidFill>
              </a:rPr>
              <a:t> </a:t>
            </a:r>
            <a:r>
              <a:rPr lang="ko-KR" altLang="en-US" sz="2400" b="1" spc="-300">
                <a:solidFill>
                  <a:schemeClr val="tx1"/>
                </a:solidFill>
              </a:rPr>
              <a:t>꼭   지켜야   할  </a:t>
            </a:r>
            <a:r>
              <a:rPr lang="ko-KR" altLang="en-US" sz="3600" b="1" spc="-300">
                <a:solidFill>
                  <a:srgbClr val="FFFF00"/>
                </a:solidFill>
              </a:rPr>
              <a:t>안전수칙</a:t>
            </a:r>
            <a:endParaRPr sz="3600" b="0" spc="-300">
              <a:solidFill>
                <a:schemeClr val="tx1"/>
              </a:solidFill>
              <a:latin typeface="Tahoma"/>
              <a:cs typeface="Tahoma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/>
          <a:srcRect l="930" t="2110" r="64380" b="65410"/>
          <a:stretch>
            <a:fillRect/>
          </a:stretch>
        </p:blipFill>
        <p:spPr>
          <a:xfrm>
            <a:off x="9731730" y="1282632"/>
            <a:ext cx="1447344" cy="689347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 flipV="1">
            <a:off x="557400" y="1001162"/>
            <a:ext cx="11077200" cy="1800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9" name="그룹 58"/>
          <p:cNvGrpSpPr/>
          <p:nvPr/>
        </p:nvGrpSpPr>
        <p:grpSpPr>
          <a:xfrm>
            <a:off x="4065235" y="77391"/>
            <a:ext cx="4368614" cy="923330"/>
            <a:chOff x="3819245" y="188165"/>
            <a:chExt cx="3981147" cy="923330"/>
          </a:xfrm>
        </p:grpSpPr>
        <p:sp>
          <p:nvSpPr>
            <p:cNvPr id="60" name="직사각형 59"/>
            <p:cNvSpPr/>
            <p:nvPr/>
          </p:nvSpPr>
          <p:spPr>
            <a:xfrm>
              <a:off x="4603102" y="271010"/>
              <a:ext cx="3197290" cy="695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엑스포"/>
                  <a:ea typeface="휴먼엑스포"/>
                  <a:cs typeface="KoPubWorld돋움체 Bold"/>
                </a:rPr>
                <a:t>운전자 안전수칙</a:t>
              </a:r>
            </a:p>
            <a:p>
              <a:pPr lvl="0">
                <a:defRPr/>
              </a:pPr>
              <a:r>
                <a:rPr lang="en-US" altLang="ko-KR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8</a:t>
              </a:r>
              <a:r>
                <a:rPr lang="ko-KR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/>
                  <a:ea typeface="함초롬돋움"/>
                  <a:cs typeface="함초롬돋움"/>
                </a:rPr>
                <a:t>가지 꼭 지켜야 할 사항</a:t>
              </a:r>
              <a:endParaRPr lang="en-US" altLang="ko-KR" sz="16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/>
                <a:ea typeface="함초롬돋움"/>
                <a:cs typeface="함초롬돋움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819243" y="188165"/>
              <a:ext cx="866316" cy="9017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US" altLang="ko-KR" sz="5400" b="1">
                  <a:solidFill>
                    <a:srgbClr val="64DECF"/>
                  </a:solidFill>
                  <a:latin typeface="KoPubWorld돋움체 Bold"/>
                  <a:ea typeface="KoPubWorld돋움체 Bold"/>
                  <a:cs typeface="KoPubWorld돋움체 Bold"/>
                </a:rPr>
                <a:t>04</a:t>
              </a:r>
              <a:endParaRPr lang="ko-KR" altLang="en-US" sz="6000" b="1">
                <a:solidFill>
                  <a:srgbClr val="64DECF"/>
                </a:solidFill>
                <a:latin typeface="KoPubWorld돋움체 Bold"/>
                <a:ea typeface="KoPubWorld돋움체 Bold"/>
                <a:cs typeface="KoPubWorld돋움체 Bold"/>
              </a:endParaRPr>
            </a:p>
          </p:txBody>
        </p:sp>
      </p:grpSp>
      <p:sp>
        <p:nvSpPr>
          <p:cNvPr id="66" name="object 2"/>
          <p:cNvSpPr txBox="1"/>
          <p:nvPr/>
        </p:nvSpPr>
        <p:spPr>
          <a:xfrm>
            <a:off x="853570" y="4966325"/>
            <a:ext cx="1447804" cy="113920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불법 주차된 차량들 사이로 보행자와 운전자가 서로 못 볼 수 있으니 주차는 정해진 구역에만 해주세요</a:t>
            </a:r>
            <a:endParaRPr lang="ko-KR" altLang="en-US" sz="1000">
              <a:latin typeface="Arial Unicode MS"/>
              <a:ea typeface="+mj-ea"/>
              <a:cs typeface="Arial Unicode MS"/>
            </a:endParaRPr>
          </a:p>
        </p:txBody>
      </p:sp>
      <p:sp>
        <p:nvSpPr>
          <p:cNvPr id="67" name="object 11"/>
          <p:cNvSpPr/>
          <p:nvPr/>
        </p:nvSpPr>
        <p:spPr>
          <a:xfrm>
            <a:off x="822831" y="4801336"/>
            <a:ext cx="4828621" cy="45719"/>
          </a:xfrm>
          <a:custGeom>
            <a:avLst/>
            <a:gdLst/>
            <a:ahLst/>
            <a:cxnLst/>
            <a:rect l="l" t="t" r="r" b="b"/>
            <a:pathLst>
              <a:path w="6372225">
                <a:moveTo>
                  <a:pt x="0" y="0"/>
                </a:moveTo>
                <a:lnTo>
                  <a:pt x="637199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sz="1154"/>
          </a:p>
        </p:txBody>
      </p:sp>
      <p:sp>
        <p:nvSpPr>
          <p:cNvPr id="68" name="object 17"/>
          <p:cNvSpPr txBox="1"/>
          <p:nvPr/>
        </p:nvSpPr>
        <p:spPr>
          <a:xfrm>
            <a:off x="809122" y="4577977"/>
            <a:ext cx="2354224" cy="23083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lnSpc>
                <a:spcPts val="1808"/>
              </a:lnSpc>
              <a:tabLst>
                <a:tab pos="2205533" algn="l"/>
              </a:tabLst>
              <a:defRPr/>
            </a:pPr>
            <a:r>
              <a:rPr lang="en-US" sz="3200" b="0" spc="-38" baseline="1000">
                <a:solidFill>
                  <a:srgbClr val="67C8C9"/>
                </a:solidFill>
                <a:latin typeface="Tahoma"/>
                <a:cs typeface="Tahoma"/>
              </a:rPr>
              <a:t>3 </a:t>
            </a:r>
            <a:r>
              <a:rPr lang="ko-KR" altLang="en-US" sz="2000" b="0" spc="-38" baseline="1000">
                <a:solidFill>
                  <a:srgbClr val="67C8C9"/>
                </a:solidFill>
                <a:latin typeface="Tahoma"/>
                <a:cs typeface="Tahoma"/>
              </a:rPr>
              <a:t>주차구역에서만 주차</a:t>
            </a:r>
            <a:r>
              <a:rPr sz="3200" b="0" spc="-38" baseline="1000">
                <a:solidFill>
                  <a:srgbClr val="67C8C9"/>
                </a:solidFill>
                <a:latin typeface="Tahoma"/>
                <a:cs typeface="Tahoma"/>
              </a:rPr>
              <a:t>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9" name="object 24"/>
          <p:cNvSpPr txBox="1"/>
          <p:nvPr/>
        </p:nvSpPr>
        <p:spPr>
          <a:xfrm>
            <a:off x="3361916" y="4471834"/>
            <a:ext cx="2376595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defRPr/>
            </a:pPr>
            <a:r>
              <a:rPr lang="en-US" sz="2000" b="0" spc="-26">
                <a:solidFill>
                  <a:srgbClr val="67C8C9"/>
                </a:solidFill>
                <a:latin typeface="Tahoma"/>
                <a:cs typeface="Tahoma"/>
              </a:rPr>
              <a:t>4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급출발</a:t>
            </a:r>
            <a:r>
              <a:rPr lang="en-US" altLang="ko-KR" sz="1400" b="0" spc="-26">
                <a:solidFill>
                  <a:srgbClr val="67C8C9"/>
                </a:solidFill>
                <a:latin typeface="Tahoma"/>
                <a:cs typeface="Tahoma"/>
              </a:rPr>
              <a:t>,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급정지 삼가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0" name="object 11"/>
          <p:cNvSpPr/>
          <p:nvPr/>
        </p:nvSpPr>
        <p:spPr>
          <a:xfrm rot="5400000">
            <a:off x="4026924" y="4277278"/>
            <a:ext cx="4141748" cy="53365"/>
          </a:xfrm>
          <a:custGeom>
            <a:avLst/>
            <a:gdLst/>
            <a:ahLst/>
            <a:cxnLst/>
            <a:rect l="l" t="t" r="r" b="b"/>
            <a:pathLst>
              <a:path w="6372225">
                <a:moveTo>
                  <a:pt x="0" y="0"/>
                </a:moveTo>
                <a:lnTo>
                  <a:pt x="6371996" y="0"/>
                </a:lnTo>
              </a:path>
            </a:pathLst>
          </a:cu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/>
          <a:lstStyle/>
          <a:p>
            <a:pPr lvl="0">
              <a:defRPr/>
            </a:pPr>
            <a:endParaRPr sz="1154"/>
          </a:p>
        </p:txBody>
      </p:sp>
      <p:sp>
        <p:nvSpPr>
          <p:cNvPr id="73" name="object 20"/>
          <p:cNvSpPr txBox="1"/>
          <p:nvPr/>
        </p:nvSpPr>
        <p:spPr>
          <a:xfrm>
            <a:off x="6544144" y="4500878"/>
            <a:ext cx="2557148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>
              <a:defRPr/>
            </a:pPr>
            <a:r>
              <a:rPr lang="en-US" altLang="ko-KR" sz="2000" b="0" spc="-26">
                <a:solidFill>
                  <a:srgbClr val="67C8C9"/>
                </a:solidFill>
                <a:latin typeface="Tahoma"/>
                <a:cs typeface="Tahoma"/>
              </a:rPr>
              <a:t>7</a:t>
            </a:r>
            <a:r>
              <a:rPr lang="ko-KR" altLang="en-US" sz="2000" b="0" spc="-26">
                <a:solidFill>
                  <a:srgbClr val="67C8C9"/>
                </a:solidFill>
                <a:latin typeface="Tahoma"/>
                <a:cs typeface="Tahoma"/>
              </a:rPr>
              <a:t>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비상등</a:t>
            </a:r>
            <a:r>
              <a:rPr lang="en-US" altLang="ko-KR" sz="1400" b="0" spc="-26">
                <a:solidFill>
                  <a:srgbClr val="67C8C9"/>
                </a:solidFill>
                <a:latin typeface="Tahoma"/>
                <a:cs typeface="Tahoma"/>
              </a:rPr>
              <a:t>[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경광등</a:t>
            </a:r>
            <a:r>
              <a:rPr lang="en-US" altLang="ko-KR" sz="1400" b="0" spc="-26">
                <a:solidFill>
                  <a:srgbClr val="67C8C9"/>
                </a:solidFill>
                <a:latin typeface="Tahoma"/>
                <a:cs typeface="Tahoma"/>
              </a:rPr>
              <a:t>] </a:t>
            </a:r>
            <a:r>
              <a:rPr lang="ko-KR" altLang="en-US" sz="1400" b="0" spc="-26">
                <a:solidFill>
                  <a:srgbClr val="67C8C9"/>
                </a:solidFill>
                <a:latin typeface="Tahoma"/>
                <a:cs typeface="Tahoma"/>
              </a:rPr>
              <a:t>점멸</a:t>
            </a:r>
            <a:endParaRPr lang="ko-KR" altLang="en-US" sz="1400">
              <a:latin typeface="Tahoma"/>
              <a:cs typeface="Tahoma"/>
            </a:endParaRPr>
          </a:p>
        </p:txBody>
      </p:sp>
      <p:sp>
        <p:nvSpPr>
          <p:cNvPr id="74" name="object 11"/>
          <p:cNvSpPr/>
          <p:nvPr/>
        </p:nvSpPr>
        <p:spPr>
          <a:xfrm>
            <a:off x="6567658" y="2752355"/>
            <a:ext cx="4881003" cy="62459"/>
          </a:xfrm>
          <a:custGeom>
            <a:avLst/>
            <a:gdLst/>
            <a:ahLst/>
            <a:cxnLst/>
            <a:rect l="l" t="t" r="r" b="b"/>
            <a:pathLst>
              <a:path w="6372225">
                <a:moveTo>
                  <a:pt x="0" y="0"/>
                </a:moveTo>
                <a:lnTo>
                  <a:pt x="637199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sz="1154"/>
          </a:p>
        </p:txBody>
      </p:sp>
      <p:sp>
        <p:nvSpPr>
          <p:cNvPr id="75" name="object 11"/>
          <p:cNvSpPr/>
          <p:nvPr/>
        </p:nvSpPr>
        <p:spPr>
          <a:xfrm>
            <a:off x="6567658" y="4801336"/>
            <a:ext cx="4881003" cy="45719"/>
          </a:xfrm>
          <a:custGeom>
            <a:avLst/>
            <a:gdLst/>
            <a:ahLst/>
            <a:cxnLst/>
            <a:rect l="l" t="t" r="r" b="b"/>
            <a:pathLst>
              <a:path w="6372225">
                <a:moveTo>
                  <a:pt x="0" y="0"/>
                </a:moveTo>
                <a:lnTo>
                  <a:pt x="637199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sz="1154"/>
          </a:p>
        </p:txBody>
      </p:sp>
      <p:sp>
        <p:nvSpPr>
          <p:cNvPr id="78" name="object 2"/>
          <p:cNvSpPr txBox="1"/>
          <p:nvPr/>
        </p:nvSpPr>
        <p:spPr>
          <a:xfrm>
            <a:off x="6557141" y="2858448"/>
            <a:ext cx="1196209" cy="114205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횡단보도 부근에서는 전방에 보행자가 </a:t>
            </a:r>
          </a:p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없더라도 천천히 </a:t>
            </a:r>
          </a:p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서행하며</a:t>
            </a:r>
            <a:r>
              <a:rPr lang="en-US" altLang="ko-KR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, </a:t>
            </a: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주의를 살펴주세요</a:t>
            </a:r>
            <a:endParaRPr sz="1000">
              <a:latin typeface="Arial Unicode MS"/>
              <a:ea typeface="+mj-ea"/>
              <a:cs typeface="Arial Unicode MS"/>
            </a:endParaRPr>
          </a:p>
        </p:txBody>
      </p:sp>
      <p:sp>
        <p:nvSpPr>
          <p:cNvPr id="79" name="object 2"/>
          <p:cNvSpPr txBox="1"/>
          <p:nvPr/>
        </p:nvSpPr>
        <p:spPr>
          <a:xfrm>
            <a:off x="6567658" y="4933240"/>
            <a:ext cx="1261892" cy="90558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관리차량을 인식하기 위해 경광등과 차임벨을 켜서 차량의 존재를 알려주세요</a:t>
            </a:r>
            <a:endParaRPr sz="1000">
              <a:latin typeface="Arial Unicode MS"/>
              <a:ea typeface="+mj-ea"/>
              <a:cs typeface="Arial Unicode MS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4"/>
          <a:srcRect l="8380" r="6810" b="8420"/>
          <a:stretch>
            <a:fillRect/>
          </a:stretch>
        </p:blipFill>
        <p:spPr>
          <a:xfrm>
            <a:off x="7945533" y="4866241"/>
            <a:ext cx="816147" cy="954648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5"/>
          <a:srcRect l="16760" r="72180" b="-1570"/>
          <a:stretch>
            <a:fillRect/>
          </a:stretch>
        </p:blipFill>
        <p:spPr>
          <a:xfrm>
            <a:off x="10314645" y="5024764"/>
            <a:ext cx="287256" cy="693403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6"/>
          <a:srcRect l="7910" t="18530" r="6090" b="2080"/>
          <a:stretch>
            <a:fillRect/>
          </a:stretch>
        </p:blipFill>
        <p:spPr>
          <a:xfrm>
            <a:off x="10703868" y="4991449"/>
            <a:ext cx="1082664" cy="999536"/>
          </a:xfrm>
          <a:prstGeom prst="rect">
            <a:avLst/>
          </a:prstGeom>
        </p:spPr>
      </p:pic>
      <p:sp>
        <p:nvSpPr>
          <p:cNvPr id="92" name="object 2"/>
          <p:cNvSpPr txBox="1"/>
          <p:nvPr/>
        </p:nvSpPr>
        <p:spPr>
          <a:xfrm>
            <a:off x="8985507" y="4996273"/>
            <a:ext cx="1261892" cy="68062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안전거리 유지를 통해 충돌사고를 방지하고 급정지를 예방합니다</a:t>
            </a:r>
            <a:r>
              <a:rPr lang="en-US" altLang="ko-KR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.</a:t>
            </a:r>
            <a:endParaRPr sz="1000">
              <a:latin typeface="Arial Unicode MS"/>
              <a:ea typeface="+mj-ea"/>
              <a:cs typeface="Arial Unicode MS"/>
            </a:endParaRPr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7"/>
          <a:srcRect l="9220" t="8040" r="9220" b="3330"/>
          <a:stretch>
            <a:fillRect/>
          </a:stretch>
        </p:blipFill>
        <p:spPr>
          <a:xfrm>
            <a:off x="2340924" y="4904295"/>
            <a:ext cx="957513" cy="1040375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6089015" y="3208417"/>
            <a:ext cx="13970" cy="22066"/>
          </a:xfrm>
          <a:prstGeom prst="rect">
            <a:avLst/>
          </a:prstGeom>
        </p:spPr>
      </p:pic>
      <p:pic>
        <p:nvPicPr>
          <p:cNvPr id="93" name="그림 92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6089015" y="3208417"/>
            <a:ext cx="13970" cy="22066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>
            <a:off x="2161601" y="2952440"/>
            <a:ext cx="918184" cy="918184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 rotWithShape="1">
          <a:blip r:embed="rId10"/>
          <a:srcRect l="26250" t="10390" r="25810" b="18180"/>
          <a:stretch>
            <a:fillRect/>
          </a:stretch>
        </p:blipFill>
        <p:spPr>
          <a:xfrm>
            <a:off x="10620415" y="2945107"/>
            <a:ext cx="828246" cy="885825"/>
          </a:xfrm>
          <a:prstGeom prst="rect">
            <a:avLst/>
          </a:prstGeom>
        </p:spPr>
      </p:pic>
      <p:pic>
        <p:nvPicPr>
          <p:cNvPr id="99" name="그림 98"/>
          <p:cNvPicPr>
            <a:picLocks noChangeAspect="1"/>
          </p:cNvPicPr>
          <p:nvPr/>
        </p:nvPicPr>
        <p:blipFill rotWithShape="1">
          <a:blip r:embed="rId11"/>
          <a:stretch>
            <a:fillRect/>
          </a:stretch>
        </p:blipFill>
        <p:spPr>
          <a:xfrm>
            <a:off x="4996782" y="2948736"/>
            <a:ext cx="983921" cy="983921"/>
          </a:xfrm>
          <a:prstGeom prst="rect">
            <a:avLst/>
          </a:prstGeom>
        </p:spPr>
      </p:pic>
      <p:sp>
        <p:nvSpPr>
          <p:cNvPr id="100" name="object 2"/>
          <p:cNvSpPr txBox="1"/>
          <p:nvPr/>
        </p:nvSpPr>
        <p:spPr>
          <a:xfrm>
            <a:off x="3496183" y="2991244"/>
            <a:ext cx="1259831" cy="685406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상황대응과 전방주시를 위해  휴대전화 </a:t>
            </a:r>
          </a:p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사용을 금지합니다</a:t>
            </a:r>
            <a:r>
              <a:rPr lang="en-US" altLang="ko-KR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.</a:t>
            </a: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 </a:t>
            </a:r>
            <a:endParaRPr lang="ko-KR" altLang="en-US" sz="1000">
              <a:latin typeface="Arial Unicode MS"/>
              <a:ea typeface="+mj-ea"/>
              <a:cs typeface="Arial Unicode MS"/>
            </a:endParaRPr>
          </a:p>
        </p:txBody>
      </p:sp>
      <p:sp>
        <p:nvSpPr>
          <p:cNvPr id="101" name="object 2"/>
          <p:cNvSpPr txBox="1"/>
          <p:nvPr/>
        </p:nvSpPr>
        <p:spPr>
          <a:xfrm>
            <a:off x="853472" y="2959910"/>
            <a:ext cx="1411849" cy="9072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보행자가 갑자기 뛰어 </a:t>
            </a:r>
          </a:p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나올 수 있으니 즉시 </a:t>
            </a:r>
          </a:p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정지할 수 있게 </a:t>
            </a:r>
            <a:r>
              <a:rPr lang="en-US" altLang="ko-KR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20km </a:t>
            </a:r>
          </a:p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이하로 서행해주세요</a:t>
            </a:r>
            <a:endParaRPr lang="ko-KR" altLang="en-US" sz="1000">
              <a:latin typeface="Arial Unicode MS"/>
              <a:ea typeface="+mj-ea"/>
              <a:cs typeface="Arial Unicode MS"/>
            </a:endParaRPr>
          </a:p>
        </p:txBody>
      </p:sp>
      <p:sp>
        <p:nvSpPr>
          <p:cNvPr id="102" name="object 2"/>
          <p:cNvSpPr txBox="1"/>
          <p:nvPr/>
        </p:nvSpPr>
        <p:spPr>
          <a:xfrm>
            <a:off x="9032250" y="2904933"/>
            <a:ext cx="1492875" cy="90506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차량운행시 전방과 후방을 주시해주세요</a:t>
            </a:r>
            <a:r>
              <a:rPr lang="en-US" altLang="ko-KR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. </a:t>
            </a:r>
            <a:r>
              <a:rPr lang="ko-KR" altLang="en-US" sz="1000">
                <a:solidFill>
                  <a:srgbClr val="231F20"/>
                </a:solidFill>
                <a:latin typeface="Arial Unicode MS"/>
                <a:ea typeface="+mj-ea"/>
                <a:cs typeface="Arial Unicode MS"/>
              </a:rPr>
              <a:t>특히 후진했을 때 뒤에 사람이 있는지 확인 또 확인해주세요</a:t>
            </a:r>
            <a:endParaRPr lang="ko-KR" altLang="en-US" sz="1000">
              <a:latin typeface="Arial Unicode MS"/>
              <a:ea typeface="+mj-ea"/>
              <a:cs typeface="Arial Unicode MS"/>
            </a:endParaRPr>
          </a:p>
        </p:txBody>
      </p:sp>
      <p:sp>
        <p:nvSpPr>
          <p:cNvPr id="41" name="object 2"/>
          <p:cNvSpPr txBox="1"/>
          <p:nvPr/>
        </p:nvSpPr>
        <p:spPr>
          <a:xfrm>
            <a:off x="3424858" y="4998227"/>
            <a:ext cx="1447804" cy="678673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8145" marR="3258" algn="just">
              <a:lnSpc>
                <a:spcPct val="150000"/>
              </a:lnSpc>
              <a:defRPr/>
            </a:pPr>
            <a:r>
              <a:rPr lang="ko-KR" altLang="en-US" sz="1000">
                <a:latin typeface="Arial Unicode MS"/>
                <a:ea typeface="+mj-ea"/>
                <a:cs typeface="Arial Unicode MS"/>
              </a:rPr>
              <a:t>급출발</a:t>
            </a:r>
            <a:r>
              <a:rPr lang="en-US" altLang="ko-KR" sz="1000">
                <a:latin typeface="Arial Unicode MS"/>
                <a:ea typeface="+mj-ea"/>
                <a:cs typeface="Arial Unicode MS"/>
              </a:rPr>
              <a:t> </a:t>
            </a:r>
            <a:r>
              <a:rPr lang="ko-KR" altLang="en-US" sz="1000">
                <a:latin typeface="Arial Unicode MS"/>
                <a:ea typeface="+mj-ea"/>
                <a:cs typeface="Arial Unicode MS"/>
              </a:rPr>
              <a:t>급정지를 할 경우 예상치 못한 사고의 위험이 있습니다</a:t>
            </a:r>
            <a:r>
              <a:rPr lang="en-US" altLang="ko-KR" sz="1000">
                <a:latin typeface="Arial Unicode MS"/>
                <a:ea typeface="+mj-ea"/>
                <a:cs typeface="Arial Unicode MS"/>
              </a:rPr>
              <a:t>.</a:t>
            </a:r>
            <a:endParaRPr lang="ko-KR" altLang="en-US" sz="1000">
              <a:latin typeface="Arial Unicode MS"/>
              <a:ea typeface="+mj-ea"/>
              <a:cs typeface="Arial Unicode M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12"/>
          <a:srcRect l="51860" r="500" b="68290"/>
          <a:stretch>
            <a:fillRect/>
          </a:stretch>
        </p:blipFill>
        <p:spPr>
          <a:xfrm>
            <a:off x="7753350" y="2895214"/>
            <a:ext cx="1183282" cy="95899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13"/>
          <a:srcRect l="37790" t="70580" r="830" b="4900"/>
          <a:stretch>
            <a:fillRect/>
          </a:stretch>
        </p:blipFill>
        <p:spPr>
          <a:xfrm>
            <a:off x="4999323" y="5004662"/>
            <a:ext cx="1065525" cy="85462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257457" y="2524800"/>
            <a:ext cx="567658" cy="235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000">
                <a:hlinkClick r:id="rId14"/>
              </a:rPr>
              <a:t>동영상</a:t>
            </a:r>
            <a:endParaRPr lang="ko-KR" altLang="en-US" sz="1000"/>
          </a:p>
        </p:txBody>
      </p:sp>
      <p:sp>
        <p:nvSpPr>
          <p:cNvPr id="103" name="직사각형 4"/>
          <p:cNvSpPr/>
          <p:nvPr/>
        </p:nvSpPr>
        <p:spPr>
          <a:xfrm>
            <a:off x="8407224" y="2497291"/>
            <a:ext cx="571041" cy="2344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000">
                <a:hlinkClick r:id="rId15"/>
              </a:rPr>
              <a:t>동영상</a:t>
            </a:r>
            <a:endParaRPr lang="ko-KR" altLang="en-US" sz="1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3BD5C53C-9B19-415C-B6B8-94AEDDE075AC}"/>
              </a:ext>
            </a:extLst>
          </p:cNvPr>
          <p:cNvSpPr/>
          <p:nvPr/>
        </p:nvSpPr>
        <p:spPr>
          <a:xfrm>
            <a:off x="1" y="-2"/>
            <a:ext cx="12213771" cy="6858001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B4F2EBF-4938-45B7-8EE5-0FCC9BC096A7}"/>
              </a:ext>
            </a:extLst>
          </p:cNvPr>
          <p:cNvSpPr txBox="1"/>
          <p:nvPr/>
        </p:nvSpPr>
        <p:spPr>
          <a:xfrm>
            <a:off x="5029765" y="2749369"/>
            <a:ext cx="27811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spc="6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Q &amp; A</a:t>
            </a:r>
            <a:endParaRPr lang="ko-KR" altLang="en-US" sz="4400" spc="600" dirty="0"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58468B3-2CF3-4D53-8244-09E927572F97}"/>
              </a:ext>
            </a:extLst>
          </p:cNvPr>
          <p:cNvSpPr txBox="1"/>
          <p:nvPr/>
        </p:nvSpPr>
        <p:spPr>
          <a:xfrm>
            <a:off x="8637706" y="4995951"/>
            <a:ext cx="34503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0" b="1" dirty="0">
                <a:solidFill>
                  <a:schemeClr val="bg1">
                    <a:alpha val="16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Q&amp;A</a:t>
            </a:r>
            <a:endParaRPr lang="ko-KR" altLang="en-US" sz="11500" b="1" dirty="0">
              <a:solidFill>
                <a:schemeClr val="bg1">
                  <a:alpha val="16000"/>
                </a:schemeClr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8D9D9645-2F2B-4BB1-B5BA-17C241E6CFC2}"/>
              </a:ext>
            </a:extLst>
          </p:cNvPr>
          <p:cNvSpPr/>
          <p:nvPr/>
        </p:nvSpPr>
        <p:spPr>
          <a:xfrm>
            <a:off x="1" y="0"/>
            <a:ext cx="12213771" cy="29858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3BD5C53C-9B19-415C-B6B8-94AEDDE075AC}"/>
              </a:ext>
            </a:extLst>
          </p:cNvPr>
          <p:cNvSpPr/>
          <p:nvPr/>
        </p:nvSpPr>
        <p:spPr>
          <a:xfrm>
            <a:off x="1" y="6559420"/>
            <a:ext cx="12213771" cy="29858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084F941-B1A5-42ED-AD78-B0F57A275C9B}"/>
              </a:ext>
            </a:extLst>
          </p:cNvPr>
          <p:cNvSpPr txBox="1"/>
          <p:nvPr/>
        </p:nvSpPr>
        <p:spPr>
          <a:xfrm>
            <a:off x="3135895" y="2922630"/>
            <a:ext cx="59202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경청해주셔서</a:t>
            </a:r>
            <a:r>
              <a:rPr lang="ko-KR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감사합니다</a:t>
            </a:r>
            <a:r>
              <a:rPr lang="en-US" altLang="ko-KR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744B66E7-8E1B-4C68-8620-D941855A8802}"/>
              </a:ext>
            </a:extLst>
          </p:cNvPr>
          <p:cNvSpPr/>
          <p:nvPr/>
        </p:nvSpPr>
        <p:spPr>
          <a:xfrm>
            <a:off x="3274992" y="2541180"/>
            <a:ext cx="1838428" cy="298580"/>
          </a:xfrm>
          <a:prstGeom prst="rect">
            <a:avLst/>
          </a:prstGeom>
          <a:solidFill>
            <a:srgbClr val="64D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349D05D-F78A-4261-97DE-E6F70F97297A}"/>
              </a:ext>
            </a:extLst>
          </p:cNvPr>
          <p:cNvSpPr txBox="1"/>
          <p:nvPr/>
        </p:nvSpPr>
        <p:spPr>
          <a:xfrm>
            <a:off x="3274991" y="2522518"/>
            <a:ext cx="1838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THANK YOU -</a:t>
            </a:r>
            <a:endParaRPr lang="ko-KR" altLang="en-US" sz="2000" dirty="0">
              <a:solidFill>
                <a:schemeClr val="bg1"/>
              </a:solidFill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124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2000000000000000000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2000000000000000000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00000000000000000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20000000000000000000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344</Words>
  <Application>Microsoft Office PowerPoint</Application>
  <PresentationFormat>사용자 지정</PresentationFormat>
  <Paragraphs>141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3" baseType="lpstr">
      <vt:lpstr>굴림</vt:lpstr>
      <vt:lpstr>Arial</vt:lpstr>
      <vt:lpstr>Calibri Light</vt:lpstr>
      <vt:lpstr>함초롬돋움</vt:lpstr>
      <vt:lpstr>Arial Unicode MS</vt:lpstr>
      <vt:lpstr>KoPubWorld돋움체 Light</vt:lpstr>
      <vt:lpstr>Calibri</vt:lpstr>
      <vt:lpstr>KoPubWorld돋움체 Bold</vt:lpstr>
      <vt:lpstr>Tahoma</vt:lpstr>
      <vt:lpstr>휴먼엑스포</vt:lpstr>
      <vt:lpstr>맑은 고딕</vt:lpstr>
      <vt:lpstr>HY헤드라인M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서울대공원   운전자가   꼭   지켜야   할  안전수칙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서 유진</dc:creator>
  <cp:lastModifiedBy>jhj</cp:lastModifiedBy>
  <cp:revision>87</cp:revision>
  <dcterms:created xsi:type="dcterms:W3CDTF">2020-01-03T14:16:53Z</dcterms:created>
  <dcterms:modified xsi:type="dcterms:W3CDTF">2021-03-15T06:57:52Z</dcterms:modified>
  <cp:version>0906.0100.01</cp:version>
</cp:coreProperties>
</file>