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767" r:id="rId1"/>
  </p:sldMasterIdLst>
  <p:notesMasterIdLst>
    <p:notesMasterId r:id="rId16"/>
  </p:notesMasterIdLst>
  <p:handoutMasterIdLst>
    <p:handoutMasterId r:id="rId17"/>
  </p:handoutMasterIdLst>
  <p:sldIdLst>
    <p:sldId id="2020" r:id="rId2"/>
    <p:sldId id="2904" r:id="rId3"/>
    <p:sldId id="2905" r:id="rId4"/>
    <p:sldId id="2927" r:id="rId5"/>
    <p:sldId id="2959" r:id="rId6"/>
    <p:sldId id="2960" r:id="rId7"/>
    <p:sldId id="2961" r:id="rId8"/>
    <p:sldId id="2967" r:id="rId9"/>
    <p:sldId id="2907" r:id="rId10"/>
    <p:sldId id="2962" r:id="rId11"/>
    <p:sldId id="2963" r:id="rId12"/>
    <p:sldId id="2964" r:id="rId13"/>
    <p:sldId id="2965" r:id="rId14"/>
    <p:sldId id="1908" r:id="rId15"/>
  </p:sldIdLst>
  <p:sldSz cx="9906000" cy="6858000" type="A4"/>
  <p:notesSz cx="6807200" cy="9939338"/>
  <p:embeddedFontLst>
    <p:embeddedFont>
      <p:font typeface="Rix고딕 B" pitchFamily="18" charset="-127"/>
      <p:regular r:id="rId18"/>
    </p:embeddedFont>
    <p:embeddedFont>
      <p:font typeface="Rix고딕 M" pitchFamily="18" charset="-127"/>
      <p:regular r:id="rId19"/>
    </p:embeddedFont>
    <p:embeddedFont>
      <p:font typeface="경기천년제목V Bold" pitchFamily="18" charset="-127"/>
      <p:bold r:id="rId20"/>
    </p:embeddedFont>
    <p:embeddedFont>
      <p:font typeface="맑은 고딕" pitchFamily="50" charset="-127"/>
      <p:regular r:id="rId21"/>
      <p:bold r:id="rId22"/>
    </p:embeddedFont>
    <p:embeddedFont>
      <p:font typeface="Rix모던고딕 B" pitchFamily="18" charset="-127"/>
      <p:regular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20">
          <p15:clr>
            <a:srgbClr val="A4A3A4"/>
          </p15:clr>
        </p15:guide>
        <p15:guide id="2" orient="horz" pos="663" userDrawn="1">
          <p15:clr>
            <a:srgbClr val="A4A3A4"/>
          </p15:clr>
        </p15:guide>
        <p15:guide id="3" orient="horz" pos="1162" userDrawn="1">
          <p15:clr>
            <a:srgbClr val="A4A3A4"/>
          </p15:clr>
        </p15:guide>
        <p15:guide id="4" orient="horz" pos="4110" userDrawn="1">
          <p15:clr>
            <a:srgbClr val="A4A3A4"/>
          </p15:clr>
        </p15:guide>
        <p15:guide id="5" orient="horz" pos="3838" userDrawn="1">
          <p15:clr>
            <a:srgbClr val="A4A3A4"/>
          </p15:clr>
        </p15:guide>
        <p15:guide id="6" orient="horz" pos="1117" userDrawn="1">
          <p15:clr>
            <a:srgbClr val="A4A3A4"/>
          </p15:clr>
        </p15:guide>
        <p15:guide id="7" orient="horz" pos="2251" userDrawn="1">
          <p15:clr>
            <a:srgbClr val="A4A3A4"/>
          </p15:clr>
        </p15:guide>
        <p15:guide id="8" orient="horz" pos="3566" userDrawn="1">
          <p15:clr>
            <a:srgbClr val="A4A3A4"/>
          </p15:clr>
        </p15:guide>
        <p15:guide id="9" orient="horz" pos="799" userDrawn="1">
          <p15:clr>
            <a:srgbClr val="A4A3A4"/>
          </p15:clr>
        </p15:guide>
        <p15:guide id="10" pos="3120">
          <p15:clr>
            <a:srgbClr val="A4A3A4"/>
          </p15:clr>
        </p15:guide>
        <p15:guide id="11" pos="6114">
          <p15:clr>
            <a:srgbClr val="A4A3A4"/>
          </p15:clr>
        </p15:guide>
        <p15:guide id="12" pos="1714" userDrawn="1">
          <p15:clr>
            <a:srgbClr val="A4A3A4"/>
          </p15:clr>
        </p15:guide>
        <p15:guide id="13" pos="4027" userDrawn="1">
          <p15:clr>
            <a:srgbClr val="A4A3A4"/>
          </p15:clr>
        </p15:guide>
        <p15:guide id="14" pos="126">
          <p15:clr>
            <a:srgbClr val="A4A3A4"/>
          </p15:clr>
        </p15:guide>
        <p15:guide id="15" pos="4481" userDrawn="1">
          <p15:clr>
            <a:srgbClr val="A4A3A4"/>
          </p15:clr>
        </p15:guide>
        <p15:guide id="16" pos="535">
          <p15:clr>
            <a:srgbClr val="A4A3A4"/>
          </p15:clr>
        </p15:guide>
        <p15:guide id="17" orient="horz" pos="1434">
          <p15:clr>
            <a:srgbClr val="A4A3A4"/>
          </p15:clr>
        </p15:guide>
        <p15:guide id="18" pos="2485">
          <p15:clr>
            <a:srgbClr val="A4A3A4"/>
          </p15:clr>
        </p15:guide>
        <p15:guide id="19" orient="horz" pos="1026" userDrawn="1">
          <p15:clr>
            <a:srgbClr val="A4A3A4"/>
          </p15:clr>
        </p15:guide>
        <p15:guide id="20" orient="horz" pos="247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206" userDrawn="1">
          <p15:clr>
            <a:srgbClr val="A4A3A4"/>
          </p15:clr>
        </p15:guide>
        <p15:guide id="4" orient="horz" pos="3242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10" userDrawn="1">
          <p15:clr>
            <a:srgbClr val="A4A3A4"/>
          </p15:clr>
        </p15:guide>
        <p15:guide id="7" orient="horz" pos="3144" userDrawn="1">
          <p15:clr>
            <a:srgbClr val="A4A3A4"/>
          </p15:clr>
        </p15:guide>
        <p15:guide id="8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최호욱" initials="ch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F00"/>
    <a:srgbClr val="D6A300"/>
    <a:srgbClr val="0000CC"/>
    <a:srgbClr val="EA5E2D"/>
    <a:srgbClr val="D54715"/>
    <a:srgbClr val="586170"/>
    <a:srgbClr val="81A042"/>
    <a:srgbClr val="F0F0F0"/>
    <a:srgbClr val="003399"/>
    <a:srgbClr val="025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6" autoAdjust="0"/>
    <p:restoredTop sz="99885" autoAdjust="0"/>
  </p:normalViewPr>
  <p:slideViewPr>
    <p:cSldViewPr>
      <p:cViewPr>
        <p:scale>
          <a:sx n="150" d="100"/>
          <a:sy n="150" d="100"/>
        </p:scale>
        <p:origin x="-606" y="1104"/>
      </p:cViewPr>
      <p:guideLst>
        <p:guide orient="horz" pos="4020"/>
        <p:guide orient="horz" pos="663"/>
        <p:guide orient="horz" pos="1162"/>
        <p:guide orient="horz" pos="4110"/>
        <p:guide orient="horz" pos="3838"/>
        <p:guide orient="horz" pos="1117"/>
        <p:guide orient="horz" pos="2251"/>
        <p:guide orient="horz" pos="3566"/>
        <p:guide orient="horz" pos="799"/>
        <p:guide orient="horz" pos="1434"/>
        <p:guide orient="horz" pos="1026"/>
        <p:guide orient="horz" pos="2478"/>
        <p:guide pos="3120"/>
        <p:guide pos="6114"/>
        <p:guide pos="1714"/>
        <p:guide pos="4027"/>
        <p:guide pos="126"/>
        <p:guide pos="4481"/>
        <p:guide pos="535"/>
        <p:guide pos="2485"/>
      </p:guideLst>
    </p:cSldViewPr>
  </p:slideViewPr>
  <p:outlineViewPr>
    <p:cViewPr>
      <p:scale>
        <a:sx n="33" d="100"/>
        <a:sy n="33" d="100"/>
      </p:scale>
      <p:origin x="0" y="7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70" d="100"/>
        <a:sy n="170" d="100"/>
      </p:scale>
      <p:origin x="0" y="14304"/>
    </p:cViewPr>
  </p:sorterViewPr>
  <p:notesViewPr>
    <p:cSldViewPr>
      <p:cViewPr varScale="1">
        <p:scale>
          <a:sx n="84" d="100"/>
          <a:sy n="84" d="100"/>
        </p:scale>
        <p:origin x="-3642" y="-102"/>
      </p:cViewPr>
      <p:guideLst>
        <p:guide orient="horz" pos="3228"/>
        <p:guide orient="horz" pos="3210"/>
        <p:guide orient="horz" pos="3246"/>
        <p:guide orient="horz" pos="3131"/>
        <p:guide orient="horz" pos="3114"/>
        <p:guide orient="horz" pos="3148"/>
        <p:guide pos="224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990" cy="496350"/>
          </a:xfrm>
          <a:prstGeom prst="rect">
            <a:avLst/>
          </a:prstGeom>
        </p:spPr>
        <p:txBody>
          <a:bodyPr vert="horz" lIns="88282" tIns="44141" rIns="88282" bIns="44141" rtlCol="0"/>
          <a:lstStyle>
            <a:lvl1pPr algn="l">
              <a:defRPr sz="1200"/>
            </a:lvl1pPr>
          </a:lstStyle>
          <a:p>
            <a:endParaRPr lang="ko-KR" altLang="en-US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692" y="2"/>
            <a:ext cx="2949990" cy="496350"/>
          </a:xfrm>
          <a:prstGeom prst="rect">
            <a:avLst/>
          </a:prstGeom>
        </p:spPr>
        <p:txBody>
          <a:bodyPr vert="horz" lIns="88282" tIns="44141" rIns="88282" bIns="44141" rtlCol="0"/>
          <a:lstStyle>
            <a:lvl1pPr algn="r">
              <a:defRPr sz="1200"/>
            </a:lvl1pPr>
          </a:lstStyle>
          <a:p>
            <a:fld id="{F7FD1C94-FF53-4F39-9C8B-33A13739CD74}" type="datetimeFigureOut">
              <a:rPr lang="ko-KR" altLang="en-US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pPr/>
              <a:t>2020-05-22</a:t>
            </a:fld>
            <a:endParaRPr lang="ko-KR" altLang="en-US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09"/>
            <a:ext cx="2949990" cy="497893"/>
          </a:xfrm>
          <a:prstGeom prst="rect">
            <a:avLst/>
          </a:prstGeom>
        </p:spPr>
        <p:txBody>
          <a:bodyPr vert="horz" lIns="88282" tIns="44141" rIns="88282" bIns="44141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692" y="9439909"/>
            <a:ext cx="2949990" cy="497893"/>
          </a:xfrm>
          <a:prstGeom prst="rect">
            <a:avLst/>
          </a:prstGeom>
        </p:spPr>
        <p:txBody>
          <a:bodyPr vert="horz" lIns="88282" tIns="44141" rIns="88282" bIns="44141" rtlCol="0" anchor="b"/>
          <a:lstStyle>
            <a:lvl1pPr algn="r">
              <a:defRPr sz="1200"/>
            </a:lvl1pPr>
          </a:lstStyle>
          <a:p>
            <a:fld id="{3EBD94BA-FA61-411A-AAB8-AFC8956943B3}" type="slidenum">
              <a:rPr lang="ko-KR" altLang="en-US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pPr/>
              <a:t>‹#›</a:t>
            </a:fld>
            <a:endParaRPr lang="ko-KR" altLang="en-US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2871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990" cy="496350"/>
          </a:xfrm>
          <a:prstGeom prst="rect">
            <a:avLst/>
          </a:prstGeom>
        </p:spPr>
        <p:txBody>
          <a:bodyPr vert="horz" lIns="88282" tIns="44141" rIns="88282" bIns="44141" rtlCol="0"/>
          <a:lstStyle>
            <a:lvl1pPr algn="l">
              <a:defRPr sz="1200"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692" y="2"/>
            <a:ext cx="2949990" cy="496350"/>
          </a:xfrm>
          <a:prstGeom prst="rect">
            <a:avLst/>
          </a:prstGeom>
        </p:spPr>
        <p:txBody>
          <a:bodyPr vert="horz" lIns="88282" tIns="44141" rIns="88282" bIns="44141" rtlCol="0"/>
          <a:lstStyle>
            <a:lvl1pPr algn="r">
              <a:defRPr sz="1200"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fld id="{B4315AE2-5497-4733-BD1F-B7DE6ACB5E20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848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82" tIns="44141" rIns="88282" bIns="4414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16" y="4721504"/>
            <a:ext cx="5446369" cy="4471777"/>
          </a:xfrm>
          <a:prstGeom prst="rect">
            <a:avLst/>
          </a:prstGeom>
        </p:spPr>
        <p:txBody>
          <a:bodyPr vert="horz" lIns="88282" tIns="44141" rIns="88282" bIns="44141" rtlCol="0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9909"/>
            <a:ext cx="2949990" cy="497893"/>
          </a:xfrm>
          <a:prstGeom prst="rect">
            <a:avLst/>
          </a:prstGeom>
        </p:spPr>
        <p:txBody>
          <a:bodyPr vert="horz" lIns="88282" tIns="44141" rIns="88282" bIns="44141" rtlCol="0" anchor="b"/>
          <a:lstStyle>
            <a:lvl1pPr algn="l">
              <a:defRPr sz="1200"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692" y="9439909"/>
            <a:ext cx="2949990" cy="497893"/>
          </a:xfrm>
          <a:prstGeom prst="rect">
            <a:avLst/>
          </a:prstGeom>
        </p:spPr>
        <p:txBody>
          <a:bodyPr vert="horz" lIns="88282" tIns="44141" rIns="88282" bIns="44141" rtlCol="0" anchor="b"/>
          <a:lstStyle>
            <a:lvl1pPr algn="r">
              <a:defRPr sz="1200"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fld id="{FA77B02B-1740-45CD-B782-577BDA7591E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8618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Rix모던고딕 B" panose="02020603020101020101" pitchFamily="18" charset="-127"/>
        <a:ea typeface="Rix모던고딕 B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Rix모던고딕 B" panose="02020603020101020101" pitchFamily="18" charset="-127"/>
        <a:ea typeface="Rix모던고딕 B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Rix모던고딕 B" panose="02020603020101020101" pitchFamily="18" charset="-127"/>
        <a:ea typeface="Rix모던고딕 B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Rix모던고딕 B" panose="02020603020101020101" pitchFamily="18" charset="-127"/>
        <a:ea typeface="Rix모던고딕 B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Rix모던고딕 B" panose="02020603020101020101" pitchFamily="18" charset="-127"/>
        <a:ea typeface="Rix모던고딕 B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6125"/>
            <a:ext cx="538480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37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3916" indent="-286121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4486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2280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60075" indent="-228897" eaLnBrk="0" hangingPunct="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7869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5663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3458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91252" indent="-228897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558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53EAEDD2-5AA5-4C78-B8BE-EFA827D00CA5}" type="slidenum">
              <a:rPr lang="ko-KR" altLang="en-US" sz="12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defTabSz="91558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ko-KR" altLang="en-US" sz="12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756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903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im\Desktop\쌍용마스터_설명회_수정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" y="0"/>
            <a:ext cx="9902952" cy="6858000"/>
          </a:xfrm>
          <a:prstGeom prst="rect">
            <a:avLst/>
          </a:prstGeom>
          <a:noFill/>
        </p:spPr>
      </p:pic>
      <p:grpSp>
        <p:nvGrpSpPr>
          <p:cNvPr id="2" name="그룹 18"/>
          <p:cNvGrpSpPr/>
          <p:nvPr userDrawn="1"/>
        </p:nvGrpSpPr>
        <p:grpSpPr>
          <a:xfrm>
            <a:off x="242857" y="6604128"/>
            <a:ext cx="2701928" cy="230832"/>
            <a:chOff x="177451" y="6600861"/>
            <a:chExt cx="2701928" cy="230832"/>
          </a:xfrm>
        </p:grpSpPr>
        <p:sp>
          <p:nvSpPr>
            <p:cNvPr id="17" name="TextBox 16"/>
            <p:cNvSpPr txBox="1"/>
            <p:nvPr userDrawn="1"/>
          </p:nvSpPr>
          <p:spPr>
            <a:xfrm>
              <a:off x="878619" y="6600861"/>
              <a:ext cx="2000760" cy="230832"/>
            </a:xfrm>
            <a:prstGeom prst="rect">
              <a:avLst/>
            </a:prstGeom>
            <a:noFill/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extrusionH="1270">
                <a:bevelT w="0"/>
              </a:sp3d>
            </a:bodyPr>
            <a:lstStyle/>
            <a:p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Rix모던고딕 M" panose="02020603020101020101" pitchFamily="18" charset="-127"/>
                  <a:ea typeface="Rix모던고딕 M" panose="02020603020101020101" pitchFamily="18" charset="-127"/>
                </a:rPr>
                <a:t>재난관리업무포털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pic>
          <p:nvPicPr>
            <p:cNvPr id="18" name="그림 1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51" y="6618534"/>
              <a:ext cx="736949" cy="188712"/>
            </a:xfrm>
            <a:prstGeom prst="rect">
              <a:avLst/>
            </a:prstGeom>
          </p:spPr>
        </p:pic>
      </p:grpSp>
      <p:sp>
        <p:nvSpPr>
          <p:cNvPr id="7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4879262" y="6553153"/>
            <a:ext cx="14747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lvl1pPr>
              <a:defRPr kumimoji="1" lang="ko-KR" altLang="en-US" sz="900" b="0" smtClean="0"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itchFamily="18" charset="-127"/>
                <a:ea typeface="Rix모던고딕 B" pitchFamily="18" charset="-127"/>
              </a:defRPr>
            </a:lvl1pPr>
          </a:lstStyle>
          <a:p>
            <a:pPr algn="ctr"/>
            <a:fld id="{89E1F025-6CBF-4F8B-ACA3-365FF3B49A0B}" type="slidenum">
              <a:rPr lang="en-US" altLang="ko-KR" smtClean="0"/>
              <a:pPr algn="ctr"/>
              <a:t>‹#›</a:t>
            </a:fld>
            <a:endParaRPr lang="en-US" altLang="ko-KR" dirty="0"/>
          </a:p>
        </p:txBody>
      </p:sp>
      <p:pic>
        <p:nvPicPr>
          <p:cNvPr id="10" name="Picture 2" descr="C:\Users\rim\Desktop\쌍용마스터_설명회_수정2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93061"/>
          <a:stretch/>
        </p:blipFill>
        <p:spPr bwMode="auto">
          <a:xfrm>
            <a:off x="1524" y="6353827"/>
            <a:ext cx="9902952" cy="534788"/>
          </a:xfrm>
          <a:prstGeom prst="rect">
            <a:avLst/>
          </a:prstGeom>
          <a:noFill/>
        </p:spPr>
      </p:pic>
      <p:pic>
        <p:nvPicPr>
          <p:cNvPr id="12" name="Picture 2" descr="C:\Users\JEONYG\Desktop\행정안전부-mi\행정안전부_국_좌우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7" y="6592839"/>
            <a:ext cx="855858" cy="24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4736493" y="6525344"/>
            <a:ext cx="409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6F81F0A-F717-4266-A777-7FCC6750306B}" type="slidenum">
              <a:rPr lang="ko-KR" altLang="en-US" sz="140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pPr/>
              <a:t>‹#›</a:t>
            </a:fld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8973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im\Desktop\쌍용마스터_설명회_수정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" y="0"/>
            <a:ext cx="9902952" cy="6858000"/>
          </a:xfrm>
          <a:prstGeom prst="rect">
            <a:avLst/>
          </a:prstGeom>
          <a:noFill/>
        </p:spPr>
      </p:pic>
      <p:sp>
        <p:nvSpPr>
          <p:cNvPr id="8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4879262" y="6553153"/>
            <a:ext cx="14747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lvl1pPr>
              <a:defRPr kumimoji="1" lang="ko-KR" altLang="en-US" sz="900" b="0" smtClean="0"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itchFamily="18" charset="-127"/>
                <a:ea typeface="Rix모던고딕 B" pitchFamily="18" charset="-127"/>
              </a:defRPr>
            </a:lvl1pPr>
          </a:lstStyle>
          <a:p>
            <a:pPr algn="ctr"/>
            <a:fld id="{89E1F025-6CBF-4F8B-ACA3-365FF3B49A0B}" type="slidenum">
              <a:rPr lang="en-US" altLang="ko-KR" smtClean="0"/>
              <a:pPr algn="ctr"/>
              <a:t>‹#›</a:t>
            </a:fld>
            <a:endParaRPr lang="en-US" altLang="ko-KR" dirty="0"/>
          </a:p>
        </p:txBody>
      </p:sp>
      <p:grpSp>
        <p:nvGrpSpPr>
          <p:cNvPr id="10" name="그룹 18"/>
          <p:cNvGrpSpPr/>
          <p:nvPr userDrawn="1"/>
        </p:nvGrpSpPr>
        <p:grpSpPr>
          <a:xfrm>
            <a:off x="242857" y="6604128"/>
            <a:ext cx="2701928" cy="230832"/>
            <a:chOff x="177451" y="6600861"/>
            <a:chExt cx="2701928" cy="230832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878619" y="6600861"/>
              <a:ext cx="2000760" cy="230832"/>
            </a:xfrm>
            <a:prstGeom prst="rect">
              <a:avLst/>
            </a:prstGeom>
            <a:noFill/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extrusionH="1270">
                <a:bevelT w="0"/>
              </a:sp3d>
            </a:bodyPr>
            <a:lstStyle/>
            <a:p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Rix모던고딕 M" panose="02020603020101020101" pitchFamily="18" charset="-127"/>
                  <a:ea typeface="Rix모던고딕 M" panose="02020603020101020101" pitchFamily="18" charset="-127"/>
                </a:rPr>
                <a:t>재난관리업무포털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51" y="6618534"/>
              <a:ext cx="736949" cy="188712"/>
            </a:xfrm>
            <a:prstGeom prst="rect">
              <a:avLst/>
            </a:prstGeom>
          </p:spPr>
        </p:pic>
      </p:grpSp>
      <p:sp>
        <p:nvSpPr>
          <p:cNvPr id="13" name="슬라이드 번호 개체 틀 1"/>
          <p:cNvSpPr txBox="1">
            <a:spLocks/>
          </p:cNvSpPr>
          <p:nvPr userDrawn="1"/>
        </p:nvSpPr>
        <p:spPr>
          <a:xfrm>
            <a:off x="4879262" y="6553153"/>
            <a:ext cx="14747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kumimoji="1" lang="ko-KR" altLang="en-US" sz="9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itchFamily="18" charset="-127"/>
                <a:ea typeface="Rix모던고딕 B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E1F025-6CBF-4F8B-ACA3-365FF3B49A0B}" type="slidenum">
              <a:rPr lang="en-US" altLang="ko-KR" smtClean="0"/>
              <a:pPr algn="ctr"/>
              <a:t>‹#›</a:t>
            </a:fld>
            <a:endParaRPr lang="en-US" altLang="ko-KR" dirty="0"/>
          </a:p>
        </p:txBody>
      </p:sp>
      <p:pic>
        <p:nvPicPr>
          <p:cNvPr id="14" name="Picture 2" descr="C:\Users\rim\Desktop\쌍용마스터_설명회_수정2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93061"/>
          <a:stretch/>
        </p:blipFill>
        <p:spPr bwMode="auto">
          <a:xfrm>
            <a:off x="1524" y="6353827"/>
            <a:ext cx="9902952" cy="534788"/>
          </a:xfrm>
          <a:prstGeom prst="rect">
            <a:avLst/>
          </a:prstGeom>
          <a:noFill/>
        </p:spPr>
      </p:pic>
      <p:pic>
        <p:nvPicPr>
          <p:cNvPr id="15" name="Picture 2" descr="C:\Users\JEONYG\Desktop\행정안전부-mi\행정안전부_국_좌우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7" y="6592839"/>
            <a:ext cx="855858" cy="24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44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10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www.ndms.go.k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5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5.jpe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"/>
          <a:stretch/>
        </p:blipFill>
        <p:spPr bwMode="auto">
          <a:xfrm>
            <a:off x="-29408" y="0"/>
            <a:ext cx="9921553" cy="685757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675918" y="911622"/>
            <a:ext cx="4987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3200" dirty="0" smtClean="0">
                <a:solidFill>
                  <a:srgbClr val="00699E"/>
                </a:solidFill>
                <a:latin typeface="경기천년제목V Bold" pitchFamily="18" charset="-127"/>
                <a:ea typeface="경기천년제목V Bold" pitchFamily="18" charset="-127"/>
              </a:rPr>
              <a:t>무더위쉼터 사용자 지침서</a:t>
            </a:r>
            <a:endParaRPr lang="ko-KR" altLang="en-US" sz="3200" dirty="0">
              <a:solidFill>
                <a:srgbClr val="00699E"/>
              </a:solidFill>
              <a:latin typeface="경기천년제목V Bold" pitchFamily="18" charset="-127"/>
              <a:ea typeface="경기천년제목V Bold" pitchFamily="18" charset="-127"/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6937" y="5931493"/>
            <a:ext cx="3495208" cy="92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9" y="181020"/>
            <a:ext cx="890638" cy="71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JEONYG\Desktop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3" y="520472"/>
            <a:ext cx="15621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JEONYG\Desktop\행정안전부-mi\국영혼합\행정안전부_혼합_상하2_흰색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81" y="376408"/>
            <a:ext cx="1506159" cy="110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JEONYG\Desktop\제목 없음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24" y="4125006"/>
            <a:ext cx="2050632" cy="72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JEONYG\Desktop\행정안전부-mi\행정안전부_국_좌우_흰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24" y="4245973"/>
            <a:ext cx="1834608" cy="52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208" y="3007987"/>
            <a:ext cx="20097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2996952"/>
            <a:ext cx="20097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116" y="3364807"/>
            <a:ext cx="20193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35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국민안전처\00. 템플릿 받은거\설명회\쌍용_설명회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" y="0"/>
            <a:ext cx="9904476" cy="6858000"/>
          </a:xfrm>
          <a:prstGeom prst="rect">
            <a:avLst/>
          </a:prstGeom>
          <a:noFill/>
        </p:spPr>
      </p:pic>
      <p:grpSp>
        <p:nvGrpSpPr>
          <p:cNvPr id="21" name="그룹 20"/>
          <p:cNvGrpSpPr/>
          <p:nvPr/>
        </p:nvGrpSpPr>
        <p:grpSpPr>
          <a:xfrm>
            <a:off x="2720752" y="3346816"/>
            <a:ext cx="6120680" cy="396044"/>
            <a:chOff x="2720752" y="3690418"/>
            <a:chExt cx="6120680" cy="435648"/>
          </a:xfrm>
        </p:grpSpPr>
        <p:sp>
          <p:nvSpPr>
            <p:cNvPr id="22" name="직사각형 21"/>
            <p:cNvSpPr/>
            <p:nvPr/>
          </p:nvSpPr>
          <p:spPr>
            <a:xfrm>
              <a:off x="2720752" y="369041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23" name="평행 사변형 11"/>
            <p:cNvSpPr/>
            <p:nvPr/>
          </p:nvSpPr>
          <p:spPr>
            <a:xfrm>
              <a:off x="2720752" y="369297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720752" y="3838225"/>
            <a:ext cx="6120680" cy="396044"/>
            <a:chOff x="2720752" y="4185693"/>
            <a:chExt cx="6120680" cy="435648"/>
          </a:xfrm>
        </p:grpSpPr>
        <p:sp>
          <p:nvSpPr>
            <p:cNvPr id="25" name="직사각형 24"/>
            <p:cNvSpPr/>
            <p:nvPr/>
          </p:nvSpPr>
          <p:spPr>
            <a:xfrm>
              <a:off x="2720752" y="4185693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26" name="평행 사변형 11"/>
            <p:cNvSpPr/>
            <p:nvPr/>
          </p:nvSpPr>
          <p:spPr>
            <a:xfrm>
              <a:off x="2720752" y="4188249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2720752" y="4358209"/>
            <a:ext cx="6120680" cy="396044"/>
            <a:chOff x="2720752" y="4680968"/>
            <a:chExt cx="6120680" cy="435648"/>
          </a:xfrm>
        </p:grpSpPr>
        <p:sp>
          <p:nvSpPr>
            <p:cNvPr id="28" name="직사각형 27"/>
            <p:cNvSpPr/>
            <p:nvPr/>
          </p:nvSpPr>
          <p:spPr>
            <a:xfrm>
              <a:off x="2720752" y="468096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29" name="평행 사변형 11"/>
            <p:cNvSpPr/>
            <p:nvPr/>
          </p:nvSpPr>
          <p:spPr>
            <a:xfrm>
              <a:off x="2720752" y="468352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874292" y="3221372"/>
            <a:ext cx="5967139" cy="41447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 spc="-50">
                <a:solidFill>
                  <a:srgbClr val="003366"/>
                </a:solidFill>
                <a:latin typeface="Rix모던고딕 EB" pitchFamily="18" charset="-127"/>
                <a:ea typeface="Rix모던고딕 EB" pitchFamily="18" charset="-127"/>
              </a:defRPr>
            </a:lvl1pPr>
          </a:lstStyle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>
                <a:latin typeface="Rix고딕 B" pitchFamily="18" charset="-127"/>
                <a:ea typeface="Rix고딕 B" pitchFamily="18" charset="-127"/>
              </a:rPr>
              <a:t>재난관리업무포털 접속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2p</a:t>
            </a:r>
            <a:endParaRPr lang="ko-KR" altLang="en-US" sz="2000" dirty="0">
              <a:latin typeface="Rix고딕 B" pitchFamily="18" charset="-127"/>
              <a:ea typeface="Rix고딕 B" pitchFamily="18" charset="-127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</a:t>
            </a:r>
            <a:r>
              <a:rPr lang="ko-KR" altLang="en-US" sz="2000" dirty="0">
                <a:latin typeface="Rix고딕 B" pitchFamily="18" charset="-127"/>
                <a:ea typeface="Rix고딕 B" pitchFamily="18" charset="-127"/>
              </a:rPr>
              <a:t>목록조회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3p</a:t>
            </a:r>
            <a:r>
              <a:rPr lang="ko-KR" altLang="en-US" sz="2000" dirty="0">
                <a:latin typeface="Rix고딕 B" pitchFamily="18" charset="-127"/>
                <a:ea typeface="Rix고딕 B" pitchFamily="18" charset="-127"/>
              </a:rPr>
              <a:t> </a:t>
            </a:r>
            <a:endParaRPr lang="en-US" altLang="ko-KR" sz="2000" dirty="0">
              <a:latin typeface="Rix고딕 B" pitchFamily="18" charset="-127"/>
              <a:ea typeface="Rix고딕 B" pitchFamily="18" charset="-127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일괄복사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‧‧‧‧‧‧‧‧‧‧‧‧‧‧‧‧‧‧5p</a:t>
            </a:r>
            <a:endParaRPr lang="en-US" altLang="ko-KR" sz="2000" dirty="0">
              <a:latin typeface="Rix고딕 B" pitchFamily="18" charset="-127"/>
              <a:ea typeface="Rix고딕 B" pitchFamily="18" charset="-127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일괄수정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‧‧‧‧‧‧‧‧‧‧‧‧‧‧‧‧‧‧6p</a:t>
            </a: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등록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‧‧‧‧‧‧‧‧‧‧‧‧‧‧‧‧‧‧‧7p</a:t>
            </a: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상세조회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‧‧‧‧‧‧‧‧‧‧‧‧‧‧‧‧‧10p</a:t>
            </a:r>
            <a:endParaRPr lang="en-US" altLang="ko-KR" sz="2000" dirty="0">
              <a:latin typeface="Rix고딕 B" pitchFamily="18" charset="-127"/>
              <a:ea typeface="Rix고딕 B" pitchFamily="18" charset="-127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r>
              <a:rPr lang="ko-KR" altLang="en-US" sz="2000" dirty="0" smtClean="0">
                <a:latin typeface="Rix고딕 B" pitchFamily="18" charset="-127"/>
                <a:ea typeface="Rix고딕 B" pitchFamily="18" charset="-127"/>
              </a:rPr>
              <a:t>무더위쉼터 현황통계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</a:t>
            </a:r>
            <a:r>
              <a:rPr lang="en-US" altLang="ko-KR" sz="2000" dirty="0">
                <a:latin typeface="Rix고딕 B" pitchFamily="18" charset="-127"/>
                <a:ea typeface="Rix고딕 B" pitchFamily="18" charset="-127"/>
              </a:rPr>
              <a:t>‧</a:t>
            </a:r>
            <a:r>
              <a:rPr lang="en-US" altLang="ko-KR" sz="2000" dirty="0" smtClean="0">
                <a:latin typeface="Rix고딕 B" pitchFamily="18" charset="-127"/>
                <a:ea typeface="Rix고딕 B" pitchFamily="18" charset="-127"/>
              </a:rPr>
              <a:t>‧‧‧‧‧‧‧‧‧‧‧‧‧‧‧‧‧11p</a:t>
            </a:r>
            <a:endParaRPr lang="ko-KR" altLang="en-US" sz="2000" dirty="0">
              <a:latin typeface="Rix고딕 B" pitchFamily="18" charset="-127"/>
              <a:ea typeface="Rix고딕 B" pitchFamily="18" charset="-127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  <a:defRPr/>
            </a:pPr>
            <a:endParaRPr lang="en-US" altLang="ko-KR" sz="2000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2720752" y="4865469"/>
            <a:ext cx="6120680" cy="396044"/>
            <a:chOff x="2720752" y="4680968"/>
            <a:chExt cx="6120680" cy="435648"/>
          </a:xfrm>
        </p:grpSpPr>
        <p:sp>
          <p:nvSpPr>
            <p:cNvPr id="30" name="직사각형 29"/>
            <p:cNvSpPr/>
            <p:nvPr/>
          </p:nvSpPr>
          <p:spPr>
            <a:xfrm>
              <a:off x="2720752" y="468096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31" name="평행 사변형 11"/>
            <p:cNvSpPr/>
            <p:nvPr/>
          </p:nvSpPr>
          <p:spPr>
            <a:xfrm>
              <a:off x="2720752" y="468352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720752" y="5365333"/>
            <a:ext cx="6120680" cy="396044"/>
            <a:chOff x="2720752" y="4680968"/>
            <a:chExt cx="6120680" cy="435648"/>
          </a:xfrm>
        </p:grpSpPr>
        <p:sp>
          <p:nvSpPr>
            <p:cNvPr id="35" name="직사각형 34"/>
            <p:cNvSpPr/>
            <p:nvPr/>
          </p:nvSpPr>
          <p:spPr>
            <a:xfrm>
              <a:off x="2720752" y="468096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lvl="0" algn="ctr" defTabSz="817927" latinLnBrk="0">
                <a:defRPr/>
              </a:pPr>
              <a:r>
                <a:rPr lang="en-US" altLang="ko-KR" sz="1600" kern="0" dirty="0" smtClean="0">
                  <a:solidFill>
                    <a:prstClr val="white"/>
                  </a:solidFill>
                  <a:latin typeface="Rix모던고딕 B"/>
                  <a:ea typeface="Rix모던고딕 B"/>
                </a:rPr>
                <a:t>                 </a:t>
              </a:r>
              <a:endParaRPr lang="ko-KR" altLang="en-US" sz="1600" kern="0" dirty="0">
                <a:solidFill>
                  <a:prstClr val="white"/>
                </a:solidFill>
                <a:latin typeface="Rix모던고딕 B"/>
                <a:ea typeface="Rix모던고딕 B"/>
              </a:endParaRPr>
            </a:p>
          </p:txBody>
        </p:sp>
        <p:sp>
          <p:nvSpPr>
            <p:cNvPr id="36" name="평행 사변형 11"/>
            <p:cNvSpPr/>
            <p:nvPr/>
          </p:nvSpPr>
          <p:spPr>
            <a:xfrm>
              <a:off x="2720752" y="468352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720752" y="5853390"/>
            <a:ext cx="6120680" cy="396044"/>
            <a:chOff x="2720752" y="4680968"/>
            <a:chExt cx="6120680" cy="435648"/>
          </a:xfrm>
        </p:grpSpPr>
        <p:sp>
          <p:nvSpPr>
            <p:cNvPr id="38" name="직사각형 37"/>
            <p:cNvSpPr/>
            <p:nvPr/>
          </p:nvSpPr>
          <p:spPr>
            <a:xfrm>
              <a:off x="2720752" y="468096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39" name="평행 사변형 11"/>
            <p:cNvSpPr/>
            <p:nvPr/>
          </p:nvSpPr>
          <p:spPr>
            <a:xfrm>
              <a:off x="2720752" y="468352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136278" y="133101"/>
            <a:ext cx="712265" cy="51534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pic>
        <p:nvPicPr>
          <p:cNvPr id="44" name="Picture 3" descr="C:\Users\JEONYG\Desktop\행정안전부-mi\행정안전부_국_상하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28" y="108817"/>
            <a:ext cx="471010" cy="51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703356" y="2500711"/>
            <a:ext cx="291334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r>
              <a:rPr lang="ko-KR" altLang="en-US" sz="3600" dirty="0" smtClean="0">
                <a:solidFill>
                  <a:srgbClr val="00699E"/>
                </a:solidFill>
                <a:latin typeface="경기천년제목V Bold" pitchFamily="18" charset="-127"/>
                <a:ea typeface="경기천년제목V Bold" pitchFamily="18" charset="-127"/>
              </a:rPr>
              <a:t>목차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2720752" y="6356614"/>
            <a:ext cx="6120680" cy="396044"/>
            <a:chOff x="2720752" y="4680968"/>
            <a:chExt cx="6120680" cy="435648"/>
          </a:xfrm>
        </p:grpSpPr>
        <p:sp>
          <p:nvSpPr>
            <p:cNvPr id="40" name="직사각형 39"/>
            <p:cNvSpPr/>
            <p:nvPr/>
          </p:nvSpPr>
          <p:spPr>
            <a:xfrm>
              <a:off x="2720752" y="4680968"/>
              <a:ext cx="6120680" cy="435648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lumMod val="65000"/>
                    <a:lumOff val="35000"/>
                    <a:alpha val="1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  <p:sp>
          <p:nvSpPr>
            <p:cNvPr id="41" name="평행 사변형 11"/>
            <p:cNvSpPr/>
            <p:nvPr/>
          </p:nvSpPr>
          <p:spPr>
            <a:xfrm>
              <a:off x="2720752" y="4683524"/>
              <a:ext cx="727798" cy="430537"/>
            </a:xfrm>
            <a:custGeom>
              <a:avLst/>
              <a:gdLst/>
              <a:ahLst/>
              <a:cxnLst/>
              <a:rect l="l" t="t" r="r" b="b"/>
              <a:pathLst>
                <a:path w="601486" h="355816">
                  <a:moveTo>
                    <a:pt x="0" y="0"/>
                  </a:moveTo>
                  <a:lnTo>
                    <a:pt x="83890" y="0"/>
                  </a:lnTo>
                  <a:lnTo>
                    <a:pt x="285226" y="0"/>
                  </a:lnTo>
                  <a:lnTo>
                    <a:pt x="316260" y="0"/>
                  </a:lnTo>
                  <a:lnTo>
                    <a:pt x="400150" y="0"/>
                  </a:lnTo>
                  <a:lnTo>
                    <a:pt x="601486" y="0"/>
                  </a:lnTo>
                  <a:lnTo>
                    <a:pt x="452147" y="355816"/>
                  </a:lnTo>
                  <a:lnTo>
                    <a:pt x="285226" y="355816"/>
                  </a:lnTo>
                  <a:lnTo>
                    <a:pt x="285226" y="333755"/>
                  </a:lnTo>
                  <a:lnTo>
                    <a:pt x="260069" y="333755"/>
                  </a:lnTo>
                  <a:lnTo>
                    <a:pt x="250810" y="355816"/>
                  </a:lnTo>
                  <a:lnTo>
                    <a:pt x="166920" y="355816"/>
                  </a:lnTo>
                  <a:lnTo>
                    <a:pt x="83890" y="355816"/>
                  </a:lnTo>
                  <a:lnTo>
                    <a:pt x="0" y="355816"/>
                  </a:lnTo>
                  <a:close/>
                </a:path>
              </a:pathLst>
            </a:custGeom>
            <a:solidFill>
              <a:sysClr val="window" lastClr="FFFFFF">
                <a:lumMod val="7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792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/>
                <a:ea typeface="Rix모던고딕 B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46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재난관리업무 포털 접속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0562"/>
              </p:ext>
            </p:extLst>
          </p:nvPr>
        </p:nvGraphicFramePr>
        <p:xfrm>
          <a:off x="6802437" y="1421069"/>
          <a:ext cx="2687067" cy="5154443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재난관리업무 포털에 접속하는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①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  <a:hlinkClick r:id="rId4"/>
                        </a:rPr>
                        <a:t>www.ndms.go.kr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②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상황전파메신저에서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 업무포털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’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 클릭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설명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GPKI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www.ndms.go.kr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접속 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인증서 로그인을 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6" y="1709193"/>
            <a:ext cx="5947828" cy="447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640632" y="3573016"/>
            <a:ext cx="1905098" cy="168521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362075" y="3412626"/>
            <a:ext cx="278558" cy="2926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+mn-ea"/>
              </a:rPr>
              <a:t>1</a:t>
            </a:r>
            <a:endParaRPr lang="ko-KR" altLang="en-US" sz="1200" kern="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087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792538" y="1484784"/>
            <a:ext cx="5669425" cy="4968402"/>
            <a:chOff x="13891" y="0"/>
            <a:chExt cx="6362701" cy="5889189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" r="1041"/>
            <a:stretch/>
          </p:blipFill>
          <p:spPr bwMode="auto">
            <a:xfrm>
              <a:off x="13891" y="0"/>
              <a:ext cx="6362701" cy="4567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92" y="4136589"/>
              <a:ext cx="636270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목록조회</a:t>
            </a:r>
            <a:r>
              <a:rPr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-1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87431"/>
              </p:ext>
            </p:extLst>
          </p:nvPr>
        </p:nvGraphicFramePr>
        <p:xfrm>
          <a:off x="6804000" y="1422000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 목록을 조회하는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재난관리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메뉴의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 선택합니다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선택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 메뉴에서 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관리 메뉴를 선택합니다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 조회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지정된 조건으로 무더위쉼터 목록이 조회됩니다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일괄복사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조회된 년도의 무더위쉼터 목록을 현재 년도로 일괄복사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1241536" y="1412776"/>
            <a:ext cx="399096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992560" y="18448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68084" y="2365870"/>
            <a:ext cx="4693879" cy="57606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25774" y="419976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92539" y="4199762"/>
            <a:ext cx="577000" cy="23735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783757" y="2403898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768084" y="4293096"/>
            <a:ext cx="4693879" cy="28803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dirty="0"/>
          </a:p>
        </p:txBody>
      </p:sp>
      <p:sp>
        <p:nvSpPr>
          <p:cNvPr id="29" name="타원 28"/>
          <p:cNvSpPr/>
          <p:nvPr/>
        </p:nvSpPr>
        <p:spPr>
          <a:xfrm>
            <a:off x="1659627" y="404876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8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52140" y="6197833"/>
            <a:ext cx="416884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752140" y="5964819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169023" y="6197833"/>
            <a:ext cx="457419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626442" y="6197833"/>
            <a:ext cx="321277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47719" y="6197833"/>
            <a:ext cx="467327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5180817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5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5626442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6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5967197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7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2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876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792538" y="1484784"/>
            <a:ext cx="5669425" cy="4968402"/>
            <a:chOff x="13891" y="0"/>
            <a:chExt cx="6362701" cy="5889189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" r="1041"/>
            <a:stretch/>
          </p:blipFill>
          <p:spPr bwMode="auto">
            <a:xfrm>
              <a:off x="13891" y="0"/>
              <a:ext cx="6362701" cy="4567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92" y="4136589"/>
              <a:ext cx="636270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목록조회</a:t>
            </a:r>
            <a:r>
              <a:rPr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-2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970825"/>
              </p:ext>
            </p:extLst>
          </p:nvPr>
        </p:nvGraphicFramePr>
        <p:xfrm>
          <a:off x="6804000" y="1422000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 목록을 조회하는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일괄수정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조회된 무더위쉼터를 일괄 수정한다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 무더위쉼터를 등록한다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현황통계 조회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지역별 무더위쉼터 등록 현황을 조회한다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조회된 무더위쉼터 목록 중에서 원하는 열을 선택하면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 같이 상세 화면을 확인할 수 있습니다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1241536" y="1412776"/>
            <a:ext cx="399096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992560" y="18448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68084" y="2365870"/>
            <a:ext cx="4693879" cy="57606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25774" y="419976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92539" y="4199762"/>
            <a:ext cx="577000" cy="23735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783757" y="2403898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768084" y="4293096"/>
            <a:ext cx="4693879" cy="28803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dirty="0"/>
          </a:p>
        </p:txBody>
      </p:sp>
      <p:sp>
        <p:nvSpPr>
          <p:cNvPr id="29" name="타원 28"/>
          <p:cNvSpPr/>
          <p:nvPr/>
        </p:nvSpPr>
        <p:spPr>
          <a:xfrm>
            <a:off x="1659627" y="404876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8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52140" y="6197833"/>
            <a:ext cx="416884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752140" y="5964819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169023" y="6197833"/>
            <a:ext cx="457419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626442" y="6197833"/>
            <a:ext cx="321277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47719" y="6197833"/>
            <a:ext cx="467327" cy="2330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5180817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5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5626442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6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5967197" y="59613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7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42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618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556792"/>
            <a:ext cx="40481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71" y="2372609"/>
            <a:ext cx="41719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406936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등록하는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일괄복사 선택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목록에서 일괄복사 버튼 선택한다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확인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 등록 된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금년도 데이터가 삭제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된 후 복사가 되기 때문에 알림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메세지가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표시된다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2.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확인 버튼 선택 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복사완료된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메시지가 확인된다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66890" y="2348880"/>
            <a:ext cx="4182832" cy="202459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667184" y="144028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49975" y="217191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81449" y="1628800"/>
            <a:ext cx="1005016" cy="3647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90" y="4756300"/>
            <a:ext cx="24955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타원 19"/>
          <p:cNvSpPr/>
          <p:nvPr/>
        </p:nvSpPr>
        <p:spPr>
          <a:xfrm>
            <a:off x="667184" y="4509120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866890" y="4742134"/>
            <a:ext cx="2495550" cy="172403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4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일괄복사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8590" y="3573016"/>
            <a:ext cx="12162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19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46166"/>
              </p:ext>
            </p:extLst>
          </p:nvPr>
        </p:nvGraphicFramePr>
        <p:xfrm>
          <a:off x="6802437" y="1421069"/>
          <a:ext cx="2687067" cy="5032119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5582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일괄 수정하는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99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439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일괄수정 목록조회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검색조건을 설정한 후 일괄수정 목록을 조회합니다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엑셀다운로드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조회된 목록을 엑셀로 다운로드 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엑셀양식 복사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엑셀에서 항목을 수정합니다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복사할 영역을 선택하고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Ctrl + c  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복사하기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이용하여 클립보드에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복사내용 붙여 넣기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붙여 넣을 위치를 클릭합니다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 Ctrl + v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붙여 넣기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이용하여 클립보드 내용을 붙여 넣습니다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일괄수정 완료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[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일괄수정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]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버튼을 클릭하여 수정을 완료합니다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859752" y="1628800"/>
            <a:ext cx="1005016" cy="3647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12531" y="1598326"/>
            <a:ext cx="6096654" cy="4736402"/>
            <a:chOff x="215873" y="2348880"/>
            <a:chExt cx="7120207" cy="3621484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24" y="2348880"/>
              <a:ext cx="7095600" cy="936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873" y="4265629"/>
              <a:ext cx="7095600" cy="1036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480" y="5250284"/>
              <a:ext cx="7095600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320" y="3092450"/>
              <a:ext cx="5548808" cy="11177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타원 19"/>
          <p:cNvSpPr/>
          <p:nvPr/>
        </p:nvSpPr>
        <p:spPr>
          <a:xfrm>
            <a:off x="543877" y="3010326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</a:p>
        </p:txBody>
      </p:sp>
      <p:sp>
        <p:nvSpPr>
          <p:cNvPr id="21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일괄수정</a:t>
            </a:r>
            <a:r>
              <a:rPr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-1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979077" y="2326980"/>
            <a:ext cx="215777" cy="15260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046574" y="6152349"/>
            <a:ext cx="305754" cy="17430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377330" y="4206800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</a:p>
        </p:txBody>
      </p:sp>
      <p:sp>
        <p:nvSpPr>
          <p:cNvPr id="18" name="타원 17"/>
          <p:cNvSpPr/>
          <p:nvPr/>
        </p:nvSpPr>
        <p:spPr>
          <a:xfrm>
            <a:off x="5808705" y="2093966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249144" y="240328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6358170" y="2670012"/>
            <a:ext cx="215777" cy="15260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cxnSp>
        <p:nvCxnSpPr>
          <p:cNvPr id="35" name="직선 화살표 연결선 16"/>
          <p:cNvCxnSpPr/>
          <p:nvPr/>
        </p:nvCxnSpPr>
        <p:spPr>
          <a:xfrm rot="10800000" flipV="1">
            <a:off x="5555187" y="2822621"/>
            <a:ext cx="825752" cy="178798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772223" y="3126833"/>
            <a:ext cx="4782964" cy="90581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89" y="4531655"/>
            <a:ext cx="77286" cy="92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522850" y="4444088"/>
            <a:ext cx="187965" cy="18237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5829659" y="591933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5</a:t>
            </a:r>
            <a:endParaRPr lang="en-US" altLang="ko-KR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75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833371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일괄 수정하는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관리부서 자동입력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현재 로그인한 계정에 등록된 기관 명을 일괄 자동입력 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b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관리부서 찾기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NDMS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등록된 기관 정보를 불러옵니다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수정불가 항목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붉은색 텍스트는 직접 수정하실 수 없습니다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목록이동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목록화면으로 이동합니다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일괄수정에서는 정보수정만 가능하며 엑셀을 이용해 추가입력을 하실 수 없습니다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21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일괄수정</a:t>
            </a:r>
            <a:r>
              <a:rPr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-2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249144" y="240328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89" y="4531655"/>
            <a:ext cx="77286" cy="92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373200" y="1583687"/>
            <a:ext cx="6360975" cy="4655816"/>
            <a:chOff x="373200" y="1583687"/>
            <a:chExt cx="6360975" cy="3543961"/>
          </a:xfrm>
        </p:grpSpPr>
        <p:pic>
          <p:nvPicPr>
            <p:cNvPr id="4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602" y="1583687"/>
              <a:ext cx="6324009" cy="834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200" y="2534538"/>
              <a:ext cx="6324013" cy="9240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164" y="3627946"/>
              <a:ext cx="6324011" cy="641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051" y="3770798"/>
              <a:ext cx="2053687" cy="13568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타원 19"/>
          <p:cNvSpPr/>
          <p:nvPr/>
        </p:nvSpPr>
        <p:spPr>
          <a:xfrm>
            <a:off x="2936776" y="39964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673079" y="2519791"/>
            <a:ext cx="418159" cy="12274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478585" y="4941168"/>
            <a:ext cx="238026" cy="17125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6323716" y="4702223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</a:p>
        </p:txBody>
      </p:sp>
      <p:sp>
        <p:nvSpPr>
          <p:cNvPr id="18" name="타원 17"/>
          <p:cNvSpPr/>
          <p:nvPr/>
        </p:nvSpPr>
        <p:spPr>
          <a:xfrm>
            <a:off x="5509096" y="229652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83738" y="3130277"/>
            <a:ext cx="379659" cy="81059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743588" y="3130277"/>
            <a:ext cx="314973" cy="81059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108928" y="2519791"/>
            <a:ext cx="339498" cy="12274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cxnSp>
        <p:nvCxnSpPr>
          <p:cNvPr id="47" name="직선 화살표 연결선 16"/>
          <p:cNvCxnSpPr/>
          <p:nvPr/>
        </p:nvCxnSpPr>
        <p:spPr>
          <a:xfrm rot="10800000" flipV="1">
            <a:off x="3157504" y="3940871"/>
            <a:ext cx="1779728" cy="172059"/>
          </a:xfrm>
          <a:prstGeom prst="bentConnector3">
            <a:avLst>
              <a:gd name="adj1" fmla="val -453"/>
            </a:avLst>
          </a:prstGeom>
          <a:ln w="1587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타원 47"/>
          <p:cNvSpPr/>
          <p:nvPr/>
        </p:nvSpPr>
        <p:spPr>
          <a:xfrm>
            <a:off x="6380683" y="2286777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cxnSp>
        <p:nvCxnSpPr>
          <p:cNvPr id="26" name="직선 화살표 연결선 16"/>
          <p:cNvCxnSpPr/>
          <p:nvPr/>
        </p:nvCxnSpPr>
        <p:spPr>
          <a:xfrm rot="5400000">
            <a:off x="4197250" y="3407904"/>
            <a:ext cx="2703619" cy="1481841"/>
          </a:xfrm>
          <a:prstGeom prst="bentConnector2">
            <a:avLst/>
          </a:prstGeom>
          <a:ln w="1587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16"/>
          <p:cNvCxnSpPr>
            <a:stCxn id="36" idx="2"/>
            <a:endCxn id="20" idx="2"/>
          </p:cNvCxnSpPr>
          <p:nvPr/>
        </p:nvCxnSpPr>
        <p:spPr>
          <a:xfrm rot="16200000" flipH="1">
            <a:off x="1669143" y="2845297"/>
            <a:ext cx="172059" cy="2363208"/>
          </a:xfrm>
          <a:prstGeom prst="bentConnector2">
            <a:avLst/>
          </a:prstGeom>
          <a:ln w="1587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01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928736" y="1428557"/>
            <a:ext cx="5233988" cy="5024631"/>
            <a:chOff x="0" y="0"/>
            <a:chExt cx="5233988" cy="532369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233988" cy="3443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" r="297"/>
            <a:stretch/>
          </p:blipFill>
          <p:spPr bwMode="auto">
            <a:xfrm>
              <a:off x="0" y="3256773"/>
              <a:ext cx="5233988" cy="2066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352949"/>
              </p:ext>
            </p:extLst>
          </p:nvPr>
        </p:nvGraphicFramePr>
        <p:xfrm>
          <a:off x="6802437" y="1412776"/>
          <a:ext cx="2687067" cy="4914049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32657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등록하는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474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기본정보</a:t>
                      </a: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기본정보 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 명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 등 필수 정보를 입력한다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입력된 정보로 무더위쉼터를 등록한다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무더위쉼터를 등록하지 않고 목록으로 이동한다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kumimoji="1" lang="ko-KR" altLang="en-US" sz="10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주소찾기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주소입력 팝업이 조회된다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좌표입력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위치선택 팝업이 조회된다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사용자검색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NDMS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시스템에 등록된 사용자정보를 불러옵니다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(</a:t>
                      </a:r>
                      <a:r>
                        <a:rPr lang="ko-KR" altLang="en-US" sz="1000" dirty="0" smtClean="0">
                          <a:ln>
                            <a:solidFill>
                              <a:srgbClr val="28845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※ 미등록 사용자일 경우 직접입력 합니다</a:t>
                      </a:r>
                      <a:r>
                        <a:rPr lang="en-US" altLang="ko-KR" sz="1000" dirty="0" smtClean="0">
                          <a:ln>
                            <a:solidFill>
                              <a:srgbClr val="28845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92538" y="1428557"/>
            <a:ext cx="5600622" cy="502463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450767" y="6021288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575623" y="1439653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817096" y="6019391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039062" y="227687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</a:p>
        </p:txBody>
      </p:sp>
      <p:sp>
        <p:nvSpPr>
          <p:cNvPr id="19" name="타원 18"/>
          <p:cNvSpPr/>
          <p:nvPr/>
        </p:nvSpPr>
        <p:spPr>
          <a:xfrm>
            <a:off x="928736" y="282193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5</a:t>
            </a:r>
          </a:p>
        </p:txBody>
      </p:sp>
      <p:sp>
        <p:nvSpPr>
          <p:cNvPr id="22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등록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41" y="5337363"/>
            <a:ext cx="254273" cy="14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42" y="5531397"/>
            <a:ext cx="254273" cy="14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42" y="5717134"/>
            <a:ext cx="254273" cy="14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31" y="4992795"/>
            <a:ext cx="1590071" cy="100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2311400" y="5346700"/>
            <a:ext cx="193328" cy="47498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  <p:cxnSp>
        <p:nvCxnSpPr>
          <p:cNvPr id="29" name="직선 화살표 연결선 16"/>
          <p:cNvCxnSpPr/>
          <p:nvPr/>
        </p:nvCxnSpPr>
        <p:spPr>
          <a:xfrm flipV="1">
            <a:off x="2567499" y="5494301"/>
            <a:ext cx="2088232" cy="89889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/>
          <p:cNvSpPr/>
          <p:nvPr/>
        </p:nvSpPr>
        <p:spPr>
          <a:xfrm>
            <a:off x="2094485" y="514629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6</a:t>
            </a:r>
            <a:endParaRPr lang="en-US" altLang="ko-KR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38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58" y="1537198"/>
            <a:ext cx="5350622" cy="2035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57" y="3905910"/>
            <a:ext cx="5333880" cy="201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/>
          <a:p>
            <a:pPr>
              <a:buSzPct val="80000"/>
            </a:pPr>
            <a:r>
              <a:rPr kumimoji="1"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등록 </a:t>
            </a:r>
            <a:r>
              <a:rPr kumimoji="1"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– </a:t>
            </a:r>
            <a:r>
              <a:rPr kumimoji="1"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주소찾기</a:t>
            </a:r>
            <a:endParaRPr kumimoji="1"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98149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등록하는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1" lang="ko-KR" altLang="en-US" sz="10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주소찾기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팝업창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법정동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지번을 입력하고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버튼을 누릅니다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하단의 주소를 더블 클릭하면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두번 탭인 상세주소로 넘어가며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상세주소를 입력하고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버튼을 누릅니다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6193879" y="1971850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496616" y="2204864"/>
            <a:ext cx="4783362" cy="360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993893" y="5525818"/>
            <a:ext cx="5103674" cy="360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92538" y="2996952"/>
            <a:ext cx="5384598" cy="33031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851763" y="5267227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3621708" y="3598206"/>
            <a:ext cx="0" cy="28036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33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8" y="1507430"/>
            <a:ext cx="4324350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/>
          <a:p>
            <a:pPr>
              <a:buSzPct val="80000"/>
            </a:pPr>
            <a:r>
              <a:rPr kumimoji="1"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등록 </a:t>
            </a:r>
            <a:r>
              <a:rPr kumimoji="1" lang="en-US" altLang="ko-KR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– </a:t>
            </a:r>
            <a:r>
              <a:rPr kumimoji="1"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좌표확인</a:t>
            </a:r>
            <a:endParaRPr kumimoji="1"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2314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등록하는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좌표선택 팝업창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주소찾기에서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주소를 입력한 경우 해당 주소를 색을 달리하여 표시한다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하단의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위치선택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 선택 후 블록 잡힌 위치를 클릭한다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3) 2.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 선택된 위치의 좌표가 자동으로 입력된다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2194505" y="2780928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387403" y="3102912"/>
            <a:ext cx="489730" cy="360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728864" y="4509120"/>
            <a:ext cx="576064" cy="360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3511949" y="447232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3620406" y="4869160"/>
            <a:ext cx="0" cy="28036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74" y="5276813"/>
            <a:ext cx="5761086" cy="36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608456" y="5244459"/>
            <a:ext cx="5784703" cy="46440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77330" y="5208067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0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09042" y="1428557"/>
            <a:ext cx="5273375" cy="5024631"/>
            <a:chOff x="0" y="0"/>
            <a:chExt cx="5273375" cy="535608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6"/>
            <a:stretch/>
          </p:blipFill>
          <p:spPr bwMode="auto">
            <a:xfrm>
              <a:off x="0" y="0"/>
              <a:ext cx="5273375" cy="3505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"/>
            <a:stretch/>
          </p:blipFill>
          <p:spPr bwMode="auto">
            <a:xfrm>
              <a:off x="0" y="3236773"/>
              <a:ext cx="5273375" cy="2119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42708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상세조회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상세조회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p4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의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번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무더위쉼터 목록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1" lang="ko-KR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 클릭하면 선택된 무더위쉼터의  상세정보 화면으로 이동한다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입력된 정보로 수정한다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쉼터를 삭제한다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목록으로 이동한다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kumimoji="1" lang="ko-KR" altLang="en-US" sz="10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주소찾기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주소입력 팝업이 조회된다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좌표입력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p9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위치선택 팝업이 조회된다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92538" y="1428557"/>
            <a:ext cx="5600622" cy="502463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017828" y="5951177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575623" y="1439653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384157" y="5949280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3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039062" y="2276872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5</a:t>
            </a:r>
          </a:p>
        </p:txBody>
      </p:sp>
      <p:sp>
        <p:nvSpPr>
          <p:cNvPr id="19" name="타원 18"/>
          <p:cNvSpPr/>
          <p:nvPr/>
        </p:nvSpPr>
        <p:spPr>
          <a:xfrm>
            <a:off x="928736" y="2821935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6</a:t>
            </a:r>
          </a:p>
        </p:txBody>
      </p:sp>
      <p:sp>
        <p:nvSpPr>
          <p:cNvPr id="22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상세조회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5761866" y="5951177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072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4" y="2033778"/>
            <a:ext cx="5940212" cy="381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95" descr="s_tit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2" y="1062141"/>
            <a:ext cx="9112172" cy="2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2538" y="132356"/>
            <a:ext cx="6493048" cy="255691"/>
          </a:xfrm>
          <a:prstGeom prst="rect">
            <a:avLst/>
          </a:prstGeom>
          <a:noFill/>
        </p:spPr>
        <p:txBody>
          <a:bodyPr wrap="none" lIns="0" tIns="0" rIns="0" bIns="0" anchor="ctr">
            <a:scene3d>
              <a:camera prst="orthographicFront"/>
              <a:lightRig rig="threePt" dir="t"/>
            </a:scene3d>
            <a:sp3d extrusionH="1270">
              <a:bevelT w="0"/>
            </a:sp3d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 smtClean="0">
                <a:latin typeface="경기천년제목V Bold" pitchFamily="18" charset="-127"/>
                <a:ea typeface="경기천년제목V Bold" pitchFamily="18" charset="-127"/>
              </a:rPr>
              <a:t>무더위쉼터 관리</a:t>
            </a:r>
            <a:endParaRPr lang="en-US" altLang="ko-KR" dirty="0">
              <a:latin typeface="경기천년제목V Bold" pitchFamily="18" charset="-127"/>
              <a:ea typeface="경기천년제목V Bold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044" y="8893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3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289843"/>
              </p:ext>
            </p:extLst>
          </p:nvPr>
        </p:nvGraphicFramePr>
        <p:xfrm>
          <a:off x="6802437" y="1421069"/>
          <a:ext cx="2687067" cy="5032267"/>
        </p:xfrm>
        <a:graphic>
          <a:graphicData uri="http://schemas.openxmlformats.org/drawingml/2006/table">
            <a:tbl>
              <a:tblPr/>
              <a:tblGrid>
                <a:gridCol w="362199"/>
                <a:gridCol w="2324868"/>
              </a:tblGrid>
              <a:tr h="799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개요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무더위쉼터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itchFamily="18" charset="0"/>
                        </a:rPr>
                        <a:t>현황 조회 화면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경로</a:t>
                      </a: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재난관리업무 포털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재난관리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시설물관리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무더위쉼터 관리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2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설명</a:t>
                      </a:r>
                      <a:endParaRPr kumimoji="1" lang="en-US" altLang="ko-KR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2080" marR="132080" marT="31651" marB="3165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914400" indent="-45720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295400" indent="-3810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7145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171700" indent="-3429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현황 통계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유형별 무더위쉼터 현황을 조회한다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kumimoji="1" lang="ko-KR" alt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목록</a:t>
                      </a:r>
                      <a:endParaRPr kumimoji="1" lang="en-US" altLang="ko-KR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무더위쉼터 목록으로 이동한다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132080" marR="132080" marT="31651" marB="31651" horzOverflow="overflow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357286" y="1428557"/>
            <a:ext cx="6376889" cy="5024631"/>
          </a:xfrm>
          <a:prstGeom prst="roundRect">
            <a:avLst>
              <a:gd name="adj" fmla="val 2111"/>
            </a:avLst>
          </a:prstGeom>
          <a:noFill/>
          <a:ln w="19050" algn="ctr">
            <a:solidFill>
              <a:srgbClr val="E4E4E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 sz="180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56138" y="2033778"/>
            <a:ext cx="6153046" cy="391550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endParaRPr lang="ko-KR" altLang="en-US" sz="1500" kern="0" dirty="0" smtClean="0">
              <a:latin typeface="+mn-ea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761866" y="544522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 smtClean="0">
                <a:latin typeface="Rix모던고딕 B" pitchFamily="18" charset="-127"/>
                <a:ea typeface="Rix모던고딕 B" pitchFamily="18" charset="-127"/>
              </a:rPr>
              <a:t>2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07050" y="1800764"/>
            <a:ext cx="216915" cy="233014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indent="-285750" algn="ctr" defTabSz="1499799"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70000"/>
              <a:tabLst>
                <a:tab pos="5648325" algn="l"/>
              </a:tabLst>
            </a:pPr>
            <a:r>
              <a:rPr lang="en-US" altLang="ko-KR" sz="1200" kern="0" dirty="0">
                <a:latin typeface="Rix모던고딕 B" pitchFamily="18" charset="-127"/>
                <a:ea typeface="Rix모던고딕 B" pitchFamily="18" charset="-127"/>
              </a:rPr>
              <a:t>1</a:t>
            </a:r>
            <a:endParaRPr lang="ko-KR" altLang="en-US" sz="1200" kern="0" dirty="0" smtClean="0"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22" name="Rectangle 196"/>
          <p:cNvSpPr>
            <a:spLocks noChangeArrowheads="1"/>
          </p:cNvSpPr>
          <p:nvPr/>
        </p:nvSpPr>
        <p:spPr bwMode="auto">
          <a:xfrm>
            <a:off x="377330" y="1076428"/>
            <a:ext cx="4053098" cy="1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977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buSzPct val="80000"/>
            </a:pPr>
            <a:r>
              <a:rPr lang="ko-KR" altLang="en-US" sz="1200" dirty="0" smtClean="0">
                <a:solidFill>
                  <a:schemeClr val="bg1"/>
                </a:solidFill>
                <a:latin typeface="Rix고딕 B" pitchFamily="18" charset="-127"/>
                <a:ea typeface="Rix고딕 B" pitchFamily="18" charset="-127"/>
              </a:rPr>
              <a:t>무더위쉼터 현황통계</a:t>
            </a:r>
            <a:endParaRPr lang="ko-KR" altLang="en-US" sz="1200" dirty="0">
              <a:solidFill>
                <a:schemeClr val="bg1"/>
              </a:solidFill>
              <a:latin typeface="Rix고딕 B" pitchFamily="18" charset="-127"/>
              <a:ea typeface="Rix고딕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490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7"/>
          <a:stretch/>
        </p:blipFill>
        <p:spPr bwMode="auto">
          <a:xfrm>
            <a:off x="2286" y="1055"/>
            <a:ext cx="9902951" cy="6856945"/>
          </a:xfrm>
          <a:prstGeom prst="rect">
            <a:avLst/>
          </a:prstGeom>
          <a:noFill/>
        </p:spPr>
      </p:pic>
      <p:pic>
        <p:nvPicPr>
          <p:cNvPr id="4" name="Picture 2" descr="C:\Users\JEONYG\Desktop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2" y="525613"/>
            <a:ext cx="16483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JEONYG\Desktop\행정안전부-mi\행정안전부_국_상하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19" y="286144"/>
            <a:ext cx="1009650" cy="110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81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pattFill prst="wdUpDiag">
          <a:fgClr>
            <a:srgbClr val="BBCBDC"/>
          </a:fgClr>
          <a:bgClr>
            <a:srgbClr val="ABBFD5"/>
          </a:bgClr>
        </a:pattFill>
        <a:ln w="25400" cap="flat" cmpd="sng" algn="ctr">
          <a:noFill/>
          <a:prstDash val="solid"/>
        </a:ln>
        <a:effectLst/>
      </a:spPr>
      <a:bodyPr lIns="0" tIns="0" rIns="0" bIns="0" rtlCol="0" anchor="ctr"/>
      <a:lstStyle>
        <a:defPPr marL="0" indent="-285750" algn="ctr" defTabSz="1499799" fontAlgn="base" latinLnBrk="0">
          <a:lnSpc>
            <a:spcPct val="11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70000"/>
          <a:tabLst>
            <a:tab pos="5648325" algn="l"/>
          </a:tabLst>
          <a:defRPr sz="1500" kern="0" dirty="0" smtClean="0">
            <a:latin typeface="Rix모던고딕 B" pitchFamily="18" charset="-127"/>
            <a:ea typeface="Rix모던고딕 B" pitchFamily="18" charset="-127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59149</TotalTime>
  <Words>904</Words>
  <Application>Microsoft Office PowerPoint</Application>
  <PresentationFormat>A4 용지(210x297mm)</PresentationFormat>
  <Paragraphs>272</Paragraphs>
  <Slides>14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4" baseType="lpstr">
      <vt:lpstr>굴림</vt:lpstr>
      <vt:lpstr>Arial</vt:lpstr>
      <vt:lpstr>Rix고딕 B</vt:lpstr>
      <vt:lpstr>Rix고딕 M</vt:lpstr>
      <vt:lpstr>경기천년제목V Bold</vt:lpstr>
      <vt:lpstr>Rix모던고딕 M</vt:lpstr>
      <vt:lpstr>맑은 고딕</vt:lpstr>
      <vt:lpstr>Rix모던고딕 B</vt:lpstr>
      <vt:lpstr>Times New Roman</vt:lpstr>
      <vt:lpstr>7_Office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kjh</dc:creator>
  <cp:lastModifiedBy>YongHyeok</cp:lastModifiedBy>
  <cp:revision>3758</cp:revision>
  <cp:lastPrinted>2018-06-14T06:00:13Z</cp:lastPrinted>
  <dcterms:created xsi:type="dcterms:W3CDTF">2014-11-05T04:47:21Z</dcterms:created>
  <dcterms:modified xsi:type="dcterms:W3CDTF">2020-05-22T00:10:51Z</dcterms:modified>
</cp:coreProperties>
</file>