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83" r:id="rId2"/>
    <p:sldId id="287" r:id="rId3"/>
    <p:sldId id="303" r:id="rId4"/>
    <p:sldId id="288" r:id="rId5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823"/>
    <a:srgbClr val="D0C6B1"/>
    <a:srgbClr val="06A2CB"/>
    <a:srgbClr val="198527"/>
    <a:srgbClr val="EBB035"/>
    <a:srgbClr val="F8E4CC"/>
    <a:srgbClr val="153450"/>
    <a:srgbClr val="8FBCDB"/>
    <a:srgbClr val="CAD9E4"/>
    <a:srgbClr val="DD1E2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100" d="100"/>
          <a:sy n="100" d="100"/>
        </p:scale>
        <p:origin x="-294" y="-96"/>
      </p:cViewPr>
      <p:guideLst>
        <p:guide orient="horz" pos="185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61571188" cy="615711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C88B6-88E8-4FA5-9AF8-84117C7861FB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36E2-458D-440F-8C70-9E64F28490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8FBCDB">
                <a:alpha val="50000"/>
              </a:srgbClr>
            </a:gs>
            <a:gs pos="0">
              <a:srgbClr val="FFFFFF"/>
            </a:gs>
            <a:gs pos="100000">
              <a:srgbClr val="E6E6E6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90779-8395-4361-9F3E-BF73B489CBAA}" type="datetimeFigureOut">
              <a:rPr lang="ko-KR" altLang="en-US" smtClean="0"/>
              <a:pPr/>
              <a:t>2015-03-11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3CE6B-E9D2-4EE5-99AE-93CA7E17A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gif"/><Relationship Id="rId7" Type="http://schemas.openxmlformats.org/officeDocument/2006/relationships/image" Target="../media/image14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960" y="61832"/>
            <a:ext cx="1206000" cy="120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25088" y="362472"/>
            <a:ext cx="661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셀프주유소</a:t>
            </a:r>
            <a:r>
              <a:rPr lang="ko-KR" altLang="en-US" sz="3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 안전사고</a:t>
            </a:r>
            <a:endParaRPr lang="ko-KR" altLang="en-US" sz="3200" dirty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5" name="_x192864528" descr="EMB000022b406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168" y="1384647"/>
            <a:ext cx="8297664" cy="5171009"/>
          </a:xfrm>
          <a:prstGeom prst="rect">
            <a:avLst/>
          </a:prstGeom>
          <a:noFill/>
        </p:spPr>
      </p:pic>
      <p:pic>
        <p:nvPicPr>
          <p:cNvPr id="21" name="그림 20" descr="함께서울BI(141014최종_바탕 투명)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86644" y="134986"/>
            <a:ext cx="1730272" cy="650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이등변 삼각형 1"/>
          <p:cNvSpPr/>
          <p:nvPr/>
        </p:nvSpPr>
        <p:spPr>
          <a:xfrm rot="10800000">
            <a:off x="2270" y="-2"/>
            <a:ext cx="2799218" cy="963754"/>
          </a:xfrm>
          <a:prstGeom prst="triangle">
            <a:avLst>
              <a:gd name="adj" fmla="val 100000"/>
            </a:avLst>
          </a:prstGeom>
          <a:solidFill>
            <a:srgbClr val="8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2528" y="61832"/>
            <a:ext cx="2678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사고사례</a:t>
            </a:r>
            <a:endParaRPr lang="ko-KR" altLang="en-US" sz="3200" dirty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 l="20056" t="29225" r="52984" b="17000"/>
          <a:stretch>
            <a:fillRect/>
          </a:stretch>
        </p:blipFill>
        <p:spPr bwMode="auto">
          <a:xfrm>
            <a:off x="182656" y="1084008"/>
            <a:ext cx="3307040" cy="5531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3730208" y="3951102"/>
            <a:ext cx="2465248" cy="2645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435968" y="3938599"/>
            <a:ext cx="2465248" cy="26456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730208" y="1084008"/>
            <a:ext cx="2465248" cy="26456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6435968" y="1084008"/>
            <a:ext cx="2465248" cy="26456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042000" y="0"/>
            <a:ext cx="610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안전사각지대 </a:t>
            </a:r>
            <a:r>
              <a:rPr lang="en-US" altLang="ko-KR" sz="1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02 – </a:t>
            </a:r>
            <a:r>
              <a:rPr lang="ko-KR" altLang="en-US" sz="1200" dirty="0" err="1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셀프주유소</a:t>
            </a:r>
            <a:r>
              <a:rPr lang="ko-KR" altLang="en-US" sz="1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 안전사고</a:t>
            </a:r>
            <a:endParaRPr lang="ko-KR" altLang="en-US" sz="1200" dirty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483296" y="1326383"/>
            <a:ext cx="7997024" cy="4988761"/>
            <a:chOff x="363040" y="1565032"/>
            <a:chExt cx="7997024" cy="4988761"/>
          </a:xfrm>
        </p:grpSpPr>
        <p:sp>
          <p:nvSpPr>
            <p:cNvPr id="22" name="Freeform 2"/>
            <p:cNvSpPr>
              <a:spLocks/>
            </p:cNvSpPr>
            <p:nvPr/>
          </p:nvSpPr>
          <p:spPr bwMode="auto">
            <a:xfrm rot="5400000" flipV="1">
              <a:off x="1761710" y="564907"/>
              <a:ext cx="4730552" cy="7247219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8" y="0"/>
                </a:cxn>
                <a:cxn ang="0">
                  <a:pos x="105" y="1"/>
                </a:cxn>
                <a:cxn ang="0">
                  <a:pos x="139" y="7"/>
                </a:cxn>
                <a:cxn ang="0">
                  <a:pos x="180" y="16"/>
                </a:cxn>
                <a:cxn ang="0">
                  <a:pos x="218" y="27"/>
                </a:cxn>
                <a:cxn ang="0">
                  <a:pos x="258" y="44"/>
                </a:cxn>
                <a:cxn ang="0">
                  <a:pos x="295" y="61"/>
                </a:cxn>
                <a:cxn ang="0">
                  <a:pos x="329" y="78"/>
                </a:cxn>
                <a:cxn ang="0">
                  <a:pos x="363" y="97"/>
                </a:cxn>
                <a:cxn ang="0">
                  <a:pos x="396" y="119"/>
                </a:cxn>
                <a:cxn ang="0">
                  <a:pos x="428" y="144"/>
                </a:cxn>
                <a:cxn ang="0">
                  <a:pos x="454" y="169"/>
                </a:cxn>
                <a:cxn ang="0">
                  <a:pos x="471" y="192"/>
                </a:cxn>
                <a:cxn ang="0">
                  <a:pos x="580" y="185"/>
                </a:cxn>
                <a:cxn ang="0">
                  <a:pos x="543" y="201"/>
                </a:cxn>
                <a:cxn ang="0">
                  <a:pos x="517" y="214"/>
                </a:cxn>
                <a:cxn ang="0">
                  <a:pos x="496" y="228"/>
                </a:cxn>
                <a:cxn ang="0">
                  <a:pos x="475" y="244"/>
                </a:cxn>
                <a:cxn ang="0">
                  <a:pos x="450" y="266"/>
                </a:cxn>
                <a:cxn ang="0">
                  <a:pos x="428" y="288"/>
                </a:cxn>
                <a:cxn ang="0">
                  <a:pos x="408" y="294"/>
                </a:cxn>
                <a:cxn ang="0">
                  <a:pos x="388" y="283"/>
                </a:cxn>
                <a:cxn ang="0">
                  <a:pos x="363" y="273"/>
                </a:cxn>
                <a:cxn ang="0">
                  <a:pos x="340" y="266"/>
                </a:cxn>
                <a:cxn ang="0">
                  <a:pos x="314" y="258"/>
                </a:cxn>
                <a:cxn ang="0">
                  <a:pos x="287" y="252"/>
                </a:cxn>
                <a:cxn ang="0">
                  <a:pos x="261" y="246"/>
                </a:cxn>
                <a:cxn ang="0">
                  <a:pos x="236" y="241"/>
                </a:cxn>
                <a:cxn ang="0">
                  <a:pos x="203" y="235"/>
                </a:cxn>
                <a:cxn ang="0">
                  <a:pos x="325" y="196"/>
                </a:cxn>
                <a:cxn ang="0">
                  <a:pos x="297" y="158"/>
                </a:cxn>
                <a:cxn ang="0">
                  <a:pos x="275" y="136"/>
                </a:cxn>
                <a:cxn ang="0">
                  <a:pos x="243" y="107"/>
                </a:cxn>
                <a:cxn ang="0">
                  <a:pos x="216" y="84"/>
                </a:cxn>
                <a:cxn ang="0">
                  <a:pos x="194" y="67"/>
                </a:cxn>
                <a:cxn ang="0">
                  <a:pos x="167" y="50"/>
                </a:cxn>
                <a:cxn ang="0">
                  <a:pos x="139" y="36"/>
                </a:cxn>
                <a:cxn ang="0">
                  <a:pos x="105" y="24"/>
                </a:cxn>
                <a:cxn ang="0">
                  <a:pos x="69" y="16"/>
                </a:cxn>
                <a:cxn ang="0">
                  <a:pos x="31" y="8"/>
                </a:cxn>
              </a:cxnLst>
              <a:rect l="0" t="0" r="r" b="b"/>
              <a:pathLst>
                <a:path w="599" h="299">
                  <a:moveTo>
                    <a:pt x="0" y="1"/>
                  </a:moveTo>
                  <a:lnTo>
                    <a:pt x="32" y="0"/>
                  </a:lnTo>
                  <a:lnTo>
                    <a:pt x="48" y="0"/>
                  </a:lnTo>
                  <a:lnTo>
                    <a:pt x="68" y="0"/>
                  </a:lnTo>
                  <a:lnTo>
                    <a:pt x="87" y="0"/>
                  </a:lnTo>
                  <a:lnTo>
                    <a:pt x="105" y="1"/>
                  </a:lnTo>
                  <a:lnTo>
                    <a:pt x="123" y="3"/>
                  </a:lnTo>
                  <a:lnTo>
                    <a:pt x="139" y="7"/>
                  </a:lnTo>
                  <a:lnTo>
                    <a:pt x="158" y="10"/>
                  </a:lnTo>
                  <a:lnTo>
                    <a:pt x="180" y="16"/>
                  </a:lnTo>
                  <a:lnTo>
                    <a:pt x="199" y="22"/>
                  </a:lnTo>
                  <a:lnTo>
                    <a:pt x="218" y="27"/>
                  </a:lnTo>
                  <a:lnTo>
                    <a:pt x="239" y="35"/>
                  </a:lnTo>
                  <a:lnTo>
                    <a:pt x="258" y="44"/>
                  </a:lnTo>
                  <a:lnTo>
                    <a:pt x="278" y="53"/>
                  </a:lnTo>
                  <a:lnTo>
                    <a:pt x="295" y="61"/>
                  </a:lnTo>
                  <a:lnTo>
                    <a:pt x="313" y="69"/>
                  </a:lnTo>
                  <a:lnTo>
                    <a:pt x="329" y="78"/>
                  </a:lnTo>
                  <a:lnTo>
                    <a:pt x="346" y="88"/>
                  </a:lnTo>
                  <a:lnTo>
                    <a:pt x="363" y="97"/>
                  </a:lnTo>
                  <a:lnTo>
                    <a:pt x="381" y="110"/>
                  </a:lnTo>
                  <a:lnTo>
                    <a:pt x="396" y="119"/>
                  </a:lnTo>
                  <a:lnTo>
                    <a:pt x="413" y="133"/>
                  </a:lnTo>
                  <a:lnTo>
                    <a:pt x="428" y="144"/>
                  </a:lnTo>
                  <a:lnTo>
                    <a:pt x="442" y="156"/>
                  </a:lnTo>
                  <a:lnTo>
                    <a:pt x="454" y="169"/>
                  </a:lnTo>
                  <a:lnTo>
                    <a:pt x="464" y="181"/>
                  </a:lnTo>
                  <a:lnTo>
                    <a:pt x="471" y="192"/>
                  </a:lnTo>
                  <a:lnTo>
                    <a:pt x="598" y="177"/>
                  </a:lnTo>
                  <a:lnTo>
                    <a:pt x="580" y="185"/>
                  </a:lnTo>
                  <a:lnTo>
                    <a:pt x="559" y="194"/>
                  </a:lnTo>
                  <a:lnTo>
                    <a:pt x="543" y="201"/>
                  </a:lnTo>
                  <a:lnTo>
                    <a:pt x="530" y="207"/>
                  </a:lnTo>
                  <a:lnTo>
                    <a:pt x="517" y="214"/>
                  </a:lnTo>
                  <a:lnTo>
                    <a:pt x="506" y="221"/>
                  </a:lnTo>
                  <a:lnTo>
                    <a:pt x="496" y="228"/>
                  </a:lnTo>
                  <a:lnTo>
                    <a:pt x="485" y="236"/>
                  </a:lnTo>
                  <a:lnTo>
                    <a:pt x="475" y="244"/>
                  </a:lnTo>
                  <a:lnTo>
                    <a:pt x="463" y="255"/>
                  </a:lnTo>
                  <a:lnTo>
                    <a:pt x="450" y="266"/>
                  </a:lnTo>
                  <a:lnTo>
                    <a:pt x="440" y="276"/>
                  </a:lnTo>
                  <a:lnTo>
                    <a:pt x="428" y="288"/>
                  </a:lnTo>
                  <a:lnTo>
                    <a:pt x="418" y="298"/>
                  </a:lnTo>
                  <a:lnTo>
                    <a:pt x="408" y="294"/>
                  </a:lnTo>
                  <a:lnTo>
                    <a:pt x="398" y="288"/>
                  </a:lnTo>
                  <a:lnTo>
                    <a:pt x="388" y="283"/>
                  </a:lnTo>
                  <a:lnTo>
                    <a:pt x="375" y="278"/>
                  </a:lnTo>
                  <a:lnTo>
                    <a:pt x="363" y="273"/>
                  </a:lnTo>
                  <a:lnTo>
                    <a:pt x="351" y="269"/>
                  </a:lnTo>
                  <a:lnTo>
                    <a:pt x="340" y="266"/>
                  </a:lnTo>
                  <a:lnTo>
                    <a:pt x="327" y="262"/>
                  </a:lnTo>
                  <a:lnTo>
                    <a:pt x="314" y="258"/>
                  </a:lnTo>
                  <a:lnTo>
                    <a:pt x="300" y="255"/>
                  </a:lnTo>
                  <a:lnTo>
                    <a:pt x="287" y="252"/>
                  </a:lnTo>
                  <a:lnTo>
                    <a:pt x="275" y="248"/>
                  </a:lnTo>
                  <a:lnTo>
                    <a:pt x="261" y="246"/>
                  </a:lnTo>
                  <a:lnTo>
                    <a:pt x="249" y="243"/>
                  </a:lnTo>
                  <a:lnTo>
                    <a:pt x="236" y="241"/>
                  </a:lnTo>
                  <a:lnTo>
                    <a:pt x="222" y="238"/>
                  </a:lnTo>
                  <a:lnTo>
                    <a:pt x="203" y="235"/>
                  </a:lnTo>
                  <a:lnTo>
                    <a:pt x="334" y="213"/>
                  </a:lnTo>
                  <a:lnTo>
                    <a:pt x="325" y="196"/>
                  </a:lnTo>
                  <a:lnTo>
                    <a:pt x="315" y="183"/>
                  </a:lnTo>
                  <a:lnTo>
                    <a:pt x="297" y="158"/>
                  </a:lnTo>
                  <a:lnTo>
                    <a:pt x="286" y="148"/>
                  </a:lnTo>
                  <a:lnTo>
                    <a:pt x="275" y="136"/>
                  </a:lnTo>
                  <a:lnTo>
                    <a:pt x="255" y="118"/>
                  </a:lnTo>
                  <a:lnTo>
                    <a:pt x="243" y="107"/>
                  </a:lnTo>
                  <a:lnTo>
                    <a:pt x="229" y="94"/>
                  </a:lnTo>
                  <a:lnTo>
                    <a:pt x="216" y="84"/>
                  </a:lnTo>
                  <a:lnTo>
                    <a:pt x="205" y="76"/>
                  </a:lnTo>
                  <a:lnTo>
                    <a:pt x="194" y="67"/>
                  </a:lnTo>
                  <a:lnTo>
                    <a:pt x="181" y="59"/>
                  </a:lnTo>
                  <a:lnTo>
                    <a:pt x="167" y="50"/>
                  </a:lnTo>
                  <a:lnTo>
                    <a:pt x="152" y="44"/>
                  </a:lnTo>
                  <a:lnTo>
                    <a:pt x="139" y="36"/>
                  </a:lnTo>
                  <a:lnTo>
                    <a:pt x="121" y="30"/>
                  </a:lnTo>
                  <a:lnTo>
                    <a:pt x="105" y="24"/>
                  </a:lnTo>
                  <a:lnTo>
                    <a:pt x="87" y="20"/>
                  </a:lnTo>
                  <a:lnTo>
                    <a:pt x="69" y="16"/>
                  </a:lnTo>
                  <a:lnTo>
                    <a:pt x="50" y="11"/>
                  </a:lnTo>
                  <a:lnTo>
                    <a:pt x="31" y="8"/>
                  </a:lnTo>
                  <a:lnTo>
                    <a:pt x="0" y="1"/>
                  </a:lnTo>
                </a:path>
              </a:pathLst>
            </a:custGeom>
            <a:gradFill rotWithShape="0">
              <a:gsLst>
                <a:gs pos="0">
                  <a:srgbClr val="8FBCDB"/>
                </a:gs>
                <a:gs pos="100000">
                  <a:srgbClr val="FFFFFF"/>
                </a:gs>
              </a:gsLst>
              <a:lin ang="0" scaled="1"/>
            </a:gradFill>
            <a:ln w="12700" cap="rnd" cmpd="sng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5" name="그림 14" descr="주유소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8160" y="3519192"/>
              <a:ext cx="2486062" cy="1352880"/>
            </a:xfrm>
            <a:prstGeom prst="rect">
              <a:avLst/>
            </a:prstGeom>
          </p:spPr>
        </p:pic>
        <p:pic>
          <p:nvPicPr>
            <p:cNvPr id="16" name="그림 15" descr="주유중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040" y="1565032"/>
              <a:ext cx="1231121" cy="1623456"/>
            </a:xfrm>
            <a:prstGeom prst="rect">
              <a:avLst/>
            </a:prstGeom>
          </p:spPr>
        </p:pic>
        <p:pic>
          <p:nvPicPr>
            <p:cNvPr id="19" name="그림 18" descr="사고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5200" y="4030280"/>
              <a:ext cx="2168684" cy="1683584"/>
            </a:xfrm>
            <a:prstGeom prst="rect">
              <a:avLst/>
            </a:prstGeom>
          </p:spPr>
        </p:pic>
        <p:pic>
          <p:nvPicPr>
            <p:cNvPr id="20" name="그림 19" descr="불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5456" y="4002292"/>
              <a:ext cx="823721" cy="117042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214357" y="2800106"/>
              <a:ext cx="27563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53450"/>
                  </a:solidFill>
                  <a:latin typeface="HY견고딕" pitchFamily="18" charset="-127"/>
                  <a:ea typeface="HY견고딕" pitchFamily="18" charset="-127"/>
                </a:rPr>
                <a:t>의류에서 정전기 발생</a:t>
              </a:r>
              <a:endParaRPr lang="ko-KR" altLang="en-US" dirty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3752850" y="3143841"/>
              <a:ext cx="390525" cy="876300"/>
            </a:xfrm>
            <a:custGeom>
              <a:avLst/>
              <a:gdLst>
                <a:gd name="connsiteX0" fmla="*/ 0 w 390525"/>
                <a:gd name="connsiteY0" fmla="*/ 876300 h 876300"/>
                <a:gd name="connsiteX1" fmla="*/ 276225 w 390525"/>
                <a:gd name="connsiteY1" fmla="*/ 0 h 876300"/>
                <a:gd name="connsiteX2" fmla="*/ 390525 w 390525"/>
                <a:gd name="connsiteY2" fmla="*/ 0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0525" h="876300">
                  <a:moveTo>
                    <a:pt x="0" y="876300"/>
                  </a:moveTo>
                  <a:lnTo>
                    <a:pt x="276225" y="0"/>
                  </a:lnTo>
                  <a:lnTo>
                    <a:pt x="390525" y="0"/>
                  </a:lnTo>
                </a:path>
              </a:pathLst>
            </a:custGeom>
            <a:ln w="25400">
              <a:solidFill>
                <a:srgbClr val="8FBC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151104" y="2939412"/>
              <a:ext cx="21646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>
                  <a:solidFill>
                    <a:srgbClr val="153450"/>
                  </a:solidFill>
                  <a:latin typeface="HY견고딕" pitchFamily="18" charset="-127"/>
                  <a:ea typeface="HY견고딕" pitchFamily="18" charset="-127"/>
                </a:rPr>
                <a:t>스파크</a:t>
              </a:r>
              <a:r>
                <a:rPr lang="ko-KR" altLang="en-US" dirty="0" smtClean="0">
                  <a:solidFill>
                    <a:srgbClr val="153450"/>
                  </a:solidFill>
                  <a:latin typeface="HY견고딕" pitchFamily="18" charset="-127"/>
                  <a:ea typeface="HY견고딕" pitchFamily="18" charset="-127"/>
                </a:rPr>
                <a:t> 발생</a:t>
              </a:r>
              <a:endParaRPr lang="ko-KR" altLang="en-US" dirty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76480" y="5834120"/>
              <a:ext cx="1683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53450"/>
                  </a:solidFill>
                  <a:latin typeface="HY견고딕" pitchFamily="18" charset="-127"/>
                  <a:ea typeface="HY견고딕" pitchFamily="18" charset="-127"/>
                </a:rPr>
                <a:t>화재발생</a:t>
              </a:r>
              <a:endParaRPr lang="ko-KR" altLang="en-US" dirty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그림 27" descr="번개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26860" y="2551885"/>
              <a:ext cx="234220" cy="368477"/>
            </a:xfrm>
            <a:prstGeom prst="rect">
              <a:avLst/>
            </a:prstGeom>
          </p:spPr>
        </p:pic>
      </p:grpSp>
      <p:sp>
        <p:nvSpPr>
          <p:cNvPr id="18" name="이등변 삼각형 17"/>
          <p:cNvSpPr/>
          <p:nvPr/>
        </p:nvSpPr>
        <p:spPr>
          <a:xfrm rot="10800000">
            <a:off x="2270" y="-2"/>
            <a:ext cx="2799218" cy="963754"/>
          </a:xfrm>
          <a:prstGeom prst="triangle">
            <a:avLst>
              <a:gd name="adj" fmla="val 100000"/>
            </a:avLst>
          </a:prstGeom>
          <a:solidFill>
            <a:srgbClr val="8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042000" y="0"/>
            <a:ext cx="610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안전사각지대 </a:t>
            </a:r>
            <a:r>
              <a:rPr lang="en-US" altLang="ko-KR" sz="1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02 – </a:t>
            </a:r>
            <a:r>
              <a:rPr lang="ko-KR" altLang="en-US" sz="1200" dirty="0" err="1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셀프주유소</a:t>
            </a:r>
            <a:r>
              <a:rPr lang="ko-KR" altLang="en-US" sz="1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 안전사고</a:t>
            </a:r>
            <a:endParaRPr lang="ko-KR" altLang="en-US" sz="1200" dirty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2528" y="61832"/>
            <a:ext cx="2678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사고발생원인</a:t>
            </a:r>
            <a:endParaRPr lang="ko-KR" altLang="en-US" sz="3200" dirty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0962" name="_x192864048" descr="EMB000022b40668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06706" y="1326383"/>
            <a:ext cx="2066400" cy="1191600"/>
          </a:xfrm>
          <a:prstGeom prst="rect">
            <a:avLst/>
          </a:prstGeom>
          <a:noFill/>
        </p:spPr>
      </p:pic>
      <p:pic>
        <p:nvPicPr>
          <p:cNvPr id="40961" name="_x192866208" descr="EMB000022b4066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22183" y="2106184"/>
            <a:ext cx="2066391" cy="1191716"/>
          </a:xfrm>
          <a:prstGeom prst="rect">
            <a:avLst/>
          </a:prstGeom>
          <a:noFill/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837652" y="2598168"/>
            <a:ext cx="2066400" cy="1191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이등변 삼각형 1"/>
          <p:cNvSpPr/>
          <p:nvPr/>
        </p:nvSpPr>
        <p:spPr>
          <a:xfrm rot="10800000">
            <a:off x="2270" y="-2"/>
            <a:ext cx="2799218" cy="963754"/>
          </a:xfrm>
          <a:prstGeom prst="triangle">
            <a:avLst>
              <a:gd name="adj" fmla="val 100000"/>
            </a:avLst>
          </a:prstGeom>
          <a:solidFill>
            <a:srgbClr val="8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2528" y="61832"/>
            <a:ext cx="2678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문제점</a:t>
            </a:r>
            <a:endParaRPr lang="ko-KR" altLang="en-US" sz="3200" dirty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2000" y="0"/>
            <a:ext cx="610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안전사각지대 </a:t>
            </a:r>
            <a:r>
              <a:rPr lang="en-US" altLang="ko-KR" sz="1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02 – </a:t>
            </a:r>
            <a:r>
              <a:rPr lang="ko-KR" altLang="en-US" sz="1200" dirty="0" err="1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셀프주유소</a:t>
            </a:r>
            <a:r>
              <a:rPr lang="ko-KR" altLang="en-US" sz="12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 안전사고</a:t>
            </a:r>
            <a:endParaRPr lang="ko-KR" altLang="en-US" sz="1200" dirty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218" name="_x192864688" descr="EMB000022b4066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5408" y="2947988"/>
            <a:ext cx="2867025" cy="2178050"/>
          </a:xfrm>
          <a:prstGeom prst="rect">
            <a:avLst/>
          </a:prstGeom>
          <a:noFill/>
        </p:spPr>
      </p:pic>
      <p:pic>
        <p:nvPicPr>
          <p:cNvPr id="9217" name="_x192862688" descr="EMB000022b4066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05408" y="457200"/>
            <a:ext cx="2894013" cy="2219325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02912" y="1084008"/>
            <a:ext cx="4088704" cy="22848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752384" y="1084008"/>
            <a:ext cx="4088704" cy="22848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22528" y="3636061"/>
            <a:ext cx="884108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▶ 정전기로 인한 폭발사고 위험이 있음에도 불구하고 대부분의 운전자가  </a:t>
            </a:r>
            <a:endParaRPr lang="en-US" altLang="ko-KR" sz="2000" dirty="0" smtClean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000" dirty="0" err="1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주유전</a:t>
            </a:r>
            <a:r>
              <a:rPr lang="ko-KR" altLang="en-US" sz="200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 정전기 방지패드를 터치해야 한다는 사실을 인지하지 못하고 있음</a:t>
            </a:r>
            <a:endParaRPr lang="en-US" altLang="ko-KR" sz="2000" dirty="0" smtClean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700" dirty="0" smtClean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000" spc="-15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▶ 대부분의 </a:t>
            </a:r>
            <a:r>
              <a:rPr lang="ko-KR" altLang="en-US" sz="2000" spc="-150" dirty="0" err="1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셀프</a:t>
            </a:r>
            <a:r>
              <a:rPr lang="ko-KR" altLang="en-US" sz="2000" spc="-15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 주유소가 주유기 수량에 비해 관리자가 </a:t>
            </a:r>
            <a:r>
              <a:rPr lang="en-US" altLang="ko-KR" sz="2000" spc="-15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spc="-150" dirty="0" err="1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명정도</a:t>
            </a:r>
            <a:r>
              <a:rPr lang="ko-KR" altLang="en-US" sz="2000" spc="-15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 배치되어 있고 </a:t>
            </a:r>
            <a:endParaRPr lang="en-US" altLang="ko-KR" sz="2000" spc="-150" dirty="0" smtClean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spc="-15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000" spc="-15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일부 지방에서 운영되는 </a:t>
            </a:r>
            <a:r>
              <a:rPr lang="en-US" altLang="ko-KR" sz="2000" spc="-15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24</a:t>
            </a:r>
            <a:r>
              <a:rPr lang="ko-KR" altLang="en-US" sz="2000" spc="-15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시간 </a:t>
            </a:r>
            <a:r>
              <a:rPr lang="ko-KR" altLang="en-US" sz="2000" spc="-150" dirty="0" err="1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셀프주유소는</a:t>
            </a:r>
            <a:r>
              <a:rPr lang="ko-KR" altLang="en-US" sz="2000" spc="-150" dirty="0" smtClean="0">
                <a:solidFill>
                  <a:srgbClr val="153450"/>
                </a:solidFill>
                <a:latin typeface="HY견고딕" pitchFamily="18" charset="-127"/>
                <a:ea typeface="HY견고딕" pitchFamily="18" charset="-127"/>
              </a:rPr>
              <a:t> 약나에 관리자 없는 상태로 운영</a:t>
            </a:r>
            <a:endParaRPr lang="ko-KR" altLang="en-US" sz="2000" spc="-150" dirty="0">
              <a:solidFill>
                <a:srgbClr val="15345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69</Words>
  <Application>Microsoft Office PowerPoint</Application>
  <PresentationFormat>화면 슬라이드 쇼(4:3)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안전사각지대</dc:title>
  <dc:creator>서울시청</dc:creator>
  <cp:lastModifiedBy>user</cp:lastModifiedBy>
  <cp:revision>113</cp:revision>
  <dcterms:created xsi:type="dcterms:W3CDTF">2014-11-18T05:50:52Z</dcterms:created>
  <dcterms:modified xsi:type="dcterms:W3CDTF">2015-03-11T04:29:09Z</dcterms:modified>
</cp:coreProperties>
</file>