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318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D9DAA-56A2-4B15-9977-3DAB7D6FAF33}" type="datetimeFigureOut">
              <a:rPr lang="ko-KR" altLang="en-US" smtClean="0"/>
              <a:pPr/>
              <a:t>2021-05-27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549F3-6363-4DD6-B80F-1DD7DE45D0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-27384" y="5724128"/>
            <a:ext cx="6984776" cy="4139952"/>
          </a:xfrm>
          <a:prstGeom prst="rect">
            <a:avLst/>
          </a:prstGeom>
          <a:blipFill dpi="0" rotWithShape="1">
            <a:blip r:embed="rId2" cstate="print">
              <a:alphaModFix amt="8000"/>
            </a:blip>
            <a:srcRect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-171400" y="-36512"/>
            <a:ext cx="7056784" cy="3563888"/>
          </a:xfrm>
          <a:prstGeom prst="rect">
            <a:avLst/>
          </a:prstGeom>
          <a:blipFill dpi="0" rotWithShape="1">
            <a:blip r:embed="rId3" cstate="print">
              <a:alphaModFix amt="6000"/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30"/>
          <p:cNvGrpSpPr/>
          <p:nvPr/>
        </p:nvGrpSpPr>
        <p:grpSpPr>
          <a:xfrm>
            <a:off x="620688" y="7884368"/>
            <a:ext cx="1205890" cy="983029"/>
            <a:chOff x="-646321" y="916750"/>
            <a:chExt cx="16386287" cy="13357917"/>
          </a:xfrm>
        </p:grpSpPr>
        <p:sp>
          <p:nvSpPr>
            <p:cNvPr id="32" name="타원 31"/>
            <p:cNvSpPr/>
            <p:nvPr/>
          </p:nvSpPr>
          <p:spPr>
            <a:xfrm>
              <a:off x="8429670" y="916750"/>
              <a:ext cx="3743793" cy="3743789"/>
            </a:xfrm>
            <a:prstGeom prst="ellipse">
              <a:avLst/>
            </a:prstGeom>
            <a:solidFill>
              <a:srgbClr val="01C3A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-646321" y="8933832"/>
              <a:ext cx="2618865" cy="2618863"/>
            </a:xfrm>
            <a:prstGeom prst="ellipse">
              <a:avLst/>
            </a:prstGeom>
            <a:solidFill>
              <a:srgbClr val="FB67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6937431" y="7197857"/>
              <a:ext cx="3045410" cy="30454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12759129" y="11293833"/>
              <a:ext cx="2980837" cy="2980834"/>
            </a:xfrm>
            <a:prstGeom prst="ellipse">
              <a:avLst/>
            </a:prstGeom>
            <a:solidFill>
              <a:srgbClr val="C169D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현 36"/>
          <p:cNvSpPr/>
          <p:nvPr/>
        </p:nvSpPr>
        <p:spPr>
          <a:xfrm rot="9615793">
            <a:off x="-1630702" y="6181541"/>
            <a:ext cx="4466004" cy="3528392"/>
          </a:xfrm>
          <a:prstGeom prst="chord">
            <a:avLst/>
          </a:prstGeom>
          <a:blipFill dpi="0" rotWithShape="0">
            <a:blip r:embed="rId4" cstate="print">
              <a:alphaModFix amt="68000"/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3861048" y="4110302"/>
            <a:ext cx="720080" cy="677722"/>
          </a:xfrm>
          <a:prstGeom prst="ellipse">
            <a:avLst/>
          </a:prstGeom>
          <a:blipFill dpi="0" rotWithShape="1">
            <a:blip r:embed="rId5" cstate="print">
              <a:alphaModFix amt="84000"/>
            </a:blip>
            <a:srcRect/>
            <a:stretch>
              <a:fillRect/>
            </a:stretch>
          </a:blipFill>
          <a:ln w="38100" cmpd="dbl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4293096" y="5580112"/>
            <a:ext cx="720080" cy="677723"/>
          </a:xfrm>
          <a:prstGeom prst="ellipse">
            <a:avLst/>
          </a:prstGeom>
          <a:blipFill dpi="0" rotWithShape="1">
            <a:blip r:embed="rId6" cstate="print">
              <a:alphaModFix amt="84000"/>
            </a:blip>
            <a:srcRect/>
            <a:stretch>
              <a:fillRect/>
            </a:stretch>
          </a:blipFill>
          <a:ln w="38100" cmpd="dbl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32656" y="971600"/>
            <a:ext cx="59137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HY견고딕" pitchFamily="18" charset="-127"/>
              </a:rPr>
              <a:t>시민수상구조대원 모집</a:t>
            </a:r>
            <a:endParaRPr lang="en-US" altLang="ko-KR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8640" y="1923369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■ 모집인원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시민수상구조대원 </a:t>
            </a:r>
            <a:r>
              <a:rPr lang="en-US" altLang="ko-KR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50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여명</a:t>
            </a:r>
            <a:endParaRPr lang="ko-KR" altLang="en-US" sz="16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640" y="2355417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ㅣ지원자격</a:t>
            </a:r>
            <a:r>
              <a:rPr lang="ko-KR" altLang="en-US" sz="1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64" y="2644207"/>
            <a:ext cx="3935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대학생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대학원생 포함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altLang="ko-KR" sz="1400" dirty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만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19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세 이상 활동 희망자</a:t>
            </a:r>
            <a:endParaRPr lang="en-US" altLang="ko-KR" sz="1400" dirty="0" smtClean="0">
              <a:latin typeface="HY중고딕" pitchFamily="18" charset="-127"/>
              <a:ea typeface="HY중고딕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안전 관련 자격소지자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봉사활동 </a:t>
            </a:r>
            <a:r>
              <a:rPr lang="ko-KR" altLang="en-US" sz="1400" dirty="0" err="1" smtClean="0">
                <a:latin typeface="HY중고딕" pitchFamily="18" charset="-127"/>
                <a:ea typeface="HY중고딕" pitchFamily="18" charset="-127"/>
              </a:rPr>
              <a:t>유경험자</a:t>
            </a:r>
            <a:r>
              <a:rPr lang="ko-KR" altLang="en-US" sz="1400" dirty="0" smtClean="0">
                <a:latin typeface="HY중고딕" pitchFamily="18" charset="-127"/>
                <a:ea typeface="HY중고딕" pitchFamily="18" charset="-127"/>
              </a:rPr>
              <a:t> </a:t>
            </a:r>
            <a:endParaRPr lang="ko-KR" altLang="en-US" sz="1400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640" y="4278372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ㅣ모집기한</a:t>
            </a:r>
            <a:r>
              <a:rPr lang="ko-KR" altLang="en-US" sz="1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2021. 6.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11(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까지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57" y="5162213"/>
            <a:ext cx="6550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ㅣ근무장소</a:t>
            </a:r>
            <a:r>
              <a:rPr lang="ko-KR" altLang="en-US" sz="1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한강공원 </a:t>
            </a:r>
            <a:r>
              <a:rPr lang="ko-KR" altLang="en-US" sz="14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수변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및 각 수난구조대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한강물놀이장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등</a:t>
            </a:r>
          </a:p>
          <a:p>
            <a:r>
              <a:rPr lang="en-US" altLang="ko-KR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                     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여의도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반포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뚝섬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100" dirty="0" err="1" smtClean="0">
                <a:latin typeface="HY견고딕" pitchFamily="18" charset="-127"/>
                <a:ea typeface="HY견고딕" pitchFamily="18" charset="-127"/>
              </a:rPr>
              <a:t>광나루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8640" y="5974186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ㅣ활동내용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8280" y="6258213"/>
            <a:ext cx="61388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400" b="1" dirty="0" smtClean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b="1" dirty="0" err="1" smtClean="0">
                <a:latin typeface="HY중고딕" pitchFamily="18" charset="-127"/>
                <a:ea typeface="HY중고딕" pitchFamily="18" charset="-127"/>
              </a:rPr>
              <a:t>한강수변</a:t>
            </a:r>
            <a:r>
              <a:rPr lang="ko-KR" altLang="en-US" sz="1400" b="1" dirty="0" smtClean="0">
                <a:latin typeface="HY중고딕" pitchFamily="18" charset="-127"/>
                <a:ea typeface="HY중고딕" pitchFamily="18" charset="-127"/>
              </a:rPr>
              <a:t> 순찰활동 및 시민안전교육 운영 지원활동</a:t>
            </a:r>
            <a:r>
              <a:rPr lang="en-US" altLang="ko-KR" sz="1400" b="1" dirty="0">
                <a:latin typeface="HY중고딕" pitchFamily="18" charset="-127"/>
                <a:ea typeface="HY중고딕" pitchFamily="18" charset="-127"/>
              </a:rPr>
              <a:t>(2</a:t>
            </a:r>
            <a:r>
              <a:rPr lang="ko-KR" altLang="en-US" sz="1400" b="1" dirty="0">
                <a:latin typeface="HY중고딕" pitchFamily="18" charset="-127"/>
                <a:ea typeface="HY중고딕" pitchFamily="18" charset="-127"/>
              </a:rPr>
              <a:t>인 </a:t>
            </a:r>
            <a:r>
              <a:rPr lang="en-US" altLang="ko-KR" sz="1400" b="1" dirty="0">
                <a:latin typeface="HY중고딕" pitchFamily="18" charset="-127"/>
                <a:ea typeface="HY중고딕" pitchFamily="18" charset="-127"/>
              </a:rPr>
              <a:t>1</a:t>
            </a:r>
            <a:r>
              <a:rPr lang="ko-KR" altLang="en-US" sz="1400" b="1" dirty="0">
                <a:latin typeface="HY중고딕" pitchFamily="18" charset="-127"/>
                <a:ea typeface="HY중고딕" pitchFamily="18" charset="-127"/>
              </a:rPr>
              <a:t>조</a:t>
            </a:r>
            <a:r>
              <a:rPr lang="en-US" altLang="ko-KR" sz="1400" b="1" dirty="0" smtClean="0">
                <a:latin typeface="HY중고딕" pitchFamily="18" charset="-127"/>
                <a:ea typeface="HY중고딕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400" b="1" dirty="0" smtClean="0">
                <a:latin typeface="HY중고딕" pitchFamily="18" charset="-127"/>
                <a:ea typeface="HY중고딕" pitchFamily="18" charset="-127"/>
              </a:rPr>
              <a:t> 각 종 수난사고 위험요소 등 안전사항 점검</a:t>
            </a:r>
            <a:endParaRPr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640" y="7065423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ㅣ활동혜택</a:t>
            </a:r>
            <a:r>
              <a:rPr lang="ko-KR" altLang="en-US" sz="1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▶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소정의 활동비 지급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6752" y="7349450"/>
            <a:ext cx="4896544" cy="31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▶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활동복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등 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자원봉사 시간인정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(1365)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8639" y="4638412"/>
            <a:ext cx="56706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ㅣ근무기간</a:t>
            </a:r>
            <a:r>
              <a:rPr lang="ko-KR" altLang="en-US" sz="1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2021. 7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~ 8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 / 09:00 ~ 18:00 (1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시간 이상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                     (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여건에 따라 기간 및 시간은 변경될 수 있음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640" y="7761838"/>
            <a:ext cx="5179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■ 지원문의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서울시 </a:t>
            </a:r>
            <a:r>
              <a:rPr lang="en-US" altLang="ko-KR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24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개 소방서</a:t>
            </a:r>
            <a:r>
              <a:rPr lang="en-US" altLang="ko-KR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(119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안전센터</a:t>
            </a:r>
            <a:r>
              <a:rPr lang="en-US" altLang="ko-KR" sz="16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6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" name="그림 39" descr="그림11111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680" y="395536"/>
            <a:ext cx="1127667" cy="591263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5301208" y="4669091"/>
            <a:ext cx="1205890" cy="983029"/>
            <a:chOff x="-646321" y="916750"/>
            <a:chExt cx="16386287" cy="13357917"/>
          </a:xfrm>
        </p:grpSpPr>
        <p:sp>
          <p:nvSpPr>
            <p:cNvPr id="55" name="타원 54"/>
            <p:cNvSpPr/>
            <p:nvPr/>
          </p:nvSpPr>
          <p:spPr>
            <a:xfrm>
              <a:off x="8429670" y="916750"/>
              <a:ext cx="3743793" cy="3743789"/>
            </a:xfrm>
            <a:prstGeom prst="ellipse">
              <a:avLst/>
            </a:prstGeom>
            <a:solidFill>
              <a:srgbClr val="01C3A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타원 55"/>
            <p:cNvSpPr/>
            <p:nvPr/>
          </p:nvSpPr>
          <p:spPr>
            <a:xfrm>
              <a:off x="-646321" y="8933832"/>
              <a:ext cx="2618865" cy="2618863"/>
            </a:xfrm>
            <a:prstGeom prst="ellipse">
              <a:avLst/>
            </a:prstGeom>
            <a:solidFill>
              <a:srgbClr val="FB67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6937431" y="7197857"/>
              <a:ext cx="3045410" cy="30454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>
              <a:off x="12759129" y="11293833"/>
              <a:ext cx="2980837" cy="2980834"/>
            </a:xfrm>
            <a:prstGeom prst="ellipse">
              <a:avLst/>
            </a:prstGeom>
            <a:solidFill>
              <a:srgbClr val="C169D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6" name="현 35"/>
          <p:cNvSpPr/>
          <p:nvPr/>
        </p:nvSpPr>
        <p:spPr>
          <a:xfrm>
            <a:off x="4051369" y="1136606"/>
            <a:ext cx="3960440" cy="4176464"/>
          </a:xfrm>
          <a:prstGeom prst="chord">
            <a:avLst/>
          </a:prstGeom>
          <a:blipFill dpi="0" rotWithShape="1">
            <a:blip r:embed="rId8" cstate="print">
              <a:alphaModFix amt="46000"/>
            </a:blip>
            <a:srcRect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 descr="사본 -로고타입-A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0808" y="8244408"/>
            <a:ext cx="3672408" cy="537057"/>
          </a:xfrm>
          <a:prstGeom prst="rect">
            <a:avLst/>
          </a:prstGeom>
        </p:spPr>
      </p:pic>
      <p:pic>
        <p:nvPicPr>
          <p:cNvPr id="43" name="그림 42" descr="사본 -로고타입-E.pn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4824" y="8664581"/>
            <a:ext cx="3384376" cy="26378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65404" y="3720940"/>
            <a:ext cx="6141694" cy="261610"/>
          </a:xfrm>
          <a:prstGeom prst="rect">
            <a:avLst/>
          </a:prstGeom>
          <a:noFill/>
          <a:ln>
            <a:solidFill>
              <a:srgbClr val="FF0000">
                <a:alpha val="39000"/>
              </a:srgb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모집 정원 초과시 조기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접수 순</a:t>
            </a:r>
            <a:r>
              <a:rPr lang="en-US" altLang="ko-KR" sz="1100" b="1" dirty="0" smtClean="0"/>
              <a:t>)</a:t>
            </a:r>
            <a:r>
              <a:rPr lang="ko-KR" altLang="en-US" sz="1100" b="1" dirty="0" smtClean="0"/>
              <a:t> 마감하며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운영인원은 계획에 따라 변동될 수 있습니다</a:t>
            </a:r>
            <a:r>
              <a:rPr lang="en-US" altLang="ko-KR" sz="1100" b="1" dirty="0" smtClean="0"/>
              <a:t>.</a:t>
            </a:r>
            <a:endParaRPr lang="ko-KR" altLang="en-US" sz="11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53015" y="3311481"/>
            <a:ext cx="69847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HY중고딕" pitchFamily="18" charset="-127"/>
                <a:ea typeface="HY중고딕" pitchFamily="18" charset="-127"/>
              </a:rPr>
              <a:t>*‘</a:t>
            </a:r>
            <a:r>
              <a:rPr lang="ko-KR" altLang="en-US" sz="1400" b="1" dirty="0" smtClean="0">
                <a:latin typeface="HY중고딕" pitchFamily="18" charset="-127"/>
                <a:ea typeface="HY중고딕" pitchFamily="18" charset="-127"/>
              </a:rPr>
              <a:t>아르바이트</a:t>
            </a:r>
            <a:r>
              <a:rPr lang="en-US" altLang="ko-KR" sz="1400" b="1" dirty="0" smtClean="0">
                <a:latin typeface="HY중고딕" pitchFamily="18" charset="-127"/>
                <a:ea typeface="HY중고딕" pitchFamily="18" charset="-127"/>
              </a:rPr>
              <a:t>’</a:t>
            </a:r>
            <a:r>
              <a:rPr lang="ko-KR" altLang="en-US" sz="1400" b="1" dirty="0" smtClean="0">
                <a:latin typeface="HY중고딕" pitchFamily="18" charset="-127"/>
                <a:ea typeface="HY중고딕" pitchFamily="18" charset="-127"/>
              </a:rPr>
              <a:t>가 아닌 </a:t>
            </a:r>
            <a:r>
              <a:rPr lang="ko-KR" altLang="en-US" sz="1400" b="1" dirty="0" smtClean="0">
                <a:solidFill>
                  <a:srgbClr val="0000CC"/>
                </a:solidFill>
                <a:latin typeface="HY중고딕" pitchFamily="18" charset="-127"/>
                <a:ea typeface="HY중고딕" pitchFamily="18" charset="-127"/>
              </a:rPr>
              <a:t>자원봉사활동</a:t>
            </a:r>
            <a:r>
              <a:rPr lang="ko-KR" altLang="en-US" sz="1400" b="1" dirty="0" smtClean="0">
                <a:latin typeface="HY중고딕" pitchFamily="18" charset="-127"/>
                <a:ea typeface="HY중고딕" pitchFamily="18" charset="-127"/>
              </a:rPr>
              <a:t>의 일환으로 꾸준히 봉사할 수 있어야 함</a:t>
            </a:r>
            <a:r>
              <a:rPr lang="en-US" altLang="ko-KR" sz="1400" b="1" dirty="0" smtClean="0">
                <a:latin typeface="HY중고딕" pitchFamily="18" charset="-127"/>
                <a:ea typeface="HY중고딕" pitchFamily="18" charset="-127"/>
              </a:rPr>
              <a:t>. *</a:t>
            </a:r>
            <a:endParaRPr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175</Words>
  <Application>Microsoft Office PowerPoint</Application>
  <PresentationFormat>화면 슬라이드 쇼(4:3)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HY견고딕</vt:lpstr>
      <vt:lpstr>HY중고딕</vt:lpstr>
      <vt:lpstr>맑은 고딕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55</cp:revision>
  <dcterms:created xsi:type="dcterms:W3CDTF">2018-05-10T04:10:32Z</dcterms:created>
  <dcterms:modified xsi:type="dcterms:W3CDTF">2021-05-27T00:32:05Z</dcterms:modified>
</cp:coreProperties>
</file>