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6858000" cy="9144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9A"/>
    <a:srgbClr val="007635"/>
    <a:srgbClr val="004846"/>
    <a:srgbClr val="003A1A"/>
    <a:srgbClr val="FF9999"/>
    <a:srgbClr val="CC00CC"/>
    <a:srgbClr val="009999"/>
    <a:srgbClr val="FFB5A1"/>
    <a:srgbClr val="F6E0AA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578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64C62-3072-40AE-AC3E-9116C7CB5C8F}" type="datetimeFigureOut">
              <a:rPr lang="ko-KR" altLang="en-US" smtClean="0"/>
              <a:pPr/>
              <a:t>2016-05-31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E5983-F561-4656-8C6F-039A487E29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076AC-A26C-431D-92DC-13158C8119DD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45236-45F1-4284-86F9-9A770AA45F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2FDFB-01EC-4535-940C-615DD71E3466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6F663-9DF2-48BE-9D17-EE97BF66EB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1AB27-ECAE-4986-9F90-1D6B90E01259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389B8-DB57-4FC9-9286-997E7E990F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B296B-F59C-41BF-878A-A1367F824DBB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05541-C1F8-40C9-A7DF-74542FC10A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082CE-F472-40B8-81CE-F965A09B7F9A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807F1-640E-4AEF-BF51-062ABB5D21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D7A47-8976-4A28-A3AB-6E0859A0B04B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5752E-98CE-499E-BF0D-DD98F466C9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9682D-5142-49B0-9431-126980532BC8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6B12E-8E24-418E-A8E6-38D4CD9312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B04B3-60F8-4921-AC17-22D996E9A4B0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29C61-9665-4A2D-AF2A-71196774AED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562F-EDFF-4DE9-BFE7-9F0A5B8A8D4E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04C39-AD1D-4460-9C54-0B94D282D0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FEBC-7977-46B6-B417-5E528811288C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05126-5E3B-4737-B388-F7967D5D9F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B514E-7312-4983-9640-D20FFAEC0664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D9E6-0079-4C30-9A81-45A6ACE70B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5BD59D4-A95F-4273-AADE-7930D35CF2B2}" type="datetimeFigureOut">
              <a:rPr lang="ko-KR" altLang="en-US"/>
              <a:pPr>
                <a:defRPr/>
              </a:pPr>
              <a:t>2016-05-31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E286CAA-9F97-4B4E-81BF-9C44C93B0F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71480" y="1000100"/>
            <a:ext cx="5429288" cy="7715304"/>
          </a:xfrm>
        </p:spPr>
        <p:txBody>
          <a:bodyPr rtlCol="0">
            <a:noAutofit/>
          </a:bodyPr>
          <a:lstStyle/>
          <a:p>
            <a:pPr latinLnBrk="0">
              <a:buNone/>
            </a:pPr>
            <a:r>
              <a:rPr lang="ko-KR" altLang="en-US" sz="1800" b="1" dirty="0" smtClean="0">
                <a:solidFill>
                  <a:srgbClr val="00729A"/>
                </a:solidFill>
                <a:latin typeface="HY목판L" pitchFamily="18" charset="-127"/>
                <a:ea typeface="HY목판L" pitchFamily="18" charset="-127"/>
              </a:rPr>
              <a:t>                                   </a:t>
            </a:r>
            <a:endParaRPr lang="en-US" altLang="ko-KR" sz="1800" b="1" dirty="0" smtClean="0">
              <a:solidFill>
                <a:srgbClr val="00729A"/>
              </a:solidFill>
              <a:latin typeface="HY목판L" pitchFamily="18" charset="-127"/>
              <a:ea typeface="HY목판L" pitchFamily="18" charset="-127"/>
            </a:endParaRPr>
          </a:p>
          <a:p>
            <a:pPr algn="r" latinLnBrk="0">
              <a:buNone/>
            </a:pPr>
            <a:r>
              <a:rPr lang="ko-KR" altLang="en-US" sz="1800" b="1" dirty="0" smtClean="0">
                <a:solidFill>
                  <a:srgbClr val="00729A"/>
                </a:solidFill>
                <a:latin typeface="HY목판L" pitchFamily="18" charset="-127"/>
                <a:ea typeface="HY목판L" pitchFamily="18" charset="-127"/>
              </a:rPr>
              <a:t> </a:t>
            </a:r>
            <a:r>
              <a:rPr lang="en-US" altLang="ko-KR" sz="1800" b="1" dirty="0" smtClean="0">
                <a:solidFill>
                  <a:srgbClr val="00729A"/>
                </a:solidFill>
                <a:latin typeface="HY목판L" pitchFamily="18" charset="-127"/>
                <a:ea typeface="HY목판L" pitchFamily="18" charset="-127"/>
              </a:rPr>
              <a:t>- </a:t>
            </a:r>
            <a:r>
              <a:rPr lang="ko-KR" altLang="en-US" sz="1800" b="1" dirty="0" smtClean="0">
                <a:solidFill>
                  <a:srgbClr val="00729A"/>
                </a:solidFill>
                <a:latin typeface="HY목판L" pitchFamily="18" charset="-127"/>
                <a:ea typeface="HY목판L" pitchFamily="18" charset="-127"/>
              </a:rPr>
              <a:t>이 준 관  </a:t>
            </a:r>
            <a:r>
              <a:rPr lang="en-US" altLang="ko-KR" sz="1800" b="1" dirty="0" smtClean="0">
                <a:solidFill>
                  <a:srgbClr val="00729A"/>
                </a:solidFill>
                <a:latin typeface="HY목판L" pitchFamily="18" charset="-127"/>
                <a:ea typeface="HY목판L" pitchFamily="18" charset="-127"/>
              </a:rPr>
              <a:t>-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나는 구부러진 길이 좋다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구부러진 길을 가면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나비의 밥그릇 같은 민들레를 만날 수 있고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감자를 심는 사람을 만날 수 있다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endParaRPr lang="en-US" altLang="ko-KR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날이 저물면 울타리 너머로 밥 먹으라고 부르는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어머니의 목소리도 들을 수 있다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</a:p>
          <a:p>
            <a:pPr latinLnBrk="0">
              <a:buNone/>
            </a:pP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구부러진 하천에 물고기가 많이 모여 살 듯이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들꽃도 많이 피고 별도 많이 뜨는 구부러진 길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</a:p>
          <a:p>
            <a:pPr latinLnBrk="0">
              <a:buNone/>
            </a:pP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구부러진 길은 산을 품고 마을을 품고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구불구불 간다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</a:p>
          <a:p>
            <a:pPr latinLnBrk="0">
              <a:buNone/>
            </a:pP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그 구부러진 길처럼 살아온 사람이 나는 또한 좋다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</a:p>
          <a:p>
            <a:pPr latinLnBrk="0">
              <a:buNone/>
            </a:pP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반듯한 길 쉽게 살아온 사람보다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흙투성이 감자처럼 울퉁불퉁 살아온 사람의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구불구불 구부러진 삶이 좋다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</a:p>
          <a:p>
            <a:pPr latinLnBrk="0">
              <a:buNone/>
            </a:pP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구부러진 주름살에 가족을 품고 이웃을 품고 가는</a:t>
            </a:r>
          </a:p>
          <a:p>
            <a:pPr latinLnBrk="0">
              <a:buNone/>
            </a:pPr>
            <a:r>
              <a:rPr lang="ko-KR" altLang="en-US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구부러진 길 같은 사람이 좋다</a:t>
            </a:r>
            <a:r>
              <a:rPr lang="en-US" altLang="ko-KR" sz="1600" b="1" dirty="0" smtClean="0">
                <a:solidFill>
                  <a:srgbClr val="00729A"/>
                </a:solidFill>
                <a:latin typeface="HY중고딕" pitchFamily="18" charset="-127"/>
                <a:ea typeface="HY중고딕" pitchFamily="18" charset="-127"/>
              </a:rPr>
              <a:t>.</a:t>
            </a:r>
            <a:endParaRPr lang="ko-KR" altLang="en-US" sz="1600" b="1" dirty="0" smtClean="0">
              <a:solidFill>
                <a:srgbClr val="00729A"/>
              </a:solidFill>
              <a:latin typeface="HY중고딕" pitchFamily="18" charset="-127"/>
              <a:ea typeface="HY중고딕" pitchFamily="18" charset="-127"/>
            </a:endParaRPr>
          </a:p>
          <a:p>
            <a:pPr latinLnBrk="0">
              <a:lnSpc>
                <a:spcPct val="150000"/>
              </a:lnSpc>
              <a:buNone/>
            </a:pPr>
            <a:endParaRPr lang="en-US" altLang="ko-KR" sz="1800" b="1" dirty="0" smtClean="0">
              <a:solidFill>
                <a:srgbClr val="007635"/>
              </a:solidFill>
              <a:latin typeface="HY엽서M" pitchFamily="18" charset="-127"/>
              <a:ea typeface="HY엽서M" pitchFamily="18" charset="-127"/>
            </a:endParaRPr>
          </a:p>
          <a:p>
            <a:pPr latinLnBrk="0">
              <a:lnSpc>
                <a:spcPct val="150000"/>
              </a:lnSpc>
              <a:buNone/>
            </a:pPr>
            <a:endParaRPr lang="en-US" altLang="ko-KR" sz="2000" b="1" dirty="0" smtClean="0">
              <a:latin typeface="HY목판L" pitchFamily="18" charset="-127"/>
              <a:ea typeface="HY목판L" pitchFamily="18" charset="-127"/>
            </a:endParaRPr>
          </a:p>
          <a:p>
            <a:pPr latinLnBrk="0">
              <a:lnSpc>
                <a:spcPct val="150000"/>
              </a:lnSpc>
              <a:buNone/>
            </a:pPr>
            <a:endParaRPr lang="ko-KR" altLang="en-US" sz="2000" b="1" dirty="0" smtClean="0">
              <a:latin typeface="HY목판L" pitchFamily="18" charset="-127"/>
              <a:ea typeface="HY목판L" pitchFamily="18" charset="-127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ko-KR" sz="1600" b="1" dirty="0" smtClean="0">
              <a:solidFill>
                <a:srgbClr val="FF66FF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786313" y="0"/>
            <a:ext cx="2071687" cy="4286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rgbClr val="193B65"/>
                </a:solidFill>
                <a:latin typeface="양재인장체M" pitchFamily="18" charset="-127"/>
                <a:ea typeface="양재인장체M" pitchFamily="18" charset="-127"/>
                <a:cs typeface="+mj-cs"/>
              </a:rPr>
              <a:t>이달의 시 </a:t>
            </a:r>
            <a:r>
              <a:rPr kumimoji="0" lang="en-US" altLang="ko-KR" b="1" dirty="0" smtClean="0">
                <a:solidFill>
                  <a:srgbClr val="193B65"/>
                </a:solidFill>
                <a:latin typeface="양재인장체M" pitchFamily="18" charset="-127"/>
                <a:ea typeface="양재인장체M" pitchFamily="18" charset="-127"/>
                <a:cs typeface="+mj-cs"/>
              </a:rPr>
              <a:t>- </a:t>
            </a:r>
            <a:r>
              <a:rPr kumimoji="0" lang="en-US" altLang="ko-KR" b="1" dirty="0" smtClean="0">
                <a:solidFill>
                  <a:srgbClr val="CC00CC"/>
                </a:solidFill>
                <a:latin typeface="양재인장체M" pitchFamily="18" charset="-127"/>
                <a:ea typeface="양재인장체M" pitchFamily="18" charset="-127"/>
                <a:cs typeface="+mj-cs"/>
              </a:rPr>
              <a:t>6</a:t>
            </a:r>
            <a:r>
              <a:rPr kumimoji="0" lang="ko-KR" altLang="en-US" b="1" dirty="0" smtClean="0">
                <a:solidFill>
                  <a:srgbClr val="CC00CC"/>
                </a:solidFill>
                <a:latin typeface="양재인장체M" pitchFamily="18" charset="-127"/>
                <a:ea typeface="양재인장체M" pitchFamily="18" charset="-127"/>
                <a:cs typeface="+mj-cs"/>
              </a:rPr>
              <a:t>월</a:t>
            </a:r>
            <a:endParaRPr kumimoji="0" lang="ko-KR" altLang="en-US" b="1" dirty="0">
              <a:solidFill>
                <a:srgbClr val="CC00CC"/>
              </a:solidFill>
              <a:latin typeface="양재인장체M" pitchFamily="18" charset="-127"/>
              <a:ea typeface="양재인장체M" pitchFamily="18" charset="-127"/>
              <a:cs typeface="+mj-cs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57166" y="8501090"/>
            <a:ext cx="4500563" cy="357187"/>
          </a:xfrm>
          <a:prstGeom prst="rect">
            <a:avLst/>
          </a:prstGeom>
          <a:noFill/>
        </p:spPr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rgbClr val="007635"/>
                </a:solidFill>
                <a:latin typeface="HY동녘M" pitchFamily="18" charset="-127"/>
                <a:ea typeface="HY동녘M" pitchFamily="18" charset="-127"/>
                <a:cs typeface="+mj-cs"/>
              </a:rPr>
              <a:t>  </a:t>
            </a:r>
            <a:r>
              <a:rPr kumimoji="0" lang="ko-KR" altLang="en-US" b="1" spc="300" dirty="0" smtClean="0">
                <a:solidFill>
                  <a:srgbClr val="007635"/>
                </a:solidFill>
                <a:latin typeface="HY동녘M" pitchFamily="18" charset="-127"/>
                <a:ea typeface="HY동녘M" pitchFamily="18" charset="-127"/>
                <a:cs typeface="+mj-cs"/>
              </a:rPr>
              <a:t>서울특별시 어린이병원장</a:t>
            </a:r>
            <a:endParaRPr kumimoji="0" lang="ko-KR" altLang="en-US" b="1" spc="300" dirty="0">
              <a:solidFill>
                <a:srgbClr val="007635"/>
              </a:solidFill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85794" y="428596"/>
            <a:ext cx="32271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latinLnBrk="0" hangingPunct="0">
              <a:spcBef>
                <a:spcPct val="20000"/>
              </a:spcBef>
            </a:pPr>
            <a:r>
              <a:rPr lang="ko-KR" altLang="en-US" sz="4800" b="1" dirty="0" smtClean="0">
                <a:solidFill>
                  <a:srgbClr val="00B0F0"/>
                </a:solidFill>
                <a:latin typeface="HanS Calli" pitchFamily="2" charset="-127"/>
                <a:ea typeface="HanS Calli" pitchFamily="2" charset="-127"/>
              </a:rPr>
              <a:t>구부러진 길</a:t>
            </a:r>
            <a:r>
              <a:rPr kumimoji="0" lang="ko-KR" altLang="en-US" sz="4000" b="1" dirty="0" smtClean="0">
                <a:solidFill>
                  <a:prstClr val="black"/>
                </a:solidFill>
                <a:latin typeface="HanS Calli" pitchFamily="2" charset="-127"/>
                <a:ea typeface="HanS Calli" pitchFamily="2" charset="-127"/>
              </a:rPr>
              <a:t> </a:t>
            </a:r>
            <a:endParaRPr kumimoji="0" lang="en-US" altLang="ko-KR" sz="4000" b="1" dirty="0" smtClean="0">
              <a:solidFill>
                <a:prstClr val="black"/>
              </a:solidFill>
              <a:latin typeface="HanS Calli" pitchFamily="2" charset="-127"/>
              <a:ea typeface="HanS Calli" pitchFamily="2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80" y="8501090"/>
            <a:ext cx="500066" cy="39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3950" y="7496175"/>
            <a:ext cx="1924050" cy="1647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1743</TotalTime>
  <Words>114</Words>
  <Application>Microsoft Office PowerPoint</Application>
  <PresentationFormat>화면 슬라이드 쇼(4:3)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어린이병원병원 이달의 시 - 1월</dc:title>
  <dc:creator>User</dc:creator>
  <cp:lastModifiedBy>User</cp:lastModifiedBy>
  <cp:revision>106</cp:revision>
  <dcterms:created xsi:type="dcterms:W3CDTF">2016-01-07T00:44:35Z</dcterms:created>
  <dcterms:modified xsi:type="dcterms:W3CDTF">2016-05-31T04:44:28Z</dcterms:modified>
</cp:coreProperties>
</file>