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2413" cy="6858000"/>
  <p:notesSz cx="6854825" cy="91408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250" cy="737552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0813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399213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C8CC4-0213-4739-BB34-B34B6AF7785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E64A8-46D7-4C95-8C16-BB929A5DBD1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081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081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0BDEA-A953-444D-8BAB-E94635BF4A5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40187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76505-C1FF-4D63-971E-CC503B1B75A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34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34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93DA9-9D11-479A-AE8E-A198CDE0480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6080F-96F7-4EE1-BE09-5569B7991D5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7E60A-A20D-4924-9CD7-9AF201EF48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01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303CC-B8B6-4509-B696-608CD28E15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481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4812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>
              <a:sym typeface="굴림" pitchFamily="50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481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5923E-90F3-4F8F-B358-0D8477C4F32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B816F-9EA3-475D-942C-5F3DB620F9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0988" y="273050"/>
            <a:ext cx="2057400" cy="58562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22975" cy="58562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D448E-29F0-45E2-B486-0149A4FAFC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2775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66" tIns="46769" rIns="89966" bIns="467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itchFamily="50" charset="-127"/>
              </a:rPr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600200"/>
            <a:ext cx="8232775" cy="452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66" tIns="46769" rIns="89966" bIns="46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itchFamily="50" charset="-127"/>
              </a:rPr>
              <a:t>마스터 텍스트 스타일을 편집합니다</a:t>
            </a:r>
          </a:p>
          <a:p>
            <a:pPr lvl="1"/>
            <a:r>
              <a:rPr lang="ko-KR" altLang="en-US" smtClean="0">
                <a:sym typeface="굴림" pitchFamily="50" charset="-127"/>
              </a:rPr>
              <a:t>둘째 수준</a:t>
            </a:r>
          </a:p>
          <a:p>
            <a:pPr lvl="2"/>
            <a:r>
              <a:rPr lang="ko-KR" altLang="en-US" smtClean="0">
                <a:sym typeface="굴림" pitchFamily="50" charset="-127"/>
              </a:rPr>
              <a:t>셋째 수준</a:t>
            </a:r>
          </a:p>
          <a:p>
            <a:pPr lvl="3"/>
            <a:r>
              <a:rPr lang="ko-KR" altLang="en-US" smtClean="0">
                <a:sym typeface="굴림" pitchFamily="50" charset="-127"/>
              </a:rPr>
              <a:t>넷째 수준</a:t>
            </a:r>
          </a:p>
          <a:p>
            <a:pPr lvl="4"/>
            <a:r>
              <a:rPr lang="ko-KR" altLang="en-US" smtClean="0">
                <a:sym typeface="굴림" pitchFamily="50" charset="-127"/>
              </a:rPr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16650"/>
            <a:ext cx="2135187" cy="50323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10000"/>
              </a:lnSpc>
              <a:defRPr sz="1400">
                <a:latin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16650"/>
            <a:ext cx="2897188" cy="50323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10000"/>
              </a:lnSpc>
              <a:defRPr sz="1400">
                <a:latin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4788" y="6216650"/>
            <a:ext cx="2135187" cy="503238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10000"/>
              </a:lnSpc>
              <a:defRPr sz="1400">
                <a:latin typeface="굴림" pitchFamily="50" charset="-127"/>
              </a:defRPr>
            </a:lvl1pPr>
          </a:lstStyle>
          <a:p>
            <a:pPr>
              <a:defRPr/>
            </a:pPr>
            <a:fld id="{CBD986BC-FAE5-496F-B245-6D386BCEBF5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122613" y="6354763"/>
            <a:ext cx="2897187" cy="36512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ko-KR" altLang="en-US"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  <a:sym typeface="굴림" pitchFamily="50" charset="-127"/>
        </a:defRPr>
      </a:lvl1pPr>
      <a:lvl2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2pPr>
      <a:lvl3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3pPr>
      <a:lvl4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4pPr>
      <a:lvl5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itchFamily="50" charset="-127"/>
          <a:ea typeface="굴림" pitchFamily="50" charset="-127"/>
          <a:sym typeface="굴림" pitchFamily="50" charset="-127"/>
        </a:defRPr>
      </a:lvl9pPr>
    </p:titleStyle>
    <p:bodyStyle>
      <a:lvl1pPr marL="342900" indent="-3429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굴림" pitchFamily="50" charset="-127"/>
        </a:defRPr>
      </a:lvl1pPr>
      <a:lvl2pPr marL="742950" indent="-28575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굴림" pitchFamily="50" charset="-127"/>
        </a:defRPr>
      </a:lvl2pPr>
      <a:lvl3pPr marL="11430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굴림" pitchFamily="50" charset="-127"/>
        </a:defRPr>
      </a:lvl3pPr>
      <a:lvl4pPr marL="16002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4pPr>
      <a:lvl5pPr marL="20574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5pPr>
      <a:lvl6pPr marL="25146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6pPr>
      <a:lvl7pPr marL="29718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7pPr>
      <a:lvl8pPr marL="34290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8pPr>
      <a:lvl9pPr marL="38862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 cstate="print"/>
          <a:srcRect t="5347" r="1193" b="8102"/>
          <a:stretch>
            <a:fillRect/>
          </a:stretch>
        </p:blipFill>
        <p:spPr bwMode="auto">
          <a:xfrm>
            <a:off x="0" y="-23813"/>
            <a:ext cx="9142413" cy="68818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2053" name="Rectangle 5"/>
          <p:cNvSpPr>
            <a:spLocks noChangeArrowheads="1"/>
          </p:cNvSpPr>
          <p:nvPr/>
        </p:nvSpPr>
        <p:spPr bwMode="white">
          <a:xfrm>
            <a:off x="2843213" y="5084763"/>
            <a:ext cx="37147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algn="ctr" defTabSz="898525"/>
            <a:r>
              <a:rPr lang="ko-KR" altLang="en-US" b="1">
                <a:solidFill>
                  <a:srgbClr val="000000"/>
                </a:solidFill>
                <a:latin typeface="나눔고딕" charset="0"/>
                <a:sym typeface="Wingdings" pitchFamily="2" charset="2"/>
              </a:rPr>
              <a:t>서부공원녹지사업소</a:t>
            </a:r>
          </a:p>
          <a:p>
            <a:pPr algn="ctr" defTabSz="898525"/>
            <a:r>
              <a:rPr lang="ko-KR" altLang="en-US" b="1">
                <a:solidFill>
                  <a:srgbClr val="000000"/>
                </a:solidFill>
                <a:latin typeface="나눔고딕" charset="0"/>
                <a:sym typeface="Wingdings" pitchFamily="2" charset="2"/>
              </a:rPr>
              <a:t>환경보전과</a:t>
            </a:r>
          </a:p>
        </p:txBody>
      </p:sp>
      <p:grpSp>
        <p:nvGrpSpPr>
          <p:cNvPr id="2052" name="Group 6"/>
          <p:cNvGrpSpPr>
            <a:grpSpLocks/>
          </p:cNvGrpSpPr>
          <p:nvPr/>
        </p:nvGrpSpPr>
        <p:grpSpPr bwMode="auto">
          <a:xfrm>
            <a:off x="828675" y="1916113"/>
            <a:ext cx="6746875" cy="865187"/>
            <a:chOff x="539" y="917"/>
            <a:chExt cx="4250" cy="1451"/>
          </a:xfrm>
        </p:grpSpPr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3" y="1527"/>
              <a:ext cx="4116" cy="84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</p:pic>
        <p:sp>
          <p:nvSpPr>
            <p:cNvPr id="2056" name="Rectangle 8"/>
            <p:cNvSpPr>
              <a:spLocks noChangeArrowheads="1"/>
            </p:cNvSpPr>
            <p:nvPr/>
          </p:nvSpPr>
          <p:spPr bwMode="white">
            <a:xfrm>
              <a:off x="539" y="917"/>
              <a:ext cx="4109" cy="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9966" tIns="46769" rIns="89966" bIns="46769"/>
            <a:lstStyle/>
            <a:p>
              <a:pPr defTabSz="898525"/>
              <a:r>
                <a:rPr lang="en-US" altLang="ko-KR" sz="4000" b="1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2017</a:t>
              </a:r>
              <a:r>
                <a:rPr lang="ko-KR" altLang="en-US" sz="4000" b="1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년 </a:t>
              </a:r>
              <a:r>
                <a:rPr lang="ko-KR" altLang="en-US" sz="4000" b="1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기간제 근로자 교육 </a:t>
              </a:r>
            </a:p>
          </p:txBody>
        </p:sp>
      </p:grp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9563" y="355600"/>
            <a:ext cx="927100" cy="3079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2054" name="Rectangle 11"/>
          <p:cNvSpPr>
            <a:spLocks noChangeArrowheads="1"/>
          </p:cNvSpPr>
          <p:nvPr/>
        </p:nvSpPr>
        <p:spPr bwMode="white">
          <a:xfrm>
            <a:off x="3563938" y="3789363"/>
            <a:ext cx="20875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algn="ctr" defTabSz="898525"/>
            <a:r>
              <a:rPr lang="en-US" altLang="ko-KR" b="1" dirty="0" smtClean="0">
                <a:solidFill>
                  <a:srgbClr val="000000"/>
                </a:solidFill>
                <a:latin typeface="굴림" pitchFamily="50" charset="-127"/>
                <a:sym typeface="Wingdings" pitchFamily="2" charset="2"/>
              </a:rPr>
              <a:t>2017</a:t>
            </a:r>
            <a:r>
              <a:rPr lang="ko-KR" altLang="en-US" b="1" dirty="0" smtClean="0">
                <a:solidFill>
                  <a:srgbClr val="000000"/>
                </a:solidFill>
                <a:latin typeface="굴림" pitchFamily="50" charset="-127"/>
                <a:sym typeface="Wingdings" pitchFamily="2" charset="2"/>
              </a:rPr>
              <a:t>년 </a:t>
            </a:r>
            <a:r>
              <a:rPr lang="en-US" altLang="ko-KR" b="1" dirty="0" smtClean="0">
                <a:solidFill>
                  <a:srgbClr val="000000"/>
                </a:solidFill>
                <a:latin typeface="굴림" pitchFamily="50" charset="-127"/>
                <a:sym typeface="Wingdings" pitchFamily="2" charset="2"/>
              </a:rPr>
              <a:t>4</a:t>
            </a:r>
            <a:r>
              <a:rPr lang="ko-KR" altLang="en-US" b="1" dirty="0" smtClean="0">
                <a:solidFill>
                  <a:srgbClr val="000000"/>
                </a:solidFill>
                <a:latin typeface="굴림" pitchFamily="50" charset="-127"/>
                <a:sym typeface="Wingdings" pitchFamily="2" charset="2"/>
              </a:rPr>
              <a:t>월</a:t>
            </a:r>
            <a:endParaRPr lang="en-US" altLang="ko-KR" b="1" dirty="0">
              <a:solidFill>
                <a:srgbClr val="000000"/>
              </a:solidFill>
              <a:latin typeface="굴림" pitchFamily="50" charset="-127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3076" name="AutoShape 6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" name="AutoShape 7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3078" name="AutoShape 8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3079" name="AutoShape 9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3080" name="AutoShape 10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3081" name="Rectangle 11"/>
          <p:cNvSpPr>
            <a:spLocks noChangeArrowheads="1"/>
          </p:cNvSpPr>
          <p:nvPr/>
        </p:nvSpPr>
        <p:spPr bwMode="white">
          <a:xfrm>
            <a:off x="2428875" y="995363"/>
            <a:ext cx="3213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ko-KR" altLang="en-US" sz="3200">
                <a:solidFill>
                  <a:srgbClr val="10253F"/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rPr>
              <a:t>진 행 순 서</a:t>
            </a:r>
          </a:p>
        </p:txBody>
      </p:sp>
      <p:sp>
        <p:nvSpPr>
          <p:cNvPr id="3082" name="Rectangle 12"/>
          <p:cNvSpPr>
            <a:spLocks noChangeArrowheads="1"/>
          </p:cNvSpPr>
          <p:nvPr/>
        </p:nvSpPr>
        <p:spPr bwMode="white">
          <a:xfrm>
            <a:off x="3346450" y="1987550"/>
            <a:ext cx="5402263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en-US" altLang="ko-KR">
                <a:solidFill>
                  <a:srgbClr val="000000"/>
                </a:solidFill>
                <a:latin typeface="굴림" pitchFamily="50" charset="-127"/>
                <a:sym typeface="Wingdings" pitchFamily="2" charset="2"/>
              </a:rPr>
              <a:t>Ⅰ. </a:t>
            </a:r>
            <a:r>
              <a:rPr lang="ko-KR" altLang="en-US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공원현황안내</a:t>
            </a:r>
          </a:p>
          <a:p>
            <a:pPr defTabSz="898525"/>
            <a:endParaRPr lang="ko-KR" altLang="en-US" b="1">
              <a:solidFill>
                <a:srgbClr val="10253F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98525"/>
            <a:r>
              <a:rPr lang="en-US" altLang="ko-KR">
                <a:solidFill>
                  <a:srgbClr val="000000"/>
                </a:solidFill>
                <a:latin typeface="굴림" pitchFamily="50" charset="-127"/>
                <a:sym typeface="Wingdings" pitchFamily="2" charset="2"/>
              </a:rPr>
              <a:t>Ⅱ.</a:t>
            </a:r>
            <a:r>
              <a:rPr lang="en-US" altLang="ko-KR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근로내용</a:t>
            </a:r>
          </a:p>
          <a:p>
            <a:pPr defTabSz="898525"/>
            <a:endParaRPr lang="ko-KR" altLang="en-US" b="1">
              <a:solidFill>
                <a:srgbClr val="10253F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98525"/>
            <a:r>
              <a:rPr lang="en-US" altLang="ko-KR">
                <a:solidFill>
                  <a:srgbClr val="000000"/>
                </a:solidFill>
                <a:latin typeface="굴림" pitchFamily="50" charset="-127"/>
                <a:sym typeface="Wingdings" pitchFamily="2" charset="2"/>
              </a:rPr>
              <a:t>Ⅲ.</a:t>
            </a:r>
            <a:r>
              <a:rPr lang="en-US" altLang="ko-KR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근무수칙</a:t>
            </a:r>
          </a:p>
          <a:p>
            <a:pPr defTabSz="898525"/>
            <a:endParaRPr lang="ko-KR" altLang="en-US" b="1">
              <a:solidFill>
                <a:srgbClr val="10253F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98525"/>
            <a:r>
              <a:rPr lang="en-US" altLang="ko-KR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Ⅳ. </a:t>
            </a:r>
            <a:r>
              <a:rPr lang="ko-KR" altLang="en-US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안전사고 예방수칙</a:t>
            </a:r>
          </a:p>
          <a:p>
            <a:pPr defTabSz="898525"/>
            <a:endParaRPr lang="ko-KR" altLang="en-US" b="1">
              <a:solidFill>
                <a:srgbClr val="10253F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98525"/>
            <a:r>
              <a:rPr lang="en-US" altLang="ko-KR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Ⅴ. </a:t>
            </a:r>
            <a:r>
              <a:rPr lang="ko-KR" altLang="en-US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근로조건 및 근로해지</a:t>
            </a:r>
          </a:p>
          <a:p>
            <a:pPr defTabSz="898525"/>
            <a:endParaRPr lang="ko-KR" altLang="en-US" b="1">
              <a:solidFill>
                <a:srgbClr val="10253F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98525"/>
            <a:r>
              <a:rPr lang="en-US" altLang="ko-KR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Ⅵ. </a:t>
            </a:r>
            <a:r>
              <a:rPr lang="ko-KR" altLang="en-US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징계처분 및 양정기준</a:t>
            </a: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4100" name="AutoShape 6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" name="AutoShape 7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4102" name="AutoShape 8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4103" name="AutoShape 9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4104" name="AutoShape 10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4105" name="Rectangle 11"/>
          <p:cNvSpPr>
            <a:spLocks noChangeArrowheads="1"/>
          </p:cNvSpPr>
          <p:nvPr/>
        </p:nvSpPr>
        <p:spPr bwMode="white">
          <a:xfrm>
            <a:off x="323850" y="763588"/>
            <a:ext cx="405447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Ⅰ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ko-KR" altLang="en-US" sz="32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공원 현황 안내 </a:t>
            </a:r>
          </a:p>
        </p:txBody>
      </p:sp>
      <p:sp>
        <p:nvSpPr>
          <p:cNvPr id="4106" name="Rectangle 12"/>
          <p:cNvSpPr>
            <a:spLocks noChangeArrowheads="1"/>
          </p:cNvSpPr>
          <p:nvPr/>
        </p:nvSpPr>
        <p:spPr bwMode="white">
          <a:xfrm>
            <a:off x="712788" y="1498600"/>
            <a:ext cx="80359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관할구역 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: 8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개구                                                   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(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마포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영등포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강서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양천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구로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금천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은평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서대문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)</a:t>
            </a:r>
          </a:p>
          <a:p>
            <a:pPr marL="358775" indent="-358775" defTabSz="898525">
              <a:spcBef>
                <a:spcPct val="20000"/>
              </a:spcBef>
            </a:pPr>
            <a:endParaRPr lang="en-US" altLang="ko-KR" b="1">
              <a:solidFill>
                <a:srgbClr val="167038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관할공원  및  면적</a:t>
            </a:r>
          </a:p>
          <a:p>
            <a:pPr marL="358775" indent="-358775" defTabSz="898525">
              <a:spcBef>
                <a:spcPct val="20000"/>
              </a:spcBef>
            </a:pPr>
            <a:endParaRPr lang="en-US" altLang="ko-KR" b="1">
              <a:solidFill>
                <a:srgbClr val="167038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</p:txBody>
      </p:sp>
      <p:graphicFrame>
        <p:nvGraphicFramePr>
          <p:cNvPr id="4109" name="Group 13"/>
          <p:cNvGraphicFramePr>
            <a:graphicFrameLocks noGrp="1"/>
          </p:cNvGraphicFramePr>
          <p:nvPr/>
        </p:nvGraphicFramePr>
        <p:xfrm>
          <a:off x="969963" y="3429000"/>
          <a:ext cx="7346950" cy="1366838"/>
        </p:xfrm>
        <a:graphic>
          <a:graphicData uri="http://schemas.openxmlformats.org/drawingml/2006/table">
            <a:tbl>
              <a:tblPr/>
              <a:tblGrid>
                <a:gridCol w="600075"/>
                <a:gridCol w="912812"/>
                <a:gridCol w="935038"/>
                <a:gridCol w="817562"/>
                <a:gridCol w="781050"/>
                <a:gridCol w="995363"/>
                <a:gridCol w="792162"/>
                <a:gridCol w="792163"/>
                <a:gridCol w="720725"/>
              </a:tblGrid>
              <a:tr h="798513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구분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(㎡)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계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월드컵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공원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여의도공  원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독  립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  원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서서울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호수공원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선유도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  원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푸   른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수목원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경의선공  원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면적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2,062,167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1,270,550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229,539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113,021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217,946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110,407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103,354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17,400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5124" name="AutoShape 6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" name="AutoShape 7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5126" name="AutoShape 8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5127" name="AutoShape 9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5128" name="AutoShape 10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5129" name="Rectangle 11"/>
          <p:cNvSpPr>
            <a:spLocks noChangeArrowheads="1"/>
          </p:cNvSpPr>
          <p:nvPr/>
        </p:nvSpPr>
        <p:spPr bwMode="white">
          <a:xfrm>
            <a:off x="323850" y="763588"/>
            <a:ext cx="405447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Ⅰ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ko-KR" altLang="en-US" sz="32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공원 현황 안내 </a:t>
            </a:r>
          </a:p>
        </p:txBody>
      </p:sp>
      <p:sp>
        <p:nvSpPr>
          <p:cNvPr id="5130" name="Rectangle 12"/>
          <p:cNvSpPr>
            <a:spLocks noChangeArrowheads="1"/>
          </p:cNvSpPr>
          <p:nvPr/>
        </p:nvSpPr>
        <p:spPr bwMode="white">
          <a:xfrm>
            <a:off x="712788" y="1498600"/>
            <a:ext cx="774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월드컵 공원 청소관련 현황</a:t>
            </a:r>
          </a:p>
          <a:p>
            <a:pPr marL="358775" indent="-358775" defTabSz="898525">
              <a:spcBef>
                <a:spcPct val="20000"/>
              </a:spcBef>
            </a:pPr>
            <a:endParaRPr lang="ko-KR" altLang="en-US" b="1">
              <a:solidFill>
                <a:srgbClr val="167038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marL="358775" indent="-358775" defTabSz="898525">
              <a:spcBef>
                <a:spcPct val="20000"/>
              </a:spcBef>
            </a:pPr>
            <a:endParaRPr lang="en-US" altLang="ko-KR" b="1">
              <a:solidFill>
                <a:srgbClr val="167038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</p:txBody>
      </p:sp>
      <p:graphicFrame>
        <p:nvGraphicFramePr>
          <p:cNvPr id="5133" name="Group 13"/>
          <p:cNvGraphicFramePr>
            <a:graphicFrameLocks noGrp="1"/>
          </p:cNvGraphicFramePr>
          <p:nvPr/>
        </p:nvGraphicFramePr>
        <p:xfrm>
          <a:off x="1187450" y="2205038"/>
          <a:ext cx="7129463" cy="3908426"/>
        </p:xfrm>
        <a:graphic>
          <a:graphicData uri="http://schemas.openxmlformats.org/drawingml/2006/table">
            <a:tbl>
              <a:tblPr/>
              <a:tblGrid>
                <a:gridCol w="1366838"/>
                <a:gridCol w="1152525"/>
                <a:gridCol w="1223962"/>
                <a:gridCol w="1223963"/>
                <a:gridCol w="1152525"/>
                <a:gridCol w="1009650"/>
              </a:tblGrid>
              <a:tr h="873125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구분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계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평화의공원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난지천공원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하늘공원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노을공원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면     적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(㎡)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1,270,500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445,500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293,700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191,400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339,900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화장실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개소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24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6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9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휴지통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개소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54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14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14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11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15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적환장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개소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전기전동차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6148" name="AutoShape 6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2" name="AutoShape 7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6150" name="AutoShape 8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6151" name="AutoShape 9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6152" name="AutoShape 10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6153" name="Rectangle 11"/>
          <p:cNvSpPr>
            <a:spLocks noChangeArrowheads="1"/>
          </p:cNvSpPr>
          <p:nvPr/>
        </p:nvSpPr>
        <p:spPr bwMode="white">
          <a:xfrm>
            <a:off x="684213" y="1341438"/>
            <a:ext cx="80724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공원 인력 배치 현황</a:t>
            </a:r>
          </a:p>
        </p:txBody>
      </p:sp>
      <p:graphicFrame>
        <p:nvGraphicFramePr>
          <p:cNvPr id="6156" name="Group 12"/>
          <p:cNvGraphicFramePr>
            <a:graphicFrameLocks noGrp="1"/>
          </p:cNvGraphicFramePr>
          <p:nvPr/>
        </p:nvGraphicFramePr>
        <p:xfrm>
          <a:off x="827088" y="2276475"/>
          <a:ext cx="7356475" cy="3856991"/>
        </p:xfrm>
        <a:graphic>
          <a:graphicData uri="http://schemas.openxmlformats.org/drawingml/2006/table">
            <a:tbl>
              <a:tblPr/>
              <a:tblGrid>
                <a:gridCol w="623887"/>
                <a:gridCol w="454025"/>
                <a:gridCol w="217488"/>
                <a:gridCol w="735012"/>
                <a:gridCol w="345193"/>
                <a:gridCol w="216081"/>
                <a:gridCol w="869064"/>
                <a:gridCol w="115887"/>
                <a:gridCol w="117475"/>
                <a:gridCol w="115888"/>
                <a:gridCol w="117475"/>
                <a:gridCol w="944562"/>
                <a:gridCol w="215900"/>
                <a:gridCol w="238125"/>
                <a:gridCol w="769938"/>
                <a:gridCol w="215900"/>
                <a:gridCol w="387350"/>
                <a:gridCol w="657225"/>
              </a:tblGrid>
              <a:tr h="50323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환경보전과장</a:t>
                      </a:r>
                    </a:p>
                  </a:txBody>
                  <a:tcPr marL="47997" marR="47997" marT="13282" marB="13282" anchor="ctr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F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환경관리팀장</a:t>
                      </a:r>
                    </a:p>
                  </a:txBody>
                  <a:tcPr marL="47997" marR="47997" marT="13282" marB="13282" anchor="ctr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F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cap="flat">
                      <a:noFill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cap="flat">
                      <a:noFill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013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평화의공원</a:t>
                      </a:r>
                    </a:p>
                  </a:txBody>
                  <a:tcPr marL="47997" marR="47997" marT="13282" marB="13282" anchor="ctr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F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난지천공원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47997" marR="47997" marT="13282" marB="13282" anchor="ctr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F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하늘공원</a:t>
                      </a:r>
                    </a:p>
                  </a:txBody>
                  <a:tcPr marL="47997" marR="47997" marT="13282" marB="13282" anchor="ctr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F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노을공원</a:t>
                      </a:r>
                    </a:p>
                  </a:txBody>
                  <a:tcPr marL="47997" marR="47997" marT="13282" marB="13282" anchor="ctr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F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생태관리</a:t>
                      </a:r>
                    </a:p>
                  </a:txBody>
                  <a:tcPr marL="47997" marR="47997" marT="13282" marB="13282" anchor="ctr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F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환경관리</a:t>
                      </a:r>
                    </a:p>
                  </a:txBody>
                  <a:tcPr marL="47997" marR="47997" marT="13282" marB="13282" anchor="ctr" horzOverflow="overflow">
                    <a:lnL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F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3875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이종원주무관</a:t>
                      </a: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이종원주무관</a:t>
                      </a: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서종성주무관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서종성주무관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임한묵주무관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정승민주무관</a:t>
                      </a: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17550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실무관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신명 태고딕" charset="0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기간제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실무관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기간제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실무관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기간제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실무관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기간제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신명 태고딕" charset="0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실무관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기간제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</a:t>
                      </a: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47997" marR="47997" marT="13282" marB="13282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47997" marR="47997" marT="13282" marB="13282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322" name="Rectangle 669"/>
          <p:cNvSpPr>
            <a:spLocks noChangeArrowheads="1"/>
          </p:cNvSpPr>
          <p:nvPr/>
        </p:nvSpPr>
        <p:spPr bwMode="white">
          <a:xfrm>
            <a:off x="323850" y="763588"/>
            <a:ext cx="405447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Ⅰ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ko-KR" altLang="en-US" sz="32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공원 현황 안내 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7685" name="Picture 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7172" name="AutoShape 518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7173" name="AutoShape 519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7174" name="AutoShape 520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7175" name="AutoShape 521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7176" name="AutoShape 522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7177" name="Rectangle 523"/>
          <p:cNvSpPr>
            <a:spLocks noChangeArrowheads="1"/>
          </p:cNvSpPr>
          <p:nvPr/>
        </p:nvSpPr>
        <p:spPr bwMode="white">
          <a:xfrm>
            <a:off x="712788" y="1498600"/>
            <a:ext cx="342582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분야별 담당업무                                              </a:t>
            </a:r>
          </a:p>
        </p:txBody>
      </p:sp>
      <p:graphicFrame>
        <p:nvGraphicFramePr>
          <p:cNvPr id="7436" name="Group 268"/>
          <p:cNvGraphicFramePr>
            <a:graphicFrameLocks noGrp="1"/>
          </p:cNvGraphicFramePr>
          <p:nvPr/>
        </p:nvGraphicFramePr>
        <p:xfrm>
          <a:off x="898525" y="2133600"/>
          <a:ext cx="7561263" cy="4324351"/>
        </p:xfrm>
        <a:graphic>
          <a:graphicData uri="http://schemas.openxmlformats.org/drawingml/2006/table">
            <a:tbl>
              <a:tblPr/>
              <a:tblGrid>
                <a:gridCol w="1441450"/>
                <a:gridCol w="2951163"/>
                <a:gridCol w="316865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소   속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배 치 분 야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담 당 업 무</a:t>
                      </a:r>
                    </a:p>
                  </a:txBody>
                  <a:tcPr marL="89966" marR="89966" marT="46769" marB="46769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2443163">
                <a:tc rowSpan="3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환경관리팀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평화의공원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난지천공원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하늘공원</a:t>
                      </a: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노을공원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화장실 및 공원지역 청소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6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  <a:tr h="792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생태관리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난지연못 및 난지천 수경관리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720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보수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환경관리시설 보수 업무</a:t>
                      </a:r>
                    </a:p>
                  </a:txBody>
                  <a:tcPr marL="89966" marR="89966" marT="46769" marB="46769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  <p:sp>
        <p:nvSpPr>
          <p:cNvPr id="7198" name="Rectangle 571"/>
          <p:cNvSpPr>
            <a:spLocks noChangeArrowheads="1"/>
          </p:cNvSpPr>
          <p:nvPr/>
        </p:nvSpPr>
        <p:spPr bwMode="white">
          <a:xfrm>
            <a:off x="323850" y="620713"/>
            <a:ext cx="8589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Ⅱ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en-US" altLang="ko-KR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근로내용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8709" name="Picture 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8196" name="AutoShape 518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8197" name="AutoShape 519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8198" name="AutoShape 520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8199" name="AutoShape 521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8200" name="AutoShape 522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8201" name="Rectangle 523"/>
          <p:cNvSpPr>
            <a:spLocks noChangeArrowheads="1"/>
          </p:cNvSpPr>
          <p:nvPr/>
        </p:nvSpPr>
        <p:spPr bwMode="white">
          <a:xfrm>
            <a:off x="712788" y="1498600"/>
            <a:ext cx="342582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공통사항                                              </a:t>
            </a:r>
          </a:p>
        </p:txBody>
      </p:sp>
      <p:sp>
        <p:nvSpPr>
          <p:cNvPr id="8202" name="Rectangle 524"/>
          <p:cNvSpPr>
            <a:spLocks noChangeArrowheads="1"/>
          </p:cNvSpPr>
          <p:nvPr/>
        </p:nvSpPr>
        <p:spPr bwMode="white">
          <a:xfrm>
            <a:off x="323850" y="620713"/>
            <a:ext cx="8589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 Ⅲ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en-US" altLang="ko-KR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근무수칙</a:t>
            </a:r>
          </a:p>
        </p:txBody>
      </p:sp>
      <p:sp>
        <p:nvSpPr>
          <p:cNvPr id="8203" name="Rectangle 525"/>
          <p:cNvSpPr>
            <a:spLocks noChangeArrowheads="1"/>
          </p:cNvSpPr>
          <p:nvPr/>
        </p:nvSpPr>
        <p:spPr bwMode="white">
          <a:xfrm>
            <a:off x="755650" y="2205038"/>
            <a:ext cx="716915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근무시간 준수 등  근무규정 준수 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휴가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조퇴 등 근태사항은 반드시 사전결재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담당원장 정당한 업무지시 성실수행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동료간 상호 존중 및 존칭어 사용 등 조직화합 저해행위 금지 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공원 이용객 친절 응대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답변이 어려운 문제는 담당원장에게 인계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</a:t>
            </a:r>
          </a:p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건의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요청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불편사항 처리는 절차준수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담당주무관에게 전달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</a:t>
            </a:r>
          </a:p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근로자 대기실 청결유지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작업 종료 후 작업도구는 세척  및 정위치 보관 </a:t>
            </a:r>
            <a:r>
              <a:rPr lang="ko-KR" altLang="en-US" sz="14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</a:t>
            </a: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9733" name="Picture 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9220" name="AutoShape 518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9221" name="AutoShape 519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9222" name="AutoShape 520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9223" name="AutoShape 521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9224" name="AutoShape 522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9225" name="Rectangle 523"/>
          <p:cNvSpPr>
            <a:spLocks noChangeArrowheads="1"/>
          </p:cNvSpPr>
          <p:nvPr/>
        </p:nvSpPr>
        <p:spPr bwMode="white">
          <a:xfrm>
            <a:off x="681748" y="1340217"/>
            <a:ext cx="78184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환경청소분야</a:t>
            </a:r>
            <a:r>
              <a:rPr lang="en-US" altLang="ko-KR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(</a:t>
            </a:r>
            <a:r>
              <a:rPr lang="ko-KR" altLang="en-US" sz="1600" b="1" dirty="0" err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평화의공원</a:t>
            </a:r>
            <a:r>
              <a:rPr lang="en-US" altLang="ko-KR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하늘공원</a:t>
            </a:r>
            <a:r>
              <a:rPr lang="en-US" altLang="ko-KR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노을공원</a:t>
            </a:r>
            <a:r>
              <a:rPr lang="en-US" altLang="ko-KR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sz="1600" b="1" dirty="0" err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난지천공원</a:t>
            </a:r>
            <a:r>
              <a:rPr lang="en-US" altLang="ko-KR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)                             </a:t>
            </a:r>
            <a:r>
              <a:rPr lang="en-US" altLang="ko-KR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             </a:t>
            </a:r>
          </a:p>
        </p:txBody>
      </p:sp>
      <p:sp>
        <p:nvSpPr>
          <p:cNvPr id="9226" name="Rectangle 524"/>
          <p:cNvSpPr>
            <a:spLocks noChangeArrowheads="1"/>
          </p:cNvSpPr>
          <p:nvPr/>
        </p:nvSpPr>
        <p:spPr bwMode="white">
          <a:xfrm>
            <a:off x="323850" y="620713"/>
            <a:ext cx="8589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 Ⅲ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en-US" altLang="ko-KR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근무수칙</a:t>
            </a:r>
          </a:p>
        </p:txBody>
      </p:sp>
      <p:sp>
        <p:nvSpPr>
          <p:cNvPr id="9227" name="Rectangle 525"/>
          <p:cNvSpPr>
            <a:spLocks noChangeArrowheads="1"/>
          </p:cNvSpPr>
          <p:nvPr/>
        </p:nvSpPr>
        <p:spPr bwMode="white">
          <a:xfrm>
            <a:off x="825802" y="1700352"/>
            <a:ext cx="71691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화장실 </a:t>
            </a:r>
            <a:r>
              <a:rPr lang="ko-KR" altLang="en-US" sz="1600" b="1" dirty="0" err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점검표에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의한 청소 철저 및 </a:t>
            </a:r>
            <a:r>
              <a:rPr lang="ko-KR" altLang="en-US" sz="1600" b="1" dirty="0" err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점검표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기록 철저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화장실 비누 등 소모품 비치 확인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환풍기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비데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난방기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전등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출입문 등 고장여부 파악 및 보고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공원 이용객들이 공원 </a:t>
            </a:r>
            <a:r>
              <a:rPr lang="ko-KR" altLang="en-US" sz="1600" b="1" dirty="0" err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이용전에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화장실 및 지역청소 신속 완료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쓰레기통 일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2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회 이상 수거  및 세척 실시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근무지역 이탈 금지</a:t>
            </a:r>
          </a:p>
        </p:txBody>
      </p:sp>
      <p:sp>
        <p:nvSpPr>
          <p:cNvPr id="9228" name="Rectangle 526"/>
          <p:cNvSpPr>
            <a:spLocks noChangeArrowheads="1"/>
          </p:cNvSpPr>
          <p:nvPr/>
        </p:nvSpPr>
        <p:spPr bwMode="white">
          <a:xfrm>
            <a:off x="753775" y="3933189"/>
            <a:ext cx="7818438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생태관리분야</a:t>
            </a:r>
            <a:r>
              <a:rPr lang="en-US" altLang="ko-KR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(</a:t>
            </a:r>
            <a:r>
              <a:rPr lang="ko-KR" altLang="en-US" sz="1600" b="1" dirty="0" err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난지연못</a:t>
            </a:r>
            <a:r>
              <a:rPr lang="ko-KR" altLang="en-US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및 </a:t>
            </a:r>
            <a:r>
              <a:rPr lang="ko-KR" altLang="en-US" sz="1600" b="1" dirty="0" err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난지천</a:t>
            </a:r>
            <a:r>
              <a:rPr lang="ko-KR" altLang="en-US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관리</a:t>
            </a:r>
            <a:r>
              <a:rPr lang="en-US" altLang="ko-KR" sz="1600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)                             </a:t>
            </a:r>
            <a:r>
              <a:rPr lang="en-US" altLang="ko-KR" b="1" dirty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             </a:t>
            </a:r>
          </a:p>
        </p:txBody>
      </p:sp>
      <p:sp>
        <p:nvSpPr>
          <p:cNvPr id="9229" name="Rectangle 527"/>
          <p:cNvSpPr>
            <a:spLocks noChangeArrowheads="1"/>
          </p:cNvSpPr>
          <p:nvPr/>
        </p:nvSpPr>
        <p:spPr bwMode="white">
          <a:xfrm>
            <a:off x="897828" y="4437378"/>
            <a:ext cx="824458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 dirty="0" err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출근후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</a:t>
            </a:r>
            <a:r>
              <a:rPr lang="ko-KR" altLang="en-US" sz="1600" b="1" dirty="0" err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난지연못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수질상태 등 이상유무 점검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</a:t>
            </a:r>
            <a:r>
              <a:rPr lang="ko-KR" altLang="en-US" sz="1600" b="1" dirty="0" err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이상발결시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</a:t>
            </a:r>
            <a:r>
              <a:rPr lang="ko-KR" altLang="en-US" sz="1600" b="1" dirty="0" smtClean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담당원장에게</a:t>
            </a:r>
            <a:endParaRPr lang="en-US" altLang="ko-KR" sz="1600" b="1" dirty="0" smtClean="0">
              <a:solidFill>
                <a:srgbClr val="002060"/>
              </a:solidFill>
              <a:latin typeface="08서울남산체 B" charset="-127"/>
              <a:ea typeface="08서울남산체 B" charset="-127"/>
              <a:sym typeface="Wingdings" pitchFamily="2" charset="2"/>
            </a:endParaRPr>
          </a:p>
          <a:p>
            <a:pPr defTabSz="898525"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  보고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</a:t>
            </a:r>
          </a:p>
          <a:p>
            <a:pPr defTabSz="898525">
              <a:lnSpc>
                <a:spcPct val="150000"/>
              </a:lnSpc>
            </a:pP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난지 연못 부유물질은 공원 이용객이 나오기 전 제거 완료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물고기에게 먹이를 주는 행위 금지 계도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근무지역  이탈 금지</a:t>
            </a: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10757" name="Picture 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10244" name="AutoShape 518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0245" name="AutoShape 519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0246" name="AutoShape 520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0247" name="AutoShape 521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0248" name="AutoShape 522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10249" name="Rectangle 523"/>
          <p:cNvSpPr>
            <a:spLocks noChangeArrowheads="1"/>
          </p:cNvSpPr>
          <p:nvPr/>
        </p:nvSpPr>
        <p:spPr bwMode="white">
          <a:xfrm>
            <a:off x="712788" y="1498600"/>
            <a:ext cx="78184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보수분야</a:t>
            </a:r>
          </a:p>
        </p:txBody>
      </p:sp>
      <p:sp>
        <p:nvSpPr>
          <p:cNvPr id="10250" name="Rectangle 524"/>
          <p:cNvSpPr>
            <a:spLocks noChangeArrowheads="1"/>
          </p:cNvSpPr>
          <p:nvPr/>
        </p:nvSpPr>
        <p:spPr bwMode="white">
          <a:xfrm>
            <a:off x="323850" y="620713"/>
            <a:ext cx="8589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Ⅲ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en-US" altLang="ko-KR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근무수칙</a:t>
            </a:r>
          </a:p>
        </p:txBody>
      </p:sp>
      <p:sp>
        <p:nvSpPr>
          <p:cNvPr id="10251" name="Rectangle 525"/>
          <p:cNvSpPr>
            <a:spLocks noChangeArrowheads="1"/>
          </p:cNvSpPr>
          <p:nvPr/>
        </p:nvSpPr>
        <p:spPr bwMode="white">
          <a:xfrm>
            <a:off x="827088" y="1916113"/>
            <a:ext cx="7169150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경미한 보수사항이라도 담당주무관 에게 보고 후 보수실시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작업 시 추가 보수사항이 있을 경우 담당원장 보고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작업종료 후 정리정돈 및 정상 가동여부 반드시 확인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11781" name="Picture 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11268" name="AutoShape 518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1269" name="AutoShape 519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1270" name="AutoShape 520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1271" name="AutoShape 521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1272" name="AutoShape 522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11273" name="Rectangle 523"/>
          <p:cNvSpPr>
            <a:spLocks noChangeArrowheads="1"/>
          </p:cNvSpPr>
          <p:nvPr/>
        </p:nvSpPr>
        <p:spPr bwMode="white">
          <a:xfrm>
            <a:off x="712788" y="1498600"/>
            <a:ext cx="78184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공통분야</a:t>
            </a:r>
          </a:p>
        </p:txBody>
      </p:sp>
      <p:sp>
        <p:nvSpPr>
          <p:cNvPr id="11274" name="Rectangle 524"/>
          <p:cNvSpPr>
            <a:spLocks noChangeArrowheads="1"/>
          </p:cNvSpPr>
          <p:nvPr/>
        </p:nvSpPr>
        <p:spPr bwMode="white">
          <a:xfrm>
            <a:off x="323850" y="620713"/>
            <a:ext cx="8589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Ⅳ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en-US" altLang="ko-KR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안전사고 예방수칙</a:t>
            </a:r>
          </a:p>
        </p:txBody>
      </p:sp>
      <p:sp>
        <p:nvSpPr>
          <p:cNvPr id="11275" name="Rectangle 525"/>
          <p:cNvSpPr>
            <a:spLocks noChangeArrowheads="1"/>
          </p:cNvSpPr>
          <p:nvPr/>
        </p:nvSpPr>
        <p:spPr bwMode="white">
          <a:xfrm>
            <a:off x="827088" y="2058988"/>
            <a:ext cx="7197725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작업 전 몸 상태가 좋지 않을 경우 담당원장에게 알려 조치 강구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안전사고 위험요인 발견 시 작업중지 및 담당원장에게 즉시 보고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전기전동차 운전은 지정된 자만 운행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안전운행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</a:t>
            </a:r>
          </a:p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   ☞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공원 내 안전속도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(20km)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준수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   ☞ 운전시 전방 및 후방 주시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   ☞ 배부된 점검표에 의거 주기적인 차량점검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   ☞ 최대적재량 이상 적재금지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최대적재량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450kg)</a:t>
            </a:r>
          </a:p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퇴근 전 시설물 안전점검 후 퇴근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   ☞ 전기누전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화재예방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시설물 이상 등</a:t>
            </a: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12805" name="Picture 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12292" name="AutoShape 518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2293" name="AutoShape 519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2294" name="AutoShape 520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2295" name="AutoShape 521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2296" name="AutoShape 522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12297" name="Rectangle 523"/>
          <p:cNvSpPr>
            <a:spLocks noChangeArrowheads="1"/>
          </p:cNvSpPr>
          <p:nvPr/>
        </p:nvSpPr>
        <p:spPr bwMode="white">
          <a:xfrm>
            <a:off x="323850" y="620713"/>
            <a:ext cx="8589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Ⅳ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en-US" altLang="ko-KR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안전사고 예방수칙</a:t>
            </a:r>
          </a:p>
        </p:txBody>
      </p:sp>
      <p:sp>
        <p:nvSpPr>
          <p:cNvPr id="12298" name="Rectangle 524"/>
          <p:cNvSpPr>
            <a:spLocks noChangeArrowheads="1"/>
          </p:cNvSpPr>
          <p:nvPr/>
        </p:nvSpPr>
        <p:spPr bwMode="white">
          <a:xfrm>
            <a:off x="827088" y="1916113"/>
            <a:ext cx="71691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쓰레기통 쓰레기는 날카로운 캔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유리 ☞ 손베임 주의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화학약품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고게더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유학락스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사용시 눈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피부에 묻지 않도록 주의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중량물 청소시 무리하게 들지 말고 동료와 합심하여 처리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화장실 바닥 청소시 미끄러짐 주의</a:t>
            </a:r>
          </a:p>
        </p:txBody>
      </p:sp>
      <p:sp>
        <p:nvSpPr>
          <p:cNvPr id="12299" name="Rectangle 525"/>
          <p:cNvSpPr>
            <a:spLocks noChangeArrowheads="1"/>
          </p:cNvSpPr>
          <p:nvPr/>
        </p:nvSpPr>
        <p:spPr bwMode="white">
          <a:xfrm>
            <a:off x="712788" y="1498600"/>
            <a:ext cx="78184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환경청소분야</a:t>
            </a:r>
            <a:r>
              <a:rPr lang="en-US" altLang="ko-KR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(</a:t>
            </a:r>
            <a:r>
              <a:rPr lang="ko-KR" altLang="en-US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평화의공원</a:t>
            </a:r>
            <a:r>
              <a:rPr lang="en-US" altLang="ko-KR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하늘공원</a:t>
            </a:r>
            <a:r>
              <a:rPr lang="en-US" altLang="ko-KR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노을공원</a:t>
            </a:r>
            <a:r>
              <a:rPr lang="en-US" altLang="ko-KR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</a:t>
            </a:r>
            <a:r>
              <a:rPr lang="ko-KR" altLang="en-US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난지천공원</a:t>
            </a:r>
            <a:r>
              <a:rPr lang="en-US" altLang="ko-KR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)                             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             </a:t>
            </a:r>
          </a:p>
        </p:txBody>
      </p:sp>
      <p:sp>
        <p:nvSpPr>
          <p:cNvPr id="12300" name="Rectangle 526"/>
          <p:cNvSpPr>
            <a:spLocks noChangeArrowheads="1"/>
          </p:cNvSpPr>
          <p:nvPr/>
        </p:nvSpPr>
        <p:spPr bwMode="white">
          <a:xfrm>
            <a:off x="684213" y="3429000"/>
            <a:ext cx="7815262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생태관리분야</a:t>
            </a:r>
            <a:r>
              <a:rPr lang="en-US" altLang="ko-KR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(</a:t>
            </a:r>
            <a:r>
              <a:rPr lang="ko-KR" altLang="en-US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난지연못 및 난지천 관리</a:t>
            </a:r>
            <a:r>
              <a:rPr lang="en-US" altLang="ko-KR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)                             </a:t>
            </a:r>
            <a:r>
              <a:rPr lang="en-US" altLang="ko-KR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             </a:t>
            </a:r>
          </a:p>
        </p:txBody>
      </p:sp>
      <p:sp>
        <p:nvSpPr>
          <p:cNvPr id="12301" name="Rectangle 527"/>
          <p:cNvSpPr>
            <a:spLocks noChangeArrowheads="1"/>
          </p:cNvSpPr>
          <p:nvPr/>
        </p:nvSpPr>
        <p:spPr bwMode="white">
          <a:xfrm>
            <a:off x="898525" y="3714750"/>
            <a:ext cx="71723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오존시설 등 설비 작동 시 안전상태  확인 후 작동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연못에 들어갈 경우 반드시 가슴장화 착용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연못바닥 청소 시 미끄러짐 주의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작업도구 사용 작업 시 주변동료 안전에 유의하여 작업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무거운 운송물 운반 시 동료와 협력하여 운반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작업 시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2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인 이상 작업</a:t>
            </a: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13829" name="Picture 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13316" name="AutoShape 518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3317" name="AutoShape 519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3318" name="AutoShape 520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3319" name="AutoShape 521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3320" name="AutoShape 522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13321" name="Rectangle 523"/>
          <p:cNvSpPr>
            <a:spLocks noChangeArrowheads="1"/>
          </p:cNvSpPr>
          <p:nvPr/>
        </p:nvSpPr>
        <p:spPr bwMode="white">
          <a:xfrm>
            <a:off x="323850" y="620713"/>
            <a:ext cx="8589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Ⅳ.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 </a:t>
            </a:r>
            <a:r>
              <a:rPr lang="en-US" altLang="ko-KR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안전사고 예방수칙</a:t>
            </a:r>
          </a:p>
        </p:txBody>
      </p:sp>
      <p:sp>
        <p:nvSpPr>
          <p:cNvPr id="13322" name="Rectangle 524"/>
          <p:cNvSpPr>
            <a:spLocks noChangeArrowheads="1"/>
          </p:cNvSpPr>
          <p:nvPr/>
        </p:nvSpPr>
        <p:spPr bwMode="white">
          <a:xfrm>
            <a:off x="827088" y="1916113"/>
            <a:ext cx="716915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작업 시  사용용도에 맞는 공구사용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보수 전 안전사고 발생요인 사전조치 후 작업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전기설비 작업 시 감전사고 예방조치 후 작업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작업시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2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인 이상 작업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안전사고대비 응급조치 방법 숙지</a:t>
            </a:r>
          </a:p>
        </p:txBody>
      </p:sp>
      <p:sp>
        <p:nvSpPr>
          <p:cNvPr id="13323" name="Rectangle 525"/>
          <p:cNvSpPr>
            <a:spLocks noChangeArrowheads="1"/>
          </p:cNvSpPr>
          <p:nvPr/>
        </p:nvSpPr>
        <p:spPr bwMode="white">
          <a:xfrm>
            <a:off x="712788" y="1498600"/>
            <a:ext cx="78184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보수분야</a:t>
            </a:r>
            <a:r>
              <a:rPr lang="ko-KR" altLang="en-US" sz="1600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                      </a:t>
            </a: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             </a:t>
            </a: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14853" name="Picture 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14340" name="AutoShape 518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4341" name="AutoShape 519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4342" name="AutoShape 520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4343" name="AutoShape 521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4344" name="AutoShape 522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14345" name="Rectangle 523"/>
          <p:cNvSpPr>
            <a:spLocks noChangeArrowheads="1"/>
          </p:cNvSpPr>
          <p:nvPr/>
        </p:nvSpPr>
        <p:spPr bwMode="white">
          <a:xfrm>
            <a:off x="323850" y="620713"/>
            <a:ext cx="8589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Ⅴ</a:t>
            </a: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양재백두체B" pitchFamily="18" charset="-127"/>
                <a:sym typeface="Wingdings" pitchFamily="2" charset="2"/>
              </a:rPr>
              <a:t>. </a:t>
            </a:r>
            <a:r>
              <a:rPr lang="en-US" altLang="ko-KR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근로조건 및 근로해지</a:t>
            </a:r>
          </a:p>
        </p:txBody>
      </p:sp>
      <p:sp>
        <p:nvSpPr>
          <p:cNvPr id="14346" name="Rectangle 524"/>
          <p:cNvSpPr>
            <a:spLocks noChangeArrowheads="1"/>
          </p:cNvSpPr>
          <p:nvPr/>
        </p:nvSpPr>
        <p:spPr bwMode="white">
          <a:xfrm>
            <a:off x="712788" y="1498600"/>
            <a:ext cx="78184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근로조건</a:t>
            </a:r>
          </a:p>
        </p:txBody>
      </p:sp>
      <p:sp>
        <p:nvSpPr>
          <p:cNvPr id="14347" name="Rectangle 525"/>
          <p:cNvSpPr>
            <a:spLocks noChangeArrowheads="1"/>
          </p:cNvSpPr>
          <p:nvPr/>
        </p:nvSpPr>
        <p:spPr bwMode="white">
          <a:xfrm>
            <a:off x="827088" y="1916113"/>
            <a:ext cx="716915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주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5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일 근무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일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8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시간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주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40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시간 근무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 </a:t>
            </a:r>
          </a:p>
          <a:p>
            <a:pPr defTabSz="898525">
              <a:lnSpc>
                <a:spcPct val="150000"/>
              </a:lnSpc>
            </a:pP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   ☞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공원 특성상 토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일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공휴일에도 근무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근무 시 대체 휴무 시행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</a:t>
            </a:r>
          </a:p>
          <a:p>
            <a:pPr defTabSz="898525">
              <a:lnSpc>
                <a:spcPct val="150000"/>
              </a:lnSpc>
            </a:pP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노임단가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: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일 </a:t>
            </a:r>
            <a:r>
              <a:rPr lang="en-US" altLang="ko-KR" sz="1600" b="1" dirty="0" smtClean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51,760</a:t>
            </a:r>
            <a:r>
              <a:rPr lang="ko-KR" altLang="en-US" sz="1600" b="1" dirty="0" smtClean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원</a:t>
            </a:r>
            <a:endParaRPr lang="ko-KR" altLang="en-US" sz="1600" b="1" dirty="0">
              <a:solidFill>
                <a:srgbClr val="002060"/>
              </a:solidFill>
              <a:latin typeface="08서울남산체 B" charset="-127"/>
              <a:ea typeface="08서울남산체 B" charset="-127"/>
              <a:sym typeface="Wingdings" pitchFamily="2" charset="2"/>
            </a:endParaRP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기타수당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: 460,000(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주차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월차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처우 </a:t>
            </a:r>
            <a:r>
              <a:rPr lang="ko-KR" altLang="en-US" sz="1600" b="1" dirty="0" err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개선비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 +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가족수당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기타처우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: 4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대 보험 가입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국민연금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건강보험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고용보험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산재보험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 </a:t>
            </a:r>
          </a:p>
        </p:txBody>
      </p:sp>
      <p:sp>
        <p:nvSpPr>
          <p:cNvPr id="14348" name="Rectangle 526"/>
          <p:cNvSpPr>
            <a:spLocks noChangeArrowheads="1"/>
          </p:cNvSpPr>
          <p:nvPr/>
        </p:nvSpPr>
        <p:spPr bwMode="white">
          <a:xfrm>
            <a:off x="609600" y="3860800"/>
            <a:ext cx="7818438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marL="358775" indent="-358775" defTabSz="898525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ko-KR" altLang="en-US" b="1" dirty="0" err="1" smtClean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근로해지</a:t>
            </a:r>
            <a:r>
              <a:rPr lang="en-US" altLang="ko-KR" sz="1600" b="1" dirty="0" smtClean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(</a:t>
            </a:r>
            <a:r>
              <a:rPr lang="ko-KR" altLang="en-US" sz="1600" b="1" dirty="0" smtClean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기간제근로자 관리규정 </a:t>
            </a:r>
            <a:r>
              <a:rPr lang="en-US" altLang="ko-KR" sz="1600" b="1" dirty="0" smtClean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</a:t>
            </a:r>
            <a:r>
              <a:rPr lang="ko-KR" altLang="en-US" sz="1600" b="1" dirty="0" smtClean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제</a:t>
            </a:r>
            <a:r>
              <a:rPr lang="en-US" altLang="ko-KR" sz="1600" b="1" dirty="0" smtClean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12</a:t>
            </a:r>
            <a:r>
              <a:rPr lang="ko-KR" altLang="en-US" sz="1600" b="1" dirty="0" smtClean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조</a:t>
            </a:r>
            <a:r>
              <a:rPr lang="en-US" altLang="ko-KR" sz="1600" b="1" dirty="0" smtClean="0">
                <a:solidFill>
                  <a:srgbClr val="167038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)</a:t>
            </a:r>
            <a:endParaRPr lang="ko-KR" altLang="en-US" sz="1600" b="1" dirty="0">
              <a:solidFill>
                <a:srgbClr val="167038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</p:txBody>
      </p:sp>
      <p:sp>
        <p:nvSpPr>
          <p:cNvPr id="14349" name="Rectangle 527"/>
          <p:cNvSpPr>
            <a:spLocks noChangeArrowheads="1"/>
          </p:cNvSpPr>
          <p:nvPr/>
        </p:nvSpPr>
        <p:spPr bwMode="white">
          <a:xfrm>
            <a:off x="753775" y="4365351"/>
            <a:ext cx="741521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>
              <a:lnSpc>
                <a:spcPct val="150000"/>
              </a:lnSpc>
            </a:pP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신체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정신상의 이상으로 직무수행이 불가능하다고 인정될 때</a:t>
            </a:r>
          </a:p>
          <a:p>
            <a:pPr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예산삭감 등의 사유로 인원감축이 불가피한 경우</a:t>
            </a:r>
          </a:p>
          <a:p>
            <a:pPr algn="just"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 err="1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제반규정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(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근무수칙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,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보안서약서 등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)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위반으로 사업소에 불이익 초래</a:t>
            </a:r>
          </a:p>
          <a:p>
            <a:pPr algn="just" defTabSz="898525">
              <a:lnSpc>
                <a:spcPct val="150000"/>
              </a:lnSpc>
            </a:pP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    </a:t>
            </a:r>
            <a:r>
              <a:rPr lang="en-US" altLang="ko-KR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- </a:t>
            </a:r>
            <a:r>
              <a:rPr lang="ko-KR" altLang="en-US" sz="1600" b="1" dirty="0">
                <a:solidFill>
                  <a:srgbClr val="002060"/>
                </a:solidFill>
                <a:latin typeface="08서울남산체 B" charset="-127"/>
                <a:ea typeface="08서울남산체 B" charset="-127"/>
                <a:sym typeface="Wingdings" pitchFamily="2" charset="2"/>
              </a:rPr>
              <a:t>질서문란으로 사업소의 명예를 훼손시킨 경우</a:t>
            </a: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75287" b="81642"/>
          <a:stretch>
            <a:fillRect/>
          </a:stretch>
        </p:blipFill>
        <p:spPr bwMode="auto">
          <a:xfrm>
            <a:off x="0" y="0"/>
            <a:ext cx="1273175" cy="5699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15877" name="Picture 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2288" y="184150"/>
            <a:ext cx="642937" cy="2111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cxnSp>
        <p:nvCxnSpPr>
          <p:cNvPr id="15364" name="AutoShape 518"/>
          <p:cNvCxnSpPr>
            <a:cxnSpLocks noChangeShapeType="1"/>
          </p:cNvCxnSpPr>
          <p:nvPr/>
        </p:nvCxnSpPr>
        <p:spPr bwMode="auto">
          <a:xfrm>
            <a:off x="1355725" y="417513"/>
            <a:ext cx="7429500" cy="1587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5365" name="AutoShape 519"/>
          <p:cNvCxnSpPr>
            <a:cxnSpLocks noChangeShapeType="1"/>
          </p:cNvCxnSpPr>
          <p:nvPr/>
        </p:nvCxnSpPr>
        <p:spPr bwMode="auto">
          <a:xfrm flipV="1">
            <a:off x="5070475" y="196850"/>
            <a:ext cx="3175" cy="215900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5366" name="AutoShape 520"/>
          <p:cNvCxnSpPr>
            <a:cxnSpLocks noChangeShapeType="1"/>
          </p:cNvCxnSpPr>
          <p:nvPr/>
        </p:nvCxnSpPr>
        <p:spPr bwMode="auto">
          <a:xfrm flipV="1">
            <a:off x="7643813" y="193675"/>
            <a:ext cx="1587" cy="214313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5367" name="AutoShape 521"/>
          <p:cNvCxnSpPr>
            <a:cxnSpLocks noChangeShapeType="1"/>
          </p:cNvCxnSpPr>
          <p:nvPr/>
        </p:nvCxnSpPr>
        <p:spPr bwMode="auto">
          <a:xfrm flipV="1">
            <a:off x="3429000" y="204788"/>
            <a:ext cx="1588" cy="214312"/>
          </a:xfrm>
          <a:prstGeom prst="straightConnector1">
            <a:avLst/>
          </a:prstGeom>
          <a:noFill/>
          <a:ln w="3125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15368" name="AutoShape 522"/>
          <p:cNvCxnSpPr>
            <a:cxnSpLocks noChangeShapeType="1"/>
          </p:cNvCxnSpPr>
          <p:nvPr/>
        </p:nvCxnSpPr>
        <p:spPr bwMode="auto">
          <a:xfrm>
            <a:off x="355600" y="6500813"/>
            <a:ext cx="8429625" cy="1587"/>
          </a:xfrm>
          <a:prstGeom prst="straightConnector1">
            <a:avLst/>
          </a:prstGeom>
          <a:noFill/>
          <a:ln w="9487">
            <a:solidFill>
              <a:srgbClr val="00B050"/>
            </a:solidFill>
            <a:round/>
            <a:headEnd/>
            <a:tailEnd/>
          </a:ln>
        </p:spPr>
      </p:cxnSp>
      <p:sp>
        <p:nvSpPr>
          <p:cNvPr id="15369" name="Rectangle 523"/>
          <p:cNvSpPr>
            <a:spLocks noChangeArrowheads="1"/>
          </p:cNvSpPr>
          <p:nvPr/>
        </p:nvSpPr>
        <p:spPr bwMode="white">
          <a:xfrm>
            <a:off x="249238" y="403225"/>
            <a:ext cx="8593137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 anchor="ctr"/>
          <a:lstStyle/>
          <a:p>
            <a:pPr defTabSz="898525"/>
            <a:r>
              <a:rPr lang="en-US" altLang="ko-KR" sz="3200" b="1">
                <a:solidFill>
                  <a:srgbClr val="10253F"/>
                </a:solidFill>
                <a:latin typeface="양재백두체B" pitchFamily="18" charset="-127"/>
                <a:ea typeface="양재백두체B" pitchFamily="18" charset="-127"/>
                <a:sym typeface="Wingdings" pitchFamily="2" charset="2"/>
              </a:rPr>
              <a:t> Ⅵ.</a:t>
            </a:r>
            <a:r>
              <a:rPr lang="en-US" altLang="ko-KR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3200" b="1">
                <a:solidFill>
                  <a:srgbClr val="10253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징계처분 및 양정기준</a:t>
            </a:r>
          </a:p>
        </p:txBody>
      </p:sp>
      <p:graphicFrame>
        <p:nvGraphicFramePr>
          <p:cNvPr id="15628" name="Group 268"/>
          <p:cNvGraphicFramePr>
            <a:graphicFrameLocks noGrp="1"/>
          </p:cNvGraphicFramePr>
          <p:nvPr/>
        </p:nvGraphicFramePr>
        <p:xfrm>
          <a:off x="393640" y="980082"/>
          <a:ext cx="5041890" cy="5560400"/>
        </p:xfrm>
        <a:graphic>
          <a:graphicData uri="http://schemas.openxmlformats.org/drawingml/2006/table">
            <a:tbl>
              <a:tblPr/>
              <a:tblGrid>
                <a:gridCol w="3067388"/>
                <a:gridCol w="986457"/>
                <a:gridCol w="988045"/>
              </a:tblGrid>
              <a:tr h="254813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위 반 사 항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47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처  분  기  준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  고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47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해  고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47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1.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출근사항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47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47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47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무단결근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지    참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월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대리날인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2.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근무자세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근무지 이탈자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근무태만 또는 불성실한 자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근무시간중 음주행위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음주후 근무지내에서 행패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근무시간중 도박 또는 사행행위자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풍기문란 또는 품위 손상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동료간의 구타폭행 행위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무고한 투서 등 화합을 해하는 자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지시 위반자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감독 공무원에게 폭행하는 자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감독 공무원에게 폭언하는 자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549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형사입건으로 기소되어 금고 이상의 형이 확정된자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813">
                <a:tc>
                  <a:txBody>
                    <a:bodyPr/>
                    <a:lstStyle/>
                    <a:p>
                      <a:pPr marL="88900" marR="0" lvl="0" indent="0" algn="just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 ∙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공원 이용객과 다툼으로 민원을 발생시킨 자</a:t>
                      </a:r>
                    </a:p>
                  </a:txBody>
                  <a:tcPr marL="10994" marR="10994" marT="10994" marB="10994" anchor="ctr" horzOverflow="overflow">
                    <a:lnL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경고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08서울남산체 EB" charset="-127"/>
                          <a:ea typeface="08서울남산체 EB" charset="-127"/>
                          <a:cs typeface="Arial" pitchFamily="34" charset="0"/>
                          <a:sym typeface="Wingdings" pitchFamily="2" charset="2"/>
                        </a:rPr>
                        <a:t>회</a:t>
                      </a:r>
                    </a:p>
                  </a:txBody>
                  <a:tcPr marL="10994" marR="10994" marT="10994" marB="10994" anchor="ctr" horzOverflow="overflow">
                    <a:lnL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5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54" name="Rectangle 1023"/>
          <p:cNvSpPr>
            <a:spLocks noChangeArrowheads="1"/>
          </p:cNvSpPr>
          <p:nvPr/>
        </p:nvSpPr>
        <p:spPr bwMode="white">
          <a:xfrm>
            <a:off x="5499100" y="927100"/>
            <a:ext cx="3465753" cy="5166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ko-KR" altLang="en-US" b="1" dirty="0">
                <a:solidFill>
                  <a:srgbClr val="4A452A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처분기준 적용 특이사항</a:t>
            </a:r>
          </a:p>
          <a:p>
            <a:pPr defTabSz="898525"/>
            <a:endParaRPr lang="ko-KR" altLang="en-US" sz="800" b="1" dirty="0">
              <a:solidFill>
                <a:srgbClr val="4A452A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98525"/>
            <a:r>
              <a:rPr lang="ko-KR" altLang="en-US" sz="18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◦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경고장은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사유 발생시 감독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공무원                    </a:t>
            </a:r>
            <a:endParaRPr lang="en-US" altLang="ko-KR" sz="1500" dirty="0" smtClean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이 발급한다</a:t>
            </a:r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.</a:t>
            </a:r>
          </a:p>
          <a:p>
            <a:pPr defTabSz="898525"/>
            <a:endParaRPr lang="en-US" altLang="ko-KR" sz="1500" dirty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◦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근로자가 경고장에 날인을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거부할</a:t>
            </a:r>
            <a:endParaRPr lang="en-US" altLang="ko-KR" sz="1500" dirty="0" smtClean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시 현장을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목격한 동료 근로자</a:t>
            </a:r>
            <a:r>
              <a:rPr lang="en-US" altLang="ko-KR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(2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명  </a:t>
            </a:r>
            <a:endParaRPr lang="en-US" altLang="ko-KR" sz="1500" dirty="0" smtClean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이상</a:t>
            </a:r>
            <a:r>
              <a:rPr lang="en-US" altLang="ko-KR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)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의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날인을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받아 해당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근로자에 </a:t>
            </a:r>
            <a:endParaRPr lang="en-US" altLang="ko-KR" sz="1500" dirty="0" smtClean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게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발급한다</a:t>
            </a:r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.</a:t>
            </a:r>
          </a:p>
          <a:p>
            <a:pPr defTabSz="898525"/>
            <a:endParaRPr lang="en-US" altLang="ko-KR" sz="1500" dirty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◦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해고는 사용자측 내부심의를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거쳐</a:t>
            </a:r>
            <a:endParaRPr lang="en-US" altLang="ko-KR" sz="1500" dirty="0" smtClean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처분 한다</a:t>
            </a:r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.</a:t>
            </a:r>
          </a:p>
          <a:p>
            <a:pPr defTabSz="898525"/>
            <a:endParaRPr lang="en-US" altLang="ko-KR" sz="1500" dirty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◦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기타 사회통념상 징계의 필요성이 </a:t>
            </a:r>
            <a:endParaRPr lang="en-US" altLang="ko-KR" sz="1500" dirty="0" smtClean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인정될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경우 징계할 수 있으며</a:t>
            </a:r>
            <a:r>
              <a:rPr lang="en-US" altLang="ko-KR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,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위반</a:t>
            </a:r>
            <a:endParaRPr lang="en-US" altLang="ko-KR" sz="1500" dirty="0" smtClean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사항이 같은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월에 연속하여 발생할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</a:t>
            </a:r>
            <a:endParaRPr lang="en-US" altLang="ko-KR" sz="1500" dirty="0" smtClean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경우에는  징계처분을 </a:t>
            </a:r>
            <a:r>
              <a:rPr lang="ko-KR" altLang="en-US" sz="1500" dirty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가중할 수 </a:t>
            </a:r>
            <a:r>
              <a:rPr lang="ko-KR" altLang="en-US" sz="1500" dirty="0" err="1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있</a:t>
            </a:r>
            <a:endParaRPr lang="en-US" altLang="ko-KR" sz="1500" dirty="0" smtClean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</a:t>
            </a:r>
            <a:r>
              <a:rPr lang="ko-KR" altLang="en-US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다</a:t>
            </a:r>
            <a:r>
              <a:rPr lang="en-US" altLang="ko-KR" sz="1500" dirty="0" smtClean="0">
                <a:solidFill>
                  <a:srgbClr val="4A452A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.</a:t>
            </a:r>
          </a:p>
          <a:p>
            <a:pPr defTabSz="898525"/>
            <a:endParaRPr lang="en-US" altLang="ko-KR" sz="1500" dirty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>
              <a:lnSpc>
                <a:spcPct val="35000"/>
              </a:lnSpc>
            </a:pPr>
            <a:endParaRPr lang="en-US" altLang="ko-KR" sz="1500" dirty="0">
              <a:solidFill>
                <a:srgbClr val="4A452A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en-US" altLang="ko-KR" sz="1500" dirty="0">
                <a:solidFill>
                  <a:srgbClr val="000000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</a:t>
            </a:r>
            <a:r>
              <a:rPr lang="en-US" altLang="ko-KR" sz="1500" dirty="0">
                <a:solidFill>
                  <a:srgbClr val="FF0000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※ </a:t>
            </a:r>
            <a:r>
              <a:rPr lang="ko-KR" altLang="en-US" sz="1500" dirty="0">
                <a:solidFill>
                  <a:srgbClr val="FF0000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출근시간은  근무지  </a:t>
            </a:r>
            <a:r>
              <a:rPr lang="ko-KR" altLang="en-US" sz="1500" dirty="0" err="1" smtClean="0">
                <a:solidFill>
                  <a:srgbClr val="FF0000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도착시간으</a:t>
            </a:r>
            <a:endParaRPr lang="en-US" altLang="ko-KR" sz="1500" dirty="0" smtClean="0">
              <a:solidFill>
                <a:srgbClr val="FF0000"/>
              </a:solidFill>
              <a:latin typeface="08서울남산체 EB" charset="-127"/>
              <a:ea typeface="08서울남산체 EB" charset="-127"/>
              <a:sym typeface="Wingdings" pitchFamily="2" charset="2"/>
            </a:endParaRPr>
          </a:p>
          <a:p>
            <a:pPr defTabSz="898525"/>
            <a:r>
              <a:rPr lang="ko-KR" altLang="en-US" sz="1500" dirty="0" smtClean="0">
                <a:solidFill>
                  <a:srgbClr val="FF0000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   </a:t>
            </a:r>
            <a:r>
              <a:rPr lang="ko-KR" altLang="en-US" sz="1500" dirty="0" err="1" smtClean="0">
                <a:solidFill>
                  <a:srgbClr val="FF0000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로</a:t>
            </a:r>
            <a:r>
              <a:rPr lang="ko-KR" altLang="en-US" sz="1500" dirty="0" smtClean="0">
                <a:solidFill>
                  <a:srgbClr val="FF0000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</a:t>
            </a:r>
            <a:r>
              <a:rPr lang="ko-KR" altLang="en-US" sz="1500" dirty="0">
                <a:solidFill>
                  <a:srgbClr val="FF0000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한다</a:t>
            </a:r>
          </a:p>
          <a:p>
            <a:pPr defTabSz="898525"/>
            <a:r>
              <a:rPr lang="ko-KR" altLang="en-US" sz="1500" dirty="0">
                <a:solidFill>
                  <a:srgbClr val="FF0000"/>
                </a:solidFill>
                <a:latin typeface="08서울남산체 EB" charset="-127"/>
                <a:ea typeface="08서울남산체 EB" charset="-127"/>
                <a:sym typeface="Wingdings" pitchFamily="2" charset="2"/>
              </a:rPr>
              <a:t>     </a:t>
            </a: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16"/>
          <p:cNvPicPr>
            <a:picLocks noChangeAspect="1" noChangeArrowheads="1"/>
          </p:cNvPicPr>
          <p:nvPr/>
        </p:nvPicPr>
        <p:blipFill>
          <a:blip r:embed="rId2" cstate="print"/>
          <a:srcRect t="5347" r="1193" b="8102"/>
          <a:stretch>
            <a:fillRect/>
          </a:stretch>
        </p:blipFill>
        <p:spPr bwMode="auto">
          <a:xfrm>
            <a:off x="0" y="-23813"/>
            <a:ext cx="9142413" cy="688181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grpSp>
        <p:nvGrpSpPr>
          <p:cNvPr id="16387" name="Group 261"/>
          <p:cNvGrpSpPr>
            <a:grpSpLocks/>
          </p:cNvGrpSpPr>
          <p:nvPr/>
        </p:nvGrpSpPr>
        <p:grpSpPr bwMode="auto">
          <a:xfrm>
            <a:off x="3417888" y="2779713"/>
            <a:ext cx="2733675" cy="595312"/>
            <a:chOff x="2153" y="1751"/>
            <a:chExt cx="1722" cy="375"/>
          </a:xfrm>
        </p:grpSpPr>
        <p:pic>
          <p:nvPicPr>
            <p:cNvPr id="16389" name="Picture 51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53" y="1751"/>
              <a:ext cx="1722" cy="375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</p:pic>
        <p:sp>
          <p:nvSpPr>
            <p:cNvPr id="16390" name="Rectangle 519"/>
            <p:cNvSpPr>
              <a:spLocks noChangeArrowheads="1"/>
            </p:cNvSpPr>
            <p:nvPr/>
          </p:nvSpPr>
          <p:spPr bwMode="white">
            <a:xfrm>
              <a:off x="2160" y="1755"/>
              <a:ext cx="1710" cy="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9966" tIns="46769" rIns="89966" bIns="46769"/>
            <a:lstStyle/>
            <a:p>
              <a:pPr defTabSz="898525"/>
              <a:r>
                <a:rPr lang="ko-KR" altLang="en-US" sz="3200" b="1">
                  <a:solidFill>
                    <a:srgbClr val="0070C0"/>
                  </a:solidFill>
                  <a:latin typeface="나눔고딕" charset="0"/>
                  <a:sym typeface="Wingdings" pitchFamily="2" charset="2"/>
                </a:rPr>
                <a:t>감사합니다</a:t>
              </a:r>
              <a:r>
                <a:rPr lang="en-US" altLang="ko-KR" sz="3200" b="1">
                  <a:solidFill>
                    <a:srgbClr val="0070C0"/>
                  </a:solidFill>
                  <a:latin typeface="나눔고딕" charset="0"/>
                  <a:sym typeface="Wingdings" pitchFamily="2" charset="2"/>
                </a:rPr>
                <a:t>.</a:t>
              </a:r>
            </a:p>
          </p:txBody>
        </p:sp>
      </p:grpSp>
      <p:pic>
        <p:nvPicPr>
          <p:cNvPr id="16904" name="Picture 5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9563" y="355600"/>
            <a:ext cx="927100" cy="3079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sterPage 1">
  <a:themeElements>
    <a:clrScheme name="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asterPage 1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Pag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1136</Words>
  <Application>Microsoft Office PowerPoint</Application>
  <PresentationFormat>사용자 지정</PresentationFormat>
  <Paragraphs>276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MasterPage 1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mun</dc:creator>
  <cp:lastModifiedBy>구자일</cp:lastModifiedBy>
  <cp:revision>16</cp:revision>
  <dcterms:created xsi:type="dcterms:W3CDTF">2014-03-11T10:49:31Z</dcterms:created>
  <dcterms:modified xsi:type="dcterms:W3CDTF">2017-04-11T07:43:14Z</dcterms:modified>
</cp:coreProperties>
</file>