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770" r:id="rId2"/>
    <p:sldId id="772" r:id="rId3"/>
    <p:sldId id="779" r:id="rId4"/>
    <p:sldId id="1012" r:id="rId5"/>
    <p:sldId id="975" r:id="rId6"/>
    <p:sldId id="782" r:id="rId7"/>
    <p:sldId id="783" r:id="rId8"/>
    <p:sldId id="976" r:id="rId9"/>
    <p:sldId id="786" r:id="rId10"/>
    <p:sldId id="834" r:id="rId11"/>
    <p:sldId id="1008" r:id="rId12"/>
    <p:sldId id="906" r:id="rId13"/>
    <p:sldId id="907" r:id="rId14"/>
    <p:sldId id="987" r:id="rId15"/>
    <p:sldId id="990" r:id="rId16"/>
    <p:sldId id="991" r:id="rId17"/>
    <p:sldId id="992" r:id="rId18"/>
    <p:sldId id="1013" r:id="rId19"/>
    <p:sldId id="1019" r:id="rId20"/>
    <p:sldId id="1018" r:id="rId21"/>
    <p:sldId id="1017" r:id="rId22"/>
    <p:sldId id="1020" r:id="rId23"/>
    <p:sldId id="1022" r:id="rId24"/>
    <p:sldId id="1021" r:id="rId25"/>
    <p:sldId id="996" r:id="rId26"/>
    <p:sldId id="997" r:id="rId27"/>
    <p:sldId id="998" r:id="rId28"/>
    <p:sldId id="999" r:id="rId29"/>
    <p:sldId id="1001" r:id="rId30"/>
    <p:sldId id="1003" r:id="rId31"/>
    <p:sldId id="1004" r:id="rId32"/>
    <p:sldId id="1005" r:id="rId3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FF99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3026" autoAdjust="0"/>
  </p:normalViewPr>
  <p:slideViewPr>
    <p:cSldViewPr>
      <p:cViewPr varScale="1">
        <p:scale>
          <a:sx n="101" d="100"/>
          <a:sy n="101" d="100"/>
        </p:scale>
        <p:origin x="-1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Office_Excel_____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Office_Excel_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발생현황</c:v>
                </c:pt>
              </c:strCache>
            </c:strRef>
          </c:tx>
          <c:dLbls>
            <c:dLbl>
              <c:idx val="3"/>
              <c:layout>
                <c:manualLayout>
                  <c:x val="1.1316741696017912E-16"/>
                  <c:y val="-4.770255523520639E-2"/>
                </c:manualLayout>
              </c:layout>
              <c:showVal val="1"/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총결핵</c:v>
                </c:pt>
                <c:pt idx="1">
                  <c:v>폐결핵</c:v>
                </c:pt>
                <c:pt idx="2">
                  <c:v>폐외결핵</c:v>
                </c:pt>
                <c:pt idx="3">
                  <c:v>폐+폐외결핵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49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</c:ser>
        <c:axId val="82217216"/>
        <c:axId val="86581248"/>
      </c:barChart>
      <c:catAx>
        <c:axId val="82217216"/>
        <c:scaling>
          <c:orientation val="minMax"/>
        </c:scaling>
        <c:axPos val="b"/>
        <c:numFmt formatCode="General" sourceLinked="0"/>
        <c:tickLblPos val="nextTo"/>
        <c:crossAx val="86581248"/>
        <c:crosses val="autoZero"/>
        <c:auto val="1"/>
        <c:lblAlgn val="ctr"/>
        <c:lblOffset val="100"/>
      </c:catAx>
      <c:valAx>
        <c:axId val="86581248"/>
        <c:scaling>
          <c:orientation val="minMax"/>
        </c:scaling>
        <c:axPos val="l"/>
        <c:majorGridlines/>
        <c:numFmt formatCode="General" sourceLinked="1"/>
        <c:majorTickMark val="none"/>
        <c:tickLblPos val="none"/>
        <c:crossAx val="822172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7.697152007264893E-2"/>
          <c:y val="0.11194685929958398"/>
          <c:w val="0.90922566574728358"/>
          <c:h val="0.55636931544643187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폐외결핵분포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Pulmonary</c:v>
                </c:pt>
                <c:pt idx="1">
                  <c:v>Extar-pul</c:v>
                </c:pt>
                <c:pt idx="2">
                  <c:v>Pleural</c:v>
                </c:pt>
                <c:pt idx="3">
                  <c:v>Lymphatic</c:v>
                </c:pt>
                <c:pt idx="4">
                  <c:v>interstinal &amp;/or Peritoneal</c:v>
                </c:pt>
                <c:pt idx="5">
                  <c:v>Bone &amp;/or Joint</c:v>
                </c:pt>
                <c:pt idx="6">
                  <c:v>Meningeal</c:v>
                </c:pt>
                <c:pt idx="7">
                  <c:v>Genitourinary</c:v>
                </c:pt>
                <c:pt idx="8">
                  <c:v>other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Val val="1"/>
        </c:dLbls>
        <c:gapWidth val="95"/>
        <c:overlap val="100"/>
        <c:axId val="101009280"/>
        <c:axId val="101062144"/>
      </c:barChart>
      <c:catAx>
        <c:axId val="101009280"/>
        <c:scaling>
          <c:orientation val="minMax"/>
        </c:scaling>
        <c:axPos val="b"/>
        <c:numFmt formatCode="General" sourceLinked="0"/>
        <c:majorTickMark val="none"/>
        <c:tickLblPos val="nextTo"/>
        <c:crossAx val="101062144"/>
        <c:crosses val="autoZero"/>
        <c:auto val="1"/>
        <c:lblAlgn val="ctr"/>
        <c:lblOffset val="100"/>
      </c:catAx>
      <c:valAx>
        <c:axId val="10106214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01009280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ln>
      <a:solidFill>
        <a:schemeClr val="accent1"/>
      </a:solidFill>
    </a:ln>
  </c:spPr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>
        <c:manualLayout>
          <c:layoutTarget val="inner"/>
          <c:xMode val="edge"/>
          <c:yMode val="edge"/>
          <c:x val="2.0238815572046456E-2"/>
          <c:y val="0.18605992135459126"/>
          <c:w val="0.96574969672423294"/>
          <c:h val="0.6633554800640333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5월 총환자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도말검사율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폐결핵환자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도말검사율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도말검사대상자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도말검사율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도말시행자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도말검사율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미시행자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도말검사율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Val val="1"/>
        </c:dLbls>
        <c:overlap val="-25"/>
        <c:axId val="101399168"/>
        <c:axId val="101405056"/>
      </c:barChart>
      <c:catAx>
        <c:axId val="101399168"/>
        <c:scaling>
          <c:orientation val="minMax"/>
        </c:scaling>
        <c:axPos val="b"/>
        <c:numFmt formatCode="General" sourceLinked="0"/>
        <c:majorTickMark val="none"/>
        <c:tickLblPos val="nextTo"/>
        <c:crossAx val="101405056"/>
        <c:crosses val="autoZero"/>
        <c:auto val="1"/>
        <c:lblAlgn val="ctr"/>
        <c:lblOffset val="100"/>
      </c:catAx>
      <c:valAx>
        <c:axId val="10140505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01399168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ln>
      <a:solidFill>
        <a:schemeClr val="accent1"/>
      </a:solidFill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1.6975308641975367E-2"/>
          <c:y val="0.11595670111696449"/>
          <c:w val="0.96604938271604934"/>
          <c:h val="0.7632746962390292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3월 총환자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배양검사율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배양검사대상자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배양검사율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배양검사시행자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배양검사율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배양미시행자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배양검사율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showVal val="1"/>
        </c:dLbls>
        <c:overlap val="-25"/>
        <c:axId val="101609856"/>
        <c:axId val="101611392"/>
      </c:barChart>
      <c:catAx>
        <c:axId val="101609856"/>
        <c:scaling>
          <c:orientation val="minMax"/>
        </c:scaling>
        <c:axPos val="b"/>
        <c:numFmt formatCode="General" sourceLinked="0"/>
        <c:majorTickMark val="none"/>
        <c:tickLblPos val="nextTo"/>
        <c:crossAx val="101611392"/>
        <c:crosses val="autoZero"/>
        <c:auto val="1"/>
        <c:lblAlgn val="ctr"/>
        <c:lblOffset val="100"/>
      </c:catAx>
      <c:valAx>
        <c:axId val="10161139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01609856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ln>
      <a:solidFill>
        <a:schemeClr val="accent1"/>
      </a:solidFill>
    </a:ln>
  </c:spPr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3.0864197530864677E-3"/>
          <c:y val="0.21298103629511439"/>
          <c:w val="0.96604938271604934"/>
          <c:h val="0.64761532518053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약제감수성대상자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모든결핵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약제감수성시행자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모든결핵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미시행자 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모든결핵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Val val="1"/>
        </c:dLbls>
        <c:overlap val="-25"/>
        <c:axId val="106141568"/>
        <c:axId val="106143104"/>
      </c:barChart>
      <c:catAx>
        <c:axId val="106141568"/>
        <c:scaling>
          <c:orientation val="minMax"/>
        </c:scaling>
        <c:axPos val="b"/>
        <c:numFmt formatCode="General" sourceLinked="0"/>
        <c:majorTickMark val="none"/>
        <c:tickLblPos val="nextTo"/>
        <c:crossAx val="106143104"/>
        <c:crosses val="autoZero"/>
        <c:auto val="1"/>
        <c:lblAlgn val="ctr"/>
        <c:lblOffset val="100"/>
      </c:catAx>
      <c:valAx>
        <c:axId val="106143104"/>
        <c:scaling>
          <c:orientation val="minMax"/>
        </c:scaling>
        <c:delete val="1"/>
        <c:axPos val="l"/>
        <c:numFmt formatCode="General" sourceLinked="1"/>
        <c:tickLblPos val="none"/>
        <c:crossAx val="106141568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ln>
      <a:solidFill>
        <a:srgbClr val="0033CC"/>
      </a:solidFill>
    </a:ln>
  </c:spPr>
  <c:txPr>
    <a:bodyPr/>
    <a:lstStyle/>
    <a:p>
      <a:pPr>
        <a:defRPr sz="1800"/>
      </a:pPr>
      <a:endParaRPr lang="ko-KR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</cdr:x>
      <cdr:y>0.75409</cdr:y>
    </cdr:from>
    <cdr:to>
      <cdr:x>0.68285</cdr:x>
      <cdr:y>0.83301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4690864" y="3412977"/>
          <a:ext cx="928711" cy="3571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600" dirty="0" smtClean="0">
              <a:solidFill>
                <a:sysClr val="windowText" lastClr="000000"/>
              </a:solidFill>
            </a:rPr>
            <a:t>%</a:t>
          </a:r>
          <a:endParaRPr lang="ko-KR" altLang="en-US" sz="1600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0.80625</cdr:x>
      <cdr:y>0.78591</cdr:y>
    </cdr:from>
    <cdr:to>
      <cdr:x>0.9191</cdr:x>
      <cdr:y>0.83301</cdr:y>
    </cdr:to>
    <cdr:sp macro="" textlink="">
      <cdr:nvSpPr>
        <cdr:cNvPr id="3" name="직사각형 2"/>
        <cdr:cNvSpPr/>
      </cdr:nvSpPr>
      <cdr:spPr>
        <a:xfrm xmlns:a="http://schemas.openxmlformats.org/drawingml/2006/main">
          <a:off x="6635115" y="3556992"/>
          <a:ext cx="928710" cy="2131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600" dirty="0" smtClean="0">
              <a:solidFill>
                <a:sysClr val="windowText" lastClr="000000"/>
              </a:solidFill>
            </a:rPr>
            <a:t>1.9.%</a:t>
          </a:r>
          <a:endParaRPr lang="ko-KR" altLang="en-US" sz="1600" dirty="0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0.23478</cdr:x>
      <cdr:y>0.33333</cdr:y>
    </cdr:from>
    <cdr:to>
      <cdr:x>0.28728</cdr:x>
      <cdr:y>0.39697</cdr:y>
    </cdr:to>
    <cdr:sp macro="" textlink="">
      <cdr:nvSpPr>
        <cdr:cNvPr id="4" name="직사각형 3"/>
        <cdr:cNvSpPr/>
      </cdr:nvSpPr>
      <cdr:spPr>
        <a:xfrm xmlns:a="http://schemas.openxmlformats.org/drawingml/2006/main">
          <a:off x="1944216" y="1728192"/>
          <a:ext cx="434748" cy="3299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0.90435</cdr:x>
      <cdr:y>0.58333</cdr:y>
    </cdr:from>
    <cdr:to>
      <cdr:x>0.97457</cdr:x>
      <cdr:y>0.64697</cdr:y>
    </cdr:to>
    <cdr:sp macro="" textlink="">
      <cdr:nvSpPr>
        <cdr:cNvPr id="6" name="직사각형 5"/>
        <cdr:cNvSpPr/>
      </cdr:nvSpPr>
      <cdr:spPr>
        <a:xfrm xmlns:a="http://schemas.openxmlformats.org/drawingml/2006/main">
          <a:off x="7488832" y="3024336"/>
          <a:ext cx="581486" cy="3299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 sz="14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0.91874</cdr:x>
      <cdr:y>0.39775</cdr:y>
    </cdr:from>
    <cdr:to>
      <cdr:x>1</cdr:x>
      <cdr:y>0.49321</cdr:y>
    </cdr:to>
    <cdr:sp macro="" textlink="">
      <cdr:nvSpPr>
        <cdr:cNvPr id="8" name="직사각형 7"/>
        <cdr:cNvSpPr/>
      </cdr:nvSpPr>
      <cdr:spPr>
        <a:xfrm xmlns:a="http://schemas.openxmlformats.org/drawingml/2006/main">
          <a:off x="7560840" y="1800200"/>
          <a:ext cx="668760" cy="432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 sz="14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0.43749</cdr:x>
      <cdr:y>0.41366</cdr:y>
    </cdr:from>
    <cdr:to>
      <cdr:x>0.55124</cdr:x>
      <cdr:y>0.4773</cdr:y>
    </cdr:to>
    <cdr:sp macro="" textlink="">
      <cdr:nvSpPr>
        <cdr:cNvPr id="11" name="직사각형 10"/>
        <cdr:cNvSpPr/>
      </cdr:nvSpPr>
      <cdr:spPr>
        <a:xfrm xmlns:a="http://schemas.openxmlformats.org/drawingml/2006/main">
          <a:off x="3600400" y="2025504"/>
          <a:ext cx="936104" cy="3116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 sz="14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0.2</cdr:x>
      <cdr:y>0.46723</cdr:y>
    </cdr:from>
    <cdr:to>
      <cdr:x>0.27826</cdr:x>
      <cdr:y>0.53277</cdr:y>
    </cdr:to>
    <cdr:sp macro="" textlink="">
      <cdr:nvSpPr>
        <cdr:cNvPr id="9" name="직사각형 8"/>
        <cdr:cNvSpPr/>
      </cdr:nvSpPr>
      <cdr:spPr>
        <a:xfrm xmlns:a="http://schemas.openxmlformats.org/drawingml/2006/main">
          <a:off x="1656184" y="2422389"/>
          <a:ext cx="648065" cy="3397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 sz="14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0.6</cdr:x>
      <cdr:y>0.58333</cdr:y>
    </cdr:from>
    <cdr:to>
      <cdr:x>0.67826</cdr:x>
      <cdr:y>0.64697</cdr:y>
    </cdr:to>
    <cdr:sp macro="" textlink="">
      <cdr:nvSpPr>
        <cdr:cNvPr id="13" name="직사각형 12"/>
        <cdr:cNvSpPr/>
      </cdr:nvSpPr>
      <cdr:spPr>
        <a:xfrm xmlns:a="http://schemas.openxmlformats.org/drawingml/2006/main">
          <a:off x="4968552" y="3024336"/>
          <a:ext cx="648065" cy="3299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 sz="14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0.29565</cdr:x>
      <cdr:y>0.52778</cdr:y>
    </cdr:from>
    <cdr:to>
      <cdr:x>0.37391</cdr:x>
      <cdr:y>0.59332</cdr:y>
    </cdr:to>
    <cdr:sp macro="" textlink="">
      <cdr:nvSpPr>
        <cdr:cNvPr id="10" name="직사각형 9"/>
        <cdr:cNvSpPr/>
      </cdr:nvSpPr>
      <cdr:spPr>
        <a:xfrm xmlns:a="http://schemas.openxmlformats.org/drawingml/2006/main">
          <a:off x="2448272" y="2736304"/>
          <a:ext cx="648065" cy="3397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>
              <a:solidFill>
                <a:sysClr val="windowText" lastClr="000000"/>
              </a:solidFill>
            </a:rPr>
            <a:t>1.9%</a:t>
          </a:r>
          <a:endParaRPr lang="ko-KR" sz="14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0.4</cdr:x>
      <cdr:y>0.56944</cdr:y>
    </cdr:from>
    <cdr:to>
      <cdr:x>0.47826</cdr:x>
      <cdr:y>0.63308</cdr:y>
    </cdr:to>
    <cdr:sp macro="" textlink="">
      <cdr:nvSpPr>
        <cdr:cNvPr id="12" name="직사각형 11"/>
        <cdr:cNvSpPr/>
      </cdr:nvSpPr>
      <cdr:spPr>
        <a:xfrm xmlns:a="http://schemas.openxmlformats.org/drawingml/2006/main">
          <a:off x="3312368" y="2952328"/>
          <a:ext cx="648065" cy="3299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 sz="14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0.5</cdr:x>
      <cdr:y>0.58333</cdr:y>
    </cdr:from>
    <cdr:to>
      <cdr:x>0.57826</cdr:x>
      <cdr:y>0.64697</cdr:y>
    </cdr:to>
    <cdr:sp macro="" textlink="">
      <cdr:nvSpPr>
        <cdr:cNvPr id="14" name="직사각형 13"/>
        <cdr:cNvSpPr/>
      </cdr:nvSpPr>
      <cdr:spPr>
        <a:xfrm xmlns:a="http://schemas.openxmlformats.org/drawingml/2006/main">
          <a:off x="4140460" y="3024336"/>
          <a:ext cx="648064" cy="3299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 sz="14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0.71132</cdr:x>
      <cdr:y>0.58201</cdr:y>
    </cdr:from>
    <cdr:to>
      <cdr:x>0.78958</cdr:x>
      <cdr:y>0.64565</cdr:y>
    </cdr:to>
    <cdr:sp macro="" textlink="">
      <cdr:nvSpPr>
        <cdr:cNvPr id="15" name="직사각형 14"/>
        <cdr:cNvSpPr/>
      </cdr:nvSpPr>
      <cdr:spPr>
        <a:xfrm xmlns:a="http://schemas.openxmlformats.org/drawingml/2006/main">
          <a:off x="5890406" y="3017496"/>
          <a:ext cx="648065" cy="3299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 sz="1400" b="1" dirty="0">
            <a:solidFill>
              <a:sysClr val="windowText" lastClr="00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0.605</cdr:x>
      <cdr:y>0.70636</cdr:y>
    </cdr:from>
    <cdr:to>
      <cdr:x>0.66576</cdr:x>
      <cdr:y>0.78528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4978896" y="3196952"/>
          <a:ext cx="500030" cy="3571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pPr algn="ctr"/>
          <a:endParaRPr lang="ko-KR" altLang="en-US" sz="1600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0.675</cdr:x>
      <cdr:y>0.77</cdr:y>
    </cdr:from>
    <cdr:to>
      <cdr:x>0.745</cdr:x>
      <cdr:y>0.83364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54960" y="3484984"/>
          <a:ext cx="576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6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</cdr:x>
      <cdr:y>0.86546</cdr:y>
    </cdr:from>
    <cdr:to>
      <cdr:x>0.87624</cdr:x>
      <cdr:y>0.9291</cdr:y>
    </cdr:to>
    <cdr:sp macro="" textlink="">
      <cdr:nvSpPr>
        <cdr:cNvPr id="3" name="직사각형 2"/>
        <cdr:cNvSpPr/>
      </cdr:nvSpPr>
      <cdr:spPr>
        <a:xfrm xmlns:a="http://schemas.openxmlformats.org/drawingml/2006/main">
          <a:off x="6419056" y="3917032"/>
          <a:ext cx="792087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pPr algn="ctr"/>
          <a:endParaRPr lang="ko-KR" altLang="en-US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0.53374</cdr:x>
      <cdr:y>0.8</cdr:y>
    </cdr:from>
    <cdr:to>
      <cdr:x>0.63874</cdr:x>
      <cdr:y>0.86154</cdr:y>
    </cdr:to>
    <cdr:sp macro="" textlink="">
      <cdr:nvSpPr>
        <cdr:cNvPr id="4" name="직사각형 3"/>
        <cdr:cNvSpPr/>
      </cdr:nvSpPr>
      <cdr:spPr>
        <a:xfrm xmlns:a="http://schemas.openxmlformats.org/drawingml/2006/main">
          <a:off x="4392488" y="3744416"/>
          <a:ext cx="864108" cy="2880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pPr algn="ctr"/>
          <a:endParaRPr lang="ko-KR" altLang="en-US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CC3AC002-9F1F-485F-93B1-79EA423B3F66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60B860DF-EF04-4F51-8361-F8CE6D5B5C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22213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/>
          <a:lstStyle>
            <a:lvl1pPr algn="r">
              <a:defRPr sz="1300"/>
            </a:lvl1pPr>
          </a:lstStyle>
          <a:p>
            <a:fld id="{1102BF3D-7C51-4C1D-99EE-F1843B17A9EB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6" tIns="47773" rIns="95546" bIns="477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46" tIns="47773" rIns="95546" bIns="4777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 anchor="b"/>
          <a:lstStyle>
            <a:lvl1pPr algn="r">
              <a:defRPr sz="1300"/>
            </a:lvl1pPr>
          </a:lstStyle>
          <a:p>
            <a:fld id="{1315E86D-6A51-4337-BF57-DF5DBE4C7E1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33090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5E86D-6A51-4337-BF57-DF5DBE4C7E1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06867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도말미시행</a:t>
            </a:r>
            <a:r>
              <a:rPr lang="en-US" altLang="ko-KR" dirty="0" smtClean="0"/>
              <a:t>- </a:t>
            </a:r>
            <a:r>
              <a:rPr lang="ko-KR" altLang="en-US" dirty="0" smtClean="0"/>
              <a:t>인천성모</a:t>
            </a:r>
            <a:r>
              <a:rPr lang="en-US" altLang="ko-KR" dirty="0" smtClean="0"/>
              <a:t>2 </a:t>
            </a:r>
            <a:r>
              <a:rPr lang="ko-KR" altLang="en-US" dirty="0" smtClean="0"/>
              <a:t>인하대</a:t>
            </a:r>
            <a:r>
              <a:rPr lang="en-US" altLang="ko-KR" dirty="0" smtClean="0"/>
              <a:t>-1 </a:t>
            </a:r>
            <a:r>
              <a:rPr lang="ko-KR" altLang="en-US" dirty="0" smtClean="0"/>
              <a:t>인천사랑</a:t>
            </a:r>
            <a:r>
              <a:rPr lang="en-US" altLang="ko-KR" dirty="0" smtClean="0"/>
              <a:t>-1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5E86D-6A51-4337-BF57-DF5DBE4C7E1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55631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5E86D-6A51-4337-BF57-DF5DBE4C7E18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71075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지침의거 치료 시작은 결핵환자가 분모가 되므로 </a:t>
            </a:r>
            <a:r>
              <a:rPr lang="en-US" altLang="ko-KR" dirty="0" smtClean="0">
                <a:solidFill>
                  <a:srgbClr val="FF0000"/>
                </a:solidFill>
              </a:rPr>
              <a:t>78</a:t>
            </a:r>
            <a:r>
              <a:rPr lang="ko-KR" altLang="en-US" dirty="0" smtClean="0">
                <a:solidFill>
                  <a:srgbClr val="FF0000"/>
                </a:solidFill>
              </a:rPr>
              <a:t>명이나 제외환자가 </a:t>
            </a:r>
            <a:r>
              <a:rPr lang="en-US" altLang="ko-KR" dirty="0" smtClean="0">
                <a:solidFill>
                  <a:srgbClr val="FF0000"/>
                </a:solidFill>
              </a:rPr>
              <a:t>3</a:t>
            </a:r>
            <a:r>
              <a:rPr lang="ko-KR" altLang="en-US" dirty="0" smtClean="0">
                <a:solidFill>
                  <a:srgbClr val="FF0000"/>
                </a:solidFill>
              </a:rPr>
              <a:t>명</a:t>
            </a:r>
            <a:r>
              <a:rPr lang="en-US" altLang="ko-KR" dirty="0" smtClean="0">
                <a:solidFill>
                  <a:srgbClr val="FF0000"/>
                </a:solidFill>
              </a:rPr>
              <a:t>(MDR2</a:t>
            </a:r>
            <a:r>
              <a:rPr lang="ko-KR" altLang="en-US" dirty="0" smtClean="0">
                <a:solidFill>
                  <a:srgbClr val="FF0000"/>
                </a:solidFill>
              </a:rPr>
              <a:t>명</a:t>
            </a:r>
            <a:r>
              <a:rPr lang="en-US" altLang="ko-KR" dirty="0" smtClean="0">
                <a:solidFill>
                  <a:srgbClr val="FF0000"/>
                </a:solidFill>
              </a:rPr>
              <a:t>, R</a:t>
            </a:r>
            <a:r>
              <a:rPr lang="en-US" altLang="ko-KR" baseline="0" dirty="0" smtClean="0">
                <a:solidFill>
                  <a:srgbClr val="FF0000"/>
                </a:solidFill>
              </a:rPr>
              <a:t> to R 1</a:t>
            </a:r>
            <a:r>
              <a:rPr lang="ko-KR" altLang="en-US" baseline="0" dirty="0" smtClean="0">
                <a:solidFill>
                  <a:srgbClr val="FF0000"/>
                </a:solidFill>
              </a:rPr>
              <a:t>명</a:t>
            </a:r>
            <a:r>
              <a:rPr lang="en-US" altLang="ko-KR" baseline="0" dirty="0" smtClean="0">
                <a:solidFill>
                  <a:srgbClr val="FF0000"/>
                </a:solidFill>
              </a:rPr>
              <a:t>)</a:t>
            </a:r>
            <a:r>
              <a:rPr lang="ko-KR" altLang="en-US" baseline="0" dirty="0" smtClean="0">
                <a:solidFill>
                  <a:srgbClr val="FF0000"/>
                </a:solidFill>
              </a:rPr>
              <a:t>으로 </a:t>
            </a:r>
            <a:r>
              <a:rPr lang="en-US" altLang="ko-KR" baseline="0" dirty="0" smtClean="0">
                <a:solidFill>
                  <a:srgbClr val="FF0000"/>
                </a:solidFill>
              </a:rPr>
              <a:t>75</a:t>
            </a:r>
            <a:r>
              <a:rPr lang="ko-KR" altLang="en-US" baseline="0" dirty="0" smtClean="0">
                <a:solidFill>
                  <a:srgbClr val="FF0000"/>
                </a:solidFill>
              </a:rPr>
              <a:t>명이 분모가 됨</a:t>
            </a:r>
            <a:r>
              <a:rPr lang="en-US" altLang="ko-KR" baseline="0" dirty="0" smtClean="0">
                <a:solidFill>
                  <a:srgbClr val="FF0000"/>
                </a:solidFill>
              </a:rPr>
              <a:t>.</a:t>
            </a:r>
          </a:p>
          <a:p>
            <a:r>
              <a:rPr lang="ko-KR" altLang="en-US" baseline="0" dirty="0" smtClean="0">
                <a:solidFill>
                  <a:srgbClr val="FF0000"/>
                </a:solidFill>
              </a:rPr>
              <a:t>실제 </a:t>
            </a:r>
            <a:r>
              <a:rPr lang="en-US" altLang="ko-KR" baseline="0" dirty="0" smtClean="0">
                <a:solidFill>
                  <a:srgbClr val="FF0000"/>
                </a:solidFill>
              </a:rPr>
              <a:t>3</a:t>
            </a:r>
            <a:r>
              <a:rPr lang="ko-KR" altLang="en-US" baseline="0" dirty="0" smtClean="0">
                <a:solidFill>
                  <a:srgbClr val="FF0000"/>
                </a:solidFill>
              </a:rPr>
              <a:t>명이 지침의거 치료를 수행하지 않은 것임</a:t>
            </a:r>
            <a:r>
              <a:rPr lang="en-US" altLang="ko-KR" baseline="0" dirty="0" smtClean="0">
                <a:solidFill>
                  <a:srgbClr val="FF0000"/>
                </a:solidFill>
              </a:rPr>
              <a:t>.</a:t>
            </a:r>
          </a:p>
          <a:p>
            <a:pPr latinLnBrk="1"/>
            <a:r>
              <a:rPr lang="ko-KR" altLang="en-US" sz="1300" dirty="0" err="1" smtClean="0">
                <a:solidFill>
                  <a:srgbClr val="FF0000"/>
                </a:solidFill>
              </a:rPr>
              <a:t>초결핵환자의</a:t>
            </a:r>
            <a:r>
              <a:rPr lang="ko-KR" altLang="en-US" sz="1300" dirty="0" smtClean="0">
                <a:solidFill>
                  <a:srgbClr val="FF0000"/>
                </a:solidFill>
              </a:rPr>
              <a:t> </a:t>
            </a:r>
            <a:r>
              <a:rPr lang="en-US" altLang="ko-KR" sz="1300" dirty="0" smtClean="0">
                <a:solidFill>
                  <a:srgbClr val="FF0000"/>
                </a:solidFill>
              </a:rPr>
              <a:t>4</a:t>
            </a:r>
            <a:r>
              <a:rPr lang="ko-KR" altLang="en-US" sz="1300" dirty="0" err="1" smtClean="0">
                <a:solidFill>
                  <a:srgbClr val="FF0000"/>
                </a:solidFill>
              </a:rPr>
              <a:t>제혹은</a:t>
            </a:r>
            <a:r>
              <a:rPr lang="ko-KR" altLang="en-US" sz="1300" dirty="0" smtClean="0">
                <a:solidFill>
                  <a:srgbClr val="FF0000"/>
                </a:solidFill>
              </a:rPr>
              <a:t> </a:t>
            </a:r>
            <a:r>
              <a:rPr lang="en-US" altLang="ko-KR" sz="1300" dirty="0" smtClean="0">
                <a:solidFill>
                  <a:srgbClr val="FF0000"/>
                </a:solidFill>
              </a:rPr>
              <a:t>3</a:t>
            </a:r>
            <a:r>
              <a:rPr lang="ko-KR" altLang="en-US" sz="1300" dirty="0" smtClean="0">
                <a:solidFill>
                  <a:srgbClr val="FF0000"/>
                </a:solidFill>
              </a:rPr>
              <a:t>제 약제를 </a:t>
            </a:r>
            <a:r>
              <a:rPr lang="ko-KR" altLang="en-US" sz="1300" dirty="0" err="1" smtClean="0">
                <a:solidFill>
                  <a:srgbClr val="FF0000"/>
                </a:solidFill>
              </a:rPr>
              <a:t>안쓰는</a:t>
            </a:r>
            <a:r>
              <a:rPr lang="ko-KR" altLang="en-US" sz="1300" dirty="0" smtClean="0">
                <a:solidFill>
                  <a:srgbClr val="FF0000"/>
                </a:solidFill>
              </a:rPr>
              <a:t> 경우 </a:t>
            </a:r>
            <a:r>
              <a:rPr lang="en-US" altLang="ko-KR" sz="1300" dirty="0" smtClean="0">
                <a:solidFill>
                  <a:srgbClr val="FF0000"/>
                </a:solidFill>
              </a:rPr>
              <a:t>(MDR </a:t>
            </a:r>
            <a:r>
              <a:rPr lang="ko-KR" altLang="en-US" sz="1300" dirty="0" smtClean="0">
                <a:solidFill>
                  <a:srgbClr val="FF0000"/>
                </a:solidFill>
              </a:rPr>
              <a:t>재발은 제외</a:t>
            </a:r>
            <a:r>
              <a:rPr lang="en-US" altLang="ko-KR" sz="1300" dirty="0" smtClean="0">
                <a:solidFill>
                  <a:srgbClr val="FF0000"/>
                </a:solidFill>
              </a:rPr>
              <a:t>) </a:t>
            </a:r>
            <a:r>
              <a:rPr lang="ko-KR" altLang="en-US" sz="1300" dirty="0" smtClean="0">
                <a:solidFill>
                  <a:srgbClr val="FF0000"/>
                </a:solidFill>
              </a:rPr>
              <a:t>약제 조합비율만 보는 것임</a:t>
            </a:r>
            <a:r>
              <a:rPr lang="en-US" altLang="ko-KR" sz="1300" dirty="0" smtClean="0">
                <a:solidFill>
                  <a:srgbClr val="FF0000"/>
                </a:solidFill>
              </a:rPr>
              <a:t>.</a:t>
            </a:r>
          </a:p>
          <a:p>
            <a:pPr latinLnBrk="1"/>
            <a:r>
              <a:rPr lang="en-US" altLang="ko-KR" sz="1300" dirty="0" smtClean="0">
                <a:solidFill>
                  <a:srgbClr val="FF0000"/>
                </a:solidFill>
              </a:rPr>
              <a:t>-</a:t>
            </a:r>
            <a:r>
              <a:rPr lang="ko-KR" altLang="en-US" sz="1300" dirty="0" smtClean="0">
                <a:solidFill>
                  <a:srgbClr val="FF0000"/>
                </a:solidFill>
              </a:rPr>
              <a:t>실제 진료지침을 </a:t>
            </a:r>
            <a:r>
              <a:rPr lang="ko-KR" altLang="en-US" sz="1300" dirty="0" err="1" smtClean="0">
                <a:solidFill>
                  <a:srgbClr val="FF0000"/>
                </a:solidFill>
              </a:rPr>
              <a:t>준수안하는</a:t>
            </a:r>
            <a:r>
              <a:rPr lang="ko-KR" altLang="en-US" sz="1300" dirty="0" smtClean="0">
                <a:solidFill>
                  <a:srgbClr val="FF0000"/>
                </a:solidFill>
              </a:rPr>
              <a:t> 것임</a:t>
            </a:r>
            <a:r>
              <a:rPr lang="en-US" altLang="ko-KR" sz="1300" dirty="0" smtClean="0">
                <a:solidFill>
                  <a:srgbClr val="FF0000"/>
                </a:solidFill>
              </a:rPr>
              <a:t>. </a:t>
            </a:r>
            <a:r>
              <a:rPr lang="ko-KR" altLang="en-US" sz="1300" dirty="0" smtClean="0">
                <a:solidFill>
                  <a:srgbClr val="FF0000"/>
                </a:solidFill>
              </a:rPr>
              <a:t>처음부터 </a:t>
            </a:r>
            <a:r>
              <a:rPr lang="ko-KR" altLang="en-US" sz="1300" dirty="0" err="1" smtClean="0">
                <a:solidFill>
                  <a:srgbClr val="FF0000"/>
                </a:solidFill>
              </a:rPr>
              <a:t>퀴놀린을쓰거나</a:t>
            </a:r>
            <a:r>
              <a:rPr lang="ko-KR" altLang="en-US" sz="1300" dirty="0" smtClean="0">
                <a:solidFill>
                  <a:srgbClr val="FF0000"/>
                </a:solidFill>
              </a:rPr>
              <a:t> </a:t>
            </a:r>
            <a:r>
              <a:rPr lang="en-US" altLang="ko-KR" sz="1300" dirty="0" smtClean="0">
                <a:solidFill>
                  <a:srgbClr val="FF0000"/>
                </a:solidFill>
              </a:rPr>
              <a:t>2</a:t>
            </a:r>
            <a:r>
              <a:rPr lang="ko-KR" altLang="en-US" sz="1300" dirty="0" smtClean="0">
                <a:solidFill>
                  <a:srgbClr val="FF0000"/>
                </a:solidFill>
              </a:rPr>
              <a:t>제로 사용하는 경우도 있음</a:t>
            </a:r>
            <a:r>
              <a:rPr lang="en-US" altLang="ko-KR" sz="1300" dirty="0" smtClean="0">
                <a:solidFill>
                  <a:srgbClr val="FF0000"/>
                </a:solidFill>
              </a:rPr>
              <a:t>, </a:t>
            </a:r>
            <a:r>
              <a:rPr lang="ko-KR" altLang="en-US" sz="1300" dirty="0" smtClean="0">
                <a:solidFill>
                  <a:srgbClr val="FF0000"/>
                </a:solidFill>
              </a:rPr>
              <a:t>이건 지침에 어긋나는것으로그것을 보는 목적임</a:t>
            </a:r>
            <a:endParaRPr lang="en-US" altLang="ko-KR" sz="1300" dirty="0" smtClean="0">
              <a:solidFill>
                <a:srgbClr val="FF0000"/>
              </a:solidFill>
            </a:endParaRPr>
          </a:p>
          <a:p>
            <a:pPr latinLnBrk="1"/>
            <a:r>
              <a:rPr lang="ko-KR" altLang="en-US" sz="1300" dirty="0" smtClean="0">
                <a:solidFill>
                  <a:srgbClr val="FF0000"/>
                </a:solidFill>
              </a:rPr>
              <a:t>분모</a:t>
            </a:r>
            <a:r>
              <a:rPr lang="en-US" altLang="ko-KR" sz="1300" dirty="0" smtClean="0">
                <a:solidFill>
                  <a:srgbClr val="FF0000"/>
                </a:solidFill>
              </a:rPr>
              <a:t>75</a:t>
            </a:r>
            <a:r>
              <a:rPr lang="ko-KR" altLang="en-US" sz="1300" dirty="0" smtClean="0">
                <a:solidFill>
                  <a:srgbClr val="FF0000"/>
                </a:solidFill>
              </a:rPr>
              <a:t>명은 </a:t>
            </a:r>
            <a:r>
              <a:rPr lang="en-US" altLang="ko-KR" sz="1300" dirty="0" smtClean="0">
                <a:solidFill>
                  <a:srgbClr val="FF0000"/>
                </a:solidFill>
              </a:rPr>
              <a:t>78</a:t>
            </a:r>
            <a:r>
              <a:rPr lang="ko-KR" altLang="en-US" sz="1300" dirty="0" smtClean="0">
                <a:solidFill>
                  <a:srgbClr val="FF0000"/>
                </a:solidFill>
              </a:rPr>
              <a:t>명중</a:t>
            </a:r>
            <a:r>
              <a:rPr lang="en-US" altLang="ko-KR" sz="1300" dirty="0" smtClean="0">
                <a:solidFill>
                  <a:srgbClr val="FF0000"/>
                </a:solidFill>
              </a:rPr>
              <a:t>2</a:t>
            </a:r>
            <a:r>
              <a:rPr lang="ko-KR" altLang="en-US" sz="1300" dirty="0" smtClean="0">
                <a:solidFill>
                  <a:srgbClr val="FF0000"/>
                </a:solidFill>
              </a:rPr>
              <a:t>명은 </a:t>
            </a:r>
            <a:r>
              <a:rPr lang="en-US" altLang="ko-KR" sz="1300" dirty="0" smtClean="0">
                <a:solidFill>
                  <a:srgbClr val="FF0000"/>
                </a:solidFill>
              </a:rPr>
              <a:t>any R</a:t>
            </a:r>
            <a:r>
              <a:rPr lang="ko-KR" altLang="en-US" sz="1300" dirty="0" smtClean="0">
                <a:solidFill>
                  <a:srgbClr val="FF0000"/>
                </a:solidFill>
              </a:rPr>
              <a:t>결핵</a:t>
            </a:r>
            <a:r>
              <a:rPr lang="en-US" altLang="ko-KR" sz="1300" dirty="0" smtClean="0">
                <a:solidFill>
                  <a:srgbClr val="FF0000"/>
                </a:solidFill>
              </a:rPr>
              <a:t>, 1</a:t>
            </a:r>
            <a:r>
              <a:rPr lang="ko-KR" altLang="en-US" sz="1300" dirty="0" smtClean="0">
                <a:solidFill>
                  <a:srgbClr val="FF0000"/>
                </a:solidFill>
              </a:rPr>
              <a:t>명은 </a:t>
            </a:r>
            <a:r>
              <a:rPr lang="en-US" altLang="ko-KR" sz="1300" dirty="0" smtClean="0">
                <a:solidFill>
                  <a:srgbClr val="FF0000"/>
                </a:solidFill>
              </a:rPr>
              <a:t>MDR</a:t>
            </a:r>
            <a:r>
              <a:rPr lang="ko-KR" altLang="en-US" sz="1300" dirty="0" smtClean="0">
                <a:solidFill>
                  <a:srgbClr val="FF0000"/>
                </a:solidFill>
              </a:rPr>
              <a:t> </a:t>
            </a:r>
            <a:r>
              <a:rPr lang="en-US" altLang="ko-KR" sz="1300" dirty="0" smtClean="0">
                <a:solidFill>
                  <a:srgbClr val="FF0000"/>
                </a:solidFill>
              </a:rPr>
              <a:t>, </a:t>
            </a:r>
            <a:r>
              <a:rPr lang="ko-KR" altLang="en-US" sz="1300" dirty="0" smtClean="0">
                <a:solidFill>
                  <a:srgbClr val="FF0000"/>
                </a:solidFill>
              </a:rPr>
              <a:t>초기 지침대로 치료 하지 않은 환자는 </a:t>
            </a:r>
            <a:r>
              <a:rPr lang="ko-KR" altLang="en-US" sz="1300" dirty="0" err="1" smtClean="0">
                <a:solidFill>
                  <a:srgbClr val="FF0000"/>
                </a:solidFill>
              </a:rPr>
              <a:t>간기능</a:t>
            </a:r>
            <a:r>
              <a:rPr lang="ko-KR" altLang="en-US" sz="1300" dirty="0" smtClean="0">
                <a:solidFill>
                  <a:srgbClr val="FF0000"/>
                </a:solidFill>
              </a:rPr>
              <a:t> 부전이 심한 환자와</a:t>
            </a:r>
            <a:r>
              <a:rPr lang="en-US" altLang="ko-KR" sz="1300" dirty="0" smtClean="0">
                <a:solidFill>
                  <a:srgbClr val="FF0000"/>
                </a:solidFill>
              </a:rPr>
              <a:t> </a:t>
            </a:r>
            <a:r>
              <a:rPr lang="ko-KR" altLang="en-US" sz="1300" dirty="0" err="1" smtClean="0">
                <a:solidFill>
                  <a:srgbClr val="FF0000"/>
                </a:solidFill>
              </a:rPr>
              <a:t>잘못처방된</a:t>
            </a:r>
            <a:r>
              <a:rPr lang="ko-KR" altLang="en-US" sz="1300" dirty="0" smtClean="0">
                <a:solidFill>
                  <a:srgbClr val="FF0000"/>
                </a:solidFill>
              </a:rPr>
              <a:t> 환자</a:t>
            </a:r>
            <a:r>
              <a:rPr lang="en-US" altLang="ko-KR" sz="1300" dirty="0" smtClean="0">
                <a:solidFill>
                  <a:srgbClr val="FF0000"/>
                </a:solidFill>
              </a:rPr>
              <a:t>)</a:t>
            </a:r>
            <a:r>
              <a:rPr lang="ko-KR" altLang="en-US" sz="1300" dirty="0" smtClean="0">
                <a:solidFill>
                  <a:srgbClr val="FF0000"/>
                </a:solidFill>
              </a:rPr>
              <a:t> </a:t>
            </a:r>
            <a:endParaRPr lang="en-US" altLang="ko-KR" sz="1300" dirty="0" smtClean="0">
              <a:solidFill>
                <a:srgbClr val="FF0000"/>
              </a:solidFill>
            </a:endParaRPr>
          </a:p>
          <a:p>
            <a:endParaRPr lang="en-US" altLang="ko-KR" dirty="0" smtClean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5E86D-6A51-4337-BF57-DF5DBE4C7E18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34107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5390">
              <a:defRPr/>
            </a:pPr>
            <a:r>
              <a:rPr lang="ko-KR" altLang="en-US" dirty="0" err="1">
                <a:solidFill>
                  <a:srgbClr val="FF0000"/>
                </a:solidFill>
              </a:rPr>
              <a:t>접촉자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ko-KR" altLang="en-US" dirty="0" err="1">
                <a:solidFill>
                  <a:srgbClr val="FF0000"/>
                </a:solidFill>
              </a:rPr>
              <a:t>검진율에서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ko-KR" altLang="en-US" dirty="0" err="1">
                <a:solidFill>
                  <a:srgbClr val="FF0000"/>
                </a:solidFill>
              </a:rPr>
              <a:t>접촉원이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 err="1">
                <a:solidFill>
                  <a:srgbClr val="FF0000"/>
                </a:solidFill>
              </a:rPr>
              <a:t>월환자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이고 그 가족이 </a:t>
            </a:r>
            <a:r>
              <a:rPr lang="en-US" altLang="ko-KR" dirty="0">
                <a:solidFill>
                  <a:srgbClr val="FF0000"/>
                </a:solidFill>
              </a:rPr>
              <a:t>3</a:t>
            </a:r>
            <a:r>
              <a:rPr lang="ko-KR" altLang="en-US" dirty="0">
                <a:solidFill>
                  <a:srgbClr val="FF0000"/>
                </a:solidFill>
              </a:rPr>
              <a:t>명인경우 </a:t>
            </a:r>
            <a:r>
              <a:rPr lang="en-US" altLang="ko-KR" dirty="0">
                <a:solidFill>
                  <a:srgbClr val="FF0000"/>
                </a:solidFill>
              </a:rPr>
              <a:t>2</a:t>
            </a:r>
            <a:r>
              <a:rPr lang="ko-KR" altLang="en-US" dirty="0">
                <a:solidFill>
                  <a:srgbClr val="FF0000"/>
                </a:solidFill>
              </a:rPr>
              <a:t>명은 </a:t>
            </a: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>
                <a:solidFill>
                  <a:srgbClr val="FF0000"/>
                </a:solidFill>
              </a:rPr>
              <a:t>월에 시행</a:t>
            </a:r>
            <a:r>
              <a:rPr lang="en-US" altLang="ko-KR" dirty="0">
                <a:solidFill>
                  <a:srgbClr val="FF0000"/>
                </a:solidFill>
              </a:rPr>
              <a:t>, 1</a:t>
            </a:r>
            <a:r>
              <a:rPr lang="ko-KR" altLang="en-US" dirty="0">
                <a:solidFill>
                  <a:srgbClr val="FF0000"/>
                </a:solidFill>
              </a:rPr>
              <a:t>명은 </a:t>
            </a:r>
            <a:r>
              <a:rPr lang="en-US" altLang="ko-KR" dirty="0">
                <a:solidFill>
                  <a:srgbClr val="FF0000"/>
                </a:solidFill>
              </a:rPr>
              <a:t>7</a:t>
            </a:r>
            <a:r>
              <a:rPr lang="ko-KR" altLang="en-US" dirty="0">
                <a:solidFill>
                  <a:srgbClr val="FF0000"/>
                </a:solidFill>
              </a:rPr>
              <a:t>월에 시행된다면  그 </a:t>
            </a:r>
            <a:r>
              <a:rPr lang="ko-KR" altLang="en-US" dirty="0" err="1">
                <a:solidFill>
                  <a:srgbClr val="FF0000"/>
                </a:solidFill>
              </a:rPr>
              <a:t>접촉자는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>
                <a:solidFill>
                  <a:srgbClr val="FF0000"/>
                </a:solidFill>
              </a:rPr>
              <a:t>월의 환자가 되는 것으로 </a:t>
            </a: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>
                <a:solidFill>
                  <a:srgbClr val="FF0000"/>
                </a:solidFill>
              </a:rPr>
              <a:t>월의 </a:t>
            </a:r>
            <a:r>
              <a:rPr lang="ko-KR" altLang="en-US" dirty="0" err="1">
                <a:solidFill>
                  <a:srgbClr val="FF0000"/>
                </a:solidFill>
              </a:rPr>
              <a:t>접촉자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ko-KR" altLang="en-US" dirty="0" err="1">
                <a:solidFill>
                  <a:srgbClr val="FF0000"/>
                </a:solidFill>
              </a:rPr>
              <a:t>시행율로</a:t>
            </a:r>
            <a:r>
              <a:rPr lang="ko-KR" altLang="en-US" dirty="0">
                <a:solidFill>
                  <a:srgbClr val="FF0000"/>
                </a:solidFill>
              </a:rPr>
              <a:t> 카운트 </a:t>
            </a:r>
            <a:r>
              <a:rPr lang="ko-KR" altLang="en-US" dirty="0" err="1">
                <a:solidFill>
                  <a:srgbClr val="FF0000"/>
                </a:solidFill>
              </a:rPr>
              <a:t>해야함</a:t>
            </a:r>
            <a:r>
              <a:rPr lang="en-US" altLang="ko-KR" dirty="0">
                <a:solidFill>
                  <a:srgbClr val="FF0000"/>
                </a:solidFill>
              </a:rPr>
              <a:t>. (</a:t>
            </a:r>
            <a:r>
              <a:rPr lang="ko-KR" altLang="en-US" dirty="0">
                <a:solidFill>
                  <a:srgbClr val="FF0000"/>
                </a:solidFill>
              </a:rPr>
              <a:t> 매달마다 </a:t>
            </a:r>
            <a:r>
              <a:rPr lang="ko-KR" altLang="en-US" dirty="0" err="1">
                <a:solidFill>
                  <a:srgbClr val="FF0000"/>
                </a:solidFill>
              </a:rPr>
              <a:t>접촉자</a:t>
            </a:r>
            <a:r>
              <a:rPr lang="ko-KR" altLang="en-US" dirty="0">
                <a:solidFill>
                  <a:srgbClr val="FF0000"/>
                </a:solidFill>
              </a:rPr>
              <a:t> 숫자가 바뀌면 업데이트</a:t>
            </a:r>
            <a:r>
              <a:rPr lang="en-US" altLang="ko-KR" dirty="0">
                <a:solidFill>
                  <a:srgbClr val="FF0000"/>
                </a:solidFill>
              </a:rPr>
              <a:t>-</a:t>
            </a:r>
            <a:r>
              <a:rPr lang="ko-KR" altLang="en-US" dirty="0">
                <a:solidFill>
                  <a:srgbClr val="FF0000"/>
                </a:solidFill>
              </a:rPr>
              <a:t>누적되는 데이터임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</a:p>
          <a:p>
            <a:pPr defTabSz="955390">
              <a:defRPr/>
            </a:pPr>
            <a:r>
              <a:rPr lang="ko-KR" altLang="en-US" dirty="0" err="1">
                <a:solidFill>
                  <a:srgbClr val="FF0000"/>
                </a:solidFill>
              </a:rPr>
              <a:t>타병원의</a:t>
            </a:r>
            <a:r>
              <a:rPr lang="ko-KR" altLang="en-US" dirty="0">
                <a:solidFill>
                  <a:srgbClr val="FF0000"/>
                </a:solidFill>
              </a:rPr>
              <a:t> 환자가 </a:t>
            </a:r>
            <a:r>
              <a:rPr lang="ko-KR" altLang="en-US" dirty="0" err="1">
                <a:solidFill>
                  <a:srgbClr val="FF0000"/>
                </a:solidFill>
              </a:rPr>
              <a:t>접촉자</a:t>
            </a:r>
            <a:r>
              <a:rPr lang="ko-KR" altLang="en-US" dirty="0">
                <a:solidFill>
                  <a:srgbClr val="FF0000"/>
                </a:solidFill>
              </a:rPr>
              <a:t> 검사만 하는 경우 그 환자는 </a:t>
            </a:r>
            <a:r>
              <a:rPr lang="ko-KR" altLang="en-US" dirty="0" err="1">
                <a:solidFill>
                  <a:srgbClr val="FF0000"/>
                </a:solidFill>
              </a:rPr>
              <a:t>접촉자조사율에</a:t>
            </a:r>
            <a:r>
              <a:rPr lang="ko-KR" altLang="en-US" dirty="0">
                <a:solidFill>
                  <a:srgbClr val="FF0000"/>
                </a:solidFill>
              </a:rPr>
              <a:t> 포함되지 않음</a:t>
            </a:r>
            <a:r>
              <a:rPr lang="en-US" altLang="ko-KR" dirty="0">
                <a:solidFill>
                  <a:srgbClr val="FF0000"/>
                </a:solidFill>
              </a:rPr>
              <a:t>.)</a:t>
            </a:r>
            <a:endParaRPr lang="ko-KR" altLang="en-US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5E86D-6A51-4337-BF57-DF5DBE4C7E18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43972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퇴록</a:t>
            </a:r>
            <a:r>
              <a:rPr lang="ko-KR" altLang="en-US" dirty="0" smtClean="0"/>
              <a:t> 환자의 자료 정리</a:t>
            </a:r>
            <a:r>
              <a:rPr lang="en-US" altLang="ko-KR" dirty="0" smtClean="0"/>
              <a:t>: </a:t>
            </a:r>
            <a:r>
              <a:rPr lang="ko-KR" altLang="en-US" dirty="0" smtClean="0"/>
              <a:t>현재 추출되는 자료는 </a:t>
            </a:r>
            <a:r>
              <a:rPr lang="en-US" altLang="ko-KR" dirty="0" err="1" smtClean="0"/>
              <a:t>Tbnet</a:t>
            </a:r>
            <a:r>
              <a:rPr lang="ko-KR" altLang="en-US" dirty="0" smtClean="0"/>
              <a:t>에서 입력한 자료를 바탕으로 추출하는 것으로 올해 사업을 기초로 내년도에 확대할 예정임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따라서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현재 </a:t>
            </a:r>
            <a:r>
              <a:rPr lang="ko-KR" altLang="en-US" dirty="0" err="1" smtClean="0"/>
              <a:t>퇴록은</a:t>
            </a:r>
            <a:r>
              <a:rPr lang="ko-KR" altLang="en-US" dirty="0" smtClean="0"/>
              <a:t> 동일한 기간에 치료를 시작한 집단의 결과가 아니고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동일한 기간에 </a:t>
            </a:r>
            <a:r>
              <a:rPr lang="ko-KR" altLang="en-US" dirty="0" err="1" smtClean="0"/>
              <a:t>퇴록한</a:t>
            </a:r>
            <a:r>
              <a:rPr lang="ko-KR" altLang="en-US" dirty="0" smtClean="0"/>
              <a:t> 환자의 결로 한 집단의 치료 결과를 간접적으로 반영하게 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따라서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전체 결핵환자와 </a:t>
            </a:r>
            <a:r>
              <a:rPr lang="ko-KR" altLang="en-US" dirty="0" err="1" smtClean="0"/>
              <a:t>도말양성</a:t>
            </a:r>
            <a:r>
              <a:rPr lang="ko-KR" altLang="en-US" dirty="0" smtClean="0"/>
              <a:t> 결핵환자의 치료 성공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중단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실패 등을 분석할 예정임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B7073-05A8-4F81-B9DD-0544D3C47E3A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60170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5E86D-6A51-4337-BF57-DF5DBE4C7E18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20605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5E86D-6A51-4337-BF57-DF5DBE4C7E18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40827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B7073-05A8-4F81-B9DD-0544D3C47E3A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61752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B7073-05A8-4F81-B9DD-0544D3C47E3A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21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B7073-05A8-4F81-B9DD-0544D3C47E3A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25848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B7073-05A8-4F81-B9DD-0544D3C47E3A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64546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B7073-05A8-4F81-B9DD-0544D3C47E3A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47050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7CCCB-37BD-46FB-A097-4A42A319A863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11F41-2CBE-48CC-9851-FC04233A539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764705"/>
            <a:ext cx="7772400" cy="2088232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민간의료기관 결핵관리사업 평가를 위한 모니터링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00811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0033CC"/>
                </a:solidFill>
              </a:rPr>
              <a:t>2016.05</a:t>
            </a:r>
            <a:r>
              <a:rPr lang="ko-KR" altLang="en-US" dirty="0" smtClean="0">
                <a:solidFill>
                  <a:srgbClr val="0033CC"/>
                </a:solidFill>
              </a:rPr>
              <a:t>월 증례분석서북병원</a:t>
            </a:r>
            <a:endParaRPr lang="en-US" altLang="ko-KR" dirty="0" smtClean="0">
              <a:solidFill>
                <a:srgbClr val="0033CC"/>
              </a:solidFill>
            </a:endParaRPr>
          </a:p>
          <a:p>
            <a:r>
              <a:rPr lang="ko-KR" altLang="en-US" sz="2200" dirty="0" smtClean="0">
                <a:solidFill>
                  <a:srgbClr val="0033CC"/>
                </a:solidFill>
              </a:rPr>
              <a:t>발표자</a:t>
            </a:r>
            <a:r>
              <a:rPr lang="en-US" altLang="ko-KR" sz="2200" dirty="0" smtClean="0">
                <a:solidFill>
                  <a:srgbClr val="0033CC"/>
                </a:solidFill>
              </a:rPr>
              <a:t> :</a:t>
            </a:r>
            <a:r>
              <a:rPr lang="ko-KR" altLang="en-US" sz="2200" dirty="0" smtClean="0">
                <a:solidFill>
                  <a:srgbClr val="0033CC"/>
                </a:solidFill>
              </a:rPr>
              <a:t>서북병원 간호사  정수경</a:t>
            </a:r>
            <a:endParaRPr lang="en-US" altLang="ko-KR" sz="2200" dirty="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936104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환자정보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98238219"/>
              </p:ext>
            </p:extLst>
          </p:nvPr>
        </p:nvGraphicFramePr>
        <p:xfrm>
          <a:off x="323528" y="1484784"/>
          <a:ext cx="8424936" cy="4677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0"/>
                <a:gridCol w="5616626"/>
              </a:tblGrid>
              <a:tr h="936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환자정보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분석지표</a:t>
                      </a:r>
                      <a:endParaRPr lang="ko-KR" altLang="en-US" dirty="0"/>
                    </a:p>
                  </a:txBody>
                  <a:tcPr/>
                </a:tc>
              </a:tr>
              <a:tr h="690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조사기간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2016. 05. 01 ~ 2016.</a:t>
                      </a:r>
                      <a:r>
                        <a:rPr lang="en-US" altLang="ko-KR" baseline="0" dirty="0" smtClean="0"/>
                        <a:t> 05. 31</a:t>
                      </a:r>
                      <a:endParaRPr lang="ko-KR" altLang="en-US" dirty="0"/>
                    </a:p>
                  </a:txBody>
                  <a:tcPr/>
                </a:tc>
              </a:tr>
              <a:tr h="675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신고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dirty="0" smtClean="0"/>
                        <a:t>환자 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53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평균나이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54.2</a:t>
                      </a:r>
                      <a:r>
                        <a:rPr lang="ko-KR" altLang="en-US" dirty="0" smtClean="0"/>
                        <a:t>세</a:t>
                      </a:r>
                      <a:endParaRPr lang="ko-KR" altLang="en-US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성별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남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여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44:9(83.0% : 17%)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신환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재발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30: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 23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 (56.6% : 43.4%)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61305845"/>
              </p:ext>
            </p:extLst>
          </p:nvPr>
        </p:nvGraphicFramePr>
        <p:xfrm>
          <a:off x="467544" y="1124744"/>
          <a:ext cx="8208912" cy="5113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/>
                <a:gridCol w="4824536"/>
              </a:tblGrid>
              <a:tr h="412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TB</a:t>
                      </a:r>
                      <a:r>
                        <a:rPr lang="en-US" altLang="ko-KR" baseline="0" dirty="0" smtClean="0"/>
                        <a:t> information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분석지표</a:t>
                      </a:r>
                      <a:endParaRPr lang="ko-KR" altLang="en-US" dirty="0"/>
                    </a:p>
                  </a:txBody>
                  <a:tcPr/>
                </a:tc>
              </a:tr>
              <a:tr h="379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신고 환자 수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53</a:t>
                      </a:r>
                      <a:endParaRPr lang="ko-KR" altLang="en-US" sz="1800" dirty="0"/>
                    </a:p>
                  </a:txBody>
                  <a:tcPr/>
                </a:tc>
              </a:tr>
              <a:tr h="406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폐결핵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폐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</a:rPr>
                        <a:t>폐외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 결핵 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52 : 1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(98.1%: 1.9%)</a:t>
                      </a:r>
                    </a:p>
                  </a:txBody>
                  <a:tcPr/>
                </a:tc>
              </a:tr>
              <a:tr h="11911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</a:rPr>
                        <a:t>도말검사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(5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</a:rPr>
                        <a:t>월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aseline="0" dirty="0" err="1" smtClean="0">
                          <a:solidFill>
                            <a:schemeClr val="tx1"/>
                          </a:solidFill>
                        </a:rPr>
                        <a:t>총환자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</a:rPr>
                        <a:t>대상자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</a:rPr>
                        <a:t>시행자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aseline="0" dirty="0" smtClean="0"/>
                        <a:t>53: 53: 53  </a:t>
                      </a:r>
                      <a:r>
                        <a:rPr lang="en-US" altLang="ko-KR" sz="1800" dirty="0" smtClean="0"/>
                        <a:t>(   :  100% </a:t>
                      </a:r>
                      <a:r>
                        <a:rPr lang="en-US" altLang="ko-KR" sz="1800" baseline="0" dirty="0" smtClean="0"/>
                        <a:t>)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aseline="0" dirty="0" smtClean="0"/>
                        <a:t> </a:t>
                      </a:r>
                    </a:p>
                  </a:txBody>
                  <a:tcPr/>
                </a:tc>
              </a:tr>
              <a:tr h="1296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배양검사 </a:t>
                      </a:r>
                      <a:r>
                        <a:rPr lang="en-US" altLang="ko-KR" dirty="0" smtClean="0"/>
                        <a:t>(3</a:t>
                      </a:r>
                      <a:r>
                        <a:rPr lang="ko-KR" altLang="en-US" dirty="0" smtClean="0"/>
                        <a:t>월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aseline="0" dirty="0" err="1" smtClean="0">
                          <a:solidFill>
                            <a:schemeClr val="tx1"/>
                          </a:solidFill>
                        </a:rPr>
                        <a:t>총환자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</a:rPr>
                        <a:t>대상자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</a:rPr>
                        <a:t>시행자</a:t>
                      </a:r>
                      <a:endParaRPr lang="ko-KR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aseline="0" dirty="0" smtClean="0"/>
                        <a:t>67: 67: 65  </a:t>
                      </a:r>
                      <a:r>
                        <a:rPr lang="en-US" altLang="ko-KR" sz="1800" dirty="0" smtClean="0"/>
                        <a:t>(   :  97.0% </a:t>
                      </a:r>
                      <a:r>
                        <a:rPr lang="en-US" altLang="ko-KR" sz="1800" baseline="0" dirty="0" smtClean="0"/>
                        <a:t>) </a:t>
                      </a:r>
                    </a:p>
                  </a:txBody>
                  <a:tcPr/>
                </a:tc>
              </a:tr>
              <a:tr h="45956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약제 감수성 검사 </a:t>
                      </a:r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</a:rPr>
                        <a:t>시행율</a:t>
                      </a:r>
                      <a:endParaRPr lang="en-US" altLang="ko-KR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(3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월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aseline="0" dirty="0" smtClean="0"/>
                        <a:t>32/32 (100%)</a:t>
                      </a:r>
                      <a:endParaRPr lang="en-US" altLang="ko-KR" sz="1500" baseline="0" dirty="0" smtClean="0"/>
                    </a:p>
                  </a:txBody>
                  <a:tcPr/>
                </a:tc>
              </a:tr>
              <a:tr h="7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공동 동반자 수  </a:t>
                      </a:r>
                      <a:endParaRPr lang="en-US" altLang="ko-KR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14/50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en-US" altLang="ko-KR" sz="1800" dirty="0" smtClean="0"/>
                        <a:t>(28%)</a:t>
                      </a:r>
                    </a:p>
                    <a:p>
                      <a:pPr latinLnBrk="1"/>
                      <a:endParaRPr lang="en-US" altLang="ko-KR" sz="18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제목 1"/>
          <p:cNvSpPr txBox="1">
            <a:spLocks/>
          </p:cNvSpPr>
          <p:nvPr/>
        </p:nvSpPr>
        <p:spPr>
          <a:xfrm>
            <a:off x="539552" y="188640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결핵 정보 </a:t>
            </a:r>
            <a:endParaRPr kumimoji="0" lang="en-US" altLang="ko-K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폐결핵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폐외</a:t>
            </a:r>
            <a:r>
              <a:rPr lang="ko-KR" altLang="en-US" dirty="0" smtClean="0"/>
              <a:t> 결핵 분포현황 </a:t>
            </a:r>
            <a:r>
              <a:rPr lang="en-US" altLang="ko-KR" sz="2200" dirty="0" smtClean="0"/>
              <a:t>(</a:t>
            </a:r>
            <a:r>
              <a:rPr lang="ko-KR" altLang="en-US" sz="2200" dirty="0" smtClean="0"/>
              <a:t>단위</a:t>
            </a:r>
            <a:r>
              <a:rPr lang="en-US" altLang="ko-KR" sz="2200" dirty="0" smtClean="0"/>
              <a:t>:</a:t>
            </a:r>
            <a:r>
              <a:rPr lang="ko-KR" altLang="en-US" sz="2200" dirty="0" smtClean="0"/>
              <a:t>명</a:t>
            </a:r>
            <a:r>
              <a:rPr lang="en-US" altLang="ko-KR" sz="2200" dirty="0" smtClean="0"/>
              <a:t>)</a:t>
            </a:r>
            <a:r>
              <a:rPr lang="ko-KR" altLang="en-US" sz="2200" dirty="0" smtClean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30998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직사각형 4"/>
          <p:cNvSpPr/>
          <p:nvPr/>
        </p:nvSpPr>
        <p:spPr>
          <a:xfrm>
            <a:off x="3131840" y="5013176"/>
            <a:ext cx="928694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</a:rPr>
              <a:t>98.1%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052736"/>
          </a:xfrm>
        </p:spPr>
        <p:txBody>
          <a:bodyPr/>
          <a:lstStyle/>
          <a:p>
            <a:r>
              <a:rPr lang="ko-KR" altLang="en-US" spc="-300" dirty="0" err="1" smtClean="0"/>
              <a:t>폐외</a:t>
            </a:r>
            <a:r>
              <a:rPr lang="ko-KR" altLang="en-US" spc="-300" dirty="0" smtClean="0"/>
              <a:t> 결핵 분포현황</a:t>
            </a:r>
            <a:r>
              <a:rPr lang="en-US" altLang="ko-KR" sz="2400" spc="-300" dirty="0" smtClean="0"/>
              <a:t>(</a:t>
            </a:r>
            <a:r>
              <a:rPr lang="ko-KR" altLang="en-US" sz="2400" spc="-300" dirty="0" smtClean="0"/>
              <a:t>단위</a:t>
            </a:r>
            <a:r>
              <a:rPr lang="en-US" altLang="ko-KR" sz="2400" spc="-300" dirty="0" smtClean="0"/>
              <a:t>:</a:t>
            </a:r>
            <a:r>
              <a:rPr lang="ko-KR" altLang="en-US" sz="2400" spc="-300" dirty="0" smtClean="0"/>
              <a:t>명</a:t>
            </a:r>
            <a:r>
              <a:rPr lang="en-US" altLang="ko-KR" sz="2400" spc="-300" dirty="0" smtClean="0"/>
              <a:t>/%)(</a:t>
            </a:r>
            <a:r>
              <a:rPr lang="ko-KR" altLang="en-US" sz="2400" spc="-300" dirty="0" smtClean="0"/>
              <a:t>중복체크</a:t>
            </a:r>
            <a:r>
              <a:rPr lang="en-US" altLang="ko-KR" sz="2400" spc="-300" dirty="0" smtClean="0"/>
              <a:t>)</a:t>
            </a:r>
            <a:r>
              <a:rPr lang="en-US" altLang="ko-KR" spc="-300" dirty="0" smtClean="0"/>
              <a:t> 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9067432"/>
              </p:ext>
            </p:extLst>
          </p:nvPr>
        </p:nvGraphicFramePr>
        <p:xfrm>
          <a:off x="467544" y="1268760"/>
          <a:ext cx="828092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386408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도말 검사 환자 비율</a:t>
            </a:r>
            <a:r>
              <a:rPr lang="en-US" altLang="ko-KR" sz="2200" dirty="0" smtClean="0"/>
              <a:t>(*</a:t>
            </a:r>
            <a:r>
              <a:rPr lang="ko-KR" altLang="en-US" sz="2200" dirty="0" smtClean="0"/>
              <a:t>대상</a:t>
            </a:r>
            <a:r>
              <a:rPr lang="en-US" altLang="ko-KR" sz="2200" dirty="0" smtClean="0"/>
              <a:t>: 5</a:t>
            </a:r>
            <a:r>
              <a:rPr lang="ko-KR" altLang="en-US" sz="2200" dirty="0" smtClean="0"/>
              <a:t>월 등록환자</a:t>
            </a:r>
            <a:r>
              <a:rPr lang="en-US" altLang="ko-KR" sz="2200" dirty="0" smtClean="0"/>
              <a:t>)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sz="22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75584098"/>
              </p:ext>
            </p:extLst>
          </p:nvPr>
        </p:nvGraphicFramePr>
        <p:xfrm>
          <a:off x="539552" y="1412776"/>
          <a:ext cx="815759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95269942"/>
              </p:ext>
            </p:extLst>
          </p:nvPr>
        </p:nvGraphicFramePr>
        <p:xfrm>
          <a:off x="3707904" y="4077072"/>
          <a:ext cx="4824536" cy="43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8328"/>
                <a:gridCol w="1876208"/>
              </a:tblGrid>
              <a:tr h="4320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객담 도말 검사 </a:t>
                      </a:r>
                      <a:r>
                        <a:rPr lang="ko-KR" altLang="en-US" dirty="0" err="1" smtClean="0"/>
                        <a:t>시행율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50/50 (100%)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68350"/>
          </a:xfrm>
        </p:spPr>
        <p:txBody>
          <a:bodyPr>
            <a:normAutofit fontScale="90000"/>
          </a:bodyPr>
          <a:lstStyle/>
          <a:p>
            <a:r>
              <a:rPr lang="ko-KR" altLang="en-US" sz="4900" dirty="0" smtClean="0"/>
              <a:t>배양 검사 환자 비율</a:t>
            </a:r>
            <a:r>
              <a:rPr lang="en-US" altLang="ko-KR" sz="2400" dirty="0" smtClean="0"/>
              <a:t>(*</a:t>
            </a:r>
            <a:r>
              <a:rPr lang="ko-KR" altLang="en-US" sz="2400" dirty="0" smtClean="0"/>
              <a:t>대상</a:t>
            </a:r>
            <a:r>
              <a:rPr lang="en-US" altLang="ko-KR" sz="2400" dirty="0" smtClean="0"/>
              <a:t>: 3</a:t>
            </a:r>
            <a:r>
              <a:rPr lang="ko-KR" altLang="en-US" sz="2400" dirty="0" smtClean="0"/>
              <a:t>월 등록환자</a:t>
            </a:r>
            <a:r>
              <a:rPr lang="en-US" altLang="ko-KR" sz="2400" dirty="0" smtClean="0"/>
              <a:t>)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sz="22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9393685"/>
              </p:ext>
            </p:extLst>
          </p:nvPr>
        </p:nvGraphicFramePr>
        <p:xfrm>
          <a:off x="467544" y="1301006"/>
          <a:ext cx="8229600" cy="5224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01943149"/>
              </p:ext>
            </p:extLst>
          </p:nvPr>
        </p:nvGraphicFramePr>
        <p:xfrm>
          <a:off x="3923928" y="3969060"/>
          <a:ext cx="4608512" cy="43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1872208"/>
              </a:tblGrid>
              <a:tr h="4320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객담 배양 검사 </a:t>
                      </a:r>
                      <a:r>
                        <a:rPr lang="ko-KR" altLang="en-US" dirty="0" err="1" smtClean="0"/>
                        <a:t>시행율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65/67(97%)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457200" y="620688"/>
            <a:ext cx="8363272" cy="936104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약제 감수성 검사 </a:t>
            </a:r>
            <a:r>
              <a:rPr lang="ko-KR" altLang="en-US" dirty="0" err="1" smtClean="0"/>
              <a:t>시행율</a:t>
            </a:r>
            <a:r>
              <a:rPr lang="en-US" altLang="ko-KR" sz="2200" dirty="0" smtClean="0"/>
              <a:t>(*</a:t>
            </a:r>
            <a:r>
              <a:rPr lang="ko-KR" altLang="en-US" sz="2200" dirty="0" smtClean="0"/>
              <a:t>대상</a:t>
            </a:r>
            <a:r>
              <a:rPr lang="en-US" altLang="ko-KR" sz="2200" dirty="0" smtClean="0"/>
              <a:t>: 3</a:t>
            </a:r>
            <a:r>
              <a:rPr lang="ko-KR" altLang="en-US" sz="2200" dirty="0" smtClean="0"/>
              <a:t>월 등록환자</a:t>
            </a:r>
            <a:r>
              <a:rPr lang="en-US" altLang="ko-KR" sz="2200" dirty="0" smtClean="0"/>
              <a:t>)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296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60287396"/>
              </p:ext>
            </p:extLst>
          </p:nvPr>
        </p:nvGraphicFramePr>
        <p:xfrm>
          <a:off x="3203848" y="3719027"/>
          <a:ext cx="528641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96"/>
                <a:gridCol w="2286016"/>
              </a:tblGrid>
              <a:tr h="50006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약제감수성 </a:t>
                      </a:r>
                      <a:r>
                        <a:rPr lang="ko-KR" altLang="en-US" dirty="0" err="1" smtClean="0"/>
                        <a:t>검사시행율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32/32 (100%)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37041481"/>
              </p:ext>
            </p:extLst>
          </p:nvPr>
        </p:nvGraphicFramePr>
        <p:xfrm>
          <a:off x="539552" y="1052736"/>
          <a:ext cx="8208912" cy="5123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1010"/>
                <a:gridCol w="4247902"/>
              </a:tblGrid>
              <a:tr h="5501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TB</a:t>
                      </a:r>
                      <a:r>
                        <a:rPr lang="en-US" altLang="ko-KR" baseline="0" dirty="0" smtClean="0"/>
                        <a:t> treatment information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분석지표</a:t>
                      </a:r>
                      <a:endParaRPr lang="ko-KR" altLang="en-US" dirty="0"/>
                    </a:p>
                  </a:txBody>
                  <a:tcPr/>
                </a:tc>
              </a:tr>
              <a:tr h="5501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err="1" smtClean="0"/>
                        <a:t>Tbnet</a:t>
                      </a:r>
                      <a:r>
                        <a:rPr lang="en-US" altLang="ko-KR" sz="1800" dirty="0" smtClean="0"/>
                        <a:t> </a:t>
                      </a:r>
                      <a:r>
                        <a:rPr lang="ko-KR" altLang="en-US" sz="1800" dirty="0" err="1" smtClean="0"/>
                        <a:t>신고수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/>
                        <a:t>53</a:t>
                      </a:r>
                      <a:r>
                        <a:rPr lang="ko-KR" altLang="en-US" sz="1800" b="0" dirty="0" smtClean="0"/>
                        <a:t>명</a:t>
                      </a:r>
                      <a:endParaRPr lang="ko-KR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55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53/53 (100%)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dirty="0" smtClean="0"/>
                    </a:p>
                  </a:txBody>
                  <a:tcPr/>
                </a:tc>
              </a:tr>
              <a:tr h="28025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지침의거 치료 </a:t>
                      </a:r>
                      <a:r>
                        <a:rPr lang="ko-KR" altLang="en-US" dirty="0" err="1" smtClean="0"/>
                        <a:t>시작율</a:t>
                      </a:r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r>
                        <a:rPr lang="en-US" altLang="ko-KR" sz="1500" dirty="0" smtClean="0"/>
                        <a:t>*</a:t>
                      </a:r>
                      <a:r>
                        <a:rPr lang="ko-KR" altLang="en-US" sz="1600" dirty="0" smtClean="0"/>
                        <a:t>제외</a:t>
                      </a:r>
                      <a:r>
                        <a:rPr lang="en-US" altLang="ko-KR" sz="1600" dirty="0" smtClean="0"/>
                        <a:t>-</a:t>
                      </a:r>
                      <a:r>
                        <a:rPr lang="en-US" altLang="ko-KR" sz="1600" baseline="0" dirty="0" smtClean="0"/>
                        <a:t> </a:t>
                      </a:r>
                    </a:p>
                    <a:p>
                      <a:pPr latinLnBrk="1"/>
                      <a:r>
                        <a:rPr lang="ko-KR" altLang="en-US" sz="1600" baseline="0" dirty="0" err="1" smtClean="0"/>
                        <a:t>초치료</a:t>
                      </a:r>
                      <a:r>
                        <a:rPr lang="ko-KR" altLang="en-US" sz="1600" baseline="0" dirty="0" smtClean="0"/>
                        <a:t> 실패자</a:t>
                      </a:r>
                      <a:r>
                        <a:rPr lang="en-US" altLang="ko-KR" sz="1600" baseline="0" dirty="0" smtClean="0"/>
                        <a:t>, INH-R </a:t>
                      </a:r>
                      <a:r>
                        <a:rPr lang="en-US" altLang="ko-KR" sz="1600" baseline="0" dirty="0" err="1" smtClean="0"/>
                        <a:t>TBc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en-US" altLang="ko-KR" sz="1600" dirty="0" smtClean="0"/>
                        <a:t>RFR-</a:t>
                      </a:r>
                      <a:r>
                        <a:rPr lang="en-US" altLang="ko-KR" sz="1600" baseline="0" dirty="0" smtClean="0"/>
                        <a:t>R </a:t>
                      </a:r>
                      <a:r>
                        <a:rPr lang="en-US" altLang="ko-KR" sz="1600" baseline="0" dirty="0" err="1" smtClean="0"/>
                        <a:t>TBc</a:t>
                      </a:r>
                      <a:r>
                        <a:rPr lang="en-US" altLang="ko-KR" sz="1600" baseline="0" dirty="0" smtClean="0"/>
                        <a:t>, MDR, XDR, </a:t>
                      </a:r>
                      <a:r>
                        <a:rPr lang="ko-KR" altLang="en-US" sz="1600" baseline="0" dirty="0" err="1" smtClean="0"/>
                        <a:t>만성배균자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 smtClean="0"/>
                        <a:t>30/53 (56.6</a:t>
                      </a:r>
                      <a:r>
                        <a:rPr lang="en-US" altLang="ko-KR" dirty="0" smtClean="0"/>
                        <a:t>%)</a:t>
                      </a:r>
                    </a:p>
                    <a:p>
                      <a:pPr latinLnBrk="1"/>
                      <a:r>
                        <a:rPr lang="en-US" altLang="ko-KR" dirty="0" smtClean="0"/>
                        <a:t>*</a:t>
                      </a:r>
                      <a:r>
                        <a:rPr lang="ko-KR" altLang="en-US" dirty="0" smtClean="0"/>
                        <a:t>제외</a:t>
                      </a:r>
                      <a:r>
                        <a:rPr lang="en-US" altLang="ko-KR" dirty="0" smtClean="0"/>
                        <a:t>: 16</a:t>
                      </a:r>
                      <a:r>
                        <a:rPr lang="ko-KR" altLang="en-US" dirty="0" smtClean="0"/>
                        <a:t>명</a:t>
                      </a:r>
                      <a:endParaRPr lang="en-US" altLang="ko-KR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aseline="0" dirty="0" smtClean="0"/>
                        <a:t> </a:t>
                      </a:r>
                      <a:r>
                        <a:rPr lang="en-US" altLang="ko-KR" sz="1600" baseline="0" dirty="0" smtClean="0"/>
                        <a:t>INH-R </a:t>
                      </a:r>
                      <a:r>
                        <a:rPr lang="en-US" altLang="ko-KR" sz="1600" baseline="0" dirty="0" err="1" smtClean="0"/>
                        <a:t>TBc</a:t>
                      </a:r>
                      <a:r>
                        <a:rPr lang="en-US" altLang="ko-KR" sz="1600" baseline="0" dirty="0" smtClean="0"/>
                        <a:t> -1,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en-US" altLang="ko-KR" sz="1600" dirty="0" smtClean="0"/>
                        <a:t>RFR-</a:t>
                      </a:r>
                      <a:r>
                        <a:rPr lang="en-US" altLang="ko-KR" sz="1600" baseline="0" dirty="0" smtClean="0"/>
                        <a:t>R </a:t>
                      </a:r>
                      <a:r>
                        <a:rPr lang="en-US" altLang="ko-KR" sz="1600" baseline="0" dirty="0" err="1" smtClean="0"/>
                        <a:t>TBc</a:t>
                      </a:r>
                      <a:r>
                        <a:rPr lang="en-US" altLang="ko-KR" sz="1600" baseline="0" dirty="0" smtClean="0"/>
                        <a:t> -2,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smtClean="0"/>
                        <a:t> MDR -10,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smtClean="0"/>
                        <a:t> XDR -1,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baseline="0" dirty="0" smtClean="0"/>
                        <a:t> </a:t>
                      </a:r>
                      <a:r>
                        <a:rPr lang="ko-KR" altLang="en-US" sz="1600" b="0" baseline="0" dirty="0" err="1" smtClean="0"/>
                        <a:t>치료전</a:t>
                      </a:r>
                      <a:r>
                        <a:rPr lang="ko-KR" altLang="en-US" sz="1600" b="0" baseline="0" dirty="0" smtClean="0"/>
                        <a:t> 사망</a:t>
                      </a:r>
                      <a:r>
                        <a:rPr lang="en-US" altLang="ko-KR" sz="1600" b="0" baseline="0" dirty="0" smtClean="0"/>
                        <a:t>/</a:t>
                      </a:r>
                      <a:r>
                        <a:rPr lang="ko-KR" altLang="en-US" sz="1600" b="0" baseline="0" dirty="0" smtClean="0"/>
                        <a:t>전원 </a:t>
                      </a:r>
                      <a:r>
                        <a:rPr lang="en-US" altLang="ko-KR" sz="1600" baseline="0" dirty="0" smtClean="0"/>
                        <a:t>-2</a:t>
                      </a:r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dirty="0" smtClean="0"/>
                        <a:t>*</a:t>
                      </a:r>
                      <a:r>
                        <a:rPr lang="ko-KR" altLang="en-US" dirty="0" err="1" smtClean="0"/>
                        <a:t>비준수</a:t>
                      </a:r>
                      <a:r>
                        <a:rPr lang="en-US" altLang="ko-KR" dirty="0" smtClean="0"/>
                        <a:t>:  7</a:t>
                      </a:r>
                      <a:r>
                        <a:rPr lang="ko-KR" altLang="en-US" dirty="0" smtClean="0"/>
                        <a:t>명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sz="1600" dirty="0" smtClean="0"/>
                        <a:t>간 기능이상 </a:t>
                      </a:r>
                      <a:r>
                        <a:rPr lang="en-US" altLang="ko-KR" sz="1600" dirty="0" smtClean="0"/>
                        <a:t>-3</a:t>
                      </a:r>
                    </a:p>
                    <a:p>
                      <a:pPr latinLnBrk="1"/>
                      <a:r>
                        <a:rPr lang="ko-KR" altLang="en-US" sz="1600" dirty="0" smtClean="0"/>
                        <a:t>위장장애 </a:t>
                      </a:r>
                      <a:r>
                        <a:rPr lang="en-US" altLang="ko-KR" sz="1600" dirty="0" smtClean="0"/>
                        <a:t>-1</a:t>
                      </a:r>
                    </a:p>
                    <a:p>
                      <a:pPr latinLnBrk="1"/>
                      <a:r>
                        <a:rPr lang="ko-KR" altLang="en-US" sz="1600" dirty="0" smtClean="0"/>
                        <a:t>전입 </a:t>
                      </a:r>
                      <a:r>
                        <a:rPr lang="en-US" altLang="ko-KR" sz="1600" dirty="0" smtClean="0"/>
                        <a:t>H</a:t>
                      </a:r>
                      <a:r>
                        <a:rPr lang="ko-KR" altLang="en-US" sz="1600" dirty="0" smtClean="0"/>
                        <a:t>내성 </a:t>
                      </a:r>
                      <a:r>
                        <a:rPr lang="en-US" altLang="ko-KR" sz="1600" dirty="0" smtClean="0"/>
                        <a:t>-1</a:t>
                      </a:r>
                    </a:p>
                    <a:p>
                      <a:pPr latinLnBrk="1"/>
                      <a:r>
                        <a:rPr lang="ko-KR" altLang="en-US" sz="1600" dirty="0" smtClean="0"/>
                        <a:t>시력저하 </a:t>
                      </a:r>
                      <a:r>
                        <a:rPr lang="en-US" altLang="ko-KR" sz="1600" dirty="0" smtClean="0"/>
                        <a:t>-1</a:t>
                      </a:r>
                    </a:p>
                    <a:p>
                      <a:pPr latinLnBrk="1"/>
                      <a:r>
                        <a:rPr lang="ko-KR" altLang="en-US" sz="1600" dirty="0" smtClean="0"/>
                        <a:t>폐렴 </a:t>
                      </a:r>
                      <a:r>
                        <a:rPr lang="en-US" altLang="ko-KR" sz="1600" dirty="0" smtClean="0"/>
                        <a:t>-1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제목 1"/>
          <p:cNvSpPr txBox="1">
            <a:spLocks/>
          </p:cNvSpPr>
          <p:nvPr/>
        </p:nvSpPr>
        <p:spPr>
          <a:xfrm>
            <a:off x="457200" y="0"/>
            <a:ext cx="8229600" cy="126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치료 정보</a:t>
            </a:r>
            <a:r>
              <a:rPr lang="en-US" altLang="ko-KR" sz="3000" dirty="0" smtClean="0"/>
              <a:t>(5</a:t>
            </a:r>
            <a:r>
              <a:rPr lang="ko-KR" altLang="en-US" sz="3000" dirty="0" smtClean="0"/>
              <a:t>월</a:t>
            </a:r>
            <a:r>
              <a:rPr lang="en-US" altLang="ko-KR" sz="3000" dirty="0" smtClean="0"/>
              <a:t>)</a:t>
            </a:r>
            <a:endParaRPr lang="ko-KR" alt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제목 3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</p:spPr>
        <p:txBody>
          <a:bodyPr/>
          <a:lstStyle/>
          <a:p>
            <a:r>
              <a:rPr lang="ko-KR" altLang="en-US" dirty="0" err="1" smtClean="0"/>
              <a:t>접촉자</a:t>
            </a:r>
            <a:r>
              <a:rPr lang="ko-KR" altLang="en-US" dirty="0" smtClean="0"/>
              <a:t> 검진</a:t>
            </a: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48583123"/>
              </p:ext>
            </p:extLst>
          </p:nvPr>
        </p:nvGraphicFramePr>
        <p:xfrm>
          <a:off x="473710" y="1700808"/>
          <a:ext cx="8213090" cy="3992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5116746"/>
              </a:tblGrid>
              <a:tr h="730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Contact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분석지표</a:t>
                      </a:r>
                      <a:endParaRPr lang="ko-KR" altLang="en-US" dirty="0"/>
                    </a:p>
                  </a:txBody>
                  <a:tcPr/>
                </a:tc>
              </a:tr>
              <a:tr h="6083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결핵환자 수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53</a:t>
                      </a:r>
                      <a:r>
                        <a:rPr lang="ko-KR" altLang="en-US" sz="1400" dirty="0" smtClean="0"/>
                        <a:t>명</a:t>
                      </a:r>
                      <a:endParaRPr lang="ko-KR" altLang="en-US" sz="14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6777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</a:rPr>
                        <a:t>접촉자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 검진 대상환자 수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(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진단코드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A15, A16, A19 )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53</a:t>
                      </a:r>
                      <a:r>
                        <a:rPr lang="ko-KR" altLang="en-US" sz="1400" dirty="0" smtClean="0"/>
                        <a:t>명</a:t>
                      </a:r>
                      <a:endParaRPr lang="ko-KR" altLang="en-US" sz="14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7599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</a:rPr>
                        <a:t>접촉자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 확인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(D1)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13</a:t>
                      </a:r>
                      <a:r>
                        <a:rPr lang="ko-KR" altLang="en-US" sz="1400" dirty="0" smtClean="0"/>
                        <a:t>명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081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</a:rPr>
                        <a:t>접촉율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25</a:t>
                      </a:r>
                      <a:r>
                        <a:rPr lang="ko-KR" altLang="en-US" sz="1400" dirty="0" smtClean="0"/>
                        <a:t>명</a:t>
                      </a:r>
                      <a:r>
                        <a:rPr lang="en-US" altLang="ko-KR" sz="1400" dirty="0" smtClean="0"/>
                        <a:t>/53</a:t>
                      </a:r>
                      <a:r>
                        <a:rPr lang="ko-KR" altLang="en-US" sz="1400" dirty="0" smtClean="0"/>
                        <a:t>명 </a:t>
                      </a:r>
                      <a:r>
                        <a:rPr lang="en-US" altLang="ko-KR" sz="1400" dirty="0" smtClean="0"/>
                        <a:t>=2.12</a:t>
                      </a:r>
                      <a:r>
                        <a:rPr lang="ko-KR" altLang="en-US" sz="1400" dirty="0" smtClean="0"/>
                        <a:t>명</a:t>
                      </a:r>
                      <a:r>
                        <a:rPr lang="en-US" altLang="ko-KR" sz="1400" dirty="0" smtClean="0"/>
                        <a:t>/case</a:t>
                      </a:r>
                      <a:endParaRPr lang="ko-KR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0839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</a:rPr>
                        <a:t>접촉자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</a:rPr>
                        <a:t>검진율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(D2)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13</a:t>
                      </a:r>
                      <a:r>
                        <a:rPr lang="ko-KR" altLang="en-US" sz="1400" dirty="0" smtClean="0"/>
                        <a:t>명</a:t>
                      </a:r>
                      <a:r>
                        <a:rPr lang="en-US" altLang="ko-KR" sz="1400" dirty="0" smtClean="0"/>
                        <a:t>/25</a:t>
                      </a:r>
                      <a:r>
                        <a:rPr lang="ko-KR" altLang="en-US" sz="1400" dirty="0" smtClean="0"/>
                        <a:t>명</a:t>
                      </a:r>
                      <a:r>
                        <a:rPr lang="en-US" altLang="ko-KR" sz="1400" dirty="0" smtClean="0"/>
                        <a:t>(52%)</a:t>
                      </a:r>
                      <a:endParaRPr lang="ko-KR" altLang="en-US" sz="14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제목 1"/>
          <p:cNvSpPr txBox="1">
            <a:spLocks/>
          </p:cNvSpPr>
          <p:nvPr/>
        </p:nvSpPr>
        <p:spPr>
          <a:xfrm>
            <a:off x="440690" y="512632"/>
            <a:ext cx="8229600" cy="57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altLang="ko-K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ko-KR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접촉자</a:t>
            </a: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조사 정보</a:t>
            </a:r>
            <a:r>
              <a:rPr kumimoji="0" lang="en-US" altLang="ko-K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1-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제목 3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2691731"/>
          </a:xfrm>
        </p:spPr>
        <p:txBody>
          <a:bodyPr/>
          <a:lstStyle/>
          <a:p>
            <a:r>
              <a:rPr lang="ko-KR" altLang="en-US" dirty="0" err="1" smtClean="0"/>
              <a:t>퇴록</a:t>
            </a:r>
            <a:r>
              <a:rPr lang="ko-KR" altLang="en-US" dirty="0" smtClean="0"/>
              <a:t> 결과</a:t>
            </a: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763688" y="4725144"/>
          <a:ext cx="5544616" cy="76047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67692"/>
                <a:gridCol w="4076924"/>
              </a:tblGrid>
              <a:tr h="7604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b="0" baseline="0" dirty="0" smtClean="0"/>
                        <a:t>대상</a:t>
                      </a:r>
                      <a:endParaRPr lang="ko-KR" altLang="en-US" sz="2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b="0" dirty="0" smtClean="0"/>
                        <a:t>2016.</a:t>
                      </a:r>
                      <a:r>
                        <a:rPr lang="en-US" altLang="ko-KR" sz="2500" b="0" baseline="0" dirty="0" smtClean="0"/>
                        <a:t> 03. </a:t>
                      </a:r>
                      <a:r>
                        <a:rPr lang="ko-KR" altLang="en-US" sz="2500" b="0" baseline="0" dirty="0" err="1" smtClean="0"/>
                        <a:t>퇴록</a:t>
                      </a:r>
                      <a:r>
                        <a:rPr lang="ko-KR" altLang="en-US" sz="2500" b="0" baseline="0" dirty="0" smtClean="0"/>
                        <a:t> 환자 </a:t>
                      </a:r>
                      <a:endParaRPr lang="ko-KR" altLang="en-US" sz="25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27190583"/>
              </p:ext>
            </p:extLst>
          </p:nvPr>
        </p:nvGraphicFramePr>
        <p:xfrm>
          <a:off x="323528" y="1052736"/>
          <a:ext cx="8496944" cy="5166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1944216"/>
                <a:gridCol w="1008112"/>
                <a:gridCol w="2037760"/>
                <a:gridCol w="2858784"/>
              </a:tblGrid>
              <a:tr h="54947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err="1" smtClean="0"/>
                        <a:t>퇴록종류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수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분석지표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계산법</a:t>
                      </a:r>
                      <a:endParaRPr lang="ko-KR" altLang="en-US" sz="1800" dirty="0"/>
                    </a:p>
                  </a:txBody>
                  <a:tcPr/>
                </a:tc>
              </a:tr>
              <a:tr h="7201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A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총 </a:t>
                      </a:r>
                      <a:r>
                        <a:rPr lang="ko-KR" altLang="en-US" sz="1800" dirty="0" err="1" smtClean="0"/>
                        <a:t>퇴록환자</a:t>
                      </a:r>
                      <a:r>
                        <a:rPr lang="ko-KR" altLang="en-US" sz="1800" dirty="0" smtClean="0"/>
                        <a:t> 수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67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B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완치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dk1"/>
                          </a:solidFill>
                        </a:rPr>
                        <a:t>2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치료성공</a:t>
                      </a:r>
                      <a:r>
                        <a:rPr lang="en-US" altLang="ko-KR" sz="1800" dirty="0" smtClean="0"/>
                        <a:t>(78.0%)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=(B+C)/(A-F1-G-H) X 100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67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C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완료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dk1"/>
                          </a:solidFill>
                        </a:rPr>
                        <a:t>30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dirty="0" smtClean="0"/>
                    </a:p>
                  </a:txBody>
                  <a:tcPr/>
                </a:tc>
              </a:tr>
              <a:tr h="5719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D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실패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치료실패</a:t>
                      </a:r>
                      <a:r>
                        <a:rPr lang="en-US" altLang="ko-KR" sz="1800" dirty="0" smtClean="0"/>
                        <a:t>(2.4%)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=D/(A-F1-G-H) X 100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2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E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사망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3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23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/>
                        <a:t>F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중단 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귀국제외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solidFill>
                            <a:schemeClr val="dk1"/>
                          </a:solidFill>
                        </a:rPr>
                        <a:t>13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치료중단</a:t>
                      </a:r>
                      <a:r>
                        <a:rPr lang="en-US" altLang="ko-KR" sz="1800" dirty="0" smtClean="0"/>
                        <a:t>(31.7%)</a:t>
                      </a:r>
                    </a:p>
                    <a:p>
                      <a:pPr latinLnBrk="1"/>
                      <a:endParaRPr lang="en-US" altLang="ko-KR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/>
                        <a:t>=F</a:t>
                      </a:r>
                      <a:r>
                        <a:rPr lang="en-US" altLang="ko-KR" sz="1800" smtClean="0"/>
                        <a:t>/(A-F1-G-H</a:t>
                      </a:r>
                      <a:r>
                        <a:rPr lang="en-US" altLang="ko-KR" sz="1800" dirty="0" smtClean="0"/>
                        <a:t>) X 100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239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F1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중단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귀국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08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G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전출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dk1"/>
                          </a:solidFill>
                        </a:rPr>
                        <a:t>17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947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/>
                        <a:t>H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진단변경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solidFill>
                            <a:schemeClr val="dk1"/>
                          </a:solidFill>
                        </a:rPr>
                        <a:t>8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제목 1"/>
          <p:cNvSpPr txBox="1">
            <a:spLocks/>
          </p:cNvSpPr>
          <p:nvPr/>
        </p:nvSpPr>
        <p:spPr>
          <a:xfrm>
            <a:off x="457200" y="0"/>
            <a:ext cx="8229600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dirty="0" smtClean="0">
                <a:latin typeface="+mj-lt"/>
                <a:ea typeface="+mj-ea"/>
                <a:cs typeface="+mj-cs"/>
              </a:rPr>
              <a:t>3</a:t>
            </a: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월 </a:t>
            </a:r>
            <a:r>
              <a:rPr lang="ko-KR" altLang="en-US" sz="4400" dirty="0" smtClean="0">
                <a:latin typeface="+mj-lt"/>
                <a:ea typeface="+mj-ea"/>
                <a:cs typeface="+mj-cs"/>
              </a:rPr>
              <a:t>전체</a:t>
            </a:r>
            <a:r>
              <a:rPr kumimoji="0" lang="ko-KR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퇴록</a:t>
            </a: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환자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목표 </a:t>
            </a:r>
            <a:r>
              <a:rPr lang="ko-KR" altLang="en-US" dirty="0" err="1" smtClean="0"/>
              <a:t>미도달</a:t>
            </a:r>
            <a:r>
              <a:rPr lang="ko-KR" altLang="en-US" dirty="0" smtClean="0"/>
              <a:t> 지표 분석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/>
          <a:lstStyle/>
          <a:p>
            <a:r>
              <a:rPr lang="ko-KR" altLang="en-US" dirty="0" smtClean="0"/>
              <a:t>활동성 결핵 환자 적정 </a:t>
            </a:r>
            <a:r>
              <a:rPr lang="ko-KR" altLang="en-US" dirty="0" err="1" smtClean="0"/>
              <a:t>관리율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ko-KR" altLang="en-US" sz="3000" dirty="0" smtClean="0"/>
              <a:t>활동성 결핵환자 </a:t>
            </a:r>
            <a:r>
              <a:rPr lang="ko-KR" altLang="en-US" sz="3000" dirty="0" err="1" smtClean="0"/>
              <a:t>관리율</a:t>
            </a:r>
            <a:r>
              <a:rPr lang="ko-KR" altLang="en-US" sz="3000" dirty="0" smtClean="0"/>
              <a:t> </a:t>
            </a:r>
            <a:endParaRPr lang="ko-KR" altLang="en-US" sz="3000" dirty="0"/>
          </a:p>
        </p:txBody>
      </p:sp>
      <p:sp>
        <p:nvSpPr>
          <p:cNvPr id="7" name="세로 텍스트 개체 틀 6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half" idx="4294967295"/>
          </p:nvPr>
        </p:nvGraphicFramePr>
        <p:xfrm>
          <a:off x="251520" y="1124744"/>
          <a:ext cx="8640961" cy="5085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7521"/>
                <a:gridCol w="3091720"/>
                <a:gridCol w="3091720"/>
              </a:tblGrid>
              <a:tr h="363203"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 </a:t>
                      </a:r>
                      <a:endParaRPr lang="ko-KR" altLang="en-US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99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목표 </a:t>
                      </a:r>
                      <a:endParaRPr lang="ko-KR" altLang="en-US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&gt;98%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99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실제 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2000" dirty="0" smtClean="0"/>
                        <a:t>100%</a:t>
                      </a:r>
                      <a:r>
                        <a:rPr lang="en-US" altLang="ko-KR" sz="2000" baseline="0" dirty="0" smtClean="0"/>
                        <a:t> </a:t>
                      </a:r>
                      <a:endParaRPr lang="ko-KR" altLang="en-US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55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결과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목표 도달 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55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총 결핵환자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/>
                        <a:t>53</a:t>
                      </a:r>
                      <a:r>
                        <a:rPr lang="ko-KR" altLang="en-US" sz="1800" dirty="0" smtClean="0"/>
                        <a:t>명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55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비관리</a:t>
                      </a:r>
                      <a:r>
                        <a:rPr lang="ko-KR" altLang="en-US" dirty="0" smtClean="0"/>
                        <a:t> 환자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/>
                        <a:t>0</a:t>
                      </a:r>
                      <a:r>
                        <a:rPr lang="ko-KR" altLang="en-US" sz="1800" dirty="0" smtClean="0"/>
                        <a:t>명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2911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비관리</a:t>
                      </a:r>
                      <a:r>
                        <a:rPr lang="ko-KR" altLang="en-US" dirty="0" smtClean="0"/>
                        <a:t> 원인 분석  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518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</a:tr>
              <a:tr h="570344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 정보</a:t>
                      </a:r>
                      <a:endParaRPr lang="en-US" altLang="ko-KR" sz="1500" dirty="0" smtClean="0"/>
                    </a:p>
                    <a:p>
                      <a:pPr algn="r" latinLnBrk="1"/>
                      <a:r>
                        <a:rPr lang="ko-KR" altLang="en-US" sz="1500" dirty="0" err="1" smtClean="0"/>
                        <a:t>미관리</a:t>
                      </a:r>
                      <a:r>
                        <a:rPr lang="ko-KR" altLang="en-US" sz="1500" dirty="0" smtClean="0"/>
                        <a:t> 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500" dirty="0"/>
                    </a:p>
                  </a:txBody>
                  <a:tcPr/>
                </a:tc>
              </a:tr>
              <a:tr h="89138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*</a:t>
                      </a:r>
                      <a:r>
                        <a:rPr lang="ko-KR" altLang="en-US" dirty="0" smtClean="0"/>
                        <a:t>대책 토의 결과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539552" y="116632"/>
            <a:ext cx="8136904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ko-KR" altLang="en-US" sz="3000" dirty="0" smtClean="0"/>
              <a:t>결핵 환자 치료 성공률 </a:t>
            </a:r>
            <a:endParaRPr lang="ko-KR" altLang="en-US" sz="3000" dirty="0"/>
          </a:p>
        </p:txBody>
      </p:sp>
      <p:sp>
        <p:nvSpPr>
          <p:cNvPr id="7" name="세로 텍스트 개체 틀 6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086728566"/>
              </p:ext>
            </p:extLst>
          </p:nvPr>
        </p:nvGraphicFramePr>
        <p:xfrm>
          <a:off x="251520" y="836711"/>
          <a:ext cx="8568953" cy="5322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1499"/>
                <a:gridCol w="1965356"/>
                <a:gridCol w="3852098"/>
              </a:tblGrid>
              <a:tr h="3398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 </a:t>
                      </a:r>
                      <a:endParaRPr lang="ko-KR" altLang="en-US" sz="18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251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목표 </a:t>
                      </a:r>
                      <a:endParaRPr lang="ko-KR" altLang="en-US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&gt;60%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en-US" altLang="ko-KR" dirty="0" smtClean="0"/>
                    </a:p>
                  </a:txBody>
                  <a:tcPr/>
                </a:tc>
              </a:tr>
              <a:tr h="47251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실제 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2000" dirty="0" smtClean="0"/>
                        <a:t>88.9%</a:t>
                      </a:r>
                      <a:r>
                        <a:rPr lang="en-US" altLang="ko-KR" sz="2000" baseline="0" dirty="0" smtClean="0"/>
                        <a:t> </a:t>
                      </a:r>
                      <a:endParaRPr lang="ko-KR" altLang="en-US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b="0" dirty="0"/>
                    </a:p>
                  </a:txBody>
                  <a:tcPr/>
                </a:tc>
              </a:tr>
              <a:tr h="34287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결과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목표 도달 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800" dirty="0"/>
                    </a:p>
                  </a:txBody>
                  <a:tcPr/>
                </a:tc>
              </a:tr>
              <a:tr h="51339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총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ko-KR" altLang="en-US" baseline="0" dirty="0" err="1" smtClean="0"/>
                        <a:t>퇴록</a:t>
                      </a:r>
                      <a:r>
                        <a:rPr lang="ko-KR" altLang="en-US" baseline="0" dirty="0" smtClean="0"/>
                        <a:t> 환자수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/>
                        <a:t>59</a:t>
                      </a:r>
                      <a:r>
                        <a:rPr lang="ko-KR" altLang="en-US" sz="1800" dirty="0" smtClean="0"/>
                        <a:t>명 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진단변경 제외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800" dirty="0"/>
                    </a:p>
                  </a:txBody>
                  <a:tcPr/>
                </a:tc>
              </a:tr>
              <a:tr h="60042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치료 성공자수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/>
                        <a:t>32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(54.2%)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완치</a:t>
                      </a:r>
                      <a:r>
                        <a:rPr lang="en-US" altLang="ko-KR" sz="1800" dirty="0" smtClean="0"/>
                        <a:t>: 2  </a:t>
                      </a:r>
                      <a:r>
                        <a:rPr lang="ko-KR" altLang="en-US" sz="1800" dirty="0" smtClean="0"/>
                        <a:t>완료</a:t>
                      </a:r>
                      <a:r>
                        <a:rPr lang="en-US" altLang="ko-KR" sz="1800" dirty="0" smtClean="0"/>
                        <a:t>: 30</a:t>
                      </a:r>
                      <a:endParaRPr lang="ko-KR" altLang="en-US" sz="1800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목표 미 도달 원인 분석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7213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sz="1500" dirty="0"/>
                    </a:p>
                  </a:txBody>
                  <a:tcPr/>
                </a:tc>
              </a:tr>
              <a:tr h="85964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*</a:t>
                      </a:r>
                      <a:r>
                        <a:rPr lang="ko-KR" altLang="en-US" dirty="0" smtClean="0"/>
                        <a:t>기타 의견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539552" y="548680"/>
            <a:ext cx="813690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ko-KR" altLang="en-US" dirty="0" smtClean="0"/>
              <a:t>치료 </a:t>
            </a:r>
            <a:r>
              <a:rPr lang="ko-KR" altLang="en-US" dirty="0" err="1" smtClean="0"/>
              <a:t>중단률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전체 </a:t>
            </a:r>
            <a:r>
              <a:rPr lang="ko-KR" altLang="en-US" sz="2000" dirty="0" err="1" smtClean="0"/>
              <a:t>퇴록자</a:t>
            </a:r>
            <a:r>
              <a:rPr lang="ko-KR" altLang="en-US" sz="2000" dirty="0" smtClean="0"/>
              <a:t> 대상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105554" cy="5226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108"/>
                <a:gridCol w="2869223"/>
                <a:gridCol w="2869223"/>
              </a:tblGrid>
              <a:tr h="7930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주요 활동목표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활동성 결핵환자 적정 </a:t>
                      </a:r>
                      <a:r>
                        <a:rPr lang="ko-KR" altLang="en-US" sz="1800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목표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 &lt; 15%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실제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20.9% (14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/67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결과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목표 미 도달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총 </a:t>
                      </a:r>
                      <a:r>
                        <a:rPr lang="ko-KR" altLang="en-US" sz="1800" dirty="0" err="1" smtClean="0"/>
                        <a:t>퇴록수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67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중단 환자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14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 gridSpan="3">
                  <a:txBody>
                    <a:bodyPr/>
                    <a:lstStyle/>
                    <a:p>
                      <a:r>
                        <a:rPr lang="ko-KR" altLang="en-US" dirty="0" smtClean="0"/>
                        <a:t>중단 원인 분석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1271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서북병원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결핵과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</a:tr>
              <a:tr h="58012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환자정보</a:t>
                      </a:r>
                      <a:r>
                        <a:rPr lang="en-US" altLang="ko-KR" sz="1500" dirty="0" smtClean="0"/>
                        <a:t> /</a:t>
                      </a:r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050" baseline="0" dirty="0" smtClean="0"/>
                        <a:t>서</a:t>
                      </a:r>
                      <a:r>
                        <a:rPr lang="en-US" altLang="ko-KR" sz="1050" baseline="0" dirty="0" smtClean="0"/>
                        <a:t>0</a:t>
                      </a:r>
                      <a:r>
                        <a:rPr lang="ko-KR" altLang="en-US" sz="1050" baseline="0" dirty="0" smtClean="0"/>
                        <a:t>태 남</a:t>
                      </a:r>
                      <a:r>
                        <a:rPr lang="en-US" altLang="ko-KR" sz="1050" baseline="0" dirty="0" smtClean="0"/>
                        <a:t>/70</a:t>
                      </a:r>
                    </a:p>
                    <a:p>
                      <a:r>
                        <a:rPr lang="ko-KR" altLang="en-US" sz="1050" dirty="0" smtClean="0"/>
                        <a:t>중단 후 재등록으로 입원 치료 중 </a:t>
                      </a:r>
                      <a:r>
                        <a:rPr lang="ko-KR" altLang="en-US" sz="1050" dirty="0" err="1" smtClean="0"/>
                        <a:t>탈원</a:t>
                      </a:r>
                      <a:r>
                        <a:rPr lang="ko-KR" altLang="en-US" sz="1050" dirty="0" smtClean="0"/>
                        <a:t> 이후 연락 안됨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050" dirty="0" smtClean="0"/>
                        <a:t>김</a:t>
                      </a:r>
                      <a:r>
                        <a:rPr lang="en-US" altLang="ko-KR" sz="1050" dirty="0" smtClean="0"/>
                        <a:t>0</a:t>
                      </a:r>
                      <a:r>
                        <a:rPr lang="ko-KR" altLang="en-US" sz="1050" dirty="0" smtClean="0"/>
                        <a:t>순 여</a:t>
                      </a:r>
                      <a:r>
                        <a:rPr lang="en-US" altLang="ko-KR" sz="1050" dirty="0" smtClean="0"/>
                        <a:t>/58</a:t>
                      </a:r>
                    </a:p>
                    <a:p>
                      <a:endParaRPr lang="en-US" altLang="ko-KR" sz="1050" dirty="0" smtClean="0"/>
                    </a:p>
                    <a:p>
                      <a:r>
                        <a:rPr lang="en-US" altLang="ko-KR" sz="1050" dirty="0" smtClean="0"/>
                        <a:t>MDR</a:t>
                      </a:r>
                      <a:r>
                        <a:rPr lang="ko-KR" altLang="en-US" sz="1050" dirty="0" smtClean="0"/>
                        <a:t>로 외래 치료 중 귀국 함</a:t>
                      </a:r>
                      <a:endParaRPr lang="ko-KR" altLang="en-US" sz="1050" dirty="0"/>
                    </a:p>
                  </a:txBody>
                  <a:tcPr/>
                </a:tc>
              </a:tr>
              <a:tr h="50545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  <a:p>
                      <a:endParaRPr lang="en-US" altLang="ko-KR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ko-KR" altLang="en-US" dirty="0" smtClean="0"/>
              <a:t>치료 </a:t>
            </a:r>
            <a:r>
              <a:rPr lang="ko-KR" altLang="en-US" dirty="0" err="1" smtClean="0"/>
              <a:t>중단률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전체 </a:t>
            </a:r>
            <a:r>
              <a:rPr lang="ko-KR" altLang="en-US" sz="2000" dirty="0" err="1" smtClean="0"/>
              <a:t>퇴록자</a:t>
            </a:r>
            <a:r>
              <a:rPr lang="ko-KR" altLang="en-US" sz="2000" dirty="0" smtClean="0"/>
              <a:t> 대상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105554" cy="5408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108"/>
                <a:gridCol w="2869223"/>
                <a:gridCol w="2869223"/>
              </a:tblGrid>
              <a:tr h="7930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주요 활동목표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활동성 결핵환자 적정 </a:t>
                      </a:r>
                      <a:r>
                        <a:rPr lang="ko-KR" altLang="en-US" sz="1800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목표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 &lt; 15%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실제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20.9% (14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/67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결과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목표 미 도달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총 </a:t>
                      </a:r>
                      <a:r>
                        <a:rPr lang="ko-KR" altLang="en-US" sz="1800" dirty="0" err="1" smtClean="0"/>
                        <a:t>퇴록수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67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중단 환자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14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 gridSpan="3">
                  <a:txBody>
                    <a:bodyPr/>
                    <a:lstStyle/>
                    <a:p>
                      <a:r>
                        <a:rPr lang="ko-KR" altLang="en-US" dirty="0" smtClean="0"/>
                        <a:t>중단 원인 분석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1271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서북병원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결핵과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</a:tr>
              <a:tr h="58012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환자정보</a:t>
                      </a:r>
                      <a:r>
                        <a:rPr lang="en-US" altLang="ko-KR" sz="1500" dirty="0" smtClean="0"/>
                        <a:t> /</a:t>
                      </a:r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/>
                        <a:t>이</a:t>
                      </a:r>
                      <a:r>
                        <a:rPr lang="en-US" altLang="ko-KR" sz="1100" dirty="0" smtClean="0"/>
                        <a:t>0</a:t>
                      </a:r>
                      <a:r>
                        <a:rPr lang="ko-KR" altLang="en-US" sz="1100" dirty="0" smtClean="0"/>
                        <a:t>배 남</a:t>
                      </a:r>
                      <a:r>
                        <a:rPr lang="en-US" altLang="ko-KR" sz="1100" dirty="0" smtClean="0"/>
                        <a:t>/59</a:t>
                      </a:r>
                    </a:p>
                    <a:p>
                      <a:r>
                        <a:rPr lang="ko-KR" altLang="en-US" sz="1000" dirty="0" smtClean="0"/>
                        <a:t>입원명령 입원 후 퇴원하여 </a:t>
                      </a:r>
                      <a:r>
                        <a:rPr lang="en-US" altLang="ko-KR" sz="1000" dirty="0" smtClean="0"/>
                        <a:t>2016</a:t>
                      </a:r>
                      <a:r>
                        <a:rPr lang="ko-KR" altLang="en-US" sz="1000" dirty="0" smtClean="0"/>
                        <a:t>년</a:t>
                      </a:r>
                      <a:r>
                        <a:rPr lang="en-US" altLang="ko-KR" sz="1000" dirty="0" smtClean="0"/>
                        <a:t>9</a:t>
                      </a:r>
                      <a:r>
                        <a:rPr lang="ko-KR" altLang="en-US" sz="1000" dirty="0" smtClean="0"/>
                        <a:t>월까지 치료 예정이었으나 연락 안됨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이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록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/49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2014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월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일 은평구 보건소에서 흉부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CT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상 활동성 결핵소견과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폐파괴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심하여 본원 의뢰되어 입원 치료 후 외래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f/up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중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2016.1.17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이후 연락되지 않고 내원하지 않아 중단 함</a:t>
                      </a:r>
                    </a:p>
                  </a:txBody>
                  <a:tcPr marL="0" marR="0" marT="0" marB="0" anchor="ctr"/>
                </a:tc>
              </a:tr>
              <a:tr h="50545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  <a:p>
                      <a:endParaRPr lang="en-US" altLang="ko-KR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ko-KR" altLang="en-US" dirty="0" smtClean="0"/>
              <a:t>치료 </a:t>
            </a:r>
            <a:r>
              <a:rPr lang="ko-KR" altLang="en-US" dirty="0" err="1" smtClean="0"/>
              <a:t>중단률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전체 </a:t>
            </a:r>
            <a:r>
              <a:rPr lang="ko-KR" altLang="en-US" sz="2000" dirty="0" err="1" smtClean="0"/>
              <a:t>퇴록자</a:t>
            </a:r>
            <a:r>
              <a:rPr lang="ko-KR" altLang="en-US" sz="2000" dirty="0" smtClean="0"/>
              <a:t> 대상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105554" cy="5333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108"/>
                <a:gridCol w="2869223"/>
                <a:gridCol w="2869223"/>
              </a:tblGrid>
              <a:tr h="7930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주요 활동목표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활동성 결핵환자 적정 </a:t>
                      </a:r>
                      <a:r>
                        <a:rPr lang="ko-KR" altLang="en-US" sz="1800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목표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 &lt; 15%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실제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20.9% (14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/67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결과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목표 미 도달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총 </a:t>
                      </a:r>
                      <a:r>
                        <a:rPr lang="ko-KR" altLang="en-US" sz="1800" dirty="0" err="1" smtClean="0"/>
                        <a:t>퇴록수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67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중단 환자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14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 gridSpan="3">
                  <a:txBody>
                    <a:bodyPr/>
                    <a:lstStyle/>
                    <a:p>
                      <a:r>
                        <a:rPr lang="ko-KR" altLang="en-US" dirty="0" smtClean="0"/>
                        <a:t>중단 원인 분석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93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서북병원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결핵과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</a:tr>
              <a:tr h="70839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환자정보</a:t>
                      </a:r>
                      <a:r>
                        <a:rPr lang="en-US" altLang="ko-KR" sz="1500" dirty="0" smtClean="0"/>
                        <a:t> /</a:t>
                      </a:r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장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준 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/18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2016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일 내과의원에서 흉부방사선 이상소견보여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흉부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CT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결과 결핵의심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양천구보건소에서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제 투약 시작함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투약 후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전신피부발진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부작용 생겨 본원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전입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.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회 외래방문 후 보호자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협조되지 않아 중단 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이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묵 남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/49</a:t>
                      </a:r>
                    </a:p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보건소경유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2015.05.14~2015.08.27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퇴원 후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회 외래 </a:t>
                      </a:r>
                      <a:r>
                        <a:rPr lang="ko-KR" altLang="en-US" sz="1000" b="0" i="0" u="none" strike="noStrike" baseline="0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내원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후 연락 두절됨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50545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  <a:p>
                      <a:endParaRPr lang="en-US" altLang="ko-KR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ko-KR" altLang="en-US" dirty="0" smtClean="0"/>
              <a:t>치료 </a:t>
            </a:r>
            <a:r>
              <a:rPr lang="ko-KR" altLang="en-US" dirty="0" err="1" smtClean="0"/>
              <a:t>중단률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전체 </a:t>
            </a:r>
            <a:r>
              <a:rPr lang="ko-KR" altLang="en-US" sz="2000" dirty="0" err="1" smtClean="0"/>
              <a:t>퇴록자</a:t>
            </a:r>
            <a:r>
              <a:rPr lang="ko-KR" altLang="en-US" sz="2000" dirty="0" smtClean="0"/>
              <a:t> 대상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105554" cy="5768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108"/>
                <a:gridCol w="2869223"/>
                <a:gridCol w="2869223"/>
              </a:tblGrid>
              <a:tr h="7930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주요 활동목표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활동성 결핵환자 적정 </a:t>
                      </a:r>
                      <a:r>
                        <a:rPr lang="ko-KR" altLang="en-US" sz="1800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목표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 &lt; 15%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실제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20.9% (14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/67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결과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목표 미 도달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총 </a:t>
                      </a:r>
                      <a:r>
                        <a:rPr lang="ko-KR" altLang="en-US" sz="1800" dirty="0" err="1" smtClean="0"/>
                        <a:t>퇴록수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67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중단 환자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14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 gridSpan="3">
                  <a:txBody>
                    <a:bodyPr/>
                    <a:lstStyle/>
                    <a:p>
                      <a:r>
                        <a:rPr lang="ko-KR" altLang="en-US" dirty="0" smtClean="0"/>
                        <a:t>중단 원인 분석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1271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서북병원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결핵과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</a:tr>
              <a:tr h="58012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환자정보</a:t>
                      </a:r>
                      <a:r>
                        <a:rPr lang="en-US" altLang="ko-KR" sz="1500" dirty="0" smtClean="0"/>
                        <a:t> /</a:t>
                      </a:r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준 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/52</a:t>
                      </a:r>
                    </a:p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보라매병원에서 불규칙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수약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후 장기입원 필요하여 전입 후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병실내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음주 반복하여 퇴원 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퇴원 후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외래는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보라매병원에서 하기로 했으나 퇴원 후 연락 중단 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근 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/42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일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~7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일 삼육병원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입원치료 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퇴원 후 약 복용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불성실하여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비순응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등록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. 2015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일 삼육병원입원중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일 목포 국립병원으로 전원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입원 치료 중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회 흡연으로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퇴원 처리되어 본원으로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전입 후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여러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차례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몰래 술 마시고 위협적인 행동하여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강제 퇴원시킴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퇴원 후 전화연결 되지 않음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. </a:t>
                      </a:r>
                    </a:p>
                  </a:txBody>
                  <a:tcPr marL="0" marR="0" marT="0" marB="0" anchor="ctr"/>
                </a:tc>
              </a:tr>
              <a:tr h="50545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  <a:p>
                      <a:endParaRPr lang="en-US" altLang="ko-KR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ko-KR" altLang="en-US" dirty="0" smtClean="0"/>
              <a:t>치료 </a:t>
            </a:r>
            <a:r>
              <a:rPr lang="ko-KR" altLang="en-US" dirty="0" err="1" smtClean="0"/>
              <a:t>중단률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전체 </a:t>
            </a:r>
            <a:r>
              <a:rPr lang="ko-KR" altLang="en-US" sz="2000" dirty="0" err="1" smtClean="0"/>
              <a:t>퇴록자</a:t>
            </a:r>
            <a:r>
              <a:rPr lang="ko-KR" altLang="en-US" sz="2000" dirty="0" smtClean="0"/>
              <a:t> 대상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105554" cy="5226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108"/>
                <a:gridCol w="2869223"/>
                <a:gridCol w="2869223"/>
              </a:tblGrid>
              <a:tr h="7930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주요 활동목표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활동성 결핵환자 적정 </a:t>
                      </a:r>
                      <a:r>
                        <a:rPr lang="ko-KR" altLang="en-US" sz="1800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목표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 &lt; 15%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실제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20.9% (14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/67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결과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목표 미 도달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총 </a:t>
                      </a:r>
                      <a:r>
                        <a:rPr lang="ko-KR" altLang="en-US" sz="1800" dirty="0" err="1" smtClean="0"/>
                        <a:t>퇴록수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67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중단 환자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14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 gridSpan="3">
                  <a:txBody>
                    <a:bodyPr/>
                    <a:lstStyle/>
                    <a:p>
                      <a:r>
                        <a:rPr lang="ko-KR" altLang="en-US" dirty="0" smtClean="0"/>
                        <a:t>중단 원인 분석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1271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서북병원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결핵과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</a:tr>
              <a:tr h="58012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환자정보</a:t>
                      </a:r>
                      <a:r>
                        <a:rPr lang="en-US" altLang="ko-KR" sz="1500" dirty="0" smtClean="0"/>
                        <a:t> /</a:t>
                      </a:r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정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진 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/29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2010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MDR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진단 후 중단 반복하며 연락 잘 되지 않음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/>
                        <a:t>이</a:t>
                      </a:r>
                      <a:r>
                        <a:rPr lang="en-US" altLang="ko-KR" sz="1000" dirty="0" smtClean="0"/>
                        <a:t>0</a:t>
                      </a:r>
                      <a:r>
                        <a:rPr lang="ko-KR" altLang="en-US" sz="1000" dirty="0" smtClean="0"/>
                        <a:t>갑 남</a:t>
                      </a:r>
                      <a:r>
                        <a:rPr lang="en-US" altLang="ko-KR" sz="1000" dirty="0" smtClean="0"/>
                        <a:t>/60</a:t>
                      </a:r>
                    </a:p>
                    <a:p>
                      <a:r>
                        <a:rPr lang="ko-KR" altLang="en-US" sz="1000" dirty="0" smtClean="0"/>
                        <a:t>보라매병원에서 전입되어 입원 치료 후 연락 두절 됨</a:t>
                      </a:r>
                      <a:endParaRPr lang="ko-KR" altLang="en-US" sz="1000" dirty="0"/>
                    </a:p>
                  </a:txBody>
                  <a:tcPr/>
                </a:tc>
              </a:tr>
              <a:tr h="50545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  <a:p>
                      <a:endParaRPr lang="en-US" altLang="ko-KR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ko-KR" altLang="en-US" dirty="0" smtClean="0"/>
              <a:t>치료 </a:t>
            </a:r>
            <a:r>
              <a:rPr lang="ko-KR" altLang="en-US" dirty="0" err="1" smtClean="0"/>
              <a:t>중단률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전체 </a:t>
            </a:r>
            <a:r>
              <a:rPr lang="ko-KR" altLang="en-US" sz="2000" dirty="0" err="1" smtClean="0"/>
              <a:t>퇴록자</a:t>
            </a:r>
            <a:r>
              <a:rPr lang="ko-KR" altLang="en-US" sz="2000" dirty="0" smtClean="0"/>
              <a:t> 대상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105554" cy="5226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108"/>
                <a:gridCol w="2869223"/>
                <a:gridCol w="2869223"/>
              </a:tblGrid>
              <a:tr h="7930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주요 활동목표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활동성 결핵환자 적정 </a:t>
                      </a:r>
                      <a:r>
                        <a:rPr lang="ko-KR" altLang="en-US" sz="1800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목표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 &lt; 15%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실제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20.9% (14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/67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결과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목표 미 도달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총 </a:t>
                      </a:r>
                      <a:r>
                        <a:rPr lang="ko-KR" altLang="en-US" sz="1800" dirty="0" err="1" smtClean="0"/>
                        <a:t>퇴록수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67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중단 환자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14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 gridSpan="3">
                  <a:txBody>
                    <a:bodyPr/>
                    <a:lstStyle/>
                    <a:p>
                      <a:r>
                        <a:rPr lang="ko-KR" altLang="en-US" dirty="0" smtClean="0"/>
                        <a:t>중단 원인 분석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1271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서북병원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결핵과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</a:tr>
              <a:tr h="58012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환자정보</a:t>
                      </a:r>
                      <a:r>
                        <a:rPr lang="en-US" altLang="ko-KR" sz="1500" dirty="0" smtClean="0"/>
                        <a:t> /</a:t>
                      </a:r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/>
                        <a:t>권</a:t>
                      </a:r>
                      <a:r>
                        <a:rPr lang="en-US" altLang="ko-KR" sz="1000" dirty="0" smtClean="0"/>
                        <a:t>0</a:t>
                      </a:r>
                      <a:r>
                        <a:rPr lang="ko-KR" altLang="en-US" sz="1000" dirty="0" smtClean="0"/>
                        <a:t>호 남</a:t>
                      </a:r>
                      <a:r>
                        <a:rPr lang="en-US" altLang="ko-KR" sz="1000" dirty="0" smtClean="0"/>
                        <a:t>/46</a:t>
                      </a:r>
                    </a:p>
                    <a:p>
                      <a:r>
                        <a:rPr lang="ko-KR" altLang="en-US" sz="1000" dirty="0" smtClean="0"/>
                        <a:t>재발되어 치료 중 연락 두절 됨</a:t>
                      </a:r>
                      <a:endParaRPr lang="en-US" altLang="ko-KR" sz="1000" dirty="0" smtClean="0"/>
                    </a:p>
                    <a:p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/>
                        <a:t>이</a:t>
                      </a:r>
                      <a:r>
                        <a:rPr lang="en-US" altLang="ko-KR" sz="1000" dirty="0" smtClean="0"/>
                        <a:t>0</a:t>
                      </a:r>
                      <a:r>
                        <a:rPr lang="ko-KR" altLang="en-US" sz="1000" dirty="0" smtClean="0"/>
                        <a:t>호남</a:t>
                      </a:r>
                      <a:r>
                        <a:rPr lang="en-US" altLang="ko-KR" sz="1000" dirty="0" smtClean="0"/>
                        <a:t>/52</a:t>
                      </a:r>
                    </a:p>
                    <a:p>
                      <a:r>
                        <a:rPr lang="ko-KR" altLang="en-US" sz="1000" dirty="0" smtClean="0"/>
                        <a:t>중단 후 </a:t>
                      </a:r>
                      <a:r>
                        <a:rPr lang="ko-KR" altLang="en-US" sz="1000" dirty="0" err="1" smtClean="0"/>
                        <a:t>재치료</a:t>
                      </a:r>
                      <a:r>
                        <a:rPr lang="ko-KR" altLang="en-US" sz="1000" baseline="0" dirty="0" err="1" smtClean="0"/>
                        <a:t>이나</a:t>
                      </a:r>
                      <a:r>
                        <a:rPr lang="ko-KR" altLang="en-US" sz="1000" baseline="0" dirty="0" smtClean="0"/>
                        <a:t> 연락 두절 됨</a:t>
                      </a:r>
                      <a:endParaRPr lang="ko-KR" altLang="en-US" sz="1000" dirty="0"/>
                    </a:p>
                  </a:txBody>
                  <a:tcPr/>
                </a:tc>
              </a:tr>
              <a:tr h="50545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  <a:p>
                      <a:endParaRPr lang="en-US" altLang="ko-KR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ko-KR" altLang="en-US" dirty="0" smtClean="0"/>
              <a:t>치료 </a:t>
            </a:r>
            <a:r>
              <a:rPr lang="ko-KR" altLang="en-US" dirty="0" err="1" smtClean="0"/>
              <a:t>중단률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전체 </a:t>
            </a:r>
            <a:r>
              <a:rPr lang="ko-KR" altLang="en-US" sz="2000" dirty="0" err="1" smtClean="0"/>
              <a:t>퇴록자</a:t>
            </a:r>
            <a:r>
              <a:rPr lang="ko-KR" altLang="en-US" sz="2000" dirty="0" smtClean="0"/>
              <a:t> 대상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105554" cy="5256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108"/>
                <a:gridCol w="2869223"/>
                <a:gridCol w="2869223"/>
              </a:tblGrid>
              <a:tr h="7930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주요 활동목표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활동성 결핵환자 적정 </a:t>
                      </a:r>
                      <a:r>
                        <a:rPr lang="ko-KR" altLang="en-US" sz="1800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목표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 &lt; 15%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실제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20.9% (14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/67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4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결과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목표 미 도달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총 </a:t>
                      </a:r>
                      <a:r>
                        <a:rPr lang="ko-KR" altLang="en-US" sz="1800" dirty="0" err="1" smtClean="0"/>
                        <a:t>퇴록수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67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중단 환자</a:t>
                      </a:r>
                      <a:endParaRPr lang="ko-KR" alt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14</a:t>
                      </a:r>
                      <a:r>
                        <a:rPr lang="ko-KR" altLang="en-US" sz="1800" dirty="0" smtClean="0"/>
                        <a:t>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37">
                <a:tc gridSpan="3">
                  <a:txBody>
                    <a:bodyPr/>
                    <a:lstStyle/>
                    <a:p>
                      <a:r>
                        <a:rPr lang="ko-KR" altLang="en-US" dirty="0" smtClean="0"/>
                        <a:t>중단 원인 분석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1271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서북병원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결핵과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dirty="0" smtClean="0"/>
                    </a:p>
                  </a:txBody>
                  <a:tcPr/>
                </a:tc>
              </a:tr>
              <a:tr h="58012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환자정보</a:t>
                      </a:r>
                      <a:r>
                        <a:rPr lang="en-US" altLang="ko-KR" sz="1500" dirty="0" smtClean="0"/>
                        <a:t> /</a:t>
                      </a:r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 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/50</a:t>
                      </a:r>
                    </a:p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시흥시보건소에서 설사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지속되어 마산병원 입원 후 전입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퇴원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이후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번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외래 방문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후 연락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두절 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길 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/59</a:t>
                      </a:r>
                    </a:p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영등포관내 시설 입소 위해 검사 중 진단되어 영등포보건소 경유 입원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후 퇴원 이후 연락 두절 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505459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  <a:p>
                      <a:endParaRPr lang="en-US" altLang="ko-KR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보건소 신고 및 연계</a:t>
                      </a:r>
                      <a:endParaRPr lang="en-US" altLang="ko-KR" sz="15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치료 실패율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전체 </a:t>
            </a:r>
            <a:r>
              <a:rPr lang="ko-KR" altLang="en-US" sz="2000" dirty="0" err="1" smtClean="0"/>
              <a:t>퇴록자</a:t>
            </a:r>
            <a:r>
              <a:rPr lang="ko-KR" altLang="en-US" sz="2000" dirty="0" smtClean="0"/>
              <a:t> 대상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51520" y="1357299"/>
          <a:ext cx="8568952" cy="5111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778"/>
                <a:gridCol w="5421174"/>
              </a:tblGrid>
              <a:tr h="479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주요 활동목표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활동성 결핵환자 적정 </a:t>
                      </a:r>
                      <a:r>
                        <a:rPr lang="ko-KR" altLang="en-US" sz="1800" dirty="0" err="1" smtClean="0"/>
                        <a:t>관리율</a:t>
                      </a:r>
                      <a:endParaRPr lang="ko-KR" altLang="en-US" dirty="0"/>
                    </a:p>
                  </a:txBody>
                  <a:tcPr/>
                </a:tc>
              </a:tr>
              <a:tr h="3106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목표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&lt;1.0%</a:t>
                      </a:r>
                      <a:endParaRPr lang="ko-KR" altLang="en-US" dirty="0"/>
                    </a:p>
                  </a:txBody>
                  <a:tcPr/>
                </a:tc>
              </a:tr>
              <a:tr h="3106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실제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2.4%</a:t>
                      </a:r>
                      <a:endParaRPr lang="ko-KR" altLang="en-US" dirty="0"/>
                    </a:p>
                  </a:txBody>
                  <a:tcPr/>
                </a:tc>
              </a:tr>
              <a:tr h="3106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/>
                        <a:t>결과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목표 </a:t>
                      </a:r>
                      <a:r>
                        <a:rPr lang="ko-KR" altLang="en-US" dirty="0" err="1" smtClean="0"/>
                        <a:t>미도달</a:t>
                      </a:r>
                      <a:endParaRPr lang="ko-KR" altLang="en-US" dirty="0"/>
                    </a:p>
                  </a:txBody>
                  <a:tcPr/>
                </a:tc>
              </a:tr>
              <a:tr h="3106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err="1" smtClean="0"/>
                        <a:t>총퇴록수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67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/>
                </a:tc>
              </a:tr>
              <a:tr h="3106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실패 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명</a:t>
                      </a:r>
                    </a:p>
                  </a:txBody>
                  <a:tcPr/>
                </a:tc>
              </a:tr>
              <a:tr h="338119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실패 원인 분석  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800" dirty="0"/>
                    </a:p>
                  </a:txBody>
                  <a:tcPr/>
                </a:tc>
              </a:tr>
              <a:tr h="50548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altLang="ko-KR" dirty="0" smtClean="0"/>
                    </a:p>
                    <a:p>
                      <a:pPr algn="ctr"/>
                      <a:endParaRPr lang="en-US" altLang="ko-KR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15</a:t>
                      </a:r>
                      <a:r>
                        <a:rPr lang="ko-KR" altLang="en-US" sz="1400" dirty="0" smtClean="0"/>
                        <a:t>년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MDR </a:t>
                      </a:r>
                      <a:r>
                        <a:rPr lang="ko-KR" altLang="en-US" sz="1400" dirty="0" smtClean="0"/>
                        <a:t>진단받고 본원으로 전원 되어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개월 입원 치료 후 음전되어 외래 치료 중인 환자로 결핵균 도말 양성 </a:t>
                      </a:r>
                      <a:r>
                        <a:rPr lang="en-US" altLang="ko-KR" sz="1400" dirty="0" smtClean="0"/>
                        <a:t>/ </a:t>
                      </a:r>
                      <a:r>
                        <a:rPr lang="ko-KR" altLang="en-US" sz="1400" dirty="0" smtClean="0"/>
                        <a:t>배양 양성으로 </a:t>
                      </a:r>
                      <a:r>
                        <a:rPr lang="ko-KR" altLang="en-US" sz="1400" dirty="0" err="1" smtClean="0"/>
                        <a:t>양전되어</a:t>
                      </a:r>
                      <a:r>
                        <a:rPr lang="ko-KR" altLang="en-US" sz="1400" dirty="0" smtClean="0"/>
                        <a:t> 치료실패로 판정하고 입원 명령</a:t>
                      </a:r>
                      <a:endParaRPr lang="en-US" altLang="ko-KR" sz="1400" dirty="0" smtClean="0"/>
                    </a:p>
                    <a:p>
                      <a:pPr algn="ctr"/>
                      <a:endParaRPr lang="en-US" altLang="ko-KR" dirty="0" smtClean="0"/>
                    </a:p>
                  </a:txBody>
                  <a:tcPr/>
                </a:tc>
              </a:tr>
              <a:tr h="61163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500" dirty="0"/>
                    </a:p>
                  </a:txBody>
                  <a:tcPr/>
                </a:tc>
              </a:tr>
              <a:tr h="1319552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대책</a:t>
                      </a:r>
                      <a:endParaRPr lang="ko-KR" altLang="en-US" sz="15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5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/>
          <a:p>
            <a:r>
              <a:rPr lang="ko-KR" altLang="en-US" sz="3000" dirty="0" smtClean="0"/>
              <a:t>지침 의거 초기 </a:t>
            </a:r>
            <a:r>
              <a:rPr lang="ko-KR" altLang="en-US" sz="3000" dirty="0" err="1" smtClean="0"/>
              <a:t>치료율</a:t>
            </a:r>
            <a:r>
              <a:rPr lang="ko-KR" altLang="en-US" sz="3000" dirty="0" smtClean="0"/>
              <a:t> </a:t>
            </a:r>
            <a:endParaRPr lang="ko-KR" altLang="en-US" sz="3000" dirty="0"/>
          </a:p>
        </p:txBody>
      </p:sp>
      <p:sp>
        <p:nvSpPr>
          <p:cNvPr id="7" name="세로 텍스트 개체 틀 6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half" idx="4294967295"/>
          </p:nvPr>
        </p:nvGraphicFramePr>
        <p:xfrm>
          <a:off x="214282" y="807899"/>
          <a:ext cx="8462174" cy="584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245"/>
                <a:gridCol w="940041"/>
                <a:gridCol w="616191"/>
                <a:gridCol w="393152"/>
                <a:gridCol w="1091721"/>
                <a:gridCol w="1013741"/>
                <a:gridCol w="1091721"/>
                <a:gridCol w="1481621"/>
                <a:gridCol w="1013741"/>
              </a:tblGrid>
              <a:tr h="57023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2500" b="0" dirty="0" smtClean="0"/>
                        <a:t> </a:t>
                      </a:r>
                      <a:endParaRPr lang="ko-KR" altLang="en-US" sz="25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latinLnBrk="1"/>
                      <a:endParaRPr lang="ko-KR" altLang="en-US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147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목표 </a:t>
                      </a:r>
                      <a:endParaRPr lang="ko-KR" altLang="en-US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&gt;82%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147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실제  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87%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147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결과 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/>
                        <a:t>목표  도달 </a:t>
                      </a:r>
                      <a:endParaRPr lang="en-US" altLang="ko-KR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147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총 대상환자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준수자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aseline="0" dirty="0" smtClean="0"/>
                        <a:t>30/37 (87</a:t>
                      </a:r>
                      <a:r>
                        <a:rPr lang="en-US" altLang="ko-KR" dirty="0" smtClean="0"/>
                        <a:t>%)</a:t>
                      </a:r>
                    </a:p>
                    <a:p>
                      <a:pPr latinLnBrk="1"/>
                      <a:endParaRPr lang="en-US" altLang="ko-KR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2010">
                <a:tc gridSpan="9"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비준수</a:t>
                      </a:r>
                      <a:r>
                        <a:rPr lang="ko-KR" altLang="en-US" dirty="0" smtClean="0"/>
                        <a:t> 원인 분석</a:t>
                      </a:r>
                      <a:r>
                        <a:rPr lang="en-US" altLang="ko-KR" dirty="0" smtClean="0"/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en-US" altLang="ko-KR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en-US" altLang="ko-KR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895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500" b="1" dirty="0" smtClean="0"/>
                        <a:t>해당 기관</a:t>
                      </a:r>
                      <a:r>
                        <a:rPr lang="en-US" altLang="ko-KR" sz="1500" b="1" dirty="0" smtClean="0"/>
                        <a:t>/ </a:t>
                      </a:r>
                      <a:r>
                        <a:rPr lang="ko-KR" altLang="en-US" sz="1500" b="1" dirty="0" smtClean="0"/>
                        <a:t>해당 </a:t>
                      </a:r>
                      <a:endParaRPr lang="ko-KR" altLang="en-US" sz="1500" b="1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endParaRPr lang="ko-KR" altLang="en-US" sz="1300" b="1" dirty="0"/>
                    </a:p>
                    <a:p>
                      <a:pPr algn="ctr"/>
                      <a:r>
                        <a:rPr lang="ko-KR" altLang="en-US" sz="1300" b="1" dirty="0" smtClean="0"/>
                        <a:t>서북병원 결핵과</a:t>
                      </a:r>
                      <a:endParaRPr lang="ko-KR" altLang="en-US" sz="1300" b="1" dirty="0"/>
                    </a:p>
                    <a:p>
                      <a:endParaRPr lang="ko-KR" altLang="en-US" sz="1300" b="1" dirty="0" smtClean="0"/>
                    </a:p>
                    <a:p>
                      <a:endParaRPr lang="ko-KR" altLang="en-US" sz="13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sz="15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sz="13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sz="1300" b="1" dirty="0"/>
                    </a:p>
                  </a:txBody>
                  <a:tcPr/>
                </a:tc>
              </a:tr>
              <a:tr h="54064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500" dirty="0" smtClean="0"/>
                        <a:t>환자 정보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/>
                        <a:t>김</a:t>
                      </a:r>
                      <a:r>
                        <a:rPr lang="en-US" altLang="ko-KR" sz="1200" b="0" dirty="0" smtClean="0"/>
                        <a:t>0</a:t>
                      </a:r>
                      <a:r>
                        <a:rPr lang="ko-KR" altLang="en-US" sz="1200" b="0" dirty="0" smtClean="0"/>
                        <a:t>덕</a:t>
                      </a:r>
                      <a:endParaRPr lang="en-US" altLang="ko-KR" sz="1200" b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/>
                        <a:t>남</a:t>
                      </a:r>
                      <a:r>
                        <a:rPr lang="en-US" altLang="ko-KR" sz="1200" b="0" dirty="0" smtClean="0"/>
                        <a:t>/41</a:t>
                      </a:r>
                      <a:endParaRPr lang="ko-KR" altLang="en-US" sz="12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ko-KR" altLang="en-US" sz="1200" b="0" dirty="0" smtClean="0"/>
                        <a:t>이</a:t>
                      </a:r>
                      <a:r>
                        <a:rPr lang="en-US" altLang="ko-KR" sz="1200" b="0" dirty="0" smtClean="0"/>
                        <a:t>0</a:t>
                      </a:r>
                      <a:r>
                        <a:rPr lang="ko-KR" altLang="en-US" sz="1200" b="0" dirty="0" err="1" smtClean="0"/>
                        <a:t>규</a:t>
                      </a:r>
                      <a:endParaRPr lang="en-US" altLang="ko-KR" sz="1200" b="0" dirty="0" smtClean="0"/>
                    </a:p>
                    <a:p>
                      <a:r>
                        <a:rPr lang="ko-KR" altLang="en-US" sz="1200" b="0" dirty="0" smtClean="0"/>
                        <a:t>남</a:t>
                      </a:r>
                      <a:r>
                        <a:rPr lang="en-US" altLang="ko-KR" sz="1200" b="0" dirty="0" smtClean="0"/>
                        <a:t>/51</a:t>
                      </a:r>
                      <a:endParaRPr lang="ko-KR" altLang="en-US" sz="12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altLang="ko-KR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 smtClean="0"/>
                        <a:t>유</a:t>
                      </a:r>
                      <a:r>
                        <a:rPr lang="en-US" altLang="ko-KR" sz="1200" b="0" dirty="0" smtClean="0"/>
                        <a:t>0</a:t>
                      </a:r>
                      <a:r>
                        <a:rPr lang="ko-KR" altLang="en-US" sz="1200" b="0" dirty="0" smtClean="0"/>
                        <a:t>경</a:t>
                      </a:r>
                      <a:endParaRPr lang="en-US" altLang="ko-KR" sz="1200" b="0" dirty="0" smtClean="0"/>
                    </a:p>
                    <a:p>
                      <a:r>
                        <a:rPr lang="ko-KR" altLang="en-US" sz="1200" b="0" dirty="0" smtClean="0"/>
                        <a:t>남</a:t>
                      </a:r>
                      <a:r>
                        <a:rPr lang="en-US" altLang="ko-KR" sz="1200" b="0" dirty="0" smtClean="0"/>
                        <a:t>/59</a:t>
                      </a:r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 smtClean="0"/>
                        <a:t>오</a:t>
                      </a:r>
                      <a:r>
                        <a:rPr lang="en-US" altLang="ko-KR" sz="1200" b="0" dirty="0" smtClean="0"/>
                        <a:t>0</a:t>
                      </a:r>
                      <a:r>
                        <a:rPr lang="ko-KR" altLang="en-US" sz="1200" b="0" dirty="0" smtClean="0"/>
                        <a:t>식</a:t>
                      </a:r>
                      <a:endParaRPr lang="en-US" altLang="ko-KR" sz="1200" b="0" dirty="0" smtClean="0"/>
                    </a:p>
                    <a:p>
                      <a:r>
                        <a:rPr lang="ko-KR" altLang="en-US" sz="1200" b="0" dirty="0" smtClean="0"/>
                        <a:t>남</a:t>
                      </a:r>
                      <a:r>
                        <a:rPr lang="en-US" altLang="ko-KR" sz="1200" b="0" dirty="0" smtClean="0"/>
                        <a:t>/53</a:t>
                      </a:r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 smtClean="0"/>
                        <a:t>구</a:t>
                      </a:r>
                      <a:r>
                        <a:rPr lang="en-US" altLang="ko-KR" sz="1200" b="0" dirty="0" smtClean="0"/>
                        <a:t>0</a:t>
                      </a:r>
                      <a:r>
                        <a:rPr lang="ko-KR" altLang="en-US" sz="1200" b="0" dirty="0" smtClean="0"/>
                        <a:t>본</a:t>
                      </a:r>
                      <a:endParaRPr lang="en-US" altLang="ko-KR" sz="1200" b="0" dirty="0" smtClean="0"/>
                    </a:p>
                    <a:p>
                      <a:r>
                        <a:rPr lang="ko-KR" altLang="en-US" sz="1200" b="0" dirty="0" smtClean="0"/>
                        <a:t>남</a:t>
                      </a:r>
                      <a:r>
                        <a:rPr lang="en-US" altLang="ko-KR" sz="1200" b="0" dirty="0" smtClean="0"/>
                        <a:t>/61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 smtClean="0"/>
                        <a:t>백</a:t>
                      </a:r>
                      <a:r>
                        <a:rPr lang="en-US" altLang="ko-KR" sz="1200" b="0" dirty="0" smtClean="0"/>
                        <a:t>0</a:t>
                      </a:r>
                    </a:p>
                    <a:p>
                      <a:r>
                        <a:rPr lang="ko-KR" altLang="en-US" sz="1200" b="0" dirty="0" smtClean="0"/>
                        <a:t>남</a:t>
                      </a:r>
                      <a:r>
                        <a:rPr lang="en-US" altLang="ko-KR" sz="1200" b="0" dirty="0" smtClean="0"/>
                        <a:t>/70</a:t>
                      </a:r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 smtClean="0"/>
                        <a:t>함</a:t>
                      </a:r>
                      <a:r>
                        <a:rPr lang="en-US" altLang="ko-KR" sz="1200" b="0" dirty="0" smtClean="0"/>
                        <a:t>0</a:t>
                      </a:r>
                      <a:r>
                        <a:rPr lang="ko-KR" altLang="en-US" sz="1200" b="0" dirty="0" smtClean="0"/>
                        <a:t>철</a:t>
                      </a:r>
                      <a:endParaRPr lang="en-US" altLang="ko-KR" sz="1200" b="0" dirty="0" smtClean="0"/>
                    </a:p>
                    <a:p>
                      <a:r>
                        <a:rPr lang="ko-KR" altLang="en-US" sz="1200" b="0" dirty="0" smtClean="0"/>
                        <a:t>남</a:t>
                      </a:r>
                      <a:r>
                        <a:rPr lang="en-US" altLang="ko-KR" sz="1200" b="0" dirty="0" smtClean="0"/>
                        <a:t>/42</a:t>
                      </a:r>
                      <a:endParaRPr lang="ko-KR" altLang="en-US" sz="1200" b="0" dirty="0"/>
                    </a:p>
                  </a:txBody>
                  <a:tcPr/>
                </a:tc>
              </a:tr>
              <a:tr h="8340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500" dirty="0" smtClean="0"/>
                        <a:t>사유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200" b="0" dirty="0" smtClean="0"/>
                        <a:t>AST/ALT 69/50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200" b="0" dirty="0" smtClean="0"/>
                        <a:t>(</a:t>
                      </a:r>
                      <a:r>
                        <a:rPr lang="ko-KR" altLang="en-US" sz="1200" b="0" dirty="0" smtClean="0"/>
                        <a:t>내과의원 전입</a:t>
                      </a:r>
                      <a:r>
                        <a:rPr lang="en-US" altLang="ko-KR" sz="1200" b="0" dirty="0" smtClean="0"/>
                        <a:t>)</a:t>
                      </a:r>
                      <a:endParaRPr lang="ko-KR" altLang="en-US" sz="12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/>
                        <a:t>H,E</a:t>
                      </a:r>
                      <a:r>
                        <a:rPr lang="ko-KR" altLang="en-US" sz="1200" b="0" dirty="0" smtClean="0"/>
                        <a:t>내성</a:t>
                      </a:r>
                      <a:endParaRPr lang="en-US" altLang="ko-KR" sz="1200" b="0" dirty="0" smtClean="0"/>
                    </a:p>
                    <a:p>
                      <a:pPr latinLnBrk="1"/>
                      <a:r>
                        <a:rPr lang="en-US" altLang="ko-KR" sz="1200" b="0" dirty="0" smtClean="0"/>
                        <a:t>(</a:t>
                      </a:r>
                      <a:r>
                        <a:rPr lang="ko-KR" altLang="en-US" sz="1200" b="0" dirty="0" smtClean="0"/>
                        <a:t>보건소전입</a:t>
                      </a:r>
                      <a:r>
                        <a:rPr lang="en-US" altLang="ko-KR" sz="1200" b="0" dirty="0" smtClean="0"/>
                        <a:t>)</a:t>
                      </a:r>
                      <a:endParaRPr lang="ko-KR" altLang="en-US" sz="12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/>
                        <a:t>폐렴</a:t>
                      </a:r>
                      <a:endParaRPr lang="en-US" altLang="ko-KR" sz="1200" b="0" dirty="0" smtClean="0"/>
                    </a:p>
                    <a:p>
                      <a:pPr latinLnBrk="1"/>
                      <a:r>
                        <a:rPr lang="en-US" altLang="ko-KR" sz="1200" b="0" dirty="0" smtClean="0"/>
                        <a:t>(</a:t>
                      </a:r>
                      <a:r>
                        <a:rPr lang="ko-KR" altLang="en-US" sz="1200" b="0" dirty="0" smtClean="0"/>
                        <a:t>전입</a:t>
                      </a:r>
                      <a:r>
                        <a:rPr lang="en-US" altLang="ko-KR" sz="1200" b="0" dirty="0" smtClean="0"/>
                        <a:t>)</a:t>
                      </a:r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 smtClean="0"/>
                        <a:t>시력장애</a:t>
                      </a:r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AST/ALT 74/34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/>
                        <a:t>알콜리즘</a:t>
                      </a:r>
                      <a:endParaRPr lang="en-US" altLang="ko-KR" sz="1200" b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200" b="0" dirty="0" smtClean="0"/>
                        <a:t>R</a:t>
                      </a:r>
                      <a:r>
                        <a:rPr lang="ko-KR" altLang="en-US" sz="1200" b="0" dirty="0" smtClean="0"/>
                        <a:t>복용 구토 심함</a:t>
                      </a:r>
                      <a:endParaRPr lang="en-US" altLang="ko-KR" sz="1200" b="0" dirty="0" smtClean="0"/>
                    </a:p>
                    <a:p>
                      <a:r>
                        <a:rPr lang="en-US" altLang="ko-KR" sz="1200" b="0" dirty="0" smtClean="0"/>
                        <a:t>(</a:t>
                      </a:r>
                      <a:r>
                        <a:rPr lang="ko-KR" altLang="en-US" sz="1200" b="0" dirty="0" smtClean="0"/>
                        <a:t>보훈병원전입</a:t>
                      </a:r>
                      <a:r>
                        <a:rPr lang="en-US" altLang="ko-KR" sz="1200" b="0" dirty="0" smtClean="0"/>
                        <a:t>)</a:t>
                      </a:r>
                      <a:endParaRPr lang="ko-KR" altLang="en-US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AST/ALT 87/81</a:t>
                      </a:r>
                    </a:p>
                    <a:p>
                      <a:endParaRPr lang="en-US" altLang="ko-KR" sz="1200" b="0" baseline="0" dirty="0" smtClean="0"/>
                    </a:p>
                  </a:txBody>
                  <a:tcPr/>
                </a:tc>
              </a:tr>
              <a:tr h="63075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500" dirty="0" smtClean="0"/>
                        <a:t>사용 약제 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200" b="0" dirty="0" smtClean="0"/>
                        <a:t>HRE+LFX</a:t>
                      </a:r>
                      <a:endParaRPr lang="ko-KR" altLang="en-US" sz="12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altLang="ko-KR" sz="1200" b="0" dirty="0" smtClean="0"/>
                        <a:t>RZ+LFX</a:t>
                      </a:r>
                      <a:endParaRPr lang="ko-KR" altLang="en-US" sz="12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200" b="0" dirty="0" err="1" smtClean="0"/>
                        <a:t>HR+amk</a:t>
                      </a:r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200" b="0" dirty="0" smtClean="0"/>
                        <a:t>HRZ</a:t>
                      </a:r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200" b="0" dirty="0" smtClean="0"/>
                        <a:t>HRE</a:t>
                      </a:r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HE+LFX</a:t>
                      </a:r>
                      <a:endParaRPr lang="ko-KR" altLang="en-US" sz="1200" b="0" dirty="0" smtClean="0"/>
                    </a:p>
                    <a:p>
                      <a:endParaRPr lang="ko-KR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200" b="0" dirty="0" smtClean="0"/>
                        <a:t>E,CS,LFX</a:t>
                      </a:r>
                      <a:endParaRPr lang="ko-KR" altLang="en-US" sz="12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539552" y="548680"/>
            <a:ext cx="813690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ko-KR" altLang="en-US" sz="3000" dirty="0" smtClean="0"/>
              <a:t>약제 감수성 검사 </a:t>
            </a:r>
            <a:r>
              <a:rPr lang="ko-KR" altLang="en-US" sz="3000" dirty="0" err="1" smtClean="0"/>
              <a:t>시행율</a:t>
            </a:r>
            <a:r>
              <a:rPr lang="ko-KR" altLang="en-US" sz="3000" dirty="0" smtClean="0"/>
              <a:t> </a:t>
            </a:r>
            <a:endParaRPr lang="ko-KR" altLang="en-US" sz="3000" dirty="0"/>
          </a:p>
        </p:txBody>
      </p:sp>
      <p:sp>
        <p:nvSpPr>
          <p:cNvPr id="7" name="세로 텍스트 개체 틀 6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half" idx="4294967295"/>
          </p:nvPr>
        </p:nvGraphicFramePr>
        <p:xfrm>
          <a:off x="251520" y="1124743"/>
          <a:ext cx="8515280" cy="5156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2146"/>
                <a:gridCol w="1211094"/>
                <a:gridCol w="116840"/>
                <a:gridCol w="1800440"/>
                <a:gridCol w="1872208"/>
                <a:gridCol w="1962552"/>
              </a:tblGrid>
              <a:tr h="431238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581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목표 </a:t>
                      </a:r>
                      <a:endParaRPr lang="ko-KR" altLang="en-US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&gt;77%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581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실제  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2000" dirty="0" smtClean="0"/>
                        <a:t>100%</a:t>
                      </a:r>
                      <a:r>
                        <a:rPr lang="en-US" altLang="ko-KR" sz="2000" baseline="0" dirty="0" smtClean="0"/>
                        <a:t> </a:t>
                      </a:r>
                      <a:endParaRPr lang="ko-KR" altLang="en-US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8953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결과 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목표 도달 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4234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baseline="0" dirty="0" smtClean="0"/>
                        <a:t>대상 환자수</a:t>
                      </a:r>
                      <a:r>
                        <a:rPr lang="en-US" altLang="ko-KR" baseline="0" dirty="0" smtClean="0"/>
                        <a:t>: </a:t>
                      </a:r>
                      <a:r>
                        <a:rPr lang="ko-KR" altLang="en-US" baseline="0" dirty="0" err="1" smtClean="0"/>
                        <a:t>시행수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en-US" altLang="ko-KR" baseline="0" dirty="0" smtClean="0"/>
                        <a:t>: </a:t>
                      </a:r>
                      <a:r>
                        <a:rPr lang="ko-KR" altLang="en-US" baseline="0" dirty="0" err="1" smtClean="0"/>
                        <a:t>미검수</a:t>
                      </a:r>
                      <a:r>
                        <a:rPr lang="ko-KR" altLang="en-US" baseline="0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/>
                        <a:t>67 : 32 : 0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0766">
                <a:tc gridSpan="6"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미검</a:t>
                      </a:r>
                      <a:r>
                        <a:rPr lang="ko-KR" altLang="en-US" dirty="0" smtClean="0"/>
                        <a:t> 원인 분석 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4516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해당 기관</a:t>
                      </a:r>
                      <a:r>
                        <a:rPr lang="en-US" altLang="ko-KR" sz="1500" dirty="0" smtClean="0"/>
                        <a:t>/ </a:t>
                      </a:r>
                      <a:r>
                        <a:rPr lang="ko-KR" altLang="en-US" sz="1500" dirty="0" smtClean="0"/>
                        <a:t>해당과 </a:t>
                      </a:r>
                      <a:endParaRPr lang="ko-KR" altLang="en-US" sz="15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ko-KR" altLang="en-US" sz="1500" b="0" dirty="0" smtClean="0"/>
                        <a:t>서북병원 결핵과</a:t>
                      </a:r>
                      <a:endParaRPr lang="en-US" altLang="ko-KR" sz="1500" b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sz="15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altLang="ko-KR" sz="1500" b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altLang="ko-KR" sz="1500" b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altLang="ko-KR" sz="1500" b="0" dirty="0" smtClean="0"/>
                    </a:p>
                  </a:txBody>
                  <a:tcPr/>
                </a:tc>
              </a:tr>
              <a:tr h="48070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환자정보</a:t>
                      </a:r>
                      <a:r>
                        <a:rPr lang="en-US" altLang="ko-KR" sz="1500" dirty="0" smtClean="0"/>
                        <a:t> </a:t>
                      </a:r>
                      <a:r>
                        <a:rPr lang="ko-KR" altLang="en-US" sz="1500" dirty="0" smtClean="0"/>
                        <a:t> 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</a:tr>
              <a:tr h="48070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500" dirty="0" smtClean="0"/>
                        <a:t>사유</a:t>
                      </a:r>
                      <a:endParaRPr lang="ko-KR" alt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</a:tr>
              <a:tr h="4218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/>
                        <a:t>*</a:t>
                      </a:r>
                      <a:r>
                        <a:rPr lang="ko-KR" altLang="en-US" sz="1800" dirty="0" smtClean="0"/>
                        <a:t>대책 </a:t>
                      </a:r>
                      <a:endParaRPr lang="en-US" altLang="ko-KR" sz="18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altLang="ko-K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539552" y="548680"/>
            <a:ext cx="813690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 smtClean="0"/>
              <a:t>잠복결핵유병율</a:t>
            </a:r>
            <a:r>
              <a:rPr lang="ko-KR" altLang="en-US" dirty="0" smtClean="0"/>
              <a:t> 감소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ko-KR" altLang="en-US" sz="3000" dirty="0" err="1" smtClean="0"/>
              <a:t>접촉자</a:t>
            </a:r>
            <a:r>
              <a:rPr lang="ko-KR" altLang="en-US" sz="3000" dirty="0" smtClean="0"/>
              <a:t> </a:t>
            </a:r>
            <a:r>
              <a:rPr lang="ko-KR" altLang="en-US" sz="3000" dirty="0" err="1" smtClean="0"/>
              <a:t>검진율</a:t>
            </a:r>
            <a:endParaRPr lang="ko-KR" altLang="en-US" sz="3000" dirty="0"/>
          </a:p>
        </p:txBody>
      </p:sp>
      <p:sp>
        <p:nvSpPr>
          <p:cNvPr id="7" name="세로 텍스트 개체 틀 6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half" idx="4294967295"/>
          </p:nvPr>
        </p:nvGraphicFramePr>
        <p:xfrm>
          <a:off x="323528" y="764704"/>
          <a:ext cx="8389439" cy="3470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2160240"/>
                <a:gridCol w="3204863"/>
              </a:tblGrid>
              <a:tr h="215999"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/>
                </a:tc>
              </a:tr>
              <a:tr h="3558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목표 </a:t>
                      </a:r>
                      <a:endParaRPr lang="ko-KR" altLang="en-US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&gt;60%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en-US" altLang="ko-KR" dirty="0" smtClean="0"/>
                    </a:p>
                  </a:txBody>
                  <a:tcPr/>
                </a:tc>
              </a:tr>
              <a:tr h="4455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실제 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2000" dirty="0" smtClean="0"/>
                        <a:t>52%</a:t>
                      </a:r>
                      <a:r>
                        <a:rPr lang="en-US" altLang="ko-KR" sz="2000" baseline="0" dirty="0" smtClean="0"/>
                        <a:t> </a:t>
                      </a:r>
                      <a:endParaRPr lang="ko-KR" altLang="en-US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b="0" dirty="0"/>
                    </a:p>
                  </a:txBody>
                  <a:tcPr/>
                </a:tc>
              </a:tr>
              <a:tr h="4116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결과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목표 </a:t>
                      </a:r>
                      <a:r>
                        <a:rPr lang="ko-KR" altLang="en-US" sz="1800" dirty="0" err="1" smtClean="0"/>
                        <a:t>미도달</a:t>
                      </a:r>
                      <a:r>
                        <a:rPr lang="ko-KR" altLang="en-US" sz="1800" dirty="0" smtClean="0"/>
                        <a:t> 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800" dirty="0"/>
                    </a:p>
                  </a:txBody>
                  <a:tcPr/>
                </a:tc>
              </a:tr>
              <a:tr h="44899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aseline="0" dirty="0" err="1" smtClean="0"/>
                        <a:t>조사수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en-US" altLang="ko-KR" baseline="0" dirty="0" smtClean="0"/>
                        <a:t>: </a:t>
                      </a:r>
                      <a:r>
                        <a:rPr lang="ko-KR" altLang="en-US" baseline="0" dirty="0" err="1" smtClean="0"/>
                        <a:t>검진수</a:t>
                      </a:r>
                      <a:r>
                        <a:rPr lang="en-US" altLang="ko-KR" baseline="0" dirty="0" smtClean="0"/>
                        <a:t>: </a:t>
                      </a:r>
                      <a:r>
                        <a:rPr lang="ko-KR" altLang="en-US" baseline="0" dirty="0" err="1" smtClean="0"/>
                        <a:t>미검수</a:t>
                      </a:r>
                      <a:r>
                        <a:rPr lang="ko-KR" altLang="en-US" baseline="0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/>
                        <a:t>25 : 13 : 12(</a:t>
                      </a:r>
                      <a:r>
                        <a:rPr lang="ko-KR" altLang="en-US" sz="1800" dirty="0" smtClean="0"/>
                        <a:t>명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ko-KR" altLang="en-US" sz="1800" dirty="0" smtClean="0"/>
                        <a:t> 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800" dirty="0"/>
                    </a:p>
                  </a:txBody>
                  <a:tcPr/>
                </a:tc>
              </a:tr>
              <a:tr h="4106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미검</a:t>
                      </a:r>
                      <a:r>
                        <a:rPr lang="ko-KR" altLang="en-US" dirty="0" smtClean="0"/>
                        <a:t> 원인 분석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검진수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dirty="0" smtClean="0"/>
                        <a:t>대상자수 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미검</a:t>
                      </a:r>
                      <a:r>
                        <a:rPr lang="ko-KR" altLang="en-US" dirty="0" smtClean="0"/>
                        <a:t> 사유 </a:t>
                      </a:r>
                      <a:endParaRPr lang="ko-KR" altLang="en-US" dirty="0"/>
                    </a:p>
                  </a:txBody>
                  <a:tcPr/>
                </a:tc>
              </a:tr>
              <a:tr h="411796">
                <a:tc>
                  <a:txBody>
                    <a:bodyPr/>
                    <a:lstStyle/>
                    <a:p>
                      <a:pPr algn="r"/>
                      <a:r>
                        <a:rPr lang="ko-KR" altLang="en-US" dirty="0" smtClean="0"/>
                        <a:t>서북병원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/>
                        <a:t>52%(13/25</a:t>
                      </a:r>
                      <a:r>
                        <a:rPr lang="ko-KR" altLang="en-US" sz="1500" dirty="0" smtClean="0"/>
                        <a:t>명</a:t>
                      </a:r>
                      <a:r>
                        <a:rPr lang="en-US" altLang="ko-KR" sz="1500" dirty="0" smtClean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500" dirty="0" smtClean="0"/>
                        <a:t>미 </a:t>
                      </a:r>
                      <a:r>
                        <a:rPr lang="ko-KR" altLang="en-US" sz="1500" dirty="0" err="1" smtClean="0"/>
                        <a:t>내원</a:t>
                      </a:r>
                      <a:endParaRPr lang="ko-KR" altLang="en-US" sz="1500" dirty="0"/>
                    </a:p>
                  </a:txBody>
                  <a:tcPr/>
                </a:tc>
              </a:tr>
              <a:tr h="6100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*</a:t>
                      </a:r>
                      <a:r>
                        <a:rPr lang="ko-KR" altLang="en-US" dirty="0" err="1" smtClean="0"/>
                        <a:t>검진율</a:t>
                      </a:r>
                      <a:r>
                        <a:rPr lang="ko-KR" altLang="en-US" dirty="0" smtClean="0"/>
                        <a:t> 향상을 위한 대책 </a:t>
                      </a:r>
                      <a:endParaRPr lang="en-US" altLang="ko-KR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err="1" smtClean="0"/>
                        <a:t>접촉원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ko-KR" altLang="en-US" sz="1500" dirty="0" err="1" smtClean="0"/>
                        <a:t>내원</a:t>
                      </a:r>
                      <a:r>
                        <a:rPr lang="ko-KR" altLang="en-US" sz="1500" dirty="0" smtClean="0"/>
                        <a:t> 시 면담</a:t>
                      </a:r>
                      <a:endParaRPr lang="en-US" altLang="ko-KR" sz="15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539552" y="548680"/>
            <a:ext cx="813690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3528392"/>
          </a:xfrm>
        </p:spPr>
        <p:txBody>
          <a:bodyPr/>
          <a:lstStyle/>
          <a:p>
            <a:r>
              <a:rPr lang="ko-KR" altLang="en-US" dirty="0" smtClean="0"/>
              <a:t>결과 논의 및 건의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ko-KR" altLang="en-US" dirty="0" smtClean="0"/>
              <a:t>향후 일정 논의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  <p:graphicFrame>
        <p:nvGraphicFramePr>
          <p:cNvPr id="10" name="내용 개체 틀 9"/>
          <p:cNvGraphicFramePr>
            <a:graphicFrameLocks noGrp="1"/>
          </p:cNvGraphicFramePr>
          <p:nvPr>
            <p:ph sz="quarter" idx="4294967295"/>
          </p:nvPr>
        </p:nvGraphicFramePr>
        <p:xfrm>
          <a:off x="323528" y="1268761"/>
          <a:ext cx="8568952" cy="5112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2259"/>
                <a:gridCol w="6406693"/>
              </a:tblGrid>
              <a:tr h="6479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분석회의 </a:t>
                      </a:r>
                      <a:endParaRPr lang="ko-KR" altLang="en-US" dirty="0"/>
                    </a:p>
                  </a:txBody>
                  <a:tcPr/>
                </a:tc>
              </a:tr>
              <a:tr h="94973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일시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2016.7.14 (</a:t>
                      </a:r>
                      <a:r>
                        <a:rPr lang="ko-KR" altLang="en-US" dirty="0" smtClean="0"/>
                        <a:t>목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10118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장소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서북병원 </a:t>
                      </a:r>
                      <a:r>
                        <a:rPr lang="ko-KR" altLang="en-US" dirty="0" err="1" smtClean="0"/>
                        <a:t>의국</a:t>
                      </a:r>
                      <a:endParaRPr lang="ko-KR" altLang="en-US" dirty="0"/>
                    </a:p>
                  </a:txBody>
                  <a:tcPr/>
                </a:tc>
              </a:tr>
              <a:tr h="250302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내용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1) 2016</a:t>
                      </a:r>
                      <a:r>
                        <a:rPr lang="ko-KR" altLang="en-US" dirty="0" smtClean="0"/>
                        <a:t>년 </a:t>
                      </a: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월 신고 환자 표준진료지침 분석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2) 2016</a:t>
                      </a:r>
                      <a:r>
                        <a:rPr lang="ko-KR" altLang="en-US" dirty="0" smtClean="0"/>
                        <a:t>년 </a:t>
                      </a:r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월 </a:t>
                      </a:r>
                      <a:r>
                        <a:rPr lang="ko-KR" altLang="en-US" dirty="0" err="1" smtClean="0"/>
                        <a:t>퇴록</a:t>
                      </a:r>
                      <a:r>
                        <a:rPr lang="ko-KR" altLang="en-US" dirty="0" smtClean="0"/>
                        <a:t> 환자 중단 분석</a:t>
                      </a:r>
                      <a:endParaRPr lang="en-US" altLang="ko-KR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2952328"/>
          </a:xfrm>
        </p:spPr>
        <p:txBody>
          <a:bodyPr/>
          <a:lstStyle/>
          <a:p>
            <a:r>
              <a:rPr lang="ko-KR" altLang="en-US" dirty="0" smtClean="0"/>
              <a:t>경청해주셔서 감사합니다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15453</TotalTime>
  <Words>1886</Words>
  <Application>Microsoft Office PowerPoint</Application>
  <PresentationFormat>화면 슬라이드 쇼(4:3)</PresentationFormat>
  <Paragraphs>478</Paragraphs>
  <Slides>32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3" baseType="lpstr">
      <vt:lpstr>Office 테마</vt:lpstr>
      <vt:lpstr>민간의료기관 결핵관리사업 평가를 위한 모니터링 </vt:lpstr>
      <vt:lpstr>환자정보</vt:lpstr>
      <vt:lpstr>슬라이드 3</vt:lpstr>
      <vt:lpstr> 폐결핵, 폐외 결핵 분포현황 (단위:명)  </vt:lpstr>
      <vt:lpstr>폐외 결핵 분포현황(단위:명/%)(중복체크) </vt:lpstr>
      <vt:lpstr>도말 검사 환자 비율(*대상: 5월 등록환자) </vt:lpstr>
      <vt:lpstr>배양 검사 환자 비율(*대상: 3월 등록환자) </vt:lpstr>
      <vt:lpstr>약제 감수성 검사 시행율(*대상: 3월 등록환자) </vt:lpstr>
      <vt:lpstr>슬라이드 9</vt:lpstr>
      <vt:lpstr>접촉자 검진</vt:lpstr>
      <vt:lpstr>슬라이드 11</vt:lpstr>
      <vt:lpstr>퇴록 결과</vt:lpstr>
      <vt:lpstr>슬라이드 13</vt:lpstr>
      <vt:lpstr>목표 미도달 지표 분석 </vt:lpstr>
      <vt:lpstr>활동성 결핵 환자 적정 관리율</vt:lpstr>
      <vt:lpstr>활동성 결핵환자 관리율 </vt:lpstr>
      <vt:lpstr>결핵 환자 치료 성공률 </vt:lpstr>
      <vt:lpstr>치료 중단률-전체 퇴록자 대상 </vt:lpstr>
      <vt:lpstr>치료 중단률-전체 퇴록자 대상 </vt:lpstr>
      <vt:lpstr>치료 중단률-전체 퇴록자 대상 </vt:lpstr>
      <vt:lpstr>치료 중단률-전체 퇴록자 대상 </vt:lpstr>
      <vt:lpstr>치료 중단률-전체 퇴록자 대상 </vt:lpstr>
      <vt:lpstr>치료 중단률-전체 퇴록자 대상 </vt:lpstr>
      <vt:lpstr>치료 중단률-전체 퇴록자 대상 </vt:lpstr>
      <vt:lpstr>치료 실패율-전체 퇴록자 대상 </vt:lpstr>
      <vt:lpstr>지침 의거 초기 치료율 </vt:lpstr>
      <vt:lpstr>약제 감수성 검사 시행율 </vt:lpstr>
      <vt:lpstr>잠복결핵유병율 감소</vt:lpstr>
      <vt:lpstr>접촉자 검진율</vt:lpstr>
      <vt:lpstr>결과 논의 및 건의</vt:lpstr>
      <vt:lpstr>향후 일정 논의</vt:lpstr>
      <vt:lpstr>경청해주셔서 감사합니다. </vt:lpstr>
    </vt:vector>
  </TitlesOfParts>
  <Company>CMC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김주상</dc:creator>
  <cp:lastModifiedBy>Registered User</cp:lastModifiedBy>
  <cp:revision>1788</cp:revision>
  <dcterms:created xsi:type="dcterms:W3CDTF">2011-11-04T09:36:26Z</dcterms:created>
  <dcterms:modified xsi:type="dcterms:W3CDTF">2016-07-01T07:55:14Z</dcterms:modified>
</cp:coreProperties>
</file>