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25" r:id="rId1"/>
  </p:sldMasterIdLst>
  <p:notesMasterIdLst>
    <p:notesMasterId r:id="rId21"/>
  </p:notesMasterIdLst>
  <p:handoutMasterIdLst>
    <p:handoutMasterId r:id="rId22"/>
  </p:handoutMasterIdLst>
  <p:sldIdLst>
    <p:sldId id="9321" r:id="rId2"/>
    <p:sldId id="9322" r:id="rId3"/>
    <p:sldId id="9304" r:id="rId4"/>
    <p:sldId id="9291" r:id="rId5"/>
    <p:sldId id="9308" r:id="rId6"/>
    <p:sldId id="9310" r:id="rId7"/>
    <p:sldId id="9311" r:id="rId8"/>
    <p:sldId id="9312" r:id="rId9"/>
    <p:sldId id="9313" r:id="rId10"/>
    <p:sldId id="9314" r:id="rId11"/>
    <p:sldId id="9295" r:id="rId12"/>
    <p:sldId id="9290" r:id="rId13"/>
    <p:sldId id="9316" r:id="rId14"/>
    <p:sldId id="9297" r:id="rId15"/>
    <p:sldId id="9296" r:id="rId16"/>
    <p:sldId id="9294" r:id="rId17"/>
    <p:sldId id="9256" r:id="rId18"/>
    <p:sldId id="9320" r:id="rId19"/>
    <p:sldId id="9303" r:id="rId20"/>
  </p:sldIdLst>
  <p:sldSz cx="9906000" cy="6858000" type="A4"/>
  <p:notesSz cx="6797675" cy="9926638"/>
  <p:embeddedFontLst>
    <p:embeddedFont>
      <p:font typeface="08서울한강체 M" pitchFamily="18" charset="-127"/>
      <p:regular r:id="rId23"/>
    </p:embeddedFont>
    <p:embeddedFont>
      <p:font typeface="Tahoma" pitchFamily="34" charset="0"/>
      <p:regular r:id="rId24"/>
      <p:bold r:id="rId25"/>
    </p:embeddedFont>
    <p:embeddedFont>
      <p:font typeface="맑은 고딕" pitchFamily="50" charset="-127"/>
      <p:regular r:id="rId26"/>
      <p:bold r:id="rId27"/>
    </p:embeddedFont>
    <p:embeddedFont>
      <p:font typeface="HY견고딕" pitchFamily="18" charset="-127"/>
      <p:regular r:id="rId28"/>
    </p:embeddedFont>
    <p:embeddedFont>
      <p:font typeface="Book Antiqua" pitchFamily="18" charset="0"/>
      <p:regular r:id="rId29"/>
      <p:bold r:id="rId30"/>
      <p:italic r:id="rId31"/>
      <p:boldItalic r:id="rId3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Arial" pitchFamily="34" charset="0"/>
        <a:ea typeface="돋움체" pitchFamily="49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969696"/>
    <a:srgbClr val="003366"/>
    <a:srgbClr val="DDDDDD"/>
    <a:srgbClr val="333333"/>
    <a:srgbClr val="070000"/>
    <a:srgbClr val="4D4D4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75" autoAdjust="0"/>
    <p:restoredTop sz="93994" autoAdjust="0"/>
  </p:normalViewPr>
  <p:slideViewPr>
    <p:cSldViewPr snapToObjects="1" showGuides="1">
      <p:cViewPr varScale="1">
        <p:scale>
          <a:sx n="105" d="100"/>
          <a:sy n="105" d="100"/>
        </p:scale>
        <p:origin x="-48" y="-114"/>
      </p:cViewPr>
      <p:guideLst>
        <p:guide orient="horz" pos="1026"/>
        <p:guide orient="horz" pos="3838"/>
        <p:guide orient="horz" pos="4201"/>
        <p:guide orient="horz" pos="1207"/>
        <p:guide orient="horz" pos="2568"/>
        <p:guide orient="horz" pos="1253"/>
        <p:guide pos="398"/>
        <p:guide pos="943"/>
        <p:guide pos="3120"/>
        <p:guide pos="3347"/>
        <p:guide pos="5297"/>
        <p:guide pos="5842"/>
      </p:guideLst>
    </p:cSldViewPr>
  </p:slideViewPr>
  <p:outlineViewPr>
    <p:cViewPr>
      <p:scale>
        <a:sx n="33" d="100"/>
        <a:sy n="33" d="100"/>
      </p:scale>
      <p:origin x="24" y="1236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Objects="1" showGuides="1">
      <p:cViewPr varScale="1">
        <p:scale>
          <a:sx n="59" d="100"/>
          <a:sy n="59" d="100"/>
        </p:scale>
        <p:origin x="-2730" y="-84"/>
      </p:cViewPr>
      <p:guideLst>
        <p:guide orient="horz" pos="3127"/>
        <p:guide pos="214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>
            <a:lvl1pPr defTabSz="914051" latinLnBrk="0">
              <a:lnSpc>
                <a:spcPct val="100000"/>
              </a:lnSpc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ea typeface="맑은 고딕" pitchFamily="50" charset="-127"/>
            </a:endParaRP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232" y="4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>
            <a:lvl1pPr algn="r" defTabSz="914051" latinLnBrk="0">
              <a:lnSpc>
                <a:spcPct val="100000"/>
              </a:lnSpc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ea typeface="맑은 고딕" pitchFamily="50" charset="-127"/>
            </a:endParaRPr>
          </a:p>
        </p:txBody>
      </p:sp>
      <p:sp>
        <p:nvSpPr>
          <p:cNvPr id="261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28801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b" anchorCtr="0" compatLnSpc="1">
            <a:prstTxWarp prst="textNoShape">
              <a:avLst/>
            </a:prstTxWarp>
          </a:bodyPr>
          <a:lstStyle>
            <a:lvl1pPr defTabSz="914051" latinLnBrk="0">
              <a:lnSpc>
                <a:spcPct val="100000"/>
              </a:lnSpc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ea typeface="맑은 고딕" pitchFamily="50" charset="-127"/>
            </a:endParaRPr>
          </a:p>
        </p:txBody>
      </p:sp>
      <p:sp>
        <p:nvSpPr>
          <p:cNvPr id="261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232" y="9428801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b" anchorCtr="0" compatLnSpc="1">
            <a:prstTxWarp prst="textNoShape">
              <a:avLst/>
            </a:prstTxWarp>
          </a:bodyPr>
          <a:lstStyle>
            <a:lvl1pPr algn="r" defTabSz="914051" latinLnBrk="0">
              <a:lnSpc>
                <a:spcPct val="100000"/>
              </a:lnSpc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fld id="{E1C4C9BB-EE83-4B0C-B7EE-215A9538F9B3}" type="slidenum">
              <a:rPr lang="en-US" altLang="ko-KR"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dirty="0"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2002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>
            <a:lvl1pPr defTabSz="914051" latinLnBrk="0">
              <a:lnSpc>
                <a:spcPct val="100000"/>
              </a:lnSpc>
              <a:defRPr sz="1200">
                <a:latin typeface="Book Antiqua" pitchFamily="18" charset="0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232" y="4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>
            <a:lvl1pPr algn="r" defTabSz="914051" latinLnBrk="0">
              <a:lnSpc>
                <a:spcPct val="100000"/>
              </a:lnSpc>
              <a:defRPr sz="1200">
                <a:latin typeface="Book Antiqua" pitchFamily="18" charset="0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746125"/>
            <a:ext cx="5370513" cy="371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197" y="4715199"/>
            <a:ext cx="4987287" cy="4466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8801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b" anchorCtr="0" compatLnSpc="1">
            <a:prstTxWarp prst="textNoShape">
              <a:avLst/>
            </a:prstTxWarp>
          </a:bodyPr>
          <a:lstStyle>
            <a:lvl1pPr defTabSz="914051" latinLnBrk="0">
              <a:lnSpc>
                <a:spcPct val="100000"/>
              </a:lnSpc>
              <a:defRPr sz="1200">
                <a:latin typeface="Book Antiqua" pitchFamily="18" charset="0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232" y="9428801"/>
            <a:ext cx="2945447" cy="49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06" rIns="91419" bIns="45706" numCol="1" anchor="b" anchorCtr="0" compatLnSpc="1">
            <a:prstTxWarp prst="textNoShape">
              <a:avLst/>
            </a:prstTxWarp>
          </a:bodyPr>
          <a:lstStyle>
            <a:lvl1pPr algn="r" defTabSz="914051" latinLnBrk="0">
              <a:lnSpc>
                <a:spcPct val="100000"/>
              </a:lnSpc>
              <a:defRPr sz="1200">
                <a:latin typeface="Book Antiqua" pitchFamily="18" charset="0"/>
                <a:ea typeface="맑은 고딕" pitchFamily="50" charset="-127"/>
              </a:defRPr>
            </a:lvl1pPr>
          </a:lstStyle>
          <a:p>
            <a:pPr>
              <a:defRPr/>
            </a:pPr>
            <a:fld id="{E7BCDE67-2920-4231-8254-C331B49E37E2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543329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중간간지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endParaRPr lang="ko-KR" altLang="en-US" dirty="0" smtClean="0">
              <a:latin typeface="08서울한강체 M" pitchFamily="18" charset="-127"/>
              <a:ea typeface="08서울한강체 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3200" y="2759447"/>
            <a:ext cx="1628800" cy="107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1497013" y="2759447"/>
            <a:ext cx="68849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tIns="90000" bIns="90000" anchor="ctr"/>
          <a:lstStyle/>
          <a:p>
            <a:endParaRPr lang="ko-KR" altLang="en-US" dirty="0"/>
          </a:p>
        </p:txBody>
      </p:sp>
      <p:sp>
        <p:nvSpPr>
          <p:cNvPr id="6" name="Line 4"/>
          <p:cNvSpPr>
            <a:spLocks noChangeShapeType="1"/>
          </p:cNvSpPr>
          <p:nvPr userDrawn="1"/>
        </p:nvSpPr>
        <p:spPr bwMode="auto">
          <a:xfrm>
            <a:off x="1497013" y="4077072"/>
            <a:ext cx="68849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tIns="90000" bIns="90000" anchor="ctr"/>
          <a:lstStyle/>
          <a:p>
            <a:endParaRPr lang="ko-KR" altLang="en-US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524000" y="2803974"/>
            <a:ext cx="6858000" cy="12192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marL="381000" indent="-190500">
              <a:lnSpc>
                <a:spcPct val="100000"/>
              </a:lnSpc>
            </a:pPr>
            <a:endParaRPr lang="ko-KR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세부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064568" cy="36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3"/>
          <p:cNvSpPr>
            <a:spLocks noChangeShapeType="1"/>
          </p:cNvSpPr>
          <p:nvPr userDrawn="1"/>
        </p:nvSpPr>
        <p:spPr bwMode="auto">
          <a:xfrm>
            <a:off x="1497013" y="2759447"/>
            <a:ext cx="68849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tIns="90000" bIns="90000" anchor="ctr"/>
          <a:lstStyle/>
          <a:p>
            <a:endParaRPr lang="ko-KR" altLang="en-US" dirty="0"/>
          </a:p>
        </p:txBody>
      </p:sp>
      <p:sp>
        <p:nvSpPr>
          <p:cNvPr id="5" name="Line 4"/>
          <p:cNvSpPr>
            <a:spLocks noChangeShapeType="1"/>
          </p:cNvSpPr>
          <p:nvPr userDrawn="1"/>
        </p:nvSpPr>
        <p:spPr bwMode="auto">
          <a:xfrm>
            <a:off x="1497013" y="4076700"/>
            <a:ext cx="6884987" cy="37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tIns="90000" bIns="90000" anchor="ctr"/>
          <a:lstStyle/>
          <a:p>
            <a:endParaRPr lang="ko-KR" altLang="en-US" dirty="0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1497013" y="2759447"/>
            <a:ext cx="6911975" cy="13176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tIns="90000" bIns="90000" anchor="ctr"/>
          <a:lstStyle/>
          <a:p>
            <a:pPr marL="381000" indent="-190500" algn="ctr">
              <a:lnSpc>
                <a:spcPct val="100000"/>
              </a:lnSpc>
            </a:pPr>
            <a:endParaRPr lang="ko-KR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기본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064568" cy="36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0"/>
          </p:nvPr>
        </p:nvSpPr>
        <p:spPr>
          <a:xfrm>
            <a:off x="631825" y="368660"/>
            <a:ext cx="4141788" cy="431800"/>
          </a:xfrm>
          <a:prstGeom prst="rect">
            <a:avLst/>
          </a:prstGeom>
        </p:spPr>
        <p:txBody>
          <a:bodyPr wrap="none" lIns="0" anchor="ctr"/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18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cxnSp>
        <p:nvCxnSpPr>
          <p:cNvPr id="7" name="직선 연결선 6"/>
          <p:cNvCxnSpPr/>
          <p:nvPr userDrawn="1"/>
        </p:nvCxnSpPr>
        <p:spPr bwMode="auto">
          <a:xfrm>
            <a:off x="631825" y="800708"/>
            <a:ext cx="8642350" cy="0"/>
          </a:xfrm>
          <a:prstGeom prst="line">
            <a:avLst/>
          </a:prstGeom>
          <a:solidFill>
            <a:schemeClr val="bg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631825" y="6453336"/>
            <a:ext cx="8642350" cy="215900"/>
          </a:xfrm>
          <a:prstGeom prst="rect">
            <a:avLst/>
          </a:prstGeom>
        </p:spPr>
        <p:txBody>
          <a:bodyPr wrap="square" lIns="0" bIns="0" anchor="b"/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1000" b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0" y="7590"/>
            <a:ext cx="9890448" cy="5581650"/>
            <a:chOff x="152400" y="152400"/>
            <a:chExt cx="9906000" cy="5581650"/>
          </a:xfrm>
        </p:grpSpPr>
        <p:pic>
          <p:nvPicPr>
            <p:cNvPr id="3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r="49721"/>
            <a:stretch>
              <a:fillRect/>
            </a:stretch>
          </p:blipFill>
          <p:spPr>
            <a:xfrm>
              <a:off x="152400" y="152400"/>
              <a:ext cx="4980620" cy="5581650"/>
            </a:xfrm>
            <a:prstGeom prst="rect">
              <a:avLst/>
            </a:prstGeom>
          </p:spPr>
        </p:pic>
        <p:pic>
          <p:nvPicPr>
            <p:cNvPr id="4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50279" b="49037"/>
            <a:stretch>
              <a:fillRect/>
            </a:stretch>
          </p:blipFill>
          <p:spPr>
            <a:xfrm>
              <a:off x="5133020" y="152400"/>
              <a:ext cx="4925380" cy="2844552"/>
            </a:xfrm>
            <a:prstGeom prst="rect">
              <a:avLst/>
            </a:prstGeom>
          </p:spPr>
        </p:pic>
      </p:grpSp>
      <p:grpSp>
        <p:nvGrpSpPr>
          <p:cNvPr id="5" name="그룹 4"/>
          <p:cNvGrpSpPr/>
          <p:nvPr userDrawn="1"/>
        </p:nvGrpSpPr>
        <p:grpSpPr>
          <a:xfrm>
            <a:off x="4952999" y="2820139"/>
            <a:ext cx="4894920" cy="2730960"/>
            <a:chOff x="4952999" y="2820139"/>
            <a:chExt cx="4894920" cy="2730960"/>
          </a:xfrm>
        </p:grpSpPr>
        <p:pic>
          <p:nvPicPr>
            <p:cNvPr id="6" name="Picture 4" descr="주출입구 전경 사진"/>
            <p:cNvPicPr>
              <a:picLocks noChangeAspect="1" noChangeArrowheads="1"/>
            </p:cNvPicPr>
            <p:nvPr/>
          </p:nvPicPr>
          <p:blipFill>
            <a:blip r:embed="rId4" cstate="print"/>
            <a:srcRect l="1726" t="1966" r="1407" b="8035"/>
            <a:stretch>
              <a:fillRect/>
            </a:stretch>
          </p:blipFill>
          <p:spPr bwMode="auto">
            <a:xfrm>
              <a:off x="7225825" y="4074934"/>
              <a:ext cx="2622094" cy="1476165"/>
            </a:xfrm>
            <a:prstGeom prst="rect">
              <a:avLst/>
            </a:prstGeom>
            <a:noFill/>
          </p:spPr>
        </p:pic>
        <p:pic>
          <p:nvPicPr>
            <p:cNvPr id="7" name="Picture 2" descr="http://www.wwnme.com/sub2_result/pds/080705075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36397" y="4074934"/>
              <a:ext cx="1899741" cy="1476165"/>
            </a:xfrm>
            <a:prstGeom prst="rect">
              <a:avLst/>
            </a:prstGeom>
            <a:noFill/>
          </p:spPr>
        </p:pic>
        <p:pic>
          <p:nvPicPr>
            <p:cNvPr id="8" name="Picture 6" descr="http://www.seobusilver.or.kr/upload/bbs/intra_help_co/hospital.jpg"/>
            <p:cNvPicPr>
              <a:picLocks noChangeAspect="1" noChangeArrowheads="1"/>
            </p:cNvPicPr>
            <p:nvPr/>
          </p:nvPicPr>
          <p:blipFill>
            <a:blip r:embed="rId6" cstate="print"/>
            <a:srcRect l="1027" t="3607" r="1032" b="27095"/>
            <a:stretch>
              <a:fillRect/>
            </a:stretch>
          </p:blipFill>
          <p:spPr bwMode="auto">
            <a:xfrm>
              <a:off x="5211859" y="2852143"/>
              <a:ext cx="2657466" cy="1222791"/>
            </a:xfrm>
            <a:prstGeom prst="rect">
              <a:avLst/>
            </a:prstGeom>
            <a:noFill/>
          </p:spPr>
        </p:pic>
        <p:pic>
          <p:nvPicPr>
            <p:cNvPr id="9" name="Picture 8" descr="http://www.allcares.co.kr/data/hospital/196079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964720" y="2820140"/>
              <a:ext cx="1140408" cy="1256932"/>
            </a:xfrm>
            <a:prstGeom prst="rect">
              <a:avLst/>
            </a:prstGeom>
            <a:noFill/>
          </p:spPr>
        </p:pic>
        <p:pic>
          <p:nvPicPr>
            <p:cNvPr id="10" name="Picture 4" descr="http://www.wwnme.com/sub2_result/pds/080705030721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53000" y="4786966"/>
              <a:ext cx="983396" cy="764133"/>
            </a:xfrm>
            <a:prstGeom prst="rect">
              <a:avLst/>
            </a:prstGeom>
            <a:noFill/>
          </p:spPr>
        </p:pic>
        <p:pic>
          <p:nvPicPr>
            <p:cNvPr id="11" name="Picture 2" descr="http://news.yangcheon.go.kr/enewspaper/upimages/1214534936admin.JPG"/>
            <p:cNvPicPr>
              <a:picLocks noChangeAspect="1" noChangeArrowheads="1"/>
            </p:cNvPicPr>
            <p:nvPr/>
          </p:nvPicPr>
          <p:blipFill>
            <a:blip r:embed="rId9" cstate="print"/>
            <a:srcRect r="19605"/>
            <a:stretch>
              <a:fillRect/>
            </a:stretch>
          </p:blipFill>
          <p:spPr bwMode="auto">
            <a:xfrm>
              <a:off x="8265368" y="2820139"/>
              <a:ext cx="1582550" cy="1256933"/>
            </a:xfrm>
            <a:prstGeom prst="rect">
              <a:avLst/>
            </a:prstGeom>
            <a:noFill/>
          </p:spPr>
        </p:pic>
        <p:pic>
          <p:nvPicPr>
            <p:cNvPr id="12" name="Picture 4" descr="http://www.ablenews.co.kr/news/newsimages/newsimage/C_%5B0%5D7847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952999" y="4018509"/>
              <a:ext cx="983397" cy="778643"/>
            </a:xfrm>
            <a:prstGeom prst="rect">
              <a:avLst/>
            </a:prstGeom>
            <a:noFill/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 l="45546" t="34671" r="35876" b="46928"/>
            <a:stretch>
              <a:fillRect/>
            </a:stretch>
          </p:blipFill>
          <p:spPr bwMode="auto">
            <a:xfrm>
              <a:off x="7220714" y="2820139"/>
              <a:ext cx="1044654" cy="644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12" cstate="print"/>
            <a:srcRect l="14775" t="53008" r="65704" b="26679"/>
            <a:stretch>
              <a:fillRect/>
            </a:stretch>
          </p:blipFill>
          <p:spPr bwMode="auto">
            <a:xfrm>
              <a:off x="7836138" y="3464424"/>
              <a:ext cx="969290" cy="612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Rectangle 6"/>
          <p:cNvSpPr>
            <a:spLocks noChangeArrowheads="1"/>
          </p:cNvSpPr>
          <p:nvPr userDrawn="1"/>
        </p:nvSpPr>
        <p:spPr bwMode="auto">
          <a:xfrm>
            <a:off x="0" y="5589190"/>
            <a:ext cx="9906000" cy="1260190"/>
          </a:xfrm>
          <a:prstGeom prst="rect">
            <a:avLst/>
          </a:prstGeom>
          <a:solidFill>
            <a:srgbClr val="92D05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301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제목 개체 틀 7"/>
          <p:cNvSpPr>
            <a:spLocks noGrp="1"/>
          </p:cNvSpPr>
          <p:nvPr>
            <p:ph type="title"/>
          </p:nvPr>
        </p:nvSpPr>
        <p:spPr bwMode="auto">
          <a:xfrm>
            <a:off x="631825" y="368300"/>
            <a:ext cx="8642350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9" name="직사각형 8"/>
          <p:cNvSpPr/>
          <p:nvPr userDrawn="1"/>
        </p:nvSpPr>
        <p:spPr bwMode="auto">
          <a:xfrm>
            <a:off x="9726000" y="6678000"/>
            <a:ext cx="180000" cy="18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tIns="90000" bIns="90000" rtlCol="0" anchor="ctr"/>
          <a:lstStyle/>
          <a:p>
            <a:pPr algn="ctr" latinLnBrk="0">
              <a:lnSpc>
                <a:spcPct val="120000"/>
              </a:lnSpc>
            </a:pPr>
            <a:fld id="{F8A282C5-263B-42EE-8DD8-411AD98A42C9}" type="slidenum">
              <a:rPr lang="en-US" altLang="ko-KR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pPr algn="ctr" latinLnBrk="0">
                <a:lnSpc>
                  <a:spcPct val="120000"/>
                </a:lnSpc>
              </a:pPr>
              <a:t>‹#›</a:t>
            </a:fld>
            <a:endParaRPr lang="ko-KR" altLang="en-US" sz="1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 bwMode="auto">
          <a:xfrm>
            <a:off x="7257256" y="6678000"/>
            <a:ext cx="2468744" cy="1800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latinLnBrk="0">
              <a:lnSpc>
                <a:spcPct val="12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서울특별시 시립병원 종합개선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T/F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1"/>
            <a:ext cx="1064568" cy="36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26" r:id="rId2"/>
    <p:sldLayoutId id="2147483828" r:id="rId3"/>
    <p:sldLayoutId id="2147483830" r:id="rId4"/>
  </p:sldLayoutIdLst>
  <p:txStyles>
    <p:titleStyle>
      <a:lvl1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  <a:cs typeface="Arial" charset="0"/>
        </a:defRPr>
      </a:lvl2pPr>
      <a:lvl3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  <a:cs typeface="Arial" charset="0"/>
        </a:defRPr>
      </a:lvl3pPr>
      <a:lvl4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  <a:cs typeface="Arial" charset="0"/>
        </a:defRPr>
      </a:lvl4pPr>
      <a:lvl5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  <a:cs typeface="Arial" charset="0"/>
        </a:defRPr>
      </a:lvl5pPr>
      <a:lvl6pPr marL="457200" algn="l" rtl="0" fontAlgn="base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</a:defRPr>
      </a:lvl6pPr>
      <a:lvl7pPr marL="914400" algn="l" rtl="0" fontAlgn="base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</a:defRPr>
      </a:lvl7pPr>
      <a:lvl8pPr marL="1371600" algn="l" rtl="0" fontAlgn="base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</a:defRPr>
      </a:lvl8pPr>
      <a:lvl9pPr marL="1828800" algn="l" rtl="0" fontAlgn="base">
        <a:lnSpc>
          <a:spcPct val="110000"/>
        </a:lnSpc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Arial" charset="0"/>
          <a:ea typeface="HY견고딕" pitchFamily="18" charset="-127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kumimoji="1" sz="1300" b="1">
          <a:solidFill>
            <a:schemeClr val="tx1"/>
          </a:solidFill>
          <a:latin typeface="Arial" pitchFamily="34" charset="0"/>
          <a:ea typeface="돋움" pitchFamily="50" charset="-127"/>
          <a:cs typeface="Arial" pitchFamily="34" charset="0"/>
        </a:defRPr>
      </a:lvl1pPr>
      <a:lvl2pPr marL="758825" indent="-285750" algn="ctr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300">
          <a:solidFill>
            <a:schemeClr val="tx1"/>
          </a:solidFill>
          <a:latin typeface="Book Antiqua" pitchFamily="18" charset="0"/>
          <a:ea typeface="+mn-ea"/>
          <a:cs typeface="돋움체" pitchFamily="49" charset="-127"/>
        </a:defRPr>
      </a:lvl2pPr>
      <a:lvl3pPr marL="1177925" indent="-228600" algn="ctr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300">
          <a:solidFill>
            <a:schemeClr val="tx1"/>
          </a:solidFill>
          <a:latin typeface="Book Antiqua" pitchFamily="18" charset="0"/>
          <a:ea typeface="+mn-ea"/>
          <a:cs typeface="돋움체" pitchFamily="49" charset="-127"/>
        </a:defRPr>
      </a:lvl3pPr>
      <a:lvl4pPr marL="1600200" indent="-228600" algn="ctr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300">
          <a:solidFill>
            <a:schemeClr val="tx1"/>
          </a:solidFill>
          <a:latin typeface="Book Antiqua" pitchFamily="18" charset="0"/>
          <a:ea typeface="+mn-ea"/>
          <a:cs typeface="돋움체" pitchFamily="49" charset="-127"/>
        </a:defRPr>
      </a:lvl4pPr>
      <a:lvl5pPr marL="2057400" indent="-228600" algn="ctr" rtl="0" eaLnBrk="0" fontAlgn="base" latinLnBrk="1" hangingPunct="0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  <a:cs typeface="돋움체" pitchFamily="49" charset="-127"/>
        </a:defRPr>
      </a:lvl5pPr>
      <a:lvl6pPr marL="2514600" indent="-228600" algn="ctr" rtl="0" fontAlgn="base" latinLnBrk="1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</a:defRPr>
      </a:lvl6pPr>
      <a:lvl7pPr marL="2971800" indent="-228600" algn="ctr" rtl="0" fontAlgn="base" latinLnBrk="1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</a:defRPr>
      </a:lvl7pPr>
      <a:lvl8pPr marL="3429000" indent="-228600" algn="ctr" rtl="0" fontAlgn="base" latinLnBrk="1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</a:defRPr>
      </a:lvl8pPr>
      <a:lvl9pPr marL="3886200" indent="-228600" algn="ctr" rtl="0" fontAlgn="base" latinLnBrk="1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Book Antiqua" pitchFamily="18" charset="0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488504" y="5733256"/>
            <a:ext cx="3313113" cy="93583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 tIns="90000" bIns="90000" anchor="ctr">
            <a:noAutofit/>
          </a:bodyPr>
          <a:lstStyle/>
          <a:p>
            <a:pPr algn="r" latinLnBrk="0">
              <a:buFont typeface="Arial" pitchFamily="34" charset="0"/>
              <a:buNone/>
            </a:pPr>
            <a:r>
              <a:rPr lang="ko-KR" altLang="en-US" sz="2000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서울시립병원종합개선</a:t>
            </a:r>
            <a:r>
              <a:rPr lang="en-US" altLang="ko-KR" sz="2000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T/F</a:t>
            </a:r>
          </a:p>
          <a:p>
            <a:pPr algn="r" latinLnBrk="0">
              <a:buFont typeface="Arial" pitchFamily="34" charset="0"/>
              <a:buNone/>
            </a:pPr>
            <a:r>
              <a:rPr lang="en-US" altLang="ko-KR" sz="1600" i="1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with</a:t>
            </a:r>
            <a:r>
              <a:rPr lang="en-US" altLang="ko-KR" sz="2000" kern="0" dirty="0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 </a:t>
            </a:r>
            <a:r>
              <a:rPr lang="ko-KR" altLang="en-US" sz="2000" kern="0" dirty="0" err="1" smtClean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rPr>
              <a:t>갈렙앤컴퍼니</a:t>
            </a:r>
            <a:endParaRPr lang="ko-KR" altLang="en-US" sz="2000" kern="0" dirty="0" smtClean="0">
              <a:solidFill>
                <a:schemeClr val="bg1"/>
              </a:solidFill>
              <a:latin typeface="+mn-lt"/>
              <a:ea typeface="+mj-ea"/>
              <a:cs typeface="Arial" pitchFamily="34" charset="0"/>
            </a:endParaRPr>
          </a:p>
        </p:txBody>
      </p:sp>
      <p:sp>
        <p:nvSpPr>
          <p:cNvPr id="3" name="Rectangle 11"/>
          <p:cNvSpPr txBox="1">
            <a:spLocks noChangeArrowheads="1"/>
          </p:cNvSpPr>
          <p:nvPr/>
        </p:nvSpPr>
        <p:spPr bwMode="auto">
          <a:xfrm>
            <a:off x="631825" y="1592796"/>
            <a:ext cx="5545311" cy="244792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none" lIns="0" tIns="90000" rIns="0" bIns="90000" numCol="1" anchor="ctr" anchorCtr="0" compatLnSpc="1">
            <a:prstTxWarp prst="textNoShape">
              <a:avLst/>
            </a:prstTxWarp>
            <a:noAutofit/>
          </a:bodyPr>
          <a:lstStyle/>
          <a:p>
            <a:pPr marL="90488" marR="0" lvl="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kern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j-ea"/>
                <a:cs typeface="Arial" pitchFamily="34" charset="0"/>
              </a:rPr>
              <a:t>서울특별시 시립병원 종합개선 프로젝트</a:t>
            </a:r>
            <a:endParaRPr lang="en-US" altLang="ko-KR" sz="2000" kern="0" dirty="0" smtClean="0">
              <a:solidFill>
                <a:schemeClr val="bg2">
                  <a:lumMod val="50000"/>
                </a:schemeClr>
              </a:solidFill>
              <a:latin typeface="+mn-lt"/>
              <a:ea typeface="+mj-ea"/>
              <a:cs typeface="Arial" pitchFamily="34" charset="0"/>
            </a:endParaRPr>
          </a:p>
          <a:p>
            <a:pPr marL="90488" marR="0" lvl="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000" kern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j-ea"/>
                <a:cs typeface="Arial" pitchFamily="34" charset="0"/>
              </a:rPr>
              <a:t>시민체감 서비스 디자인</a:t>
            </a: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+mj-lt"/>
              <a:ea typeface="맑은 고딕" pitchFamily="50" charset="-127"/>
            </a:endParaRPr>
          </a:p>
          <a:p>
            <a:pPr marL="90488" marR="0" lvl="0" defTabSz="914400">
              <a:buClrTx/>
              <a:buSzTx/>
              <a:buFontTx/>
              <a:buNone/>
              <a:tabLst/>
              <a:defRPr/>
            </a:pP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+mj-lt"/>
              <a:ea typeface="맑은 고딕" pitchFamily="50" charset="-127"/>
            </a:endParaRPr>
          </a:p>
          <a:p>
            <a:pPr marL="90488" marR="0" lvl="0" defTabSz="914400">
              <a:buClrTx/>
              <a:buSzTx/>
              <a:buFontTx/>
              <a:buNone/>
              <a:tabLst/>
              <a:defRPr/>
            </a:pPr>
            <a:endParaRPr lang="en-US" altLang="ko-KR" sz="1400" dirty="0" smtClean="0">
              <a:solidFill>
                <a:schemeClr val="bg2">
                  <a:lumMod val="50000"/>
                </a:schemeClr>
              </a:solidFill>
              <a:latin typeface="+mj-lt"/>
              <a:ea typeface="맑은 고딕" pitchFamily="50" charset="-127"/>
            </a:endParaRPr>
          </a:p>
          <a:p>
            <a:pPr marL="90488" marR="0" lvl="0" defTabSz="914400">
              <a:buClrTx/>
              <a:buSzTx/>
              <a:buFontTx/>
              <a:buNone/>
              <a:tabLst/>
              <a:defRPr/>
            </a:pP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맑은 고딕" pitchFamily="50" charset="-127"/>
              </a:rPr>
              <a:t>2013. 1. 17</a:t>
            </a:r>
            <a:endParaRPr lang="ko-KR" altLang="en-US" sz="1400" dirty="0" smtClean="0">
              <a:solidFill>
                <a:schemeClr val="bg2">
                  <a:lumMod val="50000"/>
                </a:schemeClr>
              </a:solidFill>
              <a:latin typeface="+mj-lt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87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1497013" y="2781300"/>
            <a:ext cx="6911975" cy="12954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sz="2000" dirty="0" smtClean="0">
                <a:latin typeface="+mj-ea"/>
                <a:ea typeface="+mj-ea"/>
              </a:rPr>
              <a:t>T6 </a:t>
            </a:r>
            <a:r>
              <a:rPr lang="ko-KR" altLang="en-US" sz="2000" dirty="0" smtClean="0">
                <a:latin typeface="+mj-ea"/>
                <a:ea typeface="+mj-ea"/>
              </a:rPr>
              <a:t>추진 계획 및 일정 </a:t>
            </a:r>
          </a:p>
        </p:txBody>
      </p:sp>
    </p:spTree>
    <p:extLst>
      <p:ext uri="{BB962C8B-B14F-4D97-AF65-F5344CB8AC3E}">
        <p14:creationId xmlns:p14="http://schemas.microsoft.com/office/powerpoint/2010/main" val="196469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추진계획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503362" y="1689438"/>
            <a:ext cx="2016943" cy="4320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72000" tIns="72000" rIns="72000" bIns="72000" rtlCol="0" anchor="ctr"/>
          <a:lstStyle/>
          <a:p>
            <a:pPr marL="285750" marR="0" lvl="0" indent="-28575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I. </a:t>
            </a:r>
            <a:r>
              <a:rPr lang="ko-KR" altLang="en-US" sz="140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현황 및 요구도 진단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2946301" y="1689438"/>
            <a:ext cx="1718475" cy="4320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72000" tIns="72000" rIns="72000" bIns="72000" rtlCol="0" anchor="ctr"/>
          <a:lstStyle/>
          <a:p>
            <a:pPr marL="285750" indent="-285750" algn="ctr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II. </a:t>
            </a:r>
            <a:r>
              <a:rPr lang="ko-KR" altLang="en-US" sz="140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아이디어 발굴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808984" y="1689438"/>
            <a:ext cx="2592288" cy="4320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72000" tIns="72000" rIns="72000" bIns="72000" rtlCol="0" anchor="ctr"/>
          <a:lstStyle/>
          <a:p>
            <a:pPr marL="285750" indent="-285750" algn="ctr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III. </a:t>
            </a:r>
            <a:r>
              <a:rPr lang="ko-KR" altLang="en-US" sz="1400" dirty="0" err="1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실행안</a:t>
            </a:r>
            <a:r>
              <a:rPr lang="ko-KR" altLang="en-US" sz="140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 개발 및 시범적용 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7560338" y="1689438"/>
            <a:ext cx="1728000" cy="4320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72000" tIns="72000" rIns="72000" bIns="72000" rtlCol="0" anchor="ctr"/>
          <a:lstStyle/>
          <a:p>
            <a:pPr marL="285750" indent="-285750" algn="ctr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IV. </a:t>
            </a:r>
            <a:r>
              <a:rPr lang="ko-KR" altLang="en-US" sz="140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실행</a:t>
            </a:r>
            <a:endParaRPr lang="en-US" altLang="ko-KR" sz="1400" dirty="0">
              <a:solidFill>
                <a:schemeClr val="tx2"/>
              </a:solidFill>
              <a:latin typeface="+mj-ea"/>
              <a:ea typeface="+mj-ea"/>
              <a:cs typeface="Arial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32712" y="2193494"/>
            <a:ext cx="8641966" cy="2963698"/>
            <a:chOff x="632712" y="1340768"/>
            <a:chExt cx="8641966" cy="2736304"/>
          </a:xfrm>
        </p:grpSpPr>
        <p:sp>
          <p:nvSpPr>
            <p:cNvPr id="33" name="직사각형 32"/>
            <p:cNvSpPr/>
            <p:nvPr/>
          </p:nvSpPr>
          <p:spPr>
            <a:xfrm>
              <a:off x="2936776" y="1340768"/>
              <a:ext cx="1728000" cy="2736304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72000" tIns="72000" rIns="72000" bIns="72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" name="양쪽 모서리가 둥근 사각형 37"/>
            <p:cNvSpPr/>
            <p:nvPr/>
          </p:nvSpPr>
          <p:spPr>
            <a:xfrm>
              <a:off x="3081488" y="1484784"/>
              <a:ext cx="1438074" cy="432048"/>
            </a:xfrm>
            <a:prstGeom prst="round2SameRect">
              <a:avLst/>
            </a:prstGeom>
            <a:gradFill rotWithShape="1">
              <a:gsLst>
                <a:gs pos="0">
                  <a:srgbClr val="6B94E2">
                    <a:tint val="50000"/>
                    <a:satMod val="300000"/>
                  </a:srgbClr>
                </a:gs>
                <a:gs pos="35000">
                  <a:srgbClr val="6B94E2">
                    <a:tint val="37000"/>
                    <a:satMod val="300000"/>
                  </a:srgbClr>
                </a:gs>
                <a:gs pos="100000">
                  <a:srgbClr val="6B94E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50" b="1" dirty="0" err="1" smtClean="0">
                  <a:latin typeface="맑은 고딕" pitchFamily="50" charset="-127"/>
                  <a:ea typeface="맑은 고딕" pitchFamily="50" charset="-127"/>
                </a:rPr>
                <a:t>인사이트</a:t>
              </a:r>
              <a:r>
                <a:rPr lang="ko-KR" altLang="en-US" sz="1050" b="1" dirty="0" smtClean="0">
                  <a:latin typeface="맑은 고딕" pitchFamily="50" charset="-127"/>
                  <a:ea typeface="맑은 고딕" pitchFamily="50" charset="-127"/>
                </a:rPr>
                <a:t> 팀 운영</a:t>
              </a:r>
              <a:endParaRPr lang="ko-KR" altLang="en-US" sz="105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081488" y="1916832"/>
              <a:ext cx="1438074" cy="72008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marL="171450" indent="-17145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kumimoji="0" lang="ko-KR" altLang="en-US" sz="1000" kern="0" dirty="0" err="1" smtClean="0">
                  <a:latin typeface="맑은 고딕" pitchFamily="50" charset="-127"/>
                  <a:ea typeface="맑은 고딕" pitchFamily="50" charset="-127"/>
                </a:rPr>
                <a:t>시민체감형</a:t>
              </a: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 서비스 아이디어 발굴</a:t>
              </a:r>
              <a:endParaRPr kumimoji="0" lang="en-US" altLang="ko-KR" sz="1000" kern="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71450" indent="-17145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kumimoji="0" lang="en-US" altLang="ko-KR" sz="1000" kern="0" dirty="0" smtClean="0">
                  <a:latin typeface="맑은 고딕" pitchFamily="50" charset="-127"/>
                  <a:ea typeface="맑은 고딕" pitchFamily="50" charset="-127"/>
                </a:rPr>
                <a:t>10</a:t>
              </a: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대 서비스 선정</a:t>
              </a:r>
              <a:endParaRPr kumimoji="0" lang="en-US" altLang="ko-KR" sz="1000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2" name="양쪽 모서리가 둥근 사각형 41"/>
            <p:cNvSpPr/>
            <p:nvPr/>
          </p:nvSpPr>
          <p:spPr>
            <a:xfrm>
              <a:off x="3080793" y="2780928"/>
              <a:ext cx="1438074" cy="432048"/>
            </a:xfrm>
            <a:prstGeom prst="round2SameRect">
              <a:avLst/>
            </a:prstGeom>
            <a:gradFill rotWithShape="1">
              <a:gsLst>
                <a:gs pos="0">
                  <a:srgbClr val="6B94E2">
                    <a:tint val="50000"/>
                    <a:satMod val="300000"/>
                  </a:srgbClr>
                </a:gs>
                <a:gs pos="35000">
                  <a:srgbClr val="6B94E2">
                    <a:tint val="37000"/>
                    <a:satMod val="300000"/>
                  </a:srgbClr>
                </a:gs>
                <a:gs pos="100000">
                  <a:srgbClr val="6B94E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50" b="1" dirty="0" smtClean="0">
                  <a:latin typeface="맑은 고딕" pitchFamily="50" charset="-127"/>
                  <a:ea typeface="맑은 고딕" pitchFamily="50" charset="-127"/>
                </a:rPr>
                <a:t>우수 사례 </a:t>
              </a:r>
              <a:r>
                <a:rPr lang="ko-KR" altLang="en-US" sz="1050" b="1" dirty="0">
                  <a:latin typeface="맑은 고딕" pitchFamily="50" charset="-127"/>
                  <a:ea typeface="맑은 고딕" pitchFamily="50" charset="-127"/>
                </a:rPr>
                <a:t>벤치마킹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080793" y="3212976"/>
              <a:ext cx="1438074" cy="72008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marL="171450" indent="-17145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시민 체감 서비스 관련 국내외 우수 사례 검토 </a:t>
              </a:r>
              <a:endParaRPr kumimoji="0" lang="ko-KR" altLang="en-US" sz="1000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5241032" y="1340768"/>
              <a:ext cx="1728000" cy="2736304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72000" tIns="72000" rIns="72000" bIns="72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7" name="양쪽 모서리가 둥근 사각형 46"/>
            <p:cNvSpPr/>
            <p:nvPr/>
          </p:nvSpPr>
          <p:spPr>
            <a:xfrm>
              <a:off x="5385744" y="1484784"/>
              <a:ext cx="1438074" cy="432048"/>
            </a:xfrm>
            <a:prstGeom prst="round2SameRect">
              <a:avLst/>
            </a:prstGeom>
            <a:gradFill rotWithShape="1">
              <a:gsLst>
                <a:gs pos="0">
                  <a:srgbClr val="6B94E2">
                    <a:tint val="50000"/>
                    <a:satMod val="300000"/>
                  </a:srgbClr>
                </a:gs>
                <a:gs pos="35000">
                  <a:srgbClr val="6B94E2">
                    <a:tint val="37000"/>
                    <a:satMod val="300000"/>
                  </a:srgbClr>
                </a:gs>
                <a:gs pos="100000">
                  <a:srgbClr val="6B94E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50" b="1" dirty="0" err="1" smtClean="0">
                  <a:latin typeface="맑은 고딕" pitchFamily="50" charset="-127"/>
                  <a:ea typeface="맑은 고딕" pitchFamily="50" charset="-127"/>
                </a:rPr>
                <a:t>실행안</a:t>
              </a:r>
              <a:r>
                <a:rPr lang="ko-KR" altLang="en-US" sz="1050" b="1" dirty="0" smtClean="0">
                  <a:latin typeface="맑은 고딕" pitchFamily="50" charset="-127"/>
                  <a:ea typeface="맑은 고딕" pitchFamily="50" charset="-127"/>
                </a:rPr>
                <a:t> 개발</a:t>
              </a:r>
              <a:endParaRPr lang="ko-KR" altLang="en-US" sz="105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385744" y="1916832"/>
              <a:ext cx="1438074" cy="72008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marL="171450" indent="-17145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목적</a:t>
              </a:r>
              <a:r>
                <a:rPr kumimoji="0" lang="en-US" altLang="ko-KR" sz="1000" kern="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대상</a:t>
              </a:r>
              <a:r>
                <a:rPr kumimoji="0" lang="en-US" altLang="ko-KR" sz="1000" kern="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서비스 내용</a:t>
              </a:r>
              <a:r>
                <a:rPr kumimoji="0" lang="en-US" altLang="ko-KR" sz="1000" kern="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방식</a:t>
              </a:r>
              <a:r>
                <a:rPr kumimoji="0" lang="en-US" altLang="ko-KR" sz="1000" kern="0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예산 </a:t>
              </a:r>
              <a:endParaRPr kumimoji="0" lang="ko-KR" altLang="en-US" sz="1000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9" name="양쪽 모서리가 둥근 사각형 48"/>
            <p:cNvSpPr/>
            <p:nvPr/>
          </p:nvSpPr>
          <p:spPr>
            <a:xfrm>
              <a:off x="5385744" y="2780928"/>
              <a:ext cx="1438074" cy="432048"/>
            </a:xfrm>
            <a:prstGeom prst="round2SameRect">
              <a:avLst/>
            </a:prstGeom>
            <a:gradFill rotWithShape="1">
              <a:gsLst>
                <a:gs pos="0">
                  <a:srgbClr val="6B94E2">
                    <a:tint val="50000"/>
                    <a:satMod val="300000"/>
                  </a:srgbClr>
                </a:gs>
                <a:gs pos="35000">
                  <a:srgbClr val="6B94E2">
                    <a:tint val="37000"/>
                    <a:satMod val="300000"/>
                  </a:srgbClr>
                </a:gs>
                <a:gs pos="100000">
                  <a:srgbClr val="6B94E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50" b="1" dirty="0">
                  <a:latin typeface="맑은 고딕" pitchFamily="50" charset="-127"/>
                  <a:ea typeface="맑은 고딕" pitchFamily="50" charset="-127"/>
                </a:rPr>
                <a:t>시범 적용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385744" y="3212976"/>
              <a:ext cx="1438074" cy="72008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marL="171450" indent="-17145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일부 시립병원 대상 시범 적용</a:t>
              </a:r>
              <a:endParaRPr kumimoji="0" lang="en-US" altLang="ko-KR" sz="1000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546678" y="1340768"/>
              <a:ext cx="1728000" cy="2736304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72000" tIns="72000" rIns="72000" bIns="72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3" name="양쪽 모서리가 둥근 사각형 52"/>
            <p:cNvSpPr/>
            <p:nvPr/>
          </p:nvSpPr>
          <p:spPr>
            <a:xfrm>
              <a:off x="7691390" y="1484784"/>
              <a:ext cx="1438074" cy="432048"/>
            </a:xfrm>
            <a:prstGeom prst="round2SameRect">
              <a:avLst/>
            </a:prstGeom>
            <a:gradFill rotWithShape="1">
              <a:gsLst>
                <a:gs pos="0">
                  <a:srgbClr val="6B94E2">
                    <a:tint val="50000"/>
                    <a:satMod val="300000"/>
                  </a:srgbClr>
                </a:gs>
                <a:gs pos="35000">
                  <a:srgbClr val="6B94E2">
                    <a:tint val="37000"/>
                    <a:satMod val="300000"/>
                  </a:srgbClr>
                </a:gs>
                <a:gs pos="100000">
                  <a:srgbClr val="6B94E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50" b="1" dirty="0">
                  <a:latin typeface="맑은 고딕" pitchFamily="50" charset="-127"/>
                  <a:ea typeface="맑은 고딕" pitchFamily="50" charset="-127"/>
                </a:rPr>
                <a:t>실행 계획 수립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7691390" y="1916832"/>
              <a:ext cx="1438074" cy="72008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marL="171450" indent="-17145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전체 시립병원 대상 실행 계획 수립</a:t>
              </a:r>
              <a:endParaRPr kumimoji="0" lang="en-US" altLang="ko-KR" sz="1000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5" name="양쪽 모서리가 둥근 사각형 54"/>
            <p:cNvSpPr/>
            <p:nvPr/>
          </p:nvSpPr>
          <p:spPr>
            <a:xfrm>
              <a:off x="7691390" y="2780928"/>
              <a:ext cx="1438074" cy="432048"/>
            </a:xfrm>
            <a:prstGeom prst="round2SameRect">
              <a:avLst/>
            </a:prstGeom>
            <a:gradFill rotWithShape="1">
              <a:gsLst>
                <a:gs pos="0">
                  <a:srgbClr val="6B94E2">
                    <a:tint val="50000"/>
                    <a:satMod val="300000"/>
                  </a:srgbClr>
                </a:gs>
                <a:gs pos="35000">
                  <a:srgbClr val="6B94E2">
                    <a:tint val="37000"/>
                    <a:satMod val="300000"/>
                  </a:srgbClr>
                </a:gs>
                <a:gs pos="100000">
                  <a:srgbClr val="6B94E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50" b="1" dirty="0" smtClean="0">
                  <a:latin typeface="맑은 고딕" pitchFamily="50" charset="-127"/>
                  <a:ea typeface="맑은 고딕" pitchFamily="50" charset="-127"/>
                </a:rPr>
                <a:t>실행 </a:t>
              </a:r>
              <a:endParaRPr lang="ko-KR" altLang="en-US" sz="105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7691390" y="3212976"/>
              <a:ext cx="1438074" cy="72008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6B94E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lIns="72000" tIns="72000" rIns="72000" bIns="72000" rtlCol="0" anchor="ctr"/>
            <a:lstStyle/>
            <a:p>
              <a:pPr marL="171450" indent="-17145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시민체감 </a:t>
              </a:r>
              <a:r>
                <a:rPr kumimoji="0" lang="en-US" altLang="ko-KR" sz="1000" kern="0" dirty="0" smtClean="0">
                  <a:latin typeface="맑은 고딕" pitchFamily="50" charset="-127"/>
                  <a:ea typeface="맑은 고딕" pitchFamily="50" charset="-127"/>
                </a:rPr>
                <a:t>10</a:t>
              </a:r>
              <a:r>
                <a:rPr kumimoji="0" lang="ko-KR" altLang="en-US" sz="1000" kern="0" dirty="0" smtClean="0">
                  <a:latin typeface="맑은 고딕" pitchFamily="50" charset="-127"/>
                  <a:ea typeface="맑은 고딕" pitchFamily="50" charset="-127"/>
                </a:rPr>
                <a:t>대 서비스 실행</a:t>
              </a:r>
              <a:endParaRPr kumimoji="0" lang="en-US" altLang="ko-KR" sz="1000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7" name="오른쪽 화살표 56"/>
            <p:cNvSpPr/>
            <p:nvPr/>
          </p:nvSpPr>
          <p:spPr>
            <a:xfrm>
              <a:off x="2451818" y="2384884"/>
              <a:ext cx="432000" cy="648072"/>
            </a:xfrm>
            <a:prstGeom prst="rightArrow">
              <a:avLst>
                <a:gd name="adj1" fmla="val 73516"/>
                <a:gd name="adj2" fmla="val 50000"/>
              </a:avLst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8" name="오른쪽 화살표 57"/>
            <p:cNvSpPr/>
            <p:nvPr/>
          </p:nvSpPr>
          <p:spPr>
            <a:xfrm>
              <a:off x="4756026" y="2384884"/>
              <a:ext cx="432000" cy="648072"/>
            </a:xfrm>
            <a:prstGeom prst="rightArrow">
              <a:avLst>
                <a:gd name="adj1" fmla="val 73516"/>
                <a:gd name="adj2" fmla="val 50000"/>
              </a:avLst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9" name="오른쪽 화살표 58"/>
            <p:cNvSpPr/>
            <p:nvPr/>
          </p:nvSpPr>
          <p:spPr>
            <a:xfrm>
              <a:off x="7060282" y="2384884"/>
              <a:ext cx="432000" cy="648072"/>
            </a:xfrm>
            <a:prstGeom prst="rightArrow">
              <a:avLst>
                <a:gd name="adj1" fmla="val 73516"/>
                <a:gd name="adj2" fmla="val 50000"/>
              </a:avLst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60" name="그룹 59"/>
            <p:cNvGrpSpPr/>
            <p:nvPr/>
          </p:nvGrpSpPr>
          <p:grpSpPr>
            <a:xfrm>
              <a:off x="632712" y="1340768"/>
              <a:ext cx="1728000" cy="2736304"/>
              <a:chOff x="632519" y="2060848"/>
              <a:chExt cx="1728000" cy="2736304"/>
            </a:xfrm>
          </p:grpSpPr>
          <p:sp>
            <p:nvSpPr>
              <p:cNvPr id="61" name="직사각형 60"/>
              <p:cNvSpPr/>
              <p:nvPr/>
            </p:nvSpPr>
            <p:spPr>
              <a:xfrm>
                <a:off x="632519" y="2060848"/>
                <a:ext cx="1728000" cy="2736304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6B94E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72000" tIns="72000" rIns="72000" bIns="72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2" name="양쪽 모서리가 둥근 사각형 61"/>
              <p:cNvSpPr/>
              <p:nvPr/>
            </p:nvSpPr>
            <p:spPr>
              <a:xfrm>
                <a:off x="777231" y="3501008"/>
                <a:ext cx="1438074" cy="432048"/>
              </a:xfrm>
              <a:prstGeom prst="round2SameRect">
                <a:avLst/>
              </a:prstGeom>
              <a:gradFill rotWithShape="1">
                <a:gsLst>
                  <a:gs pos="0">
                    <a:srgbClr val="6B94E2">
                      <a:tint val="50000"/>
                      <a:satMod val="300000"/>
                    </a:srgbClr>
                  </a:gs>
                  <a:gs pos="35000">
                    <a:srgbClr val="6B94E2">
                      <a:tint val="37000"/>
                      <a:satMod val="300000"/>
                    </a:srgbClr>
                  </a:gs>
                  <a:gs pos="100000">
                    <a:srgbClr val="6B94E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6B94E2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lIns="72000" tIns="72000" rIns="72000" bIns="72000" rtlCol="0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050" b="1" dirty="0" smtClean="0">
                    <a:latin typeface="맑은 고딕" pitchFamily="50" charset="-127"/>
                    <a:ea typeface="맑은 고딕" pitchFamily="50" charset="-127"/>
                  </a:rPr>
                  <a:t>시민 요구도 </a:t>
                </a:r>
                <a:r>
                  <a:rPr lang="ko-KR" altLang="en-US" sz="1050" b="1" dirty="0">
                    <a:latin typeface="맑은 고딕" pitchFamily="50" charset="-127"/>
                    <a:ea typeface="맑은 고딕" pitchFamily="50" charset="-127"/>
                  </a:rPr>
                  <a:t>진단</a:t>
                </a:r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777231" y="3933056"/>
                <a:ext cx="1438074" cy="72008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6B94E2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lIns="72000" tIns="72000" rIns="72000" bIns="72000" rtlCol="0" anchor="ctr"/>
              <a:lstStyle/>
              <a:p>
                <a:pPr marL="171450" indent="-171450" fontAlgn="auto" latinLnBrk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kumimoji="0" lang="ko-KR" altLang="en-US" sz="1000" kern="0" dirty="0" smtClean="0">
                    <a:latin typeface="맑은 고딕" pitchFamily="50" charset="-127"/>
                    <a:ea typeface="맑은 고딕" pitchFamily="50" charset="-127"/>
                  </a:rPr>
                  <a:t>시민요구도 분석 </a:t>
                </a:r>
                <a:endParaRPr kumimoji="0" lang="en-US" altLang="ko-KR" sz="1000" kern="0" dirty="0">
                  <a:latin typeface="맑은 고딕" pitchFamily="50" charset="-127"/>
                  <a:ea typeface="맑은 고딕" pitchFamily="50" charset="-127"/>
                </a:endParaRPr>
              </a:p>
              <a:p>
                <a:pPr marL="171450" indent="-171450" fontAlgn="auto" latinLnBrk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kumimoji="0" lang="ko-KR" altLang="en-US" sz="1000" kern="0" dirty="0" smtClean="0">
                    <a:latin typeface="맑은 고딕" pitchFamily="50" charset="-127"/>
                    <a:ea typeface="맑은 고딕" pitchFamily="50" charset="-127"/>
                  </a:rPr>
                  <a:t>언론보도이슈 </a:t>
                </a:r>
                <a:r>
                  <a:rPr kumimoji="0" lang="ko-KR" altLang="en-US" sz="1000" kern="0" dirty="0">
                    <a:latin typeface="맑은 고딕" pitchFamily="50" charset="-127"/>
                    <a:ea typeface="맑은 고딕" pitchFamily="50" charset="-127"/>
                  </a:rPr>
                  <a:t>분석</a:t>
                </a:r>
                <a:endParaRPr kumimoji="0" lang="en-US" altLang="ko-KR" sz="1000" kern="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4" name="양쪽 모서리가 둥근 사각형 63"/>
              <p:cNvSpPr/>
              <p:nvPr/>
            </p:nvSpPr>
            <p:spPr>
              <a:xfrm>
                <a:off x="776536" y="2204864"/>
                <a:ext cx="1438074" cy="432048"/>
              </a:xfrm>
              <a:prstGeom prst="round2SameRect">
                <a:avLst/>
              </a:prstGeom>
              <a:gradFill rotWithShape="1">
                <a:gsLst>
                  <a:gs pos="0">
                    <a:srgbClr val="6B94E2">
                      <a:tint val="50000"/>
                      <a:satMod val="300000"/>
                    </a:srgbClr>
                  </a:gs>
                  <a:gs pos="35000">
                    <a:srgbClr val="6B94E2">
                      <a:tint val="37000"/>
                      <a:satMod val="300000"/>
                    </a:srgbClr>
                  </a:gs>
                  <a:gs pos="100000">
                    <a:srgbClr val="6B94E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6B94E2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lIns="72000" tIns="72000" rIns="72000" bIns="72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050" b="1" dirty="0">
                    <a:latin typeface="맑은 고딕" pitchFamily="50" charset="-127"/>
                    <a:ea typeface="맑은 고딕" pitchFamily="50" charset="-127"/>
                  </a:rPr>
                  <a:t>시립병원 서비스 </a:t>
                </a:r>
                <a:endParaRPr lang="en-US" altLang="ko-KR" sz="1050" b="1" dirty="0">
                  <a:latin typeface="맑은 고딕" pitchFamily="50" charset="-127"/>
                  <a:ea typeface="맑은 고딕" pitchFamily="50" charset="-127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050" b="1" dirty="0">
                    <a:latin typeface="맑은 고딕" pitchFamily="50" charset="-127"/>
                    <a:ea typeface="맑은 고딕" pitchFamily="50" charset="-127"/>
                  </a:rPr>
                  <a:t>문제현황 진단</a:t>
                </a: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776536" y="2636912"/>
                <a:ext cx="1438074" cy="72008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6B94E2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lIns="72000" tIns="72000" rIns="72000" bIns="72000" rtlCol="0" anchor="ctr"/>
              <a:lstStyle/>
              <a:p>
                <a:pPr fontAlgn="auto" latinLnBrk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1000" kern="0" dirty="0" smtClean="0">
                    <a:latin typeface="맑은 고딕" pitchFamily="50" charset="-127"/>
                    <a:ea typeface="맑은 고딕" pitchFamily="50" charset="-127"/>
                  </a:rPr>
                  <a:t>- </a:t>
                </a:r>
                <a:r>
                  <a:rPr kumimoji="0" lang="ko-KR" altLang="en-US" sz="1000" kern="0" dirty="0" smtClean="0">
                    <a:latin typeface="맑은 고딕" pitchFamily="50" charset="-127"/>
                    <a:ea typeface="맑은 고딕" pitchFamily="50" charset="-127"/>
                  </a:rPr>
                  <a:t>만족도 </a:t>
                </a:r>
                <a:r>
                  <a:rPr kumimoji="0" lang="ko-KR" altLang="en-US" sz="1000" kern="0" dirty="0">
                    <a:latin typeface="맑은 고딕" pitchFamily="50" charset="-127"/>
                    <a:ea typeface="맑은 고딕" pitchFamily="50" charset="-127"/>
                  </a:rPr>
                  <a:t>조사결과</a:t>
                </a:r>
                <a:endParaRPr kumimoji="0" lang="en-US" altLang="ko-KR" sz="1000" kern="0" dirty="0">
                  <a:latin typeface="맑은 고딕" pitchFamily="50" charset="-127"/>
                  <a:ea typeface="맑은 고딕" pitchFamily="50" charset="-127"/>
                </a:endParaRPr>
              </a:p>
              <a:p>
                <a:pPr fontAlgn="auto" latinLnBrk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1000" kern="0" dirty="0">
                    <a:latin typeface="맑은 고딕" pitchFamily="50" charset="-127"/>
                    <a:ea typeface="맑은 고딕" pitchFamily="50" charset="-127"/>
                  </a:rPr>
                  <a:t>- </a:t>
                </a:r>
                <a:r>
                  <a:rPr kumimoji="0" lang="ko-KR" altLang="en-US" sz="1000" kern="0" dirty="0" smtClean="0">
                    <a:latin typeface="맑은 고딕" pitchFamily="50" charset="-127"/>
                    <a:ea typeface="맑은 고딕" pitchFamily="50" charset="-127"/>
                  </a:rPr>
                  <a:t>이미지 </a:t>
                </a:r>
                <a:r>
                  <a:rPr kumimoji="0" lang="ko-KR" altLang="en-US" sz="1000" kern="0" dirty="0">
                    <a:latin typeface="맑은 고딕" pitchFamily="50" charset="-127"/>
                    <a:ea typeface="맑은 고딕" pitchFamily="50" charset="-127"/>
                  </a:rPr>
                  <a:t>조사결과</a:t>
                </a:r>
              </a:p>
            </p:txBody>
          </p:sp>
        </p:grpSp>
      </p:grpSp>
      <p:sp>
        <p:nvSpPr>
          <p:cNvPr id="35" name="제목 17"/>
          <p:cNvSpPr>
            <a:spLocks noGrp="1"/>
          </p:cNvSpPr>
          <p:nvPr>
            <p:ph type="title"/>
          </p:nvPr>
        </p:nvSpPr>
        <p:spPr>
          <a:xfrm>
            <a:off x="631825" y="800708"/>
            <a:ext cx="8642350" cy="681070"/>
          </a:xfrm>
        </p:spPr>
        <p:txBody>
          <a:bodyPr/>
          <a:lstStyle/>
          <a:p>
            <a:r>
              <a:rPr lang="ko-KR" altLang="en-US" dirty="0" smtClean="0"/>
              <a:t>다음과 같이 혁신과제 </a:t>
            </a:r>
            <a:r>
              <a:rPr lang="en-US" altLang="ko-KR" dirty="0" smtClean="0"/>
              <a:t>T6</a:t>
            </a:r>
            <a:r>
              <a:rPr lang="ko-KR" altLang="en-US" dirty="0" smtClean="0"/>
              <a:t>를 추진하고자 함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399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추진일정</a:t>
            </a:r>
            <a:r>
              <a:rPr lang="en-US" altLang="ko-KR" dirty="0" smtClean="0"/>
              <a:t>(1</a:t>
            </a:r>
            <a:r>
              <a:rPr lang="ko-KR" altLang="en-US" dirty="0" smtClean="0"/>
              <a:t>월</a:t>
            </a:r>
            <a:r>
              <a:rPr lang="en-US" altLang="ko-KR" dirty="0" smtClean="0"/>
              <a:t>~4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 </a:t>
            </a:r>
            <a:r>
              <a:rPr lang="ko-KR" altLang="en-US" dirty="0" smtClean="0"/>
              <a:t>  </a:t>
            </a: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765066"/>
              </p:ext>
            </p:extLst>
          </p:nvPr>
        </p:nvGraphicFramePr>
        <p:xfrm>
          <a:off x="655569" y="1330228"/>
          <a:ext cx="8437891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978"/>
                <a:gridCol w="1859265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  <a:gridCol w="386978"/>
              </a:tblGrid>
              <a:tr h="2569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단계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업무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</a:t>
                      </a:r>
                      <a:endParaRPr lang="ko-KR" altLang="en-US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</a:t>
                      </a:r>
                      <a:endParaRPr lang="ko-KR" altLang="en-US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673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28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25</a:t>
                      </a:r>
                      <a:r>
                        <a:rPr kumimoji="0" lang="ko-KR" altLang="en-US" sz="900" b="0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900" spc="-1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900" spc="-15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25</a:t>
                      </a:r>
                      <a:r>
                        <a:rPr kumimoji="0" lang="ko-KR" altLang="en-US" sz="900" b="0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</a:t>
                      </a:r>
                      <a:endParaRPr kumimoji="0" lang="ko-KR" altLang="en-US" sz="900" b="0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</a:t>
                      </a:r>
                      <a:r>
                        <a:rPr kumimoji="0" lang="ko-KR" altLang="en-US" sz="900" b="0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</a:t>
                      </a:r>
                      <a:endParaRPr kumimoji="0" lang="ko-KR" altLang="en-US" sz="900" b="0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900" b="0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</a:t>
                      </a:r>
                      <a:endParaRPr kumimoji="0" lang="ko-KR" altLang="en-US" sz="900" b="0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22</a:t>
                      </a:r>
                      <a:r>
                        <a:rPr kumimoji="0" lang="ko-KR" altLang="en-US" sz="900" b="0" i="0" u="none" strike="noStrike" kern="1200" cap="none" spc="-15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</a:t>
                      </a:r>
                      <a:endParaRPr kumimoji="0" lang="ko-KR" altLang="en-US" sz="900" b="0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29</a:t>
                      </a:r>
                      <a:r>
                        <a:rPr kumimoji="0" lang="ko-KR" altLang="en-US" sz="900" b="0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1" lang="en-US" altLang="ko-KR" sz="1400" b="0" kern="1200" dirty="0" smtClean="0">
                          <a:solidFill>
                            <a:schemeClr val="tx2"/>
                          </a:solidFill>
                          <a:latin typeface="+mj-ea"/>
                          <a:ea typeface="+mj-ea"/>
                          <a:cs typeface="Arial" pitchFamily="34" charset="0"/>
                        </a:rPr>
                        <a:t>I</a:t>
                      </a:r>
                      <a:endParaRPr kumimoji="1" lang="ko-KR" altLang="en-US" sz="1400" b="0" kern="1200" dirty="0">
                        <a:solidFill>
                          <a:schemeClr val="tx2"/>
                        </a:solidFill>
                        <a:latin typeface="+mj-ea"/>
                        <a:ea typeface="+mj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1100" b="1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현황 및 요구도 진단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시립병원 문제현황 진단 </a:t>
                      </a:r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smtClean="0">
                          <a:latin typeface="맑은 고딕" pitchFamily="50" charset="-127"/>
                          <a:ea typeface="맑은 고딕" pitchFamily="50" charset="-127"/>
                        </a:rPr>
                        <a:t>시민 요구도 진단 </a:t>
                      </a:r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 rowSpan="5">
                  <a:txBody>
                    <a:bodyPr/>
                    <a:lstStyle/>
                    <a:p>
                      <a:pPr algn="ctr" latinLnBrk="1"/>
                      <a:r>
                        <a:rPr kumimoji="1" lang="en-US" altLang="ko-KR" sz="1400" b="0" kern="1200" dirty="0" smtClean="0">
                          <a:solidFill>
                            <a:schemeClr val="tx2"/>
                          </a:solidFill>
                          <a:latin typeface="+mj-ea"/>
                          <a:ea typeface="+mj-ea"/>
                          <a:cs typeface="Arial" pitchFamily="34" charset="0"/>
                        </a:rPr>
                        <a:t>II</a:t>
                      </a:r>
                      <a:endParaRPr kumimoji="1" lang="ko-KR" altLang="en-US" sz="1400" b="0" kern="1200" dirty="0">
                        <a:solidFill>
                          <a:schemeClr val="tx2"/>
                        </a:solidFill>
                        <a:latin typeface="+mj-ea"/>
                        <a:ea typeface="+mj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1100" b="1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아이디어 발굴 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err="1" smtClean="0">
                          <a:latin typeface="맑은 고딕" pitchFamily="50" charset="-127"/>
                          <a:ea typeface="맑은 고딕" pitchFamily="50" charset="-127"/>
                        </a:rPr>
                        <a:t>인사이트팀</a:t>
                      </a:r>
                      <a:r>
                        <a:rPr lang="ko-KR" altLang="en-US" sz="1100" smtClean="0">
                          <a:latin typeface="맑은 고딕" pitchFamily="50" charset="-127"/>
                          <a:ea typeface="맑은 고딕" pitchFamily="50" charset="-127"/>
                        </a:rPr>
                        <a:t> 구성 및 운영</a:t>
                      </a:r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우수사례 벤치마킹</a:t>
                      </a:r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인사이트</a:t>
                      </a:r>
                      <a:r>
                        <a:rPr lang="ko-KR" altLang="en-US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 팀 </a:t>
                      </a:r>
                      <a:r>
                        <a:rPr lang="en-US" altLang="ko-KR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Kick-off</a:t>
                      </a:r>
                      <a:r>
                        <a:rPr lang="en-US" altLang="ko-KR" sz="11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미팅</a:t>
                      </a:r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인사이트</a:t>
                      </a:r>
                      <a:r>
                        <a:rPr lang="ko-KR" altLang="en-US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 팀 워크숍</a:t>
                      </a:r>
                      <a:r>
                        <a:rPr lang="en-US" altLang="ko-KR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회의</a:t>
                      </a:r>
                      <a:r>
                        <a:rPr lang="ko-KR" altLang="en-US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1" lang="en-US" altLang="ko-KR" sz="1400" b="0" kern="1200" dirty="0" smtClean="0">
                          <a:solidFill>
                            <a:schemeClr val="tx2"/>
                          </a:solidFill>
                          <a:latin typeface="+mj-ea"/>
                          <a:ea typeface="+mj-ea"/>
                          <a:cs typeface="Arial" pitchFamily="34" charset="0"/>
                        </a:rPr>
                        <a:t>III</a:t>
                      </a:r>
                      <a:endParaRPr kumimoji="1" lang="ko-KR" altLang="en-US" sz="1400" b="0" kern="1200" dirty="0">
                        <a:solidFill>
                          <a:schemeClr val="tx2"/>
                        </a:solidFill>
                        <a:latin typeface="+mj-ea"/>
                        <a:ea typeface="+mj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kern="12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실행안</a:t>
                      </a:r>
                      <a:r>
                        <a:rPr lang="ko-KR" altLang="en-US" sz="1100" b="1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개발 및 시범적용 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실행안</a:t>
                      </a:r>
                      <a:r>
                        <a:rPr lang="ko-KR" altLang="en-US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 개발 </a:t>
                      </a:r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맑은 고딕" pitchFamily="50" charset="-127"/>
                          <a:ea typeface="맑은 고딕" pitchFamily="50" charset="-127"/>
                        </a:rPr>
                        <a:t>시범적용 및 보완 </a:t>
                      </a:r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직사각형 34"/>
          <p:cNvSpPr/>
          <p:nvPr/>
        </p:nvSpPr>
        <p:spPr>
          <a:xfrm>
            <a:off x="2906867" y="2256807"/>
            <a:ext cx="759790" cy="216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906866" y="3346452"/>
            <a:ext cx="4206373" cy="216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910718" y="3714876"/>
            <a:ext cx="1544302" cy="216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059330" y="4443998"/>
            <a:ext cx="2320874" cy="216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4455492" y="5182656"/>
            <a:ext cx="1915659" cy="216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390201" y="5551080"/>
            <a:ext cx="2694206" cy="216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3684040" y="4095107"/>
            <a:ext cx="359807" cy="216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2906867" y="1890353"/>
            <a:ext cx="1143410" cy="21602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86763" y="2636912"/>
            <a:ext cx="754462" cy="216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2910718" y="2976188"/>
            <a:ext cx="4202521" cy="21602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4455492" y="4824103"/>
            <a:ext cx="4628915" cy="21602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74" name="제목 17"/>
          <p:cNvSpPr>
            <a:spLocks noGrp="1"/>
          </p:cNvSpPr>
          <p:nvPr>
            <p:ph type="title"/>
          </p:nvPr>
        </p:nvSpPr>
        <p:spPr>
          <a:xfrm>
            <a:off x="631825" y="800708"/>
            <a:ext cx="8642350" cy="681070"/>
          </a:xfrm>
        </p:spPr>
        <p:txBody>
          <a:bodyPr/>
          <a:lstStyle/>
          <a:p>
            <a:r>
              <a:rPr lang="ko-KR" altLang="en-US" dirty="0" smtClean="0"/>
              <a:t>혁신과제 </a:t>
            </a:r>
            <a:r>
              <a:rPr lang="en-US" altLang="ko-KR" dirty="0" smtClean="0"/>
              <a:t>T6</a:t>
            </a:r>
            <a:r>
              <a:rPr lang="ko-KR" altLang="en-US" dirty="0" smtClean="0"/>
              <a:t>의 추진일정은 다음과 같음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49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1497013" y="2781300"/>
            <a:ext cx="6911975" cy="12954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smtClean="0">
                <a:latin typeface="+mj-ea"/>
                <a:ea typeface="+mj-ea"/>
              </a:rPr>
              <a:t>시립병원 서비스 관련 </a:t>
            </a:r>
            <a:r>
              <a:rPr lang="ko-KR" altLang="en-US" sz="2000" dirty="0" err="1" smtClean="0">
                <a:latin typeface="+mj-ea"/>
                <a:ea typeface="+mj-ea"/>
              </a:rPr>
              <a:t>주체별</a:t>
            </a:r>
            <a:r>
              <a:rPr lang="ko-KR" altLang="en-US" sz="2000" dirty="0" smtClean="0">
                <a:latin typeface="+mj-ea"/>
                <a:ea typeface="+mj-ea"/>
              </a:rPr>
              <a:t> 요구도 진단</a:t>
            </a:r>
          </a:p>
        </p:txBody>
      </p:sp>
    </p:spTree>
    <p:extLst>
      <p:ext uri="{BB962C8B-B14F-4D97-AF65-F5344CB8AC3E}">
        <p14:creationId xmlns:p14="http://schemas.microsoft.com/office/powerpoint/2010/main" val="135067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주체별</a:t>
            </a:r>
            <a:r>
              <a:rPr lang="ko-KR" altLang="en-US" dirty="0"/>
              <a:t> 시민체감 서비스 요구도 </a:t>
            </a: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31825" y="1376772"/>
            <a:ext cx="8642350" cy="681070"/>
          </a:xfrm>
        </p:spPr>
        <p:txBody>
          <a:bodyPr/>
          <a:lstStyle/>
          <a:p>
            <a:pPr algn="l"/>
            <a:r>
              <a:rPr lang="en-US" altLang="ko-KR" dirty="0" smtClean="0"/>
              <a:t>1. </a:t>
            </a:r>
            <a:r>
              <a:rPr lang="ko-KR" altLang="en-US" dirty="0" smtClean="0"/>
              <a:t>시장님 지시사항 및 희망일기 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12.11.30 ,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원순씨의 희망일기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b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>  -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12.12.18 ,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서울특별시 시립병원 개혁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TF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활동 방향 보고 시 시장님 지시사항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>  -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12.12.24 ,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원순씨의 희망일기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/>
              <a:t>2. </a:t>
            </a:r>
            <a:r>
              <a:rPr lang="ko-KR" altLang="en-US" dirty="0" smtClean="0"/>
              <a:t>보건의료 관련 시민단체 </a:t>
            </a:r>
            <a:r>
              <a:rPr lang="en-US" altLang="ko-KR" dirty="0" smtClean="0"/>
              <a:t>FGI </a:t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- 12.12.13 ,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보건의료관련 시민단체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FGI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수행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참석자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양봉석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환자복지센터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), 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박봉희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한국의료생활협동조합연합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안기종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한국환자단체연합회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), 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박용덕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건강세상네트워크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윤현옥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광진주민연대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우석균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보건의료단체연합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/>
              <a:t>3. </a:t>
            </a:r>
            <a:r>
              <a:rPr lang="ko-KR" altLang="en-US" dirty="0" smtClean="0"/>
              <a:t>홍보 전문가 서비스 개선 </a:t>
            </a:r>
            <a:r>
              <a:rPr lang="ko-KR" altLang="en-US" dirty="0" err="1" smtClean="0"/>
              <a:t>브레인스토밍</a:t>
            </a:r>
            <a:r>
              <a:rPr lang="ko-KR" altLang="en-US" dirty="0" smtClean="0"/>
              <a:t> 회의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- 13.01.03,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홍보 전문가 서비스 개선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브레인스토밍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회의 시행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참석자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환크리에이티브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컴퍼니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 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소영식 국장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외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연구원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인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서울시 공공보건의료지원단 연구원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6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인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/>
              <a:t>4. </a:t>
            </a:r>
            <a:r>
              <a:rPr lang="ko-KR" altLang="en-US" dirty="0" smtClean="0"/>
              <a:t>언론 </a:t>
            </a:r>
            <a:r>
              <a:rPr lang="ko-KR" altLang="en-US" dirty="0"/>
              <a:t>매체 서비스 혁신 아이디어 </a:t>
            </a:r>
            <a:r>
              <a:rPr lang="ko-KR" altLang="en-US" dirty="0" smtClean="0"/>
              <a:t>분석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주요 언론 매체 서비스 혁신 기사 검색 및 키워드 분석</a:t>
            </a: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endParaRPr lang="ko-KR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제목 17"/>
          <p:cNvSpPr txBox="1">
            <a:spLocks/>
          </p:cNvSpPr>
          <p:nvPr/>
        </p:nvSpPr>
        <p:spPr bwMode="auto"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5pPr>
            <a:lvl6pPr marL="4572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6pPr>
            <a:lvl7pPr marL="9144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7pPr>
            <a:lvl8pPr marL="13716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8pPr>
            <a:lvl9pPr marL="1828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9pPr>
          </a:lstStyle>
          <a:p>
            <a:r>
              <a:rPr lang="ko-KR" altLang="en-US" dirty="0" smtClean="0"/>
              <a:t>시민체감 서비스 디자인의 </a:t>
            </a:r>
            <a:r>
              <a:rPr lang="ko-KR" altLang="en-US" dirty="0" err="1" smtClean="0"/>
              <a:t>요구도를</a:t>
            </a:r>
            <a:r>
              <a:rPr lang="ko-KR" altLang="en-US" dirty="0" smtClean="0"/>
              <a:t> 파악하기 위하여 </a:t>
            </a:r>
            <a:r>
              <a:rPr lang="ko-KR" altLang="en-US" dirty="0" err="1" smtClean="0"/>
              <a:t>주체별</a:t>
            </a:r>
            <a:r>
              <a:rPr lang="ko-KR" altLang="en-US" dirty="0" smtClean="0"/>
              <a:t> 분석을 실시함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958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/>
              <a:t>시장님 지시사항 및 희망일기 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31825" y="1379778"/>
            <a:ext cx="8642350" cy="681070"/>
          </a:xfrm>
        </p:spPr>
        <p:txBody>
          <a:bodyPr/>
          <a:lstStyle/>
          <a:p>
            <a:pPr algn="l"/>
            <a:r>
              <a:rPr lang="en-US" altLang="ko-KR" dirty="0" smtClean="0"/>
              <a:t>Idea 1. </a:t>
            </a:r>
            <a:r>
              <a:rPr lang="ko-KR" altLang="en-US" dirty="0" smtClean="0"/>
              <a:t> 시민중심 디자인 혁신 병원 만들기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보자르병원의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경우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내부 병동이나 구간의 색깔을 달리 만들어 어느 색깔만 봐도 노인병동인지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호스피스병동인지 등을 확인 가능함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⇒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시립병원 디자인 혁신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환자에게 편리한 동선 재배치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병원 인테리어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익스테리어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/>
              <a:t> </a:t>
            </a:r>
            <a:r>
              <a:rPr lang="en-US" altLang="ko-KR" dirty="0" smtClean="0"/>
              <a:t>Idea 2. </a:t>
            </a:r>
            <a:r>
              <a:rPr lang="ko-KR" altLang="en-US" dirty="0" smtClean="0"/>
              <a:t>환자에게 직접 찾아가는 왕진서비스 제공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⇒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독거노인 직접 방문치료 서비스 등 의사가 환자들에 직접 방문 치료하는 왕진서비스 확대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/>
              <a:t> </a:t>
            </a:r>
            <a:r>
              <a:rPr lang="en-US" altLang="ko-KR" dirty="0" smtClean="0"/>
              <a:t>Idea 3. </a:t>
            </a:r>
            <a:r>
              <a:rPr lang="ko-KR" altLang="en-US" dirty="0" smtClean="0"/>
              <a:t>미래형 진료과목의 개설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⇒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기존의 민간병원이나 시립병원이 꿈도 꾸지 못한 미래형 진료과목의 개설과 진료형태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서비스 혁신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  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병원의 디자인을 통한 고급화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ko-KR" altLang="en-US" dirty="0"/>
              <a:t> </a:t>
            </a:r>
            <a:r>
              <a:rPr lang="en-US" altLang="ko-KR" dirty="0" smtClean="0"/>
              <a:t>Idea 4. </a:t>
            </a:r>
            <a:r>
              <a:rPr lang="ko-KR" altLang="en-US" dirty="0" smtClean="0"/>
              <a:t>환자중심 진료 서비스 패키지화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⇒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노인병동이나 노숙자병동의 경우 우울증이나 심리치료 동시 제공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ko-KR" altLang="en-US" dirty="0" smtClean="0"/>
              <a:t> </a:t>
            </a:r>
            <a:r>
              <a:rPr lang="en-US" altLang="ko-KR" dirty="0" smtClean="0"/>
              <a:t>Idea 5. </a:t>
            </a:r>
            <a:r>
              <a:rPr lang="ko-KR" altLang="en-US" dirty="0" smtClean="0"/>
              <a:t>병원 내 복지담당자 배치로 일반적 복지서비스 제공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환자들이 기존의 복지혜택을 받지 못하면 의료서비스조차 받기 어려운 경우가 발생함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⇒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병원 내 복지담당자 파견 또는 상주로 환자에게 일반적 복지서비스 제공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ko-KR" altLang="en-US" dirty="0" smtClean="0"/>
              <a:t>기타 지시사항</a:t>
            </a: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미국 최고병원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영국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NHS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혁신사례 참고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6" name="제목 17"/>
          <p:cNvSpPr txBox="1">
            <a:spLocks/>
          </p:cNvSpPr>
          <p:nvPr/>
        </p:nvSpPr>
        <p:spPr bwMode="auto">
          <a:xfrm>
            <a:off x="631825" y="800460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5pPr>
            <a:lvl6pPr marL="4572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6pPr>
            <a:lvl7pPr marL="9144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7pPr>
            <a:lvl8pPr marL="13716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8pPr>
            <a:lvl9pPr marL="1828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9pPr>
          </a:lstStyle>
          <a:p>
            <a:r>
              <a:rPr lang="ko-KR" altLang="en-US" dirty="0" smtClean="0"/>
              <a:t>시립병원 개선 </a:t>
            </a:r>
            <a:r>
              <a:rPr lang="en-US" altLang="ko-KR" dirty="0" smtClean="0"/>
              <a:t>TF </a:t>
            </a:r>
            <a:r>
              <a:rPr lang="ko-KR" altLang="en-US" dirty="0" smtClean="0"/>
              <a:t>보고와 희망일기를 통해 시장님께서 서비스와 관련하여 언급하신 내용은 다음과 같음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2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보건의료관련 시민단체 </a:t>
            </a:r>
            <a:r>
              <a:rPr lang="en-US" altLang="ko-KR" dirty="0" smtClean="0"/>
              <a:t>FGI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584200" y="1362824"/>
            <a:ext cx="8642350" cy="681070"/>
          </a:xfrm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ko-KR" altLang="en-US" dirty="0" smtClean="0"/>
              <a:t> </a:t>
            </a:r>
            <a:r>
              <a:rPr lang="en-US" altLang="ko-KR" dirty="0" smtClean="0"/>
              <a:t>Idea 1</a:t>
            </a:r>
            <a:r>
              <a:rPr lang="en-US" altLang="ko-KR" dirty="0"/>
              <a:t>. 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혁신형</a:t>
            </a:r>
            <a:r>
              <a:rPr lang="ko-KR" altLang="en-US" dirty="0" smtClean="0"/>
              <a:t> 요양병원 만들기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공공의료기관 중 요양병원과 요양원은 현재 존재하지 않음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- 1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차와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차 재활병원은 있으나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2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차 재활병원은 없으므로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차 재활병원을 지어 시립병원과 연계하는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방안을 모색해볼 만 함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/>
              <a:t> </a:t>
            </a:r>
            <a:r>
              <a:rPr lang="en-US" altLang="ko-KR" dirty="0" smtClean="0"/>
              <a:t>Idea 2. </a:t>
            </a:r>
            <a:r>
              <a:rPr lang="ko-KR" altLang="en-US" dirty="0" smtClean="0"/>
              <a:t>시민이 운영에 참여하는 시립병원 만들기</a:t>
            </a: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소비자 상담센터를 시민단체가 운영하는 방안으로 시민들로부터 시립병원 의료이용 개선에 대한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의견청취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제안을 위한 시민참여를 병원과 시민단체가 공동으로 수행함 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이사회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운영위원회에 건강보험 가입자단체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참여연대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경실련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환자단체 등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가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1/3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이상 참여하고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산하에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이용자 평가위원회를 두어 정례적 평가기능을 수행함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이를 위하여 조례 개정 필요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ko-KR" altLang="en-US" dirty="0"/>
              <a:t> </a:t>
            </a:r>
            <a:r>
              <a:rPr lang="en-US" altLang="ko-KR" dirty="0" smtClean="0"/>
              <a:t>Idea 3. </a:t>
            </a:r>
            <a:r>
              <a:rPr lang="ko-KR" altLang="en-US" dirty="0" smtClean="0"/>
              <a:t>지역중심 거점병원 만들기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진료실적과 경영상태를 공개하고 지역 주민이 운영에 참여할 수 있도록 함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따라서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시립병원 운영 반영결과를 시민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지역주민들과 소통하고 공유함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r>
              <a:rPr lang="ko-KR" altLang="en-US" dirty="0"/>
              <a:t> </a:t>
            </a:r>
            <a:r>
              <a:rPr lang="en-US" altLang="ko-KR" dirty="0" smtClean="0"/>
              <a:t>Idea 4. </a:t>
            </a:r>
            <a:r>
              <a:rPr lang="ko-KR" altLang="en-US" dirty="0" smtClean="0"/>
              <a:t>시립병원 특화브랜드 육성하기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현재 시립병원은 특색과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컨셉이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없으므로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병원별로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과목 정도의 특화브랜드를 만들어 시민의 이미지도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인지도를 향상시키는 것이 좋겠음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6" name="제목 17"/>
          <p:cNvSpPr txBox="1">
            <a:spLocks/>
          </p:cNvSpPr>
          <p:nvPr/>
        </p:nvSpPr>
        <p:spPr bwMode="auto"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5pPr>
            <a:lvl6pPr marL="4572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6pPr>
            <a:lvl7pPr marL="9144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7pPr>
            <a:lvl8pPr marL="13716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8pPr>
            <a:lvl9pPr marL="1828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9pPr>
          </a:lstStyle>
          <a:p>
            <a:r>
              <a:rPr lang="ko-KR" altLang="en-US" dirty="0" smtClean="0"/>
              <a:t>보건의료 관련 시민단체의 </a:t>
            </a:r>
            <a:r>
              <a:rPr lang="en-US" altLang="ko-KR" dirty="0" smtClean="0"/>
              <a:t>Focus Group Interview </a:t>
            </a:r>
            <a:r>
              <a:rPr lang="ko-KR" altLang="en-US" dirty="0" smtClean="0"/>
              <a:t>시 제시된 의견을 다음과 같이 정리할 수 있음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992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/>
              <a:t>홍보 전문가 서비스 개선 </a:t>
            </a:r>
            <a:r>
              <a:rPr lang="ko-KR" altLang="en-US" dirty="0" err="1"/>
              <a:t>브레인스토밍</a:t>
            </a:r>
            <a:r>
              <a:rPr lang="ko-KR" altLang="en-US" dirty="0"/>
              <a:t> 회의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31825" y="1379778"/>
            <a:ext cx="8642350" cy="68107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altLang="ko-KR" dirty="0" smtClean="0"/>
              <a:t>Idea 1. </a:t>
            </a:r>
            <a:r>
              <a:rPr lang="ko-KR" altLang="en-US" dirty="0" smtClean="0"/>
              <a:t>꼭 아프지 않더라도 친근하게 이용할 수 있는 병원 만들기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서울시민 결혼식장 공간 대여 서비스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시립병원 강당 및 로비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회의 장소 대여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주민회의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반상회 등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어린이 의사체험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견학 프로그램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주민 텃밭 제공 프로그램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주민등록등본 등 간단한 민원사무를 볼 수 있게 행정기관과 연계한 서비스 제공  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Idea </a:t>
            </a:r>
            <a:r>
              <a:rPr lang="en-US" altLang="ko-KR" dirty="0" smtClean="0"/>
              <a:t>2. </a:t>
            </a:r>
            <a:r>
              <a:rPr lang="ko-KR" altLang="en-US" dirty="0" smtClean="0"/>
              <a:t>시민의 주머니를 채워주는 병원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각종 할인 혜택 제공</a:t>
            </a:r>
            <a:r>
              <a:rPr lang="en-US" altLang="ko-KR" dirty="0" smtClean="0"/>
              <a:t>)</a:t>
            </a:r>
            <a:r>
              <a:rPr lang="ko-KR" altLang="en-US" dirty="0" smtClean="0"/>
              <a:t> 만들기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- 1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병원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항목 반값 진료비 시행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 가족 건강검진 할인 서비스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병원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ATM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기 수수료 면제 서비스 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직원 및 환자가 이용하지 않는 야간 시간대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시민 대상 주차장 야간 무료 개장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Idea 3. </a:t>
            </a:r>
            <a:r>
              <a:rPr lang="ko-KR" altLang="en-US" dirty="0" smtClean="0"/>
              <a:t>아프지 않을 때부터 건강을 지켜주는 병원 만들기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보건소 사업연계를 통한 건강상담 서비스 제공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채혈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영양상담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운동상담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금연상담 등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고객지원센터 내 건강과 관련한 의문사항을 무엇이든 물어볼 수 있는 코너를 개설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/>
              <a:t>Idea </a:t>
            </a:r>
            <a:r>
              <a:rPr lang="en-US" altLang="ko-KR" dirty="0" smtClean="0"/>
              <a:t>4. </a:t>
            </a:r>
            <a:r>
              <a:rPr lang="ko-KR" altLang="en-US" dirty="0" smtClean="0"/>
              <a:t>시립병원 숨은 휴식 공간 찾기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시민이 언제나 편안한 공간 만들기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병원 곳곳 의자 놓기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힐링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정원으로 마음 치유하기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24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시간 영화 상영</a:t>
            </a: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Idea </a:t>
            </a:r>
            <a:r>
              <a:rPr lang="en-US" altLang="ko-KR" dirty="0" smtClean="0"/>
              <a:t>5. </a:t>
            </a:r>
            <a:r>
              <a:rPr lang="ko-KR" altLang="en-US" dirty="0" smtClean="0"/>
              <a:t>찾아가기 쉬운 시립병원 만들기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시립병원 안내판 및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위치판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통일 및 개정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찾아가는 건강검진 서비스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바쁜 시민을 위해 문진표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채혈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소변 등을 직접 찾아가서 수거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6" name="제목 17"/>
          <p:cNvSpPr txBox="1">
            <a:spLocks/>
          </p:cNvSpPr>
          <p:nvPr/>
        </p:nvSpPr>
        <p:spPr bwMode="auto"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5pPr>
            <a:lvl6pPr marL="4572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6pPr>
            <a:lvl7pPr marL="9144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7pPr>
            <a:lvl8pPr marL="13716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8pPr>
            <a:lvl9pPr marL="1828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9pPr>
          </a:lstStyle>
          <a:p>
            <a:r>
              <a:rPr lang="ko-KR" altLang="en-US" dirty="0" smtClean="0"/>
              <a:t>홍보 전문가 서비스 개선 </a:t>
            </a:r>
            <a:r>
              <a:rPr lang="ko-KR" altLang="en-US" dirty="0" err="1" smtClean="0"/>
              <a:t>브레인스토밍</a:t>
            </a:r>
            <a:r>
              <a:rPr lang="ko-KR" altLang="en-US" dirty="0" smtClean="0"/>
              <a:t> 회의 결과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주요 서비스 개선 아이디어는 다음과 같음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617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언론 </a:t>
            </a:r>
            <a:r>
              <a:rPr lang="ko-KR" altLang="en-US" dirty="0"/>
              <a:t>매체 </a:t>
            </a:r>
            <a:r>
              <a:rPr lang="ko-KR" altLang="en-US" dirty="0" smtClean="0"/>
              <a:t>서비스 혁신 아이디어 </a:t>
            </a:r>
            <a:r>
              <a:rPr lang="ko-KR" altLang="en-US" dirty="0"/>
              <a:t>분석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31825" y="1379778"/>
            <a:ext cx="8642350" cy="681070"/>
          </a:xfrm>
        </p:spPr>
        <p:txBody>
          <a:bodyPr/>
          <a:lstStyle/>
          <a:p>
            <a:pPr algn="l"/>
            <a:r>
              <a:rPr lang="en-US" altLang="ko-KR" dirty="0" smtClean="0"/>
              <a:t>Idea 1</a:t>
            </a:r>
            <a:r>
              <a:rPr lang="en-US" altLang="ko-KR" dirty="0"/>
              <a:t>. </a:t>
            </a:r>
            <a:r>
              <a:rPr lang="ko-KR" altLang="en-US" dirty="0" smtClean="0"/>
              <a:t> 환자중심 대기시간 서비스 디자인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명지병원</a:t>
            </a:r>
            <a:r>
              <a:rPr lang="en-US" altLang="ko-KR" sz="1100" dirty="0" smtClean="0"/>
              <a:t>, ‘</a:t>
            </a:r>
            <a:r>
              <a:rPr lang="ko-KR" altLang="en-US" sz="1100" dirty="0" smtClean="0"/>
              <a:t>환자중심진료 혁신세미나</a:t>
            </a:r>
            <a:r>
              <a:rPr lang="en-US" altLang="ko-KR" sz="1100" dirty="0" smtClean="0"/>
              <a:t>’</a:t>
            </a:r>
            <a:r>
              <a:rPr lang="ko-KR" altLang="en-US" sz="1100" dirty="0" smtClean="0"/>
              <a:t>개최</a:t>
            </a:r>
            <a:r>
              <a:rPr lang="en-US" altLang="ko-KR" sz="1100" dirty="0" smtClean="0"/>
              <a:t>, 2012/05/03)</a:t>
            </a:r>
            <a:br>
              <a:rPr lang="en-US" altLang="ko-KR" sz="1100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환자가 대기 시간을 예측하고 대기의 이유를 납득할 수 있도록 함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환자의 원내 대기 시간을 새로운 서비스 기회로 전환하는 방안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/>
              <a:t> </a:t>
            </a:r>
            <a:r>
              <a:rPr lang="en-US" altLang="ko-KR" dirty="0" smtClean="0"/>
              <a:t>Idea 2. </a:t>
            </a:r>
            <a:r>
              <a:rPr lang="ko-KR" altLang="en-US" dirty="0" smtClean="0"/>
              <a:t>환자에게  차트 공개하는 서비스  </a:t>
            </a:r>
            <a:r>
              <a:rPr lang="en-US" altLang="ko-KR" sz="1100" dirty="0" smtClean="0"/>
              <a:t>(</a:t>
            </a:r>
            <a:r>
              <a:rPr lang="ko-KR" altLang="en-US" sz="1100" dirty="0" err="1" smtClean="0"/>
              <a:t>클리브랜드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클리닉</a:t>
            </a:r>
            <a:r>
              <a:rPr lang="en-US" altLang="ko-KR" sz="1100" dirty="0" smtClean="0"/>
              <a:t>CEO</a:t>
            </a:r>
            <a:r>
              <a:rPr lang="ko-KR" altLang="en-US" sz="1100" dirty="0" smtClean="0"/>
              <a:t>가 말하는 병원혁신</a:t>
            </a:r>
            <a:r>
              <a:rPr lang="en-US" altLang="ko-KR" sz="1100" dirty="0" smtClean="0"/>
              <a:t>, 2009/04/25)</a:t>
            </a:r>
            <a:r>
              <a:rPr lang="en-US" altLang="ko-KR" sz="1100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sz="1100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환자는 언제든 자신의 차트를 볼 수 있음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/>
              <a:t> </a:t>
            </a:r>
            <a:r>
              <a:rPr lang="en-US" altLang="ko-KR" dirty="0" smtClean="0"/>
              <a:t>Idea 3. </a:t>
            </a:r>
            <a:r>
              <a:rPr lang="ko-KR" altLang="en-US" dirty="0" smtClean="0"/>
              <a:t>환자에게 맞추는 </a:t>
            </a:r>
            <a:r>
              <a:rPr lang="ko-KR" altLang="en-US" dirty="0" err="1" smtClean="0"/>
              <a:t>스케쥴</a:t>
            </a:r>
            <a:r>
              <a:rPr lang="ko-KR" altLang="en-US" dirty="0" smtClean="0"/>
              <a:t> 서비스</a:t>
            </a:r>
            <a:r>
              <a:rPr lang="en-US" altLang="ko-KR" sz="1100" dirty="0" smtClean="0"/>
              <a:t>(</a:t>
            </a:r>
            <a:r>
              <a:rPr lang="ko-KR" altLang="en-US" sz="1100" dirty="0" err="1" smtClean="0"/>
              <a:t>한차원</a:t>
            </a:r>
            <a:r>
              <a:rPr lang="ko-KR" altLang="en-US" sz="1100" dirty="0" smtClean="0"/>
              <a:t> 업그레이드 된 진료 </a:t>
            </a:r>
            <a:r>
              <a:rPr lang="ko-KR" altLang="en-US" sz="1100" dirty="0" err="1" smtClean="0"/>
              <a:t>인천힘찬병원</a:t>
            </a:r>
            <a:r>
              <a:rPr lang="en-US" altLang="ko-KR" sz="1100" dirty="0" smtClean="0"/>
              <a:t>, 2012/12/24)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입원이나 수술 예약 등 병원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스케쥴에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환자를 맞추는 것이 아니라 환자가 원하는 날짜에 최대한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</a:rPr>
              <a:t>맞출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수 있는 시스템</a:t>
            </a: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ko-KR" altLang="en-US" dirty="0"/>
              <a:t> </a:t>
            </a:r>
            <a:r>
              <a:rPr lang="en-US" altLang="ko-KR" dirty="0" smtClean="0"/>
              <a:t>Idea 4. </a:t>
            </a:r>
            <a:r>
              <a:rPr lang="ko-KR" altLang="en-US" dirty="0" smtClean="0"/>
              <a:t>미래형 스마트 병원 만들기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삼성서울병원 </a:t>
            </a:r>
            <a:r>
              <a:rPr lang="en-US" altLang="ko-KR" sz="1100" dirty="0" err="1" smtClean="0"/>
              <a:t>Happinnovation</a:t>
            </a:r>
            <a:r>
              <a:rPr lang="en-US" altLang="ko-KR" sz="1100" dirty="0" smtClean="0"/>
              <a:t> 20*20, 2013)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예약단계부터 모든 과정을 진행할 때 </a:t>
            </a:r>
            <a:r>
              <a:rPr lang="ko-KR" altLang="en-US" dirty="0" err="1">
                <a:solidFill>
                  <a:schemeClr val="accent5">
                    <a:lumMod val="75000"/>
                  </a:schemeClr>
                </a:solidFill>
              </a:rPr>
              <a:t>모바일을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 통해 안내 및 진행이 될 수 있게 하는 시스템 구축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예약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진료예약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남은 병상 등 병원에 오기 전 실시간으로 환자가 파악할 수 있는 시스템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ko-KR" altLang="en-US" dirty="0"/>
              <a:t> </a:t>
            </a:r>
            <a:r>
              <a:rPr lang="en-US" altLang="ko-KR" dirty="0" smtClean="0"/>
              <a:t>Idea 5. </a:t>
            </a:r>
            <a:r>
              <a:rPr lang="ko-KR" altLang="en-US" dirty="0" smtClean="0"/>
              <a:t>환자에게 직접 찾아가는 간호서비스</a:t>
            </a:r>
            <a:r>
              <a:rPr lang="en-US" altLang="ko-KR" sz="1100" dirty="0" smtClean="0"/>
              <a:t>(</a:t>
            </a:r>
            <a:r>
              <a:rPr lang="ko-KR" altLang="en-US" sz="1100" dirty="0" err="1"/>
              <a:t>한차원</a:t>
            </a:r>
            <a:r>
              <a:rPr lang="ko-KR" altLang="en-US" sz="1100" dirty="0"/>
              <a:t> 업그레이드 된 진료 </a:t>
            </a:r>
            <a:r>
              <a:rPr lang="ko-KR" altLang="en-US" sz="1100" dirty="0" err="1"/>
              <a:t>인천힘찬병원</a:t>
            </a:r>
            <a:r>
              <a:rPr lang="en-US" altLang="ko-KR" sz="1100" dirty="0"/>
              <a:t>, 2012/12/24)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환자의 집으로 직접 간호사가 방문을 하여 상태를 살피고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</a:rPr>
              <a:t>재활치료 방법 등에 대한 설명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altLang="ko-KR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 smtClean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>
                <a:solidFill>
                  <a:srgbClr val="FFFFFF">
                    <a:lumMod val="65000"/>
                  </a:srgbClr>
                </a:solidFill>
              </a:rPr>
              <a:t/>
            </a:r>
            <a:br>
              <a:rPr lang="en-US" altLang="ko-KR" dirty="0">
                <a:solidFill>
                  <a:srgbClr val="FFFFFF">
                    <a:lumMod val="65000"/>
                  </a:srgbClr>
                </a:solidFill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6" name="제목 17"/>
          <p:cNvSpPr txBox="1">
            <a:spLocks/>
          </p:cNvSpPr>
          <p:nvPr/>
        </p:nvSpPr>
        <p:spPr bwMode="auto"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5pPr>
            <a:lvl6pPr marL="4572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6pPr>
            <a:lvl7pPr marL="9144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7pPr>
            <a:lvl8pPr marL="13716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8pPr>
            <a:lvl9pPr marL="1828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9pPr>
          </a:lstStyle>
          <a:p>
            <a:r>
              <a:rPr lang="ko-KR" altLang="en-US" dirty="0" smtClean="0"/>
              <a:t>언론 매체를 통해 도출한 서비스 혁신 아이디어는 다음과 같음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196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1497013" y="2781300"/>
            <a:ext cx="6911975" cy="12954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 err="1" smtClean="0">
                <a:latin typeface="+mj-ea"/>
                <a:ea typeface="+mj-ea"/>
              </a:rPr>
              <a:t>인사이트</a:t>
            </a:r>
            <a:r>
              <a:rPr lang="ko-KR" altLang="en-US" sz="2000" dirty="0" smtClean="0">
                <a:latin typeface="+mj-ea"/>
                <a:ea typeface="+mj-ea"/>
              </a:rPr>
              <a:t> 팀 구성 및 운영계획</a:t>
            </a:r>
          </a:p>
        </p:txBody>
      </p:sp>
    </p:spTree>
    <p:extLst>
      <p:ext uri="{BB962C8B-B14F-4D97-AF65-F5344CB8AC3E}">
        <p14:creationId xmlns:p14="http://schemas.microsoft.com/office/powerpoint/2010/main" val="25512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제목 1"/>
          <p:cNvSpPr>
            <a:spLocks noGrp="1"/>
          </p:cNvSpPr>
          <p:nvPr>
            <p:ph type="title"/>
          </p:nvPr>
        </p:nvSpPr>
        <p:spPr>
          <a:xfrm>
            <a:off x="631825" y="800708"/>
            <a:ext cx="8642350" cy="681070"/>
          </a:xfrm>
        </p:spPr>
        <p:txBody>
          <a:bodyPr/>
          <a:lstStyle/>
          <a:p>
            <a:r>
              <a:rPr lang="ko-KR" altLang="en-US" dirty="0" smtClean="0"/>
              <a:t>시민체감 서비스 디자인을 </a:t>
            </a:r>
            <a:r>
              <a:rPr lang="ko-KR" altLang="en-US" dirty="0"/>
              <a:t>위한 </a:t>
            </a:r>
            <a:r>
              <a:rPr lang="ko-KR" altLang="en-US" dirty="0" err="1" smtClean="0"/>
              <a:t>인사이트</a:t>
            </a:r>
            <a:r>
              <a:rPr lang="ko-KR" altLang="en-US" dirty="0" smtClean="0"/>
              <a:t> 팀 구성 및 업무범위</a:t>
            </a:r>
            <a:endParaRPr lang="ko-KR" altLang="en-US" dirty="0"/>
          </a:p>
        </p:txBody>
      </p:sp>
      <p:sp>
        <p:nvSpPr>
          <p:cNvPr id="110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631825" y="368660"/>
            <a:ext cx="4141788" cy="431800"/>
          </a:xfrm>
        </p:spPr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시민체감 서비스 </a:t>
            </a:r>
            <a:r>
              <a:rPr lang="ko-KR" altLang="en-US" dirty="0" err="1" smtClean="0"/>
              <a:t>디자인팀</a:t>
            </a:r>
            <a:r>
              <a:rPr lang="ko-KR" altLang="en-US" dirty="0" smtClean="0"/>
              <a:t> </a:t>
            </a:r>
            <a:r>
              <a:rPr lang="ko-KR" altLang="en-US" dirty="0"/>
              <a:t>인력 </a:t>
            </a:r>
            <a:r>
              <a:rPr lang="ko-KR" altLang="en-US" dirty="0" smtClean="0"/>
              <a:t>구성</a:t>
            </a:r>
            <a:endParaRPr lang="en-US" altLang="ko-KR" dirty="0" smtClean="0"/>
          </a:p>
        </p:txBody>
      </p:sp>
      <p:sp>
        <p:nvSpPr>
          <p:cNvPr id="111" name="직사각형 110"/>
          <p:cNvSpPr/>
          <p:nvPr/>
        </p:nvSpPr>
        <p:spPr bwMode="auto">
          <a:xfrm>
            <a:off x="596516" y="1553280"/>
            <a:ext cx="184031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" name="직사각형 111"/>
          <p:cNvSpPr/>
          <p:nvPr/>
        </p:nvSpPr>
        <p:spPr bwMode="auto">
          <a:xfrm>
            <a:off x="7654910" y="1553280"/>
            <a:ext cx="1618570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요청자료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3" name="직사각형 112"/>
          <p:cNvSpPr/>
          <p:nvPr/>
        </p:nvSpPr>
        <p:spPr bwMode="auto">
          <a:xfrm>
            <a:off x="2436829" y="1553279"/>
            <a:ext cx="2047766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참여인력 선정기준</a:t>
            </a:r>
          </a:p>
        </p:txBody>
      </p:sp>
      <p:sp>
        <p:nvSpPr>
          <p:cNvPr id="114" name="직사각형 113"/>
          <p:cNvSpPr/>
          <p:nvPr/>
        </p:nvSpPr>
        <p:spPr bwMode="auto">
          <a:xfrm>
            <a:off x="597680" y="1839203"/>
            <a:ext cx="1837757" cy="86660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진료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특성화팀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T2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관련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15" name="직사각형 114"/>
          <p:cNvSpPr/>
          <p:nvPr/>
        </p:nvSpPr>
        <p:spPr bwMode="auto">
          <a:xfrm>
            <a:off x="597680" y="2705804"/>
            <a:ext cx="1837757" cy="7923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시민체감 서비스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디자인팀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(T6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관련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16" name="직사각형 115"/>
          <p:cNvSpPr/>
          <p:nvPr/>
        </p:nvSpPr>
        <p:spPr bwMode="auto">
          <a:xfrm>
            <a:off x="597680" y="3497494"/>
            <a:ext cx="1837757" cy="7944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인재확보체계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구축팀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(T4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관련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직사각형 116"/>
          <p:cNvSpPr/>
          <p:nvPr/>
        </p:nvSpPr>
        <p:spPr bwMode="auto">
          <a:xfrm>
            <a:off x="2436829" y="1839203"/>
            <a:ext cx="2049283" cy="86660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각 병원 진료부장 또는 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해당급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의료인력  </a:t>
            </a:r>
          </a:p>
        </p:txBody>
      </p:sp>
      <p:sp>
        <p:nvSpPr>
          <p:cNvPr id="118" name="직사각형 117"/>
          <p:cNvSpPr/>
          <p:nvPr/>
        </p:nvSpPr>
        <p:spPr bwMode="auto">
          <a:xfrm>
            <a:off x="2436829" y="2705097"/>
            <a:ext cx="2049283" cy="7923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QI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또는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CS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관련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부서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팀장급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인력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9" name="직사각형 118"/>
          <p:cNvSpPr/>
          <p:nvPr/>
        </p:nvSpPr>
        <p:spPr bwMode="auto">
          <a:xfrm>
            <a:off x="2436829" y="3498201"/>
            <a:ext cx="2049283" cy="79354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관리자급 의료인력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병원추천 고성과 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latinLnBrk="0"/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의사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간호사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직사각형 119"/>
          <p:cNvSpPr/>
          <p:nvPr/>
        </p:nvSpPr>
        <p:spPr bwMode="auto">
          <a:xfrm>
            <a:off x="7654028" y="1839203"/>
            <a:ext cx="1619053" cy="86660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진료특성화 방안 도출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1" name="직사각형 120"/>
          <p:cNvSpPr/>
          <p:nvPr/>
        </p:nvSpPr>
        <p:spPr bwMode="auto">
          <a:xfrm>
            <a:off x="7654028" y="2697313"/>
            <a:ext cx="1619053" cy="8009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8425" indent="-98425" fontAlgn="b" latinLnBrk="0">
              <a:buFont typeface="Tahoma" pitchFamily="34" charset="0"/>
              <a:buChar char="•"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대 시민체감 서비스 디자인 도출 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2" name="직사각형 121"/>
          <p:cNvSpPr/>
          <p:nvPr/>
        </p:nvSpPr>
        <p:spPr bwMode="auto">
          <a:xfrm>
            <a:off x="7654028" y="3497815"/>
            <a:ext cx="1619053" cy="79528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8425" indent="-98425" fontAlgn="b" latinLnBrk="0">
              <a:spcBef>
                <a:spcPts val="0"/>
              </a:spcBef>
              <a:spcAft>
                <a:spcPts val="0"/>
              </a:spcAft>
              <a:buFont typeface="Tahoma" pitchFamily="34" charset="0"/>
              <a:buChar char="•"/>
              <a:defRPr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서울시립병원 인재확보체계 마련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3" name="직사각형 122"/>
          <p:cNvSpPr/>
          <p:nvPr/>
        </p:nvSpPr>
        <p:spPr bwMode="auto">
          <a:xfrm>
            <a:off x="6526865" y="1553304"/>
            <a:ext cx="112804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참여방식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4" name="직사각형 123"/>
          <p:cNvSpPr/>
          <p:nvPr/>
        </p:nvSpPr>
        <p:spPr bwMode="auto">
          <a:xfrm>
            <a:off x="6526865" y="1841336"/>
            <a:ext cx="1128043" cy="245040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과제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수행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fontAlgn="b" latinLnBrk="0">
              <a:buFont typeface="Tahoma" pitchFamily="34" charset="0"/>
              <a:buChar char="•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FGI(1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워크숍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5" name="직사각형 124"/>
          <p:cNvSpPr/>
          <p:nvPr/>
        </p:nvSpPr>
        <p:spPr bwMode="auto">
          <a:xfrm>
            <a:off x="4475423" y="1553304"/>
            <a:ext cx="2051442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참여 주제</a:t>
            </a:r>
          </a:p>
        </p:txBody>
      </p:sp>
      <p:sp>
        <p:nvSpPr>
          <p:cNvPr id="126" name="직사각형 125"/>
          <p:cNvSpPr/>
          <p:nvPr/>
        </p:nvSpPr>
        <p:spPr bwMode="auto">
          <a:xfrm>
            <a:off x="4479099" y="1839228"/>
            <a:ext cx="2049283" cy="86660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병원 진료실적 현황공유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병원 진료 특성화 방안 도출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7" name="직사각형 126"/>
          <p:cNvSpPr/>
          <p:nvPr/>
        </p:nvSpPr>
        <p:spPr bwMode="auto">
          <a:xfrm>
            <a:off x="4479099" y="2705122"/>
            <a:ext cx="2049283" cy="7923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시민권리 보호 및 강화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내부 프로세스 개선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서비스 디자인 혁신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8" name="직사각형 127"/>
          <p:cNvSpPr/>
          <p:nvPr/>
        </p:nvSpPr>
        <p:spPr bwMode="auto">
          <a:xfrm>
            <a:off x="4479099" y="3498226"/>
            <a:ext cx="2049283" cy="79354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우수의료인력 확보 방안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의료인력 육성체계 구축 방안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fontAlgn="b" latinLnBrk="0">
              <a:buFont typeface="Tahoma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인력 관리원칙 정립  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10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총 </a:t>
            </a:r>
            <a:r>
              <a:rPr lang="en-US" altLang="ko-KR" dirty="0" smtClean="0"/>
              <a:t>6</a:t>
            </a:r>
            <a:r>
              <a:rPr lang="ko-KR" altLang="en-US" dirty="0" smtClean="0"/>
              <a:t>주간 아래와 같은 일정계획에 따라 각 병원 시민체감 서비스 디자인과 관련된 </a:t>
            </a:r>
            <a:r>
              <a:rPr lang="ko-KR" altLang="en-US" dirty="0" err="1" smtClean="0"/>
              <a:t>인사이트</a:t>
            </a:r>
            <a:r>
              <a:rPr lang="ko-KR" altLang="en-US" dirty="0" smtClean="0"/>
              <a:t> 팀을 운영함</a:t>
            </a:r>
            <a:r>
              <a:rPr lang="en-US" altLang="ko-KR" baseline="30000" dirty="0" smtClean="0"/>
              <a:t>1)</a:t>
            </a:r>
            <a:endParaRPr lang="ko-KR" altLang="en-US" baseline="3000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시민체감 서비스 디자인 팀 운영계획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>
          <a:xfrm>
            <a:off x="631130" y="6453460"/>
            <a:ext cx="8642350" cy="215900"/>
          </a:xfrm>
        </p:spPr>
        <p:txBody>
          <a:bodyPr/>
          <a:lstStyle/>
          <a:p>
            <a:pPr marL="0" indent="0">
              <a:lnSpc>
                <a:spcPct val="100000"/>
              </a:lnSpc>
            </a:pPr>
            <a:r>
              <a:rPr lang="en-US" altLang="ko-KR" dirty="0" smtClean="0"/>
              <a:t>1) </a:t>
            </a:r>
            <a:r>
              <a:rPr lang="ko-KR" altLang="en-US" dirty="0" smtClean="0"/>
              <a:t>세부일정은 각 병원 인사이트 그룹과 조율하여 결정</a:t>
            </a:r>
            <a:endParaRPr lang="ko-KR" altLang="en-US" dirty="0"/>
          </a:p>
        </p:txBody>
      </p:sp>
      <p:sp>
        <p:nvSpPr>
          <p:cNvPr id="30" name="직사각형 29"/>
          <p:cNvSpPr/>
          <p:nvPr/>
        </p:nvSpPr>
        <p:spPr bwMode="auto">
          <a:xfrm>
            <a:off x="631827" y="1628776"/>
            <a:ext cx="936286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구분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6572949" y="1628776"/>
            <a:ext cx="2700883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인사이트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팀 참여 내용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1568624" y="1628775"/>
            <a:ext cx="5002395" cy="28733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주요 논의과제</a:t>
            </a:r>
          </a:p>
        </p:txBody>
      </p:sp>
      <p:sp>
        <p:nvSpPr>
          <p:cNvPr id="42" name="직사각형 41"/>
          <p:cNvSpPr/>
          <p:nvPr/>
        </p:nvSpPr>
        <p:spPr bwMode="auto">
          <a:xfrm>
            <a:off x="631131" y="1914700"/>
            <a:ext cx="937494" cy="53366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(1/27-2/2)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1567930" y="1916832"/>
            <a:ext cx="5001661" cy="53153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시립병원 서비스 문제 진단 및 시민요구도 파악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시민체감 서비스 디자인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인사이트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팀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운영계획 및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가이드라인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설명회 </a:t>
            </a: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6571790" y="1916832"/>
            <a:ext cx="2701690" cy="53153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설명회 참여 </a:t>
            </a:r>
          </a:p>
        </p:txBody>
      </p:sp>
      <p:sp>
        <p:nvSpPr>
          <p:cNvPr id="45" name="직사각형 44"/>
          <p:cNvSpPr/>
          <p:nvPr/>
        </p:nvSpPr>
        <p:spPr bwMode="auto">
          <a:xfrm>
            <a:off x="1569321" y="2446232"/>
            <a:ext cx="5001661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내 의견 수렴 및 조사표 제출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(2/8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 까지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6573181" y="2446232"/>
            <a:ext cx="2701690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병원 내 의견수렴 및 자료작성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629740" y="2448364"/>
            <a:ext cx="937494" cy="54006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(2/3-2/9)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1567234" y="2986292"/>
            <a:ext cx="5003858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시민체감 서비스 디자인 기획을 위한 아이디어 워크숍</a:t>
            </a: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2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병원별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아이디어 공유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서비스 혁신을 위한 프로그램 진행  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 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6573004" y="2986292"/>
            <a:ext cx="2699780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각 병원 </a:t>
            </a:r>
            <a:r>
              <a:rPr lang="ko-KR" altLang="en-US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인사이트</a:t>
            </a:r>
            <a:r>
              <a:rPr lang="ko-KR" altLang="en-US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팀 발표</a:t>
            </a:r>
            <a:r>
              <a:rPr lang="en-US" altLang="ko-KR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(10</a:t>
            </a:r>
            <a:r>
              <a:rPr lang="ko-KR" altLang="en-US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분 내외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아이디어 워크숍 참여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631828" y="2988424"/>
            <a:ext cx="937494" cy="53380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(2/10-2/16)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1569322" y="3528484"/>
            <a:ext cx="5003858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내 의견수렴을 통한 시민체감 서비스 디자인 구체화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각 병원 시민체감 서비스 디자인 영역 및 이슈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(2/22)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6575092" y="3528484"/>
            <a:ext cx="2699780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병원 내 의견수렴 및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자료작성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각 병원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진행상황 메일 공유  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631829" y="3522226"/>
            <a:ext cx="937494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주차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(2/17-2/23)</a:t>
            </a:r>
          </a:p>
        </p:txBody>
      </p:sp>
      <p:sp>
        <p:nvSpPr>
          <p:cNvPr id="66" name="직사각형 65"/>
          <p:cNvSpPr/>
          <p:nvPr/>
        </p:nvSpPr>
        <p:spPr bwMode="auto">
          <a:xfrm>
            <a:off x="1569323" y="4070676"/>
            <a:ext cx="5003858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병원별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시민체감 서비스 디자인 계획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발표회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(2/26)</a:t>
            </a:r>
            <a:r>
              <a:rPr lang="en-US" altLang="ko-KR" sz="10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공통 서비스 발표 포함</a:t>
            </a:r>
            <a:r>
              <a:rPr lang="en-US" altLang="ko-KR" sz="10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dirty="0" smtClean="0">
              <a:solidFill>
                <a:schemeClr val="bg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각 병원 시민체감 서비스 디자인 계획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보완 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>
            <a:off x="6575093" y="4070676"/>
            <a:ext cx="2699780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각 </a:t>
            </a:r>
            <a:r>
              <a:rPr lang="ko-KR" altLang="en-US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병원 </a:t>
            </a:r>
            <a:r>
              <a:rPr lang="ko-KR" altLang="en-US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인사이트</a:t>
            </a:r>
            <a:r>
              <a:rPr lang="ko-KR" altLang="en-US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팀 발표</a:t>
            </a:r>
            <a:r>
              <a:rPr lang="en-US" altLang="ko-KR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(10</a:t>
            </a:r>
            <a:r>
              <a:rPr lang="ko-KR" altLang="en-US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분 내외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내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의견수렴 및 계획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보완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631829" y="4064418"/>
            <a:ext cx="937494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(2/24-3/1)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 bwMode="auto">
          <a:xfrm>
            <a:off x="1569323" y="4612868"/>
            <a:ext cx="5003858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시민체감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서비스 디자인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이행을 위한 지원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협력체계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논의 회의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(3/5)</a:t>
            </a:r>
          </a:p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병원별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시민체감 서비스 디자인 최종 계획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제출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(3/8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 bwMode="auto">
          <a:xfrm>
            <a:off x="6575093" y="4612868"/>
            <a:ext cx="2699780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indent="-85725" latinLnBrk="0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병원별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인사이트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팀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자유 발제 및 토론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631830" y="4606610"/>
            <a:ext cx="937494" cy="54219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(3/3-3/9)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954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시민체감 서비스 디자인 현황조사 예시</a:t>
            </a:r>
            <a:r>
              <a:rPr lang="en-US" altLang="ko-KR" dirty="0"/>
              <a:t>(1/3)</a:t>
            </a:r>
            <a:r>
              <a:rPr lang="ko-KR" altLang="en-US" dirty="0"/>
              <a:t>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1" name="제목 17"/>
          <p:cNvSpPr>
            <a:spLocks noGrp="1"/>
          </p:cNvSpPr>
          <p:nvPr>
            <p:ph type="title"/>
          </p:nvPr>
        </p:nvSpPr>
        <p:spPr>
          <a:xfrm>
            <a:off x="631825" y="800708"/>
            <a:ext cx="8642350" cy="681070"/>
          </a:xfrm>
        </p:spPr>
        <p:txBody>
          <a:bodyPr/>
          <a:lstStyle/>
          <a:p>
            <a:r>
              <a:rPr lang="ko-KR" altLang="en-US" dirty="0" smtClean="0"/>
              <a:t>시민이 체감할 수 있는 시립병원 서비스 마련을 위한 아이디어</a:t>
            </a:r>
            <a:r>
              <a:rPr lang="en-US" altLang="ko-KR" dirty="0" smtClean="0"/>
              <a:t>(5-10</a:t>
            </a:r>
            <a:r>
              <a:rPr lang="ko-KR" altLang="en-US" dirty="0" smtClean="0"/>
              <a:t>개</a:t>
            </a:r>
            <a:r>
              <a:rPr lang="en-US" altLang="ko-KR" dirty="0" smtClean="0"/>
              <a:t>)</a:t>
            </a:r>
            <a:r>
              <a:rPr lang="ko-KR" altLang="en-US" dirty="0" smtClean="0"/>
              <a:t> 제안을 요청함</a:t>
            </a:r>
            <a:endParaRPr lang="ko-KR" altLang="en-US" dirty="0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625" y="1304764"/>
            <a:ext cx="1052512" cy="477053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err="1" smtClean="0">
                <a:solidFill>
                  <a:schemeClr val="bg1"/>
                </a:solidFill>
                <a:ea typeface="맑은 고딕" pitchFamily="50" charset="-127"/>
              </a:rPr>
              <a:t>서비스명</a:t>
            </a:r>
            <a:endParaRPr kumimoji="0" lang="ko-KR" altLang="en-US" sz="120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1632633" y="1304764"/>
            <a:ext cx="4577320" cy="477053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>
              <a:spcBef>
                <a:spcPct val="50000"/>
              </a:spcBef>
            </a:pPr>
            <a:endParaRPr lang="ko-KR" altLang="en-US" sz="1200" dirty="0">
              <a:ea typeface="맑은 고딕" pitchFamily="50" charset="-127"/>
            </a:endParaRPr>
          </a:p>
        </p:txBody>
      </p: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560512" y="1880828"/>
            <a:ext cx="2519710" cy="317961"/>
          </a:xfrm>
          <a:prstGeom prst="rect">
            <a:avLst/>
          </a:prstGeom>
          <a:solidFill>
            <a:srgbClr val="EAEAEA"/>
          </a:solidFill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문제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점</a:t>
            </a:r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60512" y="2195662"/>
            <a:ext cx="2519710" cy="4032125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/>
          <a:lstStyle/>
          <a:p>
            <a:pPr marL="182563" indent="-182563">
              <a:lnSpc>
                <a:spcPct val="110000"/>
              </a:lnSpc>
            </a:pP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①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lnSpc>
                <a:spcPct val="110000"/>
              </a:lnSpc>
            </a:pPr>
            <a:endParaRPr kumimoji="0"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lnSpc>
                <a:spcPct val="110000"/>
              </a:lnSpc>
            </a:pP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lnSpc>
                <a:spcPct val="110000"/>
              </a:lnSpc>
            </a:pP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②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lnSpc>
                <a:spcPct val="110000"/>
              </a:lnSpc>
            </a:pPr>
            <a:endParaRPr kumimoji="0"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lnSpc>
                <a:spcPct val="110000"/>
              </a:lnSpc>
            </a:pP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lnSpc>
                <a:spcPct val="110000"/>
              </a:lnSpc>
            </a:pP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③ 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3190518" y="1880828"/>
            <a:ext cx="6129064" cy="317961"/>
          </a:xfrm>
          <a:prstGeom prst="rect">
            <a:avLst/>
          </a:prstGeom>
          <a:solidFill>
            <a:srgbClr val="EAEAEA"/>
          </a:solidFill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개선전략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3188235" y="2203622"/>
            <a:ext cx="6134037" cy="1801442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>
              <a:buFont typeface="Arial" charset="0"/>
              <a:buNone/>
            </a:pPr>
            <a:endParaRPr kumimoji="0" lang="ko-KR" altLang="en-US" sz="12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18"/>
          <p:cNvSpPr>
            <a:spLocks noChangeArrowheads="1"/>
          </p:cNvSpPr>
          <p:nvPr/>
        </p:nvSpPr>
        <p:spPr bwMode="auto">
          <a:xfrm>
            <a:off x="6392590" y="1314288"/>
            <a:ext cx="1292225" cy="472291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담당부</a:t>
            </a:r>
            <a:r>
              <a:rPr kumimoji="0" lang="ko-KR" altLang="en-US" sz="1200" dirty="0">
                <a:solidFill>
                  <a:schemeClr val="bg1"/>
                </a:solidFill>
                <a:ea typeface="맑은 고딕" pitchFamily="50" charset="-127"/>
              </a:rPr>
              <a:t>서</a:t>
            </a:r>
          </a:p>
        </p:txBody>
      </p:sp>
      <p:sp>
        <p:nvSpPr>
          <p:cNvPr id="39" name="Rectangle 19"/>
          <p:cNvSpPr>
            <a:spLocks noChangeArrowheads="1"/>
          </p:cNvSpPr>
          <p:nvPr/>
        </p:nvSpPr>
        <p:spPr bwMode="auto">
          <a:xfrm>
            <a:off x="7698259" y="1314288"/>
            <a:ext cx="1624012" cy="472291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algn="ctr"/>
            <a:endParaRPr lang="ko-KR" altLang="en-US" sz="1200" b="0" dirty="0">
              <a:ea typeface="맑은 고딕" pitchFamily="50" charset="-127"/>
            </a:endParaRP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3190517" y="4113076"/>
            <a:ext cx="6129064" cy="317961"/>
          </a:xfrm>
          <a:prstGeom prst="rect">
            <a:avLst/>
          </a:prstGeom>
          <a:solidFill>
            <a:srgbClr val="EAEAEA"/>
          </a:solidFill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기대효과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3188234" y="4426345"/>
            <a:ext cx="6134037" cy="1801442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>
              <a:buFont typeface="Arial" charset="0"/>
              <a:buNone/>
            </a:pPr>
            <a:endParaRPr kumimoji="0" lang="ko-KR" altLang="en-US" sz="12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553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1824" y="1448780"/>
            <a:ext cx="8642351" cy="361656"/>
          </a:xfrm>
        </p:spPr>
        <p:txBody>
          <a:bodyPr/>
          <a:lstStyle/>
          <a:p>
            <a:pPr algn="l"/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민원처리 현황조사표</a:t>
            </a:r>
            <a:r>
              <a:rPr lang="ko-KR" altLang="en-US" sz="1200" b="1" baseline="30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baseline="30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1)</a:t>
            </a:r>
            <a:endParaRPr lang="ko-KR" altLang="en-US" sz="12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시민체감 서비스 디자인 현황조사 예시</a:t>
            </a:r>
            <a:r>
              <a:rPr lang="en-US" altLang="ko-KR" dirty="0" smtClean="0"/>
              <a:t>(2/3)</a:t>
            </a:r>
            <a:r>
              <a:rPr lang="ko-KR" altLang="en-US" dirty="0" smtClean="0"/>
              <a:t> 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/>
            <a:r>
              <a:rPr lang="en-US" altLang="ko-KR" dirty="0" smtClean="0"/>
              <a:t>1) </a:t>
            </a:r>
            <a:r>
              <a:rPr lang="ko-KR" altLang="en-US" dirty="0" smtClean="0"/>
              <a:t>지난</a:t>
            </a:r>
            <a:r>
              <a:rPr lang="en-US" altLang="ko-KR" dirty="0" smtClean="0"/>
              <a:t> 3</a:t>
            </a:r>
            <a:r>
              <a:rPr lang="ko-KR" altLang="en-US" dirty="0" smtClean="0"/>
              <a:t>년 간</a:t>
            </a:r>
            <a:r>
              <a:rPr lang="en-US" altLang="ko-KR" dirty="0" smtClean="0"/>
              <a:t>(2010-2012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 </a:t>
            </a:r>
            <a:r>
              <a:rPr lang="ko-KR" altLang="en-US" dirty="0" smtClean="0"/>
              <a:t>고객민원 지원실의 인프라가 재배치 되거나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관련 인력의 구성이 변화한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변화 전과 후의 현황을 별도로 제출할 것   </a:t>
            </a:r>
            <a:endParaRPr lang="en-US" altLang="ko-KR" dirty="0" smtClean="0"/>
          </a:p>
          <a:p>
            <a:pPr marL="0" indent="0"/>
            <a:r>
              <a:rPr lang="ko-KR" altLang="en-US" dirty="0" smtClean="0"/>
              <a:t>   예시</a:t>
            </a:r>
            <a:r>
              <a:rPr lang="en-US" altLang="ko-KR" dirty="0" smtClean="0"/>
              <a:t>) 2010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월 이후 체계가 개선된 경우</a:t>
            </a:r>
            <a:r>
              <a:rPr lang="en-US" altLang="ko-KR" dirty="0" smtClean="0"/>
              <a:t>, 2010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월 이전 현황조사표와</a:t>
            </a:r>
            <a:r>
              <a:rPr lang="en-US" altLang="ko-KR" dirty="0" smtClean="0"/>
              <a:t> 2010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월 이후</a:t>
            </a:r>
            <a:r>
              <a:rPr lang="en-US" altLang="ko-KR" dirty="0" smtClean="0"/>
              <a:t>~ </a:t>
            </a:r>
            <a:r>
              <a:rPr lang="ko-KR" altLang="en-US" dirty="0" smtClean="0"/>
              <a:t>현재 현황조사표로 분리하여 제출 </a:t>
            </a:r>
            <a:endParaRPr lang="en-US" altLang="ko-KR" dirty="0" smtClean="0"/>
          </a:p>
          <a:p>
            <a:pPr marL="0" indent="0"/>
            <a:r>
              <a:rPr lang="en-US" altLang="ko-KR" dirty="0" smtClean="0"/>
              <a:t>※ </a:t>
            </a:r>
            <a:r>
              <a:rPr lang="ko-KR" altLang="en-US" dirty="0" smtClean="0"/>
              <a:t>자료 제출관련 문의 </a:t>
            </a:r>
            <a:r>
              <a:rPr lang="en-US" altLang="ko-KR" dirty="0"/>
              <a:t>: 870-2818(</a:t>
            </a:r>
            <a:r>
              <a:rPr lang="ko-KR" altLang="en-US" dirty="0"/>
              <a:t>시립병원 개선 </a:t>
            </a:r>
            <a:r>
              <a:rPr lang="en-US" altLang="ko-KR" dirty="0"/>
              <a:t>TF</a:t>
            </a:r>
            <a:r>
              <a:rPr lang="ko-KR" altLang="en-US" dirty="0"/>
              <a:t>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214" name="표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028232"/>
              </p:ext>
            </p:extLst>
          </p:nvPr>
        </p:nvGraphicFramePr>
        <p:xfrm>
          <a:off x="633711" y="1808820"/>
          <a:ext cx="8603765" cy="37496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50937"/>
                <a:gridCol w="2124236"/>
                <a:gridCol w="3528392"/>
                <a:gridCol w="1800200"/>
              </a:tblGrid>
              <a:tr h="273554">
                <a:tc gridSpan="2"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1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/>
                      <a:endParaRPr lang="ko-KR" altLang="en-US" sz="1000" b="0" dirty="0"/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체크 및 기입 항목</a:t>
                      </a:r>
                      <a:endParaRPr lang="ko-KR" altLang="en-US" sz="11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  <a:endParaRPr lang="ko-KR" altLang="en-US" sz="11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3554">
                <a:tc rowSpan="4"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 관련 인프라</a:t>
                      </a:r>
                      <a:endParaRPr lang="ko-KR" altLang="en-US" sz="11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 전담부서 여부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indent="-984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ahoma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예  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□아니오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400">
                <a:tc vMerge="1">
                  <a:txBody>
                    <a:bodyPr/>
                    <a:lstStyle/>
                    <a:p>
                      <a:pPr latinLnBrk="0"/>
                      <a:endParaRPr lang="ko-KR" altLang="en-US" sz="1000" b="0" dirty="0"/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└ 민원 전담 공간 위치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 typeface="Tahoma" pitchFamily="34" charset="0"/>
                        <a:buNone/>
                      </a:pPr>
                      <a:r>
                        <a:rPr lang="en-US" altLang="ko-KR" sz="1000" b="0" u="sng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indent="-984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ahoma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배치도 첨부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93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└ 민원 전담 공간 전체 면적 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 typeface="Tahoma" pitchFamily="34" charset="0"/>
                        <a:buNone/>
                      </a:pPr>
                      <a:r>
                        <a:rPr lang="en-US" altLang="ko-KR" sz="1000" b="0" u="sng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</a:t>
                      </a:r>
                      <a:r>
                        <a:rPr lang="en-US" altLang="ko-KR" sz="1000" b="0" i="1" u="none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m</a:t>
                      </a:r>
                      <a:r>
                        <a:rPr lang="en-US" altLang="ko-KR" sz="1000" b="0" i="1" u="none" kern="1200" baseline="30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4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└ 민원 응대용 분리 공간 확보여부 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indent="-984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ahoma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예  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□아니오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48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민원처리 인력</a:t>
                      </a:r>
                    </a:p>
                    <a:p>
                      <a:pPr latinLnBrk="0"/>
                      <a:endParaRPr lang="ko-KR" altLang="en-US" sz="11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 처리 인력 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indent="-984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ahoma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전담 인력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            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명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역할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        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98425" marR="0" indent="-984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ahoma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겸임 인력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            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명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역할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        )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기타 인력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            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명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역할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        )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355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 처리</a:t>
                      </a:r>
                      <a:endParaRPr lang="ko-KR" altLang="en-US" sz="11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 처리 프로세스 수립 여부 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indent="-984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ahoma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예  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□아니오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민원처리 프로세스 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3554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/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 분류기준 수립 여부 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indent="-984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ahoma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예  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□아니오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민원분류 기준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첨부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5607"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 처리체계 </a:t>
                      </a:r>
                      <a:endParaRPr lang="ko-KR" altLang="en-US" sz="11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민원 접수 매체 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□접수전용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전화번호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                           )</a:t>
                      </a:r>
                    </a:p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홈페이지 게시판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주소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                               )</a:t>
                      </a:r>
                    </a:p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□담당직원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                               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□건의함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배치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개수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                              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□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                                                )  </a:t>
                      </a: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체크 시 괄호 안 항목 기입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제목 17"/>
          <p:cNvSpPr txBox="1">
            <a:spLocks/>
          </p:cNvSpPr>
          <p:nvPr/>
        </p:nvSpPr>
        <p:spPr bwMode="auto"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5pPr>
            <a:lvl6pPr marL="4572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6pPr>
            <a:lvl7pPr marL="9144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7pPr>
            <a:lvl8pPr marL="13716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8pPr>
            <a:lvl9pPr marL="1828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9pPr>
          </a:lstStyle>
          <a:p>
            <a:r>
              <a:rPr lang="ko-KR" altLang="en-US" dirty="0" smtClean="0"/>
              <a:t>고객지원 서비스 개선을 위한 </a:t>
            </a:r>
            <a:r>
              <a:rPr lang="ko-KR" altLang="en-US" dirty="0" err="1" smtClean="0"/>
              <a:t>고객지원실</a:t>
            </a:r>
            <a:r>
              <a:rPr lang="en-US" altLang="ko-KR" dirty="0" smtClean="0"/>
              <a:t>(</a:t>
            </a:r>
            <a:r>
              <a:rPr lang="ko-KR" altLang="en-US" dirty="0" smtClean="0"/>
              <a:t>민원</a:t>
            </a:r>
            <a:r>
              <a:rPr lang="en-US" altLang="ko-KR" dirty="0"/>
              <a:t>)</a:t>
            </a:r>
            <a:r>
              <a:rPr lang="ko-KR" altLang="en-US" dirty="0" smtClean="0"/>
              <a:t> 현황 조사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575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1824" y="1448780"/>
            <a:ext cx="8642351" cy="5436604"/>
          </a:xfrm>
        </p:spPr>
        <p:txBody>
          <a:bodyPr/>
          <a:lstStyle/>
          <a:p>
            <a:pPr algn="l"/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2) 3</a:t>
            </a:r>
            <a:r>
              <a:rPr lang="ko-KR" altLang="en-US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개년</a:t>
            </a:r>
            <a:r>
              <a:rPr lang="en-US" altLang="ko-KR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(2010-2012)</a:t>
            </a:r>
            <a:r>
              <a:rPr lang="ko-KR" altLang="en-US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민원 </a:t>
            </a:r>
            <a:r>
              <a:rPr lang="en-US" altLang="ko-KR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data </a:t>
            </a:r>
            <a:r>
              <a:rPr lang="ko-KR" altLang="en-US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요청 템플릿</a:t>
            </a:r>
            <a:r>
              <a:rPr lang="en-US" altLang="ko-KR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시민체감 서비스 디자인 현황조사 예시</a:t>
            </a:r>
            <a:r>
              <a:rPr lang="en-US" altLang="ko-KR" dirty="0" smtClean="0"/>
              <a:t>(3/3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※ </a:t>
            </a:r>
            <a:r>
              <a:rPr lang="ko-KR" altLang="en-US" dirty="0"/>
              <a:t>자료 제출관련 문의 </a:t>
            </a:r>
            <a:r>
              <a:rPr lang="en-US" altLang="ko-KR" dirty="0" smtClean="0"/>
              <a:t>: 870-2818(</a:t>
            </a:r>
            <a:r>
              <a:rPr lang="ko-KR" altLang="en-US" dirty="0" smtClean="0"/>
              <a:t>시립병원 개선 </a:t>
            </a:r>
            <a:r>
              <a:rPr lang="en-US" altLang="ko-KR" dirty="0" smtClean="0"/>
              <a:t>TF</a:t>
            </a:r>
            <a:r>
              <a:rPr lang="ko-KR" altLang="en-US" dirty="0" smtClean="0"/>
              <a:t>팀</a:t>
            </a:r>
            <a:r>
              <a:rPr lang="en-US" altLang="ko-KR" dirty="0" smtClean="0"/>
              <a:t>) </a:t>
            </a:r>
            <a:endParaRPr lang="ko-KR" altLang="en-US" dirty="0"/>
          </a:p>
        </p:txBody>
      </p:sp>
      <p:graphicFrame>
        <p:nvGraphicFramePr>
          <p:cNvPr id="214" name="표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606143"/>
              </p:ext>
            </p:extLst>
          </p:nvPr>
        </p:nvGraphicFramePr>
        <p:xfrm>
          <a:off x="631824" y="1835299"/>
          <a:ext cx="8641655" cy="34041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684772"/>
                <a:gridCol w="900100"/>
                <a:gridCol w="864096"/>
                <a:gridCol w="2160240"/>
                <a:gridCol w="1764196"/>
                <a:gridCol w="1080120"/>
                <a:gridCol w="1188131"/>
              </a:tblGrid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년도 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민원구분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민원내용</a:t>
                      </a: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조치결과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접수경로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담당부서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2010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b" latinLnBrk="0" hangingPunct="1">
                        <a:buFont typeface="Tahoma" pitchFamily="34" charset="0"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불친절</a:t>
                      </a: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직원의 불친절한 언행에 불쾌함 </a:t>
                      </a: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해당직원의 </a:t>
                      </a:r>
                      <a:r>
                        <a:rPr lang="ko-KR" altLang="en-US" sz="1100" b="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사과</a:t>
                      </a:r>
                      <a:endParaRPr lang="en-US" altLang="ko-KR" sz="1100" b="0" kern="120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전화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ko-KR" altLang="en-US" sz="1100" b="0" kern="12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고객지원실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00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과 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55000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</a:p>
                    <a:p>
                      <a:pPr algn="ctr" latinLnBrk="0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8425" indent="-98425" algn="l" defTabSz="914400" rtl="0" eaLnBrk="1" fontAlgn="b" latinLnBrk="0" hangingPunct="1">
                        <a:buFont typeface="Tahoma" pitchFamily="34" charset="0"/>
                        <a:buChar char="•"/>
                      </a:pP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72000" marB="7200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제목 17"/>
          <p:cNvSpPr txBox="1">
            <a:spLocks/>
          </p:cNvSpPr>
          <p:nvPr/>
        </p:nvSpPr>
        <p:spPr bwMode="auto"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5pPr>
            <a:lvl6pPr marL="4572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6pPr>
            <a:lvl7pPr marL="9144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7pPr>
            <a:lvl8pPr marL="13716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8pPr>
            <a:lvl9pPr marL="1828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9pPr>
          </a:lstStyle>
          <a:p>
            <a:r>
              <a:rPr lang="ko-KR" altLang="en-US" dirty="0" smtClean="0"/>
              <a:t>고객지원 서비스 개선을 위한 </a:t>
            </a:r>
            <a:r>
              <a:rPr lang="ko-KR" altLang="en-US" dirty="0" err="1" smtClean="0"/>
              <a:t>고객지원실</a:t>
            </a:r>
            <a:r>
              <a:rPr lang="en-US" altLang="ko-KR" dirty="0" smtClean="0"/>
              <a:t>(</a:t>
            </a:r>
            <a:r>
              <a:rPr lang="ko-KR" altLang="en-US" dirty="0" smtClean="0"/>
              <a:t>민원</a:t>
            </a:r>
            <a:r>
              <a:rPr lang="en-US" altLang="ko-KR" dirty="0"/>
              <a:t>)</a:t>
            </a:r>
            <a:r>
              <a:rPr lang="ko-KR" altLang="en-US" dirty="0" smtClean="0"/>
              <a:t> 현황 조사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684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1497013" y="2781300"/>
            <a:ext cx="6911975" cy="129540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000" dirty="0">
                <a:latin typeface="+mj-ea"/>
                <a:ea typeface="+mj-ea"/>
              </a:rPr>
              <a:t>시민체감 서비스 디자인 계획안 </a:t>
            </a:r>
            <a:r>
              <a:rPr lang="ko-KR" altLang="en-US" sz="2000" dirty="0" err="1">
                <a:latin typeface="+mj-ea"/>
                <a:ea typeface="+mj-ea"/>
              </a:rPr>
              <a:t>작성틀</a:t>
            </a:r>
            <a:endParaRPr lang="ko-KR" altLang="en-US" sz="20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r>
              <a:rPr lang="ko-KR" altLang="en-US" dirty="0" smtClean="0"/>
              <a:t>대 시민체감 서비스 후보 리스트</a:t>
            </a:r>
            <a:endParaRPr lang="ko-KR" altLang="en-US" dirty="0"/>
          </a:p>
        </p:txBody>
      </p:sp>
      <p:sp>
        <p:nvSpPr>
          <p:cNvPr id="7" name="제목 17"/>
          <p:cNvSpPr txBox="1">
            <a:spLocks/>
          </p:cNvSpPr>
          <p:nvPr/>
        </p:nvSpPr>
        <p:spPr bwMode="auto">
          <a:xfrm>
            <a:off x="631825" y="800708"/>
            <a:ext cx="8642350" cy="6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just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lang="ko-KR" altLang="en-US" sz="1400" b="0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  <a:cs typeface="Arial" charset="0"/>
              </a:defRPr>
            </a:lvl5pPr>
            <a:lvl6pPr marL="4572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6pPr>
            <a:lvl7pPr marL="9144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7pPr>
            <a:lvl8pPr marL="13716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8pPr>
            <a:lvl9pPr marL="1828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2"/>
                </a:solidFill>
                <a:latin typeface="Arial" charset="0"/>
                <a:ea typeface="HY견고딕" pitchFamily="18" charset="-127"/>
              </a:defRPr>
            </a:lvl9pPr>
          </a:lstStyle>
          <a:p>
            <a:r>
              <a:rPr lang="ko-KR" altLang="en-US" dirty="0" smtClean="0"/>
              <a:t>현재까지 논의된 </a:t>
            </a:r>
            <a:r>
              <a:rPr lang="en-US" altLang="ko-KR" dirty="0" smtClean="0"/>
              <a:t>’10</a:t>
            </a:r>
            <a:r>
              <a:rPr lang="ko-KR" altLang="en-US" dirty="0" smtClean="0"/>
              <a:t>대 시민체감 서비스</a:t>
            </a:r>
            <a:r>
              <a:rPr lang="en-US" altLang="ko-KR" dirty="0" smtClean="0"/>
              <a:t>’</a:t>
            </a:r>
            <a:r>
              <a:rPr lang="ko-KR" altLang="en-US" dirty="0" smtClean="0"/>
              <a:t>후보 리스트는 다음과 같음  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 bwMode="auto">
          <a:xfrm>
            <a:off x="1928664" y="1988840"/>
            <a:ext cx="5868652" cy="316835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61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시민권리 보호 및 강화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ko-KR" altLang="en-US" dirty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고객지원실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전면 배치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고충 ∙ 민원처리 편의성 증대 등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251450" indent="-171450" latinLnBrk="0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환자권리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옴부즈만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도입  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62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찾아가는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밀착형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서비스 확충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251450" indent="-171450" latinLnBrk="0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순회진료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주치의의 제도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가정간호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활성화 등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63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건강증진 서비스 강화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체육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건진센터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등과 연계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64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스톱 장례서비스 제공 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ko-KR" altLang="en-US" dirty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65.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스톱 복지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 통합 서비스 제공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251450" indent="-171450" latinLnBrk="0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내 서울시 행정 서비스 제공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66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충분하고 친절한 설명 서비스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제공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251450" indent="-171450" latinLnBrk="0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고객교육센터 운영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진료절차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각종 설명서 쉽게 변경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67.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서울시립병원 통합 자원봉사단 구축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68.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여성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어린이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장애인이 편안한 병원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프라이버시 보호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69.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병원 서비스 디자인 혁신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080000" latinLnBrk="0">
              <a:lnSpc>
                <a:spcPct val="12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70.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서비스 디자인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혁신단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조직 및 운영 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928664" y="1691963"/>
            <a:ext cx="58686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대 시민체감 서비스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71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시민체감 서비스 디자인 계획안 </a:t>
            </a:r>
            <a:r>
              <a:rPr lang="ko-KR" altLang="en-US" dirty="0" err="1" smtClean="0"/>
              <a:t>작성틀</a:t>
            </a:r>
            <a:endParaRPr lang="ko-KR" altLang="en-US" dirty="0"/>
          </a:p>
        </p:txBody>
      </p:sp>
      <p:sp>
        <p:nvSpPr>
          <p:cNvPr id="26" name="Rectangle 1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0492" y="1412776"/>
            <a:ext cx="956183" cy="576064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현황 및 </a:t>
            </a:r>
            <a:endParaRPr kumimoji="0" lang="en-US" altLang="ko-KR" sz="1200" dirty="0" smtClean="0">
              <a:solidFill>
                <a:schemeClr val="bg1"/>
              </a:solidFill>
              <a:ea typeface="맑은 고딕" pitchFamily="50" charset="-127"/>
            </a:endParaRPr>
          </a:p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문제점 분석</a:t>
            </a:r>
            <a:endParaRPr kumimoji="0" lang="ko-KR" altLang="en-US" sz="120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27" name="Rectangle 1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47788" y="1412776"/>
            <a:ext cx="5205412" cy="576064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>
              <a:lnSpc>
                <a:spcPct val="110000"/>
              </a:lnSpc>
            </a:pPr>
            <a:endParaRPr lang="ko-KR" altLang="en-US" sz="1200" dirty="0" smtClean="0"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28" name="Rectangle 1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637338" y="1412776"/>
            <a:ext cx="1292225" cy="248444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예산</a:t>
            </a:r>
            <a:endParaRPr kumimoji="0" lang="ko-KR" altLang="en-US" sz="120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29" name="Rectangle 1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005764" y="1412776"/>
            <a:ext cx="1497070" cy="248444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algn="ctr"/>
            <a:endParaRPr lang="ko-KR" altLang="en-US" sz="1200" b="0" dirty="0">
              <a:ea typeface="맑은 고딕" pitchFamily="50" charset="-127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380492" y="2096852"/>
            <a:ext cx="9122341" cy="3528392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endParaRPr lang="ko-KR" altLang="en-US" sz="1200">
              <a:ea typeface="맑은 고딕" pitchFamily="50" charset="-127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3972047" y="2528901"/>
            <a:ext cx="783400" cy="98253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모델제시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AutoShape 6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247414" y="2204864"/>
            <a:ext cx="532711" cy="3203261"/>
          </a:xfrm>
          <a:prstGeom prst="stripedRightArrow">
            <a:avLst>
              <a:gd name="adj1" fmla="val 75437"/>
              <a:gd name="adj2" fmla="val 50000"/>
            </a:avLst>
          </a:prstGeom>
          <a:solidFill>
            <a:schemeClr val="bg1">
              <a:lumMod val="8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endParaRPr lang="ko-KR" altLang="ko-KR" sz="11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4855249" y="2528900"/>
            <a:ext cx="4500500" cy="982533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70000"/>
            </a:solidFill>
            <a:miter lim="800000"/>
            <a:headEnd/>
            <a:tailEnd/>
          </a:ln>
          <a:effectLst/>
        </p:spPr>
        <p:txBody>
          <a:bodyPr wrap="none" lIns="36000" rIns="36000" anchor="ctr"/>
          <a:lstStyle/>
          <a:p>
            <a:pPr>
              <a:buFontTx/>
              <a:buChar char="•"/>
              <a:defRPr/>
            </a:pP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AutoShape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0800000">
            <a:off x="476600" y="5670301"/>
            <a:ext cx="9026231" cy="341143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767676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00" kern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19719" y="4005963"/>
            <a:ext cx="1728192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우수사례 검토</a:t>
            </a: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및 시사점</a:t>
            </a:r>
          </a:p>
        </p:txBody>
      </p:sp>
      <p:sp>
        <p:nvSpPr>
          <p:cNvPr id="25" name="Rectangle 1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972047" y="2165275"/>
            <a:ext cx="5383702" cy="363625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실행계획</a:t>
            </a:r>
            <a:endParaRPr kumimoji="0" lang="ko-KR" altLang="en-US" sz="120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47" name="Rectangle 1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4159" y="2165277"/>
            <a:ext cx="2615997" cy="360040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사례 검토 </a:t>
            </a:r>
            <a:endParaRPr kumimoji="0" lang="ko-KR" altLang="en-US" sz="120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48" name="Rectangle 5"/>
          <p:cNvSpPr>
            <a:spLocks noChangeArrowheads="1"/>
          </p:cNvSpPr>
          <p:nvPr/>
        </p:nvSpPr>
        <p:spPr bwMode="auto">
          <a:xfrm>
            <a:off x="3972047" y="3497378"/>
            <a:ext cx="783400" cy="98253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모델제시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3972047" y="4478331"/>
            <a:ext cx="783400" cy="98253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모델제시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Rectangle 17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37450" y="2528901"/>
            <a:ext cx="2602706" cy="2931964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>
              <a:lnSpc>
                <a:spcPct val="110000"/>
              </a:lnSpc>
            </a:pPr>
            <a:endParaRPr lang="ko-KR" altLang="en-US" sz="1200" dirty="0" smtClean="0"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51" name="Rectangle 5"/>
          <p:cNvSpPr>
            <a:spLocks noChangeArrowheads="1"/>
          </p:cNvSpPr>
          <p:nvPr/>
        </p:nvSpPr>
        <p:spPr bwMode="auto">
          <a:xfrm>
            <a:off x="4854042" y="3508178"/>
            <a:ext cx="4500500" cy="982533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70000"/>
            </a:solidFill>
            <a:miter lim="800000"/>
            <a:headEnd/>
            <a:tailEnd/>
          </a:ln>
          <a:effectLst/>
        </p:spPr>
        <p:txBody>
          <a:bodyPr wrap="none" lIns="36000" rIns="36000" anchor="ctr"/>
          <a:lstStyle/>
          <a:p>
            <a:pPr>
              <a:buFontTx/>
              <a:buChar char="•"/>
              <a:defRPr/>
            </a:pP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4848436" y="4485428"/>
            <a:ext cx="4500500" cy="982533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70000"/>
            </a:solidFill>
            <a:miter lim="800000"/>
            <a:headEnd/>
            <a:tailEnd/>
          </a:ln>
          <a:effectLst/>
        </p:spPr>
        <p:txBody>
          <a:bodyPr wrap="none" lIns="36000" rIns="36000" anchor="ctr"/>
          <a:lstStyle/>
          <a:p>
            <a:pPr>
              <a:buFontTx/>
              <a:buChar char="•"/>
              <a:defRPr/>
            </a:pP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Rectangle 1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645188" y="1718914"/>
            <a:ext cx="1292225" cy="248444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담당부서</a:t>
            </a:r>
            <a:endParaRPr kumimoji="0" lang="ko-KR" altLang="en-US" sz="120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54" name="Rectangle 1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013614" y="1718914"/>
            <a:ext cx="1497070" cy="248444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algn="ctr"/>
            <a:endParaRPr lang="ko-KR" altLang="en-US" sz="1200" b="0" dirty="0">
              <a:ea typeface="맑은 고딕" pitchFamily="50" charset="-127"/>
            </a:endParaRPr>
          </a:p>
        </p:txBody>
      </p:sp>
      <p:sp>
        <p:nvSpPr>
          <p:cNvPr id="56" name="Rectangle 16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80492" y="6093296"/>
            <a:ext cx="956183" cy="576064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추진일정</a:t>
            </a:r>
            <a:endParaRPr kumimoji="0" lang="en-US" altLang="ko-KR" sz="1200" dirty="0" smtClean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57" name="Rectangle 1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347788" y="6093296"/>
            <a:ext cx="3380500" cy="576064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>
              <a:lnSpc>
                <a:spcPct val="110000"/>
              </a:lnSpc>
            </a:pPr>
            <a:endParaRPr lang="ko-KR" altLang="en-US" sz="1200" dirty="0" smtClean="0"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59" name="Rectangle 1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80492" y="944724"/>
            <a:ext cx="956183" cy="360040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서비스 명</a:t>
            </a:r>
            <a:endParaRPr kumimoji="0" lang="ko-KR" altLang="en-US" sz="120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60" name="Rectangle 1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347787" y="944724"/>
            <a:ext cx="8155043" cy="360040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>
              <a:lnSpc>
                <a:spcPct val="110000"/>
              </a:lnSpc>
            </a:pPr>
            <a:endParaRPr lang="ko-KR" altLang="en-US" sz="1200" dirty="0" smtClean="0"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63" name="Rectangle 1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844988" y="6093296"/>
            <a:ext cx="956183" cy="576064"/>
          </a:xfrm>
          <a:prstGeom prst="rect">
            <a:avLst/>
          </a:prstGeom>
          <a:solidFill>
            <a:srgbClr val="1C1C1C"/>
          </a:solidFill>
          <a:ln w="12700" algn="ctr">
            <a:solidFill>
              <a:srgbClr val="07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Arial" charset="0"/>
              <a:buNone/>
            </a:pPr>
            <a:r>
              <a:rPr kumimoji="0" lang="ko-KR" altLang="en-US" sz="1200" dirty="0" smtClean="0">
                <a:solidFill>
                  <a:schemeClr val="bg1"/>
                </a:solidFill>
                <a:ea typeface="맑은 고딕" pitchFamily="50" charset="-127"/>
              </a:rPr>
              <a:t>기대효과</a:t>
            </a:r>
            <a:endParaRPr kumimoji="0" lang="ko-KR" altLang="en-US" sz="120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64" name="Rectangle 1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812283" y="6093296"/>
            <a:ext cx="3713225" cy="576064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>
              <a:lnSpc>
                <a:spcPct val="110000"/>
              </a:lnSpc>
            </a:pPr>
            <a:endParaRPr lang="ko-KR" altLang="en-US" sz="1200" dirty="0" smtClean="0"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189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wqakJ1oUGZld0jbyva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7DY_ZRmOUmFL9Oa8A.rF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9hXgCS7EeahZRQCWXtr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f5gpjsi9UirP3fNJkEsP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821jVPOLkmtwFtyPOb9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x2pJs9WESlCGNciMQ08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9hXgCS7EeahZRQCWXtr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9hXgCS7EeahZRQCWXtr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7DY_ZRmOUmFL9Oa8A.rF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9hXgCS7EeahZRQCWXtr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f5gpjsi9UirP3fNJkEsP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wqakJ1oUGZld0jbyvaX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7DY_ZRmOUmFL9Oa8A.rF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wqakJ1oUGZld0jbyvaX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7DY_ZRmOUmFL9Oa8A.rF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wqakJ1oUGZld0jbyvaX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7DY_ZRmOUmFL9Oa8A.rFA"/>
</p:tagLst>
</file>

<file path=ppt/theme/theme1.xml><?xml version="1.0" encoding="utf-8"?>
<a:theme xmlns:a="http://schemas.openxmlformats.org/drawingml/2006/main" name="1_기본 디자인">
  <a:themeElements>
    <a:clrScheme name="Caleb">
      <a:dk1>
        <a:srgbClr val="000000"/>
      </a:dk1>
      <a:lt1>
        <a:srgbClr val="FFFFFF"/>
      </a:lt1>
      <a:dk2>
        <a:srgbClr val="003366"/>
      </a:dk2>
      <a:lt2>
        <a:srgbClr val="6699FF"/>
      </a:lt2>
      <a:accent1>
        <a:srgbClr val="C00000"/>
      </a:accent1>
      <a:accent2>
        <a:srgbClr val="FF9900"/>
      </a:accent2>
      <a:accent3>
        <a:srgbClr val="FFFFCC"/>
      </a:accent3>
      <a:accent4>
        <a:srgbClr val="006699"/>
      </a:accent4>
      <a:accent5>
        <a:srgbClr val="7F7F7F"/>
      </a:accent5>
      <a:accent6>
        <a:srgbClr val="A1A1A1"/>
      </a:accent6>
      <a:hlink>
        <a:srgbClr val="808080"/>
      </a:hlink>
      <a:folHlink>
        <a:srgbClr val="5F5F5F"/>
      </a:folHlink>
    </a:clrScheme>
    <a:fontScheme name="기본 디자인">
      <a:majorFont>
        <a:latin typeface="Arial"/>
        <a:ea typeface="HY견고딕"/>
        <a:cs typeface=""/>
      </a:majorFont>
      <a:minorFont>
        <a:latin typeface="Arial"/>
        <a:ea typeface="돋움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75000"/>
            <a:lumOff val="25000"/>
          </a:schemeClr>
        </a:solidFill>
        <a:ln w="6350" cap="flat" cmpd="sng" algn="ctr">
          <a:solidFill>
            <a:schemeClr val="bg1">
              <a:lumMod val="50000"/>
            </a:schemeClr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algn="ctr" latinLnBrk="0">
          <a:lnSpc>
            <a:spcPct val="120000"/>
          </a:lnSpc>
          <a:defRPr dirty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solidFill>
          <a:schemeClr val="bg1"/>
        </a:solidFill>
        <a:ln w="6350" cap="flat" cmpd="sng" algn="ctr">
          <a:solidFill>
            <a:schemeClr val="bg1">
              <a:lumMod val="50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 anchor="ctr">
        <a:spAutoFit/>
      </a:bodyPr>
      <a:lstStyle>
        <a:defPPr algn="ctr" latinLnBrk="0">
          <a:lnSpc>
            <a:spcPct val="120000"/>
          </a:lnSpc>
          <a:defRPr sz="1600" dirty="0" smtClean="0">
            <a:solidFill>
              <a:srgbClr val="000000"/>
            </a:solidFill>
            <a:latin typeface="Arial"/>
            <a:ea typeface="AppleGothic" pitchFamily="2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33"/>
        </a:dk2>
        <a:lt2>
          <a:srgbClr val="DDDDDD"/>
        </a:lt2>
        <a:accent1>
          <a:srgbClr val="FFDB69"/>
        </a:accent1>
        <a:accent2>
          <a:srgbClr val="CBD87C"/>
        </a:accent2>
        <a:accent3>
          <a:srgbClr val="FFFFFF"/>
        </a:accent3>
        <a:accent4>
          <a:srgbClr val="000000"/>
        </a:accent4>
        <a:accent5>
          <a:srgbClr val="FFEAB9"/>
        </a:accent5>
        <a:accent6>
          <a:srgbClr val="B8C470"/>
        </a:accent6>
        <a:hlink>
          <a:srgbClr val="74C8D6"/>
        </a:hlink>
        <a:folHlink>
          <a:srgbClr val="FF96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33"/>
        </a:dk2>
        <a:lt2>
          <a:srgbClr val="DDDDDD"/>
        </a:lt2>
        <a:accent1>
          <a:srgbClr val="E6D9B3"/>
        </a:accent1>
        <a:accent2>
          <a:srgbClr val="CC9966"/>
        </a:accent2>
        <a:accent3>
          <a:srgbClr val="FFFFFF"/>
        </a:accent3>
        <a:accent4>
          <a:srgbClr val="000000"/>
        </a:accent4>
        <a:accent5>
          <a:srgbClr val="F0E9D6"/>
        </a:accent5>
        <a:accent6>
          <a:srgbClr val="B98A5C"/>
        </a:accent6>
        <a:hlink>
          <a:srgbClr val="998C73"/>
        </a:hlink>
        <a:folHlink>
          <a:srgbClr val="6E8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5F5F5F"/>
        </a:dk1>
        <a:lt1>
          <a:srgbClr val="FFFFFF"/>
        </a:lt1>
        <a:dk2>
          <a:srgbClr val="000033"/>
        </a:dk2>
        <a:lt2>
          <a:srgbClr val="FFCC00"/>
        </a:lt2>
        <a:accent1>
          <a:srgbClr val="99A6BF"/>
        </a:accent1>
        <a:accent2>
          <a:srgbClr val="A6B937"/>
        </a:accent2>
        <a:accent3>
          <a:srgbClr val="AAAAAD"/>
        </a:accent3>
        <a:accent4>
          <a:srgbClr val="DADADA"/>
        </a:accent4>
        <a:accent5>
          <a:srgbClr val="CAD0DC"/>
        </a:accent5>
        <a:accent6>
          <a:srgbClr val="96A731"/>
        </a:accent6>
        <a:hlink>
          <a:srgbClr val="37A6B9"/>
        </a:hlink>
        <a:folHlink>
          <a:srgbClr val="FF71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5F5F5F"/>
        </a:dk1>
        <a:lt1>
          <a:srgbClr val="FFFFFF"/>
        </a:lt1>
        <a:dk2>
          <a:srgbClr val="000033"/>
        </a:dk2>
        <a:lt2>
          <a:srgbClr val="FFCC00"/>
        </a:lt2>
        <a:accent1>
          <a:srgbClr val="D5BE7F"/>
        </a:accent1>
        <a:accent2>
          <a:srgbClr val="CC9966"/>
        </a:accent2>
        <a:accent3>
          <a:srgbClr val="AAAAAD"/>
        </a:accent3>
        <a:accent4>
          <a:srgbClr val="DADADA"/>
        </a:accent4>
        <a:accent5>
          <a:srgbClr val="E7DBC0"/>
        </a:accent5>
        <a:accent6>
          <a:srgbClr val="B98A5C"/>
        </a:accent6>
        <a:hlink>
          <a:srgbClr val="998C73"/>
        </a:hlink>
        <a:folHlink>
          <a:srgbClr val="6E89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172144</TotalTime>
  <Words>1137</Words>
  <Application>Microsoft Office PowerPoint</Application>
  <PresentationFormat>A4 용지(210x297mm)</PresentationFormat>
  <Paragraphs>294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0" baseType="lpstr">
      <vt:lpstr>굴림</vt:lpstr>
      <vt:lpstr>Arial</vt:lpstr>
      <vt:lpstr>Times New Roman</vt:lpstr>
      <vt:lpstr>돋움체</vt:lpstr>
      <vt:lpstr>08서울한강체 M</vt:lpstr>
      <vt:lpstr>Tahoma</vt:lpstr>
      <vt:lpstr>돋움</vt:lpstr>
      <vt:lpstr>맑은 고딕</vt:lpstr>
      <vt:lpstr>HY견고딕</vt:lpstr>
      <vt:lpstr>Book Antiqua</vt:lpstr>
      <vt:lpstr>1_기본 디자인</vt:lpstr>
      <vt:lpstr>PowerPoint 프레젠테이션</vt:lpstr>
      <vt:lpstr>PowerPoint 프레젠테이션</vt:lpstr>
      <vt:lpstr>다음과 같이 혁신과제 T6를 추진하고자 함 </vt:lpstr>
      <vt:lpstr>혁신과제 T6의 추진일정은 다음과 같음</vt:lpstr>
      <vt:lpstr>PowerPoint 프레젠테이션</vt:lpstr>
      <vt:lpstr>1. 시장님 지시사항 및 희망일기     - 12.11.30 ,  원순씨의 희망일기 1   - 12.12.18 ,  서울특별시 시립병원 개혁 TF 활동 방향 보고 시 시장님 지시사항    - 12.12.24 ,  원순씨의 희망일기 2   2. 보건의료 관련 시민단체 FGI   - 12.12.13 ,  보건의료관련 시민단체 FGI 수행 (참석자 : 양봉석(환자복지센터),      박봉희(한국의료생활협동조합연합), 안기종(한국환자단체연합회),      박용덕(건강세상네트워크), 윤현옥(광진주민연대), 우석균(보건의료단체연합)   3. 홍보 전문가 서비스 개선 브레인스토밍 회의    - 13.01.03,  홍보 전문가 서비스 개선 브레인스토밍 회의 시행(참석자 : 환크리에이티브 컴퍼니       소영식 국장 외 연구원 1인, 서울시 공공보건의료지원단 연구원 6인)    4. 언론 매체 서비스 혁신 아이디어 분석   - 주요 언론 매체 서비스 혁신 기사 검색 및 키워드 분석 </vt:lpstr>
      <vt:lpstr>Idea 1.  시민중심 디자인 혁신 병원 만들기 - 보자르병원의 경우, 내부 병동이나 구간의 색깔을 달리 만들어 어느 색깔만 봐도 노인병동인지,    호스피스병동인지 등을 확인 가능함 ⇒ 시립병원 디자인 혁신 : 환자에게 편리한 동선 재배치, 병원 인테리어/익스테리어   Idea 2. 환자에게 직접 찾아가는 왕진서비스 제공 ⇒ 독거노인 직접 방문치료 서비스 등 의사가 환자들에 직접 방문 치료하는 왕진서비스 확대   Idea 3. 미래형 진료과목의 개설 ⇒ 기존의 민간병원이나 시립병원이 꿈도 꾸지 못한 미래형 진료과목의 개설과 진료형태, 서비스 혁신,        병원의 디자인을 통한 고급화    Idea 4. 환자중심 진료 서비스 패키지화 ⇒ 노인병동이나 노숙자병동의 경우 우울증이나 심리치료 동시 제공    Idea 5. 병원 내 복지담당자 배치로 일반적 복지서비스 제공  - 환자들이 기존의 복지혜택을 받지 못하면 의료서비스조차 받기 어려운 경우가 발생함 ⇒ 병원 내 복지담당자 파견 또는 상주로 환자에게 일반적 복지서비스 제공  기타 지시사항 - 미국 최고병원, 영국 NHS 혁신사례 참고      </vt:lpstr>
      <vt:lpstr> Idea 1.  혁신형 요양병원 만들기 - 공공의료기관 중 요양병원과 요양원은 현재 존재하지 않음 - 1차와 3차 재활병원은 있으나, 2차 재활병원은 없으므로 2차 재활병원을 지어 시립병원과 연계하는    방안을 모색해볼 만 함    Idea 2. 시민이 운영에 참여하는 시립병원 만들기 - 소비자 상담센터를 시민단체가 운영하는 방안으로 시민들로부터 시립병원 의료이용 개선에 대한    의견청취, 제안을 위한 시민참여를 병원과 시민단체가 공동으로 수행함   - 이사회, 운영위원회에 건강보험 가입자단체(참여연대, 경실련, 환자단체 등)가 1/3 이상 참여하고, 산하에    이용자 평가위원회를 두어 정례적 평가기능을 수행함(이를 위하여 조례 개정 필요)   Idea 3. 지역중심 거점병원 만들기 - 진료실적과 경영상태를 공개하고 지역 주민이 운영에 참여할 수 있도록 함 - 따라서, 시립병원 운영 반영결과를 시민, 지역주민들과 소통하고 공유함    Idea 4. 시립병원 특화브랜드 육성하기 - 현재 시립병원은 특색과 컨셉이 없으므로 병원별로 1과목 정도의 특화브랜드를 만들어 시민의 이미지도    인지도를 향상시키는 것이 좋겠음           </vt:lpstr>
      <vt:lpstr>Idea 1. 꼭 아프지 않더라도 친근하게 이용할 수 있는 병원 만들기 - 서울시민 결혼식장 공간 대여 서비스(시립병원 강당 및 로비) - 회의 장소 대여(주민회의, 반상회 등) - 어린이 의사체험/견학 프로그램  - 주민 텃밭 제공 프로그램  - 주민등록등본 등 간단한 민원사무를 볼 수 있게 행정기관과 연계한 서비스 제공     Idea 2. 시민의 주머니를 채워주는 병원(각종 할인 혜택 제공) 만들기 - 1병원 1항목 반값 진료비 시행 - 환자 가족 건강검진 할인 서비스, 병원 ATM기 수수료 면제 서비스   - 직원 및 환자가 이용하지 않는 야간 시간대 시민 대상 주차장 야간 무료 개장   Idea 3. 아프지 않을 때부터 건강을 지켜주는 병원 만들기  - 보건소 사업연계를 통한 건강상담 서비스 제공(채혈, 영양상담, 운동상담, 금연상담 등) - 고객지원센터 내 건강과 관련한 의문사항을 무엇이든 물어볼 수 있는 코너를 개설  Idea 4. 시립병원 숨은 휴식 공간 찾기  - 시민이 언제나 편안한 공간 만들기  - 병원 곳곳 의자 놓기, 힐링 정원으로 마음 치유하기, 24시간 영화 상영  Idea 5. 찾아가기 쉬운 시립병원 만들기 - 시립병원 안내판 및 위치판 통일 및 개정  - 찾아가는 건강검진 서비스(바쁜 시민을 위해 문진표, 채혈, 소변 등을 직접 찾아가서 수거)           </vt:lpstr>
      <vt:lpstr>Idea 1.  환자중심 대기시간 서비스 디자인(명지병원, ‘환자중심진료 혁신세미나’개최, 2012/05/03) - 환자가 대기 시간을 예측하고 대기의 이유를 납득할 수 있도록 함 - 환자의 원내 대기 시간을 새로운 서비스 기회로 전환하는 방안   Idea 2. 환자에게  차트 공개하는 서비스  (클리브랜드 클리닉CEO가 말하는 병원혁신, 2009/04/25) - 환자는 언제든 자신의 차트를 볼 수 있음   Idea 3. 환자에게 맞추는 스케쥴 서비스(한차원 업그레이드 된 진료 인천힘찬병원, 2012/12/24) - 입원이나 수술 예약 등 병원 스케쥴에 환자를 맞추는 것이 아니라 환자가 원하는 날짜에 최대한     맞출 수 있는 시스템   Idea 4. 미래형 스마트 병원 만들기(삼성서울병원 Happinnovation 20*20, 2013) - 예약단계부터 모든 과정을 진행할 때 모바일을 통해 안내 및 진행이 될 수 있게 하는 시스템 구축 - 예약, 진료예약, 남은 병상 등 병원에 오기 전 실시간으로 환자가 파악할 수 있는 시스템   Idea 5. 환자에게 직접 찾아가는 간호서비스(한차원 업그레이드 된 진료 인천힘찬병원, 2012/12/24) - 환자의 집으로 직접 간호사가 방문을 하여 상태를 살피고, 재활치료 방법 등에 대한 설명         </vt:lpstr>
      <vt:lpstr>PowerPoint 프레젠테이션</vt:lpstr>
      <vt:lpstr>시민체감 서비스 디자인을 위한 인사이트 팀 구성 및 업무범위</vt:lpstr>
      <vt:lpstr>총 6주간 아래와 같은 일정계획에 따라 각 병원 시민체감 서비스 디자인과 관련된 인사이트 팀을 운영함1)</vt:lpstr>
      <vt:lpstr>시민이 체감할 수 있는 시립병원 서비스 마련을 위한 아이디어(5-10개) 제안을 요청함</vt:lpstr>
      <vt:lpstr>1) 민원처리 현황조사표 1)</vt:lpstr>
      <vt:lpstr>2) 3개년(2010-2012) 민원 data 요청 템플릿                     </vt:lpstr>
      <vt:lpstr>PowerPoint 프레젠테이션</vt:lpstr>
      <vt:lpstr>PowerPoint 프레젠테이션</vt:lpstr>
      <vt:lpstr>PowerPoint 프레젠테이션</vt:lpstr>
    </vt:vector>
  </TitlesOfParts>
  <Company>갈렙앤컴퍼니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갈렙앤컴퍼니</dc:creator>
  <cp:lastModifiedBy>user</cp:lastModifiedBy>
  <cp:revision>12285</cp:revision>
  <cp:lastPrinted>2013-01-17T00:34:59Z</cp:lastPrinted>
  <dcterms:created xsi:type="dcterms:W3CDTF">2001-05-11T02:34:49Z</dcterms:created>
  <dcterms:modified xsi:type="dcterms:W3CDTF">2013-01-25T04:23:54Z</dcterms:modified>
</cp:coreProperties>
</file>