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notesSlides/notesSlide9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6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2" r:id="rId1"/>
  </p:sldMasterIdLst>
  <p:notesMasterIdLst>
    <p:notesMasterId r:id="rId38"/>
  </p:notesMasterIdLst>
  <p:handoutMasterIdLst>
    <p:handoutMasterId r:id="rId39"/>
  </p:handoutMasterIdLst>
  <p:sldIdLst>
    <p:sldId id="257" r:id="rId2"/>
    <p:sldId id="258" r:id="rId3"/>
    <p:sldId id="268" r:id="rId4"/>
    <p:sldId id="260" r:id="rId5"/>
    <p:sldId id="296" r:id="rId6"/>
    <p:sldId id="297" r:id="rId7"/>
    <p:sldId id="298" r:id="rId8"/>
    <p:sldId id="299" r:id="rId9"/>
    <p:sldId id="280" r:id="rId10"/>
    <p:sldId id="281" r:id="rId11"/>
    <p:sldId id="282" r:id="rId12"/>
    <p:sldId id="283" r:id="rId13"/>
    <p:sldId id="284" r:id="rId14"/>
    <p:sldId id="285" r:id="rId15"/>
    <p:sldId id="286" r:id="rId16"/>
    <p:sldId id="287" r:id="rId17"/>
    <p:sldId id="288" r:id="rId18"/>
    <p:sldId id="289" r:id="rId19"/>
    <p:sldId id="290" r:id="rId20"/>
    <p:sldId id="291" r:id="rId21"/>
    <p:sldId id="292" r:id="rId22"/>
    <p:sldId id="293" r:id="rId23"/>
    <p:sldId id="294" r:id="rId24"/>
    <p:sldId id="295" r:id="rId25"/>
    <p:sldId id="269" r:id="rId26"/>
    <p:sldId id="270" r:id="rId27"/>
    <p:sldId id="271" r:id="rId28"/>
    <p:sldId id="272" r:id="rId29"/>
    <p:sldId id="273" r:id="rId30"/>
    <p:sldId id="274" r:id="rId31"/>
    <p:sldId id="275" r:id="rId32"/>
    <p:sldId id="276" r:id="rId33"/>
    <p:sldId id="277" r:id="rId34"/>
    <p:sldId id="278" r:id="rId35"/>
    <p:sldId id="279" r:id="rId36"/>
    <p:sldId id="267" r:id="rId37"/>
  </p:sldIdLst>
  <p:sldSz cx="9144000" cy="6858000" type="screen4x3"/>
  <p:notesSz cx="6797675" cy="99266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</p:showPr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6023" autoAdjust="0"/>
    <p:restoredTop sz="94883" autoAdjust="0"/>
  </p:normalViewPr>
  <p:slideViewPr>
    <p:cSldViewPr>
      <p:cViewPr varScale="1">
        <p:scale>
          <a:sx n="86" d="100"/>
          <a:sy n="86" d="100"/>
        </p:scale>
        <p:origin x="-1956" y="-78"/>
      </p:cViewPr>
      <p:guideLst>
        <p:guide orient="horz" pos="2158"/>
        <p:guide pos="287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341" cy="496888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l">
              <a:defRPr sz="1200"/>
            </a:lvl1pPr>
          </a:lstStyle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50745" y="0"/>
            <a:ext cx="2945341" cy="496888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r">
              <a:defRPr sz="1200"/>
            </a:lvl1pPr>
          </a:lstStyle>
          <a:p>
            <a:pPr lvl="0">
              <a:defRPr lang="ko-KR" altLang="en-US"/>
            </a:pPr>
            <a:fld id="{41D37EA9-F110-48A3-9D57-4DB3F9881FF8}" type="datetimeFigureOut">
              <a:rPr lang="ko-KR" altLang="en-US"/>
              <a:pPr lvl="0">
                <a:defRPr lang="ko-KR" altLang="en-US"/>
              </a:pPr>
              <a:t>2014-09-19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1" y="9428164"/>
            <a:ext cx="2945341" cy="496887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l">
              <a:defRPr sz="1200"/>
            </a:lvl1pPr>
          </a:lstStyle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50745" y="9428164"/>
            <a:ext cx="2945341" cy="496887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r">
              <a:defRPr sz="1200"/>
            </a:lvl1pPr>
          </a:lstStyle>
          <a:p>
            <a:pPr lvl="0">
              <a:defRPr lang="ko-KR" altLang="en-US"/>
            </a:pPr>
            <a:fld id="{4E75E590-D38E-49FA-8817-F989D429C6B8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l">
              <a:defRPr sz="1200"/>
            </a:lvl1pPr>
          </a:lstStyle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r">
              <a:defRPr sz="1200"/>
            </a:lvl1pPr>
          </a:lstStyle>
          <a:p>
            <a:pPr lvl="0">
              <a:defRPr lang="ko-KR" altLang="en-US"/>
            </a:pPr>
            <a:fld id="{86362B12-D75C-4EAE-9D27-1C6B79A98634}" type="datetimeFigureOut">
              <a:rPr lang="ko-KR" altLang="en-US"/>
              <a:pPr lvl="0">
                <a:defRPr lang="ko-KR" altLang="en-US"/>
              </a:pPr>
              <a:t>2014-09-19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anchor="ctr"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768" y="4715155"/>
            <a:ext cx="5438140" cy="4466987"/>
          </a:xfrm>
          <a:prstGeom prst="rect">
            <a:avLst/>
          </a:prstGeom>
        </p:spPr>
        <p:txBody>
          <a:bodyPr vert="horz" lIns="91440" tIns="45720" rIns="91440" bIns="45720">
            <a:normAutofit/>
          </a:bodyPr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6332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l">
              <a:defRPr sz="1200"/>
            </a:lvl1pPr>
          </a:lstStyle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6332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r">
              <a:defRPr sz="1200"/>
            </a:lvl1pPr>
          </a:lstStyle>
          <a:p>
            <a:pPr lvl="0">
              <a:defRPr lang="ko-KR" altLang="en-US"/>
            </a:pPr>
            <a:fld id="{AB6CC490-1C84-47E9-A99F-B8B1FEBFA642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AB6CC490-1C84-47E9-A99F-B8B1FEBFA642}" type="slidenum">
              <a:rPr lang="ko-KR" altLang="en-US"/>
              <a:pPr lvl="0">
                <a:defRPr lang="ko-KR" altLang="en-US"/>
              </a:pPr>
              <a:t>1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0">
              <a:defRPr lang="ko-KR" altLang="en-US"/>
            </a:pPr>
            <a:r>
              <a:rPr lang="ko-KR" altLang="en-US"/>
              <a:t>누상 어린이집</a:t>
            </a:r>
            <a:r>
              <a:rPr lang="en-US" altLang="ko-KR"/>
              <a:t>(</a:t>
            </a:r>
            <a:r>
              <a:rPr lang="ko-KR" altLang="en-US"/>
              <a:t>서울 종로구 누상동 </a:t>
            </a:r>
            <a:r>
              <a:rPr lang="en-US" altLang="ko-KR"/>
              <a:t>54-1/ </a:t>
            </a:r>
            <a:r>
              <a:rPr lang="ko-KR" altLang="en-US"/>
              <a:t>배화여자중학교  뒤쪽 방향</a:t>
            </a:r>
            <a:r>
              <a:rPr lang="en-US" altLang="ko-KR"/>
              <a:t>),  </a:t>
            </a:r>
            <a:r>
              <a:rPr lang="ko-KR" altLang="en-US"/>
              <a:t>동성고등학교</a:t>
            </a:r>
            <a:r>
              <a:rPr lang="en-US" altLang="ko-KR"/>
              <a:t>(</a:t>
            </a:r>
            <a:r>
              <a:rPr lang="ko-KR" altLang="en-US"/>
              <a:t>혜화동 </a:t>
            </a:r>
            <a:r>
              <a:rPr lang="en-US" altLang="ko-KR"/>
              <a:t>90-7</a:t>
            </a:r>
            <a:r>
              <a:rPr lang="ko-KR" altLang="en-US"/>
              <a:t>대학로에서 미아리 쪽방향</a:t>
            </a:r>
            <a:r>
              <a:rPr lang="en-US" altLang="ko-KR"/>
              <a:t>), </a:t>
            </a:r>
            <a:r>
              <a:rPr lang="ko-KR" altLang="en-US"/>
              <a:t>종로구민회관</a:t>
            </a:r>
            <a:r>
              <a:rPr lang="en-US" altLang="ko-KR"/>
              <a:t>(</a:t>
            </a:r>
            <a:r>
              <a:rPr lang="ko-KR" altLang="en-US"/>
              <a:t>창신동 </a:t>
            </a:r>
            <a:r>
              <a:rPr lang="en-US" altLang="ko-KR"/>
              <a:t>222-8/ </a:t>
            </a:r>
            <a:r>
              <a:rPr lang="ko-KR" altLang="en-US"/>
              <a:t>동묘역사 </a:t>
            </a:r>
            <a:r>
              <a:rPr lang="en-US" altLang="ko-KR"/>
              <a:t>8</a:t>
            </a:r>
            <a:r>
              <a:rPr lang="ko-KR" altLang="en-US"/>
              <a:t>번출구방향</a:t>
            </a:r>
            <a:r>
              <a:rPr lang="en-US" altLang="ko-KR"/>
              <a:t>)</a:t>
            </a: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AB6CC490-1C84-47E9-A99F-B8B1FEBFA642}" type="slidenum">
              <a:rPr lang="en-US" altLang="en-US"/>
              <a:pPr lvl="0">
                <a:defRPr lang="ko-KR" altLang="en-US"/>
              </a:pPr>
              <a:t>2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0">
              <a:defRPr lang="ko-KR" altLang="en-US"/>
            </a:pPr>
            <a:r>
              <a:rPr lang="ko-KR" altLang="en-US"/>
              <a:t>누상 어린이집</a:t>
            </a:r>
            <a:r>
              <a:rPr lang="en-US" altLang="ko-KR"/>
              <a:t>(</a:t>
            </a:r>
            <a:r>
              <a:rPr lang="ko-KR" altLang="en-US"/>
              <a:t>서울 종로구 누상동 </a:t>
            </a:r>
            <a:r>
              <a:rPr lang="en-US" altLang="ko-KR"/>
              <a:t>54-1/ </a:t>
            </a:r>
            <a:r>
              <a:rPr lang="ko-KR" altLang="en-US"/>
              <a:t>배화여자중학교  뒤쪽 방향</a:t>
            </a:r>
            <a:r>
              <a:rPr lang="en-US" altLang="ko-KR"/>
              <a:t>),  </a:t>
            </a:r>
            <a:r>
              <a:rPr lang="ko-KR" altLang="en-US"/>
              <a:t>동성고등학교</a:t>
            </a:r>
            <a:r>
              <a:rPr lang="en-US" altLang="ko-KR"/>
              <a:t>(</a:t>
            </a:r>
            <a:r>
              <a:rPr lang="ko-KR" altLang="en-US"/>
              <a:t>혜화동 </a:t>
            </a:r>
            <a:r>
              <a:rPr lang="en-US" altLang="ko-KR"/>
              <a:t>90-7</a:t>
            </a:r>
            <a:r>
              <a:rPr lang="ko-KR" altLang="en-US"/>
              <a:t>대학로에서 미아리 쪽방향</a:t>
            </a:r>
            <a:r>
              <a:rPr lang="en-US" altLang="ko-KR"/>
              <a:t>), </a:t>
            </a:r>
            <a:r>
              <a:rPr lang="ko-KR" altLang="en-US"/>
              <a:t>종로구민회관</a:t>
            </a:r>
            <a:r>
              <a:rPr lang="en-US" altLang="ko-KR"/>
              <a:t>(</a:t>
            </a:r>
            <a:r>
              <a:rPr lang="ko-KR" altLang="en-US"/>
              <a:t>창신동 </a:t>
            </a:r>
            <a:r>
              <a:rPr lang="en-US" altLang="ko-KR"/>
              <a:t>222-8/ </a:t>
            </a:r>
            <a:r>
              <a:rPr lang="ko-KR" altLang="en-US"/>
              <a:t>동묘역사 </a:t>
            </a:r>
            <a:r>
              <a:rPr lang="en-US" altLang="ko-KR"/>
              <a:t>8</a:t>
            </a:r>
            <a:r>
              <a:rPr lang="ko-KR" altLang="en-US"/>
              <a:t>번출구방향</a:t>
            </a:r>
            <a:r>
              <a:rPr lang="en-US" altLang="ko-KR"/>
              <a:t>)</a:t>
            </a: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AB6CC490-1C84-47E9-A99F-B8B1FEBFA642}" type="slidenum">
              <a:rPr lang="en-US" altLang="en-US"/>
              <a:pPr lvl="0">
                <a:defRPr lang="ko-KR" altLang="en-US"/>
              </a:pPr>
              <a:t>3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0">
              <a:defRPr lang="ko-KR" altLang="en-US"/>
            </a:pPr>
            <a:r>
              <a:rPr lang="ko-KR" altLang="en-US"/>
              <a:t>누상 어린이집</a:t>
            </a:r>
            <a:r>
              <a:rPr lang="en-US" altLang="ko-KR"/>
              <a:t>(</a:t>
            </a:r>
            <a:r>
              <a:rPr lang="ko-KR" altLang="en-US"/>
              <a:t>서울 종로구 누상동 </a:t>
            </a:r>
            <a:r>
              <a:rPr lang="en-US" altLang="ko-KR"/>
              <a:t>54-1/ </a:t>
            </a:r>
            <a:r>
              <a:rPr lang="ko-KR" altLang="en-US"/>
              <a:t>배화여자중학교  뒤쪽 방향</a:t>
            </a:r>
            <a:r>
              <a:rPr lang="en-US" altLang="ko-KR"/>
              <a:t>),  </a:t>
            </a:r>
            <a:r>
              <a:rPr lang="ko-KR" altLang="en-US"/>
              <a:t>동성고등학교</a:t>
            </a:r>
            <a:r>
              <a:rPr lang="en-US" altLang="ko-KR"/>
              <a:t>(</a:t>
            </a:r>
            <a:r>
              <a:rPr lang="ko-KR" altLang="en-US"/>
              <a:t>혜화동 </a:t>
            </a:r>
            <a:r>
              <a:rPr lang="en-US" altLang="ko-KR"/>
              <a:t>90-7</a:t>
            </a:r>
            <a:r>
              <a:rPr lang="ko-KR" altLang="en-US"/>
              <a:t>대학로에서 미아리 쪽방향</a:t>
            </a:r>
            <a:r>
              <a:rPr lang="en-US" altLang="ko-KR"/>
              <a:t>), </a:t>
            </a:r>
            <a:r>
              <a:rPr lang="ko-KR" altLang="en-US"/>
              <a:t>종로구민회관</a:t>
            </a:r>
            <a:r>
              <a:rPr lang="en-US" altLang="ko-KR"/>
              <a:t>(</a:t>
            </a:r>
            <a:r>
              <a:rPr lang="ko-KR" altLang="en-US"/>
              <a:t>창신동 </a:t>
            </a:r>
            <a:r>
              <a:rPr lang="en-US" altLang="ko-KR"/>
              <a:t>222-8/ </a:t>
            </a:r>
            <a:r>
              <a:rPr lang="ko-KR" altLang="en-US"/>
              <a:t>동묘역사 </a:t>
            </a:r>
            <a:r>
              <a:rPr lang="en-US" altLang="ko-KR"/>
              <a:t>8</a:t>
            </a:r>
            <a:r>
              <a:rPr lang="ko-KR" altLang="en-US"/>
              <a:t>번출구방향</a:t>
            </a:r>
            <a:r>
              <a:rPr lang="en-US" altLang="ko-KR"/>
              <a:t>)</a:t>
            </a: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AB6CC490-1C84-47E9-A99F-B8B1FEBFA642}" type="slidenum">
              <a:rPr lang="en-US" altLang="en-US"/>
              <a:pPr lvl="0">
                <a:defRPr lang="ko-KR" altLang="en-US"/>
              </a:pPr>
              <a:t>4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AB6CC490-1C84-47E9-A99F-B8B1FEBFA642}" type="slidenum">
              <a:rPr lang="ko-KR" altLang="en-US" smtClean="0"/>
              <a:pPr lvl="0">
                <a:defRPr lang="ko-KR" altLang="en-US"/>
              </a:pPr>
              <a:t>5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AB6CC490-1C84-47E9-A99F-B8B1FEBFA642}" type="slidenum">
              <a:rPr lang="ko-KR" altLang="en-US" smtClean="0"/>
              <a:pPr lvl="0">
                <a:defRPr lang="ko-KR" altLang="en-US"/>
              </a:pPr>
              <a:t>6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defRPr lang="ko-KR" altLang="en-US"/>
            </a:pPr>
            <a:r>
              <a:rPr lang="ko-KR" altLang="en-US"/>
              <a:t>국립고궁박물관( 총3회 16, 17, 18일)</a:t>
            </a:r>
          </a:p>
          <a:p>
            <a:pPr>
              <a:defRPr lang="ko-KR" altLang="en-US"/>
            </a:pPr>
            <a:r>
              <a:rPr lang="ko-KR" altLang="en-US"/>
              <a:t>매동초등학교(사직로 9길 19, 배화여자대학교 가는 골목)</a:t>
            </a:r>
          </a:p>
          <a:p>
            <a:pPr>
              <a:defRPr lang="ko-KR" altLang="en-US"/>
            </a:pPr>
            <a:r>
              <a:rPr lang="ko-KR" altLang="en-US"/>
              <a:t>김앤장(정부서울청사 뒷편 스타벅스 건물)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AB6CC490-1C84-47E9-A99F-B8B1FEBFA642}" type="slidenum">
              <a:rPr lang="ko-KR" altLang="en-US"/>
              <a:pPr lvl="0">
                <a:defRPr lang="ko-KR" altLang="en-US"/>
              </a:pPr>
              <a:t>7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AB6CC490-1C84-47E9-A99F-B8B1FEBFA642}" type="slidenum">
              <a:rPr lang="ko-KR" altLang="en-US"/>
              <a:pPr lvl="0">
                <a:defRPr lang="ko-KR" altLang="en-US"/>
              </a:pPr>
              <a:t>8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AB6CC490-1C84-47E9-A99F-B8B1FEBFA642}" type="slidenum">
              <a:rPr lang="ko-KR" altLang="en-US" smtClean="0"/>
              <a:pPr lvl="0">
                <a:defRPr lang="ko-KR" altLang="en-US"/>
              </a:pPr>
              <a:t>25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6CC490-1C84-47E9-A99F-B8B1FEBFA642}" type="slidenum">
              <a:rPr lang="ko-KR" altLang="en-US" smtClean="0"/>
              <a:pPr/>
              <a:t>27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6CC490-1C84-47E9-A99F-B8B1FEBFA642}" type="slidenum">
              <a:rPr lang="ko-KR" altLang="en-US" smtClean="0"/>
              <a:pPr/>
              <a:t>28</a:t>
            </a:fld>
            <a:endParaRPr lang="ko-KR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슬라이드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 lang="ko-KR" altLang="en-US"/>
            </a:pPr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B2B32842-7DAE-4DF9-8A6D-C5CF04A1E850}" type="datetimeFigureOut">
              <a:rPr lang="ko-KR" altLang="en-US"/>
              <a:pPr lvl="0">
                <a:defRPr lang="ko-KR" altLang="en-US"/>
              </a:pPr>
              <a:t>2014-09-19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269AD77-6CF4-40CC-93D4-7BAEB0C1DFF7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및 내용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B2B32842-7DAE-4DF9-8A6D-C5CF04A1E850}" type="datetimeFigureOut">
              <a:rPr lang="ko-KR" altLang="en-US"/>
              <a:pPr lvl="0">
                <a:defRPr lang="ko-KR" altLang="en-US"/>
              </a:pPr>
              <a:t>2014-09-19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269AD77-6CF4-40CC-93D4-7BAEB0C1DFF7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구역 머리글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B2B32842-7DAE-4DF9-8A6D-C5CF04A1E850}" type="datetimeFigureOut">
              <a:rPr lang="ko-KR" altLang="en-US"/>
              <a:pPr lvl="0">
                <a:defRPr lang="ko-KR" altLang="en-US"/>
              </a:pPr>
              <a:t>2014-09-19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269AD77-6CF4-40CC-93D4-7BAEB0C1DFF7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콘텐츠 2개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B2B32842-7DAE-4DF9-8A6D-C5CF04A1E850}" type="datetimeFigureOut">
              <a:rPr lang="ko-KR" altLang="en-US"/>
              <a:pPr lvl="0">
                <a:defRPr lang="ko-KR" altLang="en-US"/>
              </a:pPr>
              <a:t>2014-09-19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269AD77-6CF4-40CC-93D4-7BAEB0C1DFF7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비교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B2B32842-7DAE-4DF9-8A6D-C5CF04A1E850}" type="datetimeFigureOut">
              <a:rPr lang="ko-KR" altLang="en-US"/>
              <a:pPr lvl="0">
                <a:defRPr lang="ko-KR" altLang="en-US"/>
              </a:pPr>
              <a:t>2014-09-19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269AD77-6CF4-40CC-93D4-7BAEB0C1DFF7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만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B2B32842-7DAE-4DF9-8A6D-C5CF04A1E850}" type="datetimeFigureOut">
              <a:rPr lang="ko-KR" altLang="en-US"/>
              <a:pPr lvl="0">
                <a:defRPr lang="ko-KR" altLang="en-US"/>
              </a:pPr>
              <a:t>2014-09-19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269AD77-6CF4-40CC-93D4-7BAEB0C1DFF7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빈 화면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B2B32842-7DAE-4DF9-8A6D-C5CF04A1E850}" type="datetimeFigureOut">
              <a:rPr lang="ko-KR" altLang="en-US"/>
              <a:pPr lvl="0">
                <a:defRPr lang="ko-KR" altLang="en-US"/>
              </a:pPr>
              <a:t>2014-09-19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269AD77-6CF4-40CC-93D4-7BAEB0C1DFF7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캡션 있는 콘텐츠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B2B32842-7DAE-4DF9-8A6D-C5CF04A1E850}" type="datetimeFigureOut">
              <a:rPr lang="ko-KR" altLang="en-US"/>
              <a:pPr lvl="0">
                <a:defRPr lang="ko-KR" altLang="en-US"/>
              </a:pPr>
              <a:t>2014-09-19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269AD77-6CF4-40CC-93D4-7BAEB0C1DFF7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캡션 있는 그림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 noTextEdit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B2B32842-7DAE-4DF9-8A6D-C5CF04A1E850}" type="datetimeFigureOut">
              <a:rPr lang="ko-KR" altLang="en-US"/>
              <a:pPr lvl="0">
                <a:defRPr lang="ko-KR" altLang="en-US"/>
              </a:pPr>
              <a:t>2014-09-19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269AD77-6CF4-40CC-93D4-7BAEB0C1DFF7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및 세로 텍스트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B2B32842-7DAE-4DF9-8A6D-C5CF04A1E850}" type="datetimeFigureOut">
              <a:rPr lang="ko-KR" altLang="en-US"/>
              <a:pPr lvl="0">
                <a:defRPr lang="ko-KR" altLang="en-US"/>
              </a:pPr>
              <a:t>2014-09-19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269AD77-6CF4-40CC-93D4-7BAEB0C1DFF7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세로 제목 및 텍스트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B2B32842-7DAE-4DF9-8A6D-C5CF04A1E850}" type="datetimeFigureOut">
              <a:rPr lang="ko-KR" altLang="en-US"/>
              <a:pPr lvl="0">
                <a:defRPr lang="ko-KR" altLang="en-US"/>
              </a:pPr>
              <a:t>2014-09-19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269AD77-6CF4-40CC-93D4-7BAEB0C1DFF7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제목 슬라이드" userDrawn="1">
  <p:cSld name="2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제목 슬라이드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제목 슬라이드" userDrawn="1">
  <p:cSld name="1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Office 테마">
    <p:bg>
      <p:bgPr>
        <a:solidFill>
          <a:schemeClr val="bg1">
            <a:lumMod val="85000"/>
            <a:alpha val="71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anchor="ctr">
            <a:normAutofit/>
          </a:bodyPr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>
            <a:normAutofit/>
          </a:bodyPr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vl="0">
              <a:defRPr lang="ko-KR" altLang="en-US"/>
            </a:pPr>
            <a:fld id="{B2B32842-7DAE-4DF9-8A6D-C5CF04A1E850}" type="datetimeFigureOut">
              <a:rPr lang="ko-KR" altLang="en-US"/>
              <a:pPr lvl="0">
                <a:defRPr lang="ko-KR" altLang="en-US"/>
              </a:pPr>
              <a:t>2014-09-19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vl="0">
              <a:defRPr lang="ko-KR" altLang="en-US"/>
            </a:pPr>
            <a:fld id="{A269AD77-6CF4-40CC-93D4-7BAEB0C1DFF7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3" r:id="rId13"/>
    <p:sldLayoutId id="2147483664" r:id="rId14"/>
    <p:sldLayoutId id="2147483665" r:id="rId15"/>
    <p:sldLayoutId id="2147483666" r:id="rId16"/>
    <p:sldLayoutId id="2147483667" r:id="rId17"/>
    <p:sldLayoutId id="2147483668" r:id="rId18"/>
    <p:sldLayoutId id="2147483669" r:id="rId19"/>
    <p:sldLayoutId id="2147483670" r:id="rId20"/>
    <p:sldLayoutId id="2147483671" r:id="rId21"/>
    <p:sldLayoutId id="2147483672" r:id="rId22"/>
    <p:sldLayoutId id="2147483673" r:id="rId23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5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8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9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0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그림 1" descr="1-0.png"/>
          <p:cNvPicPr>
            <a:picLocks noChangeAspect="1"/>
          </p:cNvPicPr>
          <p:nvPr/>
        </p:nvPicPr>
        <p:blipFill rotWithShape="1">
          <a:blip r:embed="rId3" cstate="print"/>
          <a:srcRect/>
          <a:stretch>
            <a:fillRect/>
          </a:stretch>
        </p:blipFill>
        <p:spPr>
          <a:xfrm>
            <a:off x="0" y="0"/>
            <a:ext cx="9144000" cy="6848764"/>
          </a:xfrm>
          <a:prstGeom prst="rect">
            <a:avLst/>
          </a:prstGeom>
          <a:noFill/>
          <a:ln w="9525">
            <a:noFill/>
            <a:miter/>
          </a:ln>
        </p:spPr>
      </p:pic>
      <p:sp>
        <p:nvSpPr>
          <p:cNvPr id="11" name="TextBox 10"/>
          <p:cNvSpPr txBox="1">
            <a:spLocks noChangeArrowheads="1"/>
          </p:cNvSpPr>
          <p:nvPr/>
        </p:nvSpPr>
        <p:spPr>
          <a:xfrm>
            <a:off x="0" y="1268760"/>
            <a:ext cx="9144000" cy="1892826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defRPr lang="ko-KR" altLang="en-US"/>
            </a:pPr>
            <a:r>
              <a:rPr lang="ko-KR" altLang="en-US" sz="5400" spc="599">
                <a:solidFill>
                  <a:schemeClr val="accent3">
                    <a:lumMod val="20000"/>
                    <a:lumOff val="80000"/>
                  </a:schemeClr>
                </a:solidFill>
                <a:latin typeface="HY견고딕"/>
                <a:ea typeface="HY견고딕"/>
              </a:rPr>
              <a:t>주 간 업 무 보 고</a:t>
            </a:r>
          </a:p>
          <a:p>
            <a:pPr algn="ctr">
              <a:lnSpc>
                <a:spcPct val="150000"/>
              </a:lnSpc>
              <a:defRPr lang="ko-KR" altLang="en-US"/>
            </a:pPr>
            <a:r>
              <a:rPr lang="en-US" altLang="ko-KR" sz="2400" spc="605">
                <a:solidFill>
                  <a:schemeClr val="accent3">
                    <a:lumMod val="20000"/>
                    <a:lumOff val="80000"/>
                  </a:schemeClr>
                </a:solidFill>
                <a:latin typeface="HY견고딕"/>
                <a:ea typeface="HY견고딕"/>
              </a:rPr>
              <a:t>- </a:t>
            </a:r>
            <a:r>
              <a:rPr lang="ko-KR" altLang="en-US" sz="2400" spc="605" smtClean="0">
                <a:solidFill>
                  <a:schemeClr val="accent3">
                    <a:lumMod val="20000"/>
                    <a:lumOff val="80000"/>
                  </a:schemeClr>
                </a:solidFill>
                <a:latin typeface="HY견고딕"/>
                <a:ea typeface="HY견고딕"/>
              </a:rPr>
              <a:t>계획</a:t>
            </a:r>
            <a:r>
              <a:rPr lang="en-US" altLang="ko-KR" sz="2400" spc="605" smtClean="0">
                <a:solidFill>
                  <a:schemeClr val="accent3">
                    <a:lumMod val="20000"/>
                    <a:lumOff val="80000"/>
                  </a:schemeClr>
                </a:solidFill>
                <a:latin typeface="HY견고딕"/>
                <a:ea typeface="HY견고딕"/>
              </a:rPr>
              <a:t>(09.22.</a:t>
            </a:r>
            <a:r>
              <a:rPr lang="en-US" altLang="ko-KR" sz="2400" spc="605">
                <a:solidFill>
                  <a:schemeClr val="accent3">
                    <a:lumMod val="20000"/>
                    <a:lumOff val="80000"/>
                  </a:schemeClr>
                </a:solidFill>
                <a:latin typeface="HY견고딕"/>
                <a:ea typeface="HY견고딕"/>
              </a:rPr>
              <a:t>∼</a:t>
            </a:r>
            <a:r>
              <a:rPr lang="en-US" altLang="ko-KR" sz="2400" spc="605" smtClean="0">
                <a:solidFill>
                  <a:schemeClr val="accent3">
                    <a:lumMod val="20000"/>
                    <a:lumOff val="80000"/>
                  </a:schemeClr>
                </a:solidFill>
                <a:latin typeface="HY견고딕"/>
                <a:ea typeface="HY견고딕"/>
              </a:rPr>
              <a:t>09.26)</a:t>
            </a:r>
            <a:endParaRPr lang="ko-KR" altLang="en-US" sz="2400" spc="605">
              <a:solidFill>
                <a:schemeClr val="accent3">
                  <a:lumMod val="20000"/>
                  <a:lumOff val="80000"/>
                </a:schemeClr>
              </a:solidFill>
              <a:latin typeface="HY견고딕"/>
              <a:ea typeface="HY견고딕"/>
            </a:endParaRP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3032760" y="5590981"/>
            <a:ext cx="3078480" cy="636464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none">
            <a:spAutoFit/>
          </a:bodyPr>
          <a:lstStyle/>
          <a:p>
            <a:pPr algn="ctr">
              <a:defRPr lang="ko-KR" altLang="en-US"/>
            </a:pPr>
            <a:r>
              <a:rPr lang="ko-KR" altLang="en-US" sz="3600">
                <a:solidFill>
                  <a:srgbClr val="0308C5"/>
                </a:solidFill>
                <a:latin typeface="HY동녘B"/>
                <a:ea typeface="HY동녘B"/>
              </a:rPr>
              <a:t>종 로 소 방 서</a:t>
            </a:r>
            <a:endParaRPr lang="en-US" altLang="ko-KR" sz="3600">
              <a:solidFill>
                <a:srgbClr val="0308C5"/>
              </a:solidFill>
              <a:latin typeface="HY동녘B"/>
              <a:ea typeface="HY동녘B"/>
            </a:endParaRPr>
          </a:p>
        </p:txBody>
      </p:sp>
      <p:pic>
        <p:nvPicPr>
          <p:cNvPr id="21" name="Picture 14" descr="EMB000004941aef"/>
          <p:cNvPicPr>
            <a:picLocks noChangeAspect="1" noChangeArrowheads="1"/>
          </p:cNvPicPr>
          <p:nvPr/>
        </p:nvPicPr>
        <p:blipFill rotWithShape="1"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3944060" y="3861048"/>
            <a:ext cx="1257540" cy="1257499"/>
          </a:xfrm>
          <a:prstGeom prst="rect">
            <a:avLst/>
          </a:prstGeom>
          <a:noFill/>
          <a:ln w="9525">
            <a:noFill/>
            <a:miter/>
          </a:ln>
        </p:spPr>
      </p:pic>
    </p:spTree>
  </p:cSld>
  <p:clrMapOvr>
    <a:masterClrMapping/>
  </p:clrMapOvr>
  <p:transition advTm="1900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그림 19" descr="back02_1.jpg"/>
          <p:cNvPicPr>
            <a:picLocks noGrp="1" noChangeAspect="1"/>
          </p:cNvPicPr>
          <p:nvPr/>
        </p:nvPicPr>
        <p:blipFill rotWithShape="1">
          <a:blip r:embed="rId3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25" name="Rectangle 1"/>
          <p:cNvSpPr>
            <a:spLocks noChangeArrowheads="1"/>
          </p:cNvSpPr>
          <p:nvPr/>
        </p:nvSpPr>
        <p:spPr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/>
          </a:ln>
          <a:effectLst/>
        </p:spPr>
        <p:txBody>
          <a:bodyPr vert="horz" wrap="none" lIns="91440" tIns="45720" rIns="91440" bIns="45720" anchor="ctr" anchorCtr="0">
            <a:spAutoFit/>
          </a:bodyPr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10" name="직사각형 9"/>
          <p:cNvSpPr/>
          <p:nvPr/>
        </p:nvSpPr>
        <p:spPr>
          <a:xfrm>
            <a:off x="357158" y="272842"/>
            <a:ext cx="7455201" cy="707886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tx1"/>
            </a:outerShdw>
          </a:effectLst>
        </p:spPr>
        <p:txBody>
          <a:bodyPr wrap="square" lIns="91440" tIns="45720" rIns="91440" bIns="45720">
            <a:spAutoFit/>
          </a:bodyPr>
          <a:lstStyle/>
          <a:p>
            <a:pPr lvl="0">
              <a:defRPr lang="ko-KR" altLang="en-US"/>
            </a:pPr>
            <a:r>
              <a:rPr lang="ko-KR" altLang="en-US" sz="4000" b="1" spc="100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행정팀 </a:t>
            </a:r>
            <a:r>
              <a:rPr lang="ko-KR" altLang="en-US" sz="4000" b="1" spc="100" smtClean="0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계획</a:t>
            </a:r>
            <a:endParaRPr lang="ko-KR" altLang="en-US" sz="4000" b="1" spc="100">
              <a:ln w="18000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rgbClr val="FFFF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2" name="모서리가 둥근 직사각형 11"/>
          <p:cNvSpPr/>
          <p:nvPr/>
        </p:nvSpPr>
        <p:spPr>
          <a:xfrm>
            <a:off x="682040" y="1467941"/>
            <a:ext cx="8138431" cy="500066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>
              <a:buAutoNum type="arabicPeriod"/>
            </a:pPr>
            <a:r>
              <a:rPr lang="en-US" altLang="ko-KR" sz="2400" b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2014</a:t>
            </a:r>
            <a:r>
              <a:rPr lang="ko-KR" altLang="en-US" sz="2400" b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년 </a:t>
            </a:r>
            <a:r>
              <a:rPr lang="en-US" altLang="ko-KR" sz="2400" b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4/ 4</a:t>
            </a:r>
            <a:r>
              <a:rPr lang="ko-KR" altLang="en-US" sz="2400" b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분기 소방공무원 대우공무원 대상자 보고</a:t>
            </a:r>
            <a:endParaRPr lang="en-US" altLang="ko-KR" sz="2400" b="1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72529" y="1971997"/>
            <a:ext cx="725585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dirty="0" smtClean="0">
                <a:latin typeface="HY견고딕"/>
                <a:ea typeface="HY견고딕"/>
              </a:rPr>
              <a:t>가</a:t>
            </a:r>
            <a:r>
              <a:rPr lang="en-US" altLang="ko-KR" smtClean="0">
                <a:latin typeface="HY견고딕"/>
                <a:ea typeface="HY견고딕"/>
              </a:rPr>
              <a:t>. </a:t>
            </a:r>
            <a:r>
              <a:rPr lang="ko-KR" altLang="en-US" smtClean="0">
                <a:latin typeface="HY견고딕"/>
                <a:ea typeface="HY견고딕"/>
              </a:rPr>
              <a:t>대 상 </a:t>
            </a:r>
            <a:r>
              <a:rPr lang="en-US" altLang="ko-KR" smtClean="0">
                <a:latin typeface="HY견고딕"/>
                <a:ea typeface="HY견고딕"/>
              </a:rPr>
              <a:t>: </a:t>
            </a:r>
            <a:r>
              <a:rPr lang="ko-KR" altLang="en-US" smtClean="0">
                <a:latin typeface="HY견고딕"/>
                <a:ea typeface="HY견고딕"/>
              </a:rPr>
              <a:t>지방소방정 이하 소방공무원</a:t>
            </a:r>
            <a:endParaRPr lang="en-US" altLang="ko-KR" smtClean="0">
              <a:latin typeface="HY견고딕"/>
              <a:ea typeface="HY견고딕"/>
            </a:endParaRPr>
          </a:p>
          <a:p>
            <a:pPr>
              <a:lnSpc>
                <a:spcPct val="150000"/>
              </a:lnSpc>
            </a:pPr>
            <a:r>
              <a:rPr lang="ko-KR" altLang="en-US" smtClean="0">
                <a:latin typeface="HY견고딕"/>
                <a:ea typeface="HY견고딕"/>
              </a:rPr>
              <a:t>나</a:t>
            </a:r>
            <a:r>
              <a:rPr lang="en-US" altLang="ko-KR" smtClean="0">
                <a:latin typeface="HY견고딕"/>
                <a:ea typeface="HY견고딕"/>
              </a:rPr>
              <a:t>. </a:t>
            </a:r>
            <a:r>
              <a:rPr lang="ko-KR" altLang="en-US" smtClean="0">
                <a:latin typeface="HY견고딕"/>
                <a:ea typeface="HY견고딕"/>
              </a:rPr>
              <a:t>내 용 </a:t>
            </a:r>
            <a:r>
              <a:rPr lang="en-US" altLang="ko-KR" smtClean="0">
                <a:latin typeface="HY견고딕"/>
                <a:ea typeface="HY견고딕"/>
              </a:rPr>
              <a:t>: 2014.09.22.(</a:t>
            </a:r>
            <a:r>
              <a:rPr lang="ko-KR" altLang="en-US" smtClean="0">
                <a:latin typeface="HY견고딕"/>
                <a:ea typeface="HY견고딕"/>
              </a:rPr>
              <a:t>월</a:t>
            </a:r>
            <a:r>
              <a:rPr lang="en-US" altLang="ko-KR" smtClean="0">
                <a:latin typeface="HY견고딕"/>
                <a:ea typeface="HY견고딕"/>
              </a:rPr>
              <a:t>) </a:t>
            </a:r>
            <a:r>
              <a:rPr lang="ko-KR" altLang="en-US" smtClean="0">
                <a:latin typeface="HY견고딕"/>
                <a:ea typeface="HY견고딕"/>
              </a:rPr>
              <a:t>본부 인사팀 제출</a:t>
            </a:r>
            <a:endParaRPr lang="en-US" altLang="ko-KR" dirty="0" smtClean="0">
              <a:latin typeface="HY견고딕"/>
              <a:ea typeface="HY견고딕"/>
            </a:endParaRPr>
          </a:p>
        </p:txBody>
      </p:sp>
      <p:sp>
        <p:nvSpPr>
          <p:cNvPr id="9" name="모서리가 둥근 직사각형 8"/>
          <p:cNvSpPr/>
          <p:nvPr/>
        </p:nvSpPr>
        <p:spPr>
          <a:xfrm>
            <a:off x="682040" y="3501008"/>
            <a:ext cx="5258112" cy="500066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400" b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2.</a:t>
            </a:r>
            <a:r>
              <a:rPr lang="ko-KR" altLang="en-US" sz="2400" b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2400" b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2014</a:t>
            </a:r>
            <a:r>
              <a:rPr lang="ko-KR" altLang="en-US" sz="2400" b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년 서울시 인권교육 결과보고</a:t>
            </a:r>
            <a:endParaRPr lang="ko-KR" altLang="en-US" sz="24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72529" y="4005064"/>
            <a:ext cx="725585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dirty="0" smtClean="0">
                <a:latin typeface="HY견고딕"/>
                <a:ea typeface="HY견고딕"/>
              </a:rPr>
              <a:t>가</a:t>
            </a:r>
            <a:r>
              <a:rPr lang="en-US" altLang="ko-KR" smtClean="0">
                <a:latin typeface="HY견고딕"/>
                <a:ea typeface="HY견고딕"/>
              </a:rPr>
              <a:t>. </a:t>
            </a:r>
            <a:r>
              <a:rPr lang="ko-KR" altLang="en-US" smtClean="0">
                <a:latin typeface="HY견고딕"/>
                <a:ea typeface="HY견고딕"/>
              </a:rPr>
              <a:t>교육일시 </a:t>
            </a:r>
            <a:r>
              <a:rPr lang="en-US" altLang="ko-KR" smtClean="0">
                <a:latin typeface="HY견고딕"/>
                <a:ea typeface="HY견고딕"/>
              </a:rPr>
              <a:t>: 2014.09.19.(</a:t>
            </a:r>
            <a:r>
              <a:rPr lang="ko-KR" altLang="en-US" smtClean="0">
                <a:latin typeface="HY견고딕"/>
                <a:ea typeface="HY견고딕"/>
              </a:rPr>
              <a:t>금</a:t>
            </a:r>
            <a:r>
              <a:rPr lang="en-US" altLang="ko-KR" smtClean="0">
                <a:latin typeface="HY견고딕"/>
                <a:ea typeface="HY견고딕"/>
              </a:rPr>
              <a:t>) 09:30 ~ 11:30</a:t>
            </a:r>
          </a:p>
          <a:p>
            <a:pPr>
              <a:lnSpc>
                <a:spcPct val="150000"/>
              </a:lnSpc>
            </a:pPr>
            <a:r>
              <a:rPr lang="ko-KR" altLang="en-US" smtClean="0">
                <a:latin typeface="HY견고딕"/>
                <a:ea typeface="HY견고딕"/>
              </a:rPr>
              <a:t>나</a:t>
            </a:r>
            <a:r>
              <a:rPr lang="en-US" altLang="ko-KR" smtClean="0">
                <a:latin typeface="HY견고딕"/>
                <a:ea typeface="HY견고딕"/>
              </a:rPr>
              <a:t>. </a:t>
            </a:r>
            <a:r>
              <a:rPr lang="ko-KR" altLang="en-US" smtClean="0">
                <a:latin typeface="HY견고딕"/>
                <a:ea typeface="HY견고딕"/>
              </a:rPr>
              <a:t>교육강사 </a:t>
            </a:r>
            <a:r>
              <a:rPr lang="en-US" altLang="ko-KR" smtClean="0">
                <a:latin typeface="HY견고딕"/>
                <a:ea typeface="HY견고딕"/>
              </a:rPr>
              <a:t>: </a:t>
            </a:r>
            <a:r>
              <a:rPr lang="ko-KR" altLang="en-US" smtClean="0">
                <a:latin typeface="HY견고딕"/>
                <a:ea typeface="HY견고딕"/>
              </a:rPr>
              <a:t>나영희 교수</a:t>
            </a:r>
            <a:endParaRPr lang="en-US" altLang="ko-KR" smtClean="0">
              <a:latin typeface="HY견고딕"/>
              <a:ea typeface="HY견고딕"/>
            </a:endParaRPr>
          </a:p>
          <a:p>
            <a:pPr>
              <a:lnSpc>
                <a:spcPct val="150000"/>
              </a:lnSpc>
            </a:pPr>
            <a:r>
              <a:rPr lang="ko-KR" altLang="en-US" smtClean="0">
                <a:latin typeface="HY견고딕"/>
                <a:ea typeface="HY견고딕"/>
              </a:rPr>
              <a:t>다</a:t>
            </a:r>
            <a:r>
              <a:rPr lang="en-US" altLang="ko-KR" smtClean="0">
                <a:latin typeface="HY견고딕"/>
                <a:ea typeface="HY견고딕"/>
              </a:rPr>
              <a:t>. </a:t>
            </a:r>
            <a:r>
              <a:rPr lang="ko-KR" altLang="en-US" smtClean="0">
                <a:latin typeface="HY견고딕"/>
                <a:ea typeface="HY견고딕"/>
              </a:rPr>
              <a:t>교육내용 </a:t>
            </a:r>
            <a:r>
              <a:rPr lang="en-US" altLang="ko-KR" smtClean="0">
                <a:latin typeface="HY견고딕"/>
                <a:ea typeface="HY견고딕"/>
              </a:rPr>
              <a:t>: </a:t>
            </a:r>
            <a:r>
              <a:rPr lang="ko-KR" altLang="en-US" smtClean="0">
                <a:latin typeface="HY견고딕"/>
                <a:ea typeface="HY견고딕"/>
              </a:rPr>
              <a:t>인권에 대한 오해와 편견 제거</a:t>
            </a:r>
            <a:r>
              <a:rPr lang="en-US" altLang="ko-KR" smtClean="0">
                <a:latin typeface="HY견고딕"/>
                <a:ea typeface="HY견고딕"/>
              </a:rPr>
              <a:t>, </a:t>
            </a:r>
            <a:r>
              <a:rPr lang="ko-KR" altLang="en-US" smtClean="0">
                <a:latin typeface="HY견고딕"/>
                <a:ea typeface="HY견고딕"/>
              </a:rPr>
              <a:t>추후 시민과의</a:t>
            </a:r>
            <a:endParaRPr lang="en-US" altLang="ko-KR" smtClean="0">
              <a:latin typeface="HY견고딕"/>
              <a:ea typeface="HY견고딕"/>
            </a:endParaRPr>
          </a:p>
          <a:p>
            <a:pPr>
              <a:lnSpc>
                <a:spcPct val="150000"/>
              </a:lnSpc>
            </a:pPr>
            <a:r>
              <a:rPr lang="en-US" altLang="ko-KR" smtClean="0">
                <a:latin typeface="HY견고딕"/>
                <a:ea typeface="HY견고딕"/>
              </a:rPr>
              <a:t>                   </a:t>
            </a:r>
            <a:r>
              <a:rPr lang="ko-KR" altLang="en-US" smtClean="0">
                <a:latin typeface="HY견고딕"/>
                <a:ea typeface="HY견고딕"/>
              </a:rPr>
              <a:t> 소통 시 인권 프레임 활용에 대한 동기부여</a:t>
            </a:r>
            <a:endParaRPr lang="en-US" altLang="ko-KR" dirty="0" smtClean="0">
              <a:latin typeface="HY견고딕"/>
              <a:ea typeface="HY견고딕"/>
            </a:endParaRPr>
          </a:p>
        </p:txBody>
      </p:sp>
    </p:spTree>
  </p:cSld>
  <p:clrMapOvr>
    <a:masterClrMapping/>
  </p:clrMapOvr>
  <p:transition advTm="176859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그림 19" descr="back02_1.jpg"/>
          <p:cNvPicPr>
            <a:picLocks noGrp="1" noChangeAspect="1"/>
          </p:cNvPicPr>
          <p:nvPr/>
        </p:nvPicPr>
        <p:blipFill rotWithShape="1">
          <a:blip r:embed="rId3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25" name="Rectangle 1"/>
          <p:cNvSpPr>
            <a:spLocks noChangeArrowheads="1"/>
          </p:cNvSpPr>
          <p:nvPr/>
        </p:nvSpPr>
        <p:spPr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/>
          </a:ln>
          <a:effectLst/>
        </p:spPr>
        <p:txBody>
          <a:bodyPr vert="horz" wrap="none" lIns="91440" tIns="45720" rIns="91440" bIns="45720" anchor="ctr" anchorCtr="0">
            <a:spAutoFit/>
          </a:bodyPr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10" name="직사각형 9"/>
          <p:cNvSpPr/>
          <p:nvPr/>
        </p:nvSpPr>
        <p:spPr>
          <a:xfrm>
            <a:off x="357158" y="272842"/>
            <a:ext cx="7455201" cy="707886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tx1"/>
            </a:outerShdw>
          </a:effectLst>
        </p:spPr>
        <p:txBody>
          <a:bodyPr wrap="square" lIns="91440" tIns="45720" rIns="91440" bIns="45720">
            <a:spAutoFit/>
          </a:bodyPr>
          <a:lstStyle/>
          <a:p>
            <a:pPr lvl="0">
              <a:defRPr lang="ko-KR" altLang="en-US"/>
            </a:pPr>
            <a:r>
              <a:rPr lang="ko-KR" altLang="en-US" sz="4000" b="1" spc="100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행정팀 </a:t>
            </a:r>
            <a:r>
              <a:rPr lang="ko-KR" altLang="en-US" sz="4000" b="1" spc="100" smtClean="0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계획</a:t>
            </a:r>
            <a:endParaRPr lang="ko-KR" altLang="en-US" sz="4000" b="1" spc="100">
              <a:ln w="18000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rgbClr val="FFFF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8" name="모서리가 둥근 직사각형 7"/>
          <p:cNvSpPr/>
          <p:nvPr/>
        </p:nvSpPr>
        <p:spPr>
          <a:xfrm>
            <a:off x="683568" y="3663198"/>
            <a:ext cx="3888432" cy="500066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 lang="ko-KR" altLang="en-US"/>
            </a:pPr>
            <a:r>
              <a:rPr lang="en-US" altLang="ko-KR" sz="2400" b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4. </a:t>
            </a:r>
            <a:r>
              <a:rPr lang="ko-KR" altLang="en-US" sz="2400" b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제</a:t>
            </a:r>
            <a:r>
              <a:rPr lang="en-US" altLang="ko-KR" sz="2400" b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256</a:t>
            </a:r>
            <a:r>
              <a:rPr lang="ko-KR" altLang="en-US" sz="2400" b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회 시의회 임시회</a:t>
            </a:r>
            <a:endParaRPr lang="ko-KR" altLang="en-US" sz="2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7" name="모서리가 둥근 직사각형 16"/>
          <p:cNvSpPr/>
          <p:nvPr/>
        </p:nvSpPr>
        <p:spPr>
          <a:xfrm>
            <a:off x="683568" y="1484784"/>
            <a:ext cx="5760640" cy="500066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 lang="ko-KR" altLang="en-US"/>
            </a:pPr>
            <a:r>
              <a:rPr lang="en-US" altLang="ko-KR" sz="2400" b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3. 2014</a:t>
            </a:r>
            <a:r>
              <a:rPr lang="ko-KR" altLang="en-US" sz="2400" b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년 창의 위험예지훈련 경연대회</a:t>
            </a:r>
            <a:endParaRPr lang="ko-KR" altLang="en-US" sz="2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827584" y="1988840"/>
            <a:ext cx="8316416" cy="1338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 lang="ko-KR" altLang="en-US"/>
            </a:pPr>
            <a:r>
              <a:rPr lang="ko-KR" altLang="en-US" dirty="0">
                <a:latin typeface="HY견고딕"/>
                <a:ea typeface="HY견고딕"/>
              </a:rPr>
              <a:t>가</a:t>
            </a:r>
            <a:r>
              <a:rPr lang="en-US" altLang="ko-KR">
                <a:latin typeface="HY견고딕"/>
                <a:ea typeface="HY견고딕"/>
              </a:rPr>
              <a:t>. </a:t>
            </a:r>
            <a:r>
              <a:rPr lang="ko-KR" altLang="en-US" smtClean="0">
                <a:latin typeface="HY견고딕"/>
                <a:ea typeface="HY견고딕"/>
              </a:rPr>
              <a:t>일 시 </a:t>
            </a:r>
            <a:r>
              <a:rPr lang="en-US" altLang="ko-KR" smtClean="0">
                <a:latin typeface="HY견고딕"/>
                <a:ea typeface="HY견고딕"/>
              </a:rPr>
              <a:t>: 2014.09.23.(</a:t>
            </a:r>
            <a:r>
              <a:rPr lang="ko-KR" altLang="en-US" smtClean="0">
                <a:latin typeface="HY견고딕"/>
                <a:ea typeface="HY견고딕"/>
              </a:rPr>
              <a:t>화</a:t>
            </a:r>
            <a:r>
              <a:rPr lang="en-US" altLang="ko-KR" smtClean="0">
                <a:latin typeface="HY견고딕"/>
                <a:ea typeface="HY견고딕"/>
              </a:rPr>
              <a:t>) 14:00 ~ 14:25</a:t>
            </a: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mtClean="0">
                <a:latin typeface="HY견고딕"/>
                <a:ea typeface="HY견고딕"/>
              </a:rPr>
              <a:t>나</a:t>
            </a:r>
            <a:r>
              <a:rPr lang="en-US" altLang="ko-KR" smtClean="0">
                <a:latin typeface="HY견고딕"/>
                <a:ea typeface="HY견고딕"/>
              </a:rPr>
              <a:t>. </a:t>
            </a:r>
            <a:r>
              <a:rPr lang="ko-KR" altLang="en-US" smtClean="0">
                <a:latin typeface="HY견고딕"/>
                <a:ea typeface="HY견고딕"/>
              </a:rPr>
              <a:t>장 소 </a:t>
            </a:r>
            <a:r>
              <a:rPr lang="en-US" altLang="ko-KR" smtClean="0">
                <a:latin typeface="HY견고딕"/>
                <a:ea typeface="HY견고딕"/>
              </a:rPr>
              <a:t>: </a:t>
            </a:r>
            <a:r>
              <a:rPr lang="ko-KR" altLang="en-US" smtClean="0">
                <a:latin typeface="HY견고딕"/>
                <a:ea typeface="HY견고딕"/>
              </a:rPr>
              <a:t>보라매 시민안전체험관 다목적 홀</a:t>
            </a:r>
            <a:r>
              <a:rPr lang="en-US" altLang="ko-KR" smtClean="0">
                <a:latin typeface="HY견고딕"/>
                <a:ea typeface="HY견고딕"/>
              </a:rPr>
              <a:t>(</a:t>
            </a:r>
            <a:r>
              <a:rPr lang="ko-KR" altLang="en-US" smtClean="0">
                <a:latin typeface="HY견고딕"/>
                <a:ea typeface="HY견고딕"/>
              </a:rPr>
              <a:t>지하</a:t>
            </a:r>
            <a:r>
              <a:rPr lang="en-US" altLang="ko-KR" smtClean="0">
                <a:latin typeface="HY견고딕"/>
                <a:ea typeface="HY견고딕"/>
              </a:rPr>
              <a:t>1</a:t>
            </a:r>
            <a:r>
              <a:rPr lang="ko-KR" altLang="en-US" smtClean="0">
                <a:latin typeface="HY견고딕"/>
                <a:ea typeface="HY견고딕"/>
              </a:rPr>
              <a:t>층</a:t>
            </a:r>
            <a:r>
              <a:rPr lang="en-US" altLang="ko-KR" smtClean="0">
                <a:latin typeface="HY견고딕"/>
                <a:ea typeface="HY견고딕"/>
              </a:rPr>
              <a:t>)</a:t>
            </a: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mtClean="0">
                <a:latin typeface="HY견고딕"/>
                <a:ea typeface="HY견고딕"/>
              </a:rPr>
              <a:t>다</a:t>
            </a:r>
            <a:r>
              <a:rPr lang="en-US" altLang="ko-KR" smtClean="0">
                <a:latin typeface="HY견고딕"/>
                <a:ea typeface="HY견고딕"/>
              </a:rPr>
              <a:t>. </a:t>
            </a:r>
            <a:r>
              <a:rPr lang="ko-KR" altLang="en-US" smtClean="0">
                <a:latin typeface="HY견고딕"/>
                <a:ea typeface="HY견고딕"/>
              </a:rPr>
              <a:t>참 석 </a:t>
            </a:r>
            <a:r>
              <a:rPr lang="en-US" altLang="ko-KR" smtClean="0">
                <a:latin typeface="HY견고딕"/>
                <a:ea typeface="HY견고딕"/>
              </a:rPr>
              <a:t>: </a:t>
            </a:r>
            <a:r>
              <a:rPr lang="ko-KR" altLang="en-US" smtClean="0">
                <a:latin typeface="HY견고딕"/>
                <a:ea typeface="HY견고딕"/>
              </a:rPr>
              <a:t>선발팀</a:t>
            </a:r>
            <a:r>
              <a:rPr lang="en-US" altLang="ko-KR" smtClean="0">
                <a:latin typeface="HY견고딕"/>
                <a:ea typeface="HY견고딕"/>
              </a:rPr>
              <a:t>(</a:t>
            </a:r>
            <a:r>
              <a:rPr lang="ko-KR" altLang="en-US" smtClean="0">
                <a:latin typeface="HY견고딕"/>
                <a:ea typeface="HY견고딕"/>
              </a:rPr>
              <a:t>세종로</a:t>
            </a:r>
            <a:r>
              <a:rPr lang="en-US" altLang="ko-KR" smtClean="0">
                <a:latin typeface="HY견고딕"/>
                <a:ea typeface="HY견고딕"/>
              </a:rPr>
              <a:t>3</a:t>
            </a:r>
            <a:r>
              <a:rPr lang="ko-KR" altLang="en-US" smtClean="0">
                <a:latin typeface="HY견고딕"/>
                <a:ea typeface="HY견고딕"/>
              </a:rPr>
              <a:t>팀 소방위 김상철 외 </a:t>
            </a:r>
            <a:r>
              <a:rPr lang="en-US" altLang="ko-KR" smtClean="0">
                <a:latin typeface="HY견고딕"/>
                <a:ea typeface="HY견고딕"/>
              </a:rPr>
              <a:t>4</a:t>
            </a:r>
            <a:r>
              <a:rPr lang="ko-KR" altLang="en-US" smtClean="0">
                <a:latin typeface="HY견고딕"/>
                <a:ea typeface="HY견고딕"/>
              </a:rPr>
              <a:t>명</a:t>
            </a:r>
            <a:r>
              <a:rPr lang="en-US" altLang="ko-KR" smtClean="0">
                <a:latin typeface="HY견고딕"/>
                <a:ea typeface="HY견고딕"/>
              </a:rPr>
              <a:t>), </a:t>
            </a:r>
            <a:r>
              <a:rPr lang="ko-KR" altLang="en-US" smtClean="0">
                <a:latin typeface="HY견고딕"/>
                <a:ea typeface="HY견고딕"/>
              </a:rPr>
              <a:t>행정팀장</a:t>
            </a:r>
            <a:r>
              <a:rPr lang="en-US" altLang="ko-KR" smtClean="0">
                <a:latin typeface="HY견고딕"/>
                <a:ea typeface="HY견고딕"/>
              </a:rPr>
              <a:t>, </a:t>
            </a:r>
            <a:r>
              <a:rPr lang="ko-KR" altLang="en-US" smtClean="0">
                <a:latin typeface="HY견고딕"/>
                <a:ea typeface="HY견고딕"/>
              </a:rPr>
              <a:t>안전계획</a:t>
            </a:r>
            <a:endParaRPr lang="en-US" altLang="ko-KR" spc="-150" smtClean="0">
              <a:latin typeface="HY견고딕"/>
              <a:ea typeface="HY견고딕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27584" y="4250412"/>
            <a:ext cx="8316416" cy="1338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 lang="ko-KR" altLang="en-US"/>
            </a:pPr>
            <a:r>
              <a:rPr lang="ko-KR" altLang="en-US" dirty="0">
                <a:latin typeface="HY견고딕"/>
                <a:ea typeface="HY견고딕"/>
              </a:rPr>
              <a:t>가</a:t>
            </a:r>
            <a:r>
              <a:rPr lang="en-US" altLang="ko-KR">
                <a:latin typeface="HY견고딕"/>
                <a:ea typeface="HY견고딕"/>
              </a:rPr>
              <a:t>. </a:t>
            </a:r>
            <a:r>
              <a:rPr lang="ko-KR" altLang="en-US" smtClean="0">
                <a:latin typeface="HY견고딕"/>
                <a:ea typeface="HY견고딕"/>
              </a:rPr>
              <a:t>일 시 </a:t>
            </a:r>
            <a:r>
              <a:rPr lang="en-US" altLang="ko-KR" smtClean="0">
                <a:latin typeface="HY견고딕"/>
                <a:ea typeface="HY견고딕"/>
              </a:rPr>
              <a:t>: 2014.09.24.(</a:t>
            </a:r>
            <a:r>
              <a:rPr lang="ko-KR" altLang="en-US" smtClean="0">
                <a:latin typeface="HY견고딕"/>
                <a:ea typeface="HY견고딕"/>
              </a:rPr>
              <a:t>수</a:t>
            </a:r>
            <a:r>
              <a:rPr lang="en-US" altLang="ko-KR" smtClean="0">
                <a:latin typeface="HY견고딕"/>
                <a:ea typeface="HY견고딕"/>
              </a:rPr>
              <a:t>) 10:00 ~</a:t>
            </a: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mtClean="0">
                <a:latin typeface="HY견고딕"/>
                <a:ea typeface="HY견고딕"/>
              </a:rPr>
              <a:t>나</a:t>
            </a:r>
            <a:r>
              <a:rPr lang="en-US" altLang="ko-KR" smtClean="0">
                <a:latin typeface="HY견고딕"/>
                <a:ea typeface="HY견고딕"/>
              </a:rPr>
              <a:t>. </a:t>
            </a:r>
            <a:r>
              <a:rPr lang="ko-KR" altLang="en-US" smtClean="0">
                <a:latin typeface="HY견고딕"/>
                <a:ea typeface="HY견고딕"/>
              </a:rPr>
              <a:t>장 소 </a:t>
            </a:r>
            <a:r>
              <a:rPr lang="en-US" altLang="ko-KR" smtClean="0">
                <a:latin typeface="HY견고딕"/>
                <a:ea typeface="HY견고딕"/>
              </a:rPr>
              <a:t>: </a:t>
            </a:r>
            <a:r>
              <a:rPr lang="ko-KR" altLang="en-US" smtClean="0">
                <a:latin typeface="HY견고딕"/>
                <a:ea typeface="HY견고딕"/>
              </a:rPr>
              <a:t>도시안전건설위원회</a:t>
            </a:r>
            <a:r>
              <a:rPr lang="en-US" altLang="ko-KR" smtClean="0">
                <a:latin typeface="HY견고딕"/>
                <a:ea typeface="HY견고딕"/>
              </a:rPr>
              <a:t>(</a:t>
            </a:r>
            <a:r>
              <a:rPr lang="ko-KR" altLang="en-US" smtClean="0">
                <a:latin typeface="HY견고딕"/>
                <a:ea typeface="HY견고딕"/>
              </a:rPr>
              <a:t>의원회관 </a:t>
            </a:r>
            <a:r>
              <a:rPr lang="en-US" altLang="ko-KR" smtClean="0">
                <a:latin typeface="HY견고딕"/>
                <a:ea typeface="HY견고딕"/>
              </a:rPr>
              <a:t>4</a:t>
            </a:r>
            <a:r>
              <a:rPr lang="ko-KR" altLang="en-US" smtClean="0">
                <a:latin typeface="HY견고딕"/>
                <a:ea typeface="HY견고딕"/>
              </a:rPr>
              <a:t>층</a:t>
            </a:r>
            <a:r>
              <a:rPr lang="en-US" altLang="ko-KR" smtClean="0">
                <a:latin typeface="HY견고딕"/>
                <a:ea typeface="HY견고딕"/>
              </a:rPr>
              <a:t>)</a:t>
            </a: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mtClean="0">
                <a:latin typeface="HY견고딕"/>
                <a:ea typeface="HY견고딕"/>
              </a:rPr>
              <a:t>다</a:t>
            </a:r>
            <a:r>
              <a:rPr lang="en-US" altLang="ko-KR" smtClean="0">
                <a:latin typeface="HY견고딕"/>
                <a:ea typeface="HY견고딕"/>
              </a:rPr>
              <a:t>. </a:t>
            </a:r>
            <a:r>
              <a:rPr lang="ko-KR" altLang="en-US" smtClean="0">
                <a:latin typeface="HY견고딕"/>
                <a:ea typeface="HY견고딕"/>
              </a:rPr>
              <a:t>참 석 </a:t>
            </a:r>
            <a:r>
              <a:rPr lang="en-US" altLang="ko-KR" smtClean="0">
                <a:latin typeface="HY견고딕"/>
                <a:ea typeface="HY견고딕"/>
              </a:rPr>
              <a:t>: </a:t>
            </a:r>
            <a:r>
              <a:rPr lang="ko-KR" altLang="en-US" smtClean="0">
                <a:latin typeface="HY견고딕"/>
                <a:ea typeface="HY견고딕"/>
              </a:rPr>
              <a:t>종로소방서장</a:t>
            </a:r>
            <a:endParaRPr lang="en-US" altLang="ko-KR" spc="-150" smtClean="0">
              <a:latin typeface="HY견고딕"/>
              <a:ea typeface="HY견고딕"/>
            </a:endParaRPr>
          </a:p>
        </p:txBody>
      </p:sp>
    </p:spTree>
  </p:cSld>
  <p:clrMapOvr>
    <a:masterClrMapping/>
  </p:clrMapOvr>
  <p:transition advTm="176859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그림 19" descr="back02_1.jpg"/>
          <p:cNvPicPr>
            <a:picLocks noGrp="1" noChangeAspect="1"/>
          </p:cNvPicPr>
          <p:nvPr/>
        </p:nvPicPr>
        <p:blipFill rotWithShape="1">
          <a:blip r:embed="rId3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25" name="Rectangle 1"/>
          <p:cNvSpPr>
            <a:spLocks noChangeArrowheads="1"/>
          </p:cNvSpPr>
          <p:nvPr/>
        </p:nvSpPr>
        <p:spPr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/>
          </a:ln>
          <a:effectLst/>
        </p:spPr>
        <p:txBody>
          <a:bodyPr vert="horz" wrap="none" lIns="91440" tIns="45720" rIns="91440" bIns="45720" anchor="ctr" anchorCtr="0">
            <a:spAutoFit/>
          </a:bodyPr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10" name="직사각형 9"/>
          <p:cNvSpPr/>
          <p:nvPr/>
        </p:nvSpPr>
        <p:spPr>
          <a:xfrm>
            <a:off x="357158" y="272842"/>
            <a:ext cx="7455201" cy="707886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tx1"/>
            </a:outerShdw>
          </a:effectLst>
        </p:spPr>
        <p:txBody>
          <a:bodyPr wrap="square" lIns="91440" tIns="45720" rIns="91440" bIns="45720">
            <a:spAutoFit/>
          </a:bodyPr>
          <a:lstStyle/>
          <a:p>
            <a:pPr lvl="0">
              <a:defRPr lang="ko-KR" altLang="en-US"/>
            </a:pPr>
            <a:r>
              <a:rPr lang="ko-KR" altLang="en-US" sz="4000" b="1" spc="100" smtClean="0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행정팀 계획</a:t>
            </a:r>
            <a:endParaRPr lang="ko-KR" altLang="en-US" sz="4000" b="1" spc="100">
              <a:ln w="18000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rgbClr val="FFFF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2" name="모서리가 둥근 직사각형 11"/>
          <p:cNvSpPr/>
          <p:nvPr/>
        </p:nvSpPr>
        <p:spPr>
          <a:xfrm>
            <a:off x="683568" y="1641574"/>
            <a:ext cx="5256584" cy="500066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 lang="ko-KR" altLang="en-US"/>
            </a:pPr>
            <a:r>
              <a:rPr lang="en-US" altLang="ko-KR" sz="2400" b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5. BRM</a:t>
            </a:r>
            <a:r>
              <a:rPr lang="ko-KR" altLang="en-US" sz="2400" b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정비에 따른 담당자 교육 참석</a:t>
            </a:r>
            <a:endParaRPr lang="ko-KR" altLang="en-US" sz="2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27584" y="2289646"/>
            <a:ext cx="8316416" cy="1338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 lang="ko-KR" altLang="en-US"/>
            </a:pPr>
            <a:r>
              <a:rPr lang="ko-KR" altLang="en-US" dirty="0">
                <a:latin typeface="HY견고딕"/>
                <a:ea typeface="HY견고딕"/>
              </a:rPr>
              <a:t>가</a:t>
            </a:r>
            <a:r>
              <a:rPr lang="en-US" altLang="ko-KR" dirty="0">
                <a:latin typeface="HY견고딕"/>
                <a:ea typeface="HY견고딕"/>
              </a:rPr>
              <a:t>. </a:t>
            </a:r>
            <a:r>
              <a:rPr lang="ko-KR" altLang="en-US" dirty="0" smtClean="0">
                <a:latin typeface="HY견고딕"/>
                <a:ea typeface="HY견고딕"/>
              </a:rPr>
              <a:t>일 시 </a:t>
            </a:r>
            <a:r>
              <a:rPr lang="en-US" altLang="ko-KR" smtClean="0">
                <a:latin typeface="HY견고딕"/>
                <a:ea typeface="HY견고딕"/>
              </a:rPr>
              <a:t>: 2014.09.25.(</a:t>
            </a:r>
            <a:r>
              <a:rPr lang="ko-KR" altLang="en-US" smtClean="0">
                <a:latin typeface="HY견고딕"/>
                <a:ea typeface="HY견고딕"/>
              </a:rPr>
              <a:t>목</a:t>
            </a:r>
            <a:r>
              <a:rPr lang="en-US" altLang="ko-KR" smtClean="0">
                <a:latin typeface="HY견고딕"/>
                <a:ea typeface="HY견고딕"/>
              </a:rPr>
              <a:t>) 10:00 ~ 12:00</a:t>
            </a:r>
            <a:endParaRPr lang="en-US" altLang="ko-KR" dirty="0" smtClean="0">
              <a:latin typeface="HY견고딕"/>
              <a:ea typeface="HY견고딕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dirty="0" smtClean="0">
                <a:latin typeface="HY견고딕"/>
                <a:ea typeface="HY견고딕"/>
              </a:rPr>
              <a:t>나</a:t>
            </a:r>
            <a:r>
              <a:rPr lang="en-US" altLang="ko-KR" dirty="0">
                <a:latin typeface="HY견고딕"/>
                <a:ea typeface="HY견고딕"/>
              </a:rPr>
              <a:t>. </a:t>
            </a:r>
            <a:r>
              <a:rPr lang="ko-KR" altLang="en-US" dirty="0" smtClean="0">
                <a:latin typeface="HY견고딕"/>
                <a:ea typeface="HY견고딕"/>
              </a:rPr>
              <a:t>장 소 </a:t>
            </a:r>
            <a:r>
              <a:rPr lang="en-US" altLang="ko-KR" smtClean="0">
                <a:latin typeface="HY견고딕"/>
                <a:ea typeface="HY견고딕"/>
              </a:rPr>
              <a:t>: </a:t>
            </a:r>
            <a:r>
              <a:rPr lang="ko-KR" altLang="en-US" smtClean="0">
                <a:latin typeface="HY견고딕"/>
                <a:ea typeface="HY견고딕"/>
              </a:rPr>
              <a:t>서울시청 서소문청사 후생동 </a:t>
            </a:r>
            <a:r>
              <a:rPr lang="en-US" altLang="ko-KR" smtClean="0">
                <a:latin typeface="HY견고딕"/>
                <a:ea typeface="HY견고딕"/>
              </a:rPr>
              <a:t>4</a:t>
            </a:r>
            <a:r>
              <a:rPr lang="ko-KR" altLang="en-US" smtClean="0">
                <a:latin typeface="HY견고딕"/>
                <a:ea typeface="HY견고딕"/>
              </a:rPr>
              <a:t>층 강당</a:t>
            </a:r>
            <a:endParaRPr lang="en-US" altLang="ko-KR" smtClean="0">
              <a:latin typeface="HY견고딕"/>
              <a:ea typeface="HY견고딕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mtClean="0">
                <a:latin typeface="HY견고딕"/>
                <a:ea typeface="HY견고딕"/>
              </a:rPr>
              <a:t>다</a:t>
            </a:r>
            <a:r>
              <a:rPr lang="en-US" altLang="ko-KR" dirty="0" smtClean="0">
                <a:latin typeface="HY견고딕"/>
                <a:ea typeface="HY견고딕"/>
              </a:rPr>
              <a:t>. </a:t>
            </a:r>
            <a:r>
              <a:rPr lang="ko-KR" altLang="en-US" dirty="0" smtClean="0">
                <a:latin typeface="HY견고딕"/>
                <a:ea typeface="HY견고딕"/>
              </a:rPr>
              <a:t>참 석 </a:t>
            </a:r>
            <a:r>
              <a:rPr lang="en-US" altLang="ko-KR" smtClean="0">
                <a:latin typeface="HY견고딕"/>
                <a:ea typeface="HY견고딕"/>
              </a:rPr>
              <a:t>: </a:t>
            </a:r>
            <a:r>
              <a:rPr lang="ko-KR" altLang="en-US" smtClean="0">
                <a:latin typeface="HY견고딕"/>
                <a:ea typeface="HY견고딕"/>
              </a:rPr>
              <a:t>안전계획</a:t>
            </a:r>
            <a:r>
              <a:rPr lang="en-US" altLang="ko-KR" smtClean="0">
                <a:latin typeface="HY견고딕"/>
                <a:ea typeface="HY견고딕"/>
              </a:rPr>
              <a:t>(</a:t>
            </a:r>
            <a:r>
              <a:rPr lang="ko-KR" altLang="en-US" smtClean="0">
                <a:latin typeface="HY견고딕"/>
                <a:ea typeface="HY견고딕"/>
              </a:rPr>
              <a:t>소방장 양은정</a:t>
            </a:r>
            <a:r>
              <a:rPr lang="en-US" altLang="ko-KR" smtClean="0">
                <a:latin typeface="HY견고딕"/>
                <a:ea typeface="HY견고딕"/>
              </a:rPr>
              <a:t>), </a:t>
            </a:r>
            <a:r>
              <a:rPr lang="ko-KR" altLang="en-US" smtClean="0">
                <a:latin typeface="HY견고딕"/>
                <a:ea typeface="HY견고딕"/>
              </a:rPr>
              <a:t>전산담당</a:t>
            </a:r>
            <a:r>
              <a:rPr lang="en-US" altLang="ko-KR" smtClean="0">
                <a:latin typeface="HY견고딕"/>
                <a:ea typeface="HY견고딕"/>
              </a:rPr>
              <a:t>(</a:t>
            </a:r>
            <a:r>
              <a:rPr lang="ko-KR" altLang="en-US" smtClean="0">
                <a:latin typeface="HY견고딕"/>
                <a:ea typeface="HY견고딕"/>
              </a:rPr>
              <a:t>소방사 정종필</a:t>
            </a:r>
            <a:r>
              <a:rPr lang="en-US" altLang="ko-KR" smtClean="0">
                <a:latin typeface="HY견고딕"/>
                <a:ea typeface="HY견고딕"/>
              </a:rPr>
              <a:t>)</a:t>
            </a:r>
            <a:endParaRPr lang="en-US" altLang="ko-KR" dirty="0" smtClean="0">
              <a:latin typeface="HY견고딕"/>
              <a:ea typeface="HY견고딕"/>
            </a:endParaRPr>
          </a:p>
        </p:txBody>
      </p:sp>
    </p:spTree>
  </p:cSld>
  <p:clrMapOvr>
    <a:masterClrMapping/>
  </p:clrMapOvr>
  <p:transition advTm="176859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그림 19" descr="back02_1.jpg"/>
          <p:cNvPicPr>
            <a:picLocks noGrp="1" noChangeAspect="1"/>
          </p:cNvPicPr>
          <p:nvPr/>
        </p:nvPicPr>
        <p:blipFill rotWithShape="1">
          <a:blip r:embed="rId3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25" name="Rectangle 1"/>
          <p:cNvSpPr>
            <a:spLocks noChangeArrowheads="1"/>
          </p:cNvSpPr>
          <p:nvPr/>
        </p:nvSpPr>
        <p:spPr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/>
          </a:ln>
          <a:effectLst/>
        </p:spPr>
        <p:txBody>
          <a:bodyPr vert="horz" wrap="none" lIns="91440" tIns="45720" rIns="91440" bIns="45720" anchor="ctr" anchorCtr="0">
            <a:spAutoFit/>
          </a:bodyPr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357158" y="285728"/>
            <a:ext cx="7455201" cy="707886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tx1"/>
            </a:outerShdw>
          </a:effectLst>
        </p:spPr>
        <p:txBody>
          <a:bodyPr wrap="square" lIns="91440" tIns="45720" rIns="91440" bIns="45720">
            <a:spAutoFit/>
          </a:bodyPr>
          <a:lstStyle/>
          <a:p>
            <a:pPr lvl="0">
              <a:defRPr lang="ko-KR" altLang="en-US"/>
            </a:pPr>
            <a:r>
              <a:rPr lang="ko-KR" altLang="en-US" sz="4000" b="1" spc="100" dirty="0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장비회계팀 계획</a:t>
            </a:r>
          </a:p>
        </p:txBody>
      </p:sp>
      <p:sp>
        <p:nvSpPr>
          <p:cNvPr id="9" name="모서리가 둥근 직사각형 8"/>
          <p:cNvSpPr/>
          <p:nvPr/>
        </p:nvSpPr>
        <p:spPr>
          <a:xfrm>
            <a:off x="1000100" y="1071546"/>
            <a:ext cx="5660132" cy="500066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>
              <a:defRPr lang="ko-KR" altLang="en-US"/>
            </a:pPr>
            <a:r>
              <a:rPr lang="en-US" altLang="ko-KR" sz="2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1</a:t>
            </a:r>
            <a:r>
              <a:rPr lang="en-US" altLang="ko-KR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. </a:t>
            </a:r>
            <a:r>
              <a:rPr lang="ko-KR" altLang="en-US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공기호흡기 충전기 오일 등 교환 계획</a:t>
            </a:r>
            <a:endParaRPr lang="ko-KR" altLang="en-US" sz="2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142976" y="1500174"/>
            <a:ext cx="7000924" cy="24006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dirty="0">
                <a:latin typeface="HY견고딕"/>
                <a:ea typeface="HY견고딕"/>
              </a:rPr>
              <a:t>가</a:t>
            </a:r>
            <a:r>
              <a:rPr lang="en-US" altLang="ko-KR" sz="2000" dirty="0" smtClean="0">
                <a:latin typeface="HY견고딕"/>
                <a:ea typeface="HY견고딕"/>
              </a:rPr>
              <a:t>. </a:t>
            </a:r>
            <a:r>
              <a:rPr lang="ko-KR" altLang="en-US" sz="2000" dirty="0" smtClean="0">
                <a:latin typeface="HY견고딕"/>
                <a:ea typeface="HY견고딕"/>
              </a:rPr>
              <a:t>일      시 </a:t>
            </a:r>
            <a:r>
              <a:rPr lang="en-US" altLang="ko-KR" sz="2000" dirty="0" smtClean="0">
                <a:latin typeface="HY견고딕"/>
                <a:ea typeface="HY견고딕"/>
              </a:rPr>
              <a:t>: 2014. 09.22(</a:t>
            </a:r>
            <a:r>
              <a:rPr lang="ko-KR" altLang="en-US" sz="2000" dirty="0" smtClean="0">
                <a:latin typeface="HY견고딕"/>
                <a:ea typeface="HY견고딕"/>
              </a:rPr>
              <a:t>월</a:t>
            </a:r>
            <a:r>
              <a:rPr lang="en-US" altLang="ko-KR" sz="2000" dirty="0" smtClean="0">
                <a:latin typeface="HY견고딕"/>
                <a:ea typeface="HY견고딕"/>
              </a:rPr>
              <a:t>) </a:t>
            </a: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dirty="0" smtClean="0">
                <a:latin typeface="HY견고딕"/>
                <a:ea typeface="HY견고딕"/>
              </a:rPr>
              <a:t>나</a:t>
            </a:r>
            <a:r>
              <a:rPr lang="en-US" altLang="ko-KR" sz="2000" dirty="0" smtClean="0">
                <a:latin typeface="HY견고딕"/>
                <a:ea typeface="HY견고딕"/>
              </a:rPr>
              <a:t>. </a:t>
            </a:r>
            <a:r>
              <a:rPr lang="ko-KR" altLang="en-US" sz="2000" dirty="0" smtClean="0">
                <a:latin typeface="HY견고딕"/>
                <a:ea typeface="HY견고딕"/>
              </a:rPr>
              <a:t>대      상 </a:t>
            </a:r>
            <a:r>
              <a:rPr lang="en-US" altLang="ko-KR" sz="2000" dirty="0" smtClean="0">
                <a:latin typeface="HY견고딕"/>
                <a:ea typeface="HY견고딕"/>
              </a:rPr>
              <a:t>: </a:t>
            </a:r>
            <a:r>
              <a:rPr lang="ko-KR" altLang="en-US" sz="2000" dirty="0" smtClean="0">
                <a:latin typeface="HY견고딕"/>
                <a:ea typeface="HY견고딕"/>
              </a:rPr>
              <a:t>세종로 </a:t>
            </a:r>
            <a:r>
              <a:rPr lang="ko-KR" altLang="en-US" sz="2000" dirty="0" err="1" smtClean="0">
                <a:latin typeface="HY견고딕"/>
                <a:ea typeface="HY견고딕"/>
              </a:rPr>
              <a:t>독일제</a:t>
            </a:r>
            <a:r>
              <a:rPr lang="ko-KR" altLang="en-US" sz="2000" dirty="0" smtClean="0">
                <a:latin typeface="HY견고딕"/>
                <a:ea typeface="HY견고딕"/>
              </a:rPr>
              <a:t> </a:t>
            </a:r>
            <a:r>
              <a:rPr lang="ko-KR" altLang="en-US" sz="2000" dirty="0" err="1" smtClean="0">
                <a:latin typeface="HY견고딕"/>
                <a:ea typeface="HY견고딕"/>
              </a:rPr>
              <a:t>바우어</a:t>
            </a:r>
            <a:r>
              <a:rPr lang="ko-KR" altLang="en-US" sz="2000" dirty="0" smtClean="0">
                <a:latin typeface="HY견고딕"/>
                <a:ea typeface="HY견고딕"/>
              </a:rPr>
              <a:t> 충전기</a:t>
            </a:r>
            <a:r>
              <a:rPr lang="en-US" altLang="ko-KR" sz="2000" dirty="0" smtClean="0">
                <a:latin typeface="HY견고딕"/>
                <a:ea typeface="HY견고딕"/>
              </a:rPr>
              <a:t> </a:t>
            </a: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dirty="0" smtClean="0">
                <a:latin typeface="HY견고딕"/>
                <a:ea typeface="HY견고딕"/>
              </a:rPr>
              <a:t>다</a:t>
            </a:r>
            <a:r>
              <a:rPr lang="en-US" altLang="ko-KR" sz="2000" dirty="0" smtClean="0">
                <a:latin typeface="HY견고딕"/>
                <a:ea typeface="HY견고딕"/>
              </a:rPr>
              <a:t>. </a:t>
            </a:r>
            <a:r>
              <a:rPr lang="ko-KR" altLang="en-US" sz="2000" dirty="0" smtClean="0">
                <a:latin typeface="HY견고딕"/>
                <a:ea typeface="HY견고딕"/>
              </a:rPr>
              <a:t>내      용 </a:t>
            </a:r>
            <a:r>
              <a:rPr lang="en-US" altLang="ko-KR" sz="2000" dirty="0" smtClean="0">
                <a:latin typeface="HY견고딕"/>
                <a:ea typeface="HY견고딕"/>
              </a:rPr>
              <a:t>: </a:t>
            </a:r>
            <a:r>
              <a:rPr lang="ko-KR" altLang="en-US" sz="2000" dirty="0" smtClean="0">
                <a:latin typeface="HY견고딕"/>
                <a:ea typeface="HY견고딕"/>
              </a:rPr>
              <a:t>오일 </a:t>
            </a:r>
            <a:r>
              <a:rPr lang="ko-KR" altLang="en-US" sz="2000" dirty="0" err="1" smtClean="0">
                <a:latin typeface="HY견고딕"/>
                <a:ea typeface="HY견고딕"/>
              </a:rPr>
              <a:t>휠터</a:t>
            </a:r>
            <a:r>
              <a:rPr lang="ko-KR" altLang="en-US" sz="2000" dirty="0" smtClean="0">
                <a:latin typeface="HY견고딕"/>
                <a:ea typeface="HY견고딕"/>
              </a:rPr>
              <a:t> 등</a:t>
            </a:r>
            <a:endParaRPr lang="en-US" altLang="ko-KR" sz="2000" dirty="0" smtClean="0">
              <a:latin typeface="HY견고딕"/>
              <a:ea typeface="HY견고딕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dirty="0" smtClean="0">
                <a:latin typeface="HY견고딕"/>
                <a:ea typeface="HY견고딕"/>
              </a:rPr>
              <a:t>라 </a:t>
            </a:r>
            <a:r>
              <a:rPr lang="en-US" altLang="ko-KR" sz="2000" dirty="0" smtClean="0">
                <a:latin typeface="HY견고딕"/>
                <a:ea typeface="HY견고딕"/>
              </a:rPr>
              <a:t> </a:t>
            </a:r>
            <a:r>
              <a:rPr lang="ko-KR" altLang="en-US" sz="2000" dirty="0" smtClean="0">
                <a:latin typeface="HY견고딕"/>
                <a:ea typeface="HY견고딕"/>
              </a:rPr>
              <a:t>소요예산 </a:t>
            </a:r>
            <a:r>
              <a:rPr lang="en-US" altLang="ko-KR" sz="2000" dirty="0" smtClean="0">
                <a:latin typeface="HY견고딕"/>
                <a:ea typeface="HY견고딕"/>
              </a:rPr>
              <a:t>: </a:t>
            </a:r>
            <a:r>
              <a:rPr lang="ko-KR" altLang="en-US" sz="2000" dirty="0" smtClean="0">
                <a:latin typeface="HY견고딕"/>
                <a:ea typeface="HY견고딕"/>
              </a:rPr>
              <a:t>금</a:t>
            </a:r>
            <a:r>
              <a:rPr lang="en-US" altLang="ko-KR" sz="2000" dirty="0" smtClean="0">
                <a:latin typeface="HY견고딕"/>
                <a:ea typeface="HY견고딕"/>
              </a:rPr>
              <a:t>690,000</a:t>
            </a:r>
            <a:r>
              <a:rPr lang="ko-KR" altLang="en-US" sz="2000" dirty="0" smtClean="0">
                <a:latin typeface="HY견고딕"/>
                <a:ea typeface="HY견고딕"/>
              </a:rPr>
              <a:t>원</a:t>
            </a:r>
            <a:endParaRPr lang="en-US" altLang="ko-KR" sz="2000" dirty="0" smtClean="0">
              <a:latin typeface="HY견고딕"/>
              <a:ea typeface="HY견고딕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dirty="0" smtClean="0">
                <a:latin typeface="HY견고딕"/>
                <a:ea typeface="HY견고딕"/>
              </a:rPr>
              <a:t>마</a:t>
            </a:r>
            <a:r>
              <a:rPr lang="en-US" altLang="ko-KR" sz="2000" dirty="0" smtClean="0">
                <a:latin typeface="HY견고딕"/>
                <a:ea typeface="HY견고딕"/>
              </a:rPr>
              <a:t>. </a:t>
            </a:r>
            <a:r>
              <a:rPr lang="ko-KR" altLang="en-US" sz="2000" dirty="0" smtClean="0">
                <a:latin typeface="HY견고딕"/>
                <a:ea typeface="HY견고딕"/>
              </a:rPr>
              <a:t>업      체 </a:t>
            </a:r>
            <a:r>
              <a:rPr lang="en-US" altLang="ko-KR" sz="2000" dirty="0" smtClean="0">
                <a:latin typeface="HY견고딕"/>
                <a:ea typeface="HY견고딕"/>
              </a:rPr>
              <a:t>: </a:t>
            </a:r>
            <a:r>
              <a:rPr lang="ko-KR" altLang="en-US" sz="2000" dirty="0" smtClean="0">
                <a:latin typeface="HY견고딕"/>
                <a:ea typeface="HY견고딕"/>
              </a:rPr>
              <a:t>테 코</a:t>
            </a:r>
            <a:r>
              <a:rPr lang="en-US" altLang="ko-KR" sz="2000" dirty="0" smtClean="0">
                <a:latin typeface="HY견고딕"/>
                <a:ea typeface="HY견고딕"/>
              </a:rPr>
              <a:t>(</a:t>
            </a:r>
            <a:r>
              <a:rPr lang="ko-KR" altLang="en-US" sz="2000" dirty="0" smtClean="0">
                <a:latin typeface="HY견고딕"/>
                <a:ea typeface="HY견고딕"/>
              </a:rPr>
              <a:t>성남시</a:t>
            </a:r>
            <a:r>
              <a:rPr lang="en-US" altLang="ko-KR" sz="2000" dirty="0" smtClean="0">
                <a:latin typeface="HY견고딕"/>
                <a:ea typeface="HY견고딕"/>
              </a:rPr>
              <a:t>)</a:t>
            </a:r>
          </a:p>
        </p:txBody>
      </p:sp>
      <p:sp>
        <p:nvSpPr>
          <p:cNvPr id="15" name="모서리가 둥근 직사각형 14"/>
          <p:cNvSpPr/>
          <p:nvPr/>
        </p:nvSpPr>
        <p:spPr>
          <a:xfrm>
            <a:off x="1000100" y="4000504"/>
            <a:ext cx="4219972" cy="500066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>
              <a:defRPr lang="ko-KR" altLang="en-US"/>
            </a:pPr>
            <a:r>
              <a:rPr lang="en-US" altLang="ko-KR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2. </a:t>
            </a:r>
            <a:r>
              <a:rPr lang="ko-KR" altLang="en-US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소모성 인명구조장비 구매 </a:t>
            </a:r>
            <a:endParaRPr lang="ko-KR" altLang="en-US" sz="2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142976" y="4429132"/>
            <a:ext cx="6898665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dirty="0">
                <a:latin typeface="HY견고딕"/>
                <a:ea typeface="HY견고딕"/>
              </a:rPr>
              <a:t>가</a:t>
            </a:r>
            <a:r>
              <a:rPr lang="en-US" altLang="ko-KR" sz="2000" dirty="0" smtClean="0">
                <a:latin typeface="HY견고딕"/>
                <a:ea typeface="HY견고딕"/>
              </a:rPr>
              <a:t>. </a:t>
            </a:r>
            <a:r>
              <a:rPr lang="ko-KR" altLang="en-US" sz="2000" dirty="0" smtClean="0">
                <a:latin typeface="HY견고딕"/>
                <a:ea typeface="HY견고딕"/>
              </a:rPr>
              <a:t>계 약  일 </a:t>
            </a:r>
            <a:r>
              <a:rPr lang="en-US" altLang="ko-KR" sz="2000" dirty="0" smtClean="0">
                <a:latin typeface="HY견고딕"/>
                <a:ea typeface="HY견고딕"/>
              </a:rPr>
              <a:t>: 2014. 9</a:t>
            </a:r>
            <a:r>
              <a:rPr lang="en-US" altLang="ko-KR" sz="2000" smtClean="0">
                <a:latin typeface="HY견고딕"/>
                <a:ea typeface="HY견고딕"/>
              </a:rPr>
              <a:t>. </a:t>
            </a:r>
            <a:r>
              <a:rPr lang="en-US" altLang="ko-KR" sz="2000" smtClean="0">
                <a:latin typeface="HY견고딕"/>
                <a:ea typeface="HY견고딕"/>
              </a:rPr>
              <a:t>22. </a:t>
            </a:r>
            <a:endParaRPr lang="en-US" altLang="ko-KR" sz="2000" dirty="0" smtClean="0">
              <a:latin typeface="HY견고딕"/>
              <a:ea typeface="HY견고딕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dirty="0" smtClean="0">
                <a:latin typeface="HY견고딕"/>
                <a:ea typeface="HY견고딕"/>
              </a:rPr>
              <a:t>나</a:t>
            </a:r>
            <a:r>
              <a:rPr lang="en-US" altLang="ko-KR" sz="2000" dirty="0" smtClean="0">
                <a:latin typeface="HY견고딕"/>
                <a:ea typeface="HY견고딕"/>
              </a:rPr>
              <a:t>. </a:t>
            </a:r>
            <a:r>
              <a:rPr lang="ko-KR" altLang="en-US" sz="2000" dirty="0" smtClean="0">
                <a:latin typeface="HY견고딕"/>
                <a:ea typeface="HY견고딕"/>
              </a:rPr>
              <a:t>납품기한 </a:t>
            </a:r>
            <a:r>
              <a:rPr lang="en-US" altLang="ko-KR" sz="2000" dirty="0" smtClean="0">
                <a:latin typeface="HY견고딕"/>
                <a:ea typeface="HY견고딕"/>
              </a:rPr>
              <a:t>: 2014. 10</a:t>
            </a:r>
            <a:r>
              <a:rPr lang="en-US" altLang="ko-KR" sz="2000" smtClean="0">
                <a:latin typeface="HY견고딕"/>
                <a:ea typeface="HY견고딕"/>
              </a:rPr>
              <a:t>. </a:t>
            </a:r>
            <a:r>
              <a:rPr lang="en-US" altLang="ko-KR" sz="2000" smtClean="0">
                <a:latin typeface="HY견고딕"/>
                <a:ea typeface="HY견고딕"/>
              </a:rPr>
              <a:t>21.</a:t>
            </a:r>
            <a:endParaRPr lang="en-US" altLang="ko-KR" sz="2000" dirty="0" smtClean="0">
              <a:latin typeface="HY견고딕"/>
              <a:ea typeface="HY견고딕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dirty="0" smtClean="0">
                <a:latin typeface="HY견고딕"/>
                <a:ea typeface="HY견고딕"/>
              </a:rPr>
              <a:t>다</a:t>
            </a:r>
            <a:r>
              <a:rPr lang="en-US" altLang="ko-KR" sz="2000" dirty="0" smtClean="0">
                <a:latin typeface="HY견고딕"/>
                <a:ea typeface="HY견고딕"/>
              </a:rPr>
              <a:t>. </a:t>
            </a:r>
            <a:r>
              <a:rPr lang="ko-KR" altLang="en-US" sz="2000" dirty="0" smtClean="0">
                <a:latin typeface="HY견고딕"/>
                <a:ea typeface="HY견고딕"/>
              </a:rPr>
              <a:t>계약금액 </a:t>
            </a:r>
            <a:r>
              <a:rPr lang="en-US" altLang="ko-KR" sz="2000" smtClean="0">
                <a:latin typeface="HY견고딕"/>
                <a:ea typeface="HY견고딕"/>
              </a:rPr>
              <a:t>: </a:t>
            </a:r>
            <a:r>
              <a:rPr lang="en-US" altLang="ko-KR" sz="2000" smtClean="0">
                <a:latin typeface="HY견고딕"/>
                <a:ea typeface="HY견고딕"/>
              </a:rPr>
              <a:t>7,036,900</a:t>
            </a:r>
            <a:r>
              <a:rPr lang="ko-KR" altLang="en-US" sz="2000" dirty="0" smtClean="0">
                <a:latin typeface="HY견고딕"/>
                <a:ea typeface="HY견고딕"/>
              </a:rPr>
              <a:t>원</a:t>
            </a:r>
            <a:endParaRPr lang="en-US" altLang="ko-KR" sz="2000" dirty="0" smtClean="0">
              <a:latin typeface="HY견고딕"/>
              <a:ea typeface="HY견고딕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dirty="0" smtClean="0">
                <a:latin typeface="HY견고딕"/>
                <a:ea typeface="HY견고딕"/>
              </a:rPr>
              <a:t>라</a:t>
            </a:r>
            <a:r>
              <a:rPr lang="en-US" altLang="ko-KR" sz="2000" dirty="0" smtClean="0">
                <a:latin typeface="HY견고딕"/>
                <a:ea typeface="HY견고딕"/>
              </a:rPr>
              <a:t>. </a:t>
            </a:r>
            <a:r>
              <a:rPr lang="ko-KR" altLang="en-US" sz="2000" dirty="0" smtClean="0">
                <a:latin typeface="HY견고딕"/>
                <a:ea typeface="HY견고딕"/>
              </a:rPr>
              <a:t>구매품목 </a:t>
            </a:r>
            <a:r>
              <a:rPr lang="en-US" altLang="ko-KR" sz="2000" dirty="0" smtClean="0">
                <a:latin typeface="HY견고딕"/>
                <a:ea typeface="HY견고딕"/>
              </a:rPr>
              <a:t>: </a:t>
            </a:r>
            <a:r>
              <a:rPr lang="ko-KR" altLang="en-US" sz="2000" dirty="0" smtClean="0">
                <a:latin typeface="HY견고딕"/>
                <a:ea typeface="HY견고딕"/>
              </a:rPr>
              <a:t>구조로프 등 </a:t>
            </a:r>
            <a:r>
              <a:rPr lang="en-US" altLang="ko-KR" sz="2000" dirty="0" smtClean="0">
                <a:latin typeface="HY견고딕"/>
                <a:ea typeface="HY견고딕"/>
              </a:rPr>
              <a:t>20</a:t>
            </a:r>
            <a:r>
              <a:rPr lang="ko-KR" altLang="en-US" sz="2000" dirty="0" smtClean="0">
                <a:latin typeface="HY견고딕"/>
                <a:ea typeface="HY견고딕"/>
              </a:rPr>
              <a:t>종 </a:t>
            </a:r>
            <a:r>
              <a:rPr lang="en-US" altLang="ko-KR" sz="2000" dirty="0" smtClean="0">
                <a:latin typeface="HY견고딕"/>
                <a:ea typeface="HY견고딕"/>
              </a:rPr>
              <a:t>259</a:t>
            </a:r>
            <a:r>
              <a:rPr lang="ko-KR" altLang="en-US" sz="2000" dirty="0" smtClean="0">
                <a:latin typeface="HY견고딕"/>
                <a:ea typeface="HY견고딕"/>
              </a:rPr>
              <a:t>점</a:t>
            </a:r>
            <a:endParaRPr lang="en-US" altLang="ko-KR" sz="2000" dirty="0" smtClean="0">
              <a:latin typeface="HY견고딕"/>
              <a:ea typeface="HY견고딕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dirty="0" smtClean="0">
                <a:latin typeface="HY견고딕"/>
                <a:ea typeface="HY견고딕"/>
              </a:rPr>
              <a:t>마</a:t>
            </a:r>
            <a:r>
              <a:rPr lang="en-US" altLang="ko-KR" sz="2000" dirty="0" smtClean="0">
                <a:latin typeface="HY견고딕"/>
                <a:ea typeface="HY견고딕"/>
              </a:rPr>
              <a:t>. </a:t>
            </a:r>
            <a:r>
              <a:rPr lang="ko-KR" altLang="en-US" sz="2000" dirty="0" smtClean="0">
                <a:latin typeface="HY견고딕"/>
                <a:ea typeface="HY견고딕"/>
              </a:rPr>
              <a:t>업 체 명  </a:t>
            </a:r>
            <a:r>
              <a:rPr lang="en-US" altLang="ko-KR" sz="2000" dirty="0" smtClean="0">
                <a:latin typeface="HY견고딕"/>
                <a:ea typeface="HY견고딕"/>
              </a:rPr>
              <a:t>: (</a:t>
            </a:r>
            <a:r>
              <a:rPr lang="ko-KR" altLang="en-US" sz="2000" dirty="0" smtClean="0">
                <a:latin typeface="HY견고딕"/>
                <a:ea typeface="HY견고딕"/>
              </a:rPr>
              <a:t>주</a:t>
            </a:r>
            <a:r>
              <a:rPr lang="en-US" altLang="ko-KR" sz="2000" dirty="0" smtClean="0">
                <a:latin typeface="HY견고딕"/>
                <a:ea typeface="HY견고딕"/>
              </a:rPr>
              <a:t>) </a:t>
            </a:r>
            <a:r>
              <a:rPr lang="ko-KR" altLang="en-US" sz="2000" dirty="0" smtClean="0">
                <a:latin typeface="HY견고딕"/>
                <a:ea typeface="HY견고딕"/>
              </a:rPr>
              <a:t>하이엠디</a:t>
            </a:r>
            <a:r>
              <a:rPr lang="en-US" altLang="ko-KR" sz="2000" dirty="0" smtClean="0">
                <a:latin typeface="HY견고딕"/>
                <a:ea typeface="HY견고딕"/>
              </a:rPr>
              <a:t>(</a:t>
            </a:r>
            <a:r>
              <a:rPr lang="ko-KR" altLang="en-US" sz="2000" dirty="0" smtClean="0">
                <a:latin typeface="HY견고딕"/>
                <a:ea typeface="HY견고딕"/>
              </a:rPr>
              <a:t>대표</a:t>
            </a:r>
            <a:r>
              <a:rPr lang="en-US" altLang="ko-KR" sz="2000" dirty="0" smtClean="0">
                <a:latin typeface="HY견고딕"/>
                <a:ea typeface="HY견고딕"/>
              </a:rPr>
              <a:t>:</a:t>
            </a:r>
            <a:r>
              <a:rPr lang="ko-KR" altLang="en-US" sz="2000" dirty="0" smtClean="0">
                <a:latin typeface="HY견고딕"/>
                <a:ea typeface="HY견고딕"/>
              </a:rPr>
              <a:t>이효진</a:t>
            </a:r>
            <a:r>
              <a:rPr lang="en-US" altLang="ko-KR" sz="2000" dirty="0" smtClean="0">
                <a:latin typeface="HY견고딕"/>
                <a:ea typeface="HY견고딕"/>
              </a:rPr>
              <a:t>)   </a:t>
            </a:r>
          </a:p>
          <a:p>
            <a:pPr>
              <a:lnSpc>
                <a:spcPct val="150000"/>
              </a:lnSpc>
              <a:defRPr lang="ko-KR" altLang="en-US"/>
            </a:pPr>
            <a:endParaRPr lang="en-US" altLang="ko-KR" sz="2000" dirty="0" smtClean="0">
              <a:latin typeface="HY견고딕"/>
              <a:ea typeface="HY견고딕"/>
            </a:endParaRPr>
          </a:p>
        </p:txBody>
      </p:sp>
    </p:spTree>
  </p:cSld>
  <p:clrMapOvr>
    <a:masterClrMapping/>
  </p:clrMapOvr>
  <p:transition advTm="176859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그림 19" descr="back02_1.jpg"/>
          <p:cNvPicPr>
            <a:picLocks noGrp="1" noChangeAspect="1"/>
          </p:cNvPicPr>
          <p:nvPr/>
        </p:nvPicPr>
        <p:blipFill rotWithShape="1">
          <a:blip r:embed="rId3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25" name="Rectangle 1"/>
          <p:cNvSpPr>
            <a:spLocks noChangeArrowheads="1"/>
          </p:cNvSpPr>
          <p:nvPr/>
        </p:nvSpPr>
        <p:spPr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/>
          </a:ln>
          <a:effectLst/>
        </p:spPr>
        <p:txBody>
          <a:bodyPr vert="horz" wrap="none" lIns="91440" tIns="45720" rIns="91440" bIns="45720" anchor="ctr" anchorCtr="0">
            <a:spAutoFit/>
          </a:bodyPr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357158" y="285728"/>
            <a:ext cx="7455201" cy="707886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tx1"/>
            </a:outerShdw>
          </a:effectLst>
        </p:spPr>
        <p:txBody>
          <a:bodyPr wrap="square" lIns="91440" tIns="45720" rIns="91440" bIns="45720">
            <a:spAutoFit/>
          </a:bodyPr>
          <a:lstStyle/>
          <a:p>
            <a:pPr lvl="0">
              <a:defRPr lang="ko-KR" altLang="en-US"/>
            </a:pPr>
            <a:r>
              <a:rPr lang="ko-KR" altLang="en-US" sz="4000" b="1" spc="100" dirty="0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장비회계팀 계획</a:t>
            </a:r>
          </a:p>
        </p:txBody>
      </p:sp>
      <p:sp>
        <p:nvSpPr>
          <p:cNvPr id="15" name="모서리가 둥근 직사각형 14"/>
          <p:cNvSpPr/>
          <p:nvPr/>
        </p:nvSpPr>
        <p:spPr>
          <a:xfrm>
            <a:off x="1000100" y="4071942"/>
            <a:ext cx="4363988" cy="500066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>
              <a:defRPr lang="ko-KR" altLang="en-US"/>
            </a:pPr>
            <a:r>
              <a:rPr lang="en-US" altLang="ko-KR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4. </a:t>
            </a:r>
            <a:r>
              <a:rPr lang="ko-KR" altLang="en-US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옥탑방수 및 계단 도장 공사  </a:t>
            </a:r>
            <a:endParaRPr lang="ko-KR" altLang="en-US" sz="2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142976" y="4572008"/>
            <a:ext cx="6898665" cy="24006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가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계약기간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2014. 9.22 ~ 10.6</a:t>
            </a:r>
          </a:p>
          <a:p>
            <a:pPr fontAlgn="base"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나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공사내용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물탱크실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·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계단실 옥탑 방수 및 계단 </a:t>
            </a: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  <a:p>
            <a:pPr fontAlgn="base">
              <a:lnSpc>
                <a:spcPct val="150000"/>
              </a:lnSpc>
            </a:pP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                    4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층이상 도장 공사</a:t>
            </a: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  <a:p>
            <a:pPr fontAlgn="base"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다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계약금액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9,950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천원</a:t>
            </a: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  <a:p>
            <a:pPr fontAlgn="base"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라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업 체 명 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건일씨엔에스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대표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김종윤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)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 </a:t>
            </a:r>
            <a:endParaRPr lang="en-US" altLang="ko-KR" sz="2000" dirty="0" smtClean="0">
              <a:latin typeface="HY견고딕"/>
              <a:ea typeface="HY견고딕"/>
            </a:endParaRPr>
          </a:p>
        </p:txBody>
      </p:sp>
      <p:sp>
        <p:nvSpPr>
          <p:cNvPr id="10" name="모서리가 둥근 직사각형 9"/>
          <p:cNvSpPr/>
          <p:nvPr/>
        </p:nvSpPr>
        <p:spPr>
          <a:xfrm>
            <a:off x="928662" y="1142984"/>
            <a:ext cx="3211290" cy="500066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>
              <a:defRPr lang="ko-KR" altLang="en-US"/>
            </a:pPr>
            <a:r>
              <a:rPr lang="en-US" altLang="ko-KR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3. </a:t>
            </a:r>
            <a:r>
              <a:rPr lang="ko-KR" altLang="en-US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개인보호장비 배정</a:t>
            </a:r>
            <a:endParaRPr lang="ko-KR" altLang="en-US" sz="2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142976" y="1643050"/>
            <a:ext cx="6898665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dirty="0">
                <a:latin typeface="HY견고딕"/>
                <a:ea typeface="HY견고딕"/>
              </a:rPr>
              <a:t>가</a:t>
            </a:r>
            <a:r>
              <a:rPr lang="en-US" altLang="ko-KR" sz="2000" dirty="0" smtClean="0">
                <a:latin typeface="HY견고딕"/>
                <a:ea typeface="HY견고딕"/>
              </a:rPr>
              <a:t>. </a:t>
            </a:r>
            <a:r>
              <a:rPr lang="ko-KR" altLang="en-US" sz="2000" dirty="0" smtClean="0">
                <a:latin typeface="HY견고딕"/>
                <a:ea typeface="HY견고딕"/>
              </a:rPr>
              <a:t>일     시 </a:t>
            </a:r>
            <a:r>
              <a:rPr lang="en-US" altLang="ko-KR" sz="2000" dirty="0" smtClean="0">
                <a:latin typeface="HY견고딕"/>
                <a:ea typeface="HY견고딕"/>
              </a:rPr>
              <a:t>: 2014. 09.24(</a:t>
            </a:r>
            <a:r>
              <a:rPr lang="ko-KR" altLang="en-US" sz="2000" dirty="0" smtClean="0">
                <a:latin typeface="HY견고딕"/>
                <a:ea typeface="HY견고딕"/>
              </a:rPr>
              <a:t>수</a:t>
            </a:r>
            <a:r>
              <a:rPr lang="en-US" altLang="ko-KR" sz="2000" dirty="0" smtClean="0">
                <a:latin typeface="HY견고딕"/>
                <a:ea typeface="HY견고딕"/>
              </a:rPr>
              <a:t>) </a:t>
            </a: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dirty="0" smtClean="0">
                <a:latin typeface="HY견고딕"/>
                <a:ea typeface="HY견고딕"/>
              </a:rPr>
              <a:t>나</a:t>
            </a:r>
            <a:r>
              <a:rPr lang="en-US" altLang="ko-KR" sz="2000" dirty="0" smtClean="0">
                <a:latin typeface="HY견고딕"/>
                <a:ea typeface="HY견고딕"/>
              </a:rPr>
              <a:t>. </a:t>
            </a:r>
            <a:r>
              <a:rPr lang="ko-KR" altLang="en-US" sz="2000" dirty="0" smtClean="0">
                <a:latin typeface="HY견고딕"/>
                <a:ea typeface="HY견고딕"/>
              </a:rPr>
              <a:t>장     비 </a:t>
            </a:r>
            <a:r>
              <a:rPr lang="en-US" altLang="ko-KR" sz="2000" dirty="0" smtClean="0">
                <a:latin typeface="HY견고딕"/>
                <a:ea typeface="HY견고딕"/>
              </a:rPr>
              <a:t>: </a:t>
            </a:r>
            <a:r>
              <a:rPr lang="ko-KR" altLang="en-US" sz="2000" dirty="0" err="1" smtClean="0">
                <a:latin typeface="HY견고딕"/>
                <a:ea typeface="HY견고딕"/>
              </a:rPr>
              <a:t>소방용헬멧</a:t>
            </a:r>
            <a:r>
              <a:rPr lang="ko-KR" altLang="en-US" sz="2000" dirty="0" smtClean="0">
                <a:latin typeface="HY견고딕"/>
                <a:ea typeface="HY견고딕"/>
              </a:rPr>
              <a:t> </a:t>
            </a:r>
            <a:r>
              <a:rPr lang="en-US" altLang="ko-KR" sz="2000" dirty="0" smtClean="0">
                <a:latin typeface="HY견고딕"/>
                <a:ea typeface="HY견고딕"/>
              </a:rPr>
              <a:t>15</a:t>
            </a:r>
            <a:r>
              <a:rPr lang="ko-KR" altLang="en-US" sz="2000" dirty="0" smtClean="0">
                <a:latin typeface="HY견고딕"/>
                <a:ea typeface="HY견고딕"/>
              </a:rPr>
              <a:t>개</a:t>
            </a:r>
            <a:endParaRPr lang="en-US" altLang="ko-KR" sz="2000" dirty="0" smtClean="0">
              <a:latin typeface="HY견고딕"/>
              <a:ea typeface="HY견고딕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sz="2000" dirty="0" smtClean="0">
                <a:latin typeface="HY견고딕"/>
                <a:ea typeface="HY견고딕"/>
              </a:rPr>
              <a:t>                   </a:t>
            </a:r>
            <a:r>
              <a:rPr lang="ko-KR" altLang="en-US" sz="2000" dirty="0" smtClean="0">
                <a:latin typeface="HY견고딕"/>
                <a:ea typeface="HY견고딕"/>
              </a:rPr>
              <a:t>방화두건 </a:t>
            </a:r>
            <a:r>
              <a:rPr lang="en-US" altLang="ko-KR" sz="2000" dirty="0" smtClean="0">
                <a:latin typeface="HY견고딕"/>
                <a:ea typeface="HY견고딕"/>
              </a:rPr>
              <a:t>30</a:t>
            </a:r>
            <a:r>
              <a:rPr lang="ko-KR" altLang="en-US" sz="2000" dirty="0" smtClean="0">
                <a:latin typeface="HY견고딕"/>
                <a:ea typeface="HY견고딕"/>
              </a:rPr>
              <a:t>개</a:t>
            </a:r>
            <a:endParaRPr lang="en-US" altLang="ko-KR" sz="2000" dirty="0" smtClean="0">
              <a:latin typeface="HY견고딕"/>
              <a:ea typeface="HY견고딕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sz="2000" dirty="0" smtClean="0">
                <a:latin typeface="HY견고딕"/>
                <a:ea typeface="HY견고딕"/>
              </a:rPr>
              <a:t>                   </a:t>
            </a:r>
            <a:r>
              <a:rPr lang="ko-KR" altLang="en-US" sz="2000" dirty="0" smtClean="0">
                <a:latin typeface="HY견고딕"/>
                <a:ea typeface="HY견고딕"/>
              </a:rPr>
              <a:t>탐조등</a:t>
            </a:r>
            <a:r>
              <a:rPr lang="en-US" altLang="ko-KR" sz="2000" dirty="0" smtClean="0">
                <a:latin typeface="HY견고딕"/>
                <a:ea typeface="HY견고딕"/>
              </a:rPr>
              <a:t>(LED)</a:t>
            </a:r>
            <a:r>
              <a:rPr lang="ko-KR" altLang="en-US" sz="2000" dirty="0" smtClean="0">
                <a:latin typeface="HY견고딕"/>
                <a:ea typeface="HY견고딕"/>
              </a:rPr>
              <a:t> </a:t>
            </a:r>
            <a:r>
              <a:rPr lang="en-US" altLang="ko-KR" sz="2000" dirty="0" smtClean="0">
                <a:latin typeface="HY견고딕"/>
                <a:ea typeface="HY견고딕"/>
              </a:rPr>
              <a:t>: 12</a:t>
            </a:r>
            <a:r>
              <a:rPr lang="ko-KR" altLang="en-US" sz="2000" dirty="0" smtClean="0">
                <a:latin typeface="HY견고딕"/>
                <a:ea typeface="HY견고딕"/>
              </a:rPr>
              <a:t>개</a:t>
            </a:r>
            <a:r>
              <a:rPr lang="en-US" altLang="ko-KR" sz="2000" dirty="0" smtClean="0">
                <a:latin typeface="HY견고딕"/>
                <a:ea typeface="HY견고딕"/>
              </a:rPr>
              <a:t> </a:t>
            </a: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dirty="0" smtClean="0">
                <a:latin typeface="HY견고딕"/>
                <a:ea typeface="HY견고딕"/>
              </a:rPr>
              <a:t>다</a:t>
            </a:r>
            <a:r>
              <a:rPr lang="en-US" altLang="ko-KR" sz="2000" dirty="0" smtClean="0">
                <a:latin typeface="HY견고딕"/>
                <a:ea typeface="HY견고딕"/>
              </a:rPr>
              <a:t>. </a:t>
            </a:r>
            <a:r>
              <a:rPr lang="ko-KR" altLang="en-US" sz="2000" dirty="0" smtClean="0">
                <a:latin typeface="HY견고딕"/>
                <a:ea typeface="HY견고딕"/>
              </a:rPr>
              <a:t>대     상 </a:t>
            </a:r>
            <a:r>
              <a:rPr lang="en-US" altLang="ko-KR" sz="2000" dirty="0" smtClean="0">
                <a:latin typeface="HY견고딕"/>
                <a:ea typeface="HY견고딕"/>
              </a:rPr>
              <a:t>: </a:t>
            </a:r>
            <a:r>
              <a:rPr lang="ko-KR" altLang="en-US" sz="2000" dirty="0" smtClean="0">
                <a:latin typeface="HY견고딕"/>
                <a:ea typeface="HY견고딕"/>
              </a:rPr>
              <a:t>현장활동대원</a:t>
            </a:r>
            <a:r>
              <a:rPr lang="en-US" altLang="ko-KR" sz="2000" dirty="0" smtClean="0">
                <a:latin typeface="HY견고딕"/>
                <a:ea typeface="HY견고딕"/>
              </a:rPr>
              <a:t>(</a:t>
            </a:r>
            <a:r>
              <a:rPr lang="ko-KR" altLang="en-US" sz="2000" dirty="0" err="1" smtClean="0">
                <a:latin typeface="HY견고딕"/>
                <a:ea typeface="HY견고딕"/>
              </a:rPr>
              <a:t>신규임용자</a:t>
            </a:r>
            <a:r>
              <a:rPr lang="en-US" altLang="ko-KR" sz="2000" dirty="0" smtClean="0">
                <a:latin typeface="HY견고딕"/>
                <a:ea typeface="HY견고딕"/>
              </a:rPr>
              <a:t>)</a:t>
            </a:r>
            <a:r>
              <a:rPr lang="ko-KR" altLang="en-US" sz="2000" dirty="0" smtClean="0">
                <a:latin typeface="HY견고딕"/>
                <a:ea typeface="HY견고딕"/>
              </a:rPr>
              <a:t> </a:t>
            </a:r>
            <a:r>
              <a:rPr lang="en-US" altLang="ko-KR" sz="2000" dirty="0" smtClean="0">
                <a:latin typeface="HY견고딕"/>
                <a:ea typeface="HY견고딕"/>
              </a:rPr>
              <a:t>  </a:t>
            </a:r>
          </a:p>
          <a:p>
            <a:pPr>
              <a:lnSpc>
                <a:spcPct val="150000"/>
              </a:lnSpc>
              <a:defRPr lang="ko-KR" altLang="en-US"/>
            </a:pPr>
            <a:endParaRPr lang="en-US" altLang="ko-KR" sz="2000" dirty="0" smtClean="0">
              <a:latin typeface="HY견고딕"/>
              <a:ea typeface="HY견고딕"/>
            </a:endParaRPr>
          </a:p>
        </p:txBody>
      </p:sp>
    </p:spTree>
  </p:cSld>
  <p:clrMapOvr>
    <a:masterClrMapping/>
  </p:clrMapOvr>
  <p:transition advTm="176859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그림 19" descr="back02_1.jpg"/>
          <p:cNvPicPr>
            <a:picLocks noGrp="1" noChangeAspect="1"/>
          </p:cNvPicPr>
          <p:nvPr/>
        </p:nvPicPr>
        <p:blipFill rotWithShape="1">
          <a:blip r:embed="rId3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25" name="Rectangle 1"/>
          <p:cNvSpPr>
            <a:spLocks noChangeArrowheads="1"/>
          </p:cNvSpPr>
          <p:nvPr/>
        </p:nvSpPr>
        <p:spPr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/>
          </a:ln>
          <a:effectLst/>
        </p:spPr>
        <p:txBody>
          <a:bodyPr vert="horz" wrap="none" lIns="91440" tIns="45720" rIns="91440" bIns="45720" anchor="ctr" anchorCtr="0">
            <a:spAutoFit/>
          </a:bodyPr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10" name="직사각형 9"/>
          <p:cNvSpPr/>
          <p:nvPr/>
        </p:nvSpPr>
        <p:spPr>
          <a:xfrm>
            <a:off x="357158" y="272842"/>
            <a:ext cx="7455201" cy="707886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tx1"/>
            </a:outerShdw>
          </a:effectLst>
        </p:spPr>
        <p:txBody>
          <a:bodyPr wrap="square" lIns="91440" tIns="45720" rIns="91440" bIns="45720">
            <a:spAutoFit/>
          </a:bodyPr>
          <a:lstStyle/>
          <a:p>
            <a:pPr lvl="0">
              <a:defRPr lang="ko-KR" altLang="en-US"/>
            </a:pPr>
            <a:r>
              <a:rPr lang="ko-KR" altLang="en-US" sz="4000" b="1" spc="100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홍보교육팀 계획</a:t>
            </a:r>
            <a:endParaRPr lang="en-US" altLang="ko-KR" sz="4000" b="1" spc="100">
              <a:ln w="18000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rgbClr val="FFFF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67434" y="4365104"/>
            <a:ext cx="7988534" cy="17385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 lang="ko-KR" altLang="en-US"/>
            </a:pPr>
            <a:r>
              <a:rPr lang="ko-KR" altLang="en-US">
                <a:latin typeface="HY견고딕"/>
                <a:ea typeface="HY견고딕"/>
              </a:rPr>
              <a:t>가</a:t>
            </a:r>
            <a:r>
              <a:rPr lang="en-US" altLang="ko-KR">
                <a:latin typeface="HY견고딕"/>
                <a:ea typeface="HY견고딕"/>
              </a:rPr>
              <a:t>. </a:t>
            </a:r>
            <a:r>
              <a:rPr lang="ko-KR" altLang="en-US">
                <a:latin typeface="HY견고딕"/>
                <a:ea typeface="HY견고딕"/>
              </a:rPr>
              <a:t>기 간 </a:t>
            </a:r>
            <a:r>
              <a:rPr lang="en-US" altLang="ko-KR">
                <a:latin typeface="HY견고딕"/>
                <a:ea typeface="HY견고딕"/>
              </a:rPr>
              <a:t>: 2014. 9. </a:t>
            </a:r>
            <a:r>
              <a:rPr lang="ko-KR" altLang="en-US">
                <a:latin typeface="HY견고딕"/>
                <a:ea typeface="HY견고딕"/>
              </a:rPr>
              <a:t>22</a:t>
            </a:r>
            <a:r>
              <a:rPr lang="en-US" altLang="ko-KR">
                <a:latin typeface="HY견고딕"/>
                <a:ea typeface="HY견고딕"/>
              </a:rPr>
              <a:t>.(</a:t>
            </a:r>
            <a:r>
              <a:rPr lang="ko-KR" altLang="en-US">
                <a:latin typeface="HY견고딕"/>
                <a:ea typeface="HY견고딕"/>
              </a:rPr>
              <a:t>월</a:t>
            </a:r>
            <a:r>
              <a:rPr lang="en-US" altLang="ko-KR">
                <a:latin typeface="HY견고딕"/>
                <a:ea typeface="HY견고딕"/>
              </a:rPr>
              <a:t>) ~ 2014. 9. </a:t>
            </a:r>
            <a:r>
              <a:rPr lang="ko-KR" altLang="en-US">
                <a:latin typeface="HY견고딕"/>
                <a:ea typeface="HY견고딕"/>
              </a:rPr>
              <a:t>26</a:t>
            </a:r>
            <a:r>
              <a:rPr lang="en-US" altLang="ko-KR">
                <a:latin typeface="HY견고딕"/>
                <a:ea typeface="HY견고딕"/>
              </a:rPr>
              <a:t>.(</a:t>
            </a:r>
            <a:r>
              <a:rPr lang="ko-KR" altLang="en-US">
                <a:latin typeface="HY견고딕"/>
                <a:ea typeface="HY견고딕"/>
              </a:rPr>
              <a:t>금</a:t>
            </a:r>
            <a:r>
              <a:rPr lang="en-US" altLang="ko-KR">
                <a:latin typeface="HY견고딕"/>
                <a:ea typeface="HY견고딕"/>
              </a:rPr>
              <a:t>) </a:t>
            </a: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>
                <a:latin typeface="HY견고딕"/>
                <a:ea typeface="HY견고딕"/>
              </a:rPr>
              <a:t>나</a:t>
            </a:r>
            <a:r>
              <a:rPr lang="en-US" altLang="ko-KR">
                <a:latin typeface="HY견고딕"/>
                <a:ea typeface="HY견고딕"/>
              </a:rPr>
              <a:t>. </a:t>
            </a:r>
            <a:r>
              <a:rPr lang="ko-KR" altLang="en-US">
                <a:latin typeface="HY견고딕"/>
                <a:ea typeface="HY견고딕"/>
              </a:rPr>
              <a:t>장 소 </a:t>
            </a:r>
            <a:r>
              <a:rPr lang="en-US" altLang="ko-KR">
                <a:latin typeface="HY견고딕"/>
                <a:ea typeface="HY견고딕"/>
              </a:rPr>
              <a:t>: </a:t>
            </a:r>
            <a:r>
              <a:rPr lang="ko-KR" altLang="en-US">
                <a:latin typeface="HY견고딕"/>
                <a:ea typeface="HY견고딕"/>
              </a:rPr>
              <a:t>수도사랑의 학교, 청운효자 주민센터 6개소 </a:t>
            </a:r>
            <a:r>
              <a:rPr lang="en-US" altLang="ko-KR">
                <a:latin typeface="HY견고딕"/>
                <a:ea typeface="HY견고딕"/>
              </a:rPr>
              <a:t>  </a:t>
            </a: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>
                <a:latin typeface="HY견고딕"/>
                <a:ea typeface="HY견고딕"/>
              </a:rPr>
              <a:t>다</a:t>
            </a:r>
            <a:r>
              <a:rPr lang="en-US" altLang="ko-KR">
                <a:latin typeface="HY견고딕"/>
                <a:ea typeface="HY견고딕"/>
              </a:rPr>
              <a:t>. </a:t>
            </a:r>
            <a:r>
              <a:rPr lang="ko-KR" altLang="en-US">
                <a:latin typeface="HY견고딕"/>
                <a:ea typeface="HY견고딕"/>
              </a:rPr>
              <a:t>인 원 </a:t>
            </a:r>
            <a:r>
              <a:rPr lang="en-US" altLang="ko-KR">
                <a:latin typeface="HY견고딕"/>
                <a:ea typeface="HY견고딕"/>
              </a:rPr>
              <a:t>: </a:t>
            </a:r>
            <a:r>
              <a:rPr lang="ko-KR" altLang="en-US">
                <a:latin typeface="HY견고딕"/>
                <a:ea typeface="HY견고딕"/>
              </a:rPr>
              <a:t>수도사랑의 학교 등 625명</a:t>
            </a: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>
                <a:latin typeface="HY견고딕"/>
                <a:ea typeface="HY견고딕"/>
              </a:rPr>
              <a:t>라</a:t>
            </a:r>
            <a:r>
              <a:rPr lang="en-US" altLang="ko-KR">
                <a:latin typeface="HY견고딕"/>
                <a:ea typeface="HY견고딕"/>
              </a:rPr>
              <a:t>.</a:t>
            </a:r>
            <a:r>
              <a:rPr lang="ko-KR" altLang="en-US">
                <a:latin typeface="HY견고딕"/>
                <a:ea typeface="HY견고딕"/>
              </a:rPr>
              <a:t> 내 용 </a:t>
            </a:r>
            <a:r>
              <a:rPr lang="en-US" altLang="ko-KR">
                <a:latin typeface="HY견고딕"/>
                <a:ea typeface="HY견고딕"/>
              </a:rPr>
              <a:t>:</a:t>
            </a:r>
            <a:r>
              <a:rPr lang="ko-KR" altLang="en-US">
                <a:latin typeface="HY견고딕"/>
                <a:ea typeface="HY견고딕"/>
              </a:rPr>
              <a:t> 소방안전교육</a:t>
            </a:r>
            <a:r>
              <a:rPr lang="en-US" altLang="ko-KR">
                <a:latin typeface="HY견고딕"/>
                <a:ea typeface="HY견고딕"/>
              </a:rPr>
              <a:t>, </a:t>
            </a:r>
            <a:r>
              <a:rPr lang="ko-KR" altLang="en-US">
                <a:latin typeface="HY견고딕"/>
                <a:ea typeface="HY견고딕"/>
              </a:rPr>
              <a:t>응급처치교육 등</a:t>
            </a:r>
            <a:endParaRPr lang="en-US" altLang="ko-KR">
              <a:latin typeface="HY견고딕"/>
              <a:ea typeface="HY견고딕"/>
            </a:endParaRPr>
          </a:p>
        </p:txBody>
      </p:sp>
      <p:sp>
        <p:nvSpPr>
          <p:cNvPr id="17" name="모서리가 둥근 직사각형 16"/>
          <p:cNvSpPr/>
          <p:nvPr/>
        </p:nvSpPr>
        <p:spPr>
          <a:xfrm>
            <a:off x="683568" y="3793030"/>
            <a:ext cx="4248472" cy="500066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 lang="ko-KR" altLang="en-US"/>
            </a:pPr>
            <a:r>
              <a:rPr lang="en-US" altLang="ko-KR" sz="2400" b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2. </a:t>
            </a:r>
            <a:r>
              <a:rPr lang="ko-KR" altLang="en-US" sz="2400" b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외부출장교육 운영 및 홍보</a:t>
            </a:r>
          </a:p>
        </p:txBody>
      </p:sp>
      <p:sp>
        <p:nvSpPr>
          <p:cNvPr id="8" name="모서리가 둥근 직사각형 7"/>
          <p:cNvSpPr/>
          <p:nvPr/>
        </p:nvSpPr>
        <p:spPr>
          <a:xfrm>
            <a:off x="683568" y="1196752"/>
            <a:ext cx="4608512" cy="500066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>
              <a:defRPr lang="ko-KR" altLang="en-US"/>
            </a:pPr>
            <a:r>
              <a:rPr lang="en-US" altLang="ko-KR" sz="2400" b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1. </a:t>
            </a:r>
            <a:r>
              <a:rPr lang="ko-KR" altLang="en-US" sz="2400" b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소방안전체험관 운영 및 홍보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7584" y="1772816"/>
            <a:ext cx="8316416" cy="17304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 lang="ko-KR" altLang="en-US"/>
            </a:pPr>
            <a:r>
              <a:rPr lang="ko-KR" altLang="en-US">
                <a:latin typeface="HY견고딕"/>
                <a:ea typeface="HY견고딕"/>
              </a:rPr>
              <a:t>가</a:t>
            </a:r>
            <a:r>
              <a:rPr lang="en-US" altLang="ko-KR">
                <a:latin typeface="HY견고딕"/>
                <a:ea typeface="HY견고딕"/>
              </a:rPr>
              <a:t>. </a:t>
            </a:r>
            <a:r>
              <a:rPr lang="ko-KR" altLang="en-US">
                <a:latin typeface="HY견고딕"/>
                <a:ea typeface="HY견고딕"/>
              </a:rPr>
              <a:t>기 간 </a:t>
            </a:r>
            <a:r>
              <a:rPr lang="en-US" altLang="ko-KR">
                <a:latin typeface="HY견고딕"/>
                <a:ea typeface="HY견고딕"/>
              </a:rPr>
              <a:t>: 2014. 9. </a:t>
            </a:r>
            <a:r>
              <a:rPr lang="ko-KR" altLang="en-US">
                <a:latin typeface="HY견고딕"/>
                <a:ea typeface="HY견고딕"/>
              </a:rPr>
              <a:t>22</a:t>
            </a:r>
            <a:r>
              <a:rPr lang="en-US" altLang="ko-KR">
                <a:latin typeface="HY견고딕"/>
                <a:ea typeface="HY견고딕"/>
              </a:rPr>
              <a:t>.(</a:t>
            </a:r>
            <a:r>
              <a:rPr lang="ko-KR" altLang="en-US">
                <a:latin typeface="HY견고딕"/>
                <a:ea typeface="HY견고딕"/>
              </a:rPr>
              <a:t>월</a:t>
            </a:r>
            <a:r>
              <a:rPr lang="en-US" altLang="ko-KR">
                <a:latin typeface="HY견고딕"/>
                <a:ea typeface="HY견고딕"/>
              </a:rPr>
              <a:t>) </a:t>
            </a:r>
            <a:r>
              <a:rPr lang="ko-KR" altLang="en-US">
                <a:latin typeface="HY견고딕"/>
                <a:ea typeface="HY견고딕"/>
              </a:rPr>
              <a:t>10:00 ~ 11:30</a:t>
            </a: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>
                <a:latin typeface="HY견고딕"/>
                <a:ea typeface="HY견고딕"/>
              </a:rPr>
              <a:t>나</a:t>
            </a:r>
            <a:r>
              <a:rPr lang="en-US" altLang="ko-KR">
                <a:latin typeface="HY견고딕"/>
                <a:ea typeface="HY견고딕"/>
              </a:rPr>
              <a:t>. </a:t>
            </a:r>
            <a:r>
              <a:rPr lang="ko-KR" altLang="en-US">
                <a:latin typeface="HY견고딕"/>
                <a:ea typeface="HY견고딕"/>
              </a:rPr>
              <a:t>장 소 </a:t>
            </a:r>
            <a:r>
              <a:rPr lang="en-US" altLang="ko-KR">
                <a:latin typeface="HY견고딕"/>
                <a:ea typeface="HY견고딕"/>
              </a:rPr>
              <a:t>: </a:t>
            </a:r>
            <a:r>
              <a:rPr lang="ko-KR" altLang="en-US">
                <a:latin typeface="HY견고딕"/>
                <a:ea typeface="HY견고딕"/>
              </a:rPr>
              <a:t>소방안전체험관</a:t>
            </a:r>
            <a:r>
              <a:rPr lang="en-US" altLang="ko-KR">
                <a:latin typeface="HY견고딕"/>
                <a:ea typeface="HY견고딕"/>
              </a:rPr>
              <a:t> </a:t>
            </a:r>
            <a:r>
              <a:rPr lang="ko-KR" altLang="en-US">
                <a:latin typeface="HY견고딕"/>
                <a:ea typeface="HY견고딕"/>
              </a:rPr>
              <a:t>및 화재탈출체험관</a:t>
            </a: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>
                <a:latin typeface="HY견고딕"/>
                <a:ea typeface="HY견고딕"/>
              </a:rPr>
              <a:t>다</a:t>
            </a:r>
            <a:r>
              <a:rPr lang="en-US" altLang="ko-KR">
                <a:latin typeface="HY견고딕"/>
                <a:ea typeface="HY견고딕"/>
              </a:rPr>
              <a:t>. </a:t>
            </a:r>
            <a:r>
              <a:rPr lang="ko-KR" altLang="en-US">
                <a:latin typeface="HY견고딕"/>
                <a:ea typeface="HY견고딕"/>
              </a:rPr>
              <a:t>대 상 </a:t>
            </a:r>
            <a:r>
              <a:rPr lang="en-US" altLang="ko-KR">
                <a:latin typeface="HY견고딕"/>
                <a:ea typeface="HY견고딕"/>
              </a:rPr>
              <a:t>:</a:t>
            </a:r>
            <a:r>
              <a:rPr lang="ko-KR" altLang="en-US">
                <a:latin typeface="HY견고딕"/>
                <a:ea typeface="HY견고딕"/>
              </a:rPr>
              <a:t> 서울시청직장어린이집 1개소 38명 </a:t>
            </a: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>
                <a:latin typeface="HY견고딕"/>
                <a:ea typeface="HY견고딕"/>
              </a:rPr>
              <a:t>라</a:t>
            </a:r>
            <a:r>
              <a:rPr lang="en-US" altLang="ko-KR">
                <a:latin typeface="HY견고딕"/>
                <a:ea typeface="HY견고딕"/>
              </a:rPr>
              <a:t>.</a:t>
            </a:r>
            <a:r>
              <a:rPr lang="ko-KR" altLang="en-US">
                <a:latin typeface="HY견고딕"/>
                <a:ea typeface="HY견고딕"/>
              </a:rPr>
              <a:t> 내 용 </a:t>
            </a:r>
            <a:r>
              <a:rPr lang="en-US" altLang="ko-KR">
                <a:latin typeface="HY견고딕"/>
                <a:ea typeface="HY견고딕"/>
              </a:rPr>
              <a:t>: </a:t>
            </a:r>
            <a:r>
              <a:rPr lang="ko-KR" altLang="en-US">
                <a:latin typeface="HY견고딕"/>
                <a:ea typeface="HY견고딕"/>
              </a:rPr>
              <a:t>소방안전교육</a:t>
            </a:r>
            <a:r>
              <a:rPr lang="en-US" altLang="ko-KR">
                <a:latin typeface="HY견고딕"/>
                <a:ea typeface="HY견고딕"/>
              </a:rPr>
              <a:t>(</a:t>
            </a:r>
            <a:r>
              <a:rPr lang="ko-KR" altLang="en-US">
                <a:latin typeface="HY견고딕"/>
                <a:ea typeface="HY견고딕"/>
              </a:rPr>
              <a:t>물소화기</a:t>
            </a:r>
            <a:r>
              <a:rPr lang="en-US" altLang="ko-KR">
                <a:latin typeface="HY견고딕"/>
                <a:ea typeface="HY견고딕"/>
              </a:rPr>
              <a:t>, </a:t>
            </a:r>
            <a:r>
              <a:rPr lang="ko-KR" altLang="en-US">
                <a:latin typeface="HY견고딕"/>
                <a:ea typeface="HY견고딕"/>
              </a:rPr>
              <a:t>화재탈출 체험</a:t>
            </a:r>
            <a:r>
              <a:rPr lang="en-US" altLang="ko-KR">
                <a:latin typeface="HY견고딕"/>
                <a:ea typeface="HY견고딕"/>
              </a:rPr>
              <a:t>), </a:t>
            </a:r>
            <a:r>
              <a:rPr lang="ko-KR" altLang="en-US">
                <a:latin typeface="HY견고딕"/>
                <a:ea typeface="HY견고딕"/>
              </a:rPr>
              <a:t>어린이 안전인형극 등</a:t>
            </a:r>
            <a:endParaRPr lang="en-US" altLang="ko-KR">
              <a:latin typeface="HY견고딕"/>
              <a:ea typeface="HY견고딕"/>
            </a:endParaRPr>
          </a:p>
        </p:txBody>
      </p:sp>
    </p:spTree>
  </p:cSld>
  <p:clrMapOvr>
    <a:masterClrMapping/>
  </p:clrMapOvr>
  <p:transition advTm="176859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그림 19" descr="back02_1.jpg"/>
          <p:cNvPicPr>
            <a:picLocks noGrp="1" noChangeAspect="1"/>
          </p:cNvPicPr>
          <p:nvPr/>
        </p:nvPicPr>
        <p:blipFill rotWithShape="1">
          <a:blip r:embed="rId3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25" name="Rectangle 1"/>
          <p:cNvSpPr>
            <a:spLocks noChangeArrowheads="1"/>
          </p:cNvSpPr>
          <p:nvPr/>
        </p:nvSpPr>
        <p:spPr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/>
          </a:ln>
          <a:effectLst/>
        </p:spPr>
        <p:txBody>
          <a:bodyPr vert="horz" wrap="none" lIns="91440" tIns="45720" rIns="91440" bIns="45720" anchor="ctr" anchorCtr="0">
            <a:spAutoFit/>
          </a:bodyPr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10" name="직사각형 9"/>
          <p:cNvSpPr/>
          <p:nvPr/>
        </p:nvSpPr>
        <p:spPr>
          <a:xfrm>
            <a:off x="357158" y="272842"/>
            <a:ext cx="7455201" cy="707886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tx1"/>
            </a:outerShdw>
          </a:effectLst>
        </p:spPr>
        <p:txBody>
          <a:bodyPr wrap="square" lIns="91440" tIns="45720" rIns="91440" bIns="45720">
            <a:spAutoFit/>
          </a:bodyPr>
          <a:lstStyle/>
          <a:p>
            <a:pPr lvl="0">
              <a:defRPr lang="ko-KR" altLang="en-US"/>
            </a:pPr>
            <a:r>
              <a:rPr lang="ko-KR" altLang="en-US" sz="4000" b="1" spc="100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홍보교육팀 계획</a:t>
            </a:r>
            <a:endParaRPr lang="en-US" altLang="ko-KR" sz="4000" b="1" spc="100">
              <a:ln w="18000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rgbClr val="FFFF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9" name="모서리가 둥근 직사각형 8"/>
          <p:cNvSpPr/>
          <p:nvPr/>
        </p:nvSpPr>
        <p:spPr>
          <a:xfrm>
            <a:off x="683568" y="1290532"/>
            <a:ext cx="4464496" cy="504056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3. </a:t>
            </a:r>
            <a:r>
              <a:rPr lang="ko-KR" altLang="en-US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언론보도 및 취재지원 계획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99592" y="1866596"/>
            <a:ext cx="7992888" cy="18004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가</a:t>
            </a:r>
            <a:r>
              <a:rPr lang="en-US" altLang="ko-KR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기 간 </a:t>
            </a:r>
            <a:r>
              <a:rPr lang="en-US" altLang="ko-KR" dirty="0" smtClean="0">
                <a:latin typeface="HY견고딕"/>
                <a:ea typeface="HY견고딕"/>
              </a:rPr>
              <a:t>: 2014. 9. 22.(</a:t>
            </a:r>
            <a:r>
              <a:rPr lang="ko-KR" altLang="en-US" dirty="0" smtClean="0">
                <a:latin typeface="HY견고딕"/>
                <a:ea typeface="HY견고딕"/>
              </a:rPr>
              <a:t>월</a:t>
            </a:r>
            <a:r>
              <a:rPr lang="en-US" altLang="ko-KR" dirty="0" smtClean="0">
                <a:latin typeface="HY견고딕"/>
                <a:ea typeface="HY견고딕"/>
              </a:rPr>
              <a:t>) ~ 2014. 9. 26.(</a:t>
            </a:r>
            <a:r>
              <a:rPr lang="ko-KR" altLang="en-US" dirty="0" smtClean="0">
                <a:latin typeface="HY견고딕"/>
                <a:ea typeface="HY견고딕"/>
              </a:rPr>
              <a:t>금</a:t>
            </a:r>
            <a:r>
              <a:rPr lang="en-US" altLang="ko-KR" dirty="0" smtClean="0">
                <a:latin typeface="HY견고딕"/>
                <a:ea typeface="HY견고딕"/>
              </a:rPr>
              <a:t>) </a:t>
            </a:r>
            <a:endParaRPr lang="en-US" altLang="ko-KR" dirty="0" smtClean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나</a:t>
            </a:r>
            <a:r>
              <a:rPr lang="en-US" altLang="ko-KR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내 용 </a:t>
            </a:r>
            <a:r>
              <a:rPr lang="en-US" altLang="ko-KR" dirty="0" smtClean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각과 및 안전센터</a:t>
            </a:r>
            <a:r>
              <a:rPr lang="en-US" altLang="ko-KR" dirty="0" smtClean="0"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구조대</a:t>
            </a:r>
            <a:r>
              <a:rPr lang="en-US" altLang="ko-KR" dirty="0" smtClean="0">
                <a:latin typeface="HY견고딕" pitchFamily="18" charset="-127"/>
                <a:ea typeface="HY견고딕" pitchFamily="18" charset="-127"/>
              </a:rPr>
              <a:t>) 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훈련</a:t>
            </a:r>
            <a:r>
              <a:rPr lang="en-US" altLang="ko-KR" dirty="0" smtClean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교육</a:t>
            </a:r>
            <a:r>
              <a:rPr lang="en-US" altLang="ko-KR" dirty="0" smtClean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캠페인 언론보도</a:t>
            </a:r>
            <a:endParaRPr lang="en-US" altLang="ko-KR" dirty="0" smtClean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dirty="0" smtClean="0">
                <a:latin typeface="HY견고딕" pitchFamily="18" charset="-127"/>
                <a:ea typeface="HY견고딕" pitchFamily="18" charset="-127"/>
              </a:rPr>
              <a:t>     - 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위험예지훈련</a:t>
            </a:r>
            <a:r>
              <a:rPr lang="en-US" altLang="ko-KR" dirty="0" smtClean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경연대회</a:t>
            </a:r>
            <a:r>
              <a:rPr lang="en-US" altLang="ko-KR" dirty="0" smtClean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서울 안전체험 한마당 등</a:t>
            </a:r>
            <a:endParaRPr lang="en-US" altLang="ko-KR" dirty="0" smtClean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   </a:t>
            </a:r>
          </a:p>
        </p:txBody>
      </p:sp>
      <p:sp>
        <p:nvSpPr>
          <p:cNvPr id="16" name="모서리가 둥근 직사각형 15"/>
          <p:cNvSpPr/>
          <p:nvPr/>
        </p:nvSpPr>
        <p:spPr>
          <a:xfrm>
            <a:off x="683568" y="3573016"/>
            <a:ext cx="4968552" cy="504056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altLang="ko-KR" sz="24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HY울릉도M" pitchFamily="18" charset="-127"/>
              <a:ea typeface="HY울릉도M" pitchFamily="18" charset="-127"/>
            </a:endParaRPr>
          </a:p>
          <a:p>
            <a:r>
              <a:rPr lang="en-US" altLang="ko-KR" sz="2400" b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4. </a:t>
            </a:r>
            <a:r>
              <a:rPr lang="ko-KR" altLang="en-US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서울 안전체험 한마당 행사 개최</a:t>
            </a:r>
            <a:endParaRPr lang="en-US" altLang="ko-KR" sz="24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HY울릉도M" pitchFamily="18" charset="-127"/>
              <a:ea typeface="HY울릉도M" pitchFamily="18" charset="-127"/>
            </a:endParaRPr>
          </a:p>
          <a:p>
            <a:endParaRPr lang="ko-KR" altLang="en-US" sz="24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899592" y="4149080"/>
            <a:ext cx="799288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가</a:t>
            </a:r>
            <a:r>
              <a:rPr lang="en-US" altLang="ko-KR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기 간 </a:t>
            </a:r>
            <a:r>
              <a:rPr lang="en-US" altLang="ko-KR" dirty="0" smtClean="0">
                <a:latin typeface="HY견고딕"/>
                <a:ea typeface="HY견고딕"/>
              </a:rPr>
              <a:t>: 2014. 9. 25.(</a:t>
            </a:r>
            <a:r>
              <a:rPr lang="ko-KR" altLang="en-US" dirty="0" smtClean="0">
                <a:latin typeface="HY견고딕"/>
                <a:ea typeface="HY견고딕"/>
              </a:rPr>
              <a:t>목</a:t>
            </a:r>
            <a:r>
              <a:rPr lang="en-US" altLang="ko-KR" dirty="0" smtClean="0">
                <a:latin typeface="HY견고딕"/>
                <a:ea typeface="HY견고딕"/>
              </a:rPr>
              <a:t>) ~ 2014. 9. 27.(</a:t>
            </a:r>
            <a:r>
              <a:rPr lang="ko-KR" altLang="en-US" dirty="0" smtClean="0">
                <a:latin typeface="HY견고딕"/>
                <a:ea typeface="HY견고딕"/>
              </a:rPr>
              <a:t>토</a:t>
            </a:r>
            <a:r>
              <a:rPr lang="en-US" altLang="ko-KR" dirty="0" smtClean="0">
                <a:latin typeface="HY견고딕"/>
                <a:ea typeface="HY견고딕"/>
              </a:rPr>
              <a:t>) </a:t>
            </a:r>
            <a:endParaRPr lang="en-US" altLang="ko-KR" dirty="0" smtClean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나</a:t>
            </a:r>
            <a:r>
              <a:rPr lang="en-US" altLang="ko-KR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장 소 </a:t>
            </a:r>
            <a:r>
              <a:rPr lang="en-US" altLang="ko-KR" dirty="0" smtClean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여의도 문화의 광장</a:t>
            </a:r>
            <a:endParaRPr lang="en-US" altLang="ko-KR" dirty="0" smtClean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다</a:t>
            </a:r>
            <a:r>
              <a:rPr lang="en-US" altLang="ko-KR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내 용</a:t>
            </a:r>
            <a:r>
              <a:rPr lang="en-US" altLang="ko-KR" dirty="0" smtClean="0">
                <a:latin typeface="HY견고딕" pitchFamily="18" charset="-127"/>
                <a:ea typeface="HY견고딕" pitchFamily="18" charset="-127"/>
              </a:rPr>
              <a:t> : 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지진 </a:t>
            </a:r>
            <a:r>
              <a:rPr lang="ko-KR" altLang="en-US" dirty="0" err="1" smtClean="0">
                <a:latin typeface="HY견고딕" pitchFamily="18" charset="-127"/>
                <a:ea typeface="HY견고딕" pitchFamily="18" charset="-127"/>
              </a:rPr>
              <a:t>에어바운스</a:t>
            </a:r>
            <a:r>
              <a:rPr lang="en-US" altLang="ko-KR" dirty="0" smtClean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소방관에게 힘을 주세요</a:t>
            </a:r>
            <a:r>
              <a:rPr lang="en-US" altLang="ko-KR" dirty="0" smtClean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dirty="0" err="1" smtClean="0">
                <a:latin typeface="HY견고딕" pitchFamily="18" charset="-127"/>
                <a:ea typeface="HY견고딕" pitchFamily="18" charset="-127"/>
              </a:rPr>
              <a:t>몸짱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 소방관 대회</a:t>
            </a:r>
            <a:endParaRPr lang="en-US" altLang="ko-KR" dirty="0" smtClean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라</a:t>
            </a:r>
            <a:r>
              <a:rPr lang="en-US" altLang="ko-KR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동 원 </a:t>
            </a:r>
            <a:r>
              <a:rPr lang="en-US" altLang="ko-KR" dirty="0" smtClean="0">
                <a:latin typeface="HY견고딕" pitchFamily="18" charset="-127"/>
                <a:ea typeface="HY견고딕" pitchFamily="18" charset="-127"/>
              </a:rPr>
              <a:t>: 14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명 </a:t>
            </a:r>
            <a:r>
              <a:rPr lang="en-US" altLang="ko-KR" dirty="0" smtClean="0"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dirty="0" err="1" smtClean="0">
                <a:latin typeface="HY견고딕" pitchFamily="18" charset="-127"/>
                <a:ea typeface="HY견고딕" pitchFamily="18" charset="-127"/>
              </a:rPr>
              <a:t>홍보교육팀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dirty="0" smtClean="0">
                <a:latin typeface="HY견고딕" pitchFamily="18" charset="-127"/>
                <a:ea typeface="HY견고딕" pitchFamily="18" charset="-127"/>
              </a:rPr>
              <a:t>4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명</a:t>
            </a:r>
            <a:r>
              <a:rPr lang="en-US" altLang="ko-KR" dirty="0" smtClean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세종로 </a:t>
            </a:r>
            <a:r>
              <a:rPr lang="en-US" altLang="ko-KR" dirty="0" smtClean="0">
                <a:latin typeface="HY견고딕" pitchFamily="18" charset="-127"/>
                <a:ea typeface="HY견고딕" pitchFamily="18" charset="-127"/>
              </a:rPr>
              <a:t>1, 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의용소방대원</a:t>
            </a:r>
            <a:r>
              <a:rPr lang="en-US" altLang="ko-KR" dirty="0" smtClean="0">
                <a:latin typeface="HY견고딕" pitchFamily="18" charset="-127"/>
                <a:ea typeface="HY견고딕" pitchFamily="18" charset="-127"/>
              </a:rPr>
              <a:t>4, 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구조대</a:t>
            </a:r>
            <a:r>
              <a:rPr lang="en-US" altLang="ko-KR" dirty="0" smtClean="0">
                <a:latin typeface="HY견고딕" pitchFamily="18" charset="-127"/>
                <a:ea typeface="HY견고딕" pitchFamily="18" charset="-127"/>
              </a:rPr>
              <a:t>1)</a:t>
            </a:r>
          </a:p>
        </p:txBody>
      </p:sp>
    </p:spTree>
  </p:cSld>
  <p:clrMapOvr>
    <a:masterClrMapping/>
  </p:clrMapOvr>
  <p:transition advTm="176859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그림 19" descr="back02_1.jpg"/>
          <p:cNvPicPr>
            <a:picLocks noGrp="1" noChangeAspect="1"/>
          </p:cNvPicPr>
          <p:nvPr/>
        </p:nvPicPr>
        <p:blipFill rotWithShape="1">
          <a:blip r:embed="rId2" cstate="print">
            <a:lum/>
          </a:blip>
          <a:stretch>
            <a:fillRect/>
          </a:stretch>
        </p:blipFill>
        <p:spPr>
          <a:xfrm>
            <a:off x="0" y="1191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모서리가 둥근 직사각형 13"/>
          <p:cNvSpPr/>
          <p:nvPr/>
        </p:nvSpPr>
        <p:spPr>
          <a:xfrm>
            <a:off x="357158" y="1281926"/>
            <a:ext cx="6912000" cy="5040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89999" tIns="0" rIns="89999" bIns="0" anchor="ctr"/>
          <a:lstStyle/>
          <a:p>
            <a:pPr lvl="0">
              <a:defRPr lang="ko-KR" altLang="en-US"/>
            </a:pPr>
            <a:r>
              <a:rPr lang="en-US" altLang="ko-KR" sz="2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1. </a:t>
            </a:r>
            <a:r>
              <a:rPr lang="ko-KR" altLang="en-US" sz="2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제33회 화재대응능력 2급 평가 실기시험 계획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18266" y="1777965"/>
            <a:ext cx="7992000" cy="1944000"/>
          </a:xfrm>
          <a:prstGeom prst="rect">
            <a:avLst/>
          </a:prstGeom>
          <a:noFill/>
        </p:spPr>
        <p:txBody>
          <a:bodyPr vert="horz" wrap="none" lIns="91440" tIns="45720" rIns="91440" bIns="45720" anchor="ctr" anchorCtr="0">
            <a:noAutofit/>
          </a:bodyPr>
          <a:lstStyle/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dirty="0">
                <a:latin typeface="HY견고딕" pitchFamily="18" charset="-127"/>
                <a:ea typeface="HY견고딕" pitchFamily="18" charset="-127"/>
              </a:rPr>
              <a:t>가</a:t>
            </a:r>
            <a:r>
              <a:rPr lang="en-US" altLang="ko-KR" sz="2000" dirty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기 간 </a:t>
            </a:r>
            <a:r>
              <a:rPr lang="en-US" altLang="ko-KR" sz="2000" dirty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2000" dirty="0">
                <a:latin typeface="HY견고딕" pitchFamily="18" charset="-127"/>
                <a:ea typeface="HY견고딕" pitchFamily="18" charset="-127"/>
              </a:rPr>
              <a:t>2014. 09. 23.(화) ∼ 09. 25.(목) </a:t>
            </a:r>
            <a:r>
              <a:rPr lang="ko-KR" altLang="en-US" dirty="0">
                <a:latin typeface="HY견고딕" pitchFamily="18" charset="-127"/>
                <a:ea typeface="HY견고딕" pitchFamily="18" charset="-127"/>
              </a:rPr>
              <a:t>[기간 중 3일간]</a:t>
            </a: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dirty="0">
                <a:latin typeface="HY견고딕" pitchFamily="18" charset="-127"/>
                <a:ea typeface="HY견고딕" pitchFamily="18" charset="-127"/>
              </a:rPr>
              <a:t>나</a:t>
            </a:r>
            <a:r>
              <a:rPr lang="en-US" altLang="ko-KR" sz="2000" dirty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장 소 </a:t>
            </a:r>
            <a:r>
              <a:rPr lang="en-US" altLang="ko-KR" sz="2000" dirty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2000" dirty="0">
                <a:latin typeface="HY견고딕" pitchFamily="18" charset="-127"/>
                <a:ea typeface="HY견고딕" pitchFamily="18" charset="-127"/>
              </a:rPr>
              <a:t>서울소방학교 야외 훈련장</a:t>
            </a: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dirty="0">
                <a:latin typeface="HY견고딕" pitchFamily="18" charset="-127"/>
                <a:ea typeface="HY견고딕" pitchFamily="18" charset="-127"/>
              </a:rPr>
              <a:t>다</a:t>
            </a:r>
            <a:r>
              <a:rPr lang="en-US" altLang="ko-KR" sz="2000" dirty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대 상 </a:t>
            </a:r>
            <a:r>
              <a:rPr lang="en-US" altLang="ko-KR" sz="2000" dirty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2000" dirty="0">
                <a:latin typeface="HY견고딕" pitchFamily="18" charset="-127"/>
                <a:ea typeface="HY견고딕" pitchFamily="18" charset="-127"/>
              </a:rPr>
              <a:t>인원 11명</a:t>
            </a:r>
            <a:r>
              <a:rPr lang="ko-KR" altLang="en-US" dirty="0"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dirty="0" err="1">
                <a:latin typeface="HY견고딕" pitchFamily="18" charset="-127"/>
                <a:ea typeface="HY견고딕" pitchFamily="18" charset="-127"/>
              </a:rPr>
              <a:t>소방위</a:t>
            </a:r>
            <a:r>
              <a:rPr lang="ko-KR" altLang="en-US" dirty="0">
                <a:latin typeface="HY견고딕" pitchFamily="18" charset="-127"/>
                <a:ea typeface="HY견고딕" pitchFamily="18" charset="-127"/>
              </a:rPr>
              <a:t> 홍정호 외10명)[23일 6명, 25일 5명]</a:t>
            </a: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dirty="0">
                <a:latin typeface="HY견고딕" pitchFamily="18" charset="-127"/>
                <a:ea typeface="HY견고딕" pitchFamily="18" charset="-127"/>
              </a:rPr>
              <a:t>라</a:t>
            </a:r>
            <a:r>
              <a:rPr lang="en-US" altLang="ko-KR" sz="2000" dirty="0">
                <a:latin typeface="HY견고딕" pitchFamily="18" charset="-127"/>
                <a:ea typeface="HY견고딕" pitchFamily="18" charset="-127"/>
              </a:rPr>
              <a:t>.</a:t>
            </a:r>
            <a:r>
              <a:rPr lang="ko-KR" altLang="en-US" sz="2000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종 목 </a:t>
            </a:r>
            <a:r>
              <a:rPr lang="en-US" altLang="ko-KR" sz="2000" dirty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2000" dirty="0">
                <a:latin typeface="HY견고딕" pitchFamily="18" charset="-127"/>
                <a:ea typeface="HY견고딕" pitchFamily="18" charset="-127"/>
              </a:rPr>
              <a:t>실기평가 항목 10개</a:t>
            </a:r>
            <a:r>
              <a:rPr lang="ko-KR" altLang="en-US" dirty="0">
                <a:latin typeface="HY견고딕" pitchFamily="18" charset="-127"/>
                <a:ea typeface="HY견고딕" pitchFamily="18" charset="-127"/>
              </a:rPr>
              <a:t>(필수평가 7개, 응시자 선택 3개)</a:t>
            </a:r>
          </a:p>
        </p:txBody>
      </p:sp>
      <p:sp>
        <p:nvSpPr>
          <p:cNvPr id="10" name="직사각형 9"/>
          <p:cNvSpPr>
            <a:spLocks noChangeAspect="1"/>
          </p:cNvSpPr>
          <p:nvPr/>
        </p:nvSpPr>
        <p:spPr>
          <a:xfrm>
            <a:off x="357158" y="285728"/>
            <a:ext cx="3960000" cy="720000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tx1"/>
            </a:outerShdw>
          </a:effectLst>
        </p:spPr>
        <p:txBody>
          <a:bodyPr wrap="none" lIns="0" tIns="0" rIns="0" bIns="0" anchor="ctr" anchorCtr="0">
            <a:noAutofit/>
          </a:bodyPr>
          <a:lstStyle/>
          <a:p>
            <a:pPr lvl="0">
              <a:lnSpc>
                <a:spcPct val="100000"/>
              </a:lnSpc>
              <a:defRPr lang="ko-KR" altLang="en-US"/>
            </a:pPr>
            <a:r>
              <a:rPr lang="ko-KR" altLang="en-US" sz="4000" b="1" spc="100" dirty="0" err="1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대응총괄팀</a:t>
            </a:r>
            <a:r>
              <a:rPr lang="ko-KR" altLang="en-US" sz="4000" b="1" spc="100" dirty="0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 계획</a:t>
            </a:r>
          </a:p>
        </p:txBody>
      </p:sp>
      <p:sp>
        <p:nvSpPr>
          <p:cNvPr id="21" name="모서리가 둥근 직사각형 10"/>
          <p:cNvSpPr/>
          <p:nvPr/>
        </p:nvSpPr>
        <p:spPr>
          <a:xfrm>
            <a:off x="374251" y="3996145"/>
            <a:ext cx="6408000" cy="503999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91440" tIns="45720" rIns="91440" bIns="45720" anchor="ctr"/>
          <a:lstStyle/>
          <a:p>
            <a:pPr>
              <a:defRPr lang="ko-KR" altLang="en-US"/>
            </a:pPr>
            <a:r>
              <a:rPr lang="ko-KR" altLang="en-US" sz="2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2</a:t>
            </a:r>
            <a:r>
              <a:rPr lang="en-US" altLang="ko-KR" sz="2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. </a:t>
            </a:r>
            <a:r>
              <a:rPr lang="ko-KR" altLang="en-US" sz="2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창경궁 야간 특별 개방에 따른 </a:t>
            </a:r>
            <a:r>
              <a:rPr lang="ko-KR" altLang="en-US" sz="24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소방력</a:t>
            </a:r>
            <a:r>
              <a:rPr lang="ko-KR" altLang="en-US" sz="2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 지원 </a:t>
            </a:r>
          </a:p>
        </p:txBody>
      </p:sp>
      <p:sp>
        <p:nvSpPr>
          <p:cNvPr id="22" name="TextBox 8"/>
          <p:cNvSpPr txBox="1"/>
          <p:nvPr/>
        </p:nvSpPr>
        <p:spPr>
          <a:xfrm>
            <a:off x="537118" y="4572425"/>
            <a:ext cx="7956000" cy="1944000"/>
          </a:xfrm>
          <a:prstGeom prst="rect">
            <a:avLst/>
          </a:prstGeom>
          <a:noFill/>
        </p:spPr>
        <p:txBody>
          <a:bodyPr vert="horz" wrap="none" lIns="91440" tIns="45720" rIns="91440" bIns="45720" anchor="ctr" anchorCtr="0">
            <a:noAutofit/>
          </a:bodyPr>
          <a:lstStyle/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dirty="0">
                <a:latin typeface="HY견고딕" pitchFamily="18" charset="-127"/>
                <a:ea typeface="HY견고딕" pitchFamily="18" charset="-127"/>
              </a:rPr>
              <a:t>가.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일 시 </a:t>
            </a:r>
            <a:r>
              <a:rPr lang="ko-KR" altLang="en-US" sz="2000" dirty="0">
                <a:latin typeface="HY견고딕" pitchFamily="18" charset="-127"/>
                <a:ea typeface="HY견고딕" pitchFamily="18" charset="-127"/>
              </a:rPr>
              <a:t>: 2014. 09. 16.(화) ∼ 09. 28.(일) [19:00 ∼ 22:00]</a:t>
            </a: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dirty="0">
                <a:latin typeface="HY견고딕" pitchFamily="18" charset="-127"/>
                <a:ea typeface="HY견고딕" pitchFamily="18" charset="-127"/>
              </a:rPr>
              <a:t>나.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장 소 </a:t>
            </a:r>
            <a:r>
              <a:rPr lang="ko-KR" altLang="en-US" sz="2000" dirty="0">
                <a:latin typeface="HY견고딕" pitchFamily="18" charset="-127"/>
                <a:ea typeface="HY견고딕" pitchFamily="18" charset="-127"/>
              </a:rPr>
              <a:t>: 창경궁</a:t>
            </a:r>
            <a:r>
              <a:rPr lang="ko-KR" altLang="en-US" dirty="0">
                <a:latin typeface="HY견고딕" pitchFamily="18" charset="-127"/>
                <a:ea typeface="HY견고딕" pitchFamily="18" charset="-127"/>
              </a:rPr>
              <a:t>[</a:t>
            </a:r>
            <a:r>
              <a:rPr lang="ko-KR" altLang="en-US" dirty="0" err="1">
                <a:latin typeface="HY견고딕" pitchFamily="18" charset="-127"/>
                <a:ea typeface="HY견고딕" pitchFamily="18" charset="-127"/>
              </a:rPr>
              <a:t>홍화문</a:t>
            </a:r>
            <a:r>
              <a:rPr lang="ko-KR" altLang="en-US" dirty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dirty="0" err="1">
                <a:latin typeface="HY견고딕" pitchFamily="18" charset="-127"/>
                <a:ea typeface="HY견고딕" pitchFamily="18" charset="-127"/>
              </a:rPr>
              <a:t>명정전</a:t>
            </a:r>
            <a:r>
              <a:rPr lang="ko-KR" altLang="en-US" dirty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dirty="0" err="1">
                <a:latin typeface="HY견고딕" pitchFamily="18" charset="-127"/>
                <a:ea typeface="HY견고딕" pitchFamily="18" charset="-127"/>
              </a:rPr>
              <a:t>통명전</a:t>
            </a:r>
            <a:r>
              <a:rPr lang="ko-KR" altLang="en-US" dirty="0">
                <a:latin typeface="HY견고딕" pitchFamily="18" charset="-127"/>
                <a:ea typeface="HY견고딕" pitchFamily="18" charset="-127"/>
              </a:rPr>
              <a:t> 및 </a:t>
            </a:r>
            <a:r>
              <a:rPr lang="ko-KR" altLang="en-US" dirty="0" err="1">
                <a:latin typeface="HY견고딕" pitchFamily="18" charset="-127"/>
                <a:ea typeface="HY견고딕" pitchFamily="18" charset="-127"/>
              </a:rPr>
              <a:t>춘당지</a:t>
            </a:r>
            <a:r>
              <a:rPr lang="ko-KR" altLang="en-US" dirty="0">
                <a:latin typeface="HY견고딕" pitchFamily="18" charset="-127"/>
                <a:ea typeface="HY견고딕" pitchFamily="18" charset="-127"/>
              </a:rPr>
              <a:t> 등]</a:t>
            </a:r>
            <a:endParaRPr lang="ko-KR" altLang="en-US" sz="2000" dirty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dirty="0">
                <a:latin typeface="HY견고딕" pitchFamily="18" charset="-127"/>
                <a:ea typeface="HY견고딕" pitchFamily="18" charset="-127"/>
              </a:rPr>
              <a:t>다. </a:t>
            </a:r>
            <a:r>
              <a:rPr lang="ko-KR" altLang="en-US" sz="2000" dirty="0" err="1" smtClean="0">
                <a:latin typeface="HY견고딕" pitchFamily="18" charset="-127"/>
                <a:ea typeface="HY견고딕" pitchFamily="18" charset="-127"/>
              </a:rPr>
              <a:t>소방력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2000" dirty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2000" dirty="0">
                <a:latin typeface="HY견고딕" pitchFamily="18" charset="-127"/>
                <a:ea typeface="HY견고딕" pitchFamily="18" charset="-127"/>
              </a:rPr>
              <a:t>인원 1명, 차량 1대</a:t>
            </a:r>
            <a:r>
              <a:rPr lang="en-US" altLang="ko-KR" dirty="0"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dirty="0">
                <a:latin typeface="HY견고딕" pitchFamily="18" charset="-127"/>
                <a:ea typeface="HY견고딕" pitchFamily="18" charset="-127"/>
              </a:rPr>
              <a:t>세종로 오토바이 </a:t>
            </a:r>
            <a:r>
              <a:rPr lang="ko-KR" altLang="en-US" dirty="0" err="1">
                <a:latin typeface="HY견고딕" pitchFamily="18" charset="-127"/>
                <a:ea typeface="HY견고딕" pitchFamily="18" charset="-127"/>
              </a:rPr>
              <a:t>구급대</a:t>
            </a:r>
            <a:r>
              <a:rPr lang="ko-KR" altLang="en-US" dirty="0">
                <a:latin typeface="HY견고딕" pitchFamily="18" charset="-127"/>
                <a:ea typeface="HY견고딕" pitchFamily="18" charset="-127"/>
              </a:rPr>
              <a:t>)</a:t>
            </a: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dirty="0">
                <a:latin typeface="HY견고딕" pitchFamily="18" charset="-127"/>
                <a:ea typeface="HY견고딕" pitchFamily="18" charset="-127"/>
              </a:rPr>
              <a:t>라</a:t>
            </a:r>
            <a:r>
              <a:rPr lang="en-US" altLang="ko-KR" sz="2000" dirty="0">
                <a:latin typeface="HY견고딕" pitchFamily="18" charset="-127"/>
                <a:ea typeface="HY견고딕" pitchFamily="18" charset="-127"/>
              </a:rPr>
              <a:t>.</a:t>
            </a:r>
            <a:r>
              <a:rPr lang="ko-KR" altLang="en-US" sz="2000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방 법 </a:t>
            </a:r>
            <a:r>
              <a:rPr lang="ko-KR" altLang="en-US" sz="2000" dirty="0">
                <a:latin typeface="HY견고딕" pitchFamily="18" charset="-127"/>
                <a:ea typeface="HY견고딕" pitchFamily="18" charset="-127"/>
              </a:rPr>
              <a:t>: 2시간 간격 순찰 실시</a:t>
            </a:r>
          </a:p>
        </p:txBody>
      </p:sp>
    </p:spTree>
  </p:cSld>
  <p:clrMapOvr>
    <a:masterClrMapping/>
  </p:clrMapOvr>
  <p:transition advTm="176859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그림 19" descr="back02_1.jpg"/>
          <p:cNvPicPr>
            <a:picLocks noGrp="1" noChangeAspect="1"/>
          </p:cNvPicPr>
          <p:nvPr/>
        </p:nvPicPr>
        <p:blipFill rotWithShape="1">
          <a:blip r:embed="rId2" cstate="print">
            <a:lum/>
          </a:blip>
          <a:stretch>
            <a:fillRect/>
          </a:stretch>
        </p:blipFill>
        <p:spPr>
          <a:xfrm>
            <a:off x="0" y="-24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모서리가 둥근 직사각형 13"/>
          <p:cNvSpPr/>
          <p:nvPr/>
        </p:nvSpPr>
        <p:spPr>
          <a:xfrm>
            <a:off x="505367" y="1281926"/>
            <a:ext cx="3418561" cy="5040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89999" tIns="0" rIns="89999" bIns="0" anchor="ctr"/>
          <a:lstStyle/>
          <a:p>
            <a:pPr lvl="0">
              <a:defRPr lang="ko-KR" altLang="en-US"/>
            </a:pPr>
            <a:r>
              <a:rPr lang="en-US" altLang="ko-KR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3. </a:t>
            </a:r>
            <a:r>
              <a:rPr lang="ko-KR" altLang="en-US" sz="2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비상소화장치함</a:t>
            </a:r>
            <a:r>
              <a:rPr lang="ko-KR" altLang="en-US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 회수</a:t>
            </a:r>
            <a:endParaRPr lang="ko-KR" altLang="en-US" sz="2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23656" y="1785926"/>
            <a:ext cx="7134492" cy="1785950"/>
          </a:xfrm>
          <a:prstGeom prst="rect">
            <a:avLst/>
          </a:prstGeom>
          <a:noFill/>
        </p:spPr>
        <p:txBody>
          <a:bodyPr vert="horz" wrap="none" lIns="91440" tIns="45720" rIns="91440" bIns="45720" anchor="ctr" anchorCtr="0">
            <a:noAutofit/>
          </a:bodyPr>
          <a:lstStyle/>
          <a:p>
            <a:pPr>
              <a:lnSpc>
                <a:spcPct val="200000"/>
              </a:lnSpc>
              <a:defRPr lang="ko-KR" altLang="en-US"/>
            </a:pPr>
            <a:r>
              <a:rPr lang="ko-KR" altLang="en-US" sz="2000" dirty="0">
                <a:latin typeface="HY견고딕" pitchFamily="18" charset="-127"/>
                <a:ea typeface="HY견고딕" pitchFamily="18" charset="-127"/>
              </a:rPr>
              <a:t>가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수 량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3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개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비소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1-22, 1-23, 2-39)</a:t>
            </a:r>
          </a:p>
          <a:p>
            <a:pPr>
              <a:lnSpc>
                <a:spcPct val="200000"/>
              </a:lnSpc>
              <a:defRPr lang="ko-KR" altLang="en-US"/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나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장 소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2000" dirty="0" err="1" smtClean="0">
                <a:latin typeface="HY견고딕" pitchFamily="18" charset="-127"/>
                <a:ea typeface="HY견고딕" pitchFamily="18" charset="-127"/>
              </a:rPr>
              <a:t>돈의문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1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구역 재개발 지역</a:t>
            </a:r>
          </a:p>
          <a:p>
            <a:pPr>
              <a:lnSpc>
                <a:spcPct val="200000"/>
              </a:lnSpc>
              <a:defRPr lang="ko-KR" altLang="en-US"/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다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내 용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재개발에 따른 소방용수시설 및 비소장치 이설관련</a:t>
            </a: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0" name="직사각형 9"/>
          <p:cNvSpPr>
            <a:spLocks noChangeAspect="1"/>
          </p:cNvSpPr>
          <p:nvPr/>
        </p:nvSpPr>
        <p:spPr>
          <a:xfrm>
            <a:off x="357158" y="285728"/>
            <a:ext cx="3960000" cy="720000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tx1"/>
            </a:outerShdw>
          </a:effectLst>
        </p:spPr>
        <p:txBody>
          <a:bodyPr wrap="none" lIns="0" tIns="0" rIns="0" bIns="0" anchor="ctr" anchorCtr="0">
            <a:noAutofit/>
          </a:bodyPr>
          <a:lstStyle/>
          <a:p>
            <a:pPr lvl="0">
              <a:lnSpc>
                <a:spcPct val="100000"/>
              </a:lnSpc>
              <a:defRPr lang="ko-KR" altLang="en-US"/>
            </a:pPr>
            <a:r>
              <a:rPr lang="ko-KR" altLang="en-US" sz="4000" b="1" spc="100" dirty="0" err="1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대응총괄팀</a:t>
            </a:r>
            <a:r>
              <a:rPr lang="ko-KR" altLang="en-US" sz="4000" b="1" spc="100" dirty="0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 계획</a:t>
            </a:r>
          </a:p>
        </p:txBody>
      </p:sp>
      <p:sp>
        <p:nvSpPr>
          <p:cNvPr id="13" name="모서리가 둥근 직사각형 12"/>
          <p:cNvSpPr/>
          <p:nvPr/>
        </p:nvSpPr>
        <p:spPr>
          <a:xfrm>
            <a:off x="500035" y="3857628"/>
            <a:ext cx="5080077" cy="5040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89999" tIns="0" rIns="89999" bIns="0" anchor="ctr"/>
          <a:lstStyle/>
          <a:p>
            <a:pPr>
              <a:defRPr lang="ko-KR" altLang="en-US"/>
            </a:pPr>
            <a:r>
              <a:rPr lang="en-US" altLang="ko-KR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4. </a:t>
            </a:r>
            <a:r>
              <a:rPr lang="ko-KR" altLang="en-US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의용소방대 문화재 합동훈련 참여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14348" y="4357694"/>
            <a:ext cx="7134492" cy="1785950"/>
          </a:xfrm>
          <a:prstGeom prst="rect">
            <a:avLst/>
          </a:prstGeom>
          <a:noFill/>
        </p:spPr>
        <p:txBody>
          <a:bodyPr vert="horz" wrap="none" lIns="91440" tIns="45720" rIns="91440" bIns="45720" anchor="ctr" anchorCtr="0">
            <a:noAutofit/>
          </a:bodyPr>
          <a:lstStyle/>
          <a:p>
            <a:pPr>
              <a:lnSpc>
                <a:spcPct val="200000"/>
              </a:lnSpc>
              <a:defRPr lang="ko-KR" altLang="en-US"/>
            </a:pPr>
            <a:r>
              <a:rPr lang="ko-KR" altLang="en-US" sz="2000" dirty="0">
                <a:latin typeface="HY견고딕" pitchFamily="18" charset="-127"/>
                <a:ea typeface="HY견고딕" pitchFamily="18" charset="-127"/>
              </a:rPr>
              <a:t>가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일 시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2014. 9. 24(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수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) 14:00</a:t>
            </a:r>
            <a:endParaRPr lang="ko-KR" altLang="en-US" sz="2000" dirty="0" smtClean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200000"/>
              </a:lnSpc>
              <a:defRPr lang="ko-KR" altLang="en-US"/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나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대 상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2000" dirty="0" err="1" smtClean="0">
                <a:latin typeface="HY견고딕" pitchFamily="18" charset="-127"/>
                <a:ea typeface="HY견고딕" pitchFamily="18" charset="-127"/>
              </a:rPr>
              <a:t>운현궁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2000" dirty="0" err="1" smtClean="0">
                <a:latin typeface="HY견고딕" pitchFamily="18" charset="-127"/>
                <a:ea typeface="HY견고딕" pitchFamily="18" charset="-127"/>
              </a:rPr>
              <a:t>이로당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운니동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)</a:t>
            </a:r>
            <a:endParaRPr lang="ko-KR" altLang="en-US" sz="2000" dirty="0" smtClean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200000"/>
              </a:lnSpc>
              <a:defRPr lang="ko-KR" altLang="en-US"/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다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참 여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세종로지대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28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명</a:t>
            </a: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</p:txBody>
      </p:sp>
    </p:spTree>
  </p:cSld>
  <p:clrMapOvr>
    <a:masterClrMapping/>
  </p:clrMapOvr>
  <p:transition advTm="176859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그림 19" descr="back02_1.jpg"/>
          <p:cNvPicPr>
            <a:picLocks noGrp="1" noChangeAspect="1"/>
          </p:cNvPicPr>
          <p:nvPr/>
        </p:nvPicPr>
        <p:blipFill rotWithShape="1"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25" name="Rectangle 1"/>
          <p:cNvSpPr>
            <a:spLocks noChangeArrowheads="1"/>
          </p:cNvSpPr>
          <p:nvPr/>
        </p:nvSpPr>
        <p:spPr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/>
          </a:ln>
          <a:effectLst/>
        </p:spPr>
        <p:txBody>
          <a:bodyPr vert="horz" wrap="none" lIns="91440" tIns="45720" rIns="91440" bIns="45720" anchor="ctr" anchorCtr="0">
            <a:spAutoFit/>
          </a:bodyPr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12" name="직사각형 11"/>
          <p:cNvSpPr/>
          <p:nvPr/>
        </p:nvSpPr>
        <p:spPr>
          <a:xfrm>
            <a:off x="357158" y="285728"/>
            <a:ext cx="7455201" cy="707886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tx1"/>
            </a:outerShdw>
          </a:effectLst>
        </p:spPr>
        <p:txBody>
          <a:bodyPr wrap="square" lIns="91440" tIns="45720" rIns="91440" bIns="45720">
            <a:spAutoFit/>
          </a:bodyPr>
          <a:lstStyle/>
          <a:p>
            <a:pPr lvl="0">
              <a:defRPr lang="ko-KR" altLang="en-US"/>
            </a:pPr>
            <a:r>
              <a:rPr lang="ko-KR" altLang="en-US" sz="4000" b="1" spc="100" dirty="0" err="1" smtClean="0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현장지휘팀</a:t>
            </a:r>
            <a:r>
              <a:rPr lang="ko-KR" altLang="en-US" sz="4000" b="1" spc="100" dirty="0" smtClean="0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 계획</a:t>
            </a:r>
            <a:endParaRPr lang="en-US" altLang="ko-KR" sz="4000" b="1" spc="100" dirty="0">
              <a:ln w="18000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rgbClr val="FFFF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8" name="모서리가 둥근 직사각형 7"/>
          <p:cNvSpPr/>
          <p:nvPr/>
        </p:nvSpPr>
        <p:spPr>
          <a:xfrm>
            <a:off x="571472" y="1285860"/>
            <a:ext cx="4432576" cy="500066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 lang="ko-KR" altLang="en-US"/>
            </a:pPr>
            <a:r>
              <a:rPr lang="en-US" altLang="ko-KR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1. 2014</a:t>
            </a:r>
            <a:r>
              <a:rPr lang="ko-KR" altLang="en-US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년 하반기 문화재 훈련 </a:t>
            </a:r>
            <a:endParaRPr lang="ko-KR" altLang="en-US" sz="2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15488" y="1698366"/>
            <a:ext cx="8064896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  <a:defRPr lang="ko-KR" altLang="en-US"/>
            </a:pPr>
            <a:r>
              <a:rPr lang="ko-KR" altLang="en-US" sz="2000" dirty="0" smtClean="0">
                <a:latin typeface="HY견고딕"/>
                <a:ea typeface="HY견고딕"/>
              </a:rPr>
              <a:t>가</a:t>
            </a:r>
            <a:r>
              <a:rPr lang="en-US" altLang="ko-KR" sz="2000" dirty="0" smtClean="0">
                <a:latin typeface="HY견고딕"/>
                <a:ea typeface="HY견고딕"/>
              </a:rPr>
              <a:t>. </a:t>
            </a:r>
            <a:r>
              <a:rPr lang="ko-KR" altLang="en-US" sz="2000" dirty="0" smtClean="0">
                <a:latin typeface="HY견고딕"/>
                <a:ea typeface="HY견고딕"/>
              </a:rPr>
              <a:t>일시 및 대상</a:t>
            </a:r>
            <a:endParaRPr lang="en-US" altLang="ko-KR" sz="2000" dirty="0" smtClean="0">
              <a:latin typeface="HY견고딕"/>
              <a:ea typeface="HY견고딕"/>
            </a:endParaRPr>
          </a:p>
          <a:p>
            <a:pPr>
              <a:lnSpc>
                <a:spcPct val="200000"/>
              </a:lnSpc>
              <a:defRPr lang="ko-KR" altLang="en-US"/>
            </a:pPr>
            <a:r>
              <a:rPr lang="en-US" altLang="ko-KR" sz="2000" dirty="0" smtClean="0">
                <a:latin typeface="HY견고딕"/>
                <a:ea typeface="HY견고딕"/>
              </a:rPr>
              <a:t> - 09. 22(</a:t>
            </a:r>
            <a:r>
              <a:rPr lang="ko-KR" altLang="en-US" sz="2000" dirty="0" smtClean="0">
                <a:latin typeface="HY견고딕"/>
                <a:ea typeface="HY견고딕"/>
              </a:rPr>
              <a:t>월</a:t>
            </a:r>
            <a:r>
              <a:rPr lang="en-US" altLang="ko-KR" sz="2000" dirty="0" smtClean="0">
                <a:latin typeface="HY견고딕"/>
                <a:ea typeface="HY견고딕"/>
              </a:rPr>
              <a:t>) 14:00 </a:t>
            </a:r>
            <a:r>
              <a:rPr lang="ko-KR" altLang="en-US" sz="2000" dirty="0" smtClean="0">
                <a:latin typeface="HY견고딕"/>
                <a:ea typeface="HY견고딕"/>
              </a:rPr>
              <a:t>구</a:t>
            </a:r>
            <a:r>
              <a:rPr lang="en-US" altLang="ko-KR" sz="2000" dirty="0" smtClean="0">
                <a:latin typeface="HY견고딕"/>
                <a:ea typeface="HY견고딕"/>
              </a:rPr>
              <a:t>) </a:t>
            </a:r>
            <a:r>
              <a:rPr lang="ko-KR" altLang="en-US" sz="2000" dirty="0" err="1" smtClean="0">
                <a:latin typeface="HY견고딕"/>
                <a:ea typeface="HY견고딕"/>
              </a:rPr>
              <a:t>공업전습소</a:t>
            </a:r>
            <a:r>
              <a:rPr lang="ko-KR" altLang="en-US" sz="2000" dirty="0" smtClean="0">
                <a:latin typeface="HY견고딕"/>
                <a:ea typeface="HY견고딕"/>
              </a:rPr>
              <a:t> 본관</a:t>
            </a:r>
            <a:r>
              <a:rPr lang="en-US" altLang="ko-KR" sz="2000" dirty="0" smtClean="0">
                <a:latin typeface="HY견고딕"/>
                <a:ea typeface="HY견고딕"/>
              </a:rPr>
              <a:t>(</a:t>
            </a:r>
            <a:r>
              <a:rPr lang="ko-KR" altLang="en-US" sz="2000" dirty="0" smtClean="0">
                <a:latin typeface="HY견고딕"/>
                <a:ea typeface="HY견고딕"/>
              </a:rPr>
              <a:t>동숭동</a:t>
            </a:r>
            <a:r>
              <a:rPr lang="en-US" altLang="ko-KR" sz="2000" dirty="0" smtClean="0">
                <a:latin typeface="HY견고딕"/>
                <a:ea typeface="HY견고딕"/>
              </a:rPr>
              <a:t> /</a:t>
            </a:r>
            <a:r>
              <a:rPr lang="ko-KR" altLang="en-US" sz="2000" dirty="0" smtClean="0">
                <a:latin typeface="HY견고딕"/>
                <a:ea typeface="HY견고딕"/>
              </a:rPr>
              <a:t>연건센터</a:t>
            </a:r>
            <a:endParaRPr lang="en-US" altLang="ko-KR" sz="2000" dirty="0" smtClean="0">
              <a:latin typeface="HY견고딕"/>
              <a:ea typeface="HY견고딕"/>
            </a:endParaRPr>
          </a:p>
          <a:p>
            <a:pPr>
              <a:lnSpc>
                <a:spcPct val="200000"/>
              </a:lnSpc>
              <a:defRPr lang="ko-KR" altLang="en-US"/>
            </a:pPr>
            <a:r>
              <a:rPr lang="en-US" altLang="ko-KR" sz="2000" dirty="0" smtClean="0">
                <a:latin typeface="HY견고딕"/>
                <a:ea typeface="HY견고딕"/>
              </a:rPr>
              <a:t> - 09. 24(</a:t>
            </a:r>
            <a:r>
              <a:rPr lang="ko-KR" altLang="en-US" sz="2000" dirty="0" smtClean="0">
                <a:latin typeface="HY견고딕"/>
                <a:ea typeface="HY견고딕"/>
              </a:rPr>
              <a:t>수</a:t>
            </a:r>
            <a:r>
              <a:rPr lang="en-US" altLang="ko-KR" sz="2000" dirty="0" smtClean="0">
                <a:latin typeface="HY견고딕"/>
                <a:ea typeface="HY견고딕"/>
              </a:rPr>
              <a:t>) 14:00 </a:t>
            </a:r>
            <a:r>
              <a:rPr lang="ko-KR" altLang="en-US" sz="2000" dirty="0" err="1" smtClean="0">
                <a:latin typeface="HY견고딕"/>
                <a:ea typeface="HY견고딕"/>
              </a:rPr>
              <a:t>운현궁</a:t>
            </a:r>
            <a:r>
              <a:rPr lang="en-US" altLang="ko-KR" sz="2000" dirty="0" smtClean="0">
                <a:latin typeface="HY견고딕"/>
                <a:ea typeface="HY견고딕"/>
              </a:rPr>
              <a:t>(</a:t>
            </a:r>
            <a:r>
              <a:rPr lang="ko-KR" altLang="en-US" sz="2000" dirty="0" smtClean="0">
                <a:latin typeface="HY견고딕"/>
                <a:ea typeface="HY견고딕"/>
              </a:rPr>
              <a:t>운니동 </a:t>
            </a:r>
            <a:r>
              <a:rPr lang="en-US" altLang="ko-KR" sz="2000" dirty="0" smtClean="0">
                <a:latin typeface="HY견고딕"/>
                <a:ea typeface="HY견고딕"/>
              </a:rPr>
              <a:t>98-50)</a:t>
            </a:r>
            <a:r>
              <a:rPr lang="ko-KR" altLang="en-US" sz="2000" dirty="0" smtClean="0">
                <a:latin typeface="HY견고딕"/>
                <a:ea typeface="HY견고딕"/>
              </a:rPr>
              <a:t> </a:t>
            </a:r>
            <a:r>
              <a:rPr lang="en-US" altLang="ko-KR" sz="2000" dirty="0" smtClean="0">
                <a:latin typeface="HY견고딕"/>
                <a:ea typeface="HY견고딕"/>
              </a:rPr>
              <a:t>/ </a:t>
            </a:r>
            <a:r>
              <a:rPr lang="ko-KR" altLang="en-US" sz="2000" dirty="0" smtClean="0">
                <a:latin typeface="HY견고딕"/>
                <a:ea typeface="HY견고딕"/>
              </a:rPr>
              <a:t>종로센터</a:t>
            </a:r>
            <a:endParaRPr lang="en-US" altLang="ko-KR" sz="2000" dirty="0" smtClean="0">
              <a:latin typeface="HY견고딕"/>
              <a:ea typeface="HY견고딕"/>
            </a:endParaRPr>
          </a:p>
          <a:p>
            <a:pPr>
              <a:lnSpc>
                <a:spcPct val="200000"/>
              </a:lnSpc>
              <a:defRPr lang="ko-KR" altLang="en-US"/>
            </a:pPr>
            <a:r>
              <a:rPr lang="en-US" altLang="ko-KR" sz="2000" dirty="0" smtClean="0">
                <a:latin typeface="HY견고딕"/>
                <a:ea typeface="HY견고딕"/>
              </a:rPr>
              <a:t> - 09. 25(</a:t>
            </a:r>
            <a:r>
              <a:rPr lang="ko-KR" altLang="en-US" sz="2000" dirty="0" smtClean="0">
                <a:latin typeface="HY견고딕"/>
                <a:ea typeface="HY견고딕"/>
              </a:rPr>
              <a:t>목</a:t>
            </a:r>
            <a:r>
              <a:rPr lang="en-US" altLang="ko-KR" sz="2000" dirty="0" smtClean="0">
                <a:latin typeface="HY견고딕"/>
                <a:ea typeface="HY견고딕"/>
              </a:rPr>
              <a:t>) 14:00 </a:t>
            </a:r>
            <a:r>
              <a:rPr lang="ko-KR" altLang="en-US" sz="2000" dirty="0" smtClean="0">
                <a:latin typeface="HY견고딕"/>
                <a:ea typeface="HY견고딕"/>
              </a:rPr>
              <a:t>흥인지문</a:t>
            </a:r>
            <a:r>
              <a:rPr lang="en-US" altLang="ko-KR" sz="2000" dirty="0" smtClean="0">
                <a:latin typeface="HY견고딕"/>
                <a:ea typeface="HY견고딕"/>
              </a:rPr>
              <a:t>(</a:t>
            </a:r>
            <a:r>
              <a:rPr lang="ko-KR" altLang="en-US" sz="2000" dirty="0" smtClean="0">
                <a:latin typeface="HY견고딕"/>
                <a:ea typeface="HY견고딕"/>
              </a:rPr>
              <a:t>종로</a:t>
            </a:r>
            <a:r>
              <a:rPr lang="en-US" altLang="ko-KR" sz="2000" dirty="0" smtClean="0">
                <a:latin typeface="HY견고딕"/>
                <a:ea typeface="HY견고딕"/>
              </a:rPr>
              <a:t>6</a:t>
            </a:r>
            <a:r>
              <a:rPr lang="ko-KR" altLang="en-US" sz="2000" dirty="0" smtClean="0">
                <a:latin typeface="HY견고딕"/>
                <a:ea typeface="HY견고딕"/>
              </a:rPr>
              <a:t>가</a:t>
            </a:r>
            <a:r>
              <a:rPr lang="en-US" altLang="ko-KR" sz="2000" dirty="0" smtClean="0">
                <a:latin typeface="HY견고딕"/>
                <a:ea typeface="HY견고딕"/>
              </a:rPr>
              <a:t>) / </a:t>
            </a:r>
            <a:r>
              <a:rPr lang="ko-KR" altLang="en-US" sz="2000" dirty="0" smtClean="0">
                <a:latin typeface="HY견고딕"/>
                <a:ea typeface="HY견고딕"/>
              </a:rPr>
              <a:t>숭인센터</a:t>
            </a: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200000"/>
              </a:lnSpc>
              <a:defRPr lang="ko-KR" altLang="en-US"/>
            </a:pPr>
            <a:r>
              <a:rPr lang="ko-KR" altLang="en-US" sz="2000" dirty="0" smtClean="0">
                <a:latin typeface="HY견고딕"/>
                <a:ea typeface="HY견고딕"/>
              </a:rPr>
              <a:t>나</a:t>
            </a:r>
            <a:r>
              <a:rPr lang="en-US" altLang="ko-KR" sz="2000" dirty="0" smtClean="0">
                <a:latin typeface="HY견고딕"/>
                <a:ea typeface="HY견고딕"/>
              </a:rPr>
              <a:t>. </a:t>
            </a:r>
            <a:r>
              <a:rPr lang="ko-KR" altLang="en-US" sz="2000" dirty="0" err="1" smtClean="0">
                <a:latin typeface="HY견고딕"/>
                <a:ea typeface="HY견고딕"/>
              </a:rPr>
              <a:t>소방력</a:t>
            </a:r>
            <a:r>
              <a:rPr lang="ko-KR" altLang="en-US" sz="2000" dirty="0" smtClean="0">
                <a:latin typeface="HY견고딕"/>
                <a:ea typeface="HY견고딕"/>
              </a:rPr>
              <a:t> </a:t>
            </a:r>
            <a:r>
              <a:rPr lang="en-US" altLang="ko-KR" sz="2000" dirty="0" smtClean="0">
                <a:latin typeface="HY견고딕"/>
                <a:ea typeface="HY견고딕"/>
              </a:rPr>
              <a:t>: </a:t>
            </a:r>
            <a:r>
              <a:rPr lang="ko-KR" altLang="en-US" sz="2000" dirty="0" err="1" smtClean="0">
                <a:latin typeface="HY견고딕"/>
                <a:ea typeface="HY견고딕"/>
              </a:rPr>
              <a:t>지휘차</a:t>
            </a:r>
            <a:r>
              <a:rPr lang="en-US" altLang="ko-KR" sz="2000" dirty="0" smtClean="0">
                <a:latin typeface="HY견고딕"/>
                <a:ea typeface="HY견고딕"/>
              </a:rPr>
              <a:t>, </a:t>
            </a:r>
            <a:r>
              <a:rPr lang="ko-KR" altLang="en-US" sz="2000" dirty="0" smtClean="0">
                <a:latin typeface="HY견고딕"/>
                <a:ea typeface="HY견고딕"/>
              </a:rPr>
              <a:t>구조대</a:t>
            </a:r>
            <a:r>
              <a:rPr lang="en-US" altLang="ko-KR" sz="2000" dirty="0" smtClean="0">
                <a:latin typeface="HY견고딕"/>
                <a:ea typeface="HY견고딕"/>
              </a:rPr>
              <a:t>, </a:t>
            </a:r>
            <a:r>
              <a:rPr lang="ko-KR" altLang="en-US" sz="2000" dirty="0" err="1" smtClean="0">
                <a:latin typeface="HY견고딕"/>
                <a:ea typeface="HY견고딕"/>
              </a:rPr>
              <a:t>미분무</a:t>
            </a:r>
            <a:r>
              <a:rPr lang="en-US" altLang="ko-KR" sz="2000" dirty="0" smtClean="0">
                <a:latin typeface="HY견고딕"/>
                <a:ea typeface="HY견고딕"/>
              </a:rPr>
              <a:t>, </a:t>
            </a:r>
            <a:r>
              <a:rPr lang="ko-KR" altLang="en-US" sz="2000" dirty="0" err="1" smtClean="0">
                <a:latin typeface="HY견고딕"/>
                <a:ea typeface="HY견고딕"/>
              </a:rPr>
              <a:t>관할대</a:t>
            </a:r>
            <a:endParaRPr lang="en-US" altLang="ko-KR" sz="2000" dirty="0" smtClean="0">
              <a:latin typeface="HY견고딕"/>
              <a:ea typeface="HY견고딕"/>
            </a:endParaRPr>
          </a:p>
          <a:p>
            <a:pPr>
              <a:lnSpc>
                <a:spcPct val="200000"/>
              </a:lnSpc>
              <a:defRPr lang="ko-KR" altLang="en-US"/>
            </a:pPr>
            <a:r>
              <a:rPr lang="ko-KR" altLang="en-US" sz="2000" dirty="0" smtClean="0">
                <a:latin typeface="HY견고딕"/>
                <a:ea typeface="HY견고딕"/>
              </a:rPr>
              <a:t>다</a:t>
            </a:r>
            <a:r>
              <a:rPr lang="en-US" altLang="ko-KR" sz="2000" dirty="0" smtClean="0">
                <a:latin typeface="HY견고딕"/>
                <a:ea typeface="HY견고딕"/>
              </a:rPr>
              <a:t>. </a:t>
            </a:r>
            <a:r>
              <a:rPr lang="ko-KR" altLang="en-US" sz="2000" dirty="0" smtClean="0">
                <a:latin typeface="HY견고딕"/>
                <a:ea typeface="HY견고딕"/>
              </a:rPr>
              <a:t>내   </a:t>
            </a:r>
            <a:r>
              <a:rPr lang="ko-KR" altLang="en-US" sz="2000" dirty="0">
                <a:latin typeface="HY견고딕"/>
                <a:ea typeface="HY견고딕"/>
              </a:rPr>
              <a:t>용 </a:t>
            </a:r>
            <a:r>
              <a:rPr lang="en-US" altLang="ko-KR" sz="2000" dirty="0">
                <a:latin typeface="HY견고딕"/>
                <a:ea typeface="HY견고딕"/>
              </a:rPr>
              <a:t>:</a:t>
            </a: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sz="2000" dirty="0" smtClean="0">
                <a:latin typeface="HY견고딕"/>
                <a:ea typeface="HY견고딕"/>
              </a:rPr>
              <a:t> - </a:t>
            </a:r>
            <a:r>
              <a:rPr lang="ko-KR" altLang="en-US" sz="2000" dirty="0" smtClean="0">
                <a:latin typeface="HY견고딕"/>
                <a:ea typeface="HY견고딕"/>
              </a:rPr>
              <a:t>최단 출동경로 확인</a:t>
            </a:r>
            <a:r>
              <a:rPr lang="en-US" altLang="ko-KR" sz="2000" dirty="0" smtClean="0">
                <a:latin typeface="HY견고딕"/>
                <a:ea typeface="HY견고딕"/>
              </a:rPr>
              <a:t>, </a:t>
            </a:r>
            <a:r>
              <a:rPr lang="ko-KR" altLang="en-US" sz="2000" dirty="0" smtClean="0">
                <a:latin typeface="HY견고딕"/>
                <a:ea typeface="HY견고딕"/>
              </a:rPr>
              <a:t>문화재 화재방어 대응 훈련</a:t>
            </a:r>
            <a:endParaRPr lang="en-US" altLang="ko-KR" sz="2000" dirty="0" smtClean="0">
              <a:latin typeface="HY견고딕"/>
              <a:ea typeface="HY견고딕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sz="2000" dirty="0" smtClean="0">
                <a:latin typeface="HY견고딕"/>
                <a:ea typeface="HY견고딕"/>
              </a:rPr>
              <a:t> - </a:t>
            </a:r>
            <a:r>
              <a:rPr lang="ko-KR" altLang="en-US" sz="2000" dirty="0" smtClean="0">
                <a:latin typeface="HY견고딕"/>
                <a:ea typeface="HY견고딕"/>
              </a:rPr>
              <a:t>소방차량 진입 부서위치선정 및 현장대응력 강화</a:t>
            </a:r>
            <a:endParaRPr lang="en-US" altLang="ko-KR" sz="2000" dirty="0" smtClean="0">
              <a:latin typeface="HY견고딕"/>
              <a:ea typeface="HY견고딕"/>
            </a:endParaRPr>
          </a:p>
        </p:txBody>
      </p:sp>
    </p:spTree>
  </p:cSld>
  <p:clrMapOvr>
    <a:masterClrMapping/>
  </p:clrMapOvr>
  <p:transition advTm="176859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그림 19" descr="back02_1.jpg"/>
          <p:cNvPicPr>
            <a:picLocks noGrp="1" noChangeAspect="1"/>
          </p:cNvPicPr>
          <p:nvPr/>
        </p:nvPicPr>
        <p:blipFill rotWithShape="1"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25" name="Rectangle 1"/>
          <p:cNvSpPr>
            <a:spLocks noChangeArrowheads="1"/>
          </p:cNvSpPr>
          <p:nvPr/>
        </p:nvSpPr>
        <p:spPr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/>
          </a:ln>
          <a:effectLst/>
        </p:spPr>
        <p:txBody>
          <a:bodyPr vert="horz" wrap="none" lIns="91440" tIns="45720" rIns="91440" bIns="45720" anchor="ctr" anchorCtr="0">
            <a:spAutoFit/>
          </a:bodyPr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12" name="직사각형 11"/>
          <p:cNvSpPr/>
          <p:nvPr/>
        </p:nvSpPr>
        <p:spPr>
          <a:xfrm>
            <a:off x="357158" y="285728"/>
            <a:ext cx="7455201" cy="707886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tx1"/>
            </a:outerShdw>
          </a:effectLst>
        </p:spPr>
        <p:txBody>
          <a:bodyPr wrap="square" lIns="91440" tIns="45720" rIns="91440" bIns="45720">
            <a:spAutoFit/>
          </a:bodyPr>
          <a:lstStyle/>
          <a:p>
            <a:pPr lvl="0">
              <a:defRPr lang="ko-KR" altLang="en-US"/>
            </a:pPr>
            <a:r>
              <a:rPr lang="ko-KR" altLang="en-US" sz="4000" b="1" spc="100" dirty="0" err="1" smtClean="0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현장지휘팀</a:t>
            </a:r>
            <a:r>
              <a:rPr lang="ko-KR" altLang="en-US" sz="4000" b="1" spc="100" dirty="0" smtClean="0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 계획</a:t>
            </a:r>
            <a:endParaRPr lang="en-US" altLang="ko-KR" sz="4000" b="1" spc="100" dirty="0">
              <a:ln w="18000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rgbClr val="FFFF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8" name="모서리가 둥근 직사각형 7"/>
          <p:cNvSpPr/>
          <p:nvPr/>
        </p:nvSpPr>
        <p:spPr>
          <a:xfrm>
            <a:off x="642910" y="1285860"/>
            <a:ext cx="5441258" cy="500066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 lang="ko-KR" altLang="en-US"/>
            </a:pPr>
            <a:r>
              <a:rPr lang="en-US" altLang="ko-KR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2. 2014</a:t>
            </a:r>
            <a:r>
              <a:rPr lang="ko-KR" altLang="en-US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년 하반기 한옥보전 지구 훈련 </a:t>
            </a:r>
            <a:endParaRPr lang="ko-KR" altLang="en-US" sz="2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86926" y="1737075"/>
            <a:ext cx="7858180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  <a:defRPr lang="ko-KR" altLang="en-US"/>
            </a:pPr>
            <a:r>
              <a:rPr lang="ko-KR" altLang="en-US" sz="2000" dirty="0" smtClean="0">
                <a:latin typeface="HY견고딕"/>
                <a:ea typeface="HY견고딕"/>
              </a:rPr>
              <a:t>가</a:t>
            </a:r>
            <a:r>
              <a:rPr lang="en-US" altLang="ko-KR" sz="2000" dirty="0" smtClean="0">
                <a:latin typeface="HY견고딕"/>
                <a:ea typeface="HY견고딕"/>
              </a:rPr>
              <a:t>. </a:t>
            </a:r>
            <a:r>
              <a:rPr lang="ko-KR" altLang="en-US" sz="2000" dirty="0" smtClean="0">
                <a:latin typeface="HY견고딕"/>
                <a:ea typeface="HY견고딕"/>
              </a:rPr>
              <a:t>일  시 </a:t>
            </a:r>
            <a:r>
              <a:rPr lang="en-US" altLang="ko-KR" sz="2000" dirty="0" smtClean="0">
                <a:latin typeface="HY견고딕"/>
                <a:ea typeface="HY견고딕"/>
              </a:rPr>
              <a:t>: 2014. 9. 23(</a:t>
            </a:r>
            <a:r>
              <a:rPr lang="ko-KR" altLang="en-US" sz="2000" dirty="0" smtClean="0">
                <a:latin typeface="HY견고딕"/>
                <a:ea typeface="HY견고딕"/>
              </a:rPr>
              <a:t>화</a:t>
            </a:r>
            <a:r>
              <a:rPr lang="en-US" altLang="ko-KR" sz="2000" dirty="0" smtClean="0">
                <a:latin typeface="HY견고딕"/>
                <a:ea typeface="HY견고딕"/>
              </a:rPr>
              <a:t>) 14:00 ~ 16:00</a:t>
            </a:r>
          </a:p>
          <a:p>
            <a:pPr>
              <a:lnSpc>
                <a:spcPct val="200000"/>
              </a:lnSpc>
              <a:defRPr lang="ko-KR" altLang="en-US"/>
            </a:pPr>
            <a:r>
              <a:rPr lang="ko-KR" altLang="en-US" sz="2000" dirty="0" smtClean="0">
                <a:latin typeface="HY견고딕"/>
                <a:ea typeface="HY견고딕"/>
              </a:rPr>
              <a:t>나</a:t>
            </a:r>
            <a:r>
              <a:rPr lang="en-US" altLang="ko-KR" sz="2000" dirty="0" smtClean="0">
                <a:latin typeface="HY견고딕"/>
                <a:ea typeface="HY견고딕"/>
              </a:rPr>
              <a:t>. </a:t>
            </a:r>
            <a:r>
              <a:rPr lang="ko-KR" altLang="en-US" sz="2000" dirty="0" smtClean="0">
                <a:latin typeface="HY견고딕"/>
                <a:ea typeface="HY견고딕"/>
              </a:rPr>
              <a:t>대  상 </a:t>
            </a:r>
            <a:r>
              <a:rPr lang="en-US" altLang="ko-KR" sz="2000" dirty="0" smtClean="0">
                <a:latin typeface="HY견고딕"/>
                <a:ea typeface="HY견고딕"/>
              </a:rPr>
              <a:t>: 2</a:t>
            </a:r>
            <a:r>
              <a:rPr lang="ko-KR" altLang="en-US" sz="2000" dirty="0" smtClean="0">
                <a:latin typeface="HY견고딕"/>
                <a:ea typeface="HY견고딕"/>
              </a:rPr>
              <a:t>개소</a:t>
            </a:r>
            <a:r>
              <a:rPr lang="en-US" altLang="ko-KR" sz="2000" dirty="0" smtClean="0">
                <a:latin typeface="HY견고딕"/>
                <a:ea typeface="HY견고딕"/>
              </a:rPr>
              <a:t>(</a:t>
            </a:r>
            <a:r>
              <a:rPr lang="ko-KR" altLang="en-US" sz="2000" dirty="0" smtClean="0">
                <a:latin typeface="HY견고딕"/>
                <a:ea typeface="HY견고딕"/>
              </a:rPr>
              <a:t>북촌 한옥마을 </a:t>
            </a:r>
            <a:r>
              <a:rPr lang="en-US" altLang="ko-KR" sz="2000" dirty="0" smtClean="0">
                <a:latin typeface="HY견고딕"/>
                <a:ea typeface="HY견고딕"/>
              </a:rPr>
              <a:t>4</a:t>
            </a:r>
            <a:r>
              <a:rPr lang="ko-KR" altLang="en-US" sz="2000" dirty="0" smtClean="0">
                <a:latin typeface="HY견고딕"/>
                <a:ea typeface="HY견고딕"/>
              </a:rPr>
              <a:t>구역</a:t>
            </a:r>
            <a:r>
              <a:rPr lang="en-US" altLang="ko-KR" sz="2000" dirty="0" smtClean="0">
                <a:latin typeface="HY견고딕"/>
                <a:ea typeface="HY견고딕"/>
              </a:rPr>
              <a:t>, 5</a:t>
            </a:r>
            <a:r>
              <a:rPr lang="ko-KR" altLang="en-US" sz="2000" dirty="0" smtClean="0">
                <a:latin typeface="HY견고딕"/>
                <a:ea typeface="HY견고딕"/>
              </a:rPr>
              <a:t>구역</a:t>
            </a:r>
            <a:r>
              <a:rPr lang="en-US" altLang="ko-KR" sz="2000" dirty="0" smtClean="0">
                <a:latin typeface="HY견고딕"/>
                <a:ea typeface="HY견고딕"/>
              </a:rPr>
              <a:t>) </a:t>
            </a:r>
          </a:p>
          <a:p>
            <a:pPr>
              <a:lnSpc>
                <a:spcPct val="200000"/>
              </a:lnSpc>
              <a:defRPr lang="ko-KR" altLang="en-US"/>
            </a:pPr>
            <a:r>
              <a:rPr lang="ko-KR" altLang="en-US" sz="2000" dirty="0" smtClean="0">
                <a:latin typeface="HY견고딕"/>
                <a:ea typeface="HY견고딕"/>
              </a:rPr>
              <a:t>다</a:t>
            </a:r>
            <a:r>
              <a:rPr lang="en-US" altLang="ko-KR" sz="2000" dirty="0" smtClean="0">
                <a:latin typeface="HY견고딕"/>
                <a:ea typeface="HY견고딕"/>
              </a:rPr>
              <a:t>. </a:t>
            </a:r>
            <a:r>
              <a:rPr lang="ko-KR" altLang="en-US" sz="2000" dirty="0" err="1" smtClean="0">
                <a:latin typeface="HY견고딕"/>
                <a:ea typeface="HY견고딕"/>
              </a:rPr>
              <a:t>소방력</a:t>
            </a:r>
            <a:r>
              <a:rPr lang="ko-KR" altLang="en-US" sz="2000" dirty="0" smtClean="0">
                <a:latin typeface="HY견고딕"/>
                <a:ea typeface="HY견고딕"/>
              </a:rPr>
              <a:t> </a:t>
            </a:r>
            <a:r>
              <a:rPr lang="en-US" altLang="ko-KR" sz="2000" dirty="0" smtClean="0">
                <a:latin typeface="HY견고딕"/>
                <a:ea typeface="HY견고딕"/>
              </a:rPr>
              <a:t>: </a:t>
            </a:r>
            <a:r>
              <a:rPr lang="ko-KR" altLang="en-US" sz="2000" dirty="0" err="1" smtClean="0">
                <a:latin typeface="HY견고딕"/>
                <a:ea typeface="HY견고딕"/>
              </a:rPr>
              <a:t>지휘차</a:t>
            </a:r>
            <a:r>
              <a:rPr lang="en-US" altLang="ko-KR" sz="2000" dirty="0" smtClean="0">
                <a:latin typeface="HY견고딕"/>
                <a:ea typeface="HY견고딕"/>
              </a:rPr>
              <a:t>, </a:t>
            </a:r>
            <a:r>
              <a:rPr lang="ko-KR" altLang="en-US" sz="2000" dirty="0" smtClean="0">
                <a:latin typeface="HY견고딕"/>
                <a:ea typeface="HY견고딕"/>
              </a:rPr>
              <a:t>세종로</a:t>
            </a:r>
            <a:r>
              <a:rPr lang="en-US" altLang="ko-KR" sz="2000" dirty="0" smtClean="0">
                <a:latin typeface="HY견고딕"/>
                <a:ea typeface="HY견고딕"/>
              </a:rPr>
              <a:t>, </a:t>
            </a:r>
            <a:r>
              <a:rPr lang="ko-KR" altLang="en-US" sz="2000" dirty="0" smtClean="0">
                <a:latin typeface="HY견고딕"/>
                <a:ea typeface="HY견고딕"/>
              </a:rPr>
              <a:t>종로</a:t>
            </a:r>
            <a:r>
              <a:rPr lang="en-US" altLang="ko-KR" sz="2000" dirty="0" smtClean="0">
                <a:latin typeface="HY견고딕"/>
                <a:ea typeface="HY견고딕"/>
              </a:rPr>
              <a:t>, </a:t>
            </a:r>
            <a:r>
              <a:rPr lang="ko-KR" altLang="en-US" sz="2000" dirty="0" smtClean="0">
                <a:latin typeface="HY견고딕"/>
                <a:ea typeface="HY견고딕"/>
              </a:rPr>
              <a:t>구조대</a:t>
            </a:r>
            <a:r>
              <a:rPr lang="en-US" altLang="ko-KR" sz="2000" dirty="0" smtClean="0">
                <a:latin typeface="HY견고딕"/>
                <a:ea typeface="HY견고딕"/>
              </a:rPr>
              <a:t>, </a:t>
            </a:r>
            <a:r>
              <a:rPr lang="ko-KR" altLang="en-US" sz="2000" dirty="0" err="1" smtClean="0">
                <a:latin typeface="HY견고딕"/>
                <a:ea typeface="HY견고딕"/>
              </a:rPr>
              <a:t>미분무가스</a:t>
            </a:r>
            <a:r>
              <a:rPr lang="ko-KR" altLang="en-US" sz="2000" dirty="0" smtClean="0">
                <a:latin typeface="HY견고딕"/>
                <a:ea typeface="HY견고딕"/>
              </a:rPr>
              <a:t> 소방차</a:t>
            </a:r>
            <a:r>
              <a:rPr lang="en-US" altLang="ko-KR" sz="2000" dirty="0" smtClean="0">
                <a:latin typeface="HY견고딕"/>
                <a:ea typeface="HY견고딕"/>
              </a:rPr>
              <a:t> </a:t>
            </a:r>
          </a:p>
          <a:p>
            <a:pPr>
              <a:lnSpc>
                <a:spcPct val="200000"/>
              </a:lnSpc>
              <a:defRPr lang="ko-KR" altLang="en-US"/>
            </a:pPr>
            <a:r>
              <a:rPr lang="ko-KR" altLang="en-US" sz="2000" dirty="0" smtClean="0">
                <a:latin typeface="HY견고딕"/>
                <a:ea typeface="HY견고딕"/>
              </a:rPr>
              <a:t>라</a:t>
            </a:r>
            <a:r>
              <a:rPr lang="en-US" altLang="ko-KR" sz="2000" dirty="0" smtClean="0">
                <a:latin typeface="HY견고딕"/>
                <a:ea typeface="HY견고딕"/>
              </a:rPr>
              <a:t>. </a:t>
            </a:r>
            <a:r>
              <a:rPr lang="ko-KR" altLang="en-US" sz="2000" dirty="0" smtClean="0">
                <a:latin typeface="HY견고딕"/>
                <a:ea typeface="HY견고딕"/>
              </a:rPr>
              <a:t>내   </a:t>
            </a:r>
            <a:r>
              <a:rPr lang="ko-KR" altLang="en-US" sz="2000" dirty="0">
                <a:latin typeface="HY견고딕"/>
                <a:ea typeface="HY견고딕"/>
              </a:rPr>
              <a:t>용 </a:t>
            </a:r>
            <a:r>
              <a:rPr lang="en-US" altLang="ko-KR" sz="2000" dirty="0">
                <a:latin typeface="HY견고딕"/>
                <a:ea typeface="HY견고딕"/>
              </a:rPr>
              <a:t>:</a:t>
            </a: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sz="2000" dirty="0" smtClean="0">
                <a:latin typeface="HY견고딕"/>
                <a:ea typeface="HY견고딕"/>
              </a:rPr>
              <a:t> - </a:t>
            </a:r>
            <a:r>
              <a:rPr lang="ko-KR" altLang="en-US" sz="2000" dirty="0" smtClean="0">
                <a:latin typeface="HY견고딕"/>
                <a:ea typeface="HY견고딕"/>
              </a:rPr>
              <a:t>최단 출동경로 확인</a:t>
            </a:r>
            <a:r>
              <a:rPr lang="en-US" altLang="ko-KR" sz="2000" dirty="0" smtClean="0">
                <a:latin typeface="HY견고딕"/>
                <a:ea typeface="HY견고딕"/>
              </a:rPr>
              <a:t>, </a:t>
            </a:r>
            <a:r>
              <a:rPr lang="ko-KR" altLang="en-US" sz="2000" dirty="0" smtClean="0">
                <a:latin typeface="HY견고딕"/>
                <a:ea typeface="HY견고딕"/>
              </a:rPr>
              <a:t>한옥 보전지구 화재방어 대응 훈련</a:t>
            </a:r>
            <a:endParaRPr lang="en-US" altLang="ko-KR" sz="2000" dirty="0" smtClean="0">
              <a:latin typeface="HY견고딕"/>
              <a:ea typeface="HY견고딕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sz="2000" dirty="0" smtClean="0">
                <a:latin typeface="HY견고딕"/>
                <a:ea typeface="HY견고딕"/>
              </a:rPr>
              <a:t> - </a:t>
            </a:r>
            <a:r>
              <a:rPr lang="ko-KR" altLang="en-US" sz="2000" dirty="0" smtClean="0">
                <a:latin typeface="HY견고딕"/>
                <a:ea typeface="HY견고딕"/>
              </a:rPr>
              <a:t>소방차량 진입 부서위치선정 및 현장대응력 강화</a:t>
            </a:r>
            <a:endParaRPr lang="en-US" altLang="ko-KR" sz="2000" dirty="0" smtClean="0">
              <a:latin typeface="HY견고딕"/>
              <a:ea typeface="HY견고딕"/>
            </a:endParaRPr>
          </a:p>
        </p:txBody>
      </p:sp>
    </p:spTree>
  </p:cSld>
  <p:clrMapOvr>
    <a:masterClrMapping/>
  </p:clrMapOvr>
  <p:transition advTm="176859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그림 19" descr="back02_1.jpg"/>
          <p:cNvPicPr>
            <a:picLocks noGrp="1" noChangeAspect="1"/>
          </p:cNvPicPr>
          <p:nvPr/>
        </p:nvPicPr>
        <p:blipFill rotWithShape="1"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25" name="Rectangle 1"/>
          <p:cNvSpPr>
            <a:spLocks noChangeArrowheads="1"/>
          </p:cNvSpPr>
          <p:nvPr/>
        </p:nvSpPr>
        <p:spPr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/>
          </a:ln>
          <a:effectLst/>
        </p:spPr>
        <p:txBody>
          <a:bodyPr vert="horz" wrap="none" lIns="91440" tIns="45720" rIns="91440" bIns="45720" anchor="ctr" anchorCtr="0">
            <a:spAutoFit/>
          </a:bodyPr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10" name="모서리가 둥근 직사각형 9"/>
          <p:cNvSpPr/>
          <p:nvPr/>
        </p:nvSpPr>
        <p:spPr>
          <a:xfrm>
            <a:off x="642910" y="1285860"/>
            <a:ext cx="4577162" cy="500066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>
              <a:defRPr lang="ko-KR" altLang="en-US"/>
            </a:pPr>
            <a:r>
              <a:rPr lang="en-US" altLang="ko-KR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3. </a:t>
            </a:r>
            <a:r>
              <a:rPr lang="ko-KR" altLang="en-US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제</a:t>
            </a:r>
            <a:r>
              <a:rPr lang="en-US" altLang="ko-KR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17</a:t>
            </a:r>
            <a:r>
              <a:rPr lang="ko-KR" altLang="en-US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기 화재조사반 현장실습</a:t>
            </a:r>
            <a:endParaRPr lang="ko-KR" altLang="en-US" sz="2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357158" y="285728"/>
            <a:ext cx="7455201" cy="707886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tx1"/>
            </a:outerShdw>
          </a:effectLst>
        </p:spPr>
        <p:txBody>
          <a:bodyPr wrap="square" lIns="91440" tIns="45720" rIns="91440" bIns="45720">
            <a:spAutoFit/>
          </a:bodyPr>
          <a:lstStyle/>
          <a:p>
            <a:pPr lvl="0">
              <a:defRPr lang="ko-KR" altLang="en-US"/>
            </a:pPr>
            <a:r>
              <a:rPr lang="ko-KR" altLang="en-US" sz="4000" b="1" spc="100" dirty="0" err="1" smtClean="0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현장지휘팀</a:t>
            </a:r>
            <a:r>
              <a:rPr lang="ko-KR" altLang="en-US" sz="4000" b="1" spc="100" dirty="0" smtClean="0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 계획</a:t>
            </a:r>
            <a:endParaRPr lang="en-US" altLang="ko-KR" sz="4000" b="1" spc="100" dirty="0">
              <a:ln w="18000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rgbClr val="FFFF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95664" y="1857364"/>
            <a:ext cx="7776864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  <a:defRPr lang="ko-KR" altLang="en-US"/>
            </a:pPr>
            <a:r>
              <a:rPr lang="ko-KR" altLang="en-US" sz="2000" dirty="0" smtClean="0">
                <a:latin typeface="HY견고딕"/>
                <a:ea typeface="HY견고딕"/>
              </a:rPr>
              <a:t>가</a:t>
            </a:r>
            <a:r>
              <a:rPr lang="en-US" altLang="ko-KR" sz="2000" dirty="0" smtClean="0">
                <a:latin typeface="HY견고딕"/>
                <a:ea typeface="HY견고딕"/>
              </a:rPr>
              <a:t>.</a:t>
            </a:r>
            <a:r>
              <a:rPr lang="ko-KR" altLang="en-US" sz="2000" dirty="0" smtClean="0">
                <a:latin typeface="HY견고딕"/>
                <a:ea typeface="HY견고딕"/>
              </a:rPr>
              <a:t> 기   간 </a:t>
            </a:r>
            <a:r>
              <a:rPr lang="en-US" altLang="ko-KR" sz="2000" dirty="0" smtClean="0">
                <a:latin typeface="HY견고딕"/>
                <a:ea typeface="HY견고딕"/>
              </a:rPr>
              <a:t>: 2014. 9. 22.(</a:t>
            </a:r>
            <a:r>
              <a:rPr lang="ko-KR" altLang="en-US" sz="2000" dirty="0" smtClean="0">
                <a:latin typeface="HY견고딕"/>
                <a:ea typeface="HY견고딕"/>
              </a:rPr>
              <a:t>월</a:t>
            </a:r>
            <a:r>
              <a:rPr lang="en-US" altLang="ko-KR" sz="2000" dirty="0" smtClean="0">
                <a:latin typeface="HY견고딕"/>
                <a:ea typeface="HY견고딕"/>
              </a:rPr>
              <a:t>) ~ 10. 1.(</a:t>
            </a:r>
            <a:r>
              <a:rPr lang="ko-KR" altLang="en-US" sz="2000" dirty="0" smtClean="0">
                <a:latin typeface="HY견고딕"/>
                <a:ea typeface="HY견고딕"/>
              </a:rPr>
              <a:t>수</a:t>
            </a:r>
            <a:r>
              <a:rPr lang="en-US" altLang="ko-KR" sz="2000" dirty="0" smtClean="0">
                <a:latin typeface="HY견고딕"/>
                <a:ea typeface="HY견고딕"/>
              </a:rPr>
              <a:t>)(</a:t>
            </a:r>
            <a:r>
              <a:rPr lang="ko-KR" altLang="en-US" sz="2000" dirty="0" smtClean="0">
                <a:latin typeface="HY견고딕"/>
                <a:ea typeface="HY견고딕"/>
              </a:rPr>
              <a:t>기간 중 </a:t>
            </a:r>
            <a:r>
              <a:rPr lang="en-US" altLang="ko-KR" sz="2000" dirty="0" smtClean="0">
                <a:latin typeface="HY견고딕"/>
                <a:ea typeface="HY견고딕"/>
              </a:rPr>
              <a:t>8</a:t>
            </a:r>
            <a:r>
              <a:rPr lang="ko-KR" altLang="en-US" sz="2000" dirty="0" smtClean="0">
                <a:latin typeface="HY견고딕"/>
                <a:ea typeface="HY견고딕"/>
              </a:rPr>
              <a:t>일간</a:t>
            </a:r>
            <a:r>
              <a:rPr lang="en-US" altLang="ko-KR" sz="2000" dirty="0" smtClean="0">
                <a:latin typeface="HY견고딕"/>
                <a:ea typeface="HY견고딕"/>
              </a:rPr>
              <a:t>)</a:t>
            </a:r>
          </a:p>
          <a:p>
            <a:pPr>
              <a:lnSpc>
                <a:spcPct val="200000"/>
              </a:lnSpc>
              <a:defRPr lang="ko-KR" altLang="en-US"/>
            </a:pPr>
            <a:r>
              <a:rPr lang="ko-KR" altLang="en-US" sz="2000" dirty="0" smtClean="0">
                <a:latin typeface="HY견고딕"/>
                <a:ea typeface="HY견고딕"/>
              </a:rPr>
              <a:t>나</a:t>
            </a:r>
            <a:r>
              <a:rPr lang="en-US" altLang="ko-KR" sz="2000" dirty="0" smtClean="0">
                <a:latin typeface="HY견고딕"/>
                <a:ea typeface="HY견고딕"/>
              </a:rPr>
              <a:t>. </a:t>
            </a:r>
            <a:r>
              <a:rPr lang="ko-KR" altLang="en-US" sz="2000" dirty="0" smtClean="0">
                <a:latin typeface="HY견고딕"/>
                <a:ea typeface="HY견고딕"/>
              </a:rPr>
              <a:t>대   상 </a:t>
            </a:r>
            <a:r>
              <a:rPr lang="en-US" altLang="ko-KR" sz="2000" dirty="0" smtClean="0">
                <a:latin typeface="HY견고딕"/>
                <a:ea typeface="HY견고딕"/>
              </a:rPr>
              <a:t>: </a:t>
            </a:r>
            <a:r>
              <a:rPr lang="ko-KR" altLang="en-US" sz="2000" dirty="0" smtClean="0">
                <a:latin typeface="HY견고딕"/>
                <a:ea typeface="HY견고딕"/>
              </a:rPr>
              <a:t>세종로</a:t>
            </a:r>
            <a:r>
              <a:rPr lang="en-US" altLang="ko-KR" sz="2000" dirty="0" smtClean="0">
                <a:latin typeface="HY견고딕"/>
                <a:ea typeface="HY견고딕"/>
              </a:rPr>
              <a:t>119</a:t>
            </a:r>
            <a:r>
              <a:rPr lang="ko-KR" altLang="en-US" sz="2000" dirty="0" smtClean="0">
                <a:latin typeface="HY견고딕"/>
                <a:ea typeface="HY견고딕"/>
              </a:rPr>
              <a:t>안전센터 </a:t>
            </a:r>
            <a:r>
              <a:rPr lang="ko-KR" altLang="en-US" sz="2000" dirty="0" err="1" smtClean="0">
                <a:latin typeface="HY견고딕"/>
                <a:ea typeface="HY견고딕"/>
              </a:rPr>
              <a:t>소방교</a:t>
            </a:r>
            <a:r>
              <a:rPr lang="ko-KR" altLang="en-US" sz="2000" dirty="0" smtClean="0">
                <a:latin typeface="HY견고딕"/>
                <a:ea typeface="HY견고딕"/>
              </a:rPr>
              <a:t> 김준식</a:t>
            </a:r>
          </a:p>
          <a:p>
            <a:pPr>
              <a:lnSpc>
                <a:spcPct val="200000"/>
              </a:lnSpc>
              <a:defRPr lang="ko-KR" altLang="en-US"/>
            </a:pPr>
            <a:r>
              <a:rPr lang="ko-KR" altLang="en-US" sz="2000" dirty="0" smtClean="0">
                <a:latin typeface="HY견고딕"/>
                <a:ea typeface="HY견고딕"/>
              </a:rPr>
              <a:t>다</a:t>
            </a:r>
            <a:r>
              <a:rPr lang="en-US" altLang="ko-KR" sz="2000" dirty="0" smtClean="0">
                <a:latin typeface="HY견고딕"/>
                <a:ea typeface="HY견고딕"/>
              </a:rPr>
              <a:t>. </a:t>
            </a:r>
            <a:r>
              <a:rPr lang="ko-KR" altLang="en-US" sz="2000" dirty="0" smtClean="0">
                <a:latin typeface="HY견고딕"/>
                <a:ea typeface="HY견고딕"/>
              </a:rPr>
              <a:t>내   용 </a:t>
            </a:r>
            <a:r>
              <a:rPr lang="en-US" altLang="ko-KR" sz="2000" dirty="0" smtClean="0">
                <a:latin typeface="HY견고딕"/>
                <a:ea typeface="HY견고딕"/>
              </a:rPr>
              <a:t>: </a:t>
            </a:r>
            <a:r>
              <a:rPr lang="ko-KR" altLang="en-US" sz="2000" dirty="0" smtClean="0">
                <a:latin typeface="HY견고딕"/>
                <a:ea typeface="HY견고딕"/>
              </a:rPr>
              <a:t>화재원인조사 및 감식 등 화재조사실무</a:t>
            </a:r>
            <a:endParaRPr lang="en-US" altLang="ko-KR" sz="2000" dirty="0" smtClean="0">
              <a:latin typeface="HY견고딕"/>
              <a:ea typeface="HY견고딕"/>
            </a:endParaRPr>
          </a:p>
          <a:p>
            <a:pPr>
              <a:lnSpc>
                <a:spcPct val="200000"/>
              </a:lnSpc>
              <a:defRPr lang="ko-KR" altLang="en-US"/>
            </a:pPr>
            <a:r>
              <a:rPr lang="ko-KR" altLang="en-US" sz="2000" dirty="0" smtClean="0">
                <a:latin typeface="HY견고딕"/>
                <a:ea typeface="HY견고딕"/>
              </a:rPr>
              <a:t>라</a:t>
            </a:r>
            <a:r>
              <a:rPr lang="en-US" altLang="ko-KR" sz="2000" dirty="0" smtClean="0">
                <a:latin typeface="HY견고딕"/>
                <a:ea typeface="HY견고딕"/>
              </a:rPr>
              <a:t>.</a:t>
            </a:r>
            <a:r>
              <a:rPr lang="ko-KR" altLang="en-US" sz="2000" dirty="0" smtClean="0">
                <a:latin typeface="HY견고딕"/>
                <a:ea typeface="HY견고딕"/>
              </a:rPr>
              <a:t> </a:t>
            </a:r>
            <a:r>
              <a:rPr lang="ko-KR" altLang="en-US" sz="2000" dirty="0" err="1" smtClean="0">
                <a:latin typeface="HY견고딕"/>
                <a:ea typeface="HY견고딕"/>
              </a:rPr>
              <a:t>과정명</a:t>
            </a:r>
            <a:r>
              <a:rPr lang="ko-KR" altLang="en-US" sz="2000" dirty="0" smtClean="0">
                <a:latin typeface="HY견고딕"/>
                <a:ea typeface="HY견고딕"/>
              </a:rPr>
              <a:t> </a:t>
            </a:r>
            <a:r>
              <a:rPr lang="en-US" altLang="ko-KR" sz="2000" dirty="0" smtClean="0">
                <a:latin typeface="HY견고딕"/>
                <a:ea typeface="HY견고딕"/>
              </a:rPr>
              <a:t>: </a:t>
            </a:r>
            <a:r>
              <a:rPr lang="ko-KR" altLang="en-US" sz="2000" dirty="0" smtClean="0">
                <a:latin typeface="HY견고딕"/>
                <a:ea typeface="HY견고딕"/>
              </a:rPr>
              <a:t>제</a:t>
            </a:r>
            <a:r>
              <a:rPr lang="en-US" altLang="ko-KR" sz="2000" dirty="0" smtClean="0">
                <a:latin typeface="HY견고딕"/>
                <a:ea typeface="HY견고딕"/>
              </a:rPr>
              <a:t>17</a:t>
            </a:r>
            <a:r>
              <a:rPr lang="ko-KR" altLang="en-US" sz="2000" dirty="0" smtClean="0">
                <a:latin typeface="HY견고딕"/>
                <a:ea typeface="HY견고딕"/>
              </a:rPr>
              <a:t>기 화재조사반</a:t>
            </a:r>
            <a:endParaRPr lang="en-US" altLang="ko-KR" sz="2000" dirty="0" smtClean="0">
              <a:latin typeface="HY견고딕"/>
              <a:ea typeface="HY견고딕"/>
            </a:endParaRPr>
          </a:p>
        </p:txBody>
      </p:sp>
    </p:spTree>
  </p:cSld>
  <p:clrMapOvr>
    <a:masterClrMapping/>
  </p:clrMapOvr>
  <p:transition advTm="176859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그림 19" descr="back02_1.jpg"/>
          <p:cNvPicPr>
            <a:picLocks noGrp="1" noChangeAspect="1"/>
          </p:cNvPicPr>
          <p:nvPr/>
        </p:nvPicPr>
        <p:blipFill rotWithShape="1"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직사각형 9"/>
          <p:cNvSpPr>
            <a:spLocks noChangeAspect="1"/>
          </p:cNvSpPr>
          <p:nvPr/>
        </p:nvSpPr>
        <p:spPr>
          <a:xfrm>
            <a:off x="357158" y="285728"/>
            <a:ext cx="3960000" cy="720000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tx1"/>
            </a:outerShdw>
          </a:effectLst>
        </p:spPr>
        <p:txBody>
          <a:bodyPr wrap="none" lIns="0" tIns="0" rIns="0" bIns="0" anchor="ctr" anchorCtr="0">
            <a:noAutofit/>
          </a:bodyPr>
          <a:lstStyle/>
          <a:p>
            <a:pPr lvl="0">
              <a:lnSpc>
                <a:spcPct val="100000"/>
              </a:lnSpc>
              <a:defRPr lang="ko-KR" altLang="en-US"/>
            </a:pPr>
            <a:r>
              <a:rPr lang="ko-KR" altLang="en-US" sz="4000" b="1" spc="100" dirty="0" err="1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구조구급팀</a:t>
            </a:r>
            <a:r>
              <a:rPr lang="ko-KR" altLang="en-US" sz="4000" b="1" spc="100" dirty="0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 sz="4000" b="1" spc="100" dirty="0" smtClean="0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계획</a:t>
            </a:r>
            <a:endParaRPr lang="ko-KR" altLang="en-US" sz="4000" b="1" spc="100" dirty="0">
              <a:ln w="18000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rgbClr val="FFFF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39552" y="1772816"/>
            <a:ext cx="802007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가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일      시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2014. 9. 25.(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목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) 10:00 ~ 12:00</a:t>
            </a:r>
          </a:p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나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장      소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본서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3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층 소회의실</a:t>
            </a: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다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참석범위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훈련참여 전 직원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내근전원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2000" dirty="0" err="1" smtClean="0">
                <a:latin typeface="HY견고딕" pitchFamily="18" charset="-127"/>
                <a:ea typeface="HY견고딕" pitchFamily="18" charset="-127"/>
              </a:rPr>
              <a:t>센터장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외근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2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팀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)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 </a:t>
            </a: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라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내      용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훈련개요</a:t>
            </a:r>
            <a:r>
              <a:rPr lang="en-US" altLang="ko-KR" sz="2000" smtClean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2000" smtClean="0">
                <a:latin typeface="HY견고딕" pitchFamily="18" charset="-127"/>
                <a:ea typeface="HY견고딕" pitchFamily="18" charset="-127"/>
              </a:rPr>
              <a:t>개인별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임무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안전사고 방지 등</a:t>
            </a: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8" name="모서리가 둥근 직사각형 7"/>
          <p:cNvSpPr/>
          <p:nvPr/>
        </p:nvSpPr>
        <p:spPr>
          <a:xfrm>
            <a:off x="395536" y="1196752"/>
            <a:ext cx="7416824" cy="5040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89999" tIns="0" rIns="89999" bIns="0" anchor="ctr"/>
          <a:lstStyle/>
          <a:p>
            <a:pPr>
              <a:defRPr lang="ko-KR" altLang="en-US"/>
            </a:pPr>
            <a:r>
              <a:rPr lang="en-US" altLang="ko-KR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1. 2014.</a:t>
            </a:r>
            <a:r>
              <a:rPr lang="ko-KR" altLang="en-US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 재난대비</a:t>
            </a:r>
            <a:r>
              <a:rPr lang="en-US" altLang="ko-KR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긴급구조 종합훈련 대상 도상훈련</a:t>
            </a:r>
            <a:endParaRPr lang="ko-KR" altLang="en-US" sz="2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" name="모서리가 둥근 직사각형 8"/>
          <p:cNvSpPr/>
          <p:nvPr/>
        </p:nvSpPr>
        <p:spPr>
          <a:xfrm>
            <a:off x="395536" y="3933056"/>
            <a:ext cx="8136904" cy="5040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89999" tIns="0" rIns="89999" bIns="0" anchor="ctr"/>
          <a:lstStyle/>
          <a:p>
            <a:pPr lvl="0">
              <a:defRPr lang="ko-KR" altLang="en-US"/>
            </a:pPr>
            <a:r>
              <a:rPr lang="en-US" altLang="ko-KR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2. ¾</a:t>
            </a:r>
            <a:r>
              <a:rPr lang="ko-KR" altLang="en-US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분기 긴급구조유관기관 </a:t>
            </a:r>
            <a:r>
              <a:rPr lang="ko-KR" altLang="en-US" sz="2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비상동보장치</a:t>
            </a:r>
            <a:r>
              <a:rPr lang="ko-KR" altLang="en-US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 가동 점검 계획</a:t>
            </a:r>
            <a:endParaRPr lang="ko-KR" altLang="en-US" sz="2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39552" y="4509120"/>
            <a:ext cx="849694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가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일     시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2014. 9. 23.(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화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),15:00</a:t>
            </a:r>
          </a:p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나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대     상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종로구청 등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27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개</a:t>
            </a:r>
            <a:endParaRPr lang="en-US" altLang="ko-KR" dirty="0" smtClean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다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발 </a:t>
            </a:r>
            <a:r>
              <a:rPr lang="ko-KR" altLang="en-US" sz="2000" dirty="0" err="1" smtClean="0">
                <a:latin typeface="HY견고딕" pitchFamily="18" charset="-127"/>
                <a:ea typeface="HY견고딕" pitchFamily="18" charset="-127"/>
              </a:rPr>
              <a:t>령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 자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구조구급팀장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당일 당직상황근무자</a:t>
            </a:r>
            <a:endParaRPr lang="en-US" altLang="ko-KR" dirty="0" smtClean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라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방     법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종합재난관리시스템→정보관리시스템→자동전파시스템</a:t>
            </a: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</p:txBody>
      </p:sp>
    </p:spTree>
  </p:cSld>
  <p:clrMapOvr>
    <a:masterClrMapping/>
  </p:clrMapOvr>
  <p:transition advTm="176859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그림 19" descr="back02_1.jpg"/>
          <p:cNvPicPr>
            <a:picLocks noGrp="1" noChangeAspect="1"/>
          </p:cNvPicPr>
          <p:nvPr/>
        </p:nvPicPr>
        <p:blipFill rotWithShape="1"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직사각형 9"/>
          <p:cNvSpPr>
            <a:spLocks noChangeAspect="1"/>
          </p:cNvSpPr>
          <p:nvPr/>
        </p:nvSpPr>
        <p:spPr>
          <a:xfrm>
            <a:off x="357158" y="285728"/>
            <a:ext cx="3960000" cy="720000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tx1"/>
            </a:outerShdw>
          </a:effectLst>
        </p:spPr>
        <p:txBody>
          <a:bodyPr wrap="none" lIns="0" tIns="0" rIns="0" bIns="0" anchor="ctr" anchorCtr="0">
            <a:noAutofit/>
          </a:bodyPr>
          <a:lstStyle/>
          <a:p>
            <a:pPr lvl="0">
              <a:lnSpc>
                <a:spcPct val="100000"/>
              </a:lnSpc>
              <a:defRPr lang="ko-KR" altLang="en-US"/>
            </a:pPr>
            <a:r>
              <a:rPr lang="ko-KR" altLang="en-US" sz="4000" b="1" spc="100" dirty="0" err="1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구조구급팀</a:t>
            </a:r>
            <a:r>
              <a:rPr lang="ko-KR" altLang="en-US" sz="4000" b="1" spc="100" dirty="0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 sz="4000" b="1" spc="100" dirty="0" smtClean="0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계획</a:t>
            </a:r>
            <a:endParaRPr lang="ko-KR" altLang="en-US" sz="4000" b="1" spc="100" dirty="0">
              <a:ln w="18000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rgbClr val="FFFF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39552" y="1772816"/>
            <a:ext cx="828092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가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일    시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2014. 10. 15.(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수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) 15:00 ~ 16:00</a:t>
            </a:r>
          </a:p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나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장    소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현대계동 사옥 </a:t>
            </a:r>
            <a:r>
              <a:rPr lang="en-US" altLang="ko-KR" dirty="0" smtClean="0">
                <a:latin typeface="HY견고딕" pitchFamily="18" charset="-127"/>
                <a:ea typeface="HY견고딕" pitchFamily="18" charset="-127"/>
              </a:rPr>
              <a:t>(※ 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긴급구조종합훈련과 병행</a:t>
            </a:r>
            <a:r>
              <a:rPr lang="en-US" altLang="ko-KR" dirty="0" smtClean="0">
                <a:latin typeface="HY견고딕" pitchFamily="18" charset="-127"/>
                <a:ea typeface="HY견고딕" pitchFamily="18" charset="-127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다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내    용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다수사상자 발생시 </a:t>
            </a:r>
            <a:r>
              <a:rPr lang="ko-KR" altLang="en-US" sz="2000" dirty="0" err="1" smtClean="0">
                <a:latin typeface="HY견고딕" pitchFamily="18" charset="-127"/>
                <a:ea typeface="HY견고딕" pitchFamily="18" charset="-127"/>
              </a:rPr>
              <a:t>구급대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 중증도 </a:t>
            </a:r>
            <a:r>
              <a:rPr lang="ko-KR" altLang="en-US" sz="2000" dirty="0" err="1" smtClean="0">
                <a:latin typeface="HY견고딕" pitchFamily="18" charset="-127"/>
                <a:ea typeface="HY견고딕" pitchFamily="18" charset="-127"/>
              </a:rPr>
              <a:t>분류등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 대응 능력 향상</a:t>
            </a: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8" name="모서리가 둥근 직사각형 7"/>
          <p:cNvSpPr/>
          <p:nvPr/>
        </p:nvSpPr>
        <p:spPr>
          <a:xfrm>
            <a:off x="395536" y="1196752"/>
            <a:ext cx="7488832" cy="5040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89999" tIns="0" rIns="89999" bIns="0" anchor="ctr"/>
          <a:lstStyle/>
          <a:p>
            <a:pPr>
              <a:defRPr lang="ko-KR" altLang="en-US"/>
            </a:pPr>
            <a:r>
              <a:rPr lang="en-US" altLang="ko-KR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3. 2014</a:t>
            </a:r>
            <a:r>
              <a:rPr lang="ko-KR" altLang="en-US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년 다수사상자 발생 구급대응훈련 계획 수립</a:t>
            </a:r>
            <a:endParaRPr lang="ko-KR" altLang="en-US" sz="2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31032" y="4149080"/>
            <a:ext cx="8712968" cy="1892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가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기      간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2014. 8. 13. ~ 10. 10.(2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개월간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나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항      목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8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개 항목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2000" dirty="0" err="1" smtClean="0">
                <a:latin typeface="HY견고딕" pitchFamily="18" charset="-127"/>
                <a:ea typeface="HY견고딕" pitchFamily="18" charset="-127"/>
              </a:rPr>
              <a:t>심정지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2000" dirty="0" err="1" smtClean="0">
                <a:latin typeface="HY견고딕" pitchFamily="18" charset="-127"/>
                <a:ea typeface="HY견고딕" pitchFamily="18" charset="-127"/>
              </a:rPr>
              <a:t>흉통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2000" dirty="0" err="1" smtClean="0">
                <a:latin typeface="HY견고딕" pitchFamily="18" charset="-127"/>
                <a:ea typeface="HY견고딕" pitchFamily="18" charset="-127"/>
              </a:rPr>
              <a:t>저혈당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호흡곤란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쇼크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뇌졸중 등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다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대      상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전국 구급대가 서울대학교병원에 이송한 환자</a:t>
            </a: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dirty="0" smtClean="0">
                <a:latin typeface="HY견고딕" pitchFamily="18" charset="-127"/>
                <a:ea typeface="HY견고딕" pitchFamily="18" charset="-127"/>
              </a:rPr>
              <a:t>※ 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입력현황</a:t>
            </a:r>
            <a:r>
              <a:rPr lang="en-US" altLang="ko-KR" dirty="0" smtClean="0">
                <a:latin typeface="HY견고딕" pitchFamily="18" charset="-127"/>
                <a:ea typeface="HY견고딕" pitchFamily="18" charset="-127"/>
              </a:rPr>
              <a:t>(9.19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현재</a:t>
            </a:r>
            <a:r>
              <a:rPr lang="en-US" altLang="ko-KR" dirty="0" smtClean="0">
                <a:latin typeface="HY견고딕" pitchFamily="18" charset="-127"/>
                <a:ea typeface="HY견고딕" pitchFamily="18" charset="-127"/>
              </a:rPr>
              <a:t>)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dirty="0" smtClean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서울대학병원 관계자가 작성한 병원조사지 </a:t>
            </a:r>
            <a:r>
              <a:rPr lang="en-US" altLang="ko-KR" dirty="0" smtClean="0">
                <a:latin typeface="HY견고딕" pitchFamily="18" charset="-127"/>
                <a:ea typeface="HY견고딕" pitchFamily="18" charset="-127"/>
              </a:rPr>
              <a:t>456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건 입력</a:t>
            </a:r>
            <a:endParaRPr lang="en-US" altLang="ko-KR" dirty="0" smtClean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2" name="모서리가 둥근 직사각형 11"/>
          <p:cNvSpPr/>
          <p:nvPr/>
        </p:nvSpPr>
        <p:spPr>
          <a:xfrm>
            <a:off x="467544" y="3573016"/>
            <a:ext cx="8424936" cy="500066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4. 2014</a:t>
            </a:r>
            <a:r>
              <a:rPr lang="ko-KR" altLang="en-US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년 구급대원 현장처치 적절성  관련 병원조사지 입력</a:t>
            </a:r>
            <a:endParaRPr lang="en-US" altLang="ko-KR" sz="24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HY울릉도M" pitchFamily="18" charset="-127"/>
              <a:ea typeface="HY울릉도M" pitchFamily="18" charset="-127"/>
            </a:endParaRPr>
          </a:p>
        </p:txBody>
      </p:sp>
    </p:spTree>
  </p:cSld>
  <p:clrMapOvr>
    <a:masterClrMapping/>
  </p:clrMapOvr>
  <p:transition advTm="176859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그림 19" descr="back02_1.jpg"/>
          <p:cNvPicPr>
            <a:picLocks noGrp="1" noChangeAspect="1"/>
          </p:cNvPicPr>
          <p:nvPr/>
        </p:nvPicPr>
        <p:blipFill rotWithShape="1"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25" name="Rectangle 1"/>
          <p:cNvSpPr>
            <a:spLocks noChangeArrowheads="1"/>
          </p:cNvSpPr>
          <p:nvPr/>
        </p:nvSpPr>
        <p:spPr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/>
          </a:ln>
          <a:effectLst/>
        </p:spPr>
        <p:txBody>
          <a:bodyPr vert="horz" wrap="none" lIns="91440" tIns="45720" rIns="91440" bIns="45720" anchor="ctr" anchorCtr="0">
            <a:spAutoFit/>
          </a:bodyPr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357158" y="285728"/>
            <a:ext cx="7455201" cy="1323439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tx1"/>
            </a:outerShdw>
          </a:effectLst>
        </p:spPr>
        <p:txBody>
          <a:bodyPr wrap="square" lIns="91440" tIns="45720" rIns="91440" bIns="45720">
            <a:spAutoFit/>
          </a:bodyPr>
          <a:lstStyle/>
          <a:p>
            <a:pPr lvl="0">
              <a:defRPr lang="ko-KR" altLang="en-US"/>
            </a:pPr>
            <a:r>
              <a:rPr lang="ko-KR" altLang="en-US" sz="4000" b="1" spc="100" dirty="0" err="1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예방팀</a:t>
            </a:r>
            <a:r>
              <a:rPr lang="ko-KR" altLang="en-US" sz="4000" b="1" spc="100" dirty="0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 계획</a:t>
            </a:r>
          </a:p>
          <a:p>
            <a:pPr lvl="0">
              <a:defRPr lang="ko-KR" altLang="en-US"/>
            </a:pPr>
            <a:endParaRPr lang="en-US" altLang="ko-KR" sz="4000" b="1" spc="85" dirty="0">
              <a:solidFill>
                <a:srgbClr val="FFFF00"/>
              </a:solidFill>
            </a:endParaRPr>
          </a:p>
        </p:txBody>
      </p:sp>
      <p:sp>
        <p:nvSpPr>
          <p:cNvPr id="9" name="모서리가 둥근 직사각형 8"/>
          <p:cNvSpPr/>
          <p:nvPr/>
        </p:nvSpPr>
        <p:spPr>
          <a:xfrm>
            <a:off x="857224" y="1071546"/>
            <a:ext cx="5514976" cy="43660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>
              <a:defRPr lang="ko-KR" altLang="en-US"/>
            </a:pPr>
            <a:r>
              <a:rPr lang="en-US" altLang="ko-KR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1. </a:t>
            </a:r>
            <a:r>
              <a:rPr lang="ko-KR" altLang="en-US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하반기 상주감리대상 불시 현장확인</a:t>
            </a:r>
            <a:endParaRPr lang="ko-KR" altLang="en-US" sz="2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1071538" y="1571612"/>
            <a:ext cx="8215338" cy="2492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defRPr lang="ko-KR" altLang="en-US"/>
            </a:pPr>
            <a:r>
              <a:rPr lang="ko-KR" altLang="en-US" sz="2000" dirty="0" smtClean="0">
                <a:latin typeface="HY견고딕"/>
                <a:ea typeface="HY견고딕"/>
              </a:rPr>
              <a:t>가</a:t>
            </a:r>
            <a:r>
              <a:rPr lang="en-US" altLang="ko-KR" sz="2000" dirty="0" smtClean="0">
                <a:latin typeface="HY견고딕"/>
                <a:ea typeface="HY견고딕"/>
              </a:rPr>
              <a:t>. </a:t>
            </a:r>
            <a:r>
              <a:rPr lang="ko-KR" altLang="en-US" sz="2000" dirty="0" smtClean="0">
                <a:latin typeface="HY견고딕"/>
                <a:ea typeface="HY견고딕"/>
              </a:rPr>
              <a:t>기      간 </a:t>
            </a:r>
            <a:r>
              <a:rPr lang="en-US" altLang="ko-KR" sz="2000" dirty="0" smtClean="0">
                <a:latin typeface="HY견고딕"/>
                <a:ea typeface="HY견고딕"/>
              </a:rPr>
              <a:t>: 2014. 9. 22.(</a:t>
            </a:r>
            <a:r>
              <a:rPr lang="ko-KR" altLang="en-US" sz="2000" dirty="0" smtClean="0">
                <a:latin typeface="HY견고딕"/>
                <a:ea typeface="HY견고딕"/>
              </a:rPr>
              <a:t>월</a:t>
            </a:r>
            <a:r>
              <a:rPr lang="en-US" altLang="ko-KR" sz="2000" dirty="0" smtClean="0">
                <a:latin typeface="HY견고딕"/>
                <a:ea typeface="HY견고딕"/>
              </a:rPr>
              <a:t>) ~ 9.26(</a:t>
            </a:r>
            <a:r>
              <a:rPr lang="ko-KR" altLang="en-US" sz="2000" dirty="0" smtClean="0">
                <a:latin typeface="HY견고딕"/>
                <a:ea typeface="HY견고딕"/>
              </a:rPr>
              <a:t>금</a:t>
            </a:r>
            <a:r>
              <a:rPr lang="en-US" altLang="ko-KR" sz="2000" dirty="0" smtClean="0">
                <a:latin typeface="HY견고딕"/>
                <a:ea typeface="HY견고딕"/>
              </a:rPr>
              <a:t>)</a:t>
            </a:r>
          </a:p>
          <a:p>
            <a:pPr lvl="0">
              <a:lnSpc>
                <a:spcPct val="130000"/>
              </a:lnSpc>
              <a:defRPr lang="ko-KR" altLang="en-US"/>
            </a:pPr>
            <a:r>
              <a:rPr lang="ko-KR" altLang="en-US" sz="2000" dirty="0" smtClean="0">
                <a:latin typeface="HY견고딕"/>
                <a:ea typeface="HY견고딕"/>
              </a:rPr>
              <a:t>나</a:t>
            </a:r>
            <a:r>
              <a:rPr lang="en-US" altLang="ko-KR" sz="2000" dirty="0" smtClean="0">
                <a:latin typeface="HY견고딕"/>
                <a:ea typeface="HY견고딕"/>
              </a:rPr>
              <a:t>. </a:t>
            </a:r>
            <a:r>
              <a:rPr lang="ko-KR" altLang="en-US" sz="2000" dirty="0" smtClean="0">
                <a:latin typeface="HY견고딕"/>
                <a:ea typeface="HY견고딕"/>
              </a:rPr>
              <a:t>대      상 </a:t>
            </a:r>
            <a:r>
              <a:rPr lang="en-US" altLang="ko-KR" sz="2000" dirty="0" smtClean="0">
                <a:latin typeface="HY견고딕"/>
                <a:ea typeface="HY견고딕"/>
              </a:rPr>
              <a:t>: </a:t>
            </a:r>
            <a:r>
              <a:rPr lang="ko-KR" altLang="en-US" sz="2000" dirty="0" err="1" smtClean="0">
                <a:latin typeface="HY견고딕"/>
                <a:ea typeface="HY견고딕"/>
              </a:rPr>
              <a:t>케이티</a:t>
            </a:r>
            <a:r>
              <a:rPr lang="ko-KR" altLang="en-US" sz="2000" dirty="0" smtClean="0">
                <a:latin typeface="HY견고딕"/>
                <a:ea typeface="HY견고딕"/>
              </a:rPr>
              <a:t> 청진동 사옥 등 </a:t>
            </a:r>
            <a:r>
              <a:rPr lang="en-US" altLang="ko-KR" sz="2000" dirty="0" smtClean="0">
                <a:latin typeface="HY견고딕"/>
                <a:ea typeface="HY견고딕"/>
              </a:rPr>
              <a:t>5</a:t>
            </a:r>
            <a:r>
              <a:rPr lang="ko-KR" altLang="en-US" sz="2000" dirty="0" smtClean="0">
                <a:latin typeface="HY견고딕"/>
                <a:ea typeface="HY견고딕"/>
              </a:rPr>
              <a:t>개소</a:t>
            </a:r>
            <a:r>
              <a:rPr lang="en-US" altLang="ko-KR" sz="1600" dirty="0" smtClean="0">
                <a:latin typeface="HY견고딕"/>
                <a:ea typeface="HY견고딕"/>
              </a:rPr>
              <a:t>(</a:t>
            </a:r>
            <a:r>
              <a:rPr lang="ko-KR" altLang="en-US" sz="1600" dirty="0" smtClean="0">
                <a:latin typeface="HY견고딕"/>
                <a:ea typeface="HY견고딕"/>
              </a:rPr>
              <a:t>연면적 </a:t>
            </a:r>
            <a:r>
              <a:rPr lang="en-US" altLang="ko-KR" sz="1600" dirty="0" smtClean="0">
                <a:latin typeface="HY견고딕"/>
                <a:ea typeface="HY견고딕"/>
              </a:rPr>
              <a:t>3</a:t>
            </a:r>
            <a:r>
              <a:rPr lang="ko-KR" altLang="en-US" sz="1600" dirty="0" smtClean="0">
                <a:latin typeface="HY견고딕"/>
                <a:ea typeface="HY견고딕"/>
              </a:rPr>
              <a:t>만</a:t>
            </a:r>
            <a:r>
              <a:rPr lang="ko-KR" altLang="en-US" sz="1600" dirty="0" smtClean="0"/>
              <a:t> </a:t>
            </a:r>
            <a:r>
              <a:rPr lang="ko-KR" altLang="en-US" sz="1600" dirty="0" smtClean="0">
                <a:latin typeface="HY견고딕"/>
                <a:ea typeface="HY견고딕"/>
              </a:rPr>
              <a:t>㎡이상</a:t>
            </a:r>
            <a:r>
              <a:rPr lang="en-US" altLang="ko-KR" sz="1600" dirty="0" smtClean="0">
                <a:latin typeface="HY견고딕"/>
                <a:ea typeface="HY견고딕"/>
              </a:rPr>
              <a:t>)</a:t>
            </a:r>
            <a:r>
              <a:rPr lang="ko-KR" altLang="en-US" sz="1600" dirty="0" smtClean="0">
                <a:latin typeface="HY견고딕"/>
                <a:ea typeface="HY견고딕"/>
              </a:rPr>
              <a:t> </a:t>
            </a:r>
          </a:p>
          <a:p>
            <a:pPr>
              <a:lnSpc>
                <a:spcPct val="130000"/>
              </a:lnSpc>
              <a:defRPr lang="ko-KR" altLang="en-US"/>
            </a:pPr>
            <a:r>
              <a:rPr lang="ko-KR" altLang="en-US" sz="2000" dirty="0" smtClean="0">
                <a:latin typeface="HY견고딕"/>
                <a:ea typeface="HY견고딕"/>
              </a:rPr>
              <a:t>다</a:t>
            </a:r>
            <a:r>
              <a:rPr lang="en-US" altLang="ko-KR" sz="2000" dirty="0" smtClean="0">
                <a:latin typeface="HY견고딕"/>
                <a:ea typeface="HY견고딕"/>
              </a:rPr>
              <a:t>. </a:t>
            </a:r>
            <a:r>
              <a:rPr lang="ko-KR" altLang="en-US" sz="2000" dirty="0" smtClean="0">
                <a:latin typeface="HY견고딕"/>
                <a:ea typeface="HY견고딕"/>
              </a:rPr>
              <a:t>점검인원 </a:t>
            </a:r>
            <a:r>
              <a:rPr lang="en-US" altLang="ko-KR" sz="2000" dirty="0" smtClean="0">
                <a:latin typeface="HY견고딕"/>
                <a:ea typeface="HY견고딕"/>
              </a:rPr>
              <a:t>: 3</a:t>
            </a:r>
            <a:r>
              <a:rPr lang="ko-KR" altLang="en-US" sz="2000" dirty="0" smtClean="0">
                <a:latin typeface="HY견고딕"/>
                <a:ea typeface="HY견고딕"/>
              </a:rPr>
              <a:t>명</a:t>
            </a:r>
            <a:r>
              <a:rPr lang="en-US" altLang="ko-KR" dirty="0" smtClean="0">
                <a:latin typeface="HY견고딕"/>
                <a:ea typeface="HY견고딕"/>
              </a:rPr>
              <a:t>(</a:t>
            </a:r>
            <a:r>
              <a:rPr lang="ko-KR" altLang="en-US" dirty="0" smtClean="0">
                <a:latin typeface="HY견고딕"/>
                <a:ea typeface="HY견고딕"/>
              </a:rPr>
              <a:t>예방팀장 등 </a:t>
            </a:r>
            <a:r>
              <a:rPr lang="en-US" altLang="ko-KR" dirty="0" smtClean="0">
                <a:latin typeface="HY견고딕"/>
                <a:ea typeface="HY견고딕"/>
              </a:rPr>
              <a:t>3</a:t>
            </a:r>
            <a:r>
              <a:rPr lang="ko-KR" altLang="en-US" dirty="0" smtClean="0">
                <a:latin typeface="HY견고딕"/>
                <a:ea typeface="HY견고딕"/>
              </a:rPr>
              <a:t>명</a:t>
            </a:r>
            <a:r>
              <a:rPr lang="en-US" altLang="ko-KR" dirty="0" smtClean="0">
                <a:latin typeface="HY견고딕"/>
                <a:ea typeface="HY견고딕"/>
              </a:rPr>
              <a:t>) </a:t>
            </a:r>
          </a:p>
          <a:p>
            <a:pPr>
              <a:lnSpc>
                <a:spcPct val="130000"/>
              </a:lnSpc>
              <a:defRPr lang="ko-KR" altLang="en-US"/>
            </a:pPr>
            <a:r>
              <a:rPr lang="ko-KR" altLang="en-US" sz="2000" dirty="0" smtClean="0">
                <a:latin typeface="HY견고딕"/>
                <a:ea typeface="HY견고딕"/>
              </a:rPr>
              <a:t>라</a:t>
            </a:r>
            <a:r>
              <a:rPr lang="en-US" altLang="ko-KR" sz="2000" dirty="0" smtClean="0">
                <a:latin typeface="HY견고딕"/>
                <a:ea typeface="HY견고딕"/>
              </a:rPr>
              <a:t>. </a:t>
            </a:r>
            <a:r>
              <a:rPr lang="ko-KR" altLang="en-US" sz="2000" dirty="0" smtClean="0">
                <a:latin typeface="HY견고딕"/>
                <a:ea typeface="HY견고딕"/>
              </a:rPr>
              <a:t>주요내용 </a:t>
            </a:r>
            <a:endParaRPr lang="en-US" altLang="ko-KR" sz="2000" dirty="0" smtClean="0">
              <a:latin typeface="HY견고딕"/>
              <a:ea typeface="HY견고딕"/>
            </a:endParaRPr>
          </a:p>
          <a:p>
            <a:pPr>
              <a:lnSpc>
                <a:spcPct val="130000"/>
              </a:lnSpc>
              <a:defRPr lang="ko-KR" altLang="en-US"/>
            </a:pPr>
            <a:r>
              <a:rPr lang="en-US" altLang="ko-KR" sz="2000" dirty="0" smtClean="0">
                <a:latin typeface="HY견고딕"/>
                <a:ea typeface="HY견고딕"/>
              </a:rPr>
              <a:t>    - </a:t>
            </a:r>
            <a:r>
              <a:rPr lang="ko-KR" altLang="en-US" sz="2000" dirty="0" smtClean="0">
                <a:latin typeface="HY견고딕"/>
                <a:ea typeface="HY견고딕"/>
              </a:rPr>
              <a:t>공사장의 소방안전관리실태 확인</a:t>
            </a:r>
            <a:r>
              <a:rPr lang="en-US" altLang="ko-KR" sz="1600" dirty="0" smtClean="0">
                <a:latin typeface="HY견고딕"/>
                <a:ea typeface="HY견고딕"/>
              </a:rPr>
              <a:t>(</a:t>
            </a:r>
            <a:r>
              <a:rPr lang="ko-KR" altLang="en-US" sz="1600" dirty="0" smtClean="0">
                <a:latin typeface="HY견고딕"/>
                <a:ea typeface="HY견고딕"/>
              </a:rPr>
              <a:t>화기취급</a:t>
            </a:r>
            <a:r>
              <a:rPr lang="en-US" altLang="ko-KR" sz="1600" dirty="0" smtClean="0">
                <a:latin typeface="HY견고딕"/>
                <a:ea typeface="HY견고딕"/>
              </a:rPr>
              <a:t>, </a:t>
            </a:r>
            <a:r>
              <a:rPr lang="ko-KR" altLang="en-US" sz="1600" dirty="0" smtClean="0">
                <a:latin typeface="HY견고딕"/>
                <a:ea typeface="HY견고딕"/>
              </a:rPr>
              <a:t>화재감시자 지정 등</a:t>
            </a:r>
            <a:r>
              <a:rPr lang="en-US" altLang="ko-KR" sz="1600" dirty="0" smtClean="0">
                <a:latin typeface="HY견고딕"/>
                <a:ea typeface="HY견고딕"/>
              </a:rPr>
              <a:t>)</a:t>
            </a:r>
          </a:p>
          <a:p>
            <a:pPr>
              <a:lnSpc>
                <a:spcPct val="130000"/>
              </a:lnSpc>
              <a:defRPr lang="ko-KR" altLang="en-US"/>
            </a:pPr>
            <a:r>
              <a:rPr lang="ko-KR" altLang="en-US" sz="2000" dirty="0" smtClean="0">
                <a:latin typeface="HY견고딕"/>
                <a:ea typeface="HY견고딕"/>
              </a:rPr>
              <a:t>    </a:t>
            </a:r>
            <a:r>
              <a:rPr lang="en-US" altLang="ko-KR" sz="2000" dirty="0" smtClean="0">
                <a:latin typeface="HY견고딕"/>
                <a:ea typeface="HY견고딕"/>
              </a:rPr>
              <a:t>- </a:t>
            </a:r>
            <a:r>
              <a:rPr lang="ko-KR" altLang="en-US" sz="2000" dirty="0" smtClean="0">
                <a:latin typeface="HY견고딕"/>
                <a:ea typeface="HY견고딕"/>
              </a:rPr>
              <a:t>현장소장 등 관계자에 대한 소방안전교육 실시</a:t>
            </a:r>
          </a:p>
        </p:txBody>
      </p:sp>
      <p:sp>
        <p:nvSpPr>
          <p:cNvPr id="13" name="모서리가 둥근 직사각형 12"/>
          <p:cNvSpPr/>
          <p:nvPr/>
        </p:nvSpPr>
        <p:spPr>
          <a:xfrm>
            <a:off x="1000100" y="4071942"/>
            <a:ext cx="5286412" cy="500066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 lang="ko-KR" altLang="en-US"/>
            </a:pPr>
            <a:r>
              <a:rPr lang="en-US" altLang="ko-KR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2. </a:t>
            </a:r>
            <a:r>
              <a:rPr lang="ko-KR" altLang="en-US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노유자 시설 소방안전 협의체 운영</a:t>
            </a:r>
            <a:endParaRPr lang="en-US" altLang="ko-KR" sz="2400" b="1" dirty="0">
              <a:solidFill>
                <a:schemeClr val="bg2">
                  <a:tint val="85000"/>
                  <a:satMod val="155000"/>
                </a:schemeClr>
              </a:solidFill>
              <a:effectLst>
                <a:outerShdw blurRad="38100" dist="38100" dir="2700000" algn="tl" rotWithShape="0">
                  <a:srgbClr val="000000">
                    <a:alpha val="40000"/>
                  </a:srgbClr>
                </a:outerShdw>
              </a:effectLst>
              <a:latin typeface="HY울릉도M"/>
              <a:ea typeface="HY울릉도M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076426" y="4702821"/>
            <a:ext cx="8020074" cy="24006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defRPr lang="ko-KR" altLang="en-US"/>
            </a:pPr>
            <a:r>
              <a:rPr lang="ko-KR" altLang="en-US" sz="2000" dirty="0" smtClean="0">
                <a:latin typeface="HY견고딕"/>
                <a:ea typeface="HY견고딕"/>
              </a:rPr>
              <a:t>가</a:t>
            </a:r>
            <a:r>
              <a:rPr lang="en-US" altLang="ko-KR" sz="2000" dirty="0" smtClean="0">
                <a:latin typeface="HY견고딕"/>
                <a:ea typeface="HY견고딕"/>
              </a:rPr>
              <a:t>. </a:t>
            </a:r>
            <a:r>
              <a:rPr lang="ko-KR" altLang="en-US" sz="2000" dirty="0" smtClean="0">
                <a:latin typeface="HY견고딕"/>
                <a:ea typeface="HY견고딕"/>
              </a:rPr>
              <a:t>일     시 </a:t>
            </a:r>
            <a:r>
              <a:rPr lang="en-US" altLang="ko-KR" sz="2000" dirty="0" smtClean="0">
                <a:latin typeface="HY견고딕"/>
                <a:ea typeface="HY견고딕"/>
              </a:rPr>
              <a:t>: 2014.9.26 (</a:t>
            </a:r>
            <a:r>
              <a:rPr lang="ko-KR" altLang="en-US" sz="2000" dirty="0" smtClean="0">
                <a:latin typeface="HY견고딕"/>
                <a:ea typeface="HY견고딕"/>
              </a:rPr>
              <a:t>금</a:t>
            </a:r>
            <a:r>
              <a:rPr lang="en-US" altLang="ko-KR" sz="2000" dirty="0" smtClean="0">
                <a:latin typeface="HY견고딕"/>
                <a:ea typeface="HY견고딕"/>
              </a:rPr>
              <a:t>) 14:00 ~ </a:t>
            </a:r>
            <a:endParaRPr lang="ko-KR" altLang="en-US" sz="2000" dirty="0" smtClean="0">
              <a:latin typeface="HY견고딕"/>
              <a:ea typeface="HY견고딕"/>
            </a:endParaRPr>
          </a:p>
          <a:p>
            <a:pPr>
              <a:lnSpc>
                <a:spcPct val="125000"/>
              </a:lnSpc>
              <a:defRPr lang="ko-KR" altLang="en-US"/>
            </a:pPr>
            <a:r>
              <a:rPr lang="ko-KR" altLang="en-US" sz="2000" dirty="0" smtClean="0">
                <a:latin typeface="HY견고딕"/>
                <a:ea typeface="HY견고딕"/>
              </a:rPr>
              <a:t>나</a:t>
            </a:r>
            <a:r>
              <a:rPr lang="en-US" altLang="ko-KR" sz="2000" dirty="0" smtClean="0">
                <a:latin typeface="HY견고딕"/>
                <a:ea typeface="HY견고딕"/>
              </a:rPr>
              <a:t>. </a:t>
            </a:r>
            <a:r>
              <a:rPr lang="ko-KR" altLang="en-US" sz="2000" dirty="0" smtClean="0">
                <a:latin typeface="HY견고딕"/>
                <a:ea typeface="HY견고딕"/>
              </a:rPr>
              <a:t>대     상 </a:t>
            </a:r>
            <a:r>
              <a:rPr lang="en-US" altLang="ko-KR" sz="2000" dirty="0" smtClean="0">
                <a:latin typeface="HY견고딕"/>
                <a:ea typeface="HY견고딕"/>
              </a:rPr>
              <a:t>: 3</a:t>
            </a:r>
            <a:r>
              <a:rPr lang="ko-KR" altLang="en-US" sz="2000" dirty="0" smtClean="0">
                <a:latin typeface="HY견고딕"/>
                <a:ea typeface="HY견고딕"/>
              </a:rPr>
              <a:t>개 기관 </a:t>
            </a:r>
            <a:r>
              <a:rPr lang="en-US" altLang="ko-KR" sz="2000" dirty="0" smtClean="0">
                <a:latin typeface="HY견고딕"/>
                <a:ea typeface="HY견고딕"/>
              </a:rPr>
              <a:t>43</a:t>
            </a:r>
            <a:r>
              <a:rPr lang="ko-KR" altLang="en-US" sz="2000" dirty="0" smtClean="0">
                <a:latin typeface="HY견고딕"/>
                <a:ea typeface="HY견고딕"/>
              </a:rPr>
              <a:t>명 </a:t>
            </a:r>
            <a:r>
              <a:rPr lang="en-US" altLang="ko-KR" dirty="0" smtClean="0">
                <a:latin typeface="HY견고딕"/>
                <a:ea typeface="HY견고딕"/>
              </a:rPr>
              <a:t>(</a:t>
            </a:r>
            <a:r>
              <a:rPr lang="ko-KR" altLang="en-US" dirty="0" smtClean="0">
                <a:latin typeface="HY견고딕"/>
                <a:ea typeface="HY견고딕"/>
              </a:rPr>
              <a:t>소방 </a:t>
            </a:r>
            <a:r>
              <a:rPr lang="en-US" altLang="ko-KR" dirty="0" smtClean="0">
                <a:latin typeface="HY견고딕"/>
                <a:ea typeface="HY견고딕"/>
              </a:rPr>
              <a:t>4, </a:t>
            </a:r>
            <a:r>
              <a:rPr lang="ko-KR" altLang="en-US" dirty="0" smtClean="0">
                <a:latin typeface="HY견고딕"/>
                <a:ea typeface="HY견고딕"/>
              </a:rPr>
              <a:t>노유자 관련 대표 </a:t>
            </a:r>
            <a:r>
              <a:rPr lang="en-US" altLang="ko-KR" dirty="0" smtClean="0">
                <a:latin typeface="HY견고딕"/>
                <a:ea typeface="HY견고딕"/>
              </a:rPr>
              <a:t>37, </a:t>
            </a:r>
            <a:r>
              <a:rPr lang="ko-KR" altLang="en-US" dirty="0" smtClean="0">
                <a:latin typeface="HY견고딕"/>
                <a:ea typeface="HY견고딕"/>
              </a:rPr>
              <a:t>구청</a:t>
            </a:r>
            <a:r>
              <a:rPr lang="en-US" altLang="ko-KR" dirty="0" smtClean="0">
                <a:latin typeface="HY견고딕"/>
                <a:ea typeface="HY견고딕"/>
              </a:rPr>
              <a:t>2)</a:t>
            </a:r>
          </a:p>
          <a:p>
            <a:pPr>
              <a:lnSpc>
                <a:spcPct val="125000"/>
              </a:lnSpc>
              <a:defRPr lang="ko-KR" altLang="en-US"/>
            </a:pPr>
            <a:r>
              <a:rPr lang="ko-KR" altLang="en-US" sz="2000" dirty="0" smtClean="0">
                <a:latin typeface="HY견고딕"/>
                <a:ea typeface="HY견고딕"/>
              </a:rPr>
              <a:t>다</a:t>
            </a:r>
            <a:r>
              <a:rPr lang="en-US" altLang="ko-KR" sz="2000" dirty="0" smtClean="0">
                <a:latin typeface="HY견고딕"/>
                <a:ea typeface="HY견고딕"/>
              </a:rPr>
              <a:t>. </a:t>
            </a:r>
            <a:r>
              <a:rPr lang="ko-KR" altLang="en-US" sz="2000" dirty="0" smtClean="0">
                <a:latin typeface="HY견고딕"/>
                <a:ea typeface="HY견고딕"/>
              </a:rPr>
              <a:t>주요내용 </a:t>
            </a:r>
          </a:p>
          <a:p>
            <a:pPr>
              <a:lnSpc>
                <a:spcPct val="125000"/>
              </a:lnSpc>
              <a:defRPr lang="ko-KR" altLang="en-US"/>
            </a:pPr>
            <a:r>
              <a:rPr lang="en-US" altLang="ko-KR" sz="2000" dirty="0" smtClean="0">
                <a:latin typeface="HY견고딕"/>
                <a:ea typeface="HY견고딕"/>
              </a:rPr>
              <a:t>  </a:t>
            </a:r>
            <a:r>
              <a:rPr lang="ko-KR" altLang="en-US" sz="2000" dirty="0" smtClean="0">
                <a:latin typeface="HY견고딕"/>
                <a:ea typeface="HY견고딕"/>
              </a:rPr>
              <a:t>  </a:t>
            </a:r>
            <a:r>
              <a:rPr lang="en-US" altLang="ko-KR" sz="2000" dirty="0" smtClean="0">
                <a:latin typeface="HY견고딕"/>
                <a:ea typeface="HY견고딕"/>
              </a:rPr>
              <a:t>- </a:t>
            </a:r>
            <a:r>
              <a:rPr lang="ko-KR" altLang="en-US" sz="2000" dirty="0" smtClean="0">
                <a:latin typeface="HY견고딕"/>
                <a:ea typeface="HY견고딕"/>
              </a:rPr>
              <a:t>재난취약 요소에 대한 예방 및 선제적 대응체계 구축 마련</a:t>
            </a:r>
            <a:endParaRPr lang="en-US" altLang="ko-KR" sz="2000" dirty="0" smtClean="0">
              <a:latin typeface="HY견고딕"/>
              <a:ea typeface="HY견고딕"/>
            </a:endParaRPr>
          </a:p>
          <a:p>
            <a:pPr>
              <a:lnSpc>
                <a:spcPct val="125000"/>
              </a:lnSpc>
              <a:defRPr lang="ko-KR" altLang="en-US"/>
            </a:pPr>
            <a:r>
              <a:rPr lang="en-US" altLang="ko-KR" sz="2000" dirty="0" smtClean="0">
                <a:latin typeface="HY견고딕"/>
                <a:ea typeface="HY견고딕"/>
              </a:rPr>
              <a:t>    - </a:t>
            </a:r>
            <a:r>
              <a:rPr lang="ko-KR" altLang="en-US" sz="2000" dirty="0" smtClean="0">
                <a:latin typeface="HY견고딕"/>
                <a:ea typeface="HY견고딕"/>
              </a:rPr>
              <a:t>상호간 정보교환 및 안전환경 조성 등 협력적 안전 인프라 구축</a:t>
            </a:r>
            <a:endParaRPr lang="en-US" altLang="ko-KR" sz="2000" dirty="0" smtClean="0">
              <a:latin typeface="HY견고딕"/>
              <a:ea typeface="HY견고딕"/>
            </a:endParaRPr>
          </a:p>
          <a:p>
            <a:pPr>
              <a:lnSpc>
                <a:spcPct val="125000"/>
              </a:lnSpc>
              <a:defRPr lang="ko-KR" altLang="en-US"/>
            </a:pPr>
            <a:endParaRPr lang="en-US" altLang="ko-KR" sz="2000" dirty="0">
              <a:latin typeface="HY견고딕"/>
              <a:ea typeface="HY견고딕"/>
            </a:endParaRPr>
          </a:p>
        </p:txBody>
      </p:sp>
    </p:spTree>
  </p:cSld>
  <p:clrMapOvr>
    <a:masterClrMapping/>
  </p:clrMapOvr>
  <p:transition advTm="176859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그림 19" descr="back02_1.jpg"/>
          <p:cNvPicPr>
            <a:picLocks noGrp="1" noChangeAspect="1"/>
          </p:cNvPicPr>
          <p:nvPr/>
        </p:nvPicPr>
        <p:blipFill rotWithShape="1"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25" name="Rectangle 1"/>
          <p:cNvSpPr>
            <a:spLocks noChangeArrowheads="1"/>
          </p:cNvSpPr>
          <p:nvPr/>
        </p:nvSpPr>
        <p:spPr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/>
          </a:ln>
          <a:effectLst/>
        </p:spPr>
        <p:txBody>
          <a:bodyPr vert="horz" wrap="none" lIns="91440" tIns="45720" rIns="91440" bIns="45720" anchor="ctr" anchorCtr="0">
            <a:spAutoFit/>
          </a:bodyPr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357158" y="285728"/>
            <a:ext cx="7455201" cy="707886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tx1"/>
            </a:outerShdw>
          </a:effectLst>
        </p:spPr>
        <p:txBody>
          <a:bodyPr wrap="square" lIns="91440" tIns="45720" rIns="91440" bIns="45720">
            <a:spAutoFit/>
          </a:bodyPr>
          <a:lstStyle/>
          <a:p>
            <a:pPr lvl="0">
              <a:defRPr lang="ko-KR" altLang="en-US"/>
            </a:pPr>
            <a:r>
              <a:rPr lang="ko-KR" altLang="en-US" sz="4000" b="1" spc="100" dirty="0" err="1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예방팀</a:t>
            </a:r>
            <a:r>
              <a:rPr lang="ko-KR" altLang="en-US" sz="4000" b="1" spc="100" dirty="0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 계획</a:t>
            </a:r>
            <a:endParaRPr lang="en-US" altLang="ko-KR" sz="4000" b="1" spc="100" dirty="0">
              <a:ln w="18000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rgbClr val="FFFF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4" name="모서리가 둥근 직사각형 13"/>
          <p:cNvSpPr/>
          <p:nvPr/>
        </p:nvSpPr>
        <p:spPr>
          <a:xfrm>
            <a:off x="928662" y="1357298"/>
            <a:ext cx="5000660" cy="500066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>
              <a:defRPr lang="ko-KR" altLang="en-US"/>
            </a:pPr>
            <a:r>
              <a:rPr lang="en-US" altLang="ko-KR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3</a:t>
            </a:r>
            <a:r>
              <a:rPr lang="en-US" altLang="ko-KR" sz="2400" b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. </a:t>
            </a:r>
            <a:r>
              <a:rPr lang="ko-KR" altLang="en-US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예방행정업무처리 실태 확인점검</a:t>
            </a:r>
            <a:endParaRPr lang="en-US" altLang="ko-KR" sz="2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123926" y="2071678"/>
            <a:ext cx="8020074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defRPr lang="ko-KR" altLang="en-US"/>
            </a:pPr>
            <a:r>
              <a:rPr lang="ko-KR" altLang="en-US" sz="2000" dirty="0" smtClean="0">
                <a:latin typeface="HY견고딕"/>
                <a:ea typeface="HY견고딕"/>
              </a:rPr>
              <a:t>가</a:t>
            </a:r>
            <a:r>
              <a:rPr lang="en-US" altLang="ko-KR" sz="2000" dirty="0" smtClean="0">
                <a:latin typeface="HY견고딕"/>
                <a:ea typeface="HY견고딕"/>
              </a:rPr>
              <a:t>. </a:t>
            </a:r>
            <a:r>
              <a:rPr lang="ko-KR" altLang="en-US" sz="2000" dirty="0" smtClean="0">
                <a:latin typeface="HY견고딕"/>
                <a:ea typeface="HY견고딕"/>
              </a:rPr>
              <a:t>일     시 </a:t>
            </a:r>
            <a:r>
              <a:rPr lang="en-US" altLang="ko-KR" sz="2000" dirty="0" smtClean="0">
                <a:latin typeface="HY견고딕"/>
                <a:ea typeface="HY견고딕"/>
              </a:rPr>
              <a:t>: 2014. 9. 22. (</a:t>
            </a:r>
            <a:r>
              <a:rPr lang="ko-KR" altLang="en-US" sz="2000" dirty="0" smtClean="0">
                <a:latin typeface="HY견고딕"/>
                <a:ea typeface="HY견고딕"/>
              </a:rPr>
              <a:t>월</a:t>
            </a:r>
            <a:r>
              <a:rPr lang="en-US" altLang="ko-KR" sz="2000" dirty="0" smtClean="0">
                <a:latin typeface="HY견고딕"/>
                <a:ea typeface="HY견고딕"/>
              </a:rPr>
              <a:t>)</a:t>
            </a:r>
            <a:endParaRPr lang="ko-KR" altLang="en-US" sz="2000" dirty="0" smtClean="0">
              <a:latin typeface="HY견고딕"/>
              <a:ea typeface="HY견고딕"/>
            </a:endParaRPr>
          </a:p>
          <a:p>
            <a:pPr>
              <a:lnSpc>
                <a:spcPct val="125000"/>
              </a:lnSpc>
              <a:defRPr lang="ko-KR" altLang="en-US"/>
            </a:pPr>
            <a:r>
              <a:rPr lang="ko-KR" altLang="en-US" sz="2000" dirty="0" smtClean="0">
                <a:latin typeface="HY견고딕"/>
                <a:ea typeface="HY견고딕"/>
              </a:rPr>
              <a:t>나</a:t>
            </a:r>
            <a:r>
              <a:rPr lang="en-US" altLang="ko-KR" sz="2000" dirty="0" smtClean="0">
                <a:latin typeface="HY견고딕"/>
                <a:ea typeface="HY견고딕"/>
              </a:rPr>
              <a:t>. </a:t>
            </a:r>
            <a:r>
              <a:rPr lang="ko-KR" altLang="en-US" sz="2000" dirty="0" smtClean="0">
                <a:latin typeface="HY견고딕"/>
                <a:ea typeface="HY견고딕"/>
              </a:rPr>
              <a:t>확 인 반 </a:t>
            </a:r>
            <a:r>
              <a:rPr lang="en-US" altLang="ko-KR" sz="2000" dirty="0" smtClean="0">
                <a:latin typeface="HY견고딕"/>
                <a:ea typeface="HY견고딕"/>
              </a:rPr>
              <a:t>: </a:t>
            </a:r>
            <a:r>
              <a:rPr lang="ko-KR" altLang="en-US" sz="2000" dirty="0" smtClean="0">
                <a:latin typeface="HY견고딕"/>
                <a:ea typeface="HY견고딕"/>
              </a:rPr>
              <a:t>본부 예방팀장 등 </a:t>
            </a:r>
            <a:r>
              <a:rPr lang="en-US" altLang="ko-KR" sz="2000" dirty="0" smtClean="0">
                <a:latin typeface="HY견고딕"/>
                <a:ea typeface="HY견고딕"/>
              </a:rPr>
              <a:t>3</a:t>
            </a:r>
            <a:r>
              <a:rPr lang="ko-KR" altLang="en-US" sz="2000" dirty="0" smtClean="0">
                <a:latin typeface="HY견고딕"/>
                <a:ea typeface="HY견고딕"/>
              </a:rPr>
              <a:t>명</a:t>
            </a:r>
            <a:r>
              <a:rPr lang="en-US" altLang="ko-KR" sz="2000" dirty="0" smtClean="0">
                <a:latin typeface="HY견고딕"/>
                <a:ea typeface="HY견고딕"/>
              </a:rPr>
              <a:t>(</a:t>
            </a:r>
            <a:r>
              <a:rPr lang="ko-KR" altLang="en-US" sz="2000" dirty="0" smtClean="0">
                <a:latin typeface="HY견고딕"/>
                <a:ea typeface="HY견고딕"/>
              </a:rPr>
              <a:t>시설지도</a:t>
            </a:r>
            <a:r>
              <a:rPr lang="en-US" altLang="ko-KR" sz="2000" dirty="0" smtClean="0">
                <a:latin typeface="HY견고딕"/>
                <a:ea typeface="HY견고딕"/>
              </a:rPr>
              <a:t>,</a:t>
            </a:r>
            <a:r>
              <a:rPr lang="ko-KR" altLang="en-US" sz="2000" dirty="0" smtClean="0">
                <a:latin typeface="HY견고딕"/>
                <a:ea typeface="HY견고딕"/>
              </a:rPr>
              <a:t>민원지도</a:t>
            </a:r>
            <a:r>
              <a:rPr lang="en-US" altLang="ko-KR" sz="2000" dirty="0" smtClean="0">
                <a:latin typeface="HY견고딕"/>
                <a:ea typeface="HY견고딕"/>
              </a:rPr>
              <a:t>)</a:t>
            </a:r>
            <a:endParaRPr lang="en-US" altLang="ko-KR" sz="1700" dirty="0" smtClean="0">
              <a:latin typeface="HY견고딕"/>
              <a:ea typeface="HY견고딕"/>
            </a:endParaRPr>
          </a:p>
          <a:p>
            <a:pPr>
              <a:lnSpc>
                <a:spcPct val="125000"/>
              </a:lnSpc>
              <a:defRPr lang="ko-KR" altLang="en-US"/>
            </a:pPr>
            <a:r>
              <a:rPr lang="ko-KR" altLang="en-US" sz="2000" dirty="0" smtClean="0">
                <a:latin typeface="HY견고딕"/>
                <a:ea typeface="HY견고딕"/>
              </a:rPr>
              <a:t>다</a:t>
            </a:r>
            <a:r>
              <a:rPr lang="en-US" altLang="ko-KR" sz="2000" dirty="0" smtClean="0">
                <a:latin typeface="HY견고딕"/>
                <a:ea typeface="HY견고딕"/>
              </a:rPr>
              <a:t>. </a:t>
            </a:r>
            <a:r>
              <a:rPr lang="ko-KR" altLang="en-US" sz="2000" dirty="0" smtClean="0">
                <a:latin typeface="HY견고딕"/>
                <a:ea typeface="HY견고딕"/>
              </a:rPr>
              <a:t>확인사항 </a:t>
            </a:r>
            <a:r>
              <a:rPr lang="en-US" altLang="ko-KR" sz="2000" dirty="0" smtClean="0">
                <a:latin typeface="HY견고딕"/>
                <a:ea typeface="HY견고딕"/>
              </a:rPr>
              <a:t>: </a:t>
            </a:r>
            <a:r>
              <a:rPr lang="ko-KR" altLang="en-US" sz="2000" dirty="0" smtClean="0">
                <a:latin typeface="HY견고딕"/>
                <a:ea typeface="HY견고딕"/>
              </a:rPr>
              <a:t>예방 민원</a:t>
            </a:r>
            <a:r>
              <a:rPr lang="en-US" altLang="ko-KR" sz="2000" dirty="0" smtClean="0">
                <a:latin typeface="HY견고딕"/>
                <a:ea typeface="HY견고딕"/>
              </a:rPr>
              <a:t>(</a:t>
            </a:r>
            <a:r>
              <a:rPr lang="ko-KR" altLang="en-US" sz="2000" dirty="0" smtClean="0">
                <a:latin typeface="HY견고딕"/>
                <a:ea typeface="HY견고딕"/>
              </a:rPr>
              <a:t>건축</a:t>
            </a:r>
            <a:r>
              <a:rPr lang="en-US" altLang="ko-KR" sz="2000" dirty="0" smtClean="0">
                <a:latin typeface="HY견고딕"/>
                <a:ea typeface="HY견고딕"/>
              </a:rPr>
              <a:t>,</a:t>
            </a:r>
            <a:r>
              <a:rPr lang="ko-KR" altLang="en-US" sz="2000" dirty="0" smtClean="0">
                <a:latin typeface="HY견고딕"/>
                <a:ea typeface="HY견고딕"/>
              </a:rPr>
              <a:t> 방염</a:t>
            </a:r>
            <a:r>
              <a:rPr lang="en-US" altLang="ko-KR" sz="2000" dirty="0" smtClean="0">
                <a:latin typeface="HY견고딕"/>
                <a:ea typeface="HY견고딕"/>
              </a:rPr>
              <a:t>, </a:t>
            </a:r>
            <a:r>
              <a:rPr lang="ko-KR" altLang="en-US" sz="2000" dirty="0" smtClean="0">
                <a:latin typeface="HY견고딕"/>
                <a:ea typeface="HY견고딕"/>
              </a:rPr>
              <a:t>완비</a:t>
            </a:r>
            <a:r>
              <a:rPr lang="en-US" altLang="ko-KR" sz="2000" dirty="0" smtClean="0">
                <a:latin typeface="HY견고딕"/>
                <a:ea typeface="HY견고딕"/>
              </a:rPr>
              <a:t>, </a:t>
            </a:r>
            <a:r>
              <a:rPr lang="ko-KR" altLang="en-US" sz="2000" dirty="0" err="1" smtClean="0">
                <a:latin typeface="HY견고딕"/>
                <a:ea typeface="HY견고딕"/>
              </a:rPr>
              <a:t>공사업</a:t>
            </a:r>
            <a:r>
              <a:rPr lang="en-US" altLang="ko-KR" sz="2000" dirty="0" smtClean="0">
                <a:latin typeface="HY견고딕"/>
                <a:ea typeface="HY견고딕"/>
              </a:rPr>
              <a:t>) </a:t>
            </a:r>
            <a:r>
              <a:rPr lang="ko-KR" altLang="en-US" sz="2000" dirty="0" smtClean="0">
                <a:latin typeface="HY견고딕"/>
                <a:ea typeface="HY견고딕"/>
              </a:rPr>
              <a:t>분야 </a:t>
            </a:r>
            <a:endParaRPr lang="en-US" altLang="ko-KR" sz="2000" dirty="0" smtClean="0">
              <a:latin typeface="HY견고딕"/>
              <a:ea typeface="HY견고딕"/>
            </a:endParaRPr>
          </a:p>
          <a:p>
            <a:pPr>
              <a:lnSpc>
                <a:spcPct val="125000"/>
              </a:lnSpc>
              <a:defRPr lang="ko-KR" altLang="en-US"/>
            </a:pPr>
            <a:r>
              <a:rPr lang="en-US" altLang="ko-KR" sz="2000" dirty="0" smtClean="0">
                <a:latin typeface="HY견고딕"/>
                <a:ea typeface="HY견고딕"/>
              </a:rPr>
              <a:t>                    </a:t>
            </a:r>
            <a:r>
              <a:rPr lang="ko-KR" altLang="en-US" sz="2000" dirty="0" smtClean="0">
                <a:latin typeface="HY견고딕"/>
                <a:ea typeface="HY견고딕"/>
              </a:rPr>
              <a:t>운영상 문제점 및 개선사항 도출</a:t>
            </a:r>
            <a:endParaRPr lang="en-US" altLang="ko-KR" sz="2000" dirty="0" smtClean="0">
              <a:latin typeface="HY견고딕"/>
              <a:ea typeface="HY견고딕"/>
            </a:endParaRPr>
          </a:p>
        </p:txBody>
      </p:sp>
      <p:sp>
        <p:nvSpPr>
          <p:cNvPr id="17" name="모서리가 둥근 직사각형 16"/>
          <p:cNvSpPr/>
          <p:nvPr/>
        </p:nvSpPr>
        <p:spPr>
          <a:xfrm>
            <a:off x="1000100" y="3857628"/>
            <a:ext cx="3357586" cy="500066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>
              <a:defRPr lang="ko-KR" altLang="en-US"/>
            </a:pPr>
            <a:r>
              <a:rPr lang="en-US" altLang="ko-KR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4. </a:t>
            </a:r>
            <a:r>
              <a:rPr lang="ko-KR" altLang="en-US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건축 민원업무 처리</a:t>
            </a:r>
            <a:endParaRPr lang="ko-KR" altLang="en-US" sz="2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142976" y="4286256"/>
            <a:ext cx="8244408" cy="24006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defRPr lang="ko-KR" altLang="en-US"/>
            </a:pPr>
            <a:endParaRPr lang="en-US" altLang="ko-KR" sz="2000" dirty="0" smtClean="0">
              <a:latin typeface="HY견고딕"/>
              <a:ea typeface="HY견고딕"/>
            </a:endParaRPr>
          </a:p>
          <a:p>
            <a:pPr>
              <a:lnSpc>
                <a:spcPct val="125000"/>
              </a:lnSpc>
              <a:defRPr lang="ko-KR" altLang="en-US"/>
            </a:pPr>
            <a:r>
              <a:rPr lang="ko-KR" altLang="en-US" sz="2000" dirty="0" smtClean="0">
                <a:latin typeface="HY견고딕"/>
                <a:ea typeface="HY견고딕"/>
              </a:rPr>
              <a:t>가</a:t>
            </a:r>
            <a:r>
              <a:rPr lang="en-US" altLang="ko-KR" sz="2000" dirty="0">
                <a:latin typeface="HY견고딕"/>
                <a:ea typeface="HY견고딕"/>
              </a:rPr>
              <a:t>. </a:t>
            </a:r>
            <a:r>
              <a:rPr lang="ko-KR" altLang="en-US" sz="2000" dirty="0" smtClean="0">
                <a:latin typeface="HY견고딕"/>
                <a:ea typeface="HY견고딕"/>
              </a:rPr>
              <a:t>건축허가</a:t>
            </a:r>
            <a:r>
              <a:rPr lang="en-US" altLang="ko-KR" sz="2000" dirty="0" smtClean="0">
                <a:latin typeface="HY견고딕"/>
                <a:ea typeface="HY견고딕"/>
              </a:rPr>
              <a:t>(</a:t>
            </a:r>
            <a:r>
              <a:rPr lang="ko-KR" altLang="en-US" sz="2000" dirty="0" smtClean="0">
                <a:latin typeface="HY견고딕"/>
                <a:ea typeface="HY견고딕"/>
              </a:rPr>
              <a:t>설계변경</a:t>
            </a:r>
            <a:r>
              <a:rPr lang="en-US" altLang="ko-KR" sz="2000" dirty="0" smtClean="0">
                <a:latin typeface="HY견고딕"/>
                <a:ea typeface="HY견고딕"/>
              </a:rPr>
              <a:t>)</a:t>
            </a:r>
            <a:r>
              <a:rPr lang="ko-KR" altLang="en-US" sz="2000" dirty="0" smtClean="0">
                <a:latin typeface="HY견고딕"/>
                <a:ea typeface="HY견고딕"/>
              </a:rPr>
              <a:t> 신청에 따른 협의</a:t>
            </a:r>
            <a:endParaRPr lang="en-US" altLang="ko-KR" sz="2000" dirty="0" smtClean="0">
              <a:latin typeface="HY견고딕"/>
              <a:ea typeface="HY견고딕"/>
            </a:endParaRPr>
          </a:p>
          <a:p>
            <a:pPr>
              <a:lnSpc>
                <a:spcPct val="125000"/>
              </a:lnSpc>
              <a:defRPr lang="ko-KR" altLang="en-US"/>
            </a:pPr>
            <a:r>
              <a:rPr lang="en-US" altLang="ko-KR" sz="2000" dirty="0" smtClean="0">
                <a:latin typeface="HY견고딕"/>
                <a:ea typeface="HY견고딕"/>
              </a:rPr>
              <a:t>  1) </a:t>
            </a:r>
            <a:r>
              <a:rPr lang="ko-KR" altLang="en-US" sz="2000" dirty="0" err="1" smtClean="0">
                <a:latin typeface="HY견고딕"/>
                <a:ea typeface="HY견고딕"/>
              </a:rPr>
              <a:t>대상명</a:t>
            </a:r>
            <a:r>
              <a:rPr lang="ko-KR" altLang="en-US" sz="2000" dirty="0" smtClean="0">
                <a:latin typeface="HY견고딕"/>
                <a:ea typeface="HY견고딕"/>
              </a:rPr>
              <a:t> </a:t>
            </a:r>
            <a:r>
              <a:rPr lang="en-US" altLang="ko-KR" sz="2000" dirty="0" smtClean="0">
                <a:latin typeface="HY견고딕"/>
                <a:ea typeface="HY견고딕"/>
              </a:rPr>
              <a:t>: </a:t>
            </a:r>
            <a:r>
              <a:rPr lang="ko-KR" altLang="en-US" sz="2000" dirty="0" smtClean="0">
                <a:latin typeface="HY견고딕"/>
                <a:ea typeface="HY견고딕"/>
              </a:rPr>
              <a:t>정용운 외 </a:t>
            </a:r>
            <a:r>
              <a:rPr lang="en-US" altLang="ko-KR" sz="2000" dirty="0" smtClean="0">
                <a:latin typeface="HY견고딕"/>
                <a:ea typeface="HY견고딕"/>
              </a:rPr>
              <a:t>1</a:t>
            </a:r>
            <a:r>
              <a:rPr lang="ko-KR" altLang="en-US" sz="2000" dirty="0" smtClean="0">
                <a:latin typeface="HY견고딕"/>
                <a:ea typeface="HY견고딕"/>
              </a:rPr>
              <a:t>인 건물</a:t>
            </a:r>
            <a:r>
              <a:rPr lang="en-US" altLang="ko-KR" sz="2000" dirty="0" smtClean="0">
                <a:latin typeface="HY견고딕"/>
                <a:ea typeface="HY견고딕"/>
              </a:rPr>
              <a:t>(</a:t>
            </a:r>
            <a:r>
              <a:rPr lang="ko-KR" altLang="en-US" sz="2000" dirty="0" smtClean="0">
                <a:latin typeface="HY견고딕"/>
                <a:ea typeface="HY견고딕"/>
              </a:rPr>
              <a:t>신축협의</a:t>
            </a:r>
            <a:r>
              <a:rPr lang="en-US" altLang="ko-KR" sz="2000" dirty="0" smtClean="0">
                <a:latin typeface="HY견고딕"/>
                <a:ea typeface="HY견고딕"/>
              </a:rPr>
              <a:t>-</a:t>
            </a:r>
            <a:r>
              <a:rPr lang="ko-KR" altLang="en-US" sz="2000" dirty="0" smtClean="0">
                <a:latin typeface="HY견고딕"/>
                <a:ea typeface="HY견고딕"/>
              </a:rPr>
              <a:t>관철동 </a:t>
            </a:r>
            <a:r>
              <a:rPr lang="en-US" altLang="ko-KR" sz="2000" dirty="0" smtClean="0">
                <a:latin typeface="HY견고딕"/>
                <a:ea typeface="HY견고딕"/>
              </a:rPr>
              <a:t>7-16 </a:t>
            </a:r>
            <a:r>
              <a:rPr lang="ko-KR" altLang="en-US" sz="2000" dirty="0" smtClean="0">
                <a:latin typeface="HY견고딕"/>
                <a:ea typeface="HY견고딕"/>
              </a:rPr>
              <a:t>외 </a:t>
            </a:r>
            <a:r>
              <a:rPr lang="en-US" altLang="ko-KR" sz="2000" dirty="0" smtClean="0">
                <a:latin typeface="HY견고딕"/>
                <a:ea typeface="HY견고딕"/>
              </a:rPr>
              <a:t>2</a:t>
            </a:r>
            <a:r>
              <a:rPr lang="ko-KR" altLang="en-US" sz="2000" dirty="0" smtClean="0">
                <a:latin typeface="HY견고딕"/>
                <a:ea typeface="HY견고딕"/>
              </a:rPr>
              <a:t>필지</a:t>
            </a:r>
            <a:r>
              <a:rPr lang="en-US" altLang="ko-KR" sz="2000" dirty="0" smtClean="0">
                <a:latin typeface="HY견고딕"/>
                <a:ea typeface="HY견고딕"/>
              </a:rPr>
              <a:t>)</a:t>
            </a:r>
          </a:p>
          <a:p>
            <a:pPr>
              <a:lnSpc>
                <a:spcPct val="125000"/>
              </a:lnSpc>
              <a:defRPr lang="ko-KR" altLang="en-US"/>
            </a:pPr>
            <a:r>
              <a:rPr lang="en-US" altLang="ko-KR" sz="2000" dirty="0" smtClean="0">
                <a:latin typeface="HY견고딕"/>
                <a:ea typeface="HY견고딕"/>
              </a:rPr>
              <a:t>  2) </a:t>
            </a:r>
            <a:r>
              <a:rPr lang="ko-KR" altLang="en-US" sz="2000" dirty="0" err="1" smtClean="0">
                <a:latin typeface="HY견고딕"/>
                <a:ea typeface="HY견고딕"/>
              </a:rPr>
              <a:t>규</a:t>
            </a:r>
            <a:r>
              <a:rPr lang="ko-KR" altLang="en-US" sz="2000" dirty="0" smtClean="0">
                <a:latin typeface="HY견고딕"/>
                <a:ea typeface="HY견고딕"/>
              </a:rPr>
              <a:t>   모 </a:t>
            </a:r>
            <a:r>
              <a:rPr lang="en-US" altLang="ko-KR" sz="2000" dirty="0" smtClean="0">
                <a:latin typeface="HY견고딕"/>
                <a:ea typeface="HY견고딕"/>
              </a:rPr>
              <a:t>: </a:t>
            </a:r>
            <a:r>
              <a:rPr lang="ko-KR" altLang="en-US" sz="2000" dirty="0" smtClean="0">
                <a:latin typeface="HY견고딕"/>
                <a:ea typeface="HY견고딕"/>
              </a:rPr>
              <a:t>지하</a:t>
            </a:r>
            <a:r>
              <a:rPr lang="en-US" altLang="ko-KR" sz="2000" dirty="0" smtClean="0">
                <a:latin typeface="HY견고딕"/>
                <a:ea typeface="HY견고딕"/>
              </a:rPr>
              <a:t>1</a:t>
            </a:r>
            <a:r>
              <a:rPr lang="ko-KR" altLang="en-US" sz="2000" dirty="0" smtClean="0">
                <a:latin typeface="HY견고딕"/>
                <a:ea typeface="HY견고딕"/>
              </a:rPr>
              <a:t>층</a:t>
            </a:r>
            <a:r>
              <a:rPr lang="en-US" altLang="ko-KR" sz="2000" dirty="0" smtClean="0">
                <a:latin typeface="HY견고딕"/>
                <a:ea typeface="HY견고딕"/>
              </a:rPr>
              <a:t>/</a:t>
            </a:r>
            <a:r>
              <a:rPr lang="ko-KR" altLang="en-US" sz="2000" dirty="0" smtClean="0">
                <a:latin typeface="HY견고딕"/>
                <a:ea typeface="HY견고딕"/>
              </a:rPr>
              <a:t>지상</a:t>
            </a:r>
            <a:r>
              <a:rPr lang="en-US" altLang="ko-KR" sz="2000" dirty="0" smtClean="0">
                <a:latin typeface="HY견고딕"/>
                <a:ea typeface="HY견고딕"/>
              </a:rPr>
              <a:t>5</a:t>
            </a:r>
            <a:r>
              <a:rPr lang="ko-KR" altLang="en-US" sz="2000" dirty="0" smtClean="0">
                <a:latin typeface="HY견고딕"/>
                <a:ea typeface="HY견고딕"/>
              </a:rPr>
              <a:t>층</a:t>
            </a:r>
            <a:r>
              <a:rPr lang="en-US" altLang="ko-KR" sz="2000" dirty="0" smtClean="0">
                <a:latin typeface="HY견고딕"/>
                <a:ea typeface="HY견고딕"/>
              </a:rPr>
              <a:t>, </a:t>
            </a:r>
            <a:r>
              <a:rPr lang="ko-KR" altLang="en-US" sz="2000" dirty="0" smtClean="0">
                <a:latin typeface="HY견고딕"/>
                <a:ea typeface="HY견고딕"/>
              </a:rPr>
              <a:t>연면적 </a:t>
            </a:r>
            <a:r>
              <a:rPr lang="en-US" altLang="ko-KR" sz="2000" dirty="0" smtClean="0">
                <a:latin typeface="HY견고딕"/>
                <a:ea typeface="HY견고딕"/>
              </a:rPr>
              <a:t>967.19㎡(</a:t>
            </a:r>
            <a:r>
              <a:rPr lang="ko-KR" altLang="en-US" sz="2000" dirty="0" smtClean="0">
                <a:latin typeface="HY견고딕"/>
                <a:ea typeface="HY견고딕"/>
              </a:rPr>
              <a:t>일반음식점</a:t>
            </a:r>
            <a:r>
              <a:rPr lang="en-US" altLang="ko-KR" sz="2000" dirty="0" smtClean="0">
                <a:latin typeface="HY견고딕"/>
                <a:ea typeface="HY견고딕"/>
              </a:rPr>
              <a:t>)</a:t>
            </a:r>
          </a:p>
          <a:p>
            <a:pPr>
              <a:lnSpc>
                <a:spcPct val="125000"/>
              </a:lnSpc>
              <a:defRPr lang="ko-KR" altLang="en-US"/>
            </a:pPr>
            <a:r>
              <a:rPr lang="en-US" altLang="ko-KR" sz="2000" dirty="0" smtClean="0">
                <a:latin typeface="HY견고딕"/>
                <a:ea typeface="HY견고딕"/>
              </a:rPr>
              <a:t>  3) </a:t>
            </a:r>
            <a:r>
              <a:rPr lang="ko-KR" altLang="en-US" sz="2000" dirty="0" smtClean="0">
                <a:latin typeface="HY견고딕"/>
                <a:ea typeface="HY견고딕"/>
              </a:rPr>
              <a:t>내   용 </a:t>
            </a:r>
            <a:r>
              <a:rPr lang="en-US" altLang="ko-KR" sz="2000" dirty="0" smtClean="0">
                <a:latin typeface="HY견고딕"/>
                <a:ea typeface="HY견고딕"/>
              </a:rPr>
              <a:t>: </a:t>
            </a:r>
            <a:r>
              <a:rPr lang="ko-KR" altLang="en-US" sz="2000" dirty="0" smtClean="0">
                <a:latin typeface="HY견고딕"/>
                <a:ea typeface="HY견고딕"/>
              </a:rPr>
              <a:t>건물용도 및 규모에 적합한 소방시설 설계</a:t>
            </a:r>
            <a:r>
              <a:rPr lang="en-US" altLang="ko-KR" sz="2000" dirty="0" smtClean="0">
                <a:latin typeface="HY견고딕"/>
                <a:ea typeface="HY견고딕"/>
              </a:rPr>
              <a:t>(</a:t>
            </a:r>
            <a:r>
              <a:rPr lang="ko-KR" altLang="en-US" sz="2000" dirty="0" smtClean="0">
                <a:latin typeface="HY견고딕"/>
                <a:ea typeface="HY견고딕"/>
              </a:rPr>
              <a:t>변경</a:t>
            </a:r>
            <a:r>
              <a:rPr lang="en-US" altLang="ko-KR" sz="2000" dirty="0" smtClean="0">
                <a:latin typeface="HY견고딕"/>
                <a:ea typeface="HY견고딕"/>
              </a:rPr>
              <a:t>)</a:t>
            </a:r>
          </a:p>
          <a:p>
            <a:pPr>
              <a:lnSpc>
                <a:spcPct val="125000"/>
              </a:lnSpc>
              <a:defRPr lang="ko-KR" altLang="en-US"/>
            </a:pPr>
            <a:r>
              <a:rPr lang="ko-KR" altLang="en-US" sz="2000" dirty="0" smtClean="0">
                <a:latin typeface="HY견고딕"/>
                <a:ea typeface="HY견고딕"/>
              </a:rPr>
              <a:t>                   여부 등 확인하여 구청통보</a:t>
            </a:r>
            <a:endParaRPr lang="en-US" altLang="ko-KR" sz="2000" dirty="0" smtClean="0">
              <a:latin typeface="HY견고딕"/>
              <a:ea typeface="HY견고딕"/>
            </a:endParaRPr>
          </a:p>
        </p:txBody>
      </p:sp>
    </p:spTree>
  </p:cSld>
  <p:clrMapOvr>
    <a:masterClrMapping/>
  </p:clrMapOvr>
  <p:transition advTm="176859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그림 19" descr="back02_1.jpg"/>
          <p:cNvPicPr>
            <a:picLocks noGrp="1" noChangeAspect="1"/>
          </p:cNvPicPr>
          <p:nvPr/>
        </p:nvPicPr>
        <p:blipFill rotWithShape="1"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25" name="Rectangle 1"/>
          <p:cNvSpPr>
            <a:spLocks noChangeArrowheads="1"/>
          </p:cNvSpPr>
          <p:nvPr/>
        </p:nvSpPr>
        <p:spPr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/>
          </a:ln>
          <a:effectLst/>
        </p:spPr>
        <p:txBody>
          <a:bodyPr vert="horz" wrap="none" lIns="91440" tIns="45720" rIns="91440" bIns="45720" anchor="ctr" anchorCtr="0">
            <a:spAutoFit/>
          </a:bodyPr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357158" y="285728"/>
            <a:ext cx="7455201" cy="707886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tx1"/>
            </a:outerShdw>
          </a:effectLst>
        </p:spPr>
        <p:txBody>
          <a:bodyPr wrap="square" lIns="91440" tIns="45720" rIns="91440" bIns="45720">
            <a:spAutoFit/>
          </a:bodyPr>
          <a:lstStyle/>
          <a:p>
            <a:pPr lvl="0">
              <a:defRPr lang="ko-KR" altLang="en-US"/>
            </a:pPr>
            <a:r>
              <a:rPr lang="ko-KR" altLang="en-US" sz="4000" b="1" spc="100" dirty="0" err="1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예방팀</a:t>
            </a:r>
            <a:r>
              <a:rPr lang="ko-KR" altLang="en-US" sz="4000" b="1" spc="100" dirty="0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 계획</a:t>
            </a:r>
            <a:endParaRPr lang="en-US" altLang="ko-KR" sz="4000" b="1" spc="100" dirty="0">
              <a:ln w="18000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rgbClr val="FFFF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9" name="모서리가 둥근 직사각형 8"/>
          <p:cNvSpPr/>
          <p:nvPr/>
        </p:nvSpPr>
        <p:spPr>
          <a:xfrm>
            <a:off x="928662" y="1214422"/>
            <a:ext cx="5429288" cy="500066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>
              <a:defRPr lang="ko-KR" altLang="en-US"/>
            </a:pPr>
            <a:r>
              <a:rPr lang="en-US" altLang="ko-KR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5. </a:t>
            </a:r>
            <a:r>
              <a:rPr lang="ko-KR" altLang="en-US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방염성적서 교부 및 즉시민원 처리</a:t>
            </a:r>
            <a:endParaRPr lang="en-US" altLang="ko-KR" sz="2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123926" y="1916832"/>
            <a:ext cx="8020074" cy="24006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defRPr lang="ko-KR" altLang="en-US"/>
            </a:pPr>
            <a:r>
              <a:rPr lang="ko-KR" altLang="en-US" sz="2000" dirty="0" smtClean="0">
                <a:latin typeface="HY견고딕"/>
                <a:ea typeface="HY견고딕"/>
              </a:rPr>
              <a:t>가</a:t>
            </a:r>
            <a:r>
              <a:rPr lang="en-US" altLang="ko-KR" sz="2000" dirty="0" smtClean="0">
                <a:latin typeface="HY견고딕"/>
                <a:ea typeface="HY견고딕"/>
              </a:rPr>
              <a:t>. </a:t>
            </a:r>
            <a:r>
              <a:rPr lang="ko-KR" altLang="en-US" sz="2000" dirty="0" smtClean="0">
                <a:latin typeface="HY견고딕"/>
                <a:ea typeface="HY견고딕"/>
              </a:rPr>
              <a:t>기  간 </a:t>
            </a:r>
            <a:r>
              <a:rPr lang="en-US" altLang="ko-KR" sz="2000" dirty="0" smtClean="0">
                <a:latin typeface="HY견고딕"/>
                <a:ea typeface="HY견고딕"/>
              </a:rPr>
              <a:t>: 2014. 9. 22 ~ 2014. 9. 26 </a:t>
            </a:r>
            <a:endParaRPr lang="ko-KR" altLang="en-US" sz="2000" dirty="0" smtClean="0">
              <a:latin typeface="HY견고딕"/>
              <a:ea typeface="HY견고딕"/>
            </a:endParaRPr>
          </a:p>
          <a:p>
            <a:pPr>
              <a:lnSpc>
                <a:spcPct val="125000"/>
              </a:lnSpc>
              <a:defRPr lang="ko-KR" altLang="en-US"/>
            </a:pPr>
            <a:r>
              <a:rPr lang="ko-KR" altLang="en-US" sz="2000" dirty="0" smtClean="0">
                <a:latin typeface="HY견고딕"/>
                <a:ea typeface="HY견고딕"/>
              </a:rPr>
              <a:t>나</a:t>
            </a:r>
            <a:r>
              <a:rPr lang="en-US" altLang="ko-KR" sz="2000" dirty="0" smtClean="0">
                <a:latin typeface="HY견고딕"/>
                <a:ea typeface="HY견고딕"/>
              </a:rPr>
              <a:t>. </a:t>
            </a:r>
            <a:r>
              <a:rPr lang="ko-KR" altLang="en-US" sz="2000" dirty="0" smtClean="0">
                <a:latin typeface="HY견고딕"/>
                <a:ea typeface="HY견고딕"/>
              </a:rPr>
              <a:t>대  상 </a:t>
            </a:r>
            <a:r>
              <a:rPr lang="en-US" altLang="ko-KR" sz="2000" dirty="0" smtClean="0">
                <a:latin typeface="HY견고딕"/>
                <a:ea typeface="HY견고딕"/>
              </a:rPr>
              <a:t>: </a:t>
            </a:r>
            <a:r>
              <a:rPr lang="ko-KR" altLang="en-US" sz="2000" dirty="0" err="1" smtClean="0">
                <a:latin typeface="HY견고딕"/>
                <a:ea typeface="HY견고딕"/>
              </a:rPr>
              <a:t>스타벅스</a:t>
            </a:r>
            <a:r>
              <a:rPr lang="ko-KR" altLang="en-US" sz="2000" dirty="0" smtClean="0">
                <a:latin typeface="HY견고딕"/>
                <a:ea typeface="HY견고딕"/>
              </a:rPr>
              <a:t> 등 </a:t>
            </a:r>
            <a:r>
              <a:rPr lang="en-US" altLang="ko-KR" sz="2000" dirty="0" smtClean="0">
                <a:latin typeface="HY견고딕"/>
                <a:ea typeface="HY견고딕"/>
              </a:rPr>
              <a:t>2</a:t>
            </a:r>
            <a:r>
              <a:rPr lang="ko-KR" altLang="en-US" sz="2000" dirty="0" smtClean="0">
                <a:latin typeface="HY견고딕"/>
                <a:ea typeface="HY견고딕"/>
              </a:rPr>
              <a:t>개소 </a:t>
            </a:r>
            <a:r>
              <a:rPr lang="en-US" altLang="ko-KR" sz="1700" dirty="0" smtClean="0">
                <a:latin typeface="HY견고딕"/>
                <a:ea typeface="HY견고딕"/>
              </a:rPr>
              <a:t>(</a:t>
            </a:r>
            <a:r>
              <a:rPr lang="ko-KR" altLang="en-US" sz="1700" dirty="0" smtClean="0">
                <a:latin typeface="HY견고딕"/>
                <a:ea typeface="HY견고딕"/>
              </a:rPr>
              <a:t>다중이용업소</a:t>
            </a:r>
            <a:r>
              <a:rPr lang="en-US" altLang="ko-KR" sz="1700" dirty="0" smtClean="0">
                <a:latin typeface="HY견고딕"/>
                <a:ea typeface="HY견고딕"/>
              </a:rPr>
              <a:t>2)</a:t>
            </a:r>
          </a:p>
          <a:p>
            <a:pPr>
              <a:lnSpc>
                <a:spcPct val="125000"/>
              </a:lnSpc>
              <a:defRPr lang="ko-KR" altLang="en-US"/>
            </a:pPr>
            <a:r>
              <a:rPr lang="ko-KR" altLang="en-US" sz="2000" dirty="0" smtClean="0">
                <a:latin typeface="HY견고딕"/>
                <a:ea typeface="HY견고딕"/>
              </a:rPr>
              <a:t>다</a:t>
            </a:r>
            <a:r>
              <a:rPr lang="en-US" altLang="ko-KR" sz="2000" dirty="0" smtClean="0">
                <a:latin typeface="HY견고딕"/>
                <a:ea typeface="HY견고딕"/>
              </a:rPr>
              <a:t>. </a:t>
            </a:r>
            <a:r>
              <a:rPr lang="ko-KR" altLang="en-US" sz="2000" dirty="0" smtClean="0">
                <a:latin typeface="HY견고딕"/>
                <a:ea typeface="HY견고딕"/>
              </a:rPr>
              <a:t>주요내용</a:t>
            </a:r>
          </a:p>
          <a:p>
            <a:pPr>
              <a:lnSpc>
                <a:spcPct val="125000"/>
              </a:lnSpc>
              <a:defRPr lang="ko-KR" altLang="en-US"/>
            </a:pPr>
            <a:r>
              <a:rPr lang="en-US" altLang="ko-KR" sz="2000" dirty="0" smtClean="0">
                <a:latin typeface="HY견고딕"/>
                <a:ea typeface="HY견고딕"/>
              </a:rPr>
              <a:t>  </a:t>
            </a:r>
            <a:r>
              <a:rPr lang="ko-KR" altLang="en-US" sz="2000" dirty="0" smtClean="0">
                <a:latin typeface="HY견고딕"/>
                <a:ea typeface="HY견고딕"/>
              </a:rPr>
              <a:t>  </a:t>
            </a:r>
            <a:r>
              <a:rPr lang="en-US" altLang="ko-KR" sz="2000" dirty="0" smtClean="0">
                <a:latin typeface="HY견고딕"/>
                <a:ea typeface="HY견고딕"/>
              </a:rPr>
              <a:t>- </a:t>
            </a:r>
            <a:r>
              <a:rPr lang="ko-KR" altLang="en-US" sz="2000" dirty="0" smtClean="0">
                <a:latin typeface="HY견고딕"/>
                <a:ea typeface="HY견고딕"/>
              </a:rPr>
              <a:t>방염 후처리 시료 성능검사 실시 및 </a:t>
            </a:r>
            <a:r>
              <a:rPr lang="ko-KR" altLang="en-US" sz="2000" dirty="0" err="1" smtClean="0">
                <a:latin typeface="HY견고딕"/>
                <a:ea typeface="HY견고딕"/>
              </a:rPr>
              <a:t>방염필증</a:t>
            </a:r>
            <a:r>
              <a:rPr lang="ko-KR" altLang="en-US" sz="2000" dirty="0" smtClean="0">
                <a:latin typeface="HY견고딕"/>
                <a:ea typeface="HY견고딕"/>
              </a:rPr>
              <a:t> 교부</a:t>
            </a:r>
            <a:endParaRPr lang="en-US" altLang="ko-KR" sz="2000" dirty="0" smtClean="0">
              <a:latin typeface="HY견고딕"/>
              <a:ea typeface="HY견고딕"/>
            </a:endParaRPr>
          </a:p>
          <a:p>
            <a:pPr>
              <a:lnSpc>
                <a:spcPct val="125000"/>
              </a:lnSpc>
              <a:defRPr lang="ko-KR" altLang="en-US"/>
            </a:pPr>
            <a:r>
              <a:rPr lang="en-US" altLang="ko-KR" sz="2000" dirty="0" smtClean="0">
                <a:latin typeface="HY견고딕"/>
                <a:ea typeface="HY견고딕"/>
              </a:rPr>
              <a:t>    - </a:t>
            </a:r>
            <a:r>
              <a:rPr lang="ko-KR" altLang="en-US" sz="2000" dirty="0" smtClean="0">
                <a:latin typeface="HY견고딕"/>
                <a:ea typeface="HY견고딕"/>
              </a:rPr>
              <a:t>예방과 즉시민원</a:t>
            </a:r>
            <a:r>
              <a:rPr lang="en-US" altLang="ko-KR" sz="2000" dirty="0" smtClean="0">
                <a:latin typeface="HY견고딕"/>
                <a:ea typeface="HY견고딕"/>
              </a:rPr>
              <a:t>, </a:t>
            </a:r>
            <a:r>
              <a:rPr lang="ko-KR" altLang="en-US" sz="2000" dirty="0" err="1" smtClean="0">
                <a:latin typeface="HY견고딕"/>
                <a:ea typeface="HY견고딕"/>
              </a:rPr>
              <a:t>제증명</a:t>
            </a:r>
            <a:r>
              <a:rPr lang="en-US" altLang="ko-KR" sz="2000" dirty="0" smtClean="0">
                <a:latin typeface="HY견고딕"/>
                <a:ea typeface="HY견고딕"/>
              </a:rPr>
              <a:t>(</a:t>
            </a:r>
            <a:r>
              <a:rPr lang="ko-KR" altLang="en-US" sz="2000" dirty="0" smtClean="0">
                <a:latin typeface="HY견고딕"/>
                <a:ea typeface="HY견고딕"/>
              </a:rPr>
              <a:t>구급증명</a:t>
            </a:r>
            <a:r>
              <a:rPr lang="en-US" altLang="ko-KR" sz="2000" dirty="0" smtClean="0">
                <a:latin typeface="HY견고딕"/>
                <a:ea typeface="HY견고딕"/>
              </a:rPr>
              <a:t>,</a:t>
            </a:r>
            <a:r>
              <a:rPr lang="ko-KR" altLang="en-US" sz="2000" dirty="0" smtClean="0">
                <a:latin typeface="HY견고딕"/>
                <a:ea typeface="HY견고딕"/>
              </a:rPr>
              <a:t>화재증명</a:t>
            </a:r>
            <a:r>
              <a:rPr lang="en-US" altLang="ko-KR" sz="2000" dirty="0" smtClean="0">
                <a:latin typeface="HY견고딕"/>
                <a:ea typeface="HY견고딕"/>
              </a:rPr>
              <a:t>) </a:t>
            </a:r>
            <a:r>
              <a:rPr lang="ko-KR" altLang="en-US" sz="2000" dirty="0" smtClean="0">
                <a:latin typeface="HY견고딕"/>
                <a:ea typeface="HY견고딕"/>
              </a:rPr>
              <a:t>발급업무 처리 </a:t>
            </a:r>
            <a:endParaRPr lang="en-US" altLang="ko-KR" sz="2000" dirty="0" smtClean="0">
              <a:latin typeface="HY견고딕"/>
              <a:ea typeface="HY견고딕"/>
            </a:endParaRPr>
          </a:p>
          <a:p>
            <a:pPr>
              <a:lnSpc>
                <a:spcPct val="125000"/>
              </a:lnSpc>
              <a:defRPr lang="ko-KR" altLang="en-US"/>
            </a:pPr>
            <a:endParaRPr lang="en-US" altLang="ko-KR" sz="2000" dirty="0">
              <a:latin typeface="HY견고딕"/>
              <a:ea typeface="HY견고딕"/>
            </a:endParaRPr>
          </a:p>
        </p:txBody>
      </p:sp>
    </p:spTree>
  </p:cSld>
  <p:clrMapOvr>
    <a:masterClrMapping/>
  </p:clrMapOvr>
  <p:transition advTm="176859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그림 19" descr="back02_1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357158" y="285728"/>
            <a:ext cx="7455202" cy="707886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tx1"/>
            </a:outerShdw>
          </a:effectLst>
        </p:spPr>
        <p:txBody>
          <a:bodyPr wrap="square" lIns="91440" tIns="45720" rIns="91440" bIns="45720">
            <a:spAutoFit/>
          </a:bodyPr>
          <a:lstStyle/>
          <a:p>
            <a:r>
              <a:rPr lang="ko-KR" altLang="en-US" sz="4000" b="1" spc="100" dirty="0" err="1" smtClean="0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검사지도팀</a:t>
            </a:r>
            <a:r>
              <a:rPr lang="ko-KR" altLang="en-US" sz="4000" b="1" spc="100" dirty="0" smtClean="0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 계획</a:t>
            </a:r>
            <a:endParaRPr lang="en-US" altLang="ko-KR" sz="4000" b="1" spc="100" dirty="0">
              <a:ln w="18000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rgbClr val="FFFF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142976" y="2071678"/>
            <a:ext cx="7448602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가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대 상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다중이용업소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(30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개소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),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고층건축물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(5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개소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)</a:t>
            </a:r>
          </a:p>
          <a:p>
            <a:pPr marL="457200" indent="-457200">
              <a:lnSpc>
                <a:spcPct val="150000"/>
              </a:lnSpc>
            </a:pP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              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특정소방대상물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(45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개소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)</a:t>
            </a:r>
          </a:p>
          <a:p>
            <a:pPr marL="457200" indent="-457200"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나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인 원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소방특별조사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3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개조</a:t>
            </a: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다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내 용 </a:t>
            </a: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   -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다중이용업소 화재배상책임보험 확인</a:t>
            </a: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   -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소방안전관리자 업무 이행실태 확인 </a:t>
            </a: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   -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소방시설 설치 및 유지 확인에 관한 사항 점검 등</a:t>
            </a: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1" name="모서리가 둥근 직사각형 10"/>
          <p:cNvSpPr/>
          <p:nvPr/>
        </p:nvSpPr>
        <p:spPr>
          <a:xfrm>
            <a:off x="981050" y="1581372"/>
            <a:ext cx="2519380" cy="500066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1. </a:t>
            </a:r>
            <a:r>
              <a:rPr lang="ko-KR" altLang="en-US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소방특별조사</a:t>
            </a:r>
          </a:p>
        </p:txBody>
      </p:sp>
    </p:spTree>
  </p:cSld>
  <p:clrMapOvr>
    <a:masterClrMapping/>
  </p:clrMapOvr>
  <p:transition advTm="176859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그림 19" descr="back02_1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357158" y="285728"/>
            <a:ext cx="7455202" cy="707886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tx1"/>
            </a:outerShdw>
          </a:effectLst>
        </p:spPr>
        <p:txBody>
          <a:bodyPr wrap="square" lIns="91440" tIns="45720" rIns="91440" bIns="45720">
            <a:spAutoFit/>
          </a:bodyPr>
          <a:lstStyle/>
          <a:p>
            <a:r>
              <a:rPr lang="ko-KR" altLang="en-US" sz="4000" b="1" spc="100" smtClean="0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검사지도팀</a:t>
            </a:r>
            <a:r>
              <a:rPr lang="ko-KR" altLang="en-US" sz="4000" b="1" spc="100" dirty="0" smtClean="0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 계획</a:t>
            </a:r>
            <a:endParaRPr lang="en-US" altLang="ko-KR" sz="4000" b="1" spc="100" dirty="0">
              <a:ln w="18000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rgbClr val="FFFF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0" name="모서리가 둥근 직사각형 9"/>
          <p:cNvSpPr/>
          <p:nvPr/>
        </p:nvSpPr>
        <p:spPr>
          <a:xfrm>
            <a:off x="981050" y="1581372"/>
            <a:ext cx="4448206" cy="500066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2.</a:t>
            </a:r>
            <a:r>
              <a:rPr lang="ko-KR" altLang="en-US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 안전관리 모범사업장 발표회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23926" y="4523440"/>
            <a:ext cx="725585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가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일 시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2014. 9. 23.(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화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) 9:00</a:t>
            </a:r>
          </a:p>
          <a:p>
            <a:pPr marL="457200" indent="-457200"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나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장 소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3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층 회의실</a:t>
            </a: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  <a:p>
            <a:pPr marL="457200" indent="-457200"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다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내 용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다중이용업소 주요 소방시설 점검방법 교육 등</a:t>
            </a: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9" name="모서리가 둥근 직사각형 8"/>
          <p:cNvSpPr/>
          <p:nvPr/>
        </p:nvSpPr>
        <p:spPr>
          <a:xfrm>
            <a:off x="981050" y="4000504"/>
            <a:ext cx="4305330" cy="500066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3. </a:t>
            </a:r>
            <a:r>
              <a:rPr lang="ko-KR" altLang="en-US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소방특별조사요원 직무교육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42976" y="2071678"/>
            <a:ext cx="725585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가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일 시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2014. 9. 22.(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월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) 14:00</a:t>
            </a:r>
          </a:p>
          <a:p>
            <a:pPr marL="457200" indent="-457200"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나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장 소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서울소방학교 창의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2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관 및 아이디어실</a:t>
            </a: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  <a:p>
            <a:pPr marL="457200" indent="-457200"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다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대 상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세운스퀘어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2000" dirty="0" err="1" smtClean="0">
                <a:latin typeface="HY견고딕" pitchFamily="18" charset="-127"/>
                <a:ea typeface="HY견고딕" pitchFamily="18" charset="-127"/>
              </a:rPr>
              <a:t>창경궁로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109)</a:t>
            </a:r>
          </a:p>
          <a:p>
            <a:pPr marL="457200" indent="-457200"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라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인 원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특급 소방안전관리자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7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명 및 </a:t>
            </a:r>
            <a:r>
              <a:rPr lang="ko-KR" altLang="en-US" sz="2000" dirty="0" err="1" smtClean="0">
                <a:latin typeface="HY견고딕" pitchFamily="18" charset="-127"/>
                <a:ea typeface="HY견고딕" pitchFamily="18" charset="-127"/>
              </a:rPr>
              <a:t>검사지도팀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 직원</a:t>
            </a: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</p:txBody>
      </p:sp>
    </p:spTree>
  </p:cSld>
  <p:clrMapOvr>
    <a:masterClrMapping/>
  </p:clrMapOvr>
  <p:transition advTm="176859"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그림 19" descr="back02_1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357158" y="285728"/>
            <a:ext cx="7455202" cy="707886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tx1"/>
            </a:outerShdw>
          </a:effectLst>
        </p:spPr>
        <p:txBody>
          <a:bodyPr wrap="square" lIns="91440" tIns="45720" rIns="91440" bIns="45720">
            <a:spAutoFit/>
          </a:bodyPr>
          <a:lstStyle/>
          <a:p>
            <a:r>
              <a:rPr lang="ko-KR" altLang="en-US" sz="4000" b="1" spc="100" smtClean="0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검사지도팀</a:t>
            </a:r>
            <a:r>
              <a:rPr lang="ko-KR" altLang="en-US" sz="4000" b="1" spc="100" dirty="0" smtClean="0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 계획</a:t>
            </a:r>
            <a:endParaRPr lang="en-US" altLang="ko-KR" sz="4000" b="1" spc="100" dirty="0">
              <a:ln w="18000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rgbClr val="FFFF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142976" y="2071678"/>
            <a:ext cx="7429552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가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일 시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2014. 9. 25.(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목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) 2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회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(14:00/16:00)</a:t>
            </a:r>
          </a:p>
          <a:p>
            <a:pPr>
              <a:lnSpc>
                <a:spcPct val="150000"/>
              </a:lnSpc>
            </a:pP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나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장 소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3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층 회의실</a:t>
            </a: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다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대 상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고시원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2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급 소방안전관리대상물 등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100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개소</a:t>
            </a: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라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인 원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검사지도팀장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소방안전관리 담당자</a:t>
            </a: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마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내 용 </a:t>
            </a: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   -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소방시설 등 유지 관리 방법</a:t>
            </a: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   -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소방계획서 작성 및 자위소방대 편성 관련 교육</a:t>
            </a: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   -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개정된 법률 중요 사항 안내 등</a:t>
            </a: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7" name="모서리가 둥근 직사각형 6"/>
          <p:cNvSpPr/>
          <p:nvPr/>
        </p:nvSpPr>
        <p:spPr>
          <a:xfrm>
            <a:off x="981050" y="1581372"/>
            <a:ext cx="4876834" cy="500066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4. </a:t>
            </a:r>
            <a:r>
              <a:rPr lang="ko-KR" altLang="en-US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소방안전관리자 역량 강화 교육</a:t>
            </a:r>
          </a:p>
        </p:txBody>
      </p:sp>
    </p:spTree>
  </p:cSld>
  <p:clrMapOvr>
    <a:masterClrMapping/>
  </p:clrMapOvr>
  <p:transition advTm="176859"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그림 19" descr="back02_1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357158" y="285728"/>
            <a:ext cx="7455202" cy="707886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tx1"/>
            </a:outerShdw>
          </a:effectLst>
        </p:spPr>
        <p:txBody>
          <a:bodyPr wrap="square" lIns="91440" tIns="45720" rIns="91440" bIns="45720">
            <a:spAutoFit/>
          </a:bodyPr>
          <a:lstStyle/>
          <a:p>
            <a:r>
              <a:rPr lang="ko-KR" altLang="en-US" sz="4000" b="1" spc="100" smtClean="0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검사지도팀</a:t>
            </a:r>
            <a:r>
              <a:rPr lang="ko-KR" altLang="en-US" sz="4000" b="1" spc="100" dirty="0" smtClean="0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 계획</a:t>
            </a:r>
            <a:endParaRPr lang="en-US" altLang="ko-KR" sz="4000" b="1" spc="100" dirty="0">
              <a:ln w="18000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rgbClr val="FFFF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142976" y="2071678"/>
            <a:ext cx="742955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가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일 시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2014. 9. 26.(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금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나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대 상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16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개소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노인관련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15, </a:t>
            </a:r>
            <a:r>
              <a:rPr lang="ko-KR" altLang="en-US" sz="2000" dirty="0" err="1" smtClean="0">
                <a:latin typeface="HY견고딕" pitchFamily="18" charset="-127"/>
                <a:ea typeface="HY견고딕" pitchFamily="18" charset="-127"/>
              </a:rPr>
              <a:t>노숙인관련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1)</a:t>
            </a:r>
          </a:p>
          <a:p>
            <a:pPr>
              <a:lnSpc>
                <a:spcPct val="150000"/>
              </a:lnSpc>
            </a:pP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다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장 소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4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층 강당</a:t>
            </a: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라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내 용 </a:t>
            </a: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   -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화재예방 및 소방시설 유지관리에 관한 교육</a:t>
            </a: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   -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비상구 등 </a:t>
            </a:r>
            <a:r>
              <a:rPr lang="ko-KR" altLang="en-US" sz="2000" dirty="0" err="1" smtClean="0">
                <a:latin typeface="HY견고딕" pitchFamily="18" charset="-127"/>
                <a:ea typeface="HY견고딕" pitchFamily="18" charset="-127"/>
              </a:rPr>
              <a:t>피난ㆍ방화시설의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 자율적 안전관리 안내 등</a:t>
            </a: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7" name="모서리가 둥근 직사각형 6"/>
          <p:cNvSpPr/>
          <p:nvPr/>
        </p:nvSpPr>
        <p:spPr>
          <a:xfrm>
            <a:off x="981050" y="1581372"/>
            <a:ext cx="4733958" cy="500066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5. </a:t>
            </a:r>
            <a:r>
              <a:rPr lang="ko-KR" altLang="en-US" sz="2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노유자생활시설</a:t>
            </a:r>
            <a:r>
              <a:rPr lang="ko-KR" altLang="en-US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 관계자 간담회</a:t>
            </a:r>
          </a:p>
        </p:txBody>
      </p:sp>
    </p:spTree>
  </p:cSld>
  <p:clrMapOvr>
    <a:masterClrMapping/>
  </p:clrMapOvr>
  <p:transition advTm="176859"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그림 19" descr="back02_1.jpg"/>
          <p:cNvPicPr>
            <a:picLocks noGrp="1" noChangeAspect="1"/>
          </p:cNvPicPr>
          <p:nvPr/>
        </p:nvPicPr>
        <p:blipFill rotWithShape="1"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25" name="Rectangle 1"/>
          <p:cNvSpPr>
            <a:spLocks noChangeArrowheads="1"/>
          </p:cNvSpPr>
          <p:nvPr/>
        </p:nvSpPr>
        <p:spPr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/>
          </a:ln>
          <a:effectLst/>
        </p:spPr>
        <p:txBody>
          <a:bodyPr vert="horz" wrap="none" lIns="91440" tIns="45720" rIns="91440" bIns="45720" anchor="ctr" anchorCtr="0">
            <a:spAutoFit/>
          </a:bodyPr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1026" name="직사각형 7"/>
          <p:cNvSpPr/>
          <p:nvPr/>
        </p:nvSpPr>
        <p:spPr>
          <a:xfrm>
            <a:off x="357158" y="285728"/>
            <a:ext cx="4574882" cy="707886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tx1"/>
            </a:outerShdw>
          </a:effectLst>
        </p:spPr>
        <p:txBody>
          <a:bodyPr wrap="square" lIns="91440" tIns="45720" rIns="91440" bIns="45720">
            <a:spAutoFit/>
          </a:bodyPr>
          <a:lstStyle/>
          <a:p>
            <a:pPr lvl="0">
              <a:defRPr lang="ko-KR" altLang="en-US"/>
            </a:pPr>
            <a:r>
              <a:rPr lang="ko-KR" altLang="en-US" sz="4000" b="1" spc="100" dirty="0" err="1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위험물안전팀</a:t>
            </a:r>
            <a:r>
              <a:rPr lang="ko-KR" altLang="en-US" sz="4000" b="1" spc="100" dirty="0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 sz="4000" b="1" spc="100" dirty="0" smtClean="0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계획</a:t>
            </a:r>
            <a:endParaRPr lang="ko-KR" altLang="en-US" sz="4000" b="1" spc="100" dirty="0">
              <a:ln w="18000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rgbClr val="FFFF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2" name="모서리가 둥근 직사각형 11"/>
          <p:cNvSpPr/>
          <p:nvPr/>
        </p:nvSpPr>
        <p:spPr>
          <a:xfrm>
            <a:off x="981050" y="1560782"/>
            <a:ext cx="6039222" cy="500066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>
              <a:defRPr lang="ko-KR" altLang="en-US"/>
            </a:pPr>
            <a:r>
              <a:rPr lang="en-US" altLang="ko-KR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1. </a:t>
            </a:r>
            <a:r>
              <a:rPr lang="ko-KR" altLang="en-US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소방관계법령 위반자 범죄경력</a:t>
            </a:r>
            <a:r>
              <a:rPr lang="en-US" altLang="ko-KR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조회요청</a:t>
            </a:r>
            <a:endParaRPr lang="ko-KR" altLang="en-US" sz="2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071538" y="2210088"/>
            <a:ext cx="7748934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dirty="0">
                <a:latin typeface="HY견고딕"/>
                <a:ea typeface="HY견고딕"/>
              </a:rPr>
              <a:t>가</a:t>
            </a:r>
            <a:r>
              <a:rPr lang="en-US" altLang="ko-KR" sz="2000" dirty="0">
                <a:latin typeface="HY견고딕"/>
                <a:ea typeface="HY견고딕"/>
              </a:rPr>
              <a:t>. </a:t>
            </a:r>
            <a:r>
              <a:rPr lang="ko-KR" altLang="en-US" sz="2000" dirty="0" smtClean="0">
                <a:latin typeface="HY견고딕"/>
                <a:ea typeface="HY견고딕"/>
              </a:rPr>
              <a:t>일 정 </a:t>
            </a:r>
            <a:r>
              <a:rPr lang="en-US" altLang="ko-KR" sz="2000" dirty="0" smtClean="0">
                <a:latin typeface="HY견고딕"/>
                <a:ea typeface="HY견고딕"/>
              </a:rPr>
              <a:t>: 2014.09.22.(</a:t>
            </a:r>
            <a:r>
              <a:rPr lang="ko-KR" altLang="en-US" sz="2000" dirty="0" smtClean="0">
                <a:latin typeface="HY견고딕"/>
                <a:ea typeface="HY견고딕"/>
              </a:rPr>
              <a:t>월</a:t>
            </a:r>
            <a:r>
              <a:rPr lang="en-US" altLang="ko-KR" sz="2000" dirty="0" smtClean="0">
                <a:latin typeface="HY견고딕"/>
                <a:ea typeface="HY견고딕"/>
              </a:rPr>
              <a:t>) ~ 2014.09.26.(</a:t>
            </a:r>
            <a:r>
              <a:rPr lang="ko-KR" altLang="en-US" sz="2000" dirty="0" smtClean="0">
                <a:latin typeface="HY견고딕"/>
                <a:ea typeface="HY견고딕"/>
              </a:rPr>
              <a:t>금</a:t>
            </a:r>
            <a:r>
              <a:rPr lang="en-US" altLang="ko-KR" sz="2000" dirty="0" smtClean="0">
                <a:latin typeface="HY견고딕"/>
                <a:ea typeface="HY견고딕"/>
              </a:rPr>
              <a:t>)</a:t>
            </a:r>
            <a:endParaRPr lang="ko-KR" altLang="en-US" sz="2000" dirty="0">
              <a:latin typeface="HY견고딕"/>
              <a:ea typeface="HY견고딕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dirty="0">
                <a:latin typeface="HY견고딕"/>
                <a:ea typeface="HY견고딕"/>
              </a:rPr>
              <a:t>나</a:t>
            </a:r>
            <a:r>
              <a:rPr lang="en-US" altLang="ko-KR" sz="2000" dirty="0">
                <a:latin typeface="HY견고딕"/>
                <a:ea typeface="HY견고딕"/>
              </a:rPr>
              <a:t>. </a:t>
            </a:r>
            <a:r>
              <a:rPr lang="ko-KR" altLang="en-US" sz="2000" dirty="0">
                <a:latin typeface="HY견고딕"/>
                <a:ea typeface="HY견고딕"/>
              </a:rPr>
              <a:t>대 </a:t>
            </a:r>
            <a:r>
              <a:rPr lang="ko-KR" altLang="en-US" sz="2000" dirty="0" smtClean="0">
                <a:latin typeface="HY견고딕"/>
                <a:ea typeface="HY견고딕"/>
              </a:rPr>
              <a:t>상 </a:t>
            </a:r>
            <a:r>
              <a:rPr lang="en-US" altLang="ko-KR" sz="2000" dirty="0">
                <a:latin typeface="HY견고딕"/>
                <a:ea typeface="HY견고딕"/>
              </a:rPr>
              <a:t>: </a:t>
            </a:r>
            <a:r>
              <a:rPr lang="ko-KR" altLang="en-US" sz="2000" dirty="0" smtClean="0">
                <a:latin typeface="HY견고딕"/>
                <a:ea typeface="HY견고딕"/>
              </a:rPr>
              <a:t>한국전력기술사사무소</a:t>
            </a:r>
            <a:r>
              <a:rPr lang="en-US" altLang="ko-KR" sz="2000" dirty="0" smtClean="0">
                <a:latin typeface="HY견고딕"/>
                <a:ea typeface="HY견고딕"/>
              </a:rPr>
              <a:t>(</a:t>
            </a:r>
            <a:r>
              <a:rPr lang="ko-KR" altLang="en-US" sz="2000" dirty="0" smtClean="0">
                <a:latin typeface="HY견고딕"/>
                <a:ea typeface="HY견고딕"/>
              </a:rPr>
              <a:t>공한상</a:t>
            </a:r>
            <a:r>
              <a:rPr lang="en-US" altLang="ko-KR" sz="2000" dirty="0" smtClean="0">
                <a:latin typeface="HY견고딕"/>
                <a:ea typeface="HY견고딕"/>
              </a:rPr>
              <a:t>)</a:t>
            </a: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sz="2000" dirty="0" smtClean="0">
                <a:latin typeface="HY견고딕"/>
                <a:ea typeface="HY견고딕"/>
              </a:rPr>
              <a:t>                </a:t>
            </a:r>
            <a:r>
              <a:rPr lang="ko-KR" altLang="en-US" sz="2000" dirty="0" err="1" smtClean="0">
                <a:latin typeface="HY견고딕"/>
                <a:ea typeface="HY견고딕"/>
              </a:rPr>
              <a:t>태멘이앤씨기술사사무소</a:t>
            </a:r>
            <a:r>
              <a:rPr lang="en-US" altLang="ko-KR" sz="2000" dirty="0" smtClean="0">
                <a:latin typeface="HY견고딕"/>
                <a:ea typeface="HY견고딕"/>
              </a:rPr>
              <a:t>(</a:t>
            </a:r>
            <a:r>
              <a:rPr lang="ko-KR" altLang="en-US" sz="2000" dirty="0" smtClean="0">
                <a:latin typeface="HY견고딕"/>
                <a:ea typeface="HY견고딕"/>
              </a:rPr>
              <a:t>조홍규</a:t>
            </a:r>
            <a:r>
              <a:rPr lang="en-US" altLang="ko-KR" sz="2000" dirty="0" smtClean="0">
                <a:latin typeface="HY견고딕"/>
                <a:ea typeface="HY견고딕"/>
              </a:rPr>
              <a:t>)</a:t>
            </a:r>
            <a:endParaRPr lang="ko-KR" altLang="en-US" sz="2000" dirty="0">
              <a:latin typeface="HY견고딕"/>
              <a:ea typeface="HY견고딕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dirty="0">
                <a:latin typeface="HY견고딕"/>
                <a:ea typeface="HY견고딕"/>
              </a:rPr>
              <a:t>다</a:t>
            </a:r>
            <a:r>
              <a:rPr lang="en-US" altLang="ko-KR" sz="2000" dirty="0">
                <a:latin typeface="HY견고딕"/>
                <a:ea typeface="HY견고딕"/>
              </a:rPr>
              <a:t>. </a:t>
            </a:r>
            <a:r>
              <a:rPr lang="ko-KR" altLang="en-US" sz="2000" dirty="0" smtClean="0">
                <a:latin typeface="HY견고딕"/>
                <a:ea typeface="HY견고딕"/>
              </a:rPr>
              <a:t>법 </a:t>
            </a:r>
            <a:r>
              <a:rPr lang="ko-KR" altLang="en-US" sz="2000" dirty="0" err="1" smtClean="0">
                <a:latin typeface="HY견고딕"/>
                <a:ea typeface="HY견고딕"/>
              </a:rPr>
              <a:t>규</a:t>
            </a:r>
            <a:r>
              <a:rPr lang="ko-KR" altLang="en-US" sz="2000" dirty="0" smtClean="0">
                <a:latin typeface="HY견고딕"/>
                <a:ea typeface="HY견고딕"/>
              </a:rPr>
              <a:t> </a:t>
            </a:r>
            <a:r>
              <a:rPr lang="en-US" altLang="ko-KR" sz="2000" dirty="0" smtClean="0">
                <a:latin typeface="HY견고딕"/>
                <a:ea typeface="HY견고딕"/>
              </a:rPr>
              <a:t>: </a:t>
            </a:r>
            <a:r>
              <a:rPr lang="ko-KR" altLang="en-US" sz="2000" dirty="0" err="1" smtClean="0">
                <a:latin typeface="HY견고딕"/>
                <a:ea typeface="HY견고딕"/>
              </a:rPr>
              <a:t>소방시설공사업법</a:t>
            </a:r>
            <a:r>
              <a:rPr lang="ko-KR" altLang="en-US" sz="2000" dirty="0" smtClean="0">
                <a:latin typeface="HY견고딕"/>
                <a:ea typeface="HY견고딕"/>
              </a:rPr>
              <a:t> 제</a:t>
            </a:r>
            <a:r>
              <a:rPr lang="en-US" altLang="ko-KR" sz="2000" dirty="0" smtClean="0">
                <a:latin typeface="HY견고딕"/>
                <a:ea typeface="HY견고딕"/>
              </a:rPr>
              <a:t>11</a:t>
            </a:r>
            <a:r>
              <a:rPr lang="ko-KR" altLang="en-US" sz="2000" dirty="0" smtClean="0">
                <a:latin typeface="HY견고딕"/>
                <a:ea typeface="HY견고딕"/>
              </a:rPr>
              <a:t>조</a:t>
            </a:r>
            <a:r>
              <a:rPr lang="en-US" altLang="ko-KR" sz="2000" dirty="0" smtClean="0">
                <a:latin typeface="HY견고딕"/>
                <a:ea typeface="HY견고딕"/>
              </a:rPr>
              <a:t>(</a:t>
            </a:r>
            <a:r>
              <a:rPr lang="ko-KR" altLang="en-US" sz="2000" dirty="0" smtClean="0">
                <a:latin typeface="HY견고딕"/>
                <a:ea typeface="HY견고딕"/>
              </a:rPr>
              <a:t>설계</a:t>
            </a:r>
            <a:r>
              <a:rPr lang="en-US" altLang="ko-KR" sz="2000" dirty="0" smtClean="0">
                <a:latin typeface="HY견고딕"/>
                <a:ea typeface="HY견고딕"/>
              </a:rPr>
              <a:t>)</a:t>
            </a:r>
            <a:r>
              <a:rPr lang="ko-KR" altLang="en-US" sz="2000" dirty="0" smtClean="0">
                <a:latin typeface="HY견고딕"/>
                <a:ea typeface="HY견고딕"/>
              </a:rPr>
              <a:t> 및 제</a:t>
            </a:r>
            <a:r>
              <a:rPr lang="en-US" altLang="ko-KR" sz="2000" dirty="0" smtClean="0">
                <a:latin typeface="HY견고딕"/>
                <a:ea typeface="HY견고딕"/>
              </a:rPr>
              <a:t>16</a:t>
            </a:r>
            <a:r>
              <a:rPr lang="ko-KR" altLang="en-US" sz="2000" dirty="0" smtClean="0">
                <a:latin typeface="HY견고딕"/>
                <a:ea typeface="HY견고딕"/>
              </a:rPr>
              <a:t>조</a:t>
            </a:r>
            <a:r>
              <a:rPr lang="en-US" altLang="ko-KR" sz="2000" dirty="0" smtClean="0">
                <a:latin typeface="HY견고딕"/>
                <a:ea typeface="HY견고딕"/>
              </a:rPr>
              <a:t>(</a:t>
            </a:r>
            <a:r>
              <a:rPr lang="ko-KR" altLang="en-US" sz="2000" dirty="0" smtClean="0">
                <a:latin typeface="HY견고딕"/>
                <a:ea typeface="HY견고딕"/>
              </a:rPr>
              <a:t>감리</a:t>
            </a:r>
            <a:r>
              <a:rPr lang="en-US" altLang="ko-KR" sz="2000" dirty="0" smtClean="0">
                <a:latin typeface="HY견고딕"/>
                <a:ea typeface="HY견고딕"/>
              </a:rPr>
              <a:t>)</a:t>
            </a:r>
            <a:endParaRPr lang="ko-KR" altLang="en-US" sz="2000" spc="-150" dirty="0">
              <a:latin typeface="HY견고딕"/>
              <a:ea typeface="HY견고딕"/>
            </a:endParaRPr>
          </a:p>
        </p:txBody>
      </p:sp>
      <p:sp>
        <p:nvSpPr>
          <p:cNvPr id="9" name="모서리가 둥근 직사각형 8"/>
          <p:cNvSpPr/>
          <p:nvPr/>
        </p:nvSpPr>
        <p:spPr>
          <a:xfrm>
            <a:off x="981050" y="4369094"/>
            <a:ext cx="4527054" cy="500066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 lang="ko-KR" altLang="en-US"/>
            </a:pPr>
            <a:r>
              <a:rPr lang="en-US" altLang="ko-KR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2. </a:t>
            </a:r>
            <a:r>
              <a:rPr lang="ko-KR" altLang="en-US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일반</a:t>
            </a:r>
            <a:r>
              <a:rPr lang="en-US" altLang="ko-KR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·</a:t>
            </a:r>
            <a:r>
              <a:rPr lang="ko-KR" altLang="en-US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판매취급소 소방검사 </a:t>
            </a:r>
            <a:endParaRPr lang="ko-KR" altLang="en-US" sz="2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043608" y="4904000"/>
            <a:ext cx="7255855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dirty="0" smtClean="0">
                <a:latin typeface="HY견고딕"/>
                <a:ea typeface="HY견고딕"/>
              </a:rPr>
              <a:t>가</a:t>
            </a:r>
            <a:r>
              <a:rPr lang="en-US" altLang="ko-KR" sz="2000" dirty="0" smtClean="0">
                <a:latin typeface="HY견고딕"/>
                <a:ea typeface="HY견고딕"/>
              </a:rPr>
              <a:t>. </a:t>
            </a:r>
            <a:r>
              <a:rPr lang="ko-KR" altLang="en-US" sz="2000" dirty="0" smtClean="0">
                <a:latin typeface="HY견고딕"/>
                <a:ea typeface="HY견고딕"/>
              </a:rPr>
              <a:t>기 간 </a:t>
            </a:r>
            <a:r>
              <a:rPr lang="en-US" altLang="ko-KR" sz="2000" dirty="0" smtClean="0">
                <a:latin typeface="HY견고딕"/>
                <a:ea typeface="HY견고딕"/>
              </a:rPr>
              <a:t>: 2014.09.22.(</a:t>
            </a:r>
            <a:r>
              <a:rPr lang="ko-KR" altLang="en-US" sz="2000" dirty="0" smtClean="0">
                <a:latin typeface="HY견고딕"/>
                <a:ea typeface="HY견고딕"/>
              </a:rPr>
              <a:t>월</a:t>
            </a:r>
            <a:r>
              <a:rPr lang="en-US" altLang="ko-KR" sz="2000" dirty="0" smtClean="0">
                <a:latin typeface="HY견고딕"/>
                <a:ea typeface="HY견고딕"/>
              </a:rPr>
              <a:t>) ~ 2014.09.26.(</a:t>
            </a:r>
            <a:r>
              <a:rPr lang="ko-KR" altLang="en-US" sz="2000" dirty="0" smtClean="0">
                <a:latin typeface="HY견고딕"/>
                <a:ea typeface="HY견고딕"/>
              </a:rPr>
              <a:t>금</a:t>
            </a:r>
            <a:r>
              <a:rPr lang="en-US" altLang="ko-KR" sz="2000" dirty="0" smtClean="0">
                <a:latin typeface="HY견고딕"/>
                <a:ea typeface="HY견고딕"/>
              </a:rPr>
              <a:t>)</a:t>
            </a:r>
            <a:endParaRPr lang="ko-KR" altLang="en-US" sz="2000" dirty="0" smtClean="0">
              <a:latin typeface="HY견고딕"/>
              <a:ea typeface="HY견고딕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dirty="0" smtClean="0">
                <a:latin typeface="HY견고딕"/>
                <a:ea typeface="HY견고딕"/>
              </a:rPr>
              <a:t>나</a:t>
            </a:r>
            <a:r>
              <a:rPr lang="en-US" altLang="ko-KR" sz="2000" dirty="0" smtClean="0">
                <a:latin typeface="HY견고딕"/>
                <a:ea typeface="HY견고딕"/>
              </a:rPr>
              <a:t>. </a:t>
            </a:r>
            <a:r>
              <a:rPr lang="ko-KR" altLang="en-US" sz="2000" dirty="0" smtClean="0">
                <a:latin typeface="HY견고딕"/>
                <a:ea typeface="HY견고딕"/>
              </a:rPr>
              <a:t>대 상 </a:t>
            </a:r>
            <a:r>
              <a:rPr lang="en-US" altLang="ko-KR" sz="2000" dirty="0" smtClean="0">
                <a:latin typeface="HY견고딕"/>
                <a:ea typeface="HY견고딕"/>
              </a:rPr>
              <a:t>: </a:t>
            </a:r>
            <a:r>
              <a:rPr lang="ko-KR" altLang="en-US" sz="2000" dirty="0" smtClean="0">
                <a:latin typeface="HY견고딕"/>
                <a:ea typeface="HY견고딕"/>
              </a:rPr>
              <a:t>자문석유 등 </a:t>
            </a:r>
            <a:r>
              <a:rPr lang="en-US" altLang="ko-KR" sz="2000" dirty="0" smtClean="0">
                <a:latin typeface="HY견고딕"/>
                <a:ea typeface="HY견고딕"/>
              </a:rPr>
              <a:t>8</a:t>
            </a:r>
            <a:r>
              <a:rPr lang="ko-KR" altLang="en-US" sz="2000" dirty="0" smtClean="0">
                <a:latin typeface="HY견고딕"/>
                <a:ea typeface="HY견고딕"/>
              </a:rPr>
              <a:t>개소</a:t>
            </a:r>
            <a:r>
              <a:rPr lang="en-US" altLang="ko-KR" sz="2000" dirty="0" smtClean="0">
                <a:latin typeface="HY견고딕"/>
                <a:ea typeface="HY견고딕"/>
              </a:rPr>
              <a:t>(</a:t>
            </a:r>
            <a:r>
              <a:rPr lang="ko-KR" altLang="en-US" sz="2000" dirty="0" smtClean="0">
                <a:latin typeface="HY견고딕"/>
                <a:ea typeface="HY견고딕"/>
              </a:rPr>
              <a:t>판매 </a:t>
            </a:r>
            <a:r>
              <a:rPr lang="en-US" altLang="ko-KR" sz="2000" dirty="0" smtClean="0">
                <a:latin typeface="HY견고딕"/>
                <a:ea typeface="HY견고딕"/>
              </a:rPr>
              <a:t>2</a:t>
            </a:r>
            <a:r>
              <a:rPr lang="ko-KR" altLang="en-US" sz="2000" dirty="0" smtClean="0">
                <a:latin typeface="HY견고딕"/>
                <a:ea typeface="HY견고딕"/>
              </a:rPr>
              <a:t>개소</a:t>
            </a:r>
            <a:r>
              <a:rPr lang="en-US" altLang="ko-KR" sz="2000" dirty="0" smtClean="0">
                <a:latin typeface="HY견고딕"/>
                <a:ea typeface="HY견고딕"/>
              </a:rPr>
              <a:t>, </a:t>
            </a:r>
            <a:r>
              <a:rPr lang="ko-KR" altLang="en-US" sz="2000" dirty="0" smtClean="0">
                <a:latin typeface="HY견고딕"/>
                <a:ea typeface="HY견고딕"/>
              </a:rPr>
              <a:t>일반 </a:t>
            </a:r>
            <a:r>
              <a:rPr lang="en-US" altLang="ko-KR" sz="2000" dirty="0" smtClean="0">
                <a:latin typeface="HY견고딕"/>
                <a:ea typeface="HY견고딕"/>
              </a:rPr>
              <a:t>6</a:t>
            </a:r>
            <a:r>
              <a:rPr lang="ko-KR" altLang="en-US" sz="2000" dirty="0" smtClean="0">
                <a:latin typeface="HY견고딕"/>
                <a:ea typeface="HY견고딕"/>
              </a:rPr>
              <a:t>개소</a:t>
            </a:r>
            <a:r>
              <a:rPr lang="en-US" altLang="ko-KR" sz="2000" dirty="0" smtClean="0">
                <a:latin typeface="HY견고딕"/>
                <a:ea typeface="HY견고딕"/>
              </a:rPr>
              <a:t>)</a:t>
            </a:r>
            <a:endParaRPr lang="ko-KR" altLang="en-US" sz="2000" dirty="0" smtClean="0">
              <a:latin typeface="HY견고딕"/>
              <a:ea typeface="HY견고딕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dirty="0" smtClean="0">
                <a:latin typeface="HY견고딕"/>
                <a:ea typeface="HY견고딕"/>
              </a:rPr>
              <a:t>다</a:t>
            </a:r>
            <a:r>
              <a:rPr lang="en-US" altLang="ko-KR" sz="2000" dirty="0" smtClean="0">
                <a:latin typeface="HY견고딕"/>
                <a:ea typeface="HY견고딕"/>
              </a:rPr>
              <a:t>. </a:t>
            </a:r>
            <a:r>
              <a:rPr lang="ko-KR" altLang="en-US" sz="2000" dirty="0" smtClean="0">
                <a:latin typeface="HY견고딕"/>
                <a:ea typeface="HY견고딕"/>
              </a:rPr>
              <a:t>인 원 </a:t>
            </a:r>
            <a:r>
              <a:rPr lang="en-US" altLang="ko-KR" sz="2000" dirty="0" smtClean="0">
                <a:latin typeface="HY견고딕"/>
                <a:ea typeface="HY견고딕"/>
              </a:rPr>
              <a:t>: </a:t>
            </a:r>
            <a:r>
              <a:rPr lang="ko-KR" altLang="en-US" sz="2000" dirty="0" err="1" smtClean="0">
                <a:latin typeface="HY견고딕"/>
                <a:ea typeface="HY견고딕"/>
              </a:rPr>
              <a:t>위험물안전팀</a:t>
            </a:r>
            <a:r>
              <a:rPr lang="ko-KR" altLang="en-US" sz="2000" dirty="0" smtClean="0">
                <a:latin typeface="HY견고딕"/>
                <a:ea typeface="HY견고딕"/>
              </a:rPr>
              <a:t> </a:t>
            </a:r>
            <a:r>
              <a:rPr lang="en-US" altLang="ko-KR" sz="2000" dirty="0" smtClean="0">
                <a:latin typeface="HY견고딕"/>
                <a:ea typeface="HY견고딕"/>
              </a:rPr>
              <a:t>2</a:t>
            </a:r>
            <a:r>
              <a:rPr lang="ko-KR" altLang="en-US" sz="2000" dirty="0" smtClean="0">
                <a:latin typeface="HY견고딕"/>
                <a:ea typeface="HY견고딕"/>
              </a:rPr>
              <a:t>명</a:t>
            </a:r>
            <a:endParaRPr lang="en-US" altLang="ko-KR" sz="2000" dirty="0" smtClean="0">
              <a:latin typeface="HY견고딕"/>
              <a:ea typeface="HY견고딕"/>
            </a:endParaRPr>
          </a:p>
        </p:txBody>
      </p:sp>
    </p:spTree>
  </p:cSld>
  <p:clrMapOvr>
    <a:masterClrMapping/>
  </p:clrMapOvr>
  <p:transition advTm="176859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그림 19" descr="back02_1.jpg"/>
          <p:cNvPicPr>
            <a:picLocks noGrp="1" noChangeAspect="1"/>
          </p:cNvPicPr>
          <p:nvPr/>
        </p:nvPicPr>
        <p:blipFill rotWithShape="1"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25" name="Rectangle 1"/>
          <p:cNvSpPr>
            <a:spLocks noChangeArrowheads="1"/>
          </p:cNvSpPr>
          <p:nvPr/>
        </p:nvSpPr>
        <p:spPr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/>
          </a:ln>
          <a:effectLst/>
        </p:spPr>
        <p:txBody>
          <a:bodyPr vert="horz" wrap="none" lIns="91440" tIns="45720" rIns="91440" bIns="45720" anchor="ctr" anchorCtr="0">
            <a:spAutoFit/>
          </a:bodyPr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1026" name="직사각형 7"/>
          <p:cNvSpPr/>
          <p:nvPr/>
        </p:nvSpPr>
        <p:spPr>
          <a:xfrm>
            <a:off x="357158" y="285728"/>
            <a:ext cx="4574882" cy="707886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tx1"/>
            </a:outerShdw>
          </a:effectLst>
        </p:spPr>
        <p:txBody>
          <a:bodyPr wrap="square" lIns="91440" tIns="45720" rIns="91440" bIns="45720">
            <a:spAutoFit/>
          </a:bodyPr>
          <a:lstStyle/>
          <a:p>
            <a:pPr>
              <a:defRPr lang="ko-KR" altLang="en-US"/>
            </a:pPr>
            <a:r>
              <a:rPr lang="ko-KR" altLang="en-US" sz="4000" b="1" spc="100" dirty="0" err="1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위험물안전팀</a:t>
            </a:r>
            <a:r>
              <a:rPr lang="ko-KR" altLang="en-US" sz="4000" b="1" spc="100" dirty="0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 sz="4000" b="1" spc="100" dirty="0" smtClean="0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계획</a:t>
            </a:r>
            <a:endParaRPr lang="ko-KR" altLang="en-US" sz="4000" b="1" spc="100" dirty="0">
              <a:ln w="18000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rgbClr val="FFFF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7" name="모서리가 둥근 직사각형 6"/>
          <p:cNvSpPr/>
          <p:nvPr/>
        </p:nvSpPr>
        <p:spPr>
          <a:xfrm>
            <a:off x="899592" y="1124744"/>
            <a:ext cx="6471270" cy="500066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>
              <a:defRPr lang="ko-KR" altLang="en-US"/>
            </a:pPr>
            <a:r>
              <a:rPr lang="en-US" altLang="ko-KR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3. </a:t>
            </a:r>
            <a:r>
              <a:rPr lang="ko-KR" altLang="en-US" sz="2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소방시설업</a:t>
            </a:r>
            <a:r>
              <a:rPr lang="ko-KR" altLang="en-US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 지위승계에 따른 시보게재 의뢰</a:t>
            </a:r>
            <a:endParaRPr lang="ko-KR" altLang="en-US" sz="2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043608" y="1628800"/>
            <a:ext cx="7255855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dirty="0" smtClean="0">
                <a:latin typeface="HY견고딕"/>
                <a:ea typeface="HY견고딕"/>
              </a:rPr>
              <a:t>가</a:t>
            </a:r>
            <a:r>
              <a:rPr lang="en-US" altLang="ko-KR" sz="2000" dirty="0" smtClean="0">
                <a:latin typeface="HY견고딕"/>
                <a:ea typeface="HY견고딕"/>
              </a:rPr>
              <a:t>. </a:t>
            </a:r>
            <a:r>
              <a:rPr lang="ko-KR" altLang="en-US" sz="2000" dirty="0" smtClean="0">
                <a:latin typeface="HY견고딕"/>
                <a:ea typeface="HY견고딕"/>
              </a:rPr>
              <a:t>기 간 </a:t>
            </a:r>
            <a:r>
              <a:rPr lang="en-US" altLang="ko-KR" sz="2000" dirty="0" smtClean="0">
                <a:latin typeface="HY견고딕"/>
                <a:ea typeface="HY견고딕"/>
              </a:rPr>
              <a:t>: 2014.09.22.(</a:t>
            </a:r>
            <a:r>
              <a:rPr lang="ko-KR" altLang="en-US" sz="2000" dirty="0" smtClean="0">
                <a:latin typeface="HY견고딕"/>
                <a:ea typeface="HY견고딕"/>
              </a:rPr>
              <a:t>월</a:t>
            </a:r>
            <a:r>
              <a:rPr lang="en-US" altLang="ko-KR" sz="2000" dirty="0" smtClean="0">
                <a:latin typeface="HY견고딕"/>
                <a:ea typeface="HY견고딕"/>
              </a:rPr>
              <a:t>)</a:t>
            </a:r>
            <a:endParaRPr lang="ko-KR" altLang="en-US" sz="2000" dirty="0" smtClean="0">
              <a:latin typeface="HY견고딕"/>
              <a:ea typeface="HY견고딕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dirty="0" smtClean="0">
                <a:latin typeface="HY견고딕"/>
                <a:ea typeface="HY견고딕"/>
              </a:rPr>
              <a:t>나</a:t>
            </a:r>
            <a:r>
              <a:rPr lang="en-US" altLang="ko-KR" sz="2000" dirty="0" smtClean="0">
                <a:latin typeface="HY견고딕"/>
                <a:ea typeface="HY견고딕"/>
              </a:rPr>
              <a:t>. </a:t>
            </a:r>
            <a:r>
              <a:rPr lang="ko-KR" altLang="en-US" sz="2000" dirty="0" smtClean="0">
                <a:latin typeface="HY견고딕"/>
                <a:ea typeface="HY견고딕"/>
              </a:rPr>
              <a:t>대 상 </a:t>
            </a:r>
            <a:r>
              <a:rPr lang="en-US" altLang="ko-KR" sz="2000" dirty="0" smtClean="0">
                <a:latin typeface="HY견고딕"/>
                <a:ea typeface="HY견고딕"/>
              </a:rPr>
              <a:t>: </a:t>
            </a:r>
            <a:r>
              <a:rPr lang="ko-KR" altLang="en-US" sz="2000" dirty="0" smtClean="0">
                <a:latin typeface="HY견고딕"/>
                <a:ea typeface="HY견고딕"/>
              </a:rPr>
              <a:t>대성소방</a:t>
            </a:r>
            <a:r>
              <a:rPr lang="en-US" altLang="ko-KR" sz="2000" dirty="0" smtClean="0">
                <a:latin typeface="HY견고딕"/>
                <a:ea typeface="HY견고딕"/>
              </a:rPr>
              <a:t>(</a:t>
            </a:r>
            <a:r>
              <a:rPr lang="ko-KR" altLang="en-US" sz="2000" dirty="0" err="1" smtClean="0">
                <a:latin typeface="HY견고딕"/>
                <a:ea typeface="HY견고딕"/>
              </a:rPr>
              <a:t>전문소방시설공사업</a:t>
            </a:r>
            <a:r>
              <a:rPr lang="en-US" altLang="ko-KR" sz="2000" dirty="0" smtClean="0">
                <a:latin typeface="HY견고딕"/>
                <a:ea typeface="HY견고딕"/>
              </a:rPr>
              <a:t>, </a:t>
            </a:r>
            <a:r>
              <a:rPr lang="ko-KR" altLang="en-US" sz="2000" dirty="0" err="1" smtClean="0">
                <a:latin typeface="HY견고딕"/>
                <a:ea typeface="HY견고딕"/>
              </a:rPr>
              <a:t>청계천로</a:t>
            </a:r>
            <a:r>
              <a:rPr lang="ko-KR" altLang="en-US" sz="2000" dirty="0" smtClean="0">
                <a:latin typeface="HY견고딕"/>
                <a:ea typeface="HY견고딕"/>
              </a:rPr>
              <a:t> </a:t>
            </a:r>
            <a:r>
              <a:rPr lang="en-US" altLang="ko-KR" sz="2000" dirty="0" smtClean="0">
                <a:latin typeface="HY견고딕"/>
                <a:ea typeface="HY견고딕"/>
              </a:rPr>
              <a:t>111)</a:t>
            </a: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dirty="0" smtClean="0">
                <a:latin typeface="HY견고딕"/>
                <a:ea typeface="HY견고딕"/>
              </a:rPr>
              <a:t>다. 내 용 </a:t>
            </a:r>
            <a:r>
              <a:rPr lang="en-US" altLang="ko-KR" sz="2000" dirty="0" smtClean="0">
                <a:latin typeface="HY견고딕"/>
                <a:ea typeface="HY견고딕"/>
              </a:rPr>
              <a:t>: </a:t>
            </a:r>
            <a:r>
              <a:rPr lang="ko-KR" altLang="en-US" sz="2000" dirty="0" err="1" smtClean="0">
                <a:latin typeface="HY견고딕"/>
                <a:ea typeface="HY견고딕"/>
              </a:rPr>
              <a:t>소방시설업</a:t>
            </a:r>
            <a:r>
              <a:rPr lang="ko-KR" altLang="en-US" sz="2000" dirty="0" smtClean="0">
                <a:latin typeface="HY견고딕"/>
                <a:ea typeface="HY견고딕"/>
              </a:rPr>
              <a:t> 지위승계에 따른 서울시보 게재 의뢰</a:t>
            </a:r>
          </a:p>
        </p:txBody>
      </p:sp>
      <p:sp>
        <p:nvSpPr>
          <p:cNvPr id="9" name="모서리가 둥근 직사각형 8"/>
          <p:cNvSpPr/>
          <p:nvPr/>
        </p:nvSpPr>
        <p:spPr>
          <a:xfrm>
            <a:off x="899592" y="3140968"/>
            <a:ext cx="8064896" cy="500066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 lang="ko-KR" altLang="en-US"/>
            </a:pPr>
            <a:r>
              <a:rPr lang="en-US" altLang="ko-KR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4. </a:t>
            </a:r>
            <a:r>
              <a:rPr lang="ko-KR" altLang="en-US" sz="2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타이머형</a:t>
            </a:r>
            <a:r>
              <a:rPr lang="ko-KR" altLang="en-US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 가스차단기 설치세대 안전관리 계획</a:t>
            </a:r>
            <a:r>
              <a:rPr lang="en-US" altLang="ko-KR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특수시책</a:t>
            </a:r>
            <a:r>
              <a:rPr lang="en-US" altLang="ko-KR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2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043608" y="3573016"/>
            <a:ext cx="7776864" cy="33239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dirty="0" smtClean="0">
                <a:latin typeface="HY견고딕"/>
                <a:ea typeface="HY견고딕"/>
              </a:rPr>
              <a:t>가</a:t>
            </a:r>
            <a:r>
              <a:rPr lang="en-US" altLang="ko-KR" sz="2000" dirty="0" smtClean="0">
                <a:latin typeface="HY견고딕"/>
                <a:ea typeface="HY견고딕"/>
              </a:rPr>
              <a:t>. </a:t>
            </a:r>
            <a:r>
              <a:rPr lang="ko-KR" altLang="en-US" sz="2000" dirty="0" smtClean="0">
                <a:latin typeface="HY견고딕"/>
                <a:ea typeface="HY견고딕"/>
              </a:rPr>
              <a:t>기 간 </a:t>
            </a:r>
            <a:r>
              <a:rPr lang="en-US" altLang="ko-KR" sz="2000" dirty="0" smtClean="0">
                <a:latin typeface="HY견고딕"/>
                <a:ea typeface="HY견고딕"/>
              </a:rPr>
              <a:t>: 2014.09.22.(</a:t>
            </a:r>
            <a:r>
              <a:rPr lang="ko-KR" altLang="en-US" sz="2000" dirty="0" smtClean="0">
                <a:latin typeface="HY견고딕"/>
                <a:ea typeface="HY견고딕"/>
              </a:rPr>
              <a:t>월</a:t>
            </a:r>
            <a:r>
              <a:rPr lang="en-US" altLang="ko-KR" sz="2000" dirty="0" smtClean="0">
                <a:latin typeface="HY견고딕"/>
                <a:ea typeface="HY견고딕"/>
              </a:rPr>
              <a:t>) ~ 2014.09.26.(</a:t>
            </a:r>
            <a:r>
              <a:rPr lang="ko-KR" altLang="en-US" sz="2000" dirty="0" smtClean="0">
                <a:latin typeface="HY견고딕"/>
                <a:ea typeface="HY견고딕"/>
              </a:rPr>
              <a:t>금</a:t>
            </a:r>
            <a:r>
              <a:rPr lang="en-US" altLang="ko-KR" sz="2000" dirty="0" smtClean="0">
                <a:latin typeface="HY견고딕"/>
                <a:ea typeface="HY견고딕"/>
              </a:rPr>
              <a:t>)</a:t>
            </a:r>
            <a:endParaRPr lang="ko-KR" altLang="en-US" sz="2000" dirty="0" smtClean="0">
              <a:latin typeface="HY견고딕"/>
              <a:ea typeface="HY견고딕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dirty="0" smtClean="0">
                <a:latin typeface="HY견고딕"/>
                <a:ea typeface="HY견고딕"/>
              </a:rPr>
              <a:t>나</a:t>
            </a:r>
            <a:r>
              <a:rPr lang="en-US" altLang="ko-KR" sz="2000" dirty="0" smtClean="0">
                <a:latin typeface="HY견고딕"/>
                <a:ea typeface="HY견고딕"/>
              </a:rPr>
              <a:t>. </a:t>
            </a:r>
            <a:r>
              <a:rPr lang="ko-KR" altLang="en-US" sz="2000" dirty="0" smtClean="0">
                <a:latin typeface="HY견고딕"/>
                <a:ea typeface="HY견고딕"/>
              </a:rPr>
              <a:t>대 상 </a:t>
            </a:r>
            <a:r>
              <a:rPr lang="en-US" altLang="ko-KR" sz="2000" dirty="0" smtClean="0">
                <a:latin typeface="HY견고딕"/>
                <a:ea typeface="HY견고딕"/>
              </a:rPr>
              <a:t>: 202</a:t>
            </a:r>
            <a:r>
              <a:rPr lang="ko-KR" altLang="en-US" sz="2000" dirty="0" smtClean="0">
                <a:latin typeface="HY견고딕"/>
                <a:ea typeface="HY견고딕"/>
              </a:rPr>
              <a:t>세대</a:t>
            </a:r>
            <a:r>
              <a:rPr lang="en-US" altLang="ko-KR" sz="2000" dirty="0" smtClean="0">
                <a:latin typeface="HY견고딕"/>
                <a:ea typeface="HY견고딕"/>
              </a:rPr>
              <a:t>(2010~2012</a:t>
            </a:r>
            <a:r>
              <a:rPr lang="ko-KR" altLang="en-US" sz="2000" dirty="0" smtClean="0">
                <a:latin typeface="HY견고딕"/>
                <a:ea typeface="HY견고딕"/>
              </a:rPr>
              <a:t>년 가스차단기 설치세대</a:t>
            </a:r>
            <a:r>
              <a:rPr lang="en-US" altLang="ko-KR" sz="2000" dirty="0" smtClean="0">
                <a:latin typeface="HY견고딕"/>
                <a:ea typeface="HY견고딕"/>
              </a:rPr>
              <a:t>)</a:t>
            </a: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dirty="0" smtClean="0">
                <a:latin typeface="HY견고딕"/>
                <a:ea typeface="HY견고딕"/>
              </a:rPr>
              <a:t>다</a:t>
            </a:r>
            <a:r>
              <a:rPr lang="en-US" altLang="ko-KR" sz="2000" dirty="0" smtClean="0">
                <a:latin typeface="HY견고딕"/>
                <a:ea typeface="HY견고딕"/>
              </a:rPr>
              <a:t>. </a:t>
            </a:r>
            <a:r>
              <a:rPr lang="ko-KR" altLang="en-US" sz="2000" dirty="0" smtClean="0">
                <a:latin typeface="HY견고딕"/>
                <a:ea typeface="HY견고딕"/>
              </a:rPr>
              <a:t>점검인원 </a:t>
            </a:r>
            <a:r>
              <a:rPr lang="en-US" altLang="ko-KR" sz="2000" dirty="0" smtClean="0">
                <a:latin typeface="HY견고딕"/>
                <a:ea typeface="HY견고딕"/>
              </a:rPr>
              <a:t>: </a:t>
            </a:r>
            <a:r>
              <a:rPr lang="ko-KR" altLang="en-US" sz="2000" dirty="0" err="1" smtClean="0">
                <a:latin typeface="HY견고딕"/>
                <a:ea typeface="HY견고딕"/>
              </a:rPr>
              <a:t>위험물안전팀</a:t>
            </a:r>
            <a:r>
              <a:rPr lang="ko-KR" altLang="en-US" sz="2000" dirty="0" smtClean="0">
                <a:latin typeface="HY견고딕"/>
                <a:ea typeface="HY견고딕"/>
              </a:rPr>
              <a:t> </a:t>
            </a:r>
            <a:r>
              <a:rPr lang="en-US" altLang="ko-KR" sz="2000" dirty="0" smtClean="0">
                <a:latin typeface="HY견고딕"/>
                <a:ea typeface="HY견고딕"/>
              </a:rPr>
              <a:t>2</a:t>
            </a:r>
            <a:r>
              <a:rPr lang="ko-KR" altLang="en-US" sz="2000" dirty="0" smtClean="0">
                <a:latin typeface="HY견고딕"/>
                <a:ea typeface="HY견고딕"/>
              </a:rPr>
              <a:t>명</a:t>
            </a:r>
            <a:endParaRPr lang="en-US" altLang="ko-KR" sz="2000" dirty="0" smtClean="0">
              <a:latin typeface="HY견고딕"/>
              <a:ea typeface="HY견고딕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dirty="0" smtClean="0">
                <a:latin typeface="HY견고딕"/>
                <a:ea typeface="HY견고딕"/>
              </a:rPr>
              <a:t>라. 내 용 </a:t>
            </a:r>
            <a:endParaRPr lang="en-US" altLang="ko-KR" sz="2000" dirty="0" smtClean="0">
              <a:latin typeface="HY견고딕"/>
              <a:ea typeface="HY견고딕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sz="2000" dirty="0" smtClean="0">
                <a:latin typeface="HY견고딕"/>
                <a:ea typeface="HY견고딕"/>
              </a:rPr>
              <a:t>   - </a:t>
            </a:r>
            <a:r>
              <a:rPr lang="ko-KR" altLang="en-US" sz="2000" dirty="0" smtClean="0">
                <a:latin typeface="HY견고딕"/>
                <a:ea typeface="HY견고딕"/>
              </a:rPr>
              <a:t>가스차단기 설치 후 관리를 위한 전수 조사</a:t>
            </a:r>
            <a:endParaRPr lang="en-US" altLang="ko-KR" sz="2000" dirty="0" smtClean="0">
              <a:latin typeface="HY견고딕"/>
              <a:ea typeface="HY견고딕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sz="2000" dirty="0" smtClean="0">
                <a:latin typeface="HY견고딕"/>
                <a:ea typeface="HY견고딕"/>
              </a:rPr>
              <a:t>   - </a:t>
            </a:r>
            <a:r>
              <a:rPr lang="ko-KR" altLang="en-US" sz="2000" dirty="0" smtClean="0">
                <a:latin typeface="HY견고딕"/>
                <a:ea typeface="HY견고딕"/>
              </a:rPr>
              <a:t>가스누출 등 가스 사용시설 안전점검</a:t>
            </a:r>
            <a:endParaRPr lang="en-US" altLang="ko-KR" sz="2000" dirty="0" smtClean="0">
              <a:latin typeface="HY견고딕"/>
              <a:ea typeface="HY견고딕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sz="2000" dirty="0" smtClean="0">
                <a:latin typeface="HY견고딕"/>
                <a:ea typeface="HY견고딕"/>
              </a:rPr>
              <a:t>   - </a:t>
            </a:r>
            <a:r>
              <a:rPr lang="ko-KR" altLang="en-US" sz="2000" dirty="0" smtClean="0">
                <a:latin typeface="HY견고딕"/>
                <a:ea typeface="HY견고딕"/>
              </a:rPr>
              <a:t>소화기</a:t>
            </a:r>
            <a:r>
              <a:rPr lang="en-US" altLang="ko-KR" sz="2000" dirty="0" smtClean="0">
                <a:latin typeface="HY견고딕"/>
                <a:ea typeface="HY견고딕"/>
              </a:rPr>
              <a:t>, </a:t>
            </a:r>
            <a:r>
              <a:rPr lang="ko-KR" altLang="en-US" sz="2000" dirty="0" smtClean="0">
                <a:latin typeface="HY견고딕"/>
                <a:ea typeface="HY견고딕"/>
              </a:rPr>
              <a:t>감지기 등 기초소방시설 점검 및 </a:t>
            </a:r>
            <a:r>
              <a:rPr lang="ko-KR" altLang="en-US" sz="2000" dirty="0" err="1" smtClean="0">
                <a:latin typeface="HY견고딕"/>
                <a:ea typeface="HY견고딕"/>
              </a:rPr>
              <a:t>미설치</a:t>
            </a:r>
            <a:r>
              <a:rPr lang="ko-KR" altLang="en-US" sz="2000" dirty="0" smtClean="0">
                <a:latin typeface="HY견고딕"/>
                <a:ea typeface="HY견고딕"/>
              </a:rPr>
              <a:t> 세대 보급</a:t>
            </a:r>
          </a:p>
        </p:txBody>
      </p:sp>
    </p:spTree>
  </p:cSld>
  <p:clrMapOvr>
    <a:masterClrMapping/>
  </p:clrMapOvr>
  <p:transition advTm="176859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그림 19" descr="back02_1.jpg"/>
          <p:cNvPicPr>
            <a:picLocks noGrp="1" noChangeAspect="1"/>
          </p:cNvPicPr>
          <p:nvPr/>
        </p:nvPicPr>
        <p:blipFill rotWithShape="1">
          <a:blip r:embed="rId3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25" name="Rectangle 1"/>
          <p:cNvSpPr>
            <a:spLocks noChangeArrowheads="1"/>
          </p:cNvSpPr>
          <p:nvPr/>
        </p:nvSpPr>
        <p:spPr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/>
          </a:ln>
          <a:effectLst/>
        </p:spPr>
        <p:txBody>
          <a:bodyPr vert="horz" wrap="none" lIns="91440" tIns="45720" rIns="91440" bIns="45720" anchor="ctr" anchorCtr="0">
            <a:spAutoFit/>
          </a:bodyPr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357158" y="285728"/>
            <a:ext cx="7455201" cy="707886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tx1"/>
            </a:outerShdw>
          </a:effectLst>
        </p:spPr>
        <p:txBody>
          <a:bodyPr wrap="square" lIns="91440" tIns="45720" rIns="91440" bIns="45720">
            <a:spAutoFit/>
          </a:bodyPr>
          <a:lstStyle/>
          <a:p>
            <a:pPr lvl="0">
              <a:defRPr lang="ko-KR" altLang="en-US"/>
            </a:pPr>
            <a:r>
              <a:rPr lang="ko-KR" altLang="en-US" sz="4000" b="1" spc="85" dirty="0">
                <a:solidFill>
                  <a:srgbClr val="FFFF00"/>
                </a:solidFill>
              </a:rPr>
              <a:t>   </a:t>
            </a:r>
            <a:r>
              <a:rPr lang="ko-KR" altLang="en-US" sz="4000" b="1" spc="100" dirty="0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세종로</a:t>
            </a:r>
            <a:r>
              <a:rPr lang="en-US" altLang="ko-KR" sz="4000" b="1" spc="100" dirty="0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119</a:t>
            </a:r>
            <a:r>
              <a:rPr lang="ko-KR" altLang="en-US" sz="4000" b="1" spc="100" dirty="0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안전센터 </a:t>
            </a:r>
            <a:r>
              <a:rPr lang="ko-KR" altLang="en-US" sz="4000" b="1" spc="100" dirty="0" smtClean="0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계획</a:t>
            </a:r>
            <a:endParaRPr lang="ko-KR" altLang="en-US" sz="4000" b="1" spc="100" dirty="0">
              <a:ln w="18000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rgbClr val="FFFF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99592" y="1916832"/>
            <a:ext cx="8020074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dirty="0" smtClean="0">
                <a:latin typeface="HY견고딕"/>
                <a:ea typeface="HY견고딕"/>
              </a:rPr>
              <a:t>가</a:t>
            </a:r>
            <a:r>
              <a:rPr lang="en-US" altLang="ko-KR" sz="2000" dirty="0" smtClean="0">
                <a:latin typeface="HY견고딕"/>
                <a:ea typeface="HY견고딕"/>
              </a:rPr>
              <a:t>. </a:t>
            </a:r>
            <a:r>
              <a:rPr lang="ko-KR" altLang="en-US" sz="2000" dirty="0" smtClean="0">
                <a:latin typeface="HY견고딕"/>
                <a:ea typeface="HY견고딕"/>
              </a:rPr>
              <a:t>기 간 </a:t>
            </a:r>
            <a:r>
              <a:rPr lang="en-US" altLang="ko-KR" sz="2000" dirty="0" smtClean="0">
                <a:latin typeface="HY견고딕"/>
                <a:ea typeface="HY견고딕"/>
              </a:rPr>
              <a:t>: 9</a:t>
            </a:r>
            <a:r>
              <a:rPr lang="ko-KR" altLang="en-US" sz="2000" dirty="0" smtClean="0">
                <a:latin typeface="HY견고딕"/>
                <a:ea typeface="HY견고딕"/>
              </a:rPr>
              <a:t>.</a:t>
            </a:r>
            <a:r>
              <a:rPr lang="en-US" altLang="ko-KR" sz="2000" dirty="0" smtClean="0">
                <a:latin typeface="HY견고딕"/>
                <a:ea typeface="HY견고딕"/>
              </a:rPr>
              <a:t>23</a:t>
            </a:r>
            <a:r>
              <a:rPr lang="ko-KR" altLang="en-US" sz="2000" dirty="0" smtClean="0">
                <a:latin typeface="HY견고딕"/>
                <a:ea typeface="HY견고딕"/>
              </a:rPr>
              <a:t>(화)</a:t>
            </a:r>
            <a:r>
              <a:rPr lang="en-US" altLang="ko-KR" sz="2000" dirty="0" smtClean="0">
                <a:latin typeface="HY견고딕"/>
                <a:ea typeface="HY견고딕"/>
              </a:rPr>
              <a:t>~9.25(</a:t>
            </a:r>
            <a:r>
              <a:rPr lang="ko-KR" altLang="en-US" sz="2000" dirty="0" smtClean="0">
                <a:latin typeface="HY견고딕"/>
                <a:ea typeface="HY견고딕"/>
              </a:rPr>
              <a:t>목</a:t>
            </a:r>
            <a:r>
              <a:rPr lang="en-US" altLang="ko-KR" sz="2000" dirty="0" smtClean="0">
                <a:latin typeface="HY견고딕"/>
                <a:ea typeface="HY견고딕"/>
              </a:rPr>
              <a:t>)</a:t>
            </a:r>
            <a:r>
              <a:rPr lang="ko-KR" altLang="en-US" sz="2000" dirty="0" smtClean="0">
                <a:latin typeface="HY견고딕"/>
                <a:ea typeface="HY견고딕"/>
              </a:rPr>
              <a:t>  </a:t>
            </a:r>
            <a:r>
              <a:rPr lang="en-US" altLang="ko-KR" sz="2000" dirty="0" smtClean="0">
                <a:latin typeface="HY견고딕"/>
                <a:ea typeface="HY견고딕"/>
              </a:rPr>
              <a:t>14:00~</a:t>
            </a:r>
            <a:endParaRPr lang="ko-KR" altLang="en-US" sz="2000" dirty="0" smtClean="0">
              <a:latin typeface="HY견고딕"/>
              <a:ea typeface="HY견고딕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dirty="0" smtClean="0">
                <a:latin typeface="HY견고딕"/>
                <a:ea typeface="HY견고딕"/>
              </a:rPr>
              <a:t>나</a:t>
            </a:r>
            <a:r>
              <a:rPr lang="en-US" altLang="ko-KR" sz="2000" dirty="0" smtClean="0">
                <a:latin typeface="HY견고딕"/>
                <a:ea typeface="HY견고딕"/>
              </a:rPr>
              <a:t>. </a:t>
            </a:r>
            <a:r>
              <a:rPr lang="ko-KR" altLang="en-US" sz="2000" dirty="0" smtClean="0">
                <a:latin typeface="HY견고딕"/>
                <a:ea typeface="HY견고딕"/>
              </a:rPr>
              <a:t>대 상 </a:t>
            </a:r>
            <a:r>
              <a:rPr lang="en-US" altLang="ko-KR" sz="2000" dirty="0" smtClean="0">
                <a:latin typeface="HY견고딕"/>
                <a:ea typeface="HY견고딕"/>
              </a:rPr>
              <a:t>: </a:t>
            </a:r>
            <a:r>
              <a:rPr lang="ko-KR" altLang="en-US" sz="2000" dirty="0" smtClean="0">
                <a:latin typeface="HY견고딕"/>
                <a:ea typeface="HY견고딕"/>
              </a:rPr>
              <a:t>북촌한옥마을 </a:t>
            </a:r>
            <a:r>
              <a:rPr lang="en-US" altLang="ko-KR" sz="2000" dirty="0" smtClean="0">
                <a:latin typeface="HY견고딕"/>
                <a:ea typeface="HY견고딕"/>
              </a:rPr>
              <a:t>4</a:t>
            </a:r>
            <a:r>
              <a:rPr lang="ko-KR" altLang="en-US" sz="2000" dirty="0" smtClean="0">
                <a:latin typeface="HY견고딕"/>
                <a:ea typeface="HY견고딕"/>
              </a:rPr>
              <a:t>구역 등 </a:t>
            </a:r>
            <a:r>
              <a:rPr lang="en-US" altLang="ko-KR" sz="2000" dirty="0" smtClean="0">
                <a:latin typeface="HY견고딕"/>
                <a:ea typeface="HY견고딕"/>
              </a:rPr>
              <a:t>6</a:t>
            </a:r>
            <a:r>
              <a:rPr lang="ko-KR" altLang="en-US" sz="2000" dirty="0" smtClean="0">
                <a:latin typeface="HY견고딕"/>
                <a:ea typeface="HY견고딕"/>
              </a:rPr>
              <a:t>개소</a:t>
            </a: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dirty="0" smtClean="0">
                <a:latin typeface="HY견고딕"/>
                <a:ea typeface="HY견고딕"/>
              </a:rPr>
              <a:t>다. 동 원 : </a:t>
            </a:r>
            <a:r>
              <a:rPr lang="ko-KR" altLang="en-US" sz="2000" dirty="0" err="1" smtClean="0">
                <a:latin typeface="HY견고딕"/>
                <a:ea typeface="HY견고딕"/>
              </a:rPr>
              <a:t>펌프차</a:t>
            </a:r>
            <a:r>
              <a:rPr lang="en-US" altLang="ko-KR" sz="2000" dirty="0" smtClean="0">
                <a:latin typeface="HY견고딕"/>
                <a:ea typeface="HY견고딕"/>
              </a:rPr>
              <a:t>,</a:t>
            </a:r>
            <a:r>
              <a:rPr lang="ko-KR" altLang="en-US" sz="2000" dirty="0" smtClean="0">
                <a:latin typeface="HY견고딕"/>
                <a:ea typeface="HY견고딕"/>
              </a:rPr>
              <a:t>탱크차</a:t>
            </a:r>
            <a:r>
              <a:rPr lang="en-US" altLang="ko-KR" sz="2000" dirty="0" smtClean="0">
                <a:latin typeface="HY견고딕"/>
                <a:ea typeface="HY견고딕"/>
              </a:rPr>
              <a:t>,</a:t>
            </a:r>
            <a:r>
              <a:rPr lang="ko-KR" altLang="en-US" sz="2000" dirty="0" err="1" smtClean="0">
                <a:latin typeface="HY견고딕"/>
                <a:ea typeface="HY견고딕"/>
              </a:rPr>
              <a:t>미분무가스소방차</a:t>
            </a:r>
            <a:endParaRPr lang="ko-KR" altLang="en-US" sz="2000" dirty="0" smtClean="0">
              <a:latin typeface="HY견고딕"/>
              <a:ea typeface="HY견고딕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dirty="0" smtClean="0">
                <a:latin typeface="HY견고딕"/>
                <a:ea typeface="HY견고딕"/>
              </a:rPr>
              <a:t>라</a:t>
            </a:r>
            <a:r>
              <a:rPr lang="en-US" altLang="ko-KR" sz="2000" dirty="0" smtClean="0">
                <a:latin typeface="HY견고딕"/>
                <a:ea typeface="HY견고딕"/>
              </a:rPr>
              <a:t>. </a:t>
            </a:r>
            <a:r>
              <a:rPr lang="ko-KR" altLang="en-US" sz="2000" dirty="0" smtClean="0">
                <a:latin typeface="HY견고딕"/>
                <a:ea typeface="HY견고딕"/>
              </a:rPr>
              <a:t>내 용 </a:t>
            </a:r>
            <a:r>
              <a:rPr lang="en-US" altLang="ko-KR" sz="2000" dirty="0" smtClean="0">
                <a:latin typeface="HY견고딕"/>
                <a:ea typeface="HY견고딕"/>
              </a:rPr>
              <a:t>:</a:t>
            </a:r>
            <a:r>
              <a:rPr lang="ko-KR" altLang="en-US" sz="2000" dirty="0" smtClean="0">
                <a:latin typeface="HY견고딕"/>
                <a:ea typeface="HY견고딕"/>
              </a:rPr>
              <a:t> </a:t>
            </a:r>
            <a:r>
              <a:rPr lang="ko-KR" altLang="en-US" sz="2000" dirty="0" err="1" smtClean="0">
                <a:latin typeface="HY견고딕"/>
                <a:ea typeface="HY견고딕"/>
              </a:rPr>
              <a:t>초동대처능력</a:t>
            </a:r>
            <a:r>
              <a:rPr lang="ko-KR" altLang="en-US" sz="2000" dirty="0" smtClean="0">
                <a:latin typeface="HY견고딕"/>
                <a:ea typeface="HY견고딕"/>
              </a:rPr>
              <a:t> 향상을 위한 자체소화설비 활용 등</a:t>
            </a:r>
          </a:p>
          <a:p>
            <a:pPr>
              <a:lnSpc>
                <a:spcPct val="150000"/>
              </a:lnSpc>
              <a:defRPr lang="ko-KR" altLang="en-US"/>
            </a:pPr>
            <a:endParaRPr lang="ko-KR" altLang="en-US" sz="2000" dirty="0" smtClean="0">
              <a:latin typeface="HY견고딕"/>
              <a:ea typeface="HY견고딕"/>
            </a:endParaRPr>
          </a:p>
          <a:p>
            <a:pPr>
              <a:lnSpc>
                <a:spcPct val="150000"/>
              </a:lnSpc>
              <a:defRPr lang="ko-KR" altLang="en-US"/>
            </a:pPr>
            <a:endParaRPr lang="ko-KR" altLang="en-US" sz="2000" dirty="0">
              <a:latin typeface="HY견고딕"/>
              <a:ea typeface="HY견고딕"/>
            </a:endParaRPr>
          </a:p>
        </p:txBody>
      </p:sp>
      <p:sp>
        <p:nvSpPr>
          <p:cNvPr id="13" name="모서리가 둥근 직사각형 12"/>
          <p:cNvSpPr/>
          <p:nvPr/>
        </p:nvSpPr>
        <p:spPr>
          <a:xfrm>
            <a:off x="683568" y="4221088"/>
            <a:ext cx="5112568" cy="500066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>
              <a:defRPr lang="ko-KR" altLang="en-US"/>
            </a:pPr>
            <a:r>
              <a:rPr lang="en-US" altLang="ko-KR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2. </a:t>
            </a:r>
            <a:r>
              <a:rPr lang="ko-KR" altLang="en-US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창의 위험예지훈련 경연대회 참석 </a:t>
            </a:r>
            <a:endParaRPr lang="ko-KR" altLang="en-US" sz="2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5" name="모서리가 둥근 직사각형 14"/>
          <p:cNvSpPr/>
          <p:nvPr/>
        </p:nvSpPr>
        <p:spPr>
          <a:xfrm>
            <a:off x="683568" y="1340768"/>
            <a:ext cx="4104456" cy="500066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>
              <a:defRPr lang="ko-KR" altLang="en-US"/>
            </a:pPr>
            <a:r>
              <a:rPr lang="en-US" altLang="ko-KR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1.</a:t>
            </a:r>
            <a:r>
              <a:rPr lang="ko-KR" altLang="en-US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하반기  </a:t>
            </a:r>
            <a:r>
              <a:rPr lang="ko-KR" altLang="en-US" sz="2400" b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문화재  합동  </a:t>
            </a:r>
            <a:r>
              <a:rPr lang="ko-KR" altLang="en-US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훈련 </a:t>
            </a:r>
            <a:endParaRPr lang="ko-KR" altLang="en-US" sz="2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27584" y="4725144"/>
            <a:ext cx="8020074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dirty="0" smtClean="0">
                <a:latin typeface="HY견고딕"/>
                <a:ea typeface="HY견고딕"/>
              </a:rPr>
              <a:t>가</a:t>
            </a:r>
            <a:r>
              <a:rPr lang="en-US" altLang="ko-KR" sz="2000" dirty="0" smtClean="0">
                <a:latin typeface="HY견고딕"/>
                <a:ea typeface="HY견고딕"/>
              </a:rPr>
              <a:t>. </a:t>
            </a:r>
            <a:r>
              <a:rPr lang="ko-KR" altLang="en-US" sz="2000" dirty="0" smtClean="0">
                <a:latin typeface="HY견고딕"/>
                <a:ea typeface="HY견고딕"/>
              </a:rPr>
              <a:t>일 시 </a:t>
            </a:r>
            <a:r>
              <a:rPr lang="en-US" altLang="ko-KR" sz="2000" dirty="0" smtClean="0">
                <a:latin typeface="HY견고딕"/>
                <a:ea typeface="HY견고딕"/>
              </a:rPr>
              <a:t>: 9</a:t>
            </a:r>
            <a:r>
              <a:rPr lang="ko-KR" altLang="en-US" sz="2000" dirty="0" smtClean="0">
                <a:latin typeface="HY견고딕"/>
                <a:ea typeface="HY견고딕"/>
              </a:rPr>
              <a:t>.</a:t>
            </a:r>
            <a:r>
              <a:rPr lang="en-US" altLang="ko-KR" sz="2000" dirty="0" smtClean="0">
                <a:latin typeface="HY견고딕"/>
                <a:ea typeface="HY견고딕"/>
              </a:rPr>
              <a:t>23</a:t>
            </a:r>
            <a:r>
              <a:rPr lang="ko-KR" altLang="en-US" sz="2000" dirty="0" smtClean="0">
                <a:latin typeface="HY견고딕"/>
                <a:ea typeface="HY견고딕"/>
              </a:rPr>
              <a:t>(화) </a:t>
            </a:r>
            <a:r>
              <a:rPr lang="en-US" altLang="ko-KR" sz="2000" dirty="0" smtClean="0">
                <a:latin typeface="HY견고딕"/>
                <a:ea typeface="HY견고딕"/>
              </a:rPr>
              <a:t>14:30~15:00 (8</a:t>
            </a:r>
            <a:r>
              <a:rPr lang="ko-KR" altLang="en-US" sz="2000" dirty="0" smtClean="0">
                <a:latin typeface="HY견고딕"/>
                <a:ea typeface="HY견고딕"/>
              </a:rPr>
              <a:t>개서 </a:t>
            </a:r>
            <a:r>
              <a:rPr lang="en-US" altLang="ko-KR" sz="2000" dirty="0" smtClean="0">
                <a:latin typeface="HY견고딕"/>
                <a:ea typeface="HY견고딕"/>
              </a:rPr>
              <a:t>6</a:t>
            </a:r>
            <a:r>
              <a:rPr lang="ko-KR" altLang="en-US" sz="2000" dirty="0" smtClean="0">
                <a:latin typeface="HY견고딕"/>
                <a:ea typeface="HY견고딕"/>
              </a:rPr>
              <a:t>번째</a:t>
            </a:r>
            <a:r>
              <a:rPr lang="en-US" altLang="ko-KR" sz="2000" dirty="0" smtClean="0">
                <a:latin typeface="HY견고딕"/>
                <a:ea typeface="HY견고딕"/>
              </a:rPr>
              <a:t>)</a:t>
            </a:r>
            <a:endParaRPr lang="ko-KR" altLang="en-US" sz="2000" dirty="0" smtClean="0">
              <a:latin typeface="HY견고딕"/>
              <a:ea typeface="HY견고딕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dirty="0" smtClean="0">
                <a:latin typeface="HY견고딕"/>
                <a:ea typeface="HY견고딕"/>
              </a:rPr>
              <a:t>나</a:t>
            </a:r>
            <a:r>
              <a:rPr lang="en-US" altLang="ko-KR" sz="2000" dirty="0" smtClean="0">
                <a:latin typeface="HY견고딕"/>
                <a:ea typeface="HY견고딕"/>
              </a:rPr>
              <a:t>. </a:t>
            </a:r>
            <a:r>
              <a:rPr lang="ko-KR" altLang="en-US" sz="2000" dirty="0" smtClean="0">
                <a:latin typeface="HY견고딕"/>
                <a:ea typeface="HY견고딕"/>
              </a:rPr>
              <a:t>대 상 </a:t>
            </a:r>
            <a:r>
              <a:rPr lang="en-US" altLang="ko-KR" sz="2000" dirty="0" smtClean="0">
                <a:latin typeface="HY견고딕"/>
                <a:ea typeface="HY견고딕"/>
              </a:rPr>
              <a:t>: 3</a:t>
            </a:r>
            <a:r>
              <a:rPr lang="ko-KR" altLang="en-US" sz="2000" dirty="0" smtClean="0">
                <a:latin typeface="HY견고딕"/>
                <a:ea typeface="HY견고딕"/>
              </a:rPr>
              <a:t>팀장 </a:t>
            </a:r>
            <a:r>
              <a:rPr lang="ko-KR" altLang="en-US" sz="2000" dirty="0" err="1" smtClean="0">
                <a:latin typeface="HY견고딕"/>
                <a:ea typeface="HY견고딕"/>
              </a:rPr>
              <a:t>김상철외</a:t>
            </a:r>
            <a:r>
              <a:rPr lang="ko-KR" altLang="en-US" sz="2000" dirty="0" smtClean="0">
                <a:latin typeface="HY견고딕"/>
                <a:ea typeface="HY견고딕"/>
              </a:rPr>
              <a:t> </a:t>
            </a:r>
            <a:r>
              <a:rPr lang="en-US" altLang="ko-KR" sz="2000" dirty="0" smtClean="0">
                <a:latin typeface="HY견고딕"/>
                <a:ea typeface="HY견고딕"/>
              </a:rPr>
              <a:t>5</a:t>
            </a:r>
            <a:r>
              <a:rPr lang="ko-KR" altLang="en-US" sz="2000" dirty="0" smtClean="0">
                <a:latin typeface="HY견고딕"/>
                <a:ea typeface="HY견고딕"/>
              </a:rPr>
              <a:t>명</a:t>
            </a: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dirty="0" smtClean="0">
                <a:latin typeface="HY견고딕"/>
                <a:ea typeface="HY견고딕"/>
              </a:rPr>
              <a:t>다. 장 소 : 보라매 시민안전체험관 </a:t>
            </a:r>
            <a:r>
              <a:rPr lang="ko-KR" altLang="en-US" sz="2000" dirty="0" err="1" smtClean="0">
                <a:latin typeface="HY견고딕"/>
                <a:ea typeface="HY견고딕"/>
              </a:rPr>
              <a:t>다목적홀</a:t>
            </a:r>
            <a:endParaRPr lang="ko-KR" altLang="en-US" sz="2000" dirty="0" smtClean="0">
              <a:latin typeface="HY견고딕"/>
              <a:ea typeface="HY견고딕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dirty="0" smtClean="0">
                <a:latin typeface="HY견고딕"/>
                <a:ea typeface="HY견고딕"/>
              </a:rPr>
              <a:t>라</a:t>
            </a:r>
            <a:r>
              <a:rPr lang="en-US" altLang="ko-KR" sz="2000" dirty="0" smtClean="0">
                <a:latin typeface="HY견고딕"/>
                <a:ea typeface="HY견고딕"/>
              </a:rPr>
              <a:t>. </a:t>
            </a:r>
            <a:r>
              <a:rPr lang="ko-KR" altLang="en-US" sz="2000" dirty="0" smtClean="0">
                <a:latin typeface="HY견고딕"/>
                <a:ea typeface="HY견고딕"/>
              </a:rPr>
              <a:t>내 용 </a:t>
            </a:r>
            <a:r>
              <a:rPr lang="en-US" altLang="ko-KR" sz="2000" dirty="0" smtClean="0">
                <a:latin typeface="HY견고딕"/>
                <a:ea typeface="HY견고딕"/>
              </a:rPr>
              <a:t>:</a:t>
            </a:r>
            <a:r>
              <a:rPr lang="ko-KR" altLang="en-US" sz="2000" dirty="0" smtClean="0">
                <a:latin typeface="HY견고딕"/>
                <a:ea typeface="HY견고딕"/>
              </a:rPr>
              <a:t> 건물지하실 유류탱크에서 화재를 진압하고 있다</a:t>
            </a:r>
          </a:p>
          <a:p>
            <a:pPr>
              <a:lnSpc>
                <a:spcPct val="150000"/>
              </a:lnSpc>
              <a:defRPr lang="ko-KR" altLang="en-US"/>
            </a:pPr>
            <a:endParaRPr lang="ko-KR" altLang="en-US" sz="2000" dirty="0" smtClean="0">
              <a:latin typeface="HY견고딕"/>
              <a:ea typeface="HY견고딕"/>
            </a:endParaRPr>
          </a:p>
          <a:p>
            <a:pPr>
              <a:lnSpc>
                <a:spcPct val="150000"/>
              </a:lnSpc>
              <a:defRPr lang="ko-KR" altLang="en-US"/>
            </a:pPr>
            <a:endParaRPr lang="ko-KR" altLang="en-US" sz="2000" dirty="0">
              <a:latin typeface="HY견고딕"/>
              <a:ea typeface="HY견고딕"/>
            </a:endParaRPr>
          </a:p>
        </p:txBody>
      </p:sp>
    </p:spTree>
  </p:cSld>
  <p:clrMapOvr>
    <a:masterClrMapping/>
  </p:clrMapOvr>
  <p:transition advTm="176859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그림 19" descr="back02_1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357158" y="285728"/>
            <a:ext cx="6663114" cy="707886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tx1"/>
            </a:outerShdw>
          </a:effectLst>
        </p:spPr>
        <p:txBody>
          <a:bodyPr wrap="square" lIns="91440" tIns="45720" rIns="91440" bIns="45720">
            <a:spAutoFit/>
          </a:bodyPr>
          <a:lstStyle/>
          <a:p>
            <a:r>
              <a:rPr lang="ko-KR" altLang="en-US" sz="4000" b="1" spc="100" dirty="0" smtClean="0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신교</a:t>
            </a:r>
            <a:r>
              <a:rPr lang="en-US" altLang="ko-KR" sz="4000" b="1" spc="100" dirty="0" smtClean="0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119</a:t>
            </a:r>
            <a:r>
              <a:rPr lang="ko-KR" altLang="en-US" sz="4000" b="1" spc="100" smtClean="0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안전센터 계획</a:t>
            </a:r>
            <a:endParaRPr lang="en-US" altLang="ko-KR" sz="4000" b="1" spc="100" dirty="0">
              <a:ln w="18000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rgbClr val="FFFF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9" name="모서리가 둥근 직사각형 8"/>
          <p:cNvSpPr/>
          <p:nvPr/>
        </p:nvSpPr>
        <p:spPr>
          <a:xfrm>
            <a:off x="971600" y="1272750"/>
            <a:ext cx="3816424" cy="500066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1. </a:t>
            </a:r>
            <a:r>
              <a:rPr lang="ko-KR" altLang="en-US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야간 비상소화장치훈련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42976" y="1778040"/>
            <a:ext cx="782151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가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일 시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2014. 9. 24.(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수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)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일몰 후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나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대 상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비소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2-29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호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자하문로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8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길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9-0)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외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1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개소  </a:t>
            </a: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다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동 원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펌프차 탑승인원 </a:t>
            </a: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라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내 용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야간 비상소화장치 방수 훈련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 </a:t>
            </a:r>
          </a:p>
        </p:txBody>
      </p:sp>
      <p:sp>
        <p:nvSpPr>
          <p:cNvPr id="12" name="모서리가 둥근 직사각형 11"/>
          <p:cNvSpPr/>
          <p:nvPr/>
        </p:nvSpPr>
        <p:spPr>
          <a:xfrm>
            <a:off x="971600" y="3937046"/>
            <a:ext cx="4320480" cy="500066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2. </a:t>
            </a:r>
            <a:r>
              <a:rPr lang="ko-KR" altLang="en-US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문화재 현지적응 자체 훈련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68113" y="4484612"/>
            <a:ext cx="782151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가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기 간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2014. 9. 26.(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금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) 14:00~ </a:t>
            </a:r>
          </a:p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나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대 상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해공신익희선생옛집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자하문로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24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길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49-7)</a:t>
            </a:r>
          </a:p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다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동 원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펌프차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조연차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이륜 탑승인원 </a:t>
            </a: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라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내 용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소방차 진입로 및 부서위치 확인 등   </a:t>
            </a: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</p:txBody>
      </p:sp>
    </p:spTree>
  </p:cSld>
  <p:clrMapOvr>
    <a:masterClrMapping/>
  </p:clrMapOvr>
  <p:transition advTm="176859"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그림 19" descr="back02_1.jpg"/>
          <p:cNvPicPr>
            <a:picLocks noGrp="1" noChangeAspect="1"/>
          </p:cNvPicPr>
          <p:nvPr isPhoto="1"/>
        </p:nvPicPr>
        <p:blipFill>
          <a:blip r:embed="rId3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357158" y="285728"/>
            <a:ext cx="7455202" cy="707886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tx1"/>
            </a:outerShdw>
          </a:effectLst>
        </p:spPr>
        <p:txBody>
          <a:bodyPr wrap="square" lIns="91440" tIns="45720" rIns="91440" bIns="45720">
            <a:spAutoFit/>
          </a:bodyPr>
          <a:lstStyle/>
          <a:p>
            <a:r>
              <a:rPr lang="ko-KR" altLang="en-US" sz="4000" b="1" spc="100" dirty="0" smtClean="0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종로</a:t>
            </a:r>
            <a:r>
              <a:rPr lang="en-US" altLang="ko-KR" sz="4000" b="1" spc="100" dirty="0" smtClean="0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119</a:t>
            </a:r>
            <a:r>
              <a:rPr lang="ko-KR" altLang="en-US" sz="4000" b="1" spc="100" smtClean="0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안전센터 계획</a:t>
            </a:r>
            <a:endParaRPr lang="en-US" altLang="ko-KR" sz="4000" b="1" spc="100" dirty="0">
              <a:ln w="18000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rgbClr val="FFFF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9" name="모서리가 둥근 직사각형 8"/>
          <p:cNvSpPr/>
          <p:nvPr/>
        </p:nvSpPr>
        <p:spPr>
          <a:xfrm>
            <a:off x="971600" y="1196752"/>
            <a:ext cx="3312368" cy="500066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base"/>
            <a:r>
              <a:rPr lang="en-US" altLang="ko-KR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1. </a:t>
            </a:r>
            <a:r>
              <a:rPr lang="ko-KR" altLang="en-US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하반기 문화재 훈련</a:t>
            </a:r>
            <a:r>
              <a:rPr lang="en-US" altLang="ko-KR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 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88430" y="1696818"/>
            <a:ext cx="8020074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가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일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정 및 장소</a:t>
            </a: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     - 09.23(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화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) 15:00 ~ /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가회동 백인제 가옥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/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자체훈련</a:t>
            </a: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     - 09.24(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수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) 14:00 ~ / </a:t>
            </a:r>
            <a:r>
              <a:rPr lang="ko-KR" altLang="en-US" sz="2000" dirty="0" err="1" smtClean="0">
                <a:latin typeface="HY견고딕" pitchFamily="18" charset="-127"/>
                <a:ea typeface="HY견고딕" pitchFamily="18" charset="-127"/>
              </a:rPr>
              <a:t>운현궁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/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합동훈련</a:t>
            </a: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     - 09.25(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목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) 15:00 ~ /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경운동 민병옥 가옥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/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자체훈련</a:t>
            </a: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     - 09.26(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금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) 15:00 ~ /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천도교 중앙대교당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/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자체훈련</a:t>
            </a: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나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동 원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펌프차량 및 인원</a:t>
            </a: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라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내 용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소방차량 진입로 및 부서위치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주변 소방용수 확인 등</a:t>
            </a: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0" name="모서리가 둥근 직사각형 9"/>
          <p:cNvSpPr/>
          <p:nvPr/>
        </p:nvSpPr>
        <p:spPr>
          <a:xfrm>
            <a:off x="1043608" y="5149563"/>
            <a:ext cx="4248472" cy="500066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base"/>
            <a:r>
              <a:rPr lang="en-US" altLang="ko-KR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2. </a:t>
            </a:r>
            <a:r>
              <a:rPr lang="ko-KR" altLang="en-US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하반기 한옥보전지구 훈련</a:t>
            </a:r>
            <a:r>
              <a:rPr lang="en-US" altLang="ko-KR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 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60438" y="5649629"/>
            <a:ext cx="802007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가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일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시 및 장 소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09.23(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화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) 15:00 ~ / </a:t>
            </a:r>
            <a:r>
              <a:rPr lang="ko-KR" altLang="en-US" sz="2000" dirty="0" err="1" smtClean="0">
                <a:latin typeface="HY견고딕" pitchFamily="18" charset="-127"/>
                <a:ea typeface="HY견고딕" pitchFamily="18" charset="-127"/>
              </a:rPr>
              <a:t>복촌한옥마을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5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구역</a:t>
            </a: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나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동 원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펌프차량 및 인원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/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합동훈련</a:t>
            </a: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</p:txBody>
      </p:sp>
    </p:spTree>
  </p:cSld>
  <p:clrMapOvr>
    <a:masterClrMapping/>
  </p:clrMapOvr>
  <p:transition advTm="176859"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그림 19" descr="back02_1.jpg"/>
          <p:cNvPicPr>
            <a:picLocks noGrp="1" noChangeAspect="1"/>
          </p:cNvPicPr>
          <p:nvPr isPhoto="1"/>
        </p:nvPicPr>
        <p:blipFill>
          <a:blip r:embed="rId3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357158" y="285728"/>
            <a:ext cx="7455202" cy="707886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tx1"/>
            </a:outerShdw>
          </a:effectLst>
        </p:spPr>
        <p:txBody>
          <a:bodyPr wrap="square" lIns="91440" tIns="45720" rIns="91440" bIns="45720">
            <a:spAutoFit/>
          </a:bodyPr>
          <a:lstStyle/>
          <a:p>
            <a:r>
              <a:rPr lang="ko-KR" altLang="en-US" sz="4000" b="1" spc="100" dirty="0" smtClean="0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종로</a:t>
            </a:r>
            <a:r>
              <a:rPr lang="en-US" altLang="ko-KR" sz="4000" b="1" spc="100" dirty="0" smtClean="0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119</a:t>
            </a:r>
            <a:r>
              <a:rPr lang="ko-KR" altLang="en-US" sz="4000" b="1" spc="100" smtClean="0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안전센터 계획</a:t>
            </a:r>
            <a:endParaRPr lang="en-US" altLang="ko-KR" sz="4000" b="1" spc="100" dirty="0">
              <a:ln w="18000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rgbClr val="FFFF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2" name="모서리가 둥근 직사각형 11"/>
          <p:cNvSpPr/>
          <p:nvPr/>
        </p:nvSpPr>
        <p:spPr>
          <a:xfrm>
            <a:off x="971600" y="4005064"/>
            <a:ext cx="4896544" cy="500066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4. </a:t>
            </a:r>
            <a:r>
              <a:rPr lang="ko-KR" altLang="en-US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고층건물 전문화재 </a:t>
            </a:r>
            <a:r>
              <a:rPr lang="ko-KR" altLang="en-US" sz="2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진압팀</a:t>
            </a:r>
            <a:r>
              <a:rPr lang="ko-KR" altLang="en-US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 훈련</a:t>
            </a:r>
            <a:endParaRPr lang="en-US" altLang="ko-KR" sz="24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088430" y="4650491"/>
            <a:ext cx="802007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가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일 시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09.26.(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금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) 14:00 ~ </a:t>
            </a:r>
          </a:p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나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대 상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수운회관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종로구 </a:t>
            </a:r>
            <a:r>
              <a:rPr lang="ko-KR" altLang="en-US" sz="2000" dirty="0" err="1" smtClean="0">
                <a:latin typeface="HY견고딕" pitchFamily="18" charset="-127"/>
                <a:ea typeface="HY견고딕" pitchFamily="18" charset="-127"/>
              </a:rPr>
              <a:t>삼일대로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457)</a:t>
            </a:r>
          </a:p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다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동 원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펌프차량 및 인원</a:t>
            </a: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라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내 용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2000" dirty="0" err="1" smtClean="0">
                <a:latin typeface="HY견고딕" pitchFamily="18" charset="-127"/>
                <a:ea typeface="HY견고딕" pitchFamily="18" charset="-127"/>
              </a:rPr>
              <a:t>전문화재진압팀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  구체적 역할 수행 등</a:t>
            </a: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9" name="모서리가 둥근 직사각형 8"/>
          <p:cNvSpPr/>
          <p:nvPr/>
        </p:nvSpPr>
        <p:spPr>
          <a:xfrm>
            <a:off x="971600" y="1340768"/>
            <a:ext cx="3312368" cy="500066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base"/>
            <a:r>
              <a:rPr lang="en-US" altLang="ko-KR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3. </a:t>
            </a:r>
            <a:r>
              <a:rPr lang="ko-KR" altLang="en-US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소방통로확보 훈련</a:t>
            </a:r>
            <a:endParaRPr lang="en-US" altLang="ko-KR" sz="24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088430" y="1922056"/>
            <a:ext cx="802007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가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일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정 및 장 소</a:t>
            </a: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    - 09.22(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월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) :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가회동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창덕궁  한옥 밀집지역</a:t>
            </a: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    - 09.23(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화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) :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원서동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30 ~ 61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주택 밀집지역</a:t>
            </a: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    - 09.26(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금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) :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원서동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30 ~ 61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주택 밀집지역</a:t>
            </a: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</p:txBody>
      </p:sp>
    </p:spTree>
  </p:cSld>
  <p:clrMapOvr>
    <a:masterClrMapping/>
  </p:clrMapOvr>
  <p:transition advTm="176859"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그림 19" descr="back02_1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357158" y="56818"/>
            <a:ext cx="7455202" cy="707886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tx1"/>
            </a:outerShdw>
          </a:effectLst>
        </p:spPr>
        <p:txBody>
          <a:bodyPr wrap="square" lIns="91440" tIns="45720" rIns="91440" bIns="45720">
            <a:spAutoFit/>
          </a:bodyPr>
          <a:lstStyle/>
          <a:p>
            <a:r>
              <a:rPr lang="ko-KR" altLang="en-US" sz="4000" b="1" spc="100" dirty="0" smtClean="0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연건</a:t>
            </a:r>
            <a:r>
              <a:rPr lang="en-US" altLang="ko-KR" sz="4000" b="1" spc="100" dirty="0" smtClean="0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119</a:t>
            </a:r>
            <a:r>
              <a:rPr lang="ko-KR" altLang="en-US" sz="4000" b="1" spc="100" dirty="0" smtClean="0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안전센터 계획</a:t>
            </a:r>
            <a:endParaRPr lang="en-US" altLang="ko-KR" sz="4000" b="1" spc="100" dirty="0">
              <a:ln w="18000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rgbClr val="FFFF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0" name="모서리가 둥근 직사각형 9"/>
          <p:cNvSpPr/>
          <p:nvPr/>
        </p:nvSpPr>
        <p:spPr>
          <a:xfrm>
            <a:off x="395536" y="1211000"/>
            <a:ext cx="4608512" cy="500066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base"/>
            <a:r>
              <a:rPr lang="en-US" altLang="ko-KR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1. </a:t>
            </a:r>
            <a:r>
              <a:rPr lang="ko-KR" altLang="en-US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소방장비 관리상태 확인점검  </a:t>
            </a:r>
            <a:endParaRPr lang="ko-KR" altLang="en-US" sz="2400" dirty="0"/>
          </a:p>
        </p:txBody>
      </p:sp>
      <p:sp>
        <p:nvSpPr>
          <p:cNvPr id="9" name="직사각형 8"/>
          <p:cNvSpPr/>
          <p:nvPr/>
        </p:nvSpPr>
        <p:spPr>
          <a:xfrm>
            <a:off x="467544" y="1916833"/>
            <a:ext cx="685800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가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기 간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2014. 9. 22.(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월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) ~ 2014. 9.26.(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금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나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단계별 체계적 소방장비 확인점검 준비 추진</a:t>
            </a: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  -1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단계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(9.22 ~ 9.26)</a:t>
            </a:r>
          </a:p>
          <a:p>
            <a:pPr>
              <a:lnSpc>
                <a:spcPct val="150000"/>
              </a:lnSpc>
            </a:pP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    *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차량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장비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)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별 매뉴얼 정비 및 적재 비품카드 정비</a:t>
            </a: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    *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소모품 구매 교체</a:t>
            </a: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 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- 2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단계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(9.27 ~ 10.08) </a:t>
            </a:r>
          </a:p>
          <a:p>
            <a:pPr>
              <a:lnSpc>
                <a:spcPct val="150000"/>
              </a:lnSpc>
            </a:pP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    *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조작기술 숙달 및 차량 세척 등</a:t>
            </a: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 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- 3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단계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(10. 1 ~ 10.19) </a:t>
            </a:r>
          </a:p>
          <a:p>
            <a:pPr>
              <a:lnSpc>
                <a:spcPct val="150000"/>
              </a:lnSpc>
            </a:pP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    *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최종 점검 정비 및 조작기술 숙달 </a:t>
            </a:r>
          </a:p>
          <a:p>
            <a:pPr>
              <a:lnSpc>
                <a:spcPct val="150000"/>
              </a:lnSpc>
            </a:pPr>
            <a:endParaRPr lang="ko-KR" altLang="en-US" sz="2000" dirty="0" smtClean="0"/>
          </a:p>
          <a:p>
            <a:pPr>
              <a:lnSpc>
                <a:spcPct val="150000"/>
              </a:lnSpc>
            </a:pP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 </a:t>
            </a:r>
          </a:p>
        </p:txBody>
      </p:sp>
    </p:spTree>
  </p:cSld>
  <p:clrMapOvr>
    <a:masterClrMapping/>
  </p:clrMapOvr>
  <p:transition advTm="176859"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그림 19" descr="back02_1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357158" y="56818"/>
            <a:ext cx="7455202" cy="707886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tx1"/>
            </a:outerShdw>
          </a:effectLst>
        </p:spPr>
        <p:txBody>
          <a:bodyPr wrap="square" lIns="91440" tIns="45720" rIns="91440" bIns="45720">
            <a:spAutoFit/>
          </a:bodyPr>
          <a:lstStyle/>
          <a:p>
            <a:r>
              <a:rPr lang="ko-KR" altLang="en-US" sz="4000" b="1" spc="100" dirty="0" smtClean="0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연건</a:t>
            </a:r>
            <a:r>
              <a:rPr lang="en-US" altLang="ko-KR" sz="4000" b="1" spc="100" dirty="0" smtClean="0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119</a:t>
            </a:r>
            <a:r>
              <a:rPr lang="ko-KR" altLang="en-US" sz="4000" b="1" spc="100" dirty="0" smtClean="0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안전센터 계획</a:t>
            </a:r>
            <a:endParaRPr lang="en-US" altLang="ko-KR" sz="4000" b="1" spc="100" dirty="0">
              <a:ln w="18000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rgbClr val="FFFF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0" name="모서리가 둥근 직사각형 9"/>
          <p:cNvSpPr/>
          <p:nvPr/>
        </p:nvSpPr>
        <p:spPr>
          <a:xfrm>
            <a:off x="611560" y="854710"/>
            <a:ext cx="5328592" cy="500066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base"/>
            <a:r>
              <a:rPr lang="en-US" altLang="ko-KR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2. 2014 </a:t>
            </a:r>
            <a:r>
              <a:rPr lang="ko-KR" altLang="en-US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하반기 문화재  합동훈련 </a:t>
            </a:r>
            <a:endParaRPr lang="ko-KR" altLang="en-US" sz="2400" dirty="0"/>
          </a:p>
        </p:txBody>
      </p:sp>
      <p:sp>
        <p:nvSpPr>
          <p:cNvPr id="11" name="TextBox 10"/>
          <p:cNvSpPr txBox="1"/>
          <p:nvPr/>
        </p:nvSpPr>
        <p:spPr>
          <a:xfrm>
            <a:off x="467544" y="1484784"/>
            <a:ext cx="802007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    가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일 자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2014. 9.22.(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월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    나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대 상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구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)</a:t>
            </a:r>
            <a:r>
              <a:rPr lang="ko-KR" altLang="en-US" sz="2000" dirty="0" err="1" smtClean="0">
                <a:latin typeface="HY견고딕" pitchFamily="18" charset="-127"/>
                <a:ea typeface="HY견고딕" pitchFamily="18" charset="-127"/>
              </a:rPr>
              <a:t>공업전습소</a:t>
            </a: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    다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동 원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2000" dirty="0" err="1" smtClean="0">
                <a:latin typeface="HY견고딕" pitchFamily="18" charset="-127"/>
                <a:ea typeface="HY견고딕" pitchFamily="18" charset="-127"/>
              </a:rPr>
              <a:t>펌프차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 및 탑승요원</a:t>
            </a: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    라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내 용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문화재 화재대응매뉴얼 정비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유관기관 임무 확인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,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수행</a:t>
            </a: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2" name="모서리가 둥근 직사각형 11"/>
          <p:cNvSpPr/>
          <p:nvPr/>
        </p:nvSpPr>
        <p:spPr>
          <a:xfrm>
            <a:off x="683568" y="3645024"/>
            <a:ext cx="3312368" cy="500066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/>
            <a:r>
              <a:rPr lang="en-US" altLang="ko-KR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3. </a:t>
            </a:r>
            <a:r>
              <a:rPr lang="ko-KR" altLang="en-US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소방통로 확보훈련</a:t>
            </a:r>
            <a:endParaRPr lang="ko-KR" altLang="en-US" sz="2400" dirty="0"/>
          </a:p>
        </p:txBody>
      </p:sp>
      <p:sp>
        <p:nvSpPr>
          <p:cNvPr id="13" name="TextBox 12"/>
          <p:cNvSpPr txBox="1"/>
          <p:nvPr/>
        </p:nvSpPr>
        <p:spPr>
          <a:xfrm>
            <a:off x="683568" y="4221088"/>
            <a:ext cx="802007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가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기 간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2014. 9. 22.(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월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) ~ 2014. 9.26.(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금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나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대 상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종로신진시장 외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2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개소</a:t>
            </a: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나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인 원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2000" dirty="0" err="1" smtClean="0">
                <a:latin typeface="HY견고딕" pitchFamily="18" charset="-127"/>
                <a:ea typeface="HY견고딕" pitchFamily="18" charset="-127"/>
              </a:rPr>
              <a:t>펌프차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 및 탑승요원</a:t>
            </a: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라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내 용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2000" dirty="0" err="1" smtClean="0">
                <a:latin typeface="HY견고딕" pitchFamily="18" charset="-127"/>
                <a:ea typeface="HY견고딕" pitchFamily="18" charset="-127"/>
              </a:rPr>
              <a:t>불법주정차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 차량 단속 및 장애물 제거</a:t>
            </a: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</p:txBody>
      </p:sp>
    </p:spTree>
  </p:cSld>
  <p:clrMapOvr>
    <a:masterClrMapping/>
  </p:clrMapOvr>
  <p:transition advTm="176859"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그림 19" descr="back02_1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357158" y="285728"/>
            <a:ext cx="7455202" cy="707886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tx1"/>
            </a:outerShdw>
          </a:effectLst>
        </p:spPr>
        <p:txBody>
          <a:bodyPr wrap="square" lIns="91440" tIns="45720" rIns="91440" bIns="45720">
            <a:spAutoFit/>
          </a:bodyPr>
          <a:lstStyle/>
          <a:p>
            <a:r>
              <a:rPr lang="ko-KR" altLang="en-US" sz="4000" b="1" spc="100" dirty="0" smtClean="0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신영</a:t>
            </a:r>
            <a:r>
              <a:rPr lang="en-US" altLang="ko-KR" sz="4000" b="1" spc="100" dirty="0" smtClean="0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119</a:t>
            </a:r>
            <a:r>
              <a:rPr lang="ko-KR" altLang="en-US" sz="4000" b="1" spc="100" dirty="0" smtClean="0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안전센터 계획</a:t>
            </a:r>
            <a:endParaRPr lang="en-US" altLang="ko-KR" sz="4000" b="1" spc="100" dirty="0">
              <a:ln w="18000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rgbClr val="FFFF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0" name="모서리가 둥근 직사각형 9"/>
          <p:cNvSpPr/>
          <p:nvPr/>
        </p:nvSpPr>
        <p:spPr>
          <a:xfrm>
            <a:off x="819274" y="1340768"/>
            <a:ext cx="6200998" cy="500066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/>
            <a:r>
              <a:rPr lang="en-US" altLang="ko-KR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1. 2014. </a:t>
            </a:r>
            <a:r>
              <a:rPr lang="ko-KR" altLang="en-US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소방장비 확인점검 대비 자체계획</a:t>
            </a:r>
            <a:endParaRPr lang="en-US" altLang="ko-KR" sz="24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971600" y="1964447"/>
            <a:ext cx="8172400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가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일 시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2014. 9. 22 ~ 10. 20(</a:t>
            </a:r>
            <a:r>
              <a:rPr lang="ko-KR" altLang="en-US" sz="2000" dirty="0" err="1" smtClean="0">
                <a:latin typeface="HY견고딕" pitchFamily="18" charset="-127"/>
                <a:ea typeface="HY견고딕" pitchFamily="18" charset="-127"/>
              </a:rPr>
              <a:t>종료시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 까지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)</a:t>
            </a:r>
            <a:endParaRPr lang="ko-KR" altLang="en-US" sz="2000" dirty="0" smtClean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나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대 상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차량 등 보유 모든 장비</a:t>
            </a: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다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방 법</a:t>
            </a: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 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-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차량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장비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)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별 매뉴얼 정비 보완 및 숙지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조작기술 숙달</a:t>
            </a: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 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-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차량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장비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)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별 적재비품 정비 보완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2000" dirty="0" err="1" smtClean="0">
                <a:latin typeface="HY견고딕" pitchFamily="18" charset="-127"/>
                <a:ea typeface="HY견고딕" pitchFamily="18" charset="-127"/>
              </a:rPr>
              <a:t>운용자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 지정 라벨 부착 등</a:t>
            </a:r>
          </a:p>
        </p:txBody>
      </p:sp>
      <p:sp>
        <p:nvSpPr>
          <p:cNvPr id="9" name="모서리가 둥근 직사각형 8"/>
          <p:cNvSpPr/>
          <p:nvPr/>
        </p:nvSpPr>
        <p:spPr>
          <a:xfrm>
            <a:off x="827584" y="4365104"/>
            <a:ext cx="4608512" cy="500066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2. </a:t>
            </a:r>
            <a:r>
              <a:rPr lang="ko-KR" altLang="en-US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자체 비상소화장치 일제정비 </a:t>
            </a:r>
            <a:endParaRPr lang="en-US" altLang="ko-KR" sz="24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971600" y="4976008"/>
            <a:ext cx="792088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dirty="0" smtClean="0">
                <a:latin typeface="HY견고딕"/>
                <a:ea typeface="HY견고딕"/>
              </a:rPr>
              <a:t>가</a:t>
            </a:r>
            <a:r>
              <a:rPr lang="en-US" altLang="ko-KR" sz="2000" dirty="0" smtClean="0">
                <a:latin typeface="HY견고딕"/>
                <a:ea typeface="HY견고딕"/>
              </a:rPr>
              <a:t>. </a:t>
            </a:r>
            <a:r>
              <a:rPr lang="ko-KR" altLang="en-US" sz="2000" dirty="0" smtClean="0">
                <a:latin typeface="HY견고딕"/>
                <a:ea typeface="HY견고딕"/>
              </a:rPr>
              <a:t>대 상 </a:t>
            </a:r>
            <a:r>
              <a:rPr lang="en-US" altLang="ko-KR" sz="2000" dirty="0" smtClean="0">
                <a:latin typeface="HY견고딕"/>
                <a:ea typeface="HY견고딕"/>
              </a:rPr>
              <a:t>: </a:t>
            </a:r>
            <a:r>
              <a:rPr lang="ko-KR" altLang="en-US" sz="2000" dirty="0" smtClean="0">
                <a:latin typeface="HY견고딕"/>
                <a:ea typeface="HY견고딕"/>
              </a:rPr>
              <a:t>신영 </a:t>
            </a:r>
            <a:r>
              <a:rPr lang="en-US" altLang="ko-KR" sz="2000" dirty="0" smtClean="0">
                <a:latin typeface="HY견고딕"/>
                <a:ea typeface="HY견고딕"/>
              </a:rPr>
              <a:t>5-1</a:t>
            </a:r>
            <a:r>
              <a:rPr lang="ko-KR" altLang="en-US" sz="2000" dirty="0" smtClean="0">
                <a:latin typeface="HY견고딕"/>
                <a:ea typeface="HY견고딕"/>
              </a:rPr>
              <a:t>호 등 총 </a:t>
            </a:r>
            <a:r>
              <a:rPr lang="en-US" altLang="ko-KR" sz="2000" dirty="0" smtClean="0">
                <a:latin typeface="HY견고딕"/>
                <a:ea typeface="HY견고딕"/>
              </a:rPr>
              <a:t>40</a:t>
            </a:r>
            <a:r>
              <a:rPr lang="ko-KR" altLang="en-US" sz="2000" dirty="0" smtClean="0">
                <a:latin typeface="HY견고딕"/>
                <a:ea typeface="HY견고딕"/>
              </a:rPr>
              <a:t>개소</a:t>
            </a:r>
            <a:endParaRPr lang="en-US" altLang="ko-KR" sz="2000" dirty="0" smtClean="0">
              <a:latin typeface="HY견고딕"/>
              <a:ea typeface="HY견고딕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dirty="0" smtClean="0">
                <a:latin typeface="HY견고딕"/>
                <a:ea typeface="HY견고딕"/>
              </a:rPr>
              <a:t>나</a:t>
            </a:r>
            <a:r>
              <a:rPr lang="en-US" altLang="ko-KR" sz="2000" dirty="0" smtClean="0">
                <a:latin typeface="HY견고딕"/>
                <a:ea typeface="HY견고딕"/>
              </a:rPr>
              <a:t>. </a:t>
            </a:r>
            <a:r>
              <a:rPr lang="ko-KR" altLang="en-US" sz="2000" dirty="0" smtClean="0">
                <a:latin typeface="HY견고딕"/>
                <a:ea typeface="HY견고딕"/>
              </a:rPr>
              <a:t>동 원 </a:t>
            </a:r>
            <a:r>
              <a:rPr lang="en-US" altLang="ko-KR" sz="2000" dirty="0" smtClean="0">
                <a:latin typeface="HY견고딕"/>
                <a:ea typeface="HY견고딕"/>
              </a:rPr>
              <a:t>: </a:t>
            </a:r>
            <a:r>
              <a:rPr lang="ko-KR" altLang="en-US" sz="2000" dirty="0" err="1" smtClean="0">
                <a:latin typeface="HY견고딕"/>
                <a:ea typeface="HY견고딕"/>
              </a:rPr>
              <a:t>펌프차</a:t>
            </a:r>
            <a:r>
              <a:rPr lang="ko-KR" altLang="en-US" sz="2000" dirty="0" smtClean="0">
                <a:latin typeface="HY견고딕"/>
                <a:ea typeface="HY견고딕"/>
              </a:rPr>
              <a:t> 및 이륜차</a:t>
            </a:r>
            <a:endParaRPr lang="en-US" altLang="ko-KR" sz="2000" dirty="0" smtClean="0">
              <a:latin typeface="HY견고딕"/>
              <a:ea typeface="HY견고딕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dirty="0" smtClean="0">
                <a:latin typeface="HY견고딕"/>
                <a:ea typeface="HY견고딕"/>
              </a:rPr>
              <a:t>다</a:t>
            </a:r>
            <a:r>
              <a:rPr lang="en-US" altLang="ko-KR" sz="2000" dirty="0" smtClean="0">
                <a:latin typeface="HY견고딕"/>
                <a:ea typeface="HY견고딕"/>
              </a:rPr>
              <a:t>. </a:t>
            </a:r>
            <a:r>
              <a:rPr lang="ko-KR" altLang="en-US" sz="2000" dirty="0" smtClean="0">
                <a:latin typeface="HY견고딕"/>
                <a:ea typeface="HY견고딕"/>
              </a:rPr>
              <a:t>내 용 </a:t>
            </a:r>
            <a:r>
              <a:rPr lang="en-US" altLang="ko-KR" sz="2000" dirty="0" smtClean="0">
                <a:latin typeface="HY견고딕"/>
                <a:ea typeface="HY견고딕"/>
              </a:rPr>
              <a:t>: </a:t>
            </a:r>
            <a:r>
              <a:rPr lang="ko-KR" altLang="en-US" sz="2000" dirty="0" smtClean="0">
                <a:latin typeface="HY견고딕"/>
                <a:ea typeface="HY견고딕"/>
              </a:rPr>
              <a:t>열쇠관리자 표기 방법 개선 및 내</a:t>
            </a:r>
            <a:r>
              <a:rPr lang="en-US" altLang="ko-KR" sz="2000" dirty="0" smtClean="0">
                <a:latin typeface="HY견고딕"/>
                <a:ea typeface="HY견고딕"/>
              </a:rPr>
              <a:t>·</a:t>
            </a:r>
            <a:r>
              <a:rPr lang="ko-KR" altLang="en-US" sz="2000" dirty="0" smtClean="0">
                <a:latin typeface="HY견고딕"/>
                <a:ea typeface="HY견고딕"/>
              </a:rPr>
              <a:t>외부 정비 등</a:t>
            </a:r>
            <a:endParaRPr lang="en-US" altLang="ko-KR" sz="2000" dirty="0" smtClean="0">
              <a:latin typeface="HY견고딕"/>
              <a:ea typeface="HY견고딕"/>
            </a:endParaRPr>
          </a:p>
        </p:txBody>
      </p:sp>
    </p:spTree>
  </p:cSld>
  <p:clrMapOvr>
    <a:masterClrMapping/>
  </p:clrMapOvr>
  <p:transition advTm="176859"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그림 19" descr="back02_1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24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357158" y="71414"/>
            <a:ext cx="5429288" cy="707886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tx1"/>
            </a:outerShdw>
          </a:effectLst>
        </p:spPr>
        <p:txBody>
          <a:bodyPr wrap="square" lIns="91440" tIns="45720" rIns="91440" bIns="45720">
            <a:spAutoFit/>
          </a:bodyPr>
          <a:lstStyle/>
          <a:p>
            <a:r>
              <a:rPr lang="ko-KR" altLang="en-US" sz="4000" b="1" spc="100" dirty="0" smtClean="0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숭인</a:t>
            </a:r>
            <a:r>
              <a:rPr lang="en-US" altLang="ko-KR" sz="4000" b="1" spc="100" dirty="0" smtClean="0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119</a:t>
            </a:r>
            <a:r>
              <a:rPr lang="ko-KR" altLang="en-US" sz="4000" b="1" spc="100" dirty="0" smtClean="0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안전센터 계획</a:t>
            </a:r>
            <a:endParaRPr lang="en-US" altLang="ko-KR" sz="4000" b="1" spc="100" dirty="0">
              <a:ln w="18000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rgbClr val="FFFF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0" name="모서리가 둥근 직사각형 9"/>
          <p:cNvSpPr/>
          <p:nvPr/>
        </p:nvSpPr>
        <p:spPr>
          <a:xfrm>
            <a:off x="642942" y="1142984"/>
            <a:ext cx="4361106" cy="500066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400" b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1.</a:t>
            </a:r>
            <a:r>
              <a:rPr lang="ko-KR" altLang="en-US" sz="2400" b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고층건물</a:t>
            </a:r>
            <a:r>
              <a:rPr lang="en-US" altLang="ko-KR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문화재</a:t>
            </a:r>
            <a:r>
              <a:rPr lang="en-US" altLang="ko-KR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소통훈련</a:t>
            </a:r>
            <a:endParaRPr lang="en-US" altLang="ko-KR" sz="24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928662" y="1714488"/>
            <a:ext cx="735811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가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기   간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2014.09.22(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월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) ~ 09.26(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금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나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대   상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흥인지문 등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5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개소</a:t>
            </a: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다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동   원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2000" dirty="0" err="1" smtClean="0">
                <a:latin typeface="HY견고딕" pitchFamily="18" charset="-127"/>
                <a:ea typeface="HY견고딕" pitchFamily="18" charset="-127"/>
              </a:rPr>
              <a:t>펌프차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 및 탑승대원              </a:t>
            </a: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4" name="모서리가 둥근 직사각형 13"/>
          <p:cNvSpPr/>
          <p:nvPr/>
        </p:nvSpPr>
        <p:spPr>
          <a:xfrm>
            <a:off x="571473" y="4000504"/>
            <a:ext cx="4288560" cy="500066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2</a:t>
            </a:r>
            <a:r>
              <a:rPr lang="en-US" altLang="ko-KR" sz="2400" b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. </a:t>
            </a:r>
            <a:r>
              <a:rPr lang="ko-KR" altLang="en-US" sz="2400" b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의소대 </a:t>
            </a:r>
            <a:r>
              <a:rPr lang="en-US" altLang="ko-KR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119</a:t>
            </a:r>
            <a:r>
              <a:rPr lang="ko-KR" altLang="en-US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비상구 지킴이  </a:t>
            </a:r>
            <a:endParaRPr lang="en-US" altLang="ko-KR" sz="24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838174" y="4523440"/>
            <a:ext cx="737716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가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기 간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2014.09.25(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목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나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대 상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관내 다중이용업소</a:t>
            </a: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다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인 원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2000" dirty="0" err="1" smtClean="0">
                <a:latin typeface="HY견고딕" pitchFamily="18" charset="-127"/>
                <a:ea typeface="HY견고딕" pitchFamily="18" charset="-127"/>
              </a:rPr>
              <a:t>센터장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 이동섭 등 </a:t>
            </a:r>
            <a:r>
              <a:rPr lang="ko-KR" altLang="en-US" sz="2000" dirty="0" err="1" smtClean="0">
                <a:latin typeface="HY견고딕" pitchFamily="18" charset="-127"/>
                <a:ea typeface="HY견고딕" pitchFamily="18" charset="-127"/>
              </a:rPr>
              <a:t>의소대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2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명 </a:t>
            </a: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</p:txBody>
      </p:sp>
    </p:spTree>
  </p:cSld>
  <p:clrMapOvr>
    <a:masterClrMapping/>
  </p:clrMapOvr>
  <p:transition advTm="176859"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그림 19" descr="back02_1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24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357158" y="71414"/>
            <a:ext cx="5429288" cy="707886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tx1"/>
            </a:outerShdw>
          </a:effectLst>
        </p:spPr>
        <p:txBody>
          <a:bodyPr wrap="square" lIns="91440" tIns="45720" rIns="91440" bIns="45720">
            <a:spAutoFit/>
          </a:bodyPr>
          <a:lstStyle/>
          <a:p>
            <a:r>
              <a:rPr lang="ko-KR" altLang="en-US" sz="4000" b="1" spc="100" dirty="0" smtClean="0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숭인</a:t>
            </a:r>
            <a:r>
              <a:rPr lang="en-US" altLang="ko-KR" sz="4000" b="1" spc="100" dirty="0" smtClean="0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119</a:t>
            </a:r>
            <a:r>
              <a:rPr lang="ko-KR" altLang="en-US" sz="4000" b="1" spc="100" dirty="0" smtClean="0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안전센터 계획</a:t>
            </a:r>
            <a:endParaRPr lang="en-US" altLang="ko-KR" sz="4000" b="1" spc="100" dirty="0">
              <a:ln w="18000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rgbClr val="FFFF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0" name="모서리가 둥근 직사각형 9"/>
          <p:cNvSpPr/>
          <p:nvPr/>
        </p:nvSpPr>
        <p:spPr>
          <a:xfrm>
            <a:off x="642942" y="1142984"/>
            <a:ext cx="3929058" cy="500066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3</a:t>
            </a:r>
            <a:r>
              <a:rPr lang="en-US" altLang="ko-KR" sz="2400" b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. </a:t>
            </a:r>
            <a:r>
              <a:rPr lang="ko-KR" altLang="en-US" sz="2400" b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야간 </a:t>
            </a:r>
            <a:r>
              <a:rPr lang="ko-KR" altLang="en-US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비상소화장치 훈련</a:t>
            </a:r>
            <a:endParaRPr lang="en-US" altLang="ko-KR" sz="24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928662" y="1714488"/>
            <a:ext cx="735811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가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기   간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2014.09.22(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월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) ~ 09.26(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금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)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야간근무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일몰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)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시</a:t>
            </a: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나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대   상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관내 지정 비상 </a:t>
            </a:r>
            <a:r>
              <a:rPr lang="ko-KR" altLang="en-US" sz="2000" dirty="0" err="1" smtClean="0">
                <a:latin typeface="HY견고딕" pitchFamily="18" charset="-127"/>
                <a:ea typeface="HY견고딕" pitchFamily="18" charset="-127"/>
              </a:rPr>
              <a:t>소화장치함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분리형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다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동   원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2000" dirty="0" err="1" smtClean="0">
                <a:latin typeface="HY견고딕" pitchFamily="18" charset="-127"/>
                <a:ea typeface="HY견고딕" pitchFamily="18" charset="-127"/>
              </a:rPr>
              <a:t>펌프차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 및 탑승대원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2000" dirty="0" err="1" smtClean="0">
                <a:latin typeface="HY견고딕" pitchFamily="18" charset="-127"/>
                <a:ea typeface="HY견고딕" pitchFamily="18" charset="-127"/>
              </a:rPr>
              <a:t>야간팀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)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             </a:t>
            </a: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</p:txBody>
      </p:sp>
    </p:spTree>
  </p:cSld>
  <p:clrMapOvr>
    <a:masterClrMapping/>
  </p:clrMapOvr>
  <p:transition advTm="176859"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그림 19" descr="back02_1.jpg"/>
          <p:cNvPicPr>
            <a:picLocks noGrp="1" noChangeAspect="1"/>
          </p:cNvPicPr>
          <p:nvPr/>
        </p:nvPicPr>
        <p:blipFill rotWithShape="1"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25" name="Rectangle 1"/>
          <p:cNvSpPr>
            <a:spLocks noChangeArrowheads="1"/>
          </p:cNvSpPr>
          <p:nvPr/>
        </p:nvSpPr>
        <p:spPr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/>
          </a:ln>
          <a:effectLst/>
        </p:spPr>
        <p:txBody>
          <a:bodyPr vert="horz" wrap="none" lIns="91440" tIns="45720" rIns="91440" bIns="45720" anchor="ctr" anchorCtr="0">
            <a:spAutoFit/>
          </a:bodyPr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357158" y="285728"/>
            <a:ext cx="7455201" cy="707886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tx1"/>
            </a:outerShdw>
          </a:effectLst>
        </p:spPr>
        <p:txBody>
          <a:bodyPr wrap="square" lIns="91440" tIns="45720" rIns="91440" bIns="45720">
            <a:spAutoFit/>
          </a:bodyPr>
          <a:lstStyle/>
          <a:p>
            <a:pPr lvl="0">
              <a:defRPr lang="ko-KR" altLang="en-US"/>
            </a:pPr>
            <a:r>
              <a:rPr lang="ko-KR" altLang="en-US" sz="4000" b="1" spc="100" smtClean="0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구조대 </a:t>
            </a:r>
            <a:r>
              <a:rPr lang="ko-KR" altLang="en-US" sz="4000" b="1" spc="100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계획</a:t>
            </a:r>
          </a:p>
        </p:txBody>
      </p:sp>
      <p:sp>
        <p:nvSpPr>
          <p:cNvPr id="10" name="모서리가 둥근 직사각형 9"/>
          <p:cNvSpPr/>
          <p:nvPr/>
        </p:nvSpPr>
        <p:spPr>
          <a:xfrm>
            <a:off x="1115616" y="1255014"/>
            <a:ext cx="5040560" cy="500066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>
              <a:defRPr lang="ko-KR" altLang="en-US"/>
            </a:pPr>
            <a:r>
              <a:rPr lang="en-US" altLang="ko-KR" sz="2400" b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1.</a:t>
            </a:r>
            <a:r>
              <a:rPr lang="ko-KR" altLang="en-US" sz="2400" b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 2014년 화학사고 테러대응훈련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14476" y="1759070"/>
            <a:ext cx="8020074" cy="23751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>
                <a:latin typeface="HY견고딕"/>
                <a:ea typeface="HY견고딕"/>
              </a:rPr>
              <a:t>가</a:t>
            </a:r>
            <a:r>
              <a:rPr lang="en-US" altLang="ko-KR" sz="2000">
                <a:latin typeface="HY견고딕"/>
                <a:ea typeface="HY견고딕"/>
              </a:rPr>
              <a:t>. </a:t>
            </a:r>
            <a:r>
              <a:rPr lang="ko-KR" altLang="en-US" sz="2000">
                <a:latin typeface="HY견고딕"/>
                <a:ea typeface="HY견고딕"/>
              </a:rPr>
              <a:t>일 시 </a:t>
            </a:r>
            <a:r>
              <a:rPr lang="en-US" altLang="ko-KR" sz="2000">
                <a:latin typeface="HY견고딕"/>
                <a:ea typeface="HY견고딕"/>
              </a:rPr>
              <a:t>: 2014. </a:t>
            </a:r>
            <a:r>
              <a:rPr lang="ko-KR" altLang="en-US" sz="2000">
                <a:latin typeface="HY견고딕"/>
                <a:ea typeface="HY견고딕"/>
              </a:rPr>
              <a:t>9</a:t>
            </a:r>
            <a:r>
              <a:rPr lang="en-US" altLang="ko-KR" sz="2000">
                <a:latin typeface="HY견고딕"/>
                <a:ea typeface="HY견고딕"/>
              </a:rPr>
              <a:t>.</a:t>
            </a:r>
            <a:r>
              <a:rPr lang="ko-KR" altLang="en-US" sz="2000">
                <a:latin typeface="HY견고딕"/>
                <a:ea typeface="HY견고딕"/>
              </a:rPr>
              <a:t>23.(화)</a:t>
            </a:r>
            <a:r>
              <a:rPr lang="en-US" altLang="ko-KR" sz="2000">
                <a:latin typeface="HY견고딕"/>
                <a:ea typeface="HY견고딕"/>
              </a:rPr>
              <a:t> </a:t>
            </a: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>
                <a:latin typeface="HY견고딕"/>
                <a:ea typeface="HY견고딕"/>
              </a:rPr>
              <a:t>나</a:t>
            </a:r>
            <a:r>
              <a:rPr lang="en-US" altLang="ko-KR" sz="2000">
                <a:latin typeface="HY견고딕"/>
                <a:ea typeface="HY견고딕"/>
              </a:rPr>
              <a:t>. </a:t>
            </a:r>
            <a:r>
              <a:rPr lang="ko-KR" altLang="en-US" sz="2000">
                <a:latin typeface="HY견고딕"/>
                <a:ea typeface="HY견고딕"/>
              </a:rPr>
              <a:t>장 소 </a:t>
            </a:r>
            <a:r>
              <a:rPr lang="en-US" altLang="ko-KR" sz="2000">
                <a:latin typeface="HY견고딕"/>
                <a:ea typeface="HY견고딕"/>
              </a:rPr>
              <a:t>: </a:t>
            </a:r>
            <a:r>
              <a:rPr lang="ko-KR" altLang="en-US" sz="2000">
                <a:latin typeface="HY견고딕"/>
                <a:ea typeface="HY견고딕"/>
              </a:rPr>
              <a:t>특수구조단(도봉구 방학동)</a:t>
            </a: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>
                <a:latin typeface="HY견고딕"/>
                <a:ea typeface="HY견고딕"/>
              </a:rPr>
              <a:t>다</a:t>
            </a:r>
            <a:r>
              <a:rPr lang="en-US" altLang="ko-KR" sz="2000">
                <a:latin typeface="HY견고딕"/>
                <a:ea typeface="HY견고딕"/>
              </a:rPr>
              <a:t>. </a:t>
            </a:r>
            <a:r>
              <a:rPr lang="ko-KR" altLang="en-US" sz="2000">
                <a:latin typeface="HY견고딕"/>
                <a:ea typeface="HY견고딕"/>
              </a:rPr>
              <a:t>인 원 </a:t>
            </a:r>
            <a:r>
              <a:rPr lang="en-US" altLang="ko-KR" sz="2000">
                <a:latin typeface="HY견고딕"/>
                <a:ea typeface="HY견고딕"/>
              </a:rPr>
              <a:t>: </a:t>
            </a:r>
            <a:r>
              <a:rPr lang="ko-KR" altLang="en-US" sz="2000">
                <a:latin typeface="HY견고딕"/>
                <a:ea typeface="HY견고딕"/>
              </a:rPr>
              <a:t>7명(구조대 1팀 비번근무자)</a:t>
            </a: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>
                <a:latin typeface="HY견고딕"/>
                <a:ea typeface="HY견고딕"/>
              </a:rPr>
              <a:t>라</a:t>
            </a:r>
            <a:r>
              <a:rPr lang="en-US" altLang="ko-KR" sz="2000">
                <a:latin typeface="HY견고딕"/>
                <a:ea typeface="HY견고딕"/>
              </a:rPr>
              <a:t>. </a:t>
            </a:r>
            <a:r>
              <a:rPr lang="ko-KR" altLang="en-US" sz="2000">
                <a:latin typeface="HY견고딕"/>
                <a:ea typeface="HY견고딕"/>
              </a:rPr>
              <a:t>내 용 </a:t>
            </a:r>
            <a:r>
              <a:rPr lang="en-US" altLang="ko-KR" sz="2000">
                <a:latin typeface="HY견고딕"/>
                <a:ea typeface="HY견고딕"/>
              </a:rPr>
              <a:t>: </a:t>
            </a:r>
            <a:r>
              <a:rPr lang="ko-KR" altLang="en-US" sz="2000">
                <a:latin typeface="HY견고딕"/>
                <a:ea typeface="HY견고딕"/>
              </a:rPr>
              <a:t>화생방 장비 사용방법 숙달 및 초기대응능력 강화</a:t>
            </a: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sz="2000">
                <a:latin typeface="HY견고딕"/>
                <a:ea typeface="HY견고딕"/>
              </a:rPr>
              <a:t>              </a:t>
            </a:r>
          </a:p>
        </p:txBody>
      </p:sp>
      <p:sp>
        <p:nvSpPr>
          <p:cNvPr id="1029" name="TextBox 10"/>
          <p:cNvSpPr txBox="1"/>
          <p:nvPr/>
        </p:nvSpPr>
        <p:spPr>
          <a:xfrm>
            <a:off x="1123926" y="4422940"/>
            <a:ext cx="8020074" cy="1454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>
                <a:latin typeface="HY견고딕"/>
                <a:ea typeface="HY견고딕"/>
              </a:rPr>
              <a:t>가</a:t>
            </a:r>
            <a:r>
              <a:rPr lang="en-US" altLang="ko-KR" sz="2000">
                <a:latin typeface="HY견고딕"/>
                <a:ea typeface="HY견고딕"/>
              </a:rPr>
              <a:t>. </a:t>
            </a:r>
            <a:r>
              <a:rPr lang="ko-KR" altLang="en-US" sz="2000">
                <a:latin typeface="HY견고딕"/>
                <a:ea typeface="HY견고딕"/>
              </a:rPr>
              <a:t>일 시 </a:t>
            </a:r>
            <a:r>
              <a:rPr lang="en-US" altLang="ko-KR" sz="2000">
                <a:latin typeface="HY견고딕"/>
                <a:ea typeface="HY견고딕"/>
              </a:rPr>
              <a:t>: 2014. </a:t>
            </a:r>
            <a:r>
              <a:rPr lang="ko-KR" altLang="en-US" sz="2000">
                <a:latin typeface="HY견고딕"/>
                <a:ea typeface="HY견고딕"/>
              </a:rPr>
              <a:t>9. 24.(수) </a:t>
            </a: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>
                <a:latin typeface="HY견고딕"/>
                <a:ea typeface="HY견고딕"/>
              </a:rPr>
              <a:t>나</a:t>
            </a:r>
            <a:r>
              <a:rPr lang="en-US" altLang="ko-KR" sz="2000">
                <a:latin typeface="HY견고딕"/>
                <a:ea typeface="HY견고딕"/>
              </a:rPr>
              <a:t>. </a:t>
            </a:r>
            <a:r>
              <a:rPr lang="ko-KR" altLang="en-US" sz="2000">
                <a:latin typeface="HY견고딕"/>
                <a:ea typeface="HY견고딕"/>
              </a:rPr>
              <a:t>장 소 </a:t>
            </a:r>
            <a:r>
              <a:rPr lang="en-US" altLang="ko-KR" sz="2000">
                <a:latin typeface="HY견고딕"/>
                <a:ea typeface="HY견고딕"/>
              </a:rPr>
              <a:t>:</a:t>
            </a:r>
            <a:r>
              <a:rPr lang="ko-KR" altLang="en-US" sz="2000">
                <a:latin typeface="HY견고딕"/>
                <a:ea typeface="HY견고딕"/>
              </a:rPr>
              <a:t> 서울소방학교 창의1관</a:t>
            </a: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>
                <a:latin typeface="HY견고딕"/>
                <a:ea typeface="HY견고딕"/>
              </a:rPr>
              <a:t>다</a:t>
            </a:r>
            <a:r>
              <a:rPr lang="en-US" altLang="ko-KR" sz="2000">
                <a:latin typeface="HY견고딕"/>
                <a:ea typeface="HY견고딕"/>
              </a:rPr>
              <a:t>. </a:t>
            </a:r>
            <a:r>
              <a:rPr lang="ko-KR" altLang="en-US" sz="2000">
                <a:latin typeface="HY견고딕"/>
                <a:ea typeface="HY견고딕"/>
              </a:rPr>
              <a:t>인 원 </a:t>
            </a:r>
            <a:r>
              <a:rPr lang="en-US" altLang="ko-KR" sz="2000">
                <a:latin typeface="HY견고딕"/>
                <a:ea typeface="HY견고딕"/>
              </a:rPr>
              <a:t>:</a:t>
            </a:r>
            <a:r>
              <a:rPr lang="ko-KR" altLang="en-US" sz="2000">
                <a:latin typeface="HY견고딕"/>
                <a:ea typeface="HY견고딕"/>
              </a:rPr>
              <a:t> 3명(팀장 김동중 외 2명)</a:t>
            </a:r>
          </a:p>
        </p:txBody>
      </p:sp>
      <p:sp>
        <p:nvSpPr>
          <p:cNvPr id="1031" name="모서리가 둥근 직사각형 9"/>
          <p:cNvSpPr/>
          <p:nvPr/>
        </p:nvSpPr>
        <p:spPr>
          <a:xfrm>
            <a:off x="1115616" y="3995307"/>
            <a:ext cx="4968552" cy="500066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 lang="ko-KR" altLang="en-US"/>
            </a:pPr>
            <a:r>
              <a:rPr lang="ko-KR" altLang="en-US" sz="2400" b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2. 제7회 인명구조사 2급 필기시험</a:t>
            </a:r>
          </a:p>
        </p:txBody>
      </p:sp>
    </p:spTree>
  </p:cSld>
  <p:clrMapOvr>
    <a:masterClrMapping/>
  </p:clrMapOvr>
  <p:transition advTm="176859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그림 19" descr="back02_1.jpg"/>
          <p:cNvPicPr>
            <a:picLocks noGrp="1" noChangeAspect="1"/>
          </p:cNvPicPr>
          <p:nvPr/>
        </p:nvPicPr>
        <p:blipFill rotWithShape="1"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25" name="Rectangle 1"/>
          <p:cNvSpPr>
            <a:spLocks noChangeArrowheads="1"/>
          </p:cNvSpPr>
          <p:nvPr/>
        </p:nvSpPr>
        <p:spPr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/>
          </a:ln>
          <a:effectLst/>
        </p:spPr>
        <p:txBody>
          <a:bodyPr vert="horz" wrap="none" lIns="91440" tIns="45720" rIns="91440" bIns="45720" anchor="ctr" anchorCtr="0">
            <a:spAutoFit/>
          </a:bodyPr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357158" y="285728"/>
            <a:ext cx="7455201" cy="707886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tx1"/>
            </a:outerShdw>
          </a:effectLst>
        </p:spPr>
        <p:txBody>
          <a:bodyPr wrap="square" lIns="91440" tIns="45720" rIns="91440" bIns="45720">
            <a:spAutoFit/>
          </a:bodyPr>
          <a:lstStyle/>
          <a:p>
            <a:pPr lvl="0">
              <a:defRPr lang="ko-KR" altLang="en-US"/>
            </a:pPr>
            <a:r>
              <a:rPr lang="ko-KR" altLang="en-US" sz="4000" b="1" spc="100" smtClean="0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구조대</a:t>
            </a:r>
            <a:r>
              <a:rPr lang="ko-KR" altLang="en-US" sz="4000" b="1" spc="85" smtClean="0">
                <a:solidFill>
                  <a:srgbClr val="FFFF00"/>
                </a:solidFill>
              </a:rPr>
              <a:t> </a:t>
            </a:r>
            <a:r>
              <a:rPr lang="ko-KR" altLang="en-US" sz="4000" b="1" spc="100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계획</a:t>
            </a:r>
          </a:p>
        </p:txBody>
      </p:sp>
      <p:sp>
        <p:nvSpPr>
          <p:cNvPr id="10" name="모서리가 둥근 직사각형 9"/>
          <p:cNvSpPr/>
          <p:nvPr/>
        </p:nvSpPr>
        <p:spPr>
          <a:xfrm>
            <a:off x="1115616" y="1223040"/>
            <a:ext cx="5184576" cy="500066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>
              <a:defRPr lang="ko-KR" altLang="en-US"/>
            </a:pPr>
            <a:r>
              <a:rPr lang="ko-KR" altLang="en-US" sz="2400" b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3</a:t>
            </a:r>
            <a:r>
              <a:rPr lang="en-US" altLang="ko-KR" sz="2400" b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.</a:t>
            </a:r>
            <a:r>
              <a:rPr lang="ko-KR" altLang="en-US" sz="2400" b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 제3회 몸짱 소방관 선발대회 출전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14476" y="1727096"/>
            <a:ext cx="8020074" cy="19179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>
                <a:latin typeface="HY견고딕"/>
                <a:ea typeface="HY견고딕"/>
              </a:rPr>
              <a:t>가</a:t>
            </a:r>
            <a:r>
              <a:rPr lang="en-US" altLang="ko-KR" sz="2000">
                <a:latin typeface="HY견고딕"/>
                <a:ea typeface="HY견고딕"/>
              </a:rPr>
              <a:t>. </a:t>
            </a:r>
            <a:r>
              <a:rPr lang="ko-KR" altLang="en-US" sz="2000">
                <a:latin typeface="HY견고딕"/>
                <a:ea typeface="HY견고딕"/>
              </a:rPr>
              <a:t>일 시 </a:t>
            </a:r>
            <a:r>
              <a:rPr lang="en-US" altLang="ko-KR" sz="2000">
                <a:latin typeface="HY견고딕"/>
                <a:ea typeface="HY견고딕"/>
              </a:rPr>
              <a:t>: 2014. </a:t>
            </a:r>
            <a:r>
              <a:rPr lang="ko-KR" altLang="en-US" sz="2000">
                <a:latin typeface="HY견고딕"/>
                <a:ea typeface="HY견고딕"/>
              </a:rPr>
              <a:t>9</a:t>
            </a:r>
            <a:r>
              <a:rPr lang="en-US" altLang="ko-KR" sz="2000">
                <a:latin typeface="HY견고딕"/>
                <a:ea typeface="HY견고딕"/>
              </a:rPr>
              <a:t>.</a:t>
            </a:r>
            <a:r>
              <a:rPr lang="ko-KR" altLang="en-US" sz="2000">
                <a:latin typeface="HY견고딕"/>
                <a:ea typeface="HY견고딕"/>
              </a:rPr>
              <a:t>26.(금)</a:t>
            </a:r>
            <a:r>
              <a:rPr lang="en-US" altLang="ko-KR" sz="2000">
                <a:latin typeface="HY견고딕"/>
                <a:ea typeface="HY견고딕"/>
              </a:rPr>
              <a:t> </a:t>
            </a: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>
                <a:latin typeface="HY견고딕"/>
                <a:ea typeface="HY견고딕"/>
              </a:rPr>
              <a:t>나</a:t>
            </a:r>
            <a:r>
              <a:rPr lang="en-US" altLang="ko-KR" sz="2000">
                <a:latin typeface="HY견고딕"/>
                <a:ea typeface="HY견고딕"/>
              </a:rPr>
              <a:t>. </a:t>
            </a:r>
            <a:r>
              <a:rPr lang="ko-KR" altLang="en-US" sz="2000">
                <a:latin typeface="HY견고딕"/>
                <a:ea typeface="HY견고딕"/>
              </a:rPr>
              <a:t>장 소 </a:t>
            </a:r>
            <a:r>
              <a:rPr lang="en-US" altLang="ko-KR" sz="2000">
                <a:latin typeface="HY견고딕"/>
                <a:ea typeface="HY견고딕"/>
              </a:rPr>
              <a:t>: </a:t>
            </a:r>
            <a:r>
              <a:rPr lang="ko-KR" altLang="en-US" sz="2000">
                <a:latin typeface="HY견고딕"/>
                <a:ea typeface="HY견고딕"/>
              </a:rPr>
              <a:t>여의도공원 문화광장</a:t>
            </a: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>
                <a:latin typeface="HY견고딕"/>
                <a:ea typeface="HY견고딕"/>
              </a:rPr>
              <a:t>다</a:t>
            </a:r>
            <a:r>
              <a:rPr lang="en-US" altLang="ko-KR" sz="2000">
                <a:latin typeface="HY견고딕"/>
                <a:ea typeface="HY견고딕"/>
              </a:rPr>
              <a:t>. </a:t>
            </a:r>
            <a:r>
              <a:rPr lang="ko-KR" altLang="en-US" sz="2000">
                <a:latin typeface="HY견고딕"/>
                <a:ea typeface="HY견고딕"/>
              </a:rPr>
              <a:t>인 원 </a:t>
            </a:r>
            <a:r>
              <a:rPr lang="en-US" altLang="ko-KR" sz="2000">
                <a:latin typeface="HY견고딕"/>
                <a:ea typeface="HY견고딕"/>
              </a:rPr>
              <a:t>: </a:t>
            </a:r>
            <a:r>
              <a:rPr lang="ko-KR" altLang="en-US" sz="2000">
                <a:latin typeface="HY견고딕"/>
                <a:ea typeface="HY견고딕"/>
              </a:rPr>
              <a:t>1명(사. 홍승택)</a:t>
            </a: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sz="2000">
                <a:latin typeface="HY견고딕"/>
                <a:ea typeface="HY견고딕"/>
              </a:rPr>
              <a:t>              </a:t>
            </a:r>
          </a:p>
        </p:txBody>
      </p:sp>
    </p:spTree>
  </p:cSld>
  <p:clrMapOvr>
    <a:masterClrMapping/>
  </p:clrMapOvr>
  <p:transition advTm="176859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그림 1" descr="4-1.png"/>
          <p:cNvPicPr>
            <a:picLocks noChangeAspect="1"/>
          </p:cNvPicPr>
          <p:nvPr/>
        </p:nvPicPr>
        <p:blipFill rotWithShape="1">
          <a:blip r:embed="rId2" cstate="print"/>
          <a:srcRect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/>
          </a:ln>
        </p:spPr>
      </p:pic>
      <p:pic>
        <p:nvPicPr>
          <p:cNvPr id="5124" name="그림 3" descr="1-3.png"/>
          <p:cNvPicPr>
            <a:picLocks noChangeAspect="1"/>
          </p:cNvPicPr>
          <p:nvPr/>
        </p:nvPicPr>
        <p:blipFill rotWithShape="1">
          <a:blip r:embed="rId3" cstate="print"/>
          <a:srcRect/>
          <a:stretch>
            <a:fillRect/>
          </a:stretch>
        </p:blipFill>
        <p:spPr>
          <a:xfrm>
            <a:off x="19050" y="85725"/>
            <a:ext cx="6464300" cy="1838325"/>
          </a:xfrm>
          <a:prstGeom prst="rect">
            <a:avLst/>
          </a:prstGeom>
          <a:noFill/>
          <a:ln w="9525">
            <a:noFill/>
            <a:miter/>
          </a:ln>
        </p:spPr>
      </p:pic>
      <p:pic>
        <p:nvPicPr>
          <p:cNvPr id="5125" name="그림 4" descr="1-1.png"/>
          <p:cNvPicPr>
            <a:picLocks noChangeAspect="1"/>
          </p:cNvPicPr>
          <p:nvPr/>
        </p:nvPicPr>
        <p:blipFill rotWithShape="1">
          <a:blip r:embed="rId4" cstate="print"/>
          <a:srcRect t="17560" r="92020"/>
          <a:stretch>
            <a:fillRect/>
          </a:stretch>
        </p:blipFill>
        <p:spPr>
          <a:xfrm>
            <a:off x="831850" y="428625"/>
            <a:ext cx="596900" cy="2012950"/>
          </a:xfrm>
          <a:prstGeom prst="rect">
            <a:avLst/>
          </a:prstGeom>
          <a:noFill/>
          <a:ln w="9525">
            <a:noFill/>
            <a:miter/>
          </a:ln>
        </p:spPr>
      </p:pic>
      <p:pic>
        <p:nvPicPr>
          <p:cNvPr id="5126" name="그림 5" descr="1-1.png"/>
          <p:cNvPicPr>
            <a:picLocks noChangeAspect="1"/>
          </p:cNvPicPr>
          <p:nvPr/>
        </p:nvPicPr>
        <p:blipFill rotWithShape="1">
          <a:blip r:embed="rId4" cstate="print"/>
          <a:srcRect l="22300" t="26330" r="69100"/>
          <a:stretch>
            <a:fillRect/>
          </a:stretch>
        </p:blipFill>
        <p:spPr>
          <a:xfrm>
            <a:off x="2500313" y="642938"/>
            <a:ext cx="642937" cy="1798637"/>
          </a:xfrm>
          <a:prstGeom prst="rect">
            <a:avLst/>
          </a:prstGeom>
          <a:noFill/>
          <a:ln w="9525">
            <a:noFill/>
            <a:miter/>
          </a:ln>
        </p:spPr>
      </p:pic>
      <p:pic>
        <p:nvPicPr>
          <p:cNvPr id="5127" name="그림 6" descr="1-1.png"/>
          <p:cNvPicPr>
            <a:picLocks noChangeAspect="1"/>
          </p:cNvPicPr>
          <p:nvPr/>
        </p:nvPicPr>
        <p:blipFill rotWithShape="1">
          <a:blip r:embed="rId4" cstate="print"/>
          <a:srcRect l="46180" t="32190" r="45220"/>
          <a:stretch>
            <a:fillRect/>
          </a:stretch>
        </p:blipFill>
        <p:spPr>
          <a:xfrm>
            <a:off x="4286250" y="785813"/>
            <a:ext cx="642938" cy="1655762"/>
          </a:xfrm>
          <a:prstGeom prst="rect">
            <a:avLst/>
          </a:prstGeom>
          <a:noFill/>
          <a:ln w="9525">
            <a:noFill/>
            <a:miter/>
          </a:ln>
        </p:spPr>
      </p:pic>
      <p:pic>
        <p:nvPicPr>
          <p:cNvPr id="5128" name="그림 7" descr="1-1.png"/>
          <p:cNvPicPr>
            <a:picLocks noChangeAspect="1"/>
          </p:cNvPicPr>
          <p:nvPr/>
        </p:nvPicPr>
        <p:blipFill rotWithShape="1">
          <a:blip r:embed="rId4" cstate="print"/>
          <a:srcRect l="68150" t="29260" r="22300"/>
          <a:stretch>
            <a:fillRect/>
          </a:stretch>
        </p:blipFill>
        <p:spPr>
          <a:xfrm>
            <a:off x="5929313" y="714375"/>
            <a:ext cx="714375" cy="1727200"/>
          </a:xfrm>
          <a:prstGeom prst="rect">
            <a:avLst/>
          </a:prstGeom>
          <a:noFill/>
          <a:ln w="9525">
            <a:noFill/>
            <a:miter/>
          </a:ln>
        </p:spPr>
      </p:pic>
      <p:pic>
        <p:nvPicPr>
          <p:cNvPr id="5129" name="그림 8" descr="1-1.png"/>
          <p:cNvPicPr>
            <a:picLocks noChangeAspect="1"/>
          </p:cNvPicPr>
          <p:nvPr/>
        </p:nvPicPr>
        <p:blipFill rotWithShape="1">
          <a:blip r:embed="rId4" cstate="print"/>
          <a:srcRect l="92020" t="17560"/>
          <a:stretch>
            <a:fillRect/>
          </a:stretch>
        </p:blipFill>
        <p:spPr>
          <a:xfrm>
            <a:off x="7715250" y="428625"/>
            <a:ext cx="596900" cy="2012950"/>
          </a:xfrm>
          <a:prstGeom prst="rect">
            <a:avLst/>
          </a:prstGeom>
          <a:noFill/>
          <a:ln w="9525">
            <a:noFill/>
            <a:miter/>
          </a:ln>
        </p:spPr>
      </p:pic>
      <p:pic>
        <p:nvPicPr>
          <p:cNvPr id="11" name="그림 10" descr="1-2.png"/>
          <p:cNvPicPr>
            <a:picLocks noChangeAspect="1"/>
          </p:cNvPicPr>
          <p:nvPr/>
        </p:nvPicPr>
        <p:blipFill rotWithShape="1">
          <a:blip r:embed="rId5" cstate="print"/>
          <a:srcRect/>
          <a:stretch>
            <a:fillRect/>
          </a:stretch>
        </p:blipFill>
        <p:spPr>
          <a:xfrm>
            <a:off x="214313" y="5214938"/>
            <a:ext cx="977900" cy="969962"/>
          </a:xfrm>
          <a:prstGeom prst="rect">
            <a:avLst/>
          </a:prstGeom>
          <a:noFill/>
          <a:ln w="9525">
            <a:noFill/>
            <a:miter/>
          </a:ln>
        </p:spPr>
      </p:pic>
      <p:sp>
        <p:nvSpPr>
          <p:cNvPr id="16" name="TextBox 15"/>
          <p:cNvSpPr txBox="1">
            <a:spLocks noChangeArrowheads="1"/>
          </p:cNvSpPr>
          <p:nvPr/>
        </p:nvSpPr>
        <p:spPr>
          <a:xfrm>
            <a:off x="1" y="2492896"/>
            <a:ext cx="9144000" cy="1000874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lstStyle/>
          <a:p>
            <a:pPr algn="ctr">
              <a:defRPr lang="ko-KR"/>
            </a:pPr>
            <a:r>
              <a:rPr lang="ko-KR" altLang="en-US" sz="6000">
                <a:solidFill>
                  <a:schemeClr val="bg1"/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HY견고딕"/>
                <a:ea typeface="HY견고딕"/>
              </a:rPr>
              <a:t>감 사 합 니 다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1390</TotalTime>
  <Words>3455</Words>
  <Application>Microsoft Office PowerPoint</Application>
  <PresentationFormat>화면 슬라이드 쇼(4:3)</PresentationFormat>
  <Paragraphs>364</Paragraphs>
  <Slides>36</Slides>
  <Notes>11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36</vt:i4>
      </vt:variant>
    </vt:vector>
  </HeadingPairs>
  <TitlesOfParts>
    <vt:vector size="37" baseType="lpstr">
      <vt:lpstr>Office 테마</vt:lpstr>
      <vt:lpstr>슬라이드 1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  <vt:lpstr>슬라이드 10</vt:lpstr>
      <vt:lpstr>슬라이드 11</vt:lpstr>
      <vt:lpstr>슬라이드 12</vt:lpstr>
      <vt:lpstr>슬라이드 13</vt:lpstr>
      <vt:lpstr>슬라이드 14</vt:lpstr>
      <vt:lpstr>슬라이드 15</vt:lpstr>
      <vt:lpstr>슬라이드 16</vt:lpstr>
      <vt:lpstr>슬라이드 17</vt:lpstr>
      <vt:lpstr>슬라이드 18</vt:lpstr>
      <vt:lpstr>슬라이드 19</vt:lpstr>
      <vt:lpstr>슬라이드 20</vt:lpstr>
      <vt:lpstr>슬라이드 21</vt:lpstr>
      <vt:lpstr>슬라이드 22</vt:lpstr>
      <vt:lpstr>슬라이드 23</vt:lpstr>
      <vt:lpstr>슬라이드 24</vt:lpstr>
      <vt:lpstr>슬라이드 25</vt:lpstr>
      <vt:lpstr>슬라이드 26</vt:lpstr>
      <vt:lpstr>슬라이드 27</vt:lpstr>
      <vt:lpstr>슬라이드 28</vt:lpstr>
      <vt:lpstr>슬라이드 29</vt:lpstr>
      <vt:lpstr>슬라이드 30</vt:lpstr>
      <vt:lpstr>슬라이드 31</vt:lpstr>
      <vt:lpstr>슬라이드 32</vt:lpstr>
      <vt:lpstr>슬라이드 33</vt:lpstr>
      <vt:lpstr>슬라이드 34</vt:lpstr>
      <vt:lpstr>슬라이드 35</vt:lpstr>
      <vt:lpstr>슬라이드 36</vt:lpstr>
    </vt:vector>
  </TitlesOfParts>
  <Company>XP SP3 FINAL</Company>
  <LinksUpToDate>false</LinksUpToDate>
  <SharedDoc>false</SharedDoc>
  <HyperlinkBase/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예방팀장</dc:creator>
  <cp:lastModifiedBy>user</cp:lastModifiedBy>
  <cp:revision>1117</cp:revision>
  <dcterms:created xsi:type="dcterms:W3CDTF">2012-09-23T05:25:51Z</dcterms:created>
  <dcterms:modified xsi:type="dcterms:W3CDTF">2014-09-19T09:13:56Z</dcterms:modified>
</cp:coreProperties>
</file>