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5"/>
  </p:notesMasterIdLst>
  <p:handoutMasterIdLst>
    <p:handoutMasterId r:id="rId6"/>
  </p:handoutMasterIdLst>
  <p:sldIdLst>
    <p:sldId id="289" r:id="rId2"/>
    <p:sldId id="294" r:id="rId3"/>
    <p:sldId id="295" r:id="rId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기본 구역" id="{DB9D65E4-CAC7-4846-81BF-75112730ACFF}">
          <p14:sldIdLst/>
        </p14:section>
        <p14:section name="제목 없는 구역" id="{4EB07D81-AD75-40E3-A21E-B8B7A7D5B60F}">
          <p14:sldIdLst>
            <p14:sldId id="289"/>
            <p14:sldId id="294"/>
            <p14:sldId id="295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20171F-6321-4BDE-A362-1A12F56DAC50}" type="datetimeFigureOut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819ED-88ED-449C-AEA1-64B1C0A333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801115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436474-0EC9-4A97-911C-6B304EB2BC67}" type="datetimeFigureOut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6171D5-E986-4F71-B711-A7D32E80B0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402741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171D5-E986-4F71-B711-A7D32E80B059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79018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171D5-E986-4F71-B711-A7D32E80B059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10934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8D0C-E412-4433-A5FD-348377AC5395}" type="datetime1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C45D-5862-40E4-A551-439E1B4CA2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4B102-B9CC-43CB-81CB-1574D7C5F023}" type="datetime1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C45D-5862-40E4-A551-439E1B4CA2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088EA-FC12-49F1-AE0C-E02B1B028E50}" type="datetime1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C45D-5862-40E4-A551-439E1B4CA2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69791-550D-4CEF-B966-A8E11535743A}" type="datetime1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C45D-5862-40E4-A551-439E1B4CA2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34FB-1729-44A9-A2BD-B2034893E798}" type="datetime1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C45D-5862-40E4-A551-439E1B4CA2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57100-D315-48F7-B023-186E2AC614A8}" type="datetime1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C45D-5862-40E4-A551-439E1B4CA2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C88C-BA1D-4B38-BA98-6D2193C46AF4}" type="datetime1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C45D-5862-40E4-A551-439E1B4CA2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BC73-F277-4AB8-8319-385B4F5297E5}" type="datetime1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C45D-5862-40E4-A551-439E1B4CA2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EE377-CCD6-4345-B6FD-B6F5C2B70119}" type="datetime1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C45D-5862-40E4-A551-439E1B4CA2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98226-E36B-4323-912F-27C323C1E4DE}" type="datetime1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C45D-5862-40E4-A551-439E1B4CA2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DA46-9F14-43AB-839D-B81D42B7C9C4}" type="datetime1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C45D-5862-40E4-A551-439E1B4CA2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6E8FA-C834-412A-812C-9035A9B7F06E}" type="datetime1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5C45D-5862-40E4-A551-439E1B4CA2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1571612"/>
            <a:ext cx="84249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+mj-ea"/>
                <a:ea typeface="+mj-ea"/>
              </a:rPr>
              <a:t>□ 내 용 </a:t>
            </a:r>
            <a:r>
              <a:rPr lang="en-US" altLang="ko-KR" dirty="0" smtClean="0">
                <a:latin typeface="+mj-ea"/>
                <a:ea typeface="+mj-ea"/>
              </a:rPr>
              <a:t>: </a:t>
            </a:r>
            <a:r>
              <a:rPr lang="ko-KR" altLang="en-US" dirty="0" err="1" smtClean="0">
                <a:latin typeface="+mj-ea"/>
                <a:ea typeface="+mj-ea"/>
              </a:rPr>
              <a:t>분뇨차</a:t>
            </a:r>
            <a:r>
              <a:rPr lang="ko-KR" altLang="en-US" dirty="0" smtClean="0">
                <a:latin typeface="+mj-ea"/>
                <a:ea typeface="+mj-ea"/>
              </a:rPr>
              <a:t> 경사로 </a:t>
            </a:r>
            <a:r>
              <a:rPr lang="ko-KR" altLang="en-US" dirty="0" err="1" smtClean="0">
                <a:latin typeface="+mj-ea"/>
                <a:ea typeface="+mj-ea"/>
              </a:rPr>
              <a:t>작업시</a:t>
            </a:r>
            <a:r>
              <a:rPr lang="ko-KR" altLang="en-US" dirty="0" smtClean="0">
                <a:latin typeface="+mj-ea"/>
                <a:ea typeface="+mj-ea"/>
              </a:rPr>
              <a:t> </a:t>
            </a:r>
            <a:r>
              <a:rPr lang="ko-KR" altLang="en-US" dirty="0">
                <a:latin typeface="+mj-ea"/>
                <a:ea typeface="+mj-ea"/>
              </a:rPr>
              <a:t>전자식계량시스템 </a:t>
            </a:r>
            <a:r>
              <a:rPr lang="ko-KR" altLang="en-US" dirty="0" smtClean="0">
                <a:latin typeface="+mj-ea"/>
                <a:ea typeface="+mj-ea"/>
              </a:rPr>
              <a:t>데이터 정확도 확인</a:t>
            </a:r>
            <a:endParaRPr lang="en-US" altLang="ko-KR" dirty="0" smtClean="0">
              <a:latin typeface="+mj-ea"/>
              <a:ea typeface="+mj-ea"/>
            </a:endParaRPr>
          </a:p>
          <a:p>
            <a:endParaRPr lang="en-US" altLang="ko-KR" dirty="0" smtClean="0">
              <a:latin typeface="+mj-ea"/>
              <a:ea typeface="+mj-ea"/>
            </a:endParaRPr>
          </a:p>
          <a:p>
            <a:r>
              <a:rPr lang="ko-KR" altLang="en-US" dirty="0">
                <a:latin typeface="+mj-ea"/>
                <a:ea typeface="+mj-ea"/>
              </a:rPr>
              <a:t>□ </a:t>
            </a:r>
            <a:r>
              <a:rPr lang="ko-KR" altLang="en-US" dirty="0" smtClean="0">
                <a:latin typeface="+mj-ea"/>
                <a:ea typeface="+mj-ea"/>
              </a:rPr>
              <a:t>일 시 </a:t>
            </a:r>
            <a:r>
              <a:rPr lang="en-US" altLang="ko-KR" dirty="0" smtClean="0">
                <a:latin typeface="+mj-ea"/>
                <a:ea typeface="+mj-ea"/>
              </a:rPr>
              <a:t>: 2015</a:t>
            </a:r>
            <a:r>
              <a:rPr lang="ko-KR" altLang="en-US" dirty="0" smtClean="0">
                <a:latin typeface="+mj-ea"/>
                <a:ea typeface="+mj-ea"/>
              </a:rPr>
              <a:t>년 </a:t>
            </a:r>
            <a:r>
              <a:rPr lang="en-US" altLang="ko-KR" dirty="0" smtClean="0">
                <a:latin typeface="+mj-ea"/>
                <a:ea typeface="+mj-ea"/>
              </a:rPr>
              <a:t>7</a:t>
            </a:r>
            <a:r>
              <a:rPr lang="ko-KR" altLang="en-US" dirty="0" smtClean="0">
                <a:latin typeface="+mj-ea"/>
                <a:ea typeface="+mj-ea"/>
              </a:rPr>
              <a:t>월 </a:t>
            </a:r>
            <a:r>
              <a:rPr lang="en-US" altLang="ko-KR" dirty="0" smtClean="0">
                <a:latin typeface="+mj-ea"/>
                <a:ea typeface="+mj-ea"/>
              </a:rPr>
              <a:t>8</a:t>
            </a:r>
            <a:r>
              <a:rPr lang="ko-KR" altLang="en-US" dirty="0" smtClean="0">
                <a:latin typeface="+mj-ea"/>
                <a:ea typeface="+mj-ea"/>
              </a:rPr>
              <a:t>일 </a:t>
            </a:r>
            <a:r>
              <a:rPr lang="en-US" altLang="ko-KR" dirty="0" smtClean="0">
                <a:latin typeface="+mj-ea"/>
                <a:ea typeface="+mj-ea"/>
              </a:rPr>
              <a:t>(</a:t>
            </a:r>
            <a:r>
              <a:rPr lang="ko-KR" altLang="en-US" dirty="0" smtClean="0">
                <a:latin typeface="+mj-ea"/>
                <a:ea typeface="+mj-ea"/>
              </a:rPr>
              <a:t>수</a:t>
            </a:r>
            <a:r>
              <a:rPr lang="en-US" altLang="ko-KR" dirty="0" smtClean="0">
                <a:latin typeface="+mj-ea"/>
                <a:ea typeface="+mj-ea"/>
              </a:rPr>
              <a:t>) 15</a:t>
            </a:r>
            <a:r>
              <a:rPr lang="ko-KR" altLang="en-US" dirty="0" smtClean="0">
                <a:latin typeface="+mj-ea"/>
                <a:ea typeface="+mj-ea"/>
              </a:rPr>
              <a:t>시 </a:t>
            </a:r>
            <a:r>
              <a:rPr lang="en-US" altLang="ko-KR" dirty="0" smtClean="0">
                <a:latin typeface="+mj-ea"/>
                <a:ea typeface="+mj-ea"/>
              </a:rPr>
              <a:t>~</a:t>
            </a:r>
          </a:p>
          <a:p>
            <a:endParaRPr lang="en-US" altLang="ko-KR" dirty="0">
              <a:latin typeface="+mj-ea"/>
              <a:ea typeface="+mj-ea"/>
            </a:endParaRPr>
          </a:p>
          <a:p>
            <a:r>
              <a:rPr lang="ko-KR" altLang="en-US" dirty="0">
                <a:latin typeface="+mj-ea"/>
                <a:ea typeface="+mj-ea"/>
              </a:rPr>
              <a:t>□ </a:t>
            </a:r>
            <a:r>
              <a:rPr lang="ko-KR" altLang="en-US" dirty="0" smtClean="0">
                <a:latin typeface="+mj-ea"/>
                <a:ea typeface="+mj-ea"/>
              </a:rPr>
              <a:t>장 소 </a:t>
            </a:r>
            <a:r>
              <a:rPr lang="en-US" altLang="ko-KR" dirty="0" smtClean="0">
                <a:latin typeface="+mj-ea"/>
                <a:ea typeface="+mj-ea"/>
              </a:rPr>
              <a:t>: </a:t>
            </a:r>
            <a:r>
              <a:rPr lang="ko-KR" altLang="en-US" dirty="0" err="1" smtClean="0">
                <a:latin typeface="+mj-ea"/>
                <a:ea typeface="+mj-ea"/>
              </a:rPr>
              <a:t>난지물재생센타</a:t>
            </a:r>
            <a:r>
              <a:rPr lang="ko-KR" altLang="en-US" dirty="0" smtClean="0">
                <a:latin typeface="+mj-ea"/>
                <a:ea typeface="+mj-ea"/>
              </a:rPr>
              <a:t> 內 음식물처리장 입구 경사로</a:t>
            </a:r>
            <a:endParaRPr lang="en-US" altLang="ko-KR" dirty="0" smtClean="0">
              <a:latin typeface="+mj-ea"/>
              <a:ea typeface="+mj-ea"/>
            </a:endParaRPr>
          </a:p>
          <a:p>
            <a:endParaRPr lang="en-US" altLang="ko-KR" dirty="0">
              <a:latin typeface="+mj-ea"/>
              <a:ea typeface="+mj-ea"/>
            </a:endParaRPr>
          </a:p>
          <a:p>
            <a:r>
              <a:rPr lang="ko-KR" altLang="en-US" dirty="0">
                <a:latin typeface="+mj-ea"/>
                <a:ea typeface="+mj-ea"/>
              </a:rPr>
              <a:t>□ </a:t>
            </a:r>
            <a:r>
              <a:rPr lang="ko-KR" altLang="en-US" dirty="0" smtClean="0">
                <a:latin typeface="+mj-ea"/>
                <a:ea typeface="+mj-ea"/>
              </a:rPr>
              <a:t>차 량 </a:t>
            </a:r>
            <a:r>
              <a:rPr lang="en-US" altLang="ko-KR" dirty="0" smtClean="0">
                <a:latin typeface="+mj-ea"/>
                <a:ea typeface="+mj-ea"/>
              </a:rPr>
              <a:t>: 4.5 Ton/2</a:t>
            </a:r>
            <a:r>
              <a:rPr lang="ko-KR" altLang="en-US" dirty="0" smtClean="0">
                <a:latin typeface="+mj-ea"/>
                <a:ea typeface="+mj-ea"/>
              </a:rPr>
              <a:t>대</a:t>
            </a:r>
            <a:r>
              <a:rPr lang="en-US" altLang="ko-KR" dirty="0" smtClean="0">
                <a:latin typeface="+mj-ea"/>
                <a:ea typeface="+mj-ea"/>
              </a:rPr>
              <a:t>[#8746, #2557], 7.5 </a:t>
            </a:r>
            <a:r>
              <a:rPr lang="en-US" altLang="ko-KR" dirty="0" smtClean="0">
                <a:latin typeface="+mj-ea"/>
              </a:rPr>
              <a:t>Ton</a:t>
            </a:r>
            <a:r>
              <a:rPr lang="en-US" altLang="ko-KR" dirty="0" smtClean="0">
                <a:latin typeface="+mj-ea"/>
                <a:ea typeface="+mj-ea"/>
              </a:rPr>
              <a:t> /2</a:t>
            </a:r>
            <a:r>
              <a:rPr lang="ko-KR" altLang="en-US" dirty="0" smtClean="0">
                <a:latin typeface="+mj-ea"/>
                <a:ea typeface="+mj-ea"/>
              </a:rPr>
              <a:t>대</a:t>
            </a:r>
            <a:r>
              <a:rPr lang="en-US" altLang="ko-KR" dirty="0" smtClean="0">
                <a:latin typeface="+mj-ea"/>
                <a:ea typeface="+mj-ea"/>
              </a:rPr>
              <a:t>[#1268, #6916] </a:t>
            </a:r>
            <a:r>
              <a:rPr lang="ko-KR" altLang="en-US" dirty="0" smtClean="0">
                <a:latin typeface="+mj-ea"/>
                <a:ea typeface="+mj-ea"/>
              </a:rPr>
              <a:t> </a:t>
            </a:r>
            <a:r>
              <a:rPr lang="en-US" altLang="ko-KR" dirty="0" smtClean="0">
                <a:latin typeface="+mj-ea"/>
                <a:ea typeface="+mj-ea"/>
              </a:rPr>
              <a:t> </a:t>
            </a:r>
            <a:endParaRPr lang="en-US" altLang="ko-KR" dirty="0">
              <a:latin typeface="+mj-ea"/>
              <a:ea typeface="+mj-ea"/>
            </a:endParaRPr>
          </a:p>
          <a:p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24" y="571480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/>
              <a:t>전자식계량시스템 </a:t>
            </a:r>
            <a:r>
              <a:rPr lang="en-US" altLang="ko-KR" sz="3200" dirty="0"/>
              <a:t>DEMO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9716" y="4509120"/>
            <a:ext cx="87867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j-lt"/>
              </a:rPr>
              <a:t># </a:t>
            </a:r>
            <a:r>
              <a:rPr lang="ko-KR" altLang="en-US" sz="1600" dirty="0" smtClean="0">
                <a:latin typeface="+mj-lt"/>
              </a:rPr>
              <a:t>사전 업무 협조 </a:t>
            </a:r>
            <a:endParaRPr lang="en-US" altLang="ko-KR" sz="1600" dirty="0" smtClean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j-lt"/>
              </a:rPr>
              <a:t> 1) </a:t>
            </a:r>
            <a:r>
              <a:rPr lang="ko-KR" altLang="en-US" sz="1600" dirty="0" smtClean="0">
                <a:latin typeface="+mj-lt"/>
              </a:rPr>
              <a:t>음식물 처리장 입구 경사로 사용허가</a:t>
            </a:r>
            <a:endParaRPr lang="en-US" altLang="ko-KR" sz="1600" dirty="0" smtClean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j-lt"/>
              </a:rPr>
              <a:t> 2) Demo </a:t>
            </a:r>
            <a:r>
              <a:rPr lang="ko-KR" altLang="en-US" sz="1600" dirty="0" smtClean="0">
                <a:latin typeface="+mj-lt"/>
              </a:rPr>
              <a:t>당일 </a:t>
            </a:r>
            <a:r>
              <a:rPr lang="ko-KR" altLang="en-US" sz="1600" u="sng" dirty="0" smtClean="0">
                <a:solidFill>
                  <a:srgbClr val="FF0000"/>
                </a:solidFill>
                <a:latin typeface="+mj-lt"/>
              </a:rPr>
              <a:t>데모차량</a:t>
            </a:r>
            <a:r>
              <a:rPr lang="en-US" altLang="ko-KR" sz="1600" u="sng" dirty="0" smtClean="0">
                <a:solidFill>
                  <a:srgbClr val="FF0000"/>
                </a:solidFill>
                <a:latin typeface="+mj-lt"/>
              </a:rPr>
              <a:t>(4</a:t>
            </a:r>
            <a:r>
              <a:rPr lang="ko-KR" altLang="en-US" sz="1600" u="sng" dirty="0" smtClean="0">
                <a:solidFill>
                  <a:srgbClr val="FF0000"/>
                </a:solidFill>
                <a:latin typeface="+mj-lt"/>
              </a:rPr>
              <a:t>대 </a:t>
            </a:r>
            <a:r>
              <a:rPr lang="en-US" altLang="ko-KR" sz="1600" u="sng" dirty="0" smtClean="0">
                <a:solidFill>
                  <a:srgbClr val="FF0000"/>
                </a:solidFill>
                <a:latin typeface="+mj-lt"/>
              </a:rPr>
              <a:t>: #2557, #8746, #6916, #1268) 14</a:t>
            </a:r>
            <a:r>
              <a:rPr lang="ko-KR" altLang="en-US" sz="1600" u="sng" dirty="0" smtClean="0">
                <a:solidFill>
                  <a:srgbClr val="FF0000"/>
                </a:solidFill>
                <a:latin typeface="+mj-lt"/>
              </a:rPr>
              <a:t>시 이전 난지 도착</a:t>
            </a:r>
            <a:endParaRPr lang="en-US" altLang="ko-KR" sz="1600" u="sng" dirty="0" smtClean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j-lt"/>
              </a:rPr>
              <a:t> 3) </a:t>
            </a:r>
            <a:r>
              <a:rPr lang="en-US" altLang="ko-KR" sz="1600" u="sng" dirty="0" smtClean="0">
                <a:solidFill>
                  <a:srgbClr val="FF0000"/>
                </a:solidFill>
                <a:latin typeface="+mj-lt"/>
              </a:rPr>
              <a:t>4.5 </a:t>
            </a:r>
            <a:r>
              <a:rPr lang="en-US" altLang="ko-KR" sz="1600" u="sng" dirty="0" smtClean="0">
                <a:solidFill>
                  <a:srgbClr val="FF0000"/>
                </a:solidFill>
                <a:latin typeface="+mj-ea"/>
              </a:rPr>
              <a:t>Ton </a:t>
            </a:r>
            <a:r>
              <a:rPr lang="en-US" altLang="ko-KR" sz="1600" u="sng" dirty="0" smtClean="0">
                <a:solidFill>
                  <a:srgbClr val="FF0000"/>
                </a:solidFill>
                <a:latin typeface="+mj-lt"/>
              </a:rPr>
              <a:t>(#8746), 7.5 </a:t>
            </a:r>
            <a:r>
              <a:rPr lang="en-US" altLang="ko-KR" sz="1600" u="sng" dirty="0" smtClean="0">
                <a:solidFill>
                  <a:srgbClr val="FF0000"/>
                </a:solidFill>
                <a:latin typeface="+mj-ea"/>
              </a:rPr>
              <a:t>Ton </a:t>
            </a:r>
            <a:r>
              <a:rPr lang="en-US" altLang="ko-KR" sz="1600" u="sng" dirty="0" smtClean="0">
                <a:solidFill>
                  <a:srgbClr val="FF0000"/>
                </a:solidFill>
                <a:latin typeface="+mj-lt"/>
              </a:rPr>
              <a:t>(#1268) </a:t>
            </a:r>
            <a:r>
              <a:rPr lang="ko-KR" altLang="en-US" sz="1600" u="sng" dirty="0" smtClean="0">
                <a:solidFill>
                  <a:srgbClr val="FF0000"/>
                </a:solidFill>
                <a:latin typeface="+mj-lt"/>
              </a:rPr>
              <a:t>에 개인하수시설에서 수거한 분뇨</a:t>
            </a:r>
            <a:r>
              <a:rPr lang="ko-KR" altLang="en-US" sz="1600" u="sng" dirty="0">
                <a:solidFill>
                  <a:srgbClr val="FF0000"/>
                </a:solidFill>
                <a:latin typeface="+mj-lt"/>
              </a:rPr>
              <a:t>가</a:t>
            </a:r>
            <a:r>
              <a:rPr lang="en-US" altLang="ko-KR" sz="1600" u="sng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ko-KR" altLang="en-US" sz="1600" u="sng" dirty="0" err="1" smtClean="0">
                <a:solidFill>
                  <a:srgbClr val="FF0000"/>
                </a:solidFill>
                <a:latin typeface="+mj-lt"/>
              </a:rPr>
              <a:t>가득찬</a:t>
            </a:r>
            <a:r>
              <a:rPr lang="ko-KR" altLang="en-US" sz="1600" u="sng" dirty="0" smtClean="0">
                <a:solidFill>
                  <a:srgbClr val="FF0000"/>
                </a:solidFill>
                <a:latin typeface="+mj-lt"/>
              </a:rPr>
              <a:t> 상태로 대기 </a:t>
            </a:r>
            <a:endParaRPr lang="en-US" altLang="ko-KR" sz="1600" u="sng" dirty="0" smtClean="0">
              <a:solidFill>
                <a:srgbClr val="FF0000"/>
              </a:solidFill>
              <a:latin typeface="+mj-lt"/>
            </a:endParaRPr>
          </a:p>
          <a:p>
            <a:endParaRPr lang="ko-KR" alt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53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339" y="493252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맑은 고딕"/>
                <a:ea typeface="맑은 고딕"/>
              </a:rPr>
              <a:t>▷ </a:t>
            </a:r>
            <a:r>
              <a:rPr lang="en-US" altLang="ko-KR" sz="2400" dirty="0" smtClean="0"/>
              <a:t>Demo </a:t>
            </a:r>
            <a:r>
              <a:rPr lang="ko-KR" altLang="en-US" sz="2400" dirty="0" smtClean="0"/>
              <a:t>방법</a:t>
            </a:r>
            <a:endParaRPr lang="ko-KR" alt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7056" y="1571612"/>
            <a:ext cx="8461448" cy="2476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600" dirty="0" smtClean="0"/>
              <a:t>비어있는 차량</a:t>
            </a:r>
            <a:r>
              <a:rPr lang="en-US" altLang="ko-KR" sz="1600" dirty="0" smtClean="0"/>
              <a:t>(4.5 </a:t>
            </a:r>
            <a:r>
              <a:rPr lang="en-US" altLang="ko-KR" sz="1600" dirty="0" smtClean="0">
                <a:latin typeface="+mj-ea"/>
              </a:rPr>
              <a:t>Ton :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#2557) </a:t>
            </a:r>
            <a:r>
              <a:rPr lang="ko-KR" altLang="en-US" sz="1600" dirty="0" smtClean="0"/>
              <a:t>을 경사지</a:t>
            </a:r>
            <a:r>
              <a:rPr lang="en-US" altLang="ko-KR" sz="1600" dirty="0" smtClean="0"/>
              <a:t>(+12</a:t>
            </a:r>
            <a:r>
              <a:rPr lang="en-US" altLang="ko-KR" sz="1600" dirty="0" smtClean="0">
                <a:latin typeface="맑은 고딕"/>
                <a:ea typeface="맑은 고딕"/>
              </a:rPr>
              <a:t>°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에 전면주차 대기</a:t>
            </a:r>
            <a:endParaRPr lang="en-US" altLang="ko-KR" sz="1600" dirty="0" smtClean="0"/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600" dirty="0" err="1" smtClean="0"/>
              <a:t>가득찬</a:t>
            </a:r>
            <a:r>
              <a:rPr lang="ko-KR" altLang="en-US" sz="1600" dirty="0" smtClean="0"/>
              <a:t> 차량 </a:t>
            </a:r>
            <a:r>
              <a:rPr lang="en-US" altLang="ko-KR" sz="1600" dirty="0" smtClean="0"/>
              <a:t>(4.5 </a:t>
            </a:r>
            <a:r>
              <a:rPr lang="en-US" altLang="ko-KR" sz="1600" dirty="0" smtClean="0">
                <a:latin typeface="+mj-ea"/>
              </a:rPr>
              <a:t>Ton : 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#8746)</a:t>
            </a:r>
            <a:r>
              <a:rPr lang="ko-KR" altLang="en-US" sz="1600" dirty="0" smtClean="0"/>
              <a:t> 에서 비어있는 차량</a:t>
            </a:r>
            <a:r>
              <a:rPr lang="en-US" altLang="ko-KR" sz="1600" dirty="0" smtClean="0"/>
              <a:t>(4.5</a:t>
            </a:r>
            <a:r>
              <a:rPr lang="en-US" altLang="ko-KR" sz="1600" dirty="0">
                <a:latin typeface="+mj-ea"/>
              </a:rPr>
              <a:t>Ton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#2557) </a:t>
            </a:r>
            <a:r>
              <a:rPr lang="ko-KR" altLang="en-US" sz="1600" dirty="0" smtClean="0"/>
              <a:t>으로 </a:t>
            </a:r>
            <a:r>
              <a:rPr lang="en-US" altLang="ko-KR" sz="1600" b="1" i="1" u="sng" dirty="0" smtClean="0">
                <a:solidFill>
                  <a:srgbClr val="FF0000"/>
                </a:solidFill>
              </a:rPr>
              <a:t>0.8  </a:t>
            </a:r>
            <a:r>
              <a:rPr lang="en-US" altLang="ko-KR" sz="1600" b="1" i="1" u="sng" dirty="0" smtClean="0">
                <a:solidFill>
                  <a:srgbClr val="FF0000"/>
                </a:solidFill>
                <a:latin typeface="+mj-ea"/>
              </a:rPr>
              <a:t>Ton</a:t>
            </a:r>
            <a:r>
              <a:rPr lang="ko-KR" altLang="en-US" sz="1600" b="1" i="1" u="sng" dirty="0" smtClean="0">
                <a:solidFill>
                  <a:srgbClr val="FF0000"/>
                </a:solidFill>
              </a:rPr>
              <a:t> </a:t>
            </a:r>
            <a:r>
              <a:rPr lang="ko-KR" altLang="en-US" sz="1600" dirty="0" smtClean="0"/>
              <a:t>이적</a:t>
            </a:r>
            <a:endParaRPr lang="en-US" altLang="ko-KR" sz="1600" dirty="0" smtClean="0"/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en-US" altLang="ko-KR" sz="1600" dirty="0" smtClean="0"/>
              <a:t>2</a:t>
            </a:r>
            <a:r>
              <a:rPr lang="ko-KR" altLang="en-US" sz="1600" dirty="0" smtClean="0"/>
              <a:t>개 차량 데이터 비교 기록</a:t>
            </a:r>
            <a:endParaRPr lang="en-US" altLang="ko-KR" sz="1600" dirty="0" smtClean="0"/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600" dirty="0" smtClean="0"/>
              <a:t>대상차량</a:t>
            </a:r>
            <a:r>
              <a:rPr lang="en-US" altLang="ko-KR" sz="1600" dirty="0" smtClean="0"/>
              <a:t>(#2557)</a:t>
            </a:r>
            <a:r>
              <a:rPr lang="ko-KR" altLang="en-US" sz="1600" dirty="0" smtClean="0"/>
              <a:t> 경사주차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좌</a:t>
            </a:r>
            <a:r>
              <a:rPr lang="en-US" altLang="ko-KR" sz="1600" dirty="0" smtClean="0">
                <a:latin typeface="맑은 고딕"/>
                <a:ea typeface="맑은 고딕"/>
              </a:rPr>
              <a:t>•</a:t>
            </a:r>
            <a:r>
              <a:rPr lang="ko-KR" altLang="en-US" sz="1600" dirty="0" smtClean="0"/>
              <a:t>우</a:t>
            </a:r>
            <a:r>
              <a:rPr lang="en-US" altLang="ko-KR" sz="1600" dirty="0" smtClean="0"/>
              <a:t>)/</a:t>
            </a:r>
            <a:r>
              <a:rPr lang="ko-KR" altLang="en-US" sz="1600" dirty="0" smtClean="0"/>
              <a:t>후면주차</a:t>
            </a:r>
            <a:r>
              <a:rPr lang="en-US" altLang="ko-KR" sz="1600" dirty="0" smtClean="0"/>
              <a:t>(-12</a:t>
            </a:r>
            <a:r>
              <a:rPr lang="en-US" altLang="ko-KR" sz="1600" dirty="0"/>
              <a:t>°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 데이터 확인 및 기록</a:t>
            </a:r>
            <a:endParaRPr lang="en-US" altLang="ko-KR" sz="1600" dirty="0" smtClean="0"/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600" dirty="0" smtClean="0"/>
              <a:t>평지로 이동 데이터 확인 기록 </a:t>
            </a:r>
            <a:endParaRPr lang="ko-KR" alt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785786" y="4286256"/>
            <a:ext cx="62344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600" dirty="0" smtClean="0">
                <a:latin typeface="맑은 고딕"/>
                <a:ea typeface="맑은 고딕"/>
              </a:rPr>
              <a:t>▶  </a:t>
            </a:r>
            <a:r>
              <a:rPr lang="ko-KR" altLang="en-US" sz="1600" dirty="0" smtClean="0"/>
              <a:t>동일한 방법 </a:t>
            </a:r>
            <a:endParaRPr lang="en-US" altLang="ko-KR" sz="160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ko-KR" sz="1600" dirty="0" smtClean="0"/>
              <a:t>  1) 4.5</a:t>
            </a:r>
            <a:r>
              <a:rPr lang="en-US" altLang="ko-KR" sz="1600" dirty="0" smtClean="0">
                <a:latin typeface="+mj-ea"/>
              </a:rPr>
              <a:t>Ton </a:t>
            </a:r>
            <a:r>
              <a:rPr lang="en-US" altLang="ko-KR" sz="1600" dirty="0" smtClean="0"/>
              <a:t>(#2557)</a:t>
            </a:r>
            <a:r>
              <a:rPr lang="ko-KR" altLang="en-US" sz="1600" dirty="0" smtClean="0"/>
              <a:t>   </a:t>
            </a:r>
            <a:r>
              <a:rPr lang="ko-KR" altLang="en-US" sz="1600" dirty="0" smtClean="0">
                <a:latin typeface="맑은 고딕"/>
                <a:ea typeface="맑은 고딕"/>
              </a:rPr>
              <a:t>→</a:t>
            </a:r>
            <a:r>
              <a:rPr lang="en-US" altLang="ko-KR" sz="1600" dirty="0" smtClean="0"/>
              <a:t> </a:t>
            </a:r>
            <a:r>
              <a:rPr lang="en-US" altLang="ko-KR" sz="1600" b="1" i="1" u="sng" dirty="0" smtClean="0">
                <a:solidFill>
                  <a:srgbClr val="FF0000"/>
                </a:solidFill>
              </a:rPr>
              <a:t>2 </a:t>
            </a:r>
            <a:r>
              <a:rPr lang="en-US" altLang="ko-KR" sz="1600" b="1" i="1" u="sng" dirty="0" smtClean="0">
                <a:solidFill>
                  <a:srgbClr val="FF0000"/>
                </a:solidFill>
                <a:latin typeface="+mj-ea"/>
              </a:rPr>
              <a:t>Ton</a:t>
            </a:r>
            <a:endParaRPr lang="en-US" altLang="ko-KR" sz="1600" b="1" i="1" u="sng" dirty="0" smtClean="0">
              <a:solidFill>
                <a:srgbClr val="FF0000"/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600" dirty="0" smtClean="0"/>
              <a:t>  2) 7.5</a:t>
            </a:r>
            <a:r>
              <a:rPr lang="en-US" altLang="ko-KR" sz="1600" dirty="0">
                <a:latin typeface="+mj-ea"/>
              </a:rPr>
              <a:t>Ton </a:t>
            </a:r>
            <a:r>
              <a:rPr lang="en-US" altLang="ko-KR" sz="1600" dirty="0" smtClean="0"/>
              <a:t>(#6916)</a:t>
            </a:r>
            <a:r>
              <a:rPr lang="ko-KR" altLang="en-US" sz="1600" dirty="0" smtClean="0"/>
              <a:t>   → </a:t>
            </a:r>
            <a:r>
              <a:rPr lang="en-US" altLang="ko-KR" sz="1600" b="1" i="1" u="sng" dirty="0" smtClean="0">
                <a:solidFill>
                  <a:srgbClr val="FF0000"/>
                </a:solidFill>
              </a:rPr>
              <a:t>1</a:t>
            </a:r>
            <a:r>
              <a:rPr lang="en-US" altLang="ko-KR" sz="1600" b="1" i="1" u="sng" dirty="0" smtClean="0">
                <a:solidFill>
                  <a:srgbClr val="FF0000"/>
                </a:solidFill>
                <a:latin typeface="+mj-ea"/>
              </a:rPr>
              <a:t>Ton,</a:t>
            </a:r>
            <a:r>
              <a:rPr lang="ko-KR" altLang="en-US" sz="1600" b="1" i="1" u="sng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i="1" u="sng" dirty="0" smtClean="0">
                <a:solidFill>
                  <a:srgbClr val="FF0000"/>
                </a:solidFill>
              </a:rPr>
              <a:t>2</a:t>
            </a:r>
            <a:r>
              <a:rPr lang="en-US" altLang="ko-KR" sz="1600" b="1" i="1" u="sng" dirty="0" smtClean="0">
                <a:solidFill>
                  <a:srgbClr val="FF0000"/>
                </a:solidFill>
                <a:latin typeface="+mj-ea"/>
              </a:rPr>
              <a:t>Ton,</a:t>
            </a:r>
            <a:r>
              <a:rPr lang="ko-KR" altLang="en-US" sz="1600" b="1" i="1" u="sng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i="1" u="sng" dirty="0" smtClean="0">
                <a:solidFill>
                  <a:srgbClr val="FF0000"/>
                </a:solidFill>
              </a:rPr>
              <a:t>6.5</a:t>
            </a:r>
            <a:r>
              <a:rPr lang="en-US" altLang="ko-KR" sz="1600" b="1" i="1" u="sng" dirty="0" smtClean="0">
                <a:solidFill>
                  <a:srgbClr val="FF0000"/>
                </a:solidFill>
                <a:latin typeface="+mj-ea"/>
              </a:rPr>
              <a:t>Ton</a:t>
            </a:r>
            <a:endParaRPr lang="en-US" altLang="ko-KR" sz="1600" b="1" i="1" u="sng" dirty="0">
              <a:solidFill>
                <a:srgbClr val="FF0000"/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ko-KR" altLang="en-US" sz="1600" b="1" i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583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97309457"/>
              </p:ext>
            </p:extLst>
          </p:nvPr>
        </p:nvGraphicFramePr>
        <p:xfrm>
          <a:off x="323528" y="1772816"/>
          <a:ext cx="8358249" cy="38673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5818"/>
                <a:gridCol w="714380"/>
                <a:gridCol w="785818"/>
                <a:gridCol w="594304"/>
                <a:gridCol w="720080"/>
                <a:gridCol w="648072"/>
                <a:gridCol w="720080"/>
                <a:gridCol w="746488"/>
                <a:gridCol w="544079"/>
                <a:gridCol w="598929"/>
                <a:gridCol w="857256"/>
                <a:gridCol w="642945"/>
              </a:tblGrid>
              <a:tr h="46954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차량</a:t>
                      </a:r>
                      <a:endParaRPr lang="en-US" altLang="ko-KR" sz="1050" dirty="0" smtClean="0"/>
                    </a:p>
                    <a:p>
                      <a:pPr algn="ctr" latinLnBrk="1"/>
                      <a:r>
                        <a:rPr lang="ko-KR" altLang="en-US" sz="1050" dirty="0" smtClean="0"/>
                        <a:t>구분</a:t>
                      </a:r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차량</a:t>
                      </a:r>
                      <a:endParaRPr lang="en-US" altLang="ko-KR" sz="1050" dirty="0" smtClean="0"/>
                    </a:p>
                    <a:p>
                      <a:pPr algn="ctr" latinLnBrk="1"/>
                      <a:r>
                        <a:rPr lang="ko-KR" altLang="en-US" sz="1050" dirty="0" smtClean="0"/>
                        <a:t>번호</a:t>
                      </a:r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투입</a:t>
                      </a:r>
                      <a:endParaRPr lang="en-US" altLang="ko-KR" sz="1050" dirty="0" smtClean="0"/>
                    </a:p>
                    <a:p>
                      <a:pPr algn="ctr" latinLnBrk="1"/>
                      <a:r>
                        <a:rPr lang="ko-KR" altLang="en-US" sz="1050" dirty="0" err="1" smtClean="0"/>
                        <a:t>액량</a:t>
                      </a:r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기울기</a:t>
                      </a:r>
                      <a:r>
                        <a:rPr lang="en-US" altLang="ko-KR" sz="1050" dirty="0" smtClean="0"/>
                        <a:t>(</a:t>
                      </a:r>
                      <a:r>
                        <a:rPr lang="ko-KR" altLang="en-US" sz="1050" dirty="0" smtClean="0"/>
                        <a:t>각도</a:t>
                      </a:r>
                      <a:r>
                        <a:rPr lang="en-US" altLang="ko-KR" sz="1050" dirty="0" smtClean="0"/>
                        <a:t>)</a:t>
                      </a:r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대기 차량</a:t>
                      </a:r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비고</a:t>
                      </a:r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30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0</a:t>
                      </a:r>
                      <a:r>
                        <a:rPr lang="en-US" altLang="ko-KR" sz="1050" dirty="0" smtClean="0">
                          <a:latin typeface="맑은 고딕"/>
                          <a:ea typeface="맑은 고딕"/>
                        </a:rPr>
                        <a:t>°</a:t>
                      </a:r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-12</a:t>
                      </a:r>
                      <a:r>
                        <a:rPr lang="en-US" altLang="ko-KR" sz="1050" dirty="0" smtClean="0">
                          <a:latin typeface="맑은 고딕"/>
                          <a:ea typeface="맑은 고딕"/>
                        </a:rPr>
                        <a:t>°</a:t>
                      </a:r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+12</a:t>
                      </a:r>
                      <a:r>
                        <a:rPr lang="en-US" altLang="ko-KR" sz="1050" dirty="0" smtClean="0">
                          <a:latin typeface="맑은 고딕"/>
                          <a:ea typeface="맑은 고딕"/>
                        </a:rPr>
                        <a:t>°</a:t>
                      </a:r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측면</a:t>
                      </a:r>
                      <a:endParaRPr lang="en-US" altLang="ko-KR" sz="1050" dirty="0" smtClean="0"/>
                    </a:p>
                    <a:p>
                      <a:pPr algn="ctr" latinLnBrk="1"/>
                      <a:r>
                        <a:rPr lang="ko-KR" altLang="en-US" sz="1050" dirty="0" smtClean="0"/>
                        <a:t>경사</a:t>
                      </a:r>
                      <a:r>
                        <a:rPr lang="en-US" altLang="ko-KR" sz="1050" dirty="0" smtClean="0"/>
                        <a:t>(</a:t>
                      </a:r>
                      <a:r>
                        <a:rPr lang="ko-KR" altLang="en-US" sz="1050" dirty="0" smtClean="0"/>
                        <a:t>좌</a:t>
                      </a:r>
                      <a:r>
                        <a:rPr lang="en-US" altLang="ko-KR" sz="1050" dirty="0" smtClean="0"/>
                        <a:t>)</a:t>
                      </a:r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측면</a:t>
                      </a:r>
                      <a:endParaRPr lang="en-US" altLang="ko-KR" sz="105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경사</a:t>
                      </a:r>
                      <a:r>
                        <a:rPr lang="en-US" altLang="ko-KR" sz="1050" dirty="0" smtClean="0"/>
                        <a:t>(</a:t>
                      </a:r>
                      <a:r>
                        <a:rPr lang="ko-KR" altLang="en-US" sz="1050" dirty="0" smtClean="0"/>
                        <a:t>우</a:t>
                      </a:r>
                      <a:r>
                        <a:rPr lang="en-US" altLang="ko-KR" sz="1050" dirty="0" smtClean="0"/>
                        <a:t>)</a:t>
                      </a:r>
                      <a:endParaRPr lang="ko-KR" altLang="en-US" sz="1050" dirty="0" smtClean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초기</a:t>
                      </a:r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현재</a:t>
                      </a:r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차량번호</a:t>
                      </a:r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47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/>
                        <a:t>4.5 Ton</a:t>
                      </a:r>
                      <a:endParaRPr lang="ko-KR" altLang="en-US" sz="1050" dirty="0" smtClean="0"/>
                    </a:p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#2557</a:t>
                      </a:r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50" b="1" dirty="0" smtClean="0"/>
                    </a:p>
                    <a:p>
                      <a:pPr algn="ctr" latinLnBrk="1"/>
                      <a:r>
                        <a:rPr lang="en-US" altLang="ko-KR" sz="1050" b="1" dirty="0" smtClean="0"/>
                        <a:t>0.8 Ton</a:t>
                      </a:r>
                    </a:p>
                    <a:p>
                      <a:pPr algn="ctr" latinLnBrk="1"/>
                      <a:endParaRPr lang="ko-KR" altLang="en-US" sz="1050" b="1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#8746</a:t>
                      </a:r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/>
                        <a:t>2 Ton</a:t>
                      </a:r>
                      <a:endParaRPr lang="ko-KR" altLang="en-US" sz="1050" b="1" dirty="0" smtClean="0"/>
                    </a:p>
                    <a:p>
                      <a:pPr algn="ctr" latinLnBrk="1"/>
                      <a:endParaRPr lang="ko-KR" altLang="en-US" sz="1050" b="1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47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/>
                        <a:t>7.5Ton</a:t>
                      </a:r>
                      <a:endParaRPr lang="ko-KR" altLang="en-US" sz="1050" dirty="0" smtClean="0"/>
                    </a:p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#6916</a:t>
                      </a:r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/>
                        <a:t>1 Ton</a:t>
                      </a:r>
                      <a:endParaRPr lang="ko-KR" altLang="en-US" sz="1050" b="1" dirty="0" smtClean="0"/>
                    </a:p>
                    <a:p>
                      <a:pPr algn="ctr" latinLnBrk="1"/>
                      <a:endParaRPr lang="ko-KR" altLang="en-US" sz="1050" b="1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#1268</a:t>
                      </a:r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/>
                        <a:t>2 Ton</a:t>
                      </a:r>
                      <a:endParaRPr lang="ko-KR" altLang="en-US" sz="1050" b="1" dirty="0" smtClean="0"/>
                    </a:p>
                    <a:p>
                      <a:pPr algn="ctr" latinLnBrk="1"/>
                      <a:endParaRPr lang="ko-KR" altLang="en-US" sz="1050" b="1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/>
                        <a:t>6.5 Ton</a:t>
                      </a:r>
                      <a:endParaRPr lang="ko-KR" altLang="en-US" sz="1050" b="1" dirty="0" smtClean="0"/>
                    </a:p>
                    <a:p>
                      <a:pPr algn="ctr" latinLnBrk="1"/>
                      <a:endParaRPr lang="ko-KR" altLang="en-US" sz="1050" b="1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3528" y="908720"/>
            <a:ext cx="4517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맑은 고딕"/>
                <a:ea typeface="맑은 고딕"/>
              </a:rPr>
              <a:t>▷ </a:t>
            </a:r>
            <a:r>
              <a:rPr lang="ko-KR" altLang="en-US" dirty="0" smtClean="0"/>
              <a:t>전자식계량시스템 기울기 테스트 결과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7736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3181</TotalTime>
  <Words>280</Words>
  <Application>Microsoft Office PowerPoint</Application>
  <PresentationFormat>화면 슬라이드 쇼(4:3)</PresentationFormat>
  <Paragraphs>61</Paragraphs>
  <Slides>3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ki</dc:creator>
  <cp:lastModifiedBy>서울시</cp:lastModifiedBy>
  <cp:revision>306</cp:revision>
  <cp:lastPrinted>2015-07-03T01:49:06Z</cp:lastPrinted>
  <dcterms:created xsi:type="dcterms:W3CDTF">2014-08-15T16:43:35Z</dcterms:created>
  <dcterms:modified xsi:type="dcterms:W3CDTF">2015-07-15T02:04:59Z</dcterms:modified>
</cp:coreProperties>
</file>