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6"/>
  </p:notesMasterIdLst>
  <p:sldIdLst>
    <p:sldId id="257" r:id="rId2"/>
    <p:sldId id="258" r:id="rId3"/>
    <p:sldId id="273" r:id="rId4"/>
    <p:sldId id="265" r:id="rId5"/>
    <p:sldId id="259" r:id="rId6"/>
    <p:sldId id="260" r:id="rId7"/>
    <p:sldId id="267" r:id="rId8"/>
    <p:sldId id="263" r:id="rId9"/>
    <p:sldId id="270" r:id="rId10"/>
    <p:sldId id="269" r:id="rId11"/>
    <p:sldId id="268" r:id="rId12"/>
    <p:sldId id="264" r:id="rId13"/>
    <p:sldId id="271" r:id="rId14"/>
    <p:sldId id="272" r:id="rId15"/>
  </p:sldIdLst>
  <p:sldSz cx="9144000" cy="6858000" type="screen4x3"/>
  <p:notesSz cx="6807200" cy="9939338"/>
  <p:defaultTextStyle>
    <a:defPPr>
      <a:defRPr lang="ko-KR"/>
    </a:defPPr>
    <a:lvl1pPr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1pPr>
    <a:lvl2pPr marL="4572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2pPr>
    <a:lvl3pPr marL="9144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3pPr>
    <a:lvl4pPr marL="13716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4pPr>
    <a:lvl5pPr marL="18288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59">
          <p15:clr>
            <a:srgbClr val="A4A3A4"/>
          </p15:clr>
        </p15:guide>
        <p15:guide id="2" pos="2879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0"/>
      </p:ext>
    </p:extLst>
  </p:showPr>
  <p:clrMru>
    <a:srgbClr val="169E4A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보통 스타일 2 - 강조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61"/>
    <p:restoredTop sz="94678"/>
  </p:normalViewPr>
  <p:slideViewPr>
    <p:cSldViewPr>
      <p:cViewPr varScale="1">
        <p:scale>
          <a:sx n="107" d="100"/>
          <a:sy n="107" d="100"/>
        </p:scale>
        <p:origin x="-90" y="-90"/>
      </p:cViewPr>
      <p:guideLst>
        <p:guide orient="horz" pos="2159"/>
        <p:guide pos="2879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6888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 lang="ko-KR" altLang="en-US"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6038" y="0"/>
            <a:ext cx="2949575" cy="496888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 lang="ko-KR" altLang="en-US"/>
            </a:pPr>
            <a:fld id="{2ADC1EC4-1E85-42E3-B67F-DF29011D940D}" type="datetimeFigureOut">
              <a:rPr lang="ko-KR" altLang="en-US"/>
              <a:pPr>
                <a:defRPr lang="ko-KR" altLang="en-US"/>
              </a:pPr>
              <a:t>2017-01-02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920750" y="746125"/>
            <a:ext cx="4967288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anchor="ctr"/>
          <a:lstStyle/>
          <a:p>
            <a:pPr lvl="0"/>
            <a:endParaRPr lang="ko-KR" altLang="en-US" noProof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1038" y="4721225"/>
            <a:ext cx="5445125" cy="4471988"/>
          </a:xfrm>
          <a:prstGeom prst="rect">
            <a:avLst/>
          </a:prstGeom>
        </p:spPr>
        <p:txBody>
          <a:bodyPr vert="horz" lIns="91440" tIns="45720" rIns="91440" bIns="45720">
            <a:normAutofit/>
          </a:bodyPr>
          <a:lstStyle/>
          <a:p>
            <a:pPr lvl="0"/>
            <a:r>
              <a:rPr lang="ko-KR" altLang="en-US" noProof="0"/>
              <a:t>마스터 텍스트 스타일을 편집합니다</a:t>
            </a:r>
          </a:p>
          <a:p>
            <a:pPr lvl="1"/>
            <a:r>
              <a:rPr lang="ko-KR" altLang="en-US" noProof="0"/>
              <a:t>둘째 수준</a:t>
            </a:r>
          </a:p>
          <a:p>
            <a:pPr lvl="2"/>
            <a:r>
              <a:rPr lang="ko-KR" altLang="en-US" noProof="0"/>
              <a:t>셋째 수준</a:t>
            </a:r>
          </a:p>
          <a:p>
            <a:pPr lvl="3"/>
            <a:r>
              <a:rPr lang="ko-KR" altLang="en-US" noProof="0"/>
              <a:t>넷째 수준</a:t>
            </a:r>
          </a:p>
          <a:p>
            <a:pPr lvl="4"/>
            <a:r>
              <a:rPr lang="ko-KR" altLang="en-US" noProof="0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40863"/>
            <a:ext cx="2949575" cy="496887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 lang="ko-KR" altLang="en-US"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6038" y="9440863"/>
            <a:ext cx="2949575" cy="496887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 lang="ko-KR" altLang="en-US"/>
            </a:pPr>
            <a:fld id="{84500896-F3EB-4C15-AD24-B91F60F98D3A}" type="slidenum">
              <a:rPr lang="ko-KR" altLang="en-US"/>
              <a:pPr>
                <a:defRPr lang="ko-KR" altLang="en-US"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422865144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13315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ko-KR" smtClean="0"/>
          </a:p>
        </p:txBody>
      </p:sp>
      <p:sp>
        <p:nvSpPr>
          <p:cNvPr id="12292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1E7E523-0CF6-41CB-B6BD-F9FD2F43C263}" type="slidenum">
              <a:rPr lang="ko-KR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ko-KR" alt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슬라이드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pPr lvl="0"/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 lang="ko-KR" altLang="en-US"/>
            </a:pPr>
            <a:fld id="{AEEEBF6E-AEB9-49FA-801C-52DEC1BD9ADC}" type="datetimeFigureOut">
              <a:rPr lang="ko-KR" altLang="en-US"/>
              <a:pPr>
                <a:defRPr lang="ko-KR" altLang="en-US"/>
              </a:pPr>
              <a:t>2017-01-02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 lang="ko-KR" altLang="en-US"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 lang="ko-KR" altLang="en-US"/>
            </a:pPr>
            <a:fld id="{796D2EA4-8CAB-4C23-98B4-BCDC0C06DFC3}" type="slidenum">
              <a:rPr lang="ko-KR" altLang="en-US"/>
              <a:pPr>
                <a:defRPr lang="ko-KR" altLang="en-US"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4389741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및 내용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 lang="ko-KR" altLang="en-US"/>
            </a:pPr>
            <a:fld id="{A8B3174B-DF3F-4BC7-A743-82E867FD8999}" type="datetimeFigureOut">
              <a:rPr lang="ko-KR" altLang="en-US"/>
              <a:pPr>
                <a:defRPr lang="ko-KR" altLang="en-US"/>
              </a:pPr>
              <a:t>2017-01-02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 lang="ko-KR" altLang="en-US"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 lang="ko-KR" altLang="en-US"/>
            </a:pPr>
            <a:fld id="{D9B493C9-A65C-47EC-8388-7E45477475E0}" type="slidenum">
              <a:rPr lang="ko-KR" altLang="en-US"/>
              <a:pPr>
                <a:defRPr lang="ko-KR" altLang="en-US"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5847865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구역 머리글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pPr lvl="0"/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 lang="ko-KR" altLang="en-US"/>
            </a:pPr>
            <a:fld id="{39E131C9-B32C-43DA-8DD7-CBE13BFD7DF3}" type="datetimeFigureOut">
              <a:rPr lang="ko-KR" altLang="en-US"/>
              <a:pPr>
                <a:defRPr lang="ko-KR" altLang="en-US"/>
              </a:pPr>
              <a:t>2017-01-02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 lang="ko-KR" altLang="en-US"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 lang="ko-KR" altLang="en-US"/>
            </a:pPr>
            <a:fld id="{FFAD3D11-6E34-4981-A680-BBC44E0AFF70}" type="slidenum">
              <a:rPr lang="ko-KR" altLang="en-US"/>
              <a:pPr>
                <a:defRPr lang="ko-KR" altLang="en-US"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8090634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콘텐츠 2개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 lang="ko-KR" altLang="en-US"/>
            </a:pPr>
            <a:fld id="{B342577D-5465-4FFA-9DD5-E98B85F6D902}" type="datetimeFigureOut">
              <a:rPr lang="ko-KR" altLang="en-US"/>
              <a:pPr>
                <a:defRPr lang="ko-KR" altLang="en-US"/>
              </a:pPr>
              <a:t>2017-01-02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 lang="ko-KR" altLang="en-US"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 lang="ko-KR" altLang="en-US"/>
            </a:pPr>
            <a:fld id="{ECF3B7C6-41A6-4A9E-9FF4-69AAC36B7A78}" type="slidenum">
              <a:rPr lang="ko-KR" altLang="en-US"/>
              <a:pPr>
                <a:defRPr lang="ko-KR" altLang="en-US"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8984377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비교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 lang="ko-KR" altLang="en-US"/>
            </a:pPr>
            <a:fld id="{938496B5-F267-411F-AE6F-C84301E5DA3C}" type="datetimeFigureOut">
              <a:rPr lang="ko-KR" altLang="en-US"/>
              <a:pPr>
                <a:defRPr lang="ko-KR" altLang="en-US"/>
              </a:pPr>
              <a:t>2017-01-02</a:t>
            </a:fld>
            <a:endParaRPr lang="ko-KR" altLang="en-US"/>
          </a:p>
        </p:txBody>
      </p:sp>
      <p:sp>
        <p:nvSpPr>
          <p:cNvPr id="8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 lang="ko-KR" altLang="en-US"/>
            </a:pPr>
            <a:endParaRPr lang="ko-KR" altLang="en-US"/>
          </a:p>
        </p:txBody>
      </p:sp>
      <p:sp>
        <p:nvSpPr>
          <p:cNvPr id="9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 lang="ko-KR" altLang="en-US"/>
            </a:pPr>
            <a:fld id="{A6A38A15-D607-429F-86B7-D255928FC664}" type="slidenum">
              <a:rPr lang="ko-KR" altLang="en-US"/>
              <a:pPr>
                <a:defRPr lang="ko-KR" altLang="en-US"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17480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만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 lang="ko-KR" altLang="en-US"/>
            </a:pPr>
            <a:fld id="{F33E43ED-0001-425E-ABEC-2F6A462EF838}" type="datetimeFigureOut">
              <a:rPr lang="ko-KR" altLang="en-US"/>
              <a:pPr>
                <a:defRPr lang="ko-KR" altLang="en-US"/>
              </a:pPr>
              <a:t>2017-01-02</a:t>
            </a:fld>
            <a:endParaRPr lang="ko-KR" altLang="en-US"/>
          </a:p>
        </p:txBody>
      </p:sp>
      <p:sp>
        <p:nvSpPr>
          <p:cNvPr id="4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 lang="ko-KR" altLang="en-US"/>
            </a:pPr>
            <a:endParaRPr lang="ko-KR" altLang="en-US"/>
          </a:p>
        </p:txBody>
      </p:sp>
      <p:sp>
        <p:nvSpPr>
          <p:cNvPr id="5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 lang="ko-KR" altLang="en-US"/>
            </a:pPr>
            <a:fld id="{DA42C76F-C9A8-4E4F-AB3A-125C567BFA84}" type="slidenum">
              <a:rPr lang="ko-KR" altLang="en-US"/>
              <a:pPr>
                <a:defRPr lang="ko-KR" altLang="en-US"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9990494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빈 화면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 lang="ko-KR" altLang="en-US"/>
            </a:pPr>
            <a:fld id="{0E2BDBE7-A25D-4937-B62E-57AA4BB36F7A}" type="datetimeFigureOut">
              <a:rPr lang="ko-KR" altLang="en-US"/>
              <a:pPr>
                <a:defRPr lang="ko-KR" altLang="en-US"/>
              </a:pPr>
              <a:t>2017-01-02</a:t>
            </a:fld>
            <a:endParaRPr lang="ko-KR" altLang="en-US"/>
          </a:p>
        </p:txBody>
      </p:sp>
      <p:sp>
        <p:nvSpPr>
          <p:cNvPr id="3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 lang="ko-KR" altLang="en-US"/>
            </a:pPr>
            <a:endParaRPr lang="ko-KR" altLang="en-US"/>
          </a:p>
        </p:txBody>
      </p:sp>
      <p:sp>
        <p:nvSpPr>
          <p:cNvPr id="4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 lang="ko-KR" altLang="en-US"/>
            </a:pPr>
            <a:fld id="{3D7F3185-C71E-4353-A997-A41A244F6936}" type="slidenum">
              <a:rPr lang="ko-KR" altLang="en-US"/>
              <a:pPr>
                <a:defRPr lang="ko-KR" altLang="en-US"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3942477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캡션 있는 콘텐츠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pPr lvl="0"/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 lang="ko-KR" altLang="en-US"/>
            </a:pPr>
            <a:fld id="{D5C09A97-BDD0-46E8-A7CC-998F6DF152F8}" type="datetimeFigureOut">
              <a:rPr lang="ko-KR" altLang="en-US"/>
              <a:pPr>
                <a:defRPr lang="ko-KR" altLang="en-US"/>
              </a:pPr>
              <a:t>2017-01-02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 lang="ko-KR" altLang="en-US"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 lang="ko-KR" altLang="en-US"/>
            </a:pPr>
            <a:fld id="{E46CE58F-38DE-4EEA-9F0F-C94206DC6D7E}" type="slidenum">
              <a:rPr lang="ko-KR" altLang="en-US"/>
              <a:pPr>
                <a:defRPr lang="ko-KR" altLang="en-US"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2829367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캡션 있는 그림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pPr lvl="0"/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 noTextEdit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ko-KR" altLang="en-US" noProof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 lang="ko-KR" altLang="en-US"/>
            </a:pPr>
            <a:fld id="{E1C05D06-7D35-4137-A2DF-37C8DA8F6013}" type="datetimeFigureOut">
              <a:rPr lang="ko-KR" altLang="en-US"/>
              <a:pPr>
                <a:defRPr lang="ko-KR" altLang="en-US"/>
              </a:pPr>
              <a:t>2017-01-02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 lang="ko-KR" altLang="en-US"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 lang="ko-KR" altLang="en-US"/>
            </a:pPr>
            <a:fld id="{7D9697A8-A976-4473-B85E-05E39EE93F88}" type="slidenum">
              <a:rPr lang="ko-KR" altLang="en-US"/>
              <a:pPr>
                <a:defRPr lang="ko-KR" altLang="en-US"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5566115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및 세로 텍스트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 lang="ko-KR" altLang="en-US"/>
            </a:pPr>
            <a:fld id="{9EF5AD41-F4D9-47B4-8DA3-B9A6E07F3B56}" type="datetimeFigureOut">
              <a:rPr lang="ko-KR" altLang="en-US"/>
              <a:pPr>
                <a:defRPr lang="ko-KR" altLang="en-US"/>
              </a:pPr>
              <a:t>2017-01-02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 lang="ko-KR" altLang="en-US"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 lang="ko-KR" altLang="en-US"/>
            </a:pPr>
            <a:fld id="{216DA091-CF92-431A-A5CF-4D4A452E9616}" type="slidenum">
              <a:rPr lang="ko-KR" altLang="en-US"/>
              <a:pPr>
                <a:defRPr lang="ko-KR" altLang="en-US"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1189013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세로 제목 및 텍스트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pPr lvl="0"/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 lang="ko-KR" altLang="en-US"/>
            </a:pPr>
            <a:fld id="{5BE9344F-7F5F-4802-A8BD-E2D31B30FBC8}" type="datetimeFigureOut">
              <a:rPr lang="ko-KR" altLang="en-US"/>
              <a:pPr>
                <a:defRPr lang="ko-KR" altLang="en-US"/>
              </a:pPr>
              <a:t>2017-01-02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 lang="ko-KR" altLang="en-US"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 lang="ko-KR" altLang="en-US"/>
            </a:pPr>
            <a:fld id="{6488B09D-CF6F-4DFA-BC80-FAF775BF01E2}" type="slidenum">
              <a:rPr lang="ko-KR" altLang="en-US"/>
              <a:pPr>
                <a:defRPr lang="ko-KR" altLang="en-US"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1183629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제목 개체 틀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1027" name="텍스트 개체 틀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 lang="ko-KR" altLang="en-US"/>
            </a:pPr>
            <a:fld id="{DE87B153-7B72-4F3C-BFB8-E370DD8D45AB}" type="datetimeFigureOut">
              <a:rPr lang="ko-KR" altLang="en-US"/>
              <a:pPr>
                <a:defRPr lang="ko-KR" altLang="en-US"/>
              </a:pPr>
              <a:t>2017-01-02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 lang="ko-KR" altLang="en-US"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 lang="ko-KR" altLang="en-US"/>
            </a:pPr>
            <a:fld id="{A09D5F70-0804-431E-9D21-A3310ACB469F}" type="slidenum">
              <a:rPr lang="ko-KR" altLang="en-US"/>
              <a:pPr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://www.korearoadsign.go.kr/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jpeg"/><Relationship Id="rId5" Type="http://schemas.microsoft.com/office/2007/relationships/hdphoto" Target="../media/hdphoto1.wdp"/><Relationship Id="rId4" Type="http://schemas.openxmlformats.org/officeDocument/2006/relationships/image" Target="../media/image3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143000" y="1785938"/>
            <a:ext cx="6815138" cy="827087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 lang="ko-KR" altLang="en-US"/>
            </a:pPr>
            <a:r>
              <a:rPr lang="ko-KR" altLang="en-US" sz="3600" b="1" dirty="0" smtClean="0">
                <a:solidFill>
                  <a:schemeClr val="tx1"/>
                </a:solidFill>
              </a:rPr>
              <a:t>월드컵대교 건설공사</a:t>
            </a:r>
            <a:endParaRPr lang="ko-KR" altLang="en-US" sz="3600" b="1" dirty="0">
              <a:solidFill>
                <a:schemeClr val="tx1"/>
              </a:solidFill>
            </a:endParaRPr>
          </a:p>
        </p:txBody>
      </p:sp>
      <p:sp>
        <p:nvSpPr>
          <p:cNvPr id="2051" name="부제목 2"/>
          <p:cNvSpPr>
            <a:spLocks noGrp="1"/>
          </p:cNvSpPr>
          <p:nvPr>
            <p:ph type="subTitle" idx="1"/>
          </p:nvPr>
        </p:nvSpPr>
        <p:spPr>
          <a:xfrm>
            <a:off x="1331913" y="5157788"/>
            <a:ext cx="6400800" cy="800100"/>
          </a:xfrm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ko-KR" altLang="en-US" sz="2800" b="1" dirty="0" smtClean="0">
                <a:solidFill>
                  <a:schemeClr val="tx1"/>
                </a:solidFill>
              </a:rPr>
              <a:t>서울특별시 도시기반시설본부</a:t>
            </a:r>
          </a:p>
        </p:txBody>
      </p:sp>
      <p:pic>
        <p:nvPicPr>
          <p:cNvPr id="2053" name="그림 6" descr="10_CI국영문세로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57250" y="717575"/>
            <a:ext cx="706438" cy="911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4" name="TextBox 5"/>
          <p:cNvSpPr txBox="1">
            <a:spLocks noChangeArrowheads="1"/>
          </p:cNvSpPr>
          <p:nvPr/>
        </p:nvSpPr>
        <p:spPr bwMode="auto">
          <a:xfrm>
            <a:off x="3779838" y="3500438"/>
            <a:ext cx="187166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hangingPunct="1"/>
            <a:r>
              <a:rPr kumimoji="0" lang="en-US" altLang="ko-KR" b="1" dirty="0" smtClean="0">
                <a:latin typeface="맑은 고딕" pitchFamily="50" charset="-127"/>
                <a:ea typeface="맑은 고딕" pitchFamily="50" charset="-127"/>
              </a:rPr>
              <a:t>2017. 1.</a:t>
            </a:r>
            <a:endParaRPr kumimoji="0" lang="en-US" altLang="ko-KR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1265" name="_x269846144" descr="EMB00001968281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48594" y="911224"/>
            <a:ext cx="1805897" cy="717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1. ★★ 2016년 월드컵업무 ★★\0. 2016년 보고자료 작성\1. 발주처 및 감리단\161216-월드컵대교현장 북단IC 이정표지 관계기관 의견요청\표지판 위치도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6796" t="3977" r="13739" b="7191"/>
          <a:stretch/>
        </p:blipFill>
        <p:spPr bwMode="auto">
          <a:xfrm>
            <a:off x="429372" y="908720"/>
            <a:ext cx="8247084" cy="50756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28596" y="214290"/>
            <a:ext cx="8229600" cy="428628"/>
          </a:xfrm>
          <a:ln>
            <a:miter lim="800000"/>
            <a:headEnd/>
            <a:tailEnd/>
          </a:ln>
        </p:spPr>
        <p:txBody>
          <a:bodyPr anchor="b">
            <a:normAutofit fontScale="90000"/>
          </a:bodyPr>
          <a:lstStyle/>
          <a:p>
            <a:pPr algn="l" eaLnBrk="1" fontAlgn="auto" hangingPunct="1">
              <a:spcAft>
                <a:spcPts val="0"/>
              </a:spcAft>
              <a:defRPr lang="ko-KR" altLang="en-US"/>
            </a:pPr>
            <a:r>
              <a:rPr lang="ko-KR" altLang="en-US" sz="2333" dirty="0"/>
              <a:t>     </a:t>
            </a:r>
            <a:r>
              <a:rPr lang="ko-KR" altLang="en-US" sz="2666" b="1" dirty="0"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 scaled="0"/>
                </a:gradFill>
              </a:rPr>
              <a:t>위  치  도</a:t>
            </a:r>
            <a:r>
              <a:rPr lang="en-US" altLang="ko-KR" sz="2666" b="1" dirty="0"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 scaled="0"/>
                </a:gradFill>
              </a:rPr>
              <a:t>(</a:t>
            </a:r>
            <a:r>
              <a:rPr lang="ko-KR" altLang="en-US" sz="2666" b="1" dirty="0" smtClean="0"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 scaled="0"/>
                </a:gradFill>
              </a:rPr>
              <a:t>전체</a:t>
            </a:r>
            <a:r>
              <a:rPr lang="en-US" altLang="ko-KR" sz="2666" b="1" dirty="0" smtClean="0"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 scaled="0"/>
                </a:gradFill>
              </a:rPr>
              <a:t>)</a:t>
            </a:r>
            <a:endParaRPr lang="ko-KR" altLang="en-US" sz="2999" b="1" dirty="0"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 scaled="0"/>
              </a:gradFill>
            </a:endParaRPr>
          </a:p>
        </p:txBody>
      </p:sp>
      <p:graphicFrame>
        <p:nvGraphicFramePr>
          <p:cNvPr id="7" name="내용 개체 틀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325822200"/>
              </p:ext>
            </p:extLst>
          </p:nvPr>
        </p:nvGraphicFramePr>
        <p:xfrm>
          <a:off x="357188" y="765175"/>
          <a:ext cx="8429625" cy="5329238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842962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5329238">
                <a:tc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endParaRPr lang="ko-KR" altLang="en-US" sz="1800" dirty="0"/>
                    </a:p>
                  </a:txBody>
                  <a:tcPr marL="91439" marR="91439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4" name="제목 1"/>
          <p:cNvSpPr txBox="1"/>
          <p:nvPr/>
        </p:nvSpPr>
        <p:spPr>
          <a:xfrm>
            <a:off x="357188" y="6143625"/>
            <a:ext cx="8229600" cy="582613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marL="342900" indent="-342900" fontAlgn="auto">
              <a:buFontTx/>
              <a:buAutoNum type="arabicPeriod"/>
              <a:defRPr lang="ko-KR"/>
            </a:pPr>
            <a:r>
              <a:rPr kumimoji="0" lang="ko-KR" altLang="en-US" sz="1600" b="1" dirty="0">
                <a:latin typeface="돋움"/>
                <a:ea typeface="돋움"/>
                <a:cs typeface="+mj-cs"/>
              </a:rPr>
              <a:t>설치위치 </a:t>
            </a:r>
            <a:r>
              <a:rPr kumimoji="0" lang="ko-KR" altLang="en-US" sz="1600" b="1" dirty="0" err="1">
                <a:latin typeface="돋움"/>
                <a:ea typeface="돋움"/>
                <a:cs typeface="+mj-cs"/>
              </a:rPr>
              <a:t>연번으로</a:t>
            </a:r>
            <a:r>
              <a:rPr kumimoji="0" lang="ko-KR" altLang="en-US" sz="1600" b="1" dirty="0">
                <a:latin typeface="돋움"/>
                <a:ea typeface="돋움"/>
                <a:cs typeface="+mj-cs"/>
              </a:rPr>
              <a:t> 표기</a:t>
            </a:r>
          </a:p>
          <a:p>
            <a:pPr marL="342900" indent="-342900" fontAlgn="auto">
              <a:spcAft>
                <a:spcPts val="0"/>
              </a:spcAft>
              <a:buFontTx/>
              <a:buAutoNum type="arabicPeriod"/>
              <a:defRPr lang="ko-KR"/>
            </a:pPr>
            <a:r>
              <a:rPr kumimoji="0" lang="ko-KR" altLang="en-US" sz="1600" b="1" dirty="0">
                <a:latin typeface="돋움"/>
                <a:ea typeface="돋움"/>
              </a:rPr>
              <a:t>주요 도로 및 시설 지명 표기</a:t>
            </a:r>
            <a:endParaRPr kumimoji="0" lang="ko-KR" altLang="en-US" sz="1600" spc="5" dirty="0">
              <a:latin typeface="돋움"/>
              <a:ea typeface="돋움"/>
              <a:cs typeface="+mj-cs"/>
            </a:endParaRPr>
          </a:p>
        </p:txBody>
      </p:sp>
      <p:sp>
        <p:nvSpPr>
          <p:cNvPr id="6" name="모서리가 둥근 직사각형 5"/>
          <p:cNvSpPr/>
          <p:nvPr/>
        </p:nvSpPr>
        <p:spPr>
          <a:xfrm>
            <a:off x="500063" y="285750"/>
            <a:ext cx="285750" cy="285750"/>
          </a:xfrm>
          <a:prstGeom prst="roundRect">
            <a:avLst>
              <a:gd name="adj" fmla="val 16667"/>
            </a:avLst>
          </a:prstGeom>
          <a:gradFill flip="none" rotWithShape="1">
            <a:gsLst>
              <a:gs pos="0">
                <a:srgbClr val="8488C4"/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path path="rect">
              <a:fillToRect r="100000" b="100000"/>
            </a:path>
            <a:tileRect l="-100000" t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 lang="ko-KR" altLang="en-US"/>
            </a:pPr>
            <a:endParaRPr kumimoji="0" lang="ko-KR" altLang="en-US"/>
          </a:p>
        </p:txBody>
      </p:sp>
      <p:sp>
        <p:nvSpPr>
          <p:cNvPr id="8" name="타원 7"/>
          <p:cNvSpPr/>
          <p:nvPr/>
        </p:nvSpPr>
        <p:spPr>
          <a:xfrm>
            <a:off x="4076654" y="2630010"/>
            <a:ext cx="249149" cy="21602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b="1" dirty="0" smtClean="0">
                <a:solidFill>
                  <a:srgbClr val="FF0000"/>
                </a:solidFill>
              </a:rPr>
              <a:t>3</a:t>
            </a:r>
            <a:endParaRPr lang="ko-KR" altLang="en-US" sz="1200" b="1" dirty="0">
              <a:solidFill>
                <a:srgbClr val="FF0000"/>
              </a:solidFill>
            </a:endParaRPr>
          </a:p>
        </p:txBody>
      </p:sp>
      <p:sp>
        <p:nvSpPr>
          <p:cNvPr id="9" name="타원 8"/>
          <p:cNvSpPr/>
          <p:nvPr/>
        </p:nvSpPr>
        <p:spPr>
          <a:xfrm>
            <a:off x="3562303" y="3243011"/>
            <a:ext cx="249149" cy="21602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b="1" dirty="0" smtClean="0">
                <a:solidFill>
                  <a:srgbClr val="FF0000"/>
                </a:solidFill>
              </a:rPr>
              <a:t>2</a:t>
            </a:r>
            <a:endParaRPr lang="ko-KR" altLang="en-US" sz="1200" b="1" dirty="0">
              <a:solidFill>
                <a:srgbClr val="FF0000"/>
              </a:solidFill>
            </a:endParaRPr>
          </a:p>
        </p:txBody>
      </p:sp>
      <p:sp>
        <p:nvSpPr>
          <p:cNvPr id="10" name="타원 9"/>
          <p:cNvSpPr/>
          <p:nvPr/>
        </p:nvSpPr>
        <p:spPr>
          <a:xfrm>
            <a:off x="2360612" y="2630010"/>
            <a:ext cx="249149" cy="21602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b="1" dirty="0" smtClean="0">
                <a:solidFill>
                  <a:srgbClr val="FF0000"/>
                </a:solidFill>
              </a:rPr>
              <a:t>1</a:t>
            </a:r>
            <a:endParaRPr lang="ko-KR" altLang="en-US" sz="1200" b="1" dirty="0">
              <a:solidFill>
                <a:srgbClr val="FF0000"/>
              </a:solidFill>
            </a:endParaRPr>
          </a:p>
        </p:txBody>
      </p:sp>
      <p:sp>
        <p:nvSpPr>
          <p:cNvPr id="11" name="타원 10"/>
          <p:cNvSpPr/>
          <p:nvPr/>
        </p:nvSpPr>
        <p:spPr>
          <a:xfrm>
            <a:off x="3952080" y="3573016"/>
            <a:ext cx="249149" cy="21602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b="1" dirty="0">
                <a:solidFill>
                  <a:srgbClr val="FF0000"/>
                </a:solidFill>
              </a:rPr>
              <a:t>4</a:t>
            </a:r>
            <a:endParaRPr lang="ko-KR" altLang="en-US" sz="1200" b="1" dirty="0">
              <a:solidFill>
                <a:srgbClr val="FF0000"/>
              </a:solidFill>
            </a:endParaRPr>
          </a:p>
        </p:txBody>
      </p:sp>
      <p:sp>
        <p:nvSpPr>
          <p:cNvPr id="12" name="타원 11"/>
          <p:cNvSpPr/>
          <p:nvPr/>
        </p:nvSpPr>
        <p:spPr>
          <a:xfrm>
            <a:off x="3910248" y="3861048"/>
            <a:ext cx="249149" cy="21602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b="1" dirty="0">
                <a:solidFill>
                  <a:srgbClr val="FF0000"/>
                </a:solidFill>
              </a:rPr>
              <a:t>5</a:t>
            </a:r>
            <a:endParaRPr lang="ko-KR" altLang="en-US" sz="1200" b="1" dirty="0">
              <a:solidFill>
                <a:srgbClr val="FF0000"/>
              </a:solidFill>
            </a:endParaRPr>
          </a:p>
        </p:txBody>
      </p:sp>
      <p:sp>
        <p:nvSpPr>
          <p:cNvPr id="13" name="타원 12"/>
          <p:cNvSpPr/>
          <p:nvPr/>
        </p:nvSpPr>
        <p:spPr>
          <a:xfrm>
            <a:off x="4264138" y="4005064"/>
            <a:ext cx="249149" cy="21602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b="1" dirty="0" smtClean="0">
                <a:solidFill>
                  <a:srgbClr val="FF0000"/>
                </a:solidFill>
              </a:rPr>
              <a:t>6</a:t>
            </a:r>
            <a:endParaRPr lang="ko-KR" altLang="en-US" sz="1200" b="1" dirty="0">
              <a:solidFill>
                <a:srgbClr val="FF0000"/>
              </a:solidFill>
            </a:endParaRPr>
          </a:p>
        </p:txBody>
      </p:sp>
      <p:sp>
        <p:nvSpPr>
          <p:cNvPr id="14" name="타원 13"/>
          <p:cNvSpPr/>
          <p:nvPr/>
        </p:nvSpPr>
        <p:spPr>
          <a:xfrm>
            <a:off x="4552914" y="4141501"/>
            <a:ext cx="249149" cy="21602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b="1" dirty="0" smtClean="0">
                <a:solidFill>
                  <a:srgbClr val="FF0000"/>
                </a:solidFill>
              </a:rPr>
              <a:t>7</a:t>
            </a:r>
            <a:endParaRPr lang="ko-KR" altLang="en-US" sz="1200" b="1" dirty="0">
              <a:solidFill>
                <a:srgbClr val="FF0000"/>
              </a:solidFill>
            </a:endParaRPr>
          </a:p>
        </p:txBody>
      </p:sp>
      <p:sp>
        <p:nvSpPr>
          <p:cNvPr id="15" name="타원 14"/>
          <p:cNvSpPr/>
          <p:nvPr/>
        </p:nvSpPr>
        <p:spPr>
          <a:xfrm>
            <a:off x="5295459" y="3861048"/>
            <a:ext cx="249149" cy="21602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b="1" dirty="0" smtClean="0">
                <a:solidFill>
                  <a:srgbClr val="FF0000"/>
                </a:solidFill>
              </a:rPr>
              <a:t>8</a:t>
            </a:r>
            <a:endParaRPr lang="ko-KR" altLang="en-US" sz="1200" b="1" dirty="0">
              <a:solidFill>
                <a:srgbClr val="FF0000"/>
              </a:solidFill>
            </a:endParaRPr>
          </a:p>
        </p:txBody>
      </p:sp>
      <p:sp>
        <p:nvSpPr>
          <p:cNvPr id="16" name="타원 15"/>
          <p:cNvSpPr/>
          <p:nvPr/>
        </p:nvSpPr>
        <p:spPr>
          <a:xfrm>
            <a:off x="4860032" y="4590983"/>
            <a:ext cx="249149" cy="21602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b="1" dirty="0" smtClean="0">
                <a:solidFill>
                  <a:srgbClr val="FF0000"/>
                </a:solidFill>
              </a:rPr>
              <a:t>9</a:t>
            </a:r>
            <a:endParaRPr lang="ko-KR" altLang="en-US" sz="12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내용 개체 틀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2980841093"/>
              </p:ext>
            </p:extLst>
          </p:nvPr>
        </p:nvGraphicFramePr>
        <p:xfrm>
          <a:off x="357188" y="765175"/>
          <a:ext cx="8429625" cy="5329238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842962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5329238">
                <a:tc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endParaRPr lang="ko-KR" altLang="en-US" sz="1800" dirty="0"/>
                    </a:p>
                  </a:txBody>
                  <a:tcPr marL="91439" marR="91439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28596" y="214290"/>
            <a:ext cx="8229600" cy="428628"/>
          </a:xfrm>
          <a:ln>
            <a:miter lim="800000"/>
            <a:headEnd/>
            <a:tailEnd/>
          </a:ln>
        </p:spPr>
        <p:txBody>
          <a:bodyPr anchor="b">
            <a:normAutofit fontScale="90000"/>
          </a:bodyPr>
          <a:lstStyle/>
          <a:p>
            <a:pPr algn="l" eaLnBrk="1" fontAlgn="auto" hangingPunct="1">
              <a:spcAft>
                <a:spcPts val="0"/>
              </a:spcAft>
              <a:defRPr lang="ko-KR" altLang="en-US"/>
            </a:pPr>
            <a:r>
              <a:rPr lang="ko-KR" altLang="en-US" sz="2333" dirty="0"/>
              <a:t>     </a:t>
            </a:r>
            <a:r>
              <a:rPr lang="ko-KR" altLang="en-US" sz="2666" b="1" dirty="0"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 scaled="0"/>
                </a:gradFill>
              </a:rPr>
              <a:t>위  치  도</a:t>
            </a:r>
            <a:r>
              <a:rPr lang="en-US" altLang="ko-KR" sz="2666" b="1" dirty="0" smtClean="0"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 scaled="0"/>
                </a:gradFill>
              </a:rPr>
              <a:t>(</a:t>
            </a:r>
            <a:r>
              <a:rPr lang="ko-KR" altLang="en-US" sz="2666" b="1" dirty="0" smtClean="0"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 scaled="0"/>
                </a:gradFill>
              </a:rPr>
              <a:t>항공사진</a:t>
            </a:r>
            <a:r>
              <a:rPr lang="en-US" altLang="ko-KR" sz="2666" b="1" dirty="0" smtClean="0"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 scaled="0"/>
                </a:gradFill>
              </a:rPr>
              <a:t>)</a:t>
            </a:r>
            <a:endParaRPr lang="ko-KR" altLang="en-US" sz="2999" b="1" dirty="0"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 scaled="0"/>
              </a:gradFill>
            </a:endParaRPr>
          </a:p>
        </p:txBody>
      </p:sp>
      <p:sp>
        <p:nvSpPr>
          <p:cNvPr id="4" name="제목 1"/>
          <p:cNvSpPr txBox="1"/>
          <p:nvPr/>
        </p:nvSpPr>
        <p:spPr>
          <a:xfrm>
            <a:off x="357188" y="6143625"/>
            <a:ext cx="8229600" cy="582613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marL="342900" indent="-342900" fontAlgn="auto">
              <a:buFontTx/>
              <a:buAutoNum type="arabicPeriod"/>
              <a:defRPr lang="ko-KR"/>
            </a:pPr>
            <a:r>
              <a:rPr kumimoji="0" lang="ko-KR" altLang="en-US" sz="1600" b="1" dirty="0">
                <a:latin typeface="돋움"/>
                <a:ea typeface="돋움"/>
                <a:cs typeface="+mj-cs"/>
              </a:rPr>
              <a:t>설치위치 </a:t>
            </a:r>
            <a:r>
              <a:rPr kumimoji="0" lang="ko-KR" altLang="en-US" sz="1600" b="1" dirty="0" err="1">
                <a:latin typeface="돋움"/>
                <a:ea typeface="돋움"/>
                <a:cs typeface="+mj-cs"/>
              </a:rPr>
              <a:t>연번으로</a:t>
            </a:r>
            <a:r>
              <a:rPr kumimoji="0" lang="ko-KR" altLang="en-US" sz="1600" b="1" dirty="0">
                <a:latin typeface="돋움"/>
                <a:ea typeface="돋움"/>
                <a:cs typeface="+mj-cs"/>
              </a:rPr>
              <a:t> 표기</a:t>
            </a:r>
          </a:p>
          <a:p>
            <a:pPr marL="342900" indent="-342900" fontAlgn="auto">
              <a:spcAft>
                <a:spcPts val="0"/>
              </a:spcAft>
              <a:buFontTx/>
              <a:buAutoNum type="arabicPeriod"/>
              <a:defRPr lang="ko-KR"/>
            </a:pPr>
            <a:r>
              <a:rPr kumimoji="0" lang="ko-KR" altLang="en-US" sz="1600" b="1" dirty="0">
                <a:latin typeface="돋움"/>
                <a:ea typeface="돋움"/>
              </a:rPr>
              <a:t>주요 도로 및 시설 지명 표기</a:t>
            </a:r>
            <a:endParaRPr kumimoji="0" lang="ko-KR" altLang="en-US" sz="1600" spc="5" dirty="0">
              <a:latin typeface="돋움"/>
              <a:ea typeface="돋움"/>
              <a:cs typeface="+mj-cs"/>
            </a:endParaRPr>
          </a:p>
        </p:txBody>
      </p:sp>
      <p:sp>
        <p:nvSpPr>
          <p:cNvPr id="6" name="모서리가 둥근 직사각형 5"/>
          <p:cNvSpPr/>
          <p:nvPr/>
        </p:nvSpPr>
        <p:spPr>
          <a:xfrm>
            <a:off x="500063" y="285750"/>
            <a:ext cx="285750" cy="285750"/>
          </a:xfrm>
          <a:prstGeom prst="roundRect">
            <a:avLst>
              <a:gd name="adj" fmla="val 16667"/>
            </a:avLst>
          </a:prstGeom>
          <a:gradFill flip="none" rotWithShape="1">
            <a:gsLst>
              <a:gs pos="0">
                <a:srgbClr val="8488C4"/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path path="rect">
              <a:fillToRect r="100000" b="100000"/>
            </a:path>
            <a:tileRect l="-100000" t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 lang="ko-KR" altLang="en-US"/>
            </a:pPr>
            <a:endParaRPr kumimoji="0" lang="ko-KR" altLang="en-US"/>
          </a:p>
        </p:txBody>
      </p:sp>
      <p:sp>
        <p:nvSpPr>
          <p:cNvPr id="8" name="타원 7"/>
          <p:cNvSpPr/>
          <p:nvPr/>
        </p:nvSpPr>
        <p:spPr>
          <a:xfrm>
            <a:off x="4015377" y="2564904"/>
            <a:ext cx="249149" cy="28803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dirty="0" smtClean="0">
                <a:solidFill>
                  <a:srgbClr val="FF0000"/>
                </a:solidFill>
              </a:rPr>
              <a:t>3</a:t>
            </a:r>
            <a:endParaRPr lang="ko-KR" altLang="en-US" sz="1400" dirty="0">
              <a:solidFill>
                <a:srgbClr val="FF0000"/>
              </a:solidFill>
            </a:endParaRPr>
          </a:p>
        </p:txBody>
      </p:sp>
      <p:sp>
        <p:nvSpPr>
          <p:cNvPr id="9" name="타원 8"/>
          <p:cNvSpPr/>
          <p:nvPr/>
        </p:nvSpPr>
        <p:spPr>
          <a:xfrm>
            <a:off x="3472438" y="3115759"/>
            <a:ext cx="249149" cy="28803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dirty="0" smtClean="0">
                <a:solidFill>
                  <a:srgbClr val="FF0000"/>
                </a:solidFill>
              </a:rPr>
              <a:t>2</a:t>
            </a:r>
            <a:endParaRPr lang="ko-KR" altLang="en-US" sz="1400" dirty="0">
              <a:solidFill>
                <a:srgbClr val="FF0000"/>
              </a:solidFill>
            </a:endParaRPr>
          </a:p>
        </p:txBody>
      </p:sp>
      <p:sp>
        <p:nvSpPr>
          <p:cNvPr id="10" name="타원 9"/>
          <p:cNvSpPr/>
          <p:nvPr/>
        </p:nvSpPr>
        <p:spPr>
          <a:xfrm>
            <a:off x="2360613" y="2492896"/>
            <a:ext cx="249149" cy="28803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dirty="0" smtClean="0">
                <a:solidFill>
                  <a:srgbClr val="FF0000"/>
                </a:solidFill>
              </a:rPr>
              <a:t>1</a:t>
            </a:r>
            <a:endParaRPr lang="ko-KR" altLang="en-US" sz="1400" dirty="0">
              <a:solidFill>
                <a:srgbClr val="FF0000"/>
              </a:solidFill>
            </a:endParaRPr>
          </a:p>
        </p:txBody>
      </p:sp>
      <p:sp>
        <p:nvSpPr>
          <p:cNvPr id="11" name="타원 10"/>
          <p:cNvSpPr/>
          <p:nvPr/>
        </p:nvSpPr>
        <p:spPr>
          <a:xfrm>
            <a:off x="3952080" y="3573016"/>
            <a:ext cx="249149" cy="28803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dirty="0">
                <a:solidFill>
                  <a:srgbClr val="FF0000"/>
                </a:solidFill>
              </a:rPr>
              <a:t>4</a:t>
            </a:r>
            <a:endParaRPr lang="ko-KR" altLang="en-US" sz="1400" dirty="0">
              <a:solidFill>
                <a:srgbClr val="FF0000"/>
              </a:solidFill>
            </a:endParaRPr>
          </a:p>
        </p:txBody>
      </p:sp>
      <p:sp>
        <p:nvSpPr>
          <p:cNvPr id="12" name="타원 11"/>
          <p:cNvSpPr/>
          <p:nvPr/>
        </p:nvSpPr>
        <p:spPr>
          <a:xfrm>
            <a:off x="3910248" y="3861048"/>
            <a:ext cx="249149" cy="28803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dirty="0">
                <a:solidFill>
                  <a:srgbClr val="FF0000"/>
                </a:solidFill>
              </a:rPr>
              <a:t>5</a:t>
            </a:r>
            <a:endParaRPr lang="ko-KR" altLang="en-US" sz="1400" dirty="0">
              <a:solidFill>
                <a:srgbClr val="FF0000"/>
              </a:solidFill>
            </a:endParaRPr>
          </a:p>
        </p:txBody>
      </p:sp>
      <p:sp>
        <p:nvSpPr>
          <p:cNvPr id="13" name="타원 12"/>
          <p:cNvSpPr/>
          <p:nvPr/>
        </p:nvSpPr>
        <p:spPr>
          <a:xfrm>
            <a:off x="4264138" y="4005064"/>
            <a:ext cx="249149" cy="28803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dirty="0" smtClean="0">
                <a:solidFill>
                  <a:srgbClr val="FF0000"/>
                </a:solidFill>
              </a:rPr>
              <a:t>6</a:t>
            </a:r>
            <a:endParaRPr lang="ko-KR" altLang="en-US" sz="1400" dirty="0">
              <a:solidFill>
                <a:srgbClr val="FF0000"/>
              </a:solidFill>
            </a:endParaRPr>
          </a:p>
        </p:txBody>
      </p:sp>
      <p:sp>
        <p:nvSpPr>
          <p:cNvPr id="14" name="타원 13"/>
          <p:cNvSpPr/>
          <p:nvPr/>
        </p:nvSpPr>
        <p:spPr>
          <a:xfrm>
            <a:off x="4517674" y="4177367"/>
            <a:ext cx="249149" cy="28803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dirty="0" smtClean="0">
                <a:solidFill>
                  <a:srgbClr val="FF0000"/>
                </a:solidFill>
              </a:rPr>
              <a:t>7</a:t>
            </a:r>
            <a:endParaRPr lang="ko-KR" altLang="en-US" sz="1400" dirty="0">
              <a:solidFill>
                <a:srgbClr val="FF0000"/>
              </a:solidFill>
            </a:endParaRPr>
          </a:p>
        </p:txBody>
      </p:sp>
      <p:sp>
        <p:nvSpPr>
          <p:cNvPr id="15" name="타원 14"/>
          <p:cNvSpPr/>
          <p:nvPr/>
        </p:nvSpPr>
        <p:spPr>
          <a:xfrm>
            <a:off x="5160932" y="3888746"/>
            <a:ext cx="249149" cy="28803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dirty="0" smtClean="0">
                <a:solidFill>
                  <a:srgbClr val="FF0000"/>
                </a:solidFill>
              </a:rPr>
              <a:t>8</a:t>
            </a:r>
            <a:endParaRPr lang="ko-KR" altLang="en-US" sz="1400" dirty="0">
              <a:solidFill>
                <a:srgbClr val="FF0000"/>
              </a:solidFill>
            </a:endParaRPr>
          </a:p>
        </p:txBody>
      </p:sp>
      <p:sp>
        <p:nvSpPr>
          <p:cNvPr id="16" name="타원 15"/>
          <p:cNvSpPr/>
          <p:nvPr/>
        </p:nvSpPr>
        <p:spPr>
          <a:xfrm>
            <a:off x="5109181" y="4797152"/>
            <a:ext cx="249149" cy="28803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dirty="0" smtClean="0">
                <a:solidFill>
                  <a:srgbClr val="FF0000"/>
                </a:solidFill>
              </a:rPr>
              <a:t>9</a:t>
            </a:r>
            <a:endParaRPr lang="ko-KR" altLang="en-US" sz="1400" dirty="0">
              <a:solidFill>
                <a:srgbClr val="FF0000"/>
              </a:solidFill>
            </a:endParaRPr>
          </a:p>
        </p:txBody>
      </p:sp>
      <p:pic>
        <p:nvPicPr>
          <p:cNvPr id="10242" name="Picture 2" descr="D:\1. ★★ 2016년 월드컵업무 ★★\잡폴더\북단 IC 항공사진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269" t="13237" r="4522" b="13042"/>
          <a:stretch/>
        </p:blipFill>
        <p:spPr bwMode="auto">
          <a:xfrm>
            <a:off x="475699" y="1054100"/>
            <a:ext cx="8223802" cy="47511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타원 18"/>
          <p:cNvSpPr/>
          <p:nvPr/>
        </p:nvSpPr>
        <p:spPr>
          <a:xfrm>
            <a:off x="4197891" y="1772816"/>
            <a:ext cx="185852" cy="216024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 smtClean="0">
                <a:solidFill>
                  <a:schemeClr val="bg1"/>
                </a:solidFill>
              </a:rPr>
              <a:t>3</a:t>
            </a:r>
            <a:endParaRPr lang="ko-KR" altLang="en-US" sz="1200" dirty="0">
              <a:solidFill>
                <a:schemeClr val="bg1"/>
              </a:solidFill>
            </a:endParaRPr>
          </a:p>
        </p:txBody>
      </p:sp>
      <p:sp>
        <p:nvSpPr>
          <p:cNvPr id="20" name="타원 19"/>
          <p:cNvSpPr/>
          <p:nvPr/>
        </p:nvSpPr>
        <p:spPr>
          <a:xfrm>
            <a:off x="3254144" y="2785184"/>
            <a:ext cx="185852" cy="216024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 smtClean="0">
                <a:solidFill>
                  <a:schemeClr val="bg1"/>
                </a:solidFill>
              </a:rPr>
              <a:t>2</a:t>
            </a:r>
            <a:endParaRPr lang="ko-KR" altLang="en-US" sz="1200" dirty="0">
              <a:solidFill>
                <a:schemeClr val="bg1"/>
              </a:solidFill>
            </a:endParaRPr>
          </a:p>
        </p:txBody>
      </p:sp>
      <p:sp>
        <p:nvSpPr>
          <p:cNvPr id="21" name="타원 20"/>
          <p:cNvSpPr/>
          <p:nvPr/>
        </p:nvSpPr>
        <p:spPr>
          <a:xfrm>
            <a:off x="569724" y="1124744"/>
            <a:ext cx="185852" cy="216024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 smtClean="0">
                <a:solidFill>
                  <a:schemeClr val="bg1"/>
                </a:solidFill>
              </a:rPr>
              <a:t>1</a:t>
            </a:r>
            <a:endParaRPr lang="ko-KR" altLang="en-US" sz="1200" dirty="0">
              <a:solidFill>
                <a:schemeClr val="bg1"/>
              </a:solidFill>
            </a:endParaRPr>
          </a:p>
        </p:txBody>
      </p:sp>
      <p:sp>
        <p:nvSpPr>
          <p:cNvPr id="22" name="타원 21"/>
          <p:cNvSpPr/>
          <p:nvPr/>
        </p:nvSpPr>
        <p:spPr>
          <a:xfrm>
            <a:off x="3829525" y="3321670"/>
            <a:ext cx="185852" cy="216024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>
                <a:solidFill>
                  <a:schemeClr val="bg1"/>
                </a:solidFill>
              </a:rPr>
              <a:t>4</a:t>
            </a:r>
            <a:endParaRPr lang="ko-KR" altLang="en-US" sz="1200" dirty="0">
              <a:solidFill>
                <a:schemeClr val="bg1"/>
              </a:solidFill>
            </a:endParaRPr>
          </a:p>
        </p:txBody>
      </p:sp>
      <p:sp>
        <p:nvSpPr>
          <p:cNvPr id="23" name="타원 22"/>
          <p:cNvSpPr/>
          <p:nvPr/>
        </p:nvSpPr>
        <p:spPr>
          <a:xfrm>
            <a:off x="3864185" y="3717032"/>
            <a:ext cx="185852" cy="216024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>
                <a:solidFill>
                  <a:schemeClr val="bg1"/>
                </a:solidFill>
              </a:rPr>
              <a:t>5</a:t>
            </a:r>
            <a:endParaRPr lang="ko-KR" altLang="en-US" sz="1200" dirty="0">
              <a:solidFill>
                <a:schemeClr val="bg1"/>
              </a:solidFill>
            </a:endParaRPr>
          </a:p>
        </p:txBody>
      </p:sp>
      <p:sp>
        <p:nvSpPr>
          <p:cNvPr id="24" name="타원 23"/>
          <p:cNvSpPr/>
          <p:nvPr/>
        </p:nvSpPr>
        <p:spPr>
          <a:xfrm>
            <a:off x="4420361" y="4119751"/>
            <a:ext cx="185852" cy="216024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 smtClean="0">
                <a:solidFill>
                  <a:schemeClr val="bg1"/>
                </a:solidFill>
              </a:rPr>
              <a:t>6</a:t>
            </a:r>
            <a:endParaRPr lang="ko-KR" altLang="en-US" sz="1200" dirty="0">
              <a:solidFill>
                <a:schemeClr val="bg1"/>
              </a:solidFill>
            </a:endParaRPr>
          </a:p>
        </p:txBody>
      </p:sp>
      <p:sp>
        <p:nvSpPr>
          <p:cNvPr id="25" name="타원 24"/>
          <p:cNvSpPr/>
          <p:nvPr/>
        </p:nvSpPr>
        <p:spPr>
          <a:xfrm>
            <a:off x="5410081" y="4689140"/>
            <a:ext cx="185852" cy="216024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 smtClean="0">
                <a:solidFill>
                  <a:schemeClr val="bg1"/>
                </a:solidFill>
              </a:rPr>
              <a:t>7</a:t>
            </a:r>
            <a:endParaRPr lang="ko-KR" altLang="en-US" sz="1200" dirty="0">
              <a:solidFill>
                <a:schemeClr val="bg1"/>
              </a:solidFill>
            </a:endParaRPr>
          </a:p>
        </p:txBody>
      </p:sp>
      <p:sp>
        <p:nvSpPr>
          <p:cNvPr id="26" name="타원 25"/>
          <p:cNvSpPr/>
          <p:nvPr/>
        </p:nvSpPr>
        <p:spPr>
          <a:xfrm>
            <a:off x="7380312" y="4093372"/>
            <a:ext cx="185852" cy="216024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 smtClean="0">
                <a:solidFill>
                  <a:schemeClr val="bg1"/>
                </a:solidFill>
              </a:rPr>
              <a:t>8</a:t>
            </a:r>
            <a:endParaRPr lang="ko-KR" altLang="en-US" sz="1200" dirty="0">
              <a:solidFill>
                <a:schemeClr val="bg1"/>
              </a:solidFill>
            </a:endParaRPr>
          </a:p>
        </p:txBody>
      </p:sp>
      <p:sp>
        <p:nvSpPr>
          <p:cNvPr id="27" name="타원 26"/>
          <p:cNvSpPr/>
          <p:nvPr/>
        </p:nvSpPr>
        <p:spPr>
          <a:xfrm>
            <a:off x="6228184" y="5517232"/>
            <a:ext cx="185852" cy="216024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 smtClean="0">
                <a:solidFill>
                  <a:schemeClr val="bg1"/>
                </a:solidFill>
              </a:rPr>
              <a:t>9</a:t>
            </a:r>
            <a:endParaRPr lang="ko-KR" altLang="en-US" sz="1200" dirty="0">
              <a:solidFill>
                <a:schemeClr val="bg1"/>
              </a:solidFill>
            </a:endParaRPr>
          </a:p>
        </p:txBody>
      </p:sp>
      <p:sp>
        <p:nvSpPr>
          <p:cNvPr id="17" name="직사각형 16"/>
          <p:cNvSpPr/>
          <p:nvPr/>
        </p:nvSpPr>
        <p:spPr>
          <a:xfrm>
            <a:off x="2485187" y="1340768"/>
            <a:ext cx="1070540" cy="288032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smtClean="0"/>
              <a:t>하늘공원</a:t>
            </a:r>
            <a:endParaRPr lang="ko-KR" altLang="en-US" sz="1400"/>
          </a:p>
        </p:txBody>
      </p:sp>
      <p:sp>
        <p:nvSpPr>
          <p:cNvPr id="29" name="직사각형 28"/>
          <p:cNvSpPr/>
          <p:nvPr/>
        </p:nvSpPr>
        <p:spPr>
          <a:xfrm>
            <a:off x="5595932" y="2492896"/>
            <a:ext cx="1295615" cy="288032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 smtClean="0"/>
              <a:t>평화의 공원</a:t>
            </a:r>
            <a:endParaRPr lang="ko-KR" altLang="en-US" sz="1400" dirty="0"/>
          </a:p>
        </p:txBody>
      </p:sp>
      <p:sp>
        <p:nvSpPr>
          <p:cNvPr id="30" name="직사각형 29"/>
          <p:cNvSpPr/>
          <p:nvPr/>
        </p:nvSpPr>
        <p:spPr>
          <a:xfrm>
            <a:off x="864267" y="3805340"/>
            <a:ext cx="1403478" cy="288032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smtClean="0"/>
              <a:t>난지한강공원</a:t>
            </a:r>
            <a:endParaRPr lang="ko-KR" altLang="en-US" sz="1400" dirty="0"/>
          </a:p>
        </p:txBody>
      </p:sp>
      <p:sp>
        <p:nvSpPr>
          <p:cNvPr id="31" name="직사각형 30"/>
          <p:cNvSpPr/>
          <p:nvPr/>
        </p:nvSpPr>
        <p:spPr>
          <a:xfrm>
            <a:off x="4366862" y="1137345"/>
            <a:ext cx="866893" cy="288032"/>
          </a:xfrm>
          <a:prstGeom prst="rect">
            <a:avLst/>
          </a:prstGeom>
          <a:solidFill>
            <a:srgbClr val="FFFF00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 err="1" smtClean="0">
                <a:solidFill>
                  <a:schemeClr val="tx1"/>
                </a:solidFill>
              </a:rPr>
              <a:t>증산로</a:t>
            </a:r>
            <a:endParaRPr lang="ko-KR" altLang="en-US" sz="1400" dirty="0">
              <a:solidFill>
                <a:schemeClr val="tx1"/>
              </a:solidFill>
            </a:endParaRPr>
          </a:p>
        </p:txBody>
      </p:sp>
      <p:sp>
        <p:nvSpPr>
          <p:cNvPr id="32" name="직사각형 31"/>
          <p:cNvSpPr/>
          <p:nvPr/>
        </p:nvSpPr>
        <p:spPr>
          <a:xfrm>
            <a:off x="2026855" y="3177654"/>
            <a:ext cx="1008113" cy="288032"/>
          </a:xfrm>
          <a:prstGeom prst="rect">
            <a:avLst/>
          </a:prstGeom>
          <a:solidFill>
            <a:srgbClr val="FFFF00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smtClean="0">
                <a:solidFill>
                  <a:schemeClr val="tx1"/>
                </a:solidFill>
              </a:rPr>
              <a:t>강변북로</a:t>
            </a:r>
            <a:endParaRPr lang="ko-KR" altLang="en-US" sz="1400" dirty="0">
              <a:solidFill>
                <a:schemeClr val="tx1"/>
              </a:solidFill>
            </a:endParaRPr>
          </a:p>
        </p:txBody>
      </p:sp>
      <p:sp>
        <p:nvSpPr>
          <p:cNvPr id="33" name="직사각형 32"/>
          <p:cNvSpPr/>
          <p:nvPr/>
        </p:nvSpPr>
        <p:spPr>
          <a:xfrm>
            <a:off x="7473239" y="3717032"/>
            <a:ext cx="1131112" cy="288032"/>
          </a:xfrm>
          <a:prstGeom prst="rect">
            <a:avLst/>
          </a:prstGeom>
          <a:solidFill>
            <a:srgbClr val="FFFF00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 err="1" smtClean="0">
                <a:solidFill>
                  <a:schemeClr val="tx1"/>
                </a:solidFill>
              </a:rPr>
              <a:t>내부순환로</a:t>
            </a:r>
            <a:endParaRPr lang="ko-KR" altLang="en-US" sz="1400" dirty="0">
              <a:solidFill>
                <a:schemeClr val="tx1"/>
              </a:solidFill>
            </a:endParaRPr>
          </a:p>
        </p:txBody>
      </p:sp>
      <p:sp>
        <p:nvSpPr>
          <p:cNvPr id="34" name="직사각형 33"/>
          <p:cNvSpPr/>
          <p:nvPr/>
        </p:nvSpPr>
        <p:spPr>
          <a:xfrm>
            <a:off x="7020272" y="5451376"/>
            <a:ext cx="1387991" cy="288032"/>
          </a:xfrm>
          <a:prstGeom prst="rect">
            <a:avLst/>
          </a:prstGeom>
          <a:solidFill>
            <a:srgbClr val="FFFF00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smtClean="0">
                <a:solidFill>
                  <a:schemeClr val="tx1"/>
                </a:solidFill>
              </a:rPr>
              <a:t>성산대교 북단</a:t>
            </a:r>
            <a:endParaRPr lang="ko-KR" altLang="en-US" sz="1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350390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907" t="12399" r="3019" b="7967"/>
          <a:stretch/>
        </p:blipFill>
        <p:spPr>
          <a:xfrm>
            <a:off x="415788" y="1000665"/>
            <a:ext cx="8319268" cy="5027240"/>
          </a:xfrm>
          <a:prstGeom prst="rect">
            <a:avLst/>
          </a:prstGeom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28596" y="214290"/>
            <a:ext cx="8229600" cy="428628"/>
          </a:xfrm>
          <a:ln>
            <a:miter lim="800000"/>
            <a:headEnd/>
            <a:tailEnd/>
          </a:ln>
        </p:spPr>
        <p:txBody>
          <a:bodyPr anchor="b">
            <a:normAutofit fontScale="90000"/>
          </a:bodyPr>
          <a:lstStyle/>
          <a:p>
            <a:pPr algn="l" eaLnBrk="1" fontAlgn="auto" hangingPunct="1">
              <a:spcAft>
                <a:spcPts val="0"/>
              </a:spcAft>
              <a:defRPr lang="ko-KR" altLang="en-US"/>
            </a:pPr>
            <a:r>
              <a:rPr lang="ko-KR" altLang="en-US" sz="2333" dirty="0"/>
              <a:t>     </a:t>
            </a:r>
            <a:r>
              <a:rPr lang="ko-KR" altLang="en-US" sz="2666" b="1" dirty="0"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 scaled="0"/>
                </a:gradFill>
              </a:rPr>
              <a:t>위  치  도</a:t>
            </a:r>
            <a:r>
              <a:rPr lang="en-US" altLang="ko-KR" sz="2666" b="1" dirty="0" smtClean="0"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 scaled="0"/>
                </a:gradFill>
              </a:rPr>
              <a:t>(</a:t>
            </a:r>
            <a:r>
              <a:rPr lang="ko-KR" altLang="en-US" sz="2666" b="1" dirty="0" smtClean="0"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 scaled="0"/>
                </a:gradFill>
              </a:rPr>
              <a:t>표지판 설치도면</a:t>
            </a:r>
            <a:r>
              <a:rPr lang="en-US" altLang="ko-KR" sz="2666" b="1" dirty="0" smtClean="0"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 scaled="0"/>
                </a:gradFill>
              </a:rPr>
              <a:t>)</a:t>
            </a:r>
            <a:endParaRPr lang="ko-KR" altLang="en-US" sz="2999" b="1" dirty="0"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 scaled="0"/>
              </a:gradFill>
            </a:endParaRPr>
          </a:p>
        </p:txBody>
      </p:sp>
      <p:graphicFrame>
        <p:nvGraphicFramePr>
          <p:cNvPr id="7" name="내용 개체 틀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2290636552"/>
              </p:ext>
            </p:extLst>
          </p:nvPr>
        </p:nvGraphicFramePr>
        <p:xfrm>
          <a:off x="357188" y="765175"/>
          <a:ext cx="8429625" cy="5329238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842962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5329238">
                <a:tc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endParaRPr lang="ko-KR" altLang="en-US" sz="1800" dirty="0"/>
                    </a:p>
                  </a:txBody>
                  <a:tcPr marL="91439" marR="91439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4" name="제목 1"/>
          <p:cNvSpPr txBox="1"/>
          <p:nvPr/>
        </p:nvSpPr>
        <p:spPr>
          <a:xfrm>
            <a:off x="357188" y="6143625"/>
            <a:ext cx="8229600" cy="582613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marL="342900" indent="-342900" fontAlgn="auto">
              <a:buFontTx/>
              <a:buAutoNum type="arabicPeriod"/>
              <a:defRPr lang="ko-KR"/>
            </a:pPr>
            <a:r>
              <a:rPr kumimoji="0" lang="ko-KR" altLang="en-US" sz="1600" b="1" dirty="0">
                <a:latin typeface="돋움"/>
                <a:ea typeface="돋움"/>
                <a:cs typeface="+mj-cs"/>
              </a:rPr>
              <a:t>설치위치 </a:t>
            </a:r>
            <a:r>
              <a:rPr kumimoji="0" lang="ko-KR" altLang="en-US" sz="1600" b="1" dirty="0" err="1">
                <a:latin typeface="돋움"/>
                <a:ea typeface="돋움"/>
                <a:cs typeface="+mj-cs"/>
              </a:rPr>
              <a:t>연번으로</a:t>
            </a:r>
            <a:r>
              <a:rPr kumimoji="0" lang="ko-KR" altLang="en-US" sz="1600" b="1" dirty="0">
                <a:latin typeface="돋움"/>
                <a:ea typeface="돋움"/>
                <a:cs typeface="+mj-cs"/>
              </a:rPr>
              <a:t> 표기</a:t>
            </a:r>
          </a:p>
          <a:p>
            <a:pPr marL="342900" indent="-342900" fontAlgn="auto">
              <a:spcAft>
                <a:spcPts val="0"/>
              </a:spcAft>
              <a:buFontTx/>
              <a:buAutoNum type="arabicPeriod"/>
              <a:defRPr lang="ko-KR"/>
            </a:pPr>
            <a:r>
              <a:rPr kumimoji="0" lang="ko-KR" altLang="en-US" sz="1600" b="1" dirty="0">
                <a:latin typeface="돋움"/>
                <a:ea typeface="돋움"/>
              </a:rPr>
              <a:t>주요 도로 및 시설 지명 표기</a:t>
            </a:r>
            <a:endParaRPr kumimoji="0" lang="ko-KR" altLang="en-US" sz="1600" spc="5" dirty="0">
              <a:latin typeface="돋움"/>
              <a:ea typeface="돋움"/>
              <a:cs typeface="+mj-cs"/>
            </a:endParaRPr>
          </a:p>
        </p:txBody>
      </p:sp>
      <p:sp>
        <p:nvSpPr>
          <p:cNvPr id="6" name="모서리가 둥근 직사각형 5"/>
          <p:cNvSpPr/>
          <p:nvPr/>
        </p:nvSpPr>
        <p:spPr>
          <a:xfrm>
            <a:off x="500063" y="285750"/>
            <a:ext cx="285750" cy="285750"/>
          </a:xfrm>
          <a:prstGeom prst="roundRect">
            <a:avLst>
              <a:gd name="adj" fmla="val 16667"/>
            </a:avLst>
          </a:prstGeom>
          <a:gradFill flip="none" rotWithShape="1">
            <a:gsLst>
              <a:gs pos="0">
                <a:srgbClr val="8488C4"/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path path="rect">
              <a:fillToRect r="100000" b="100000"/>
            </a:path>
            <a:tileRect l="-100000" t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 lang="ko-KR" altLang="en-US"/>
            </a:pPr>
            <a:endParaRPr kumimoji="0" lang="ko-KR" altLang="en-US"/>
          </a:p>
        </p:txBody>
      </p:sp>
      <p:sp>
        <p:nvSpPr>
          <p:cNvPr id="8" name="타원 7"/>
          <p:cNvSpPr/>
          <p:nvPr/>
        </p:nvSpPr>
        <p:spPr>
          <a:xfrm>
            <a:off x="3085964" y="2288495"/>
            <a:ext cx="216024" cy="19409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 smtClean="0">
                <a:solidFill>
                  <a:srgbClr val="FF0000"/>
                </a:solidFill>
              </a:rPr>
              <a:t>3</a:t>
            </a:r>
            <a:endParaRPr lang="ko-KR" altLang="en-US" sz="1200" dirty="0">
              <a:solidFill>
                <a:srgbClr val="FF0000"/>
              </a:solidFill>
            </a:endParaRPr>
          </a:p>
        </p:txBody>
      </p:sp>
      <p:sp>
        <p:nvSpPr>
          <p:cNvPr id="9" name="타원 8"/>
          <p:cNvSpPr/>
          <p:nvPr/>
        </p:nvSpPr>
        <p:spPr>
          <a:xfrm>
            <a:off x="3167770" y="2856282"/>
            <a:ext cx="216024" cy="19409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 smtClean="0">
                <a:solidFill>
                  <a:srgbClr val="FF0000"/>
                </a:solidFill>
              </a:rPr>
              <a:t>2</a:t>
            </a:r>
            <a:endParaRPr lang="ko-KR" altLang="en-US" sz="1200" dirty="0">
              <a:solidFill>
                <a:srgbClr val="FF0000"/>
              </a:solidFill>
            </a:endParaRPr>
          </a:p>
        </p:txBody>
      </p:sp>
      <p:sp>
        <p:nvSpPr>
          <p:cNvPr id="10" name="타원 9"/>
          <p:cNvSpPr/>
          <p:nvPr/>
        </p:nvSpPr>
        <p:spPr>
          <a:xfrm>
            <a:off x="1115616" y="3544390"/>
            <a:ext cx="216024" cy="19409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 smtClean="0">
                <a:solidFill>
                  <a:srgbClr val="FF0000"/>
                </a:solidFill>
              </a:rPr>
              <a:t>1</a:t>
            </a:r>
            <a:endParaRPr lang="ko-KR" altLang="en-US" sz="1200" dirty="0">
              <a:solidFill>
                <a:srgbClr val="FF0000"/>
              </a:solidFill>
            </a:endParaRPr>
          </a:p>
        </p:txBody>
      </p:sp>
      <p:sp>
        <p:nvSpPr>
          <p:cNvPr id="11" name="타원 10"/>
          <p:cNvSpPr/>
          <p:nvPr/>
        </p:nvSpPr>
        <p:spPr>
          <a:xfrm>
            <a:off x="4847518" y="3058053"/>
            <a:ext cx="216024" cy="19409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>
                <a:solidFill>
                  <a:srgbClr val="FF0000"/>
                </a:solidFill>
              </a:rPr>
              <a:t>4</a:t>
            </a:r>
            <a:endParaRPr lang="ko-KR" altLang="en-US" sz="1200" dirty="0">
              <a:solidFill>
                <a:srgbClr val="FF0000"/>
              </a:solidFill>
            </a:endParaRPr>
          </a:p>
        </p:txBody>
      </p:sp>
      <p:sp>
        <p:nvSpPr>
          <p:cNvPr id="12" name="타원 11"/>
          <p:cNvSpPr/>
          <p:nvPr/>
        </p:nvSpPr>
        <p:spPr>
          <a:xfrm>
            <a:off x="5114714" y="2532667"/>
            <a:ext cx="216024" cy="19409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 smtClean="0">
                <a:solidFill>
                  <a:srgbClr val="FF0000"/>
                </a:solidFill>
              </a:rPr>
              <a:t>5</a:t>
            </a:r>
            <a:endParaRPr lang="ko-KR" altLang="en-US" sz="1200" dirty="0">
              <a:solidFill>
                <a:srgbClr val="FF0000"/>
              </a:solidFill>
            </a:endParaRPr>
          </a:p>
        </p:txBody>
      </p:sp>
      <p:sp>
        <p:nvSpPr>
          <p:cNvPr id="13" name="타원 12"/>
          <p:cNvSpPr/>
          <p:nvPr/>
        </p:nvSpPr>
        <p:spPr>
          <a:xfrm>
            <a:off x="5688124" y="3144077"/>
            <a:ext cx="216024" cy="19409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 smtClean="0">
                <a:solidFill>
                  <a:srgbClr val="FF0000"/>
                </a:solidFill>
              </a:rPr>
              <a:t>6</a:t>
            </a:r>
            <a:endParaRPr lang="ko-KR" altLang="en-US" sz="1200" dirty="0">
              <a:solidFill>
                <a:srgbClr val="FF0000"/>
              </a:solidFill>
            </a:endParaRPr>
          </a:p>
        </p:txBody>
      </p:sp>
      <p:sp>
        <p:nvSpPr>
          <p:cNvPr id="14" name="타원 13"/>
          <p:cNvSpPr/>
          <p:nvPr/>
        </p:nvSpPr>
        <p:spPr>
          <a:xfrm>
            <a:off x="6457821" y="3246989"/>
            <a:ext cx="216024" cy="19409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 smtClean="0">
                <a:solidFill>
                  <a:srgbClr val="FF0000"/>
                </a:solidFill>
              </a:rPr>
              <a:t>7</a:t>
            </a:r>
            <a:endParaRPr lang="ko-KR" altLang="en-US" sz="1200" dirty="0">
              <a:solidFill>
                <a:srgbClr val="FF0000"/>
              </a:solidFill>
            </a:endParaRPr>
          </a:p>
        </p:txBody>
      </p:sp>
      <p:sp>
        <p:nvSpPr>
          <p:cNvPr id="15" name="타원 14"/>
          <p:cNvSpPr/>
          <p:nvPr/>
        </p:nvSpPr>
        <p:spPr>
          <a:xfrm>
            <a:off x="7045126" y="2529558"/>
            <a:ext cx="216024" cy="19409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 smtClean="0">
                <a:solidFill>
                  <a:srgbClr val="FF0000"/>
                </a:solidFill>
              </a:rPr>
              <a:t>8</a:t>
            </a:r>
            <a:endParaRPr lang="ko-KR" altLang="en-US" sz="1200" dirty="0">
              <a:solidFill>
                <a:srgbClr val="FF0000"/>
              </a:solidFill>
            </a:endParaRPr>
          </a:p>
        </p:txBody>
      </p:sp>
      <p:sp>
        <p:nvSpPr>
          <p:cNvPr id="16" name="타원 15"/>
          <p:cNvSpPr/>
          <p:nvPr/>
        </p:nvSpPr>
        <p:spPr>
          <a:xfrm>
            <a:off x="7668344" y="3383358"/>
            <a:ext cx="216024" cy="19409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 smtClean="0">
                <a:solidFill>
                  <a:srgbClr val="FF0000"/>
                </a:solidFill>
              </a:rPr>
              <a:t>9</a:t>
            </a:r>
            <a:endParaRPr lang="ko-KR" altLang="en-US" sz="1200" dirty="0">
              <a:solidFill>
                <a:srgbClr val="FF0000"/>
              </a:solidFill>
            </a:endParaRPr>
          </a:p>
        </p:txBody>
      </p:sp>
      <p:sp>
        <p:nvSpPr>
          <p:cNvPr id="17" name="직사각형 16"/>
          <p:cNvSpPr/>
          <p:nvPr/>
        </p:nvSpPr>
        <p:spPr>
          <a:xfrm>
            <a:off x="1835696" y="2626605"/>
            <a:ext cx="1070540" cy="288032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smtClean="0"/>
              <a:t>하늘공원</a:t>
            </a:r>
            <a:endParaRPr lang="ko-KR" altLang="en-US" sz="1400"/>
          </a:p>
        </p:txBody>
      </p:sp>
      <p:sp>
        <p:nvSpPr>
          <p:cNvPr id="18" name="직사각형 17"/>
          <p:cNvSpPr/>
          <p:nvPr/>
        </p:nvSpPr>
        <p:spPr>
          <a:xfrm>
            <a:off x="5796136" y="2194557"/>
            <a:ext cx="1295615" cy="288032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 smtClean="0"/>
              <a:t>평화의 공원</a:t>
            </a:r>
            <a:endParaRPr lang="ko-KR" altLang="en-US" sz="1400" dirty="0"/>
          </a:p>
        </p:txBody>
      </p:sp>
      <p:sp>
        <p:nvSpPr>
          <p:cNvPr id="19" name="직사각형 18"/>
          <p:cNvSpPr/>
          <p:nvPr/>
        </p:nvSpPr>
        <p:spPr>
          <a:xfrm>
            <a:off x="1790498" y="4941168"/>
            <a:ext cx="1403478" cy="288032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smtClean="0"/>
              <a:t>난지한강공원</a:t>
            </a:r>
            <a:endParaRPr lang="ko-KR" altLang="en-US" sz="1400" dirty="0"/>
          </a:p>
        </p:txBody>
      </p:sp>
      <p:sp>
        <p:nvSpPr>
          <p:cNvPr id="20" name="직사각형 19"/>
          <p:cNvSpPr/>
          <p:nvPr/>
        </p:nvSpPr>
        <p:spPr>
          <a:xfrm>
            <a:off x="7334388" y="4630812"/>
            <a:ext cx="1387991" cy="288032"/>
          </a:xfrm>
          <a:prstGeom prst="rect">
            <a:avLst/>
          </a:prstGeom>
          <a:solidFill>
            <a:srgbClr val="FFFF00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smtClean="0">
                <a:solidFill>
                  <a:schemeClr val="tx1"/>
                </a:solidFill>
              </a:rPr>
              <a:t>성산대교 북단</a:t>
            </a:r>
            <a:endParaRPr lang="ko-KR" altLang="en-US" sz="1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7686851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28596" y="642918"/>
            <a:ext cx="2857520" cy="471478"/>
          </a:xfrm>
          <a:ln>
            <a:miter lim="800000"/>
            <a:headEnd/>
            <a:tailEnd/>
          </a:ln>
        </p:spPr>
        <p:txBody>
          <a:bodyPr>
            <a:noAutofit/>
          </a:bodyPr>
          <a:lstStyle/>
          <a:p>
            <a:pPr eaLnBrk="1" fontAlgn="auto" hangingPunct="1">
              <a:lnSpc>
                <a:spcPct val="80000"/>
              </a:lnSpc>
              <a:spcAft>
                <a:spcPts val="0"/>
              </a:spcAft>
              <a:buFont typeface="Arial"/>
              <a:buNone/>
              <a:defRPr lang="ko-KR" altLang="en-US"/>
            </a:pPr>
            <a:r>
              <a:rPr lang="ko-KR" altLang="en-US" sz="2400" b="1" dirty="0"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 scaled="0"/>
                </a:gradFill>
              </a:rPr>
              <a:t>     신청개요</a:t>
            </a:r>
          </a:p>
        </p:txBody>
      </p:sp>
      <p:graphicFrame>
        <p:nvGraphicFramePr>
          <p:cNvPr id="5" name="내용 개체 틀 4"/>
          <p:cNvGraphicFramePr/>
          <p:nvPr>
            <p:extLst>
              <p:ext uri="{D42A27DB-BD31-4B8C-83A1-F6EECF244321}">
                <p14:modId xmlns:p14="http://schemas.microsoft.com/office/powerpoint/2010/main" xmlns="" val="3320127239"/>
              </p:ext>
            </p:extLst>
          </p:nvPr>
        </p:nvGraphicFramePr>
        <p:xfrm>
          <a:off x="500633" y="1214439"/>
          <a:ext cx="8175823" cy="28780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45251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633057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429254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defRPr lang="ko-KR" altLang="en-US"/>
                      </a:pPr>
                      <a:r>
                        <a:rPr lang="ko-KR" altLang="en-US" sz="1800" b="1" dirty="0">
                          <a:solidFill>
                            <a:schemeClr val="tx1"/>
                          </a:solidFill>
                          <a:ea typeface="맑은 고딕"/>
                        </a:rPr>
                        <a:t> </a:t>
                      </a:r>
                      <a:r>
                        <a:rPr lang="ko-KR" altLang="en-US" sz="1800" b="1" dirty="0" smtClean="0">
                          <a:solidFill>
                            <a:schemeClr val="tx1"/>
                          </a:solidFill>
                          <a:ea typeface="맑은 고딕"/>
                        </a:rPr>
                        <a:t>사 업 위 치</a:t>
                      </a:r>
                      <a:endParaRPr lang="ko-KR" altLang="en-US" sz="1800" b="1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T="45719" marB="45719" anchor="ctr"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r>
                        <a:rPr lang="ko-KR" altLang="en-US" sz="1800" dirty="0" smtClean="0">
                          <a:solidFill>
                            <a:schemeClr val="tx1"/>
                          </a:solidFill>
                          <a:ea typeface="맑은 고딕"/>
                        </a:rPr>
                        <a:t>월드컵대교 건설공사 북단</a:t>
                      </a:r>
                      <a:r>
                        <a:rPr lang="en-US" altLang="ko-KR" sz="1800" dirty="0" smtClean="0">
                          <a:solidFill>
                            <a:schemeClr val="tx1"/>
                          </a:solidFill>
                          <a:ea typeface="맑은 고딕"/>
                        </a:rPr>
                        <a:t>IC </a:t>
                      </a:r>
                      <a:r>
                        <a:rPr lang="ko-KR" altLang="en-US" sz="1800" dirty="0" smtClean="0">
                          <a:solidFill>
                            <a:schemeClr val="tx1"/>
                          </a:solidFill>
                          <a:ea typeface="맑은 고딕"/>
                        </a:rPr>
                        <a:t>연결로 구간</a:t>
                      </a:r>
                      <a:endParaRPr lang="ko-KR" altLang="en-US" sz="1800" dirty="0">
                        <a:solidFill>
                          <a:schemeClr val="tx1"/>
                        </a:solidFill>
                        <a:ea typeface="맑은 고딕"/>
                      </a:endParaRPr>
                    </a:p>
                  </a:txBody>
                  <a:tcPr marT="45719" marB="45719" anchor="ctr"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65026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defRPr lang="ko-KR" altLang="en-US"/>
                      </a:pPr>
                      <a:r>
                        <a:rPr lang="ko-KR" altLang="en-US" sz="1800" b="1" dirty="0">
                          <a:solidFill>
                            <a:schemeClr val="tx1"/>
                          </a:solidFill>
                          <a:ea typeface="맑은 고딕"/>
                        </a:rPr>
                        <a:t> </a:t>
                      </a:r>
                      <a:r>
                        <a:rPr lang="ko-KR" altLang="en-US" sz="1800" b="1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설 치 수 량</a:t>
                      </a:r>
                      <a:r>
                        <a:rPr lang="en-US" altLang="ko-KR" sz="2000" b="1" dirty="0" smtClean="0">
                          <a:solidFill>
                            <a:schemeClr val="tx1"/>
                          </a:solidFill>
                          <a:ea typeface="맑은 고딕"/>
                        </a:rPr>
                        <a:t> </a:t>
                      </a:r>
                      <a:endParaRPr lang="ko-KR" altLang="en-US" sz="2000" b="1" dirty="0">
                        <a:solidFill>
                          <a:schemeClr val="tx1"/>
                        </a:solidFill>
                        <a:ea typeface="맑은 고딕"/>
                      </a:endParaRPr>
                    </a:p>
                  </a:txBody>
                  <a:tcPr marT="45719" marB="45719" anchor="ctr"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r>
                        <a:rPr lang="ko-KR" altLang="en-US" sz="1800" dirty="0" smtClean="0">
                          <a:solidFill>
                            <a:schemeClr val="tx1"/>
                          </a:solidFill>
                          <a:ea typeface="맑은 고딕"/>
                        </a:rPr>
                        <a:t>안내표지판 </a:t>
                      </a:r>
                      <a:r>
                        <a:rPr lang="en-US" altLang="ko-KR" sz="1800" dirty="0" smtClean="0">
                          <a:solidFill>
                            <a:schemeClr val="tx1"/>
                          </a:solidFill>
                          <a:ea typeface="맑은 고딕"/>
                        </a:rPr>
                        <a:t>9</a:t>
                      </a:r>
                      <a:r>
                        <a:rPr lang="ko-KR" altLang="en-US" sz="1800" dirty="0" smtClean="0">
                          <a:solidFill>
                            <a:schemeClr val="tx1"/>
                          </a:solidFill>
                          <a:ea typeface="맑은 고딕"/>
                        </a:rPr>
                        <a:t>개소</a:t>
                      </a:r>
                      <a:endParaRPr lang="ko-KR" altLang="en-US" sz="1800" dirty="0">
                        <a:solidFill>
                          <a:schemeClr val="tx1"/>
                        </a:solidFill>
                        <a:ea typeface="맑은 고딕"/>
                      </a:endParaRPr>
                    </a:p>
                  </a:txBody>
                  <a:tcPr marT="45719" marB="45719" anchor="ctr"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429254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defRPr lang="ko-KR" altLang="en-US"/>
                      </a:pPr>
                      <a:r>
                        <a:rPr lang="ko-KR" altLang="en-US" sz="1800" b="1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설치예정</a:t>
                      </a:r>
                      <a:r>
                        <a:rPr lang="ko-KR" altLang="en-US" sz="1800" b="1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시기</a:t>
                      </a:r>
                      <a:endParaRPr lang="ko-KR" altLang="en-US" sz="1800" b="1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T="45719" marB="45719" anchor="ctr"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r>
                        <a:rPr lang="en-US" altLang="ko-KR" sz="1800" dirty="0" smtClean="0">
                          <a:solidFill>
                            <a:schemeClr val="tx1"/>
                          </a:solidFill>
                          <a:ea typeface="맑은 고딕"/>
                        </a:rPr>
                        <a:t>2017. 2.</a:t>
                      </a:r>
                      <a:endParaRPr lang="ko-KR" altLang="en-US" sz="1800" dirty="0">
                        <a:solidFill>
                          <a:schemeClr val="tx1"/>
                        </a:solidFill>
                        <a:ea typeface="맑은 고딕"/>
                      </a:endParaRPr>
                    </a:p>
                  </a:txBody>
                  <a:tcPr marT="45719" marB="45719" anchor="ctr"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395082">
                <a:tc>
                  <a:txBody>
                    <a:bodyPr/>
                    <a:lstStyle/>
                    <a:p>
                      <a:pPr marL="0" algn="ctr" defTabSz="914400" eaLnBrk="1" latinLnBrk="1" hangingPunct="1">
                        <a:lnSpc>
                          <a:spcPct val="100000"/>
                        </a:lnSpc>
                        <a:defRPr lang="ko-KR" altLang="en-US"/>
                      </a:pPr>
                      <a:r>
                        <a:rPr lang="ko-KR" altLang="en-US" sz="1800" b="1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신청사유</a:t>
                      </a:r>
                    </a:p>
                  </a:txBody>
                  <a:tcPr marT="45719" marB="45719" anchor="ctr"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r>
                        <a:rPr lang="ko-KR" altLang="en-US" sz="1800" dirty="0" smtClean="0">
                          <a:solidFill>
                            <a:schemeClr val="tx1"/>
                          </a:solidFill>
                          <a:ea typeface="맑은 고딕"/>
                        </a:rPr>
                        <a:t>월드컵대교 북단</a:t>
                      </a:r>
                      <a:r>
                        <a:rPr lang="en-US" altLang="ko-KR" sz="1800" dirty="0" smtClean="0">
                          <a:solidFill>
                            <a:schemeClr val="tx1"/>
                          </a:solidFill>
                          <a:ea typeface="맑은 고딕"/>
                        </a:rPr>
                        <a:t>IC(</a:t>
                      </a:r>
                      <a:r>
                        <a:rPr lang="ko-KR" altLang="en-US" sz="1800" dirty="0" smtClean="0">
                          <a:solidFill>
                            <a:schemeClr val="tx1"/>
                          </a:solidFill>
                          <a:ea typeface="맑은 고딕"/>
                        </a:rPr>
                        <a:t>현 난지</a:t>
                      </a:r>
                      <a:r>
                        <a:rPr lang="en-US" altLang="ko-KR" sz="1800" dirty="0" smtClean="0">
                          <a:solidFill>
                            <a:schemeClr val="tx1"/>
                          </a:solidFill>
                          <a:ea typeface="맑은 고딕"/>
                        </a:rPr>
                        <a:t>IC) </a:t>
                      </a:r>
                      <a:r>
                        <a:rPr lang="ko-KR" altLang="en-US" sz="1800" dirty="0" smtClean="0">
                          <a:solidFill>
                            <a:schemeClr val="tx1"/>
                          </a:solidFill>
                          <a:ea typeface="맑은 고딕"/>
                        </a:rPr>
                        <a:t>공사와 관련하여 </a:t>
                      </a:r>
                      <a:r>
                        <a:rPr lang="en-US" altLang="ko-KR" sz="1800" dirty="0" smtClean="0">
                          <a:solidFill>
                            <a:schemeClr val="tx1"/>
                          </a:solidFill>
                          <a:ea typeface="맑은 고딕"/>
                        </a:rPr>
                        <a:t>’17</a:t>
                      </a:r>
                      <a:r>
                        <a:rPr lang="ko-KR" altLang="en-US" sz="1800" dirty="0" smtClean="0">
                          <a:solidFill>
                            <a:schemeClr val="tx1"/>
                          </a:solidFill>
                          <a:ea typeface="맑은 고딕"/>
                        </a:rPr>
                        <a:t>년 </a:t>
                      </a:r>
                      <a:r>
                        <a:rPr lang="en-US" altLang="ko-KR" sz="1800" dirty="0" smtClean="0">
                          <a:solidFill>
                            <a:schemeClr val="tx1"/>
                          </a:solidFill>
                          <a:ea typeface="맑은 고딕"/>
                        </a:rPr>
                        <a:t>6</a:t>
                      </a:r>
                      <a:r>
                        <a:rPr lang="ko-KR" altLang="en-US" sz="1800" dirty="0" smtClean="0">
                          <a:solidFill>
                            <a:schemeClr val="tx1"/>
                          </a:solidFill>
                          <a:ea typeface="맑은 고딕"/>
                        </a:rPr>
                        <a:t>월</a:t>
                      </a:r>
                      <a:endParaRPr lang="en-US" altLang="ko-KR" sz="1800" dirty="0" smtClean="0">
                        <a:solidFill>
                          <a:schemeClr val="tx1"/>
                        </a:solidFill>
                        <a:ea typeface="맑은 고딕"/>
                      </a:endParaRPr>
                    </a:p>
                    <a:p>
                      <a:pPr latinLnBrk="1">
                        <a:defRPr lang="ko-KR" altLang="en-US"/>
                      </a:pPr>
                      <a:r>
                        <a:rPr lang="ko-KR" altLang="en-US" sz="1800" dirty="0" smtClean="0">
                          <a:solidFill>
                            <a:schemeClr val="tx1"/>
                          </a:solidFill>
                          <a:ea typeface="맑은 고딕"/>
                        </a:rPr>
                        <a:t>토공구간의 연결로 </a:t>
                      </a:r>
                      <a:r>
                        <a:rPr lang="en-US" altLang="ko-KR" sz="1800" dirty="0" smtClean="0">
                          <a:solidFill>
                            <a:schemeClr val="tx1"/>
                          </a:solidFill>
                          <a:ea typeface="맑은 고딕"/>
                        </a:rPr>
                        <a:t>5</a:t>
                      </a:r>
                      <a:r>
                        <a:rPr lang="ko-KR" altLang="en-US" sz="1800" dirty="0" smtClean="0">
                          <a:solidFill>
                            <a:schemeClr val="tx1"/>
                          </a:solidFill>
                          <a:ea typeface="맑은 고딕"/>
                        </a:rPr>
                        <a:t>개소</a:t>
                      </a:r>
                      <a:r>
                        <a:rPr lang="en-US" altLang="ko-KR" sz="1800" dirty="0" smtClean="0">
                          <a:solidFill>
                            <a:schemeClr val="tx1"/>
                          </a:solidFill>
                          <a:ea typeface="맑은 고딕"/>
                        </a:rPr>
                        <a:t>(Ramp-A,B,C,D,F) </a:t>
                      </a:r>
                      <a:r>
                        <a:rPr lang="ko-KR" altLang="en-US" sz="1800" dirty="0" smtClean="0">
                          <a:solidFill>
                            <a:schemeClr val="tx1"/>
                          </a:solidFill>
                          <a:ea typeface="맑은 고딕"/>
                        </a:rPr>
                        <a:t>개통에 따른</a:t>
                      </a:r>
                      <a:endParaRPr lang="en-US" altLang="ko-KR" sz="1800" dirty="0" smtClean="0">
                        <a:solidFill>
                          <a:schemeClr val="tx1"/>
                        </a:solidFill>
                        <a:ea typeface="맑은 고딕"/>
                      </a:endParaRPr>
                    </a:p>
                    <a:p>
                      <a:pPr latinLnBrk="1">
                        <a:defRPr lang="ko-KR" altLang="en-US"/>
                      </a:pPr>
                      <a:r>
                        <a:rPr lang="ko-KR" altLang="en-US" sz="1800" dirty="0" smtClean="0">
                          <a:solidFill>
                            <a:schemeClr val="tx1"/>
                          </a:solidFill>
                          <a:ea typeface="맑은 고딕"/>
                        </a:rPr>
                        <a:t>표지판 설치에 대한 문안검토 </a:t>
                      </a:r>
                      <a:r>
                        <a:rPr lang="ko-KR" altLang="en-US" sz="1800" dirty="0" err="1" smtClean="0">
                          <a:solidFill>
                            <a:schemeClr val="tx1"/>
                          </a:solidFill>
                          <a:ea typeface="맑은 고딕"/>
                        </a:rPr>
                        <a:t>요청건</a:t>
                      </a:r>
                      <a:r>
                        <a:rPr lang="ko-KR" altLang="en-US" sz="1800" dirty="0" smtClean="0">
                          <a:solidFill>
                            <a:schemeClr val="tx1"/>
                          </a:solidFill>
                          <a:ea typeface="맑은 고딕"/>
                        </a:rPr>
                        <a:t> 임</a:t>
                      </a:r>
                      <a:endParaRPr lang="en-US" altLang="ko-KR" sz="1800" dirty="0" smtClean="0">
                        <a:solidFill>
                          <a:schemeClr val="tx1"/>
                        </a:solidFill>
                        <a:ea typeface="맑은 고딕"/>
                      </a:endParaRPr>
                    </a:p>
                    <a:p>
                      <a:pPr latinLnBrk="1">
                        <a:defRPr lang="ko-KR" altLang="en-US"/>
                      </a:pPr>
                      <a:endParaRPr lang="en-US" altLang="ko-KR" sz="1400" dirty="0" smtClean="0">
                        <a:solidFill>
                          <a:schemeClr val="tx1"/>
                        </a:solidFill>
                        <a:latin typeface="08서울남산체 M" pitchFamily="18" charset="-127"/>
                        <a:ea typeface="08서울남산체 M" pitchFamily="18" charset="-127"/>
                      </a:endParaRPr>
                    </a:p>
                    <a:p>
                      <a:pPr latinLnBrk="1">
                        <a:defRPr lang="ko-KR" altLang="en-US"/>
                      </a:pPr>
                      <a:r>
                        <a:rPr lang="en-US" altLang="ko-KR" sz="1400" dirty="0" smtClean="0">
                          <a:solidFill>
                            <a:schemeClr val="tx1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※</a:t>
                      </a:r>
                      <a:r>
                        <a:rPr lang="en-US" altLang="ko-KR" sz="1400" baseline="0" dirty="0" smtClean="0">
                          <a:solidFill>
                            <a:schemeClr val="tx1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 </a:t>
                      </a:r>
                      <a:r>
                        <a:rPr lang="ko-KR" altLang="en-US" sz="1400" baseline="0" dirty="0" smtClean="0">
                          <a:solidFill>
                            <a:schemeClr val="tx1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국토교통부</a:t>
                      </a:r>
                      <a:r>
                        <a:rPr lang="en-US" altLang="ko-KR" sz="1400" baseline="0" dirty="0" smtClean="0">
                          <a:solidFill>
                            <a:schemeClr val="tx1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 “</a:t>
                      </a:r>
                      <a:r>
                        <a:rPr lang="ko-KR" altLang="en-US" sz="1400" baseline="0" dirty="0" smtClean="0">
                          <a:solidFill>
                            <a:schemeClr val="tx1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도로표지규칙</a:t>
                      </a:r>
                      <a:r>
                        <a:rPr lang="en-US" altLang="ko-KR" sz="1400" baseline="0" dirty="0" smtClean="0">
                          <a:solidFill>
                            <a:schemeClr val="tx1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”</a:t>
                      </a:r>
                      <a:r>
                        <a:rPr lang="ko-KR" altLang="en-US" sz="1400" baseline="0" dirty="0" smtClean="0">
                          <a:solidFill>
                            <a:schemeClr val="tx1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 및 </a:t>
                      </a:r>
                      <a:r>
                        <a:rPr lang="en-US" altLang="ko-KR" sz="1400" baseline="0" dirty="0" smtClean="0">
                          <a:solidFill>
                            <a:schemeClr val="tx1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“</a:t>
                      </a:r>
                      <a:r>
                        <a:rPr lang="ko-KR" altLang="en-US" sz="1400" baseline="0" dirty="0" smtClean="0">
                          <a:solidFill>
                            <a:schemeClr val="tx1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도로표지제작</a:t>
                      </a:r>
                      <a:r>
                        <a:rPr lang="en-US" altLang="ko-KR" sz="1400" baseline="0" dirty="0" smtClean="0">
                          <a:solidFill>
                            <a:schemeClr val="tx1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•</a:t>
                      </a:r>
                      <a:r>
                        <a:rPr lang="ko-KR" altLang="en-US" sz="1400" baseline="0" dirty="0" smtClean="0">
                          <a:solidFill>
                            <a:schemeClr val="tx1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설치 및 관리지침</a:t>
                      </a:r>
                      <a:r>
                        <a:rPr lang="en-US" altLang="ko-KR" sz="1400" baseline="0" dirty="0" smtClean="0">
                          <a:solidFill>
                            <a:schemeClr val="tx1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”  </a:t>
                      </a:r>
                      <a:r>
                        <a:rPr lang="ko-KR" altLang="en-US" sz="1400" baseline="0" dirty="0" smtClean="0">
                          <a:solidFill>
                            <a:schemeClr val="tx1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준수</a:t>
                      </a:r>
                      <a:endParaRPr lang="en-US" altLang="ko-KR" sz="1400" baseline="0" dirty="0" smtClean="0">
                        <a:solidFill>
                          <a:schemeClr val="tx1"/>
                        </a:solidFill>
                        <a:latin typeface="08서울남산체 M" pitchFamily="18" charset="-127"/>
                        <a:ea typeface="08서울남산체 M" pitchFamily="18" charset="-127"/>
                      </a:endParaRPr>
                    </a:p>
                    <a:p>
                      <a:pPr latinLnBrk="1">
                        <a:defRPr lang="ko-KR" altLang="en-US"/>
                      </a:pPr>
                      <a:r>
                        <a:rPr lang="en-US" altLang="ko-KR" sz="1400" dirty="0" smtClean="0">
                          <a:solidFill>
                            <a:schemeClr val="tx1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※ </a:t>
                      </a:r>
                      <a:r>
                        <a:rPr lang="ko-KR" altLang="en-US" sz="1400" dirty="0" smtClean="0">
                          <a:solidFill>
                            <a:schemeClr val="tx1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도로표지관리시스템</a:t>
                      </a:r>
                      <a:r>
                        <a:rPr lang="en-US" altLang="ko-KR" sz="1400" dirty="0" smtClean="0">
                          <a:solidFill>
                            <a:schemeClr val="tx1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(</a:t>
                      </a:r>
                      <a:r>
                        <a:rPr lang="en-US" altLang="ko-KR" sz="1400" dirty="0" smtClean="0">
                          <a:solidFill>
                            <a:schemeClr val="tx1"/>
                          </a:solidFill>
                          <a:latin typeface="08서울남산체 M" pitchFamily="18" charset="-127"/>
                          <a:ea typeface="08서울남산체 M" pitchFamily="18" charset="-127"/>
                          <a:hlinkClick r:id="rId2"/>
                        </a:rPr>
                        <a:t>http://www.korearoads</a:t>
                      </a:r>
                      <a:r>
                        <a:rPr lang="en-US" altLang="ko-KR" sz="1400" baseline="0" dirty="0" smtClean="0">
                          <a:solidFill>
                            <a:schemeClr val="tx1"/>
                          </a:solidFill>
                          <a:latin typeface="08서울남산체 M" pitchFamily="18" charset="-127"/>
                          <a:ea typeface="08서울남산체 M" pitchFamily="18" charset="-127"/>
                          <a:hlinkClick r:id="rId2"/>
                        </a:rPr>
                        <a:t>ign.go.kr</a:t>
                      </a:r>
                      <a:r>
                        <a:rPr lang="en-US" altLang="ko-KR" sz="1400" baseline="0" dirty="0" smtClean="0">
                          <a:solidFill>
                            <a:schemeClr val="tx1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) </a:t>
                      </a:r>
                      <a:r>
                        <a:rPr lang="ko-KR" altLang="en-US" sz="1400" baseline="0" dirty="0" smtClean="0">
                          <a:solidFill>
                            <a:schemeClr val="tx1"/>
                          </a:solidFill>
                          <a:latin typeface="08서울남산체 M" pitchFamily="18" charset="-127"/>
                          <a:ea typeface="08서울남산체 M" pitchFamily="18" charset="-127"/>
                        </a:rPr>
                        <a:t>등록</a:t>
                      </a:r>
                      <a:endParaRPr lang="ko-KR" altLang="en-US" sz="1400" dirty="0">
                        <a:solidFill>
                          <a:schemeClr val="tx1"/>
                        </a:solidFill>
                        <a:latin typeface="08서울남산체 M" pitchFamily="18" charset="-127"/>
                        <a:ea typeface="08서울남산체 M" pitchFamily="18" charset="-127"/>
                      </a:endParaRPr>
                    </a:p>
                  </a:txBody>
                  <a:tcPr marT="45719" marB="45719" anchor="ctr"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7" name="모서리가 둥근 직사각형 6"/>
          <p:cNvSpPr/>
          <p:nvPr/>
        </p:nvSpPr>
        <p:spPr>
          <a:xfrm>
            <a:off x="500063" y="714375"/>
            <a:ext cx="357187" cy="357188"/>
          </a:xfrm>
          <a:prstGeom prst="roundRect">
            <a:avLst>
              <a:gd name="adj" fmla="val 16667"/>
            </a:avLst>
          </a:prstGeom>
          <a:gradFill flip="none" rotWithShape="1">
            <a:gsLst>
              <a:gs pos="0">
                <a:srgbClr val="8488C4"/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path path="rect">
              <a:fillToRect r="100000" b="100000"/>
            </a:path>
            <a:tileRect l="-100000" t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 lang="ko-KR" altLang="en-US"/>
            </a:pPr>
            <a:endParaRPr kumimoji="0" lang="ko-KR" altLang="en-US"/>
          </a:p>
        </p:txBody>
      </p:sp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436841429"/>
              </p:ext>
            </p:extLst>
          </p:nvPr>
        </p:nvGraphicFramePr>
        <p:xfrm>
          <a:off x="500062" y="4293095"/>
          <a:ext cx="8176393" cy="2088233"/>
        </p:xfrm>
        <a:graphic>
          <a:graphicData uri="http://schemas.openxmlformats.org/drawingml/2006/table">
            <a:tbl>
              <a:tblPr/>
              <a:tblGrid>
                <a:gridCol w="1191618"/>
                <a:gridCol w="1872208"/>
                <a:gridCol w="2232248"/>
                <a:gridCol w="1568221"/>
                <a:gridCol w="1312098"/>
              </a:tblGrid>
              <a:tr h="298319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구 분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종 별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 dirty="0" err="1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규</a:t>
                      </a: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격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표지수량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비 고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8319">
                <a:tc rowSpan="6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안내</a:t>
                      </a: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표지판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방향표지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3300*2800(2ea</a:t>
                      </a:r>
                      <a:r>
                        <a:rPr lang="en-US" sz="1400" b="1" kern="0" spc="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내민식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831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방향표지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3300*2800</a:t>
                      </a:r>
                      <a:endParaRPr lang="en-US" sz="1400" b="1" kern="0" spc="0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내민식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831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1" kern="0" spc="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</a:t>
                      </a: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방향예고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4000*2500</a:t>
                      </a:r>
                      <a:endParaRPr lang="en-US" sz="1400" b="1" kern="0" spc="0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내민식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831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1" kern="0" spc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</a:t>
                      </a:r>
                      <a:r>
                        <a:rPr lang="ko-KR" altLang="en-US" sz="1400" b="1" kern="0" spc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방향표지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3000*800</a:t>
                      </a:r>
                      <a:endParaRPr lang="en-US" sz="1400" b="1" kern="0" spc="0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복주식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831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1" kern="0" spc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</a:t>
                      </a:r>
                      <a:r>
                        <a:rPr lang="ko-KR" altLang="en-US" sz="1400" b="1" kern="0" spc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방향예고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3600*2200</a:t>
                      </a:r>
                      <a:endParaRPr lang="en-US" sz="1400" b="1" kern="0" spc="0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복주식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831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합 계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400" b="1" kern="0" spc="0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9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400" b="1" kern="0" spc="0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1260475" y="2798763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28596" y="285728"/>
            <a:ext cx="2686040" cy="500066"/>
          </a:xfrm>
          <a:ln>
            <a:miter lim="800000"/>
            <a:headEnd/>
            <a:tailEnd/>
          </a:ln>
        </p:spPr>
        <p:txBody>
          <a:bodyPr>
            <a:normAutofit/>
          </a:bodyPr>
          <a:lstStyle/>
          <a:p>
            <a:pPr algn="l" eaLnBrk="1" fontAlgn="auto" hangingPunct="1">
              <a:spcAft>
                <a:spcPts val="0"/>
              </a:spcAft>
              <a:defRPr lang="ko-KR" altLang="en-US"/>
            </a:pPr>
            <a:r>
              <a:rPr lang="ko-KR" altLang="en-US" sz="2400" b="1" dirty="0"/>
              <a:t>   </a:t>
            </a:r>
            <a:r>
              <a:rPr lang="ko-KR" altLang="en-US" sz="2400" b="1" dirty="0"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 scaled="0"/>
                </a:gradFill>
              </a:rPr>
              <a:t>심의 신청 내용</a:t>
            </a:r>
          </a:p>
        </p:txBody>
      </p:sp>
      <p:sp>
        <p:nvSpPr>
          <p:cNvPr id="6" name="모서리가 둥근 직사각형 5"/>
          <p:cNvSpPr/>
          <p:nvPr/>
        </p:nvSpPr>
        <p:spPr>
          <a:xfrm>
            <a:off x="428625" y="428625"/>
            <a:ext cx="285750" cy="285750"/>
          </a:xfrm>
          <a:prstGeom prst="roundRect">
            <a:avLst>
              <a:gd name="adj" fmla="val 16667"/>
            </a:avLst>
          </a:prstGeom>
          <a:gradFill flip="none" rotWithShape="1">
            <a:gsLst>
              <a:gs pos="0">
                <a:srgbClr val="8488C4"/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path path="rect">
              <a:fillToRect r="100000" b="100000"/>
            </a:path>
            <a:tileRect l="-100000" t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 lang="ko-KR" altLang="en-US"/>
            </a:pPr>
            <a:endParaRPr kumimoji="0" lang="ko-KR" altLang="en-US"/>
          </a:p>
        </p:txBody>
      </p:sp>
      <p:graphicFrame>
        <p:nvGraphicFramePr>
          <p:cNvPr id="8" name="내용 개체 틀 3"/>
          <p:cNvGraphicFramePr/>
          <p:nvPr>
            <p:extLst>
              <p:ext uri="{D42A27DB-BD31-4B8C-83A1-F6EECF244321}">
                <p14:modId xmlns:p14="http://schemas.microsoft.com/office/powerpoint/2010/main" xmlns="" val="2798343055"/>
              </p:ext>
            </p:extLst>
          </p:nvPr>
        </p:nvGraphicFramePr>
        <p:xfrm>
          <a:off x="492124" y="903288"/>
          <a:ext cx="3647828" cy="365602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781677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866151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365125">
                <a:tc>
                  <a:txBody>
                    <a:bodyPr/>
                    <a:lstStyle/>
                    <a:p>
                      <a:pPr algn="ctr" latinLnBrk="1">
                        <a:defRPr lang="ko-KR" altLang="en-US"/>
                      </a:pPr>
                      <a:r>
                        <a:rPr lang="ko-KR" altLang="en-US" sz="1800" b="1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연번</a:t>
                      </a:r>
                      <a:endParaRPr lang="ko-KR" altLang="en-US" sz="1800" b="1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39" marR="91439" marT="45641" marB="45641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r>
                        <a:rPr lang="en-US" altLang="ko-KR" sz="1800" dirty="0" smtClean="0">
                          <a:solidFill>
                            <a:sysClr val="windowText" lastClr="000000"/>
                          </a:solidFill>
                        </a:rPr>
                        <a:t> 1. </a:t>
                      </a:r>
                      <a:r>
                        <a:rPr lang="ko-KR" altLang="en-US" sz="1800" dirty="0" smtClean="0">
                          <a:solidFill>
                            <a:sysClr val="windowText" lastClr="000000"/>
                          </a:solidFill>
                        </a:rPr>
                        <a:t>강변북로</a:t>
                      </a:r>
                      <a:r>
                        <a:rPr lang="en-US" altLang="ko-KR" sz="1800" dirty="0" smtClean="0">
                          <a:solidFill>
                            <a:sysClr val="windowText" lastClr="000000"/>
                          </a:solidFill>
                        </a:rPr>
                        <a:t>(</a:t>
                      </a:r>
                      <a:r>
                        <a:rPr lang="ko-KR" altLang="en-US" sz="1800" dirty="0" smtClean="0">
                          <a:solidFill>
                            <a:sysClr val="windowText" lastClr="000000"/>
                          </a:solidFill>
                        </a:rPr>
                        <a:t>일산방향</a:t>
                      </a:r>
                      <a:r>
                        <a:rPr lang="en-US" altLang="ko-KR" sz="1800" dirty="0" smtClean="0">
                          <a:solidFill>
                            <a:sysClr val="windowText" lastClr="000000"/>
                          </a:solidFill>
                        </a:rPr>
                        <a:t>)</a:t>
                      </a:r>
                      <a:endParaRPr lang="ko-KR" altLang="en-US" sz="18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91439" marR="91439" marT="45641" marB="45641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7" name="내용 개체 틀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847744230"/>
              </p:ext>
            </p:extLst>
          </p:nvPr>
        </p:nvGraphicFramePr>
        <p:xfrm>
          <a:off x="519113" y="1436688"/>
          <a:ext cx="8229600" cy="50165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2885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78595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357454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757346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365745"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defRPr lang="ko-KR" altLang="en-US"/>
                      </a:pPr>
                      <a:r>
                        <a:rPr lang="ko-KR" altLang="en-US" sz="1800" dirty="0">
                          <a:solidFill>
                            <a:schemeClr val="tx1"/>
                          </a:solidFill>
                        </a:rPr>
                        <a:t>당초 </a:t>
                      </a:r>
                      <a:r>
                        <a:rPr lang="ko-KR" altLang="en-US" sz="1800" dirty="0" smtClean="0">
                          <a:solidFill>
                            <a:schemeClr val="tx1"/>
                          </a:solidFill>
                        </a:rPr>
                        <a:t>문안</a:t>
                      </a:r>
                      <a:endParaRPr lang="ko-KR" alt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marT="45714" marB="45714" anchor="ctr"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indent="0" algn="ctr" defTabSz="914400" eaLnBrk="1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lang="ko-KR"/>
                      </a:pPr>
                      <a:r>
                        <a:rPr lang="ko-KR" altLang="en-US" sz="1800" dirty="0" smtClean="0">
                          <a:solidFill>
                            <a:schemeClr val="tx1"/>
                          </a:solidFill>
                        </a:rPr>
                        <a:t>문안 검토</a:t>
                      </a:r>
                      <a:r>
                        <a:rPr lang="en-US" altLang="ko-KR" sz="1800" dirty="0" smtClean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1800" dirty="0">
                          <a:solidFill>
                            <a:schemeClr val="tx1"/>
                          </a:solidFill>
                        </a:rPr>
                        <a:t>안</a:t>
                      </a:r>
                      <a:r>
                        <a:rPr lang="en-US" altLang="ko-KR" sz="180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marT="45714" marB="45714" anchor="ctr"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794220"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2400" dirty="0" smtClean="0">
                        <a:solidFill>
                          <a:srgbClr val="000000"/>
                        </a:solidFill>
                        <a:latin typeface="바탕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  <a:defRPr lang="ko-KR" altLang="en-US"/>
                      </a:pPr>
                      <a:endParaRPr lang="ko-KR" alt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 marT="45714" marB="45714" anchor="ctr"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indent="0" algn="ctr" defTabSz="914400" eaLnBrk="1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lang="ko-KR"/>
                      </a:pPr>
                      <a:endParaRPr lang="ko-KR" alt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 marT="45714" marB="45714" anchor="ctr"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518085">
                <a:tc>
                  <a:txBody>
                    <a:bodyPr/>
                    <a:lstStyle/>
                    <a:p>
                      <a:pPr algn="ctr" latinLnBrk="1">
                        <a:defRPr lang="ko-KR" altLang="en-US"/>
                      </a:pPr>
                      <a:r>
                        <a:rPr lang="ko-KR" altLang="en-US" sz="1400" dirty="0"/>
                        <a:t>표지판 종류 및 규격</a:t>
                      </a:r>
                    </a:p>
                  </a:txBody>
                  <a:tcPr marT="45714" marB="45714" anchor="ctr"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defRPr lang="ko-KR" altLang="en-US"/>
                      </a:pPr>
                      <a:r>
                        <a:rPr lang="ko-KR" altLang="en-US" sz="1400" dirty="0" err="1" smtClean="0"/>
                        <a:t>내민식</a:t>
                      </a:r>
                      <a:endParaRPr lang="en-US" altLang="ko-KR" sz="1400" dirty="0" smtClean="0"/>
                    </a:p>
                    <a:p>
                      <a:pPr algn="ctr" latinLnBrk="1">
                        <a:defRPr lang="ko-KR" altLang="en-US"/>
                      </a:pPr>
                      <a:r>
                        <a:rPr lang="en-US" altLang="ko-KR" sz="1400" dirty="0" smtClean="0"/>
                        <a:t>3300X2800</a:t>
                      </a:r>
                      <a:endParaRPr lang="ko-KR" altLang="en-US" sz="1400" dirty="0" smtClean="0"/>
                    </a:p>
                  </a:txBody>
                  <a:tcPr marT="45714" marB="45714" anchor="ctr"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defRPr lang="ko-KR" altLang="en-US"/>
                      </a:pPr>
                      <a:r>
                        <a:rPr lang="ko-KR" altLang="en-US" sz="1400" dirty="0" smtClean="0"/>
                        <a:t>표지판 종류 및 규격</a:t>
                      </a:r>
                      <a:endParaRPr lang="ko-KR" altLang="en-US" sz="1400" dirty="0"/>
                    </a:p>
                  </a:txBody>
                  <a:tcPr marT="45714" marB="45714" anchor="ctr"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lang="ko-KR" altLang="en-US"/>
                      </a:pPr>
                      <a:r>
                        <a:rPr lang="ko-KR" altLang="en-US" sz="1400" dirty="0" err="1" smtClean="0"/>
                        <a:t>내민식</a:t>
                      </a:r>
                      <a:endParaRPr lang="en-US" altLang="ko-KR" sz="1400" dirty="0" smtClean="0"/>
                    </a:p>
                    <a:p>
                      <a:pPr latinLnBrk="1">
                        <a:defRPr lang="ko-KR" altLang="en-US"/>
                      </a:pPr>
                      <a:r>
                        <a:rPr lang="en-US" altLang="ko-KR" sz="1400" dirty="0" smtClean="0"/>
                        <a:t>4000 X 2500</a:t>
                      </a:r>
                      <a:endParaRPr lang="ko-KR" altLang="en-US" sz="1400" dirty="0"/>
                    </a:p>
                  </a:txBody>
                  <a:tcPr marT="45714" marB="45714"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79417">
                <a:tc gridSpan="2">
                  <a:txBody>
                    <a:bodyPr/>
                    <a:lstStyle/>
                    <a:p>
                      <a:pPr algn="ctr" latinLnBrk="1">
                        <a:defRPr lang="ko-KR" altLang="en-US"/>
                      </a:pPr>
                      <a:r>
                        <a:rPr lang="ko-KR" altLang="en-US" sz="1800" b="1" dirty="0">
                          <a:latin typeface="맑은 고딕"/>
                          <a:ea typeface="맑은 고딕"/>
                        </a:rPr>
                        <a:t>현장 </a:t>
                      </a:r>
                      <a:r>
                        <a:rPr lang="ko-KR" altLang="en-US" sz="1800" b="1" dirty="0" smtClean="0">
                          <a:latin typeface="맑은 고딕"/>
                          <a:ea typeface="맑은 고딕"/>
                        </a:rPr>
                        <a:t>사진</a:t>
                      </a:r>
                      <a:endParaRPr lang="ko-KR" altLang="en-US" sz="1800" b="1" dirty="0">
                        <a:latin typeface="맑은 고딕"/>
                        <a:ea typeface="맑은 고딕"/>
                      </a:endParaRPr>
                    </a:p>
                  </a:txBody>
                  <a:tcPr marT="45714" marB="45714" anchor="ctr"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latinLnBrk="1">
                        <a:defRPr lang="ko-KR" altLang="en-US"/>
                      </a:pPr>
                      <a:r>
                        <a:rPr lang="ko-KR" altLang="en-US" sz="1800" b="1" dirty="0"/>
                        <a:t>현장 위치도</a:t>
                      </a:r>
                    </a:p>
                  </a:txBody>
                  <a:tcPr marT="45714" marB="45714" anchor="ctr"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1959033">
                <a:tc gridSpan="2">
                  <a:txBody>
                    <a:bodyPr/>
                    <a:lstStyle/>
                    <a:p>
                      <a:pPr algn="ctr" latinLnBrk="1">
                        <a:defRPr lang="ko-KR" altLang="en-US"/>
                      </a:pPr>
                      <a:endParaRPr lang="en-US" altLang="ko-KR" sz="1800" b="1" dirty="0" smtClean="0"/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lang="ko-KR" altLang="en-US"/>
                      </a:pPr>
                      <a:r>
                        <a:rPr lang="en-US" altLang="ko-KR" sz="1800" dirty="0" smtClean="0"/>
                        <a:t>     </a:t>
                      </a:r>
                      <a:endParaRPr lang="ko-KR" altLang="en-US" sz="18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 latinLnBrk="1">
                        <a:defRPr lang="ko-KR" altLang="en-US"/>
                      </a:pPr>
                      <a:r>
                        <a:rPr lang="en-US" altLang="ko-KR" sz="1800" dirty="0" smtClean="0"/>
                        <a:t>               </a:t>
                      </a:r>
                      <a:r>
                        <a:rPr lang="ko-KR" altLang="en-US" sz="1800" dirty="0" smtClean="0"/>
                        <a:t>   </a:t>
                      </a:r>
                      <a:endParaRPr lang="ko-KR" altLang="en-US" sz="1800" b="1" dirty="0"/>
                    </a:p>
                  </a:txBody>
                  <a:tcPr marT="45714" marB="45714" anchor="ctr"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latinLnBrk="1">
                        <a:defRPr lang="ko-KR" altLang="en-US"/>
                      </a:pPr>
                      <a:endParaRPr lang="ko-KR" altLang="en-US" sz="1800" dirty="0"/>
                    </a:p>
                  </a:txBody>
                  <a:tcPr marT="45714" marB="45714" anchor="ctr"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1026" name="Picture 2" descr="D:\1. ★★ 2016년 월드컵업무 ★★\0. 2016년 보고자료 작성\1. 발주처 및 감리단\161216-월드컵대교현장 북단IC 이정표지 관계기관 의견요청\161216-북단IC 부대시설도(1) 표지판\한일공영(월드컵대교) 시안\4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9682"/>
          <a:stretch/>
        </p:blipFill>
        <p:spPr bwMode="auto">
          <a:xfrm>
            <a:off x="5341416" y="1844823"/>
            <a:ext cx="2686968" cy="16912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D:\1. ★★ 2016년 월드컵업무 ★★\0. 2016년 보고자료 작성\1. 발주처 및 감리단\161015-표지판 및 가드레일 유용불가 현황보고\R-B 0+480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7709" t="20795" r="27710" b="27447"/>
          <a:stretch/>
        </p:blipFill>
        <p:spPr bwMode="auto">
          <a:xfrm>
            <a:off x="1187624" y="1844822"/>
            <a:ext cx="2793101" cy="1656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D:\1. ★★ 2016년 월드컵업무 ★★\0. 2016년 보고자료 작성\1. 발주처 및 감리단\161216-월드컵대교현장 북단IC 이정표지 관계기관 의견요청\설치위치 사진\크기변환_20161226_144658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71600" y="4532313"/>
            <a:ext cx="3337496" cy="18716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D:\1. ★★ 2016년 월드컵업무 ★★\0. 2016년 보고자료 작성\1. 발주처 및 감리단\161216-월드컵대교현장 북단IC 이정표지 관계기관 의견요청\161216-북단IC 부대시설도(1) 표지판\한일공영(월드컵대교) 시안\따오기\1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67489" y="4532313"/>
            <a:ext cx="3798272" cy="18716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타원 15"/>
          <p:cNvSpPr/>
          <p:nvPr/>
        </p:nvSpPr>
        <p:spPr>
          <a:xfrm>
            <a:off x="6228184" y="5043644"/>
            <a:ext cx="216024" cy="180020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타원 16"/>
          <p:cNvSpPr/>
          <p:nvPr/>
        </p:nvSpPr>
        <p:spPr>
          <a:xfrm>
            <a:off x="2584174" y="5288124"/>
            <a:ext cx="216024" cy="180020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28596" y="285728"/>
            <a:ext cx="2686040" cy="500066"/>
          </a:xfrm>
          <a:ln>
            <a:miter lim="800000"/>
            <a:headEnd/>
            <a:tailEnd/>
          </a:ln>
        </p:spPr>
        <p:txBody>
          <a:bodyPr>
            <a:normAutofit/>
          </a:bodyPr>
          <a:lstStyle/>
          <a:p>
            <a:pPr algn="l" eaLnBrk="1" fontAlgn="auto" hangingPunct="1">
              <a:spcAft>
                <a:spcPts val="0"/>
              </a:spcAft>
              <a:defRPr lang="ko-KR" altLang="en-US"/>
            </a:pPr>
            <a:r>
              <a:rPr lang="ko-KR" altLang="en-US" sz="2400" b="1"/>
              <a:t>   </a:t>
            </a:r>
            <a:r>
              <a:rPr lang="ko-KR" altLang="en-US" sz="2400" b="1"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 scaled="0"/>
                </a:gradFill>
              </a:rPr>
              <a:t>심의 신청 내용</a:t>
            </a:r>
          </a:p>
        </p:txBody>
      </p:sp>
      <p:sp>
        <p:nvSpPr>
          <p:cNvPr id="6" name="모서리가 둥근 직사각형 5"/>
          <p:cNvSpPr/>
          <p:nvPr/>
        </p:nvSpPr>
        <p:spPr>
          <a:xfrm>
            <a:off x="428625" y="428625"/>
            <a:ext cx="285750" cy="285750"/>
          </a:xfrm>
          <a:prstGeom prst="roundRect">
            <a:avLst>
              <a:gd name="adj" fmla="val 16667"/>
            </a:avLst>
          </a:prstGeom>
          <a:gradFill flip="none" rotWithShape="1">
            <a:gsLst>
              <a:gs pos="0">
                <a:srgbClr val="8488C4"/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path path="rect">
              <a:fillToRect r="100000" b="100000"/>
            </a:path>
            <a:tileRect l="-100000" t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 lang="ko-KR" altLang="en-US"/>
            </a:pPr>
            <a:endParaRPr kumimoji="0" lang="ko-KR" altLang="en-US"/>
          </a:p>
        </p:txBody>
      </p:sp>
      <p:graphicFrame>
        <p:nvGraphicFramePr>
          <p:cNvPr id="8" name="내용 개체 틀 3"/>
          <p:cNvGraphicFramePr/>
          <p:nvPr>
            <p:extLst>
              <p:ext uri="{D42A27DB-BD31-4B8C-83A1-F6EECF244321}">
                <p14:modId xmlns:p14="http://schemas.microsoft.com/office/powerpoint/2010/main" xmlns="" val="4090680336"/>
              </p:ext>
            </p:extLst>
          </p:nvPr>
        </p:nvGraphicFramePr>
        <p:xfrm>
          <a:off x="492124" y="903288"/>
          <a:ext cx="4511923" cy="365602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966841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354508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365125">
                <a:tc>
                  <a:txBody>
                    <a:bodyPr/>
                    <a:lstStyle/>
                    <a:p>
                      <a:pPr algn="ctr" latinLnBrk="1">
                        <a:defRPr lang="ko-KR" altLang="en-US"/>
                      </a:pPr>
                      <a:r>
                        <a:rPr lang="ko-KR" altLang="en-US" sz="1800" b="1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연번</a:t>
                      </a:r>
                      <a:endParaRPr lang="ko-KR" altLang="en-US" sz="1800" b="1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39" marR="91439" marT="45641" marB="45641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r>
                        <a:rPr lang="en-US" altLang="ko-KR" sz="1800" dirty="0" smtClean="0">
                          <a:solidFill>
                            <a:sysClr val="windowText" lastClr="000000"/>
                          </a:solidFill>
                        </a:rPr>
                        <a:t> 2. </a:t>
                      </a:r>
                      <a:r>
                        <a:rPr lang="ko-KR" altLang="en-US" sz="1800" dirty="0" smtClean="0">
                          <a:solidFill>
                            <a:sysClr val="windowText" lastClr="000000"/>
                          </a:solidFill>
                        </a:rPr>
                        <a:t>강변북로</a:t>
                      </a:r>
                      <a:r>
                        <a:rPr lang="en-US" altLang="ko-KR" sz="1800" dirty="0" smtClean="0">
                          <a:solidFill>
                            <a:sysClr val="windowText" lastClr="000000"/>
                          </a:solidFill>
                        </a:rPr>
                        <a:t>(</a:t>
                      </a:r>
                      <a:r>
                        <a:rPr lang="ko-KR" altLang="en-US" sz="1800" dirty="0" smtClean="0">
                          <a:solidFill>
                            <a:sysClr val="windowText" lastClr="000000"/>
                          </a:solidFill>
                        </a:rPr>
                        <a:t>일산방향</a:t>
                      </a:r>
                      <a:r>
                        <a:rPr lang="en-US" altLang="ko-KR" sz="1800" dirty="0" smtClean="0">
                          <a:solidFill>
                            <a:sysClr val="windowText" lastClr="000000"/>
                          </a:solidFill>
                        </a:rPr>
                        <a:t>)</a:t>
                      </a:r>
                      <a:r>
                        <a:rPr lang="ko-KR" altLang="en-US" sz="1800" dirty="0" smtClean="0">
                          <a:solidFill>
                            <a:sysClr val="windowText" lastClr="000000"/>
                          </a:solidFill>
                        </a:rPr>
                        <a:t> </a:t>
                      </a:r>
                      <a:r>
                        <a:rPr lang="ko-KR" altLang="en-US" sz="1800" baseline="0" dirty="0" smtClean="0">
                          <a:solidFill>
                            <a:sysClr val="windowText" lastClr="000000"/>
                          </a:solidFill>
                        </a:rPr>
                        <a:t>접속램프</a:t>
                      </a:r>
                      <a:endParaRPr lang="ko-KR" altLang="en-US" sz="18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91439" marR="91439" marT="45641" marB="45641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7" name="내용 개체 틀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809304478"/>
              </p:ext>
            </p:extLst>
          </p:nvPr>
        </p:nvGraphicFramePr>
        <p:xfrm>
          <a:off x="519113" y="1436688"/>
          <a:ext cx="8229600" cy="50165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2885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78595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357454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757346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365745"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defRPr lang="ko-KR" altLang="en-US"/>
                      </a:pPr>
                      <a:r>
                        <a:rPr lang="ko-KR" altLang="en-US" sz="1800" dirty="0">
                          <a:solidFill>
                            <a:schemeClr val="tx1"/>
                          </a:solidFill>
                        </a:rPr>
                        <a:t>당초 </a:t>
                      </a:r>
                      <a:r>
                        <a:rPr lang="ko-KR" altLang="en-US" sz="1800" dirty="0" smtClean="0">
                          <a:solidFill>
                            <a:schemeClr val="tx1"/>
                          </a:solidFill>
                        </a:rPr>
                        <a:t>문안</a:t>
                      </a:r>
                      <a:endParaRPr lang="ko-KR" alt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marT="45714" marB="45714" anchor="ctr"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indent="0" algn="ctr" defTabSz="914400" eaLnBrk="1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lang="ko-KR"/>
                      </a:pPr>
                      <a:r>
                        <a:rPr lang="ko-KR" altLang="en-US" sz="1800" dirty="0" smtClean="0">
                          <a:solidFill>
                            <a:schemeClr val="tx1"/>
                          </a:solidFill>
                        </a:rPr>
                        <a:t>문안 검토</a:t>
                      </a:r>
                      <a:r>
                        <a:rPr lang="en-US" altLang="ko-KR" sz="1800" dirty="0" smtClean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1800" dirty="0">
                          <a:solidFill>
                            <a:schemeClr val="tx1"/>
                          </a:solidFill>
                        </a:rPr>
                        <a:t>안</a:t>
                      </a:r>
                      <a:r>
                        <a:rPr lang="en-US" altLang="ko-KR" sz="180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marT="45714" marB="45714" anchor="ctr"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794220">
                <a:tc gridSpan="2">
                  <a:txBody>
                    <a:bodyPr/>
                    <a:lstStyle/>
                    <a:p>
                      <a:pPr marL="0" marR="0" indent="0" algn="just" defTabSz="914400" rtl="0" eaLnBrk="1" fontAlgn="auto" latinLnBrk="1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8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2400" dirty="0" smtClean="0">
                          <a:solidFill>
                            <a:srgbClr val="000000"/>
                          </a:solidFill>
                          <a:latin typeface="바탕"/>
                        </a:rPr>
                        <a:t>                   </a:t>
                      </a:r>
                      <a:endParaRPr lang="ko-KR" altLang="en-US" sz="2400" dirty="0" smtClean="0">
                        <a:solidFill>
                          <a:srgbClr val="000000"/>
                        </a:solidFill>
                        <a:latin typeface="바탕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  <a:defRPr lang="ko-KR" altLang="en-US"/>
                      </a:pPr>
                      <a:endParaRPr lang="ko-KR" alt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 marT="45714" marB="45714" anchor="ctr"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indent="0" algn="ctr" defTabSz="914400" eaLnBrk="1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lang="ko-KR"/>
                      </a:pPr>
                      <a:endParaRPr lang="ko-KR" alt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 marT="45714" marB="45714" anchor="ctr"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518085">
                <a:tc>
                  <a:txBody>
                    <a:bodyPr/>
                    <a:lstStyle/>
                    <a:p>
                      <a:pPr algn="ctr" latinLnBrk="1">
                        <a:defRPr lang="ko-KR" altLang="en-US"/>
                      </a:pPr>
                      <a:r>
                        <a:rPr lang="ko-KR" altLang="en-US" sz="1400" dirty="0"/>
                        <a:t>표지판 종류 및 규격</a:t>
                      </a:r>
                    </a:p>
                  </a:txBody>
                  <a:tcPr marT="45714" marB="45714" anchor="ctr"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defRPr lang="ko-KR" altLang="en-US"/>
                      </a:pPr>
                      <a:r>
                        <a:rPr lang="ko-KR" altLang="en-US" sz="1400" dirty="0" err="1" smtClean="0"/>
                        <a:t>내민식</a:t>
                      </a:r>
                      <a:endParaRPr lang="en-US" altLang="ko-KR" sz="1400" dirty="0" smtClean="0"/>
                    </a:p>
                    <a:p>
                      <a:pPr algn="ctr" latinLnBrk="1">
                        <a:defRPr lang="ko-KR" altLang="en-US"/>
                      </a:pPr>
                      <a:r>
                        <a:rPr lang="en-US" altLang="ko-KR" sz="1400" dirty="0" smtClean="0"/>
                        <a:t>3300X2800</a:t>
                      </a:r>
                      <a:endParaRPr lang="ko-KR" altLang="en-US" sz="1400" dirty="0" smtClean="0"/>
                    </a:p>
                  </a:txBody>
                  <a:tcPr marT="45714" marB="45714" anchor="ctr"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defRPr lang="ko-KR" altLang="en-US"/>
                      </a:pPr>
                      <a:r>
                        <a:rPr lang="ko-KR" altLang="en-US" sz="1400" dirty="0" smtClean="0"/>
                        <a:t>표지판 종류 및 규격</a:t>
                      </a:r>
                      <a:endParaRPr lang="ko-KR" altLang="en-US" sz="1400" dirty="0"/>
                    </a:p>
                  </a:txBody>
                  <a:tcPr marT="45714" marB="45714" anchor="ctr"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lang="ko-KR" altLang="en-US"/>
                      </a:pPr>
                      <a:r>
                        <a:rPr lang="ko-KR" altLang="en-US" sz="1400" dirty="0" err="1" smtClean="0"/>
                        <a:t>내민식</a:t>
                      </a:r>
                      <a:endParaRPr lang="en-US" altLang="ko-KR" sz="1400" dirty="0" smtClean="0"/>
                    </a:p>
                    <a:p>
                      <a:pPr latinLnBrk="1">
                        <a:defRPr lang="ko-KR" altLang="en-US"/>
                      </a:pPr>
                      <a:r>
                        <a:rPr lang="en-US" altLang="ko-KR" sz="1400" dirty="0" smtClean="0"/>
                        <a:t>3300 X 2800</a:t>
                      </a:r>
                      <a:endParaRPr lang="ko-KR" altLang="en-US" sz="1400" dirty="0"/>
                    </a:p>
                  </a:txBody>
                  <a:tcPr marT="45714" marB="45714"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79417">
                <a:tc gridSpan="2">
                  <a:txBody>
                    <a:bodyPr/>
                    <a:lstStyle/>
                    <a:p>
                      <a:pPr algn="ctr" latinLnBrk="1">
                        <a:defRPr lang="ko-KR" altLang="en-US"/>
                      </a:pPr>
                      <a:r>
                        <a:rPr lang="ko-KR" altLang="en-US" sz="1800" b="1" dirty="0">
                          <a:latin typeface="맑은 고딕"/>
                          <a:ea typeface="맑은 고딕"/>
                        </a:rPr>
                        <a:t>현장 </a:t>
                      </a:r>
                      <a:r>
                        <a:rPr lang="ko-KR" altLang="en-US" sz="1800" b="1" dirty="0" smtClean="0">
                          <a:latin typeface="맑은 고딕"/>
                          <a:ea typeface="맑은 고딕"/>
                        </a:rPr>
                        <a:t>사진</a:t>
                      </a:r>
                      <a:endParaRPr lang="ko-KR" altLang="en-US" sz="1800" b="1" dirty="0">
                        <a:latin typeface="맑은 고딕"/>
                        <a:ea typeface="맑은 고딕"/>
                      </a:endParaRPr>
                    </a:p>
                  </a:txBody>
                  <a:tcPr marT="45714" marB="45714" anchor="ctr"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latinLnBrk="1">
                        <a:defRPr lang="ko-KR" altLang="en-US"/>
                      </a:pPr>
                      <a:r>
                        <a:rPr lang="ko-KR" altLang="en-US" sz="1800" b="1" dirty="0"/>
                        <a:t>현장 위치도</a:t>
                      </a:r>
                    </a:p>
                  </a:txBody>
                  <a:tcPr marT="45714" marB="45714" anchor="ctr"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1959033">
                <a:tc gridSpan="2">
                  <a:txBody>
                    <a:bodyPr/>
                    <a:lstStyle/>
                    <a:p>
                      <a:pPr algn="ctr" latinLnBrk="1">
                        <a:defRPr lang="ko-KR" altLang="en-US"/>
                      </a:pPr>
                      <a:endParaRPr lang="en-US" altLang="ko-KR" sz="1800" b="1" dirty="0" smtClean="0"/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lang="ko-KR" altLang="en-US"/>
                      </a:pPr>
                      <a:r>
                        <a:rPr lang="en-US" altLang="ko-KR" sz="1800" dirty="0" smtClean="0"/>
                        <a:t>     </a:t>
                      </a:r>
                      <a:endParaRPr lang="ko-KR" altLang="en-US" sz="18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 latinLnBrk="1">
                        <a:defRPr lang="ko-KR" altLang="en-US"/>
                      </a:pPr>
                      <a:r>
                        <a:rPr lang="en-US" altLang="ko-KR" sz="1800" dirty="0" smtClean="0"/>
                        <a:t>               </a:t>
                      </a:r>
                      <a:r>
                        <a:rPr lang="ko-KR" altLang="en-US" sz="1800" dirty="0" smtClean="0"/>
                        <a:t>   </a:t>
                      </a:r>
                      <a:endParaRPr lang="ko-KR" altLang="en-US" sz="1800" b="1" dirty="0"/>
                    </a:p>
                  </a:txBody>
                  <a:tcPr marT="45714" marB="45714" anchor="ctr"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latinLnBrk="1">
                        <a:defRPr lang="ko-KR" altLang="en-US"/>
                      </a:pPr>
                      <a:endParaRPr lang="ko-KR" altLang="en-US" sz="1800" dirty="0"/>
                    </a:p>
                  </a:txBody>
                  <a:tcPr marT="45714" marB="45714" anchor="ctr"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2050" name="Picture 2" descr="D:\1. ★★ 2016년 월드컵업무 ★★\0. 2016년 보고자료 작성\1. 발주처 및 감리단\161216-월드컵대교현장 북단IC 이정표지 관계기관 의견요청\161216-북단IC 부대시설도(1) 표지판\한일공영(월드컵대교) 시안\9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8654"/>
          <a:stretch/>
        </p:blipFill>
        <p:spPr bwMode="auto">
          <a:xfrm>
            <a:off x="4912608" y="1932316"/>
            <a:ext cx="1755318" cy="14966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D:\1. ★★ 2016년 월드컵업무 ★★\0. 2016년 보고자료 작성\1. 발주처 및 감리단\161216-월드컵대교현장 북단IC 이정표지 관계기관 의견요청\161216-북단IC 부대시설도(1) 표지판\한일공영(월드컵대교) 시안\10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8654"/>
          <a:stretch/>
        </p:blipFill>
        <p:spPr bwMode="auto">
          <a:xfrm>
            <a:off x="6732830" y="1932316"/>
            <a:ext cx="1746270" cy="14966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D:\1. ★★ 2016년 월드컵업무 ★★\0. 2016년 보고자료 작성\1. 발주처 및 감리단\161015-표지판 및 가드레일 유용불가 현황보고\R-B 회차로 노즈부 425-4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3638" t="18625" r="16884" b="21789"/>
          <a:stretch/>
        </p:blipFill>
        <p:spPr bwMode="auto">
          <a:xfrm>
            <a:off x="1043608" y="1932316"/>
            <a:ext cx="3096786" cy="15686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D:\1. ★★ 2016년 월드컵업무 ★★\0. 2016년 보고자료 작성\1. 발주처 및 감리단\161216-월드컵대교현장 북단IC 이정표지 관계기관 의견요청\설치위치 사진\크기변환_20161226_144416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55128" y="4549555"/>
            <a:ext cx="3273745" cy="18371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D:\1. ★★ 2016년 월드컵업무 ★★\0. 2016년 보고자료 작성\1. 발주처 및 감리단\161216-월드컵대교현장 북단IC 이정표지 관계기관 의견요청\161216-북단IC 부대시설도(1) 표지판\한일공영(월드컵대교) 시안\따오기\2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84616" y="4549555"/>
            <a:ext cx="3475816" cy="18110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타원 15"/>
          <p:cNvSpPr/>
          <p:nvPr/>
        </p:nvSpPr>
        <p:spPr>
          <a:xfrm>
            <a:off x="6372200" y="5262853"/>
            <a:ext cx="216024" cy="180020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타원 16"/>
          <p:cNvSpPr/>
          <p:nvPr/>
        </p:nvSpPr>
        <p:spPr>
          <a:xfrm>
            <a:off x="2483988" y="5352863"/>
            <a:ext cx="216024" cy="180020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934691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28596" y="285728"/>
            <a:ext cx="2686040" cy="500066"/>
          </a:xfrm>
          <a:ln>
            <a:miter lim="800000"/>
            <a:headEnd/>
            <a:tailEnd/>
          </a:ln>
        </p:spPr>
        <p:txBody>
          <a:bodyPr>
            <a:normAutofit/>
          </a:bodyPr>
          <a:lstStyle/>
          <a:p>
            <a:pPr algn="l" eaLnBrk="1" fontAlgn="auto" hangingPunct="1">
              <a:spcAft>
                <a:spcPts val="0"/>
              </a:spcAft>
              <a:defRPr lang="ko-KR" altLang="en-US"/>
            </a:pPr>
            <a:r>
              <a:rPr lang="ko-KR" altLang="en-US" sz="2400" b="1"/>
              <a:t>   </a:t>
            </a:r>
            <a:r>
              <a:rPr lang="ko-KR" altLang="en-US" sz="2400" b="1"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 scaled="0"/>
                </a:gradFill>
              </a:rPr>
              <a:t>심의 신청 내용</a:t>
            </a:r>
          </a:p>
        </p:txBody>
      </p:sp>
      <p:sp>
        <p:nvSpPr>
          <p:cNvPr id="6" name="모서리가 둥근 직사각형 5"/>
          <p:cNvSpPr/>
          <p:nvPr/>
        </p:nvSpPr>
        <p:spPr>
          <a:xfrm>
            <a:off x="428625" y="428625"/>
            <a:ext cx="285750" cy="285750"/>
          </a:xfrm>
          <a:prstGeom prst="roundRect">
            <a:avLst>
              <a:gd name="adj" fmla="val 16667"/>
            </a:avLst>
          </a:prstGeom>
          <a:gradFill flip="none" rotWithShape="1">
            <a:gsLst>
              <a:gs pos="0">
                <a:srgbClr val="8488C4"/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path path="rect">
              <a:fillToRect r="100000" b="100000"/>
            </a:path>
            <a:tileRect l="-100000" t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 lang="ko-KR" altLang="en-US"/>
            </a:pPr>
            <a:endParaRPr kumimoji="0" lang="ko-KR" altLang="en-US"/>
          </a:p>
        </p:txBody>
      </p:sp>
      <p:graphicFrame>
        <p:nvGraphicFramePr>
          <p:cNvPr id="8" name="내용 개체 틀 3"/>
          <p:cNvGraphicFramePr/>
          <p:nvPr>
            <p:extLst>
              <p:ext uri="{D42A27DB-BD31-4B8C-83A1-F6EECF244321}">
                <p14:modId xmlns:p14="http://schemas.microsoft.com/office/powerpoint/2010/main" xmlns="" val="1662272548"/>
              </p:ext>
            </p:extLst>
          </p:nvPr>
        </p:nvGraphicFramePr>
        <p:xfrm>
          <a:off x="492124" y="903288"/>
          <a:ext cx="5277552" cy="365602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113090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4146647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365125">
                <a:tc>
                  <a:txBody>
                    <a:bodyPr/>
                    <a:lstStyle/>
                    <a:p>
                      <a:pPr algn="ctr" latinLnBrk="1">
                        <a:defRPr lang="ko-KR" altLang="en-US"/>
                      </a:pPr>
                      <a:r>
                        <a:rPr lang="ko-KR" altLang="en-US" sz="1800" b="1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연번</a:t>
                      </a:r>
                      <a:endParaRPr lang="ko-KR" altLang="en-US" sz="1800" b="1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39" marR="91439" marT="45641" marB="45641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r>
                        <a:rPr lang="en-US" altLang="ko-KR" sz="1800" dirty="0" smtClean="0">
                          <a:solidFill>
                            <a:sysClr val="windowText" lastClr="000000"/>
                          </a:solidFill>
                        </a:rPr>
                        <a:t> 3. </a:t>
                      </a:r>
                      <a:r>
                        <a:rPr lang="ko-KR" altLang="en-US" sz="1800" dirty="0" err="1" smtClean="0">
                          <a:solidFill>
                            <a:sysClr val="windowText" lastClr="000000"/>
                          </a:solidFill>
                        </a:rPr>
                        <a:t>증산로</a:t>
                      </a:r>
                      <a:r>
                        <a:rPr lang="ko-KR" altLang="en-US" sz="1800" dirty="0" smtClean="0">
                          <a:solidFill>
                            <a:sysClr val="windowText" lastClr="000000"/>
                          </a:solidFill>
                        </a:rPr>
                        <a:t>    강변북로 </a:t>
                      </a:r>
                      <a:r>
                        <a:rPr lang="ko-KR" altLang="en-US" sz="1800" dirty="0" err="1" smtClean="0">
                          <a:solidFill>
                            <a:sysClr val="windowText" lastClr="000000"/>
                          </a:solidFill>
                        </a:rPr>
                        <a:t>접속부</a:t>
                      </a:r>
                      <a:r>
                        <a:rPr lang="en-US" altLang="ko-KR" sz="1800" dirty="0" smtClean="0">
                          <a:solidFill>
                            <a:sysClr val="windowText" lastClr="000000"/>
                          </a:solidFill>
                        </a:rPr>
                        <a:t>(</a:t>
                      </a:r>
                      <a:r>
                        <a:rPr lang="ko-KR" altLang="en-US" sz="1800" dirty="0" err="1" smtClean="0">
                          <a:solidFill>
                            <a:sysClr val="windowText" lastClr="000000"/>
                          </a:solidFill>
                        </a:rPr>
                        <a:t>회차로</a:t>
                      </a:r>
                      <a:r>
                        <a:rPr lang="en-US" altLang="ko-KR" sz="1800" dirty="0" smtClean="0">
                          <a:solidFill>
                            <a:sysClr val="windowText" lastClr="000000"/>
                          </a:solidFill>
                        </a:rPr>
                        <a:t>)</a:t>
                      </a:r>
                      <a:endParaRPr lang="ko-KR" altLang="en-US" sz="18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91439" marR="91439" marT="45641" marB="45641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2" name="내용 개체 틀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2733369657"/>
              </p:ext>
            </p:extLst>
          </p:nvPr>
        </p:nvGraphicFramePr>
        <p:xfrm>
          <a:off x="519113" y="1436688"/>
          <a:ext cx="8229600" cy="50165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2885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78595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357454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757346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365745"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defRPr lang="ko-KR" altLang="en-US"/>
                      </a:pPr>
                      <a:r>
                        <a:rPr lang="ko-KR" altLang="en-US" sz="1800" dirty="0">
                          <a:solidFill>
                            <a:schemeClr val="tx1"/>
                          </a:solidFill>
                        </a:rPr>
                        <a:t>당초 </a:t>
                      </a:r>
                      <a:r>
                        <a:rPr lang="ko-KR" altLang="en-US" sz="1800" dirty="0" smtClean="0">
                          <a:solidFill>
                            <a:schemeClr val="tx1"/>
                          </a:solidFill>
                        </a:rPr>
                        <a:t>문안</a:t>
                      </a:r>
                      <a:endParaRPr lang="ko-KR" alt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marT="45714" marB="45714" anchor="ctr"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indent="0" algn="ctr" defTabSz="914400" eaLnBrk="1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lang="ko-KR"/>
                      </a:pPr>
                      <a:r>
                        <a:rPr lang="ko-KR" altLang="en-US" sz="1800" dirty="0" smtClean="0">
                          <a:solidFill>
                            <a:schemeClr val="tx1"/>
                          </a:solidFill>
                        </a:rPr>
                        <a:t>문안 검토</a:t>
                      </a:r>
                      <a:r>
                        <a:rPr lang="en-US" altLang="ko-KR" sz="1800" dirty="0" smtClean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1800" dirty="0">
                          <a:solidFill>
                            <a:schemeClr val="tx1"/>
                          </a:solidFill>
                        </a:rPr>
                        <a:t>안</a:t>
                      </a:r>
                      <a:r>
                        <a:rPr lang="en-US" altLang="ko-KR" sz="180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marT="45714" marB="45714" anchor="ctr"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794220"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defRPr lang="ko-KR" altLang="en-US"/>
                      </a:pPr>
                      <a:r>
                        <a:rPr lang="en-US" altLang="ko-KR" sz="2400" dirty="0" smtClean="0">
                          <a:solidFill>
                            <a:srgbClr val="000000"/>
                          </a:solidFill>
                          <a:latin typeface="바탕"/>
                        </a:rPr>
                        <a:t>-</a:t>
                      </a:r>
                      <a:endParaRPr lang="ko-KR" alt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 marT="45714" marB="45714" anchor="ctr"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indent="0" algn="ctr" defTabSz="914400" eaLnBrk="1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lang="ko-KR"/>
                      </a:pPr>
                      <a:endParaRPr lang="ko-KR" alt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 marT="45714" marB="45714" anchor="ctr"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518085">
                <a:tc>
                  <a:txBody>
                    <a:bodyPr/>
                    <a:lstStyle/>
                    <a:p>
                      <a:pPr algn="ctr" latinLnBrk="1">
                        <a:defRPr lang="ko-KR" altLang="en-US"/>
                      </a:pPr>
                      <a:r>
                        <a:rPr lang="ko-KR" altLang="en-US" sz="1400" dirty="0"/>
                        <a:t>표지판 종류 및 규격</a:t>
                      </a:r>
                    </a:p>
                  </a:txBody>
                  <a:tcPr marT="45714" marB="45714" anchor="ctr"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lang="ko-KR" altLang="en-US"/>
                      </a:pPr>
                      <a:r>
                        <a:rPr lang="en-US" altLang="ko-KR" sz="1400" dirty="0" smtClean="0"/>
                        <a:t>-</a:t>
                      </a:r>
                      <a:endParaRPr lang="ko-KR" altLang="en-US" sz="1400" dirty="0" smtClean="0"/>
                    </a:p>
                  </a:txBody>
                  <a:tcPr marT="45714" marB="45714" anchor="ctr"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defRPr lang="ko-KR" altLang="en-US"/>
                      </a:pPr>
                      <a:r>
                        <a:rPr lang="ko-KR" altLang="en-US" sz="1400" dirty="0" smtClean="0"/>
                        <a:t>표지판 종류 및 규격</a:t>
                      </a:r>
                      <a:endParaRPr lang="ko-KR" altLang="en-US" sz="1400" dirty="0"/>
                    </a:p>
                  </a:txBody>
                  <a:tcPr marT="45714" marB="45714" anchor="ctr"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lang="ko-KR" altLang="en-US"/>
                      </a:pPr>
                      <a:r>
                        <a:rPr lang="ko-KR" altLang="en-US" sz="1400" dirty="0" err="1" smtClean="0"/>
                        <a:t>내민식</a:t>
                      </a:r>
                      <a:endParaRPr lang="en-US" altLang="ko-KR" sz="1400" dirty="0" smtClean="0"/>
                    </a:p>
                    <a:p>
                      <a:pPr latinLnBrk="1">
                        <a:defRPr lang="ko-KR" altLang="en-US"/>
                      </a:pPr>
                      <a:r>
                        <a:rPr lang="en-US" altLang="ko-KR" sz="1400" dirty="0" smtClean="0"/>
                        <a:t>3300  X 2800</a:t>
                      </a:r>
                      <a:endParaRPr lang="ko-KR" altLang="en-US" sz="1400" dirty="0" smtClean="0"/>
                    </a:p>
                  </a:txBody>
                  <a:tcPr marT="45714" marB="45714"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79417">
                <a:tc gridSpan="2">
                  <a:txBody>
                    <a:bodyPr/>
                    <a:lstStyle/>
                    <a:p>
                      <a:pPr algn="ctr" latinLnBrk="1">
                        <a:defRPr lang="ko-KR" altLang="en-US"/>
                      </a:pPr>
                      <a:r>
                        <a:rPr lang="ko-KR" altLang="en-US" sz="1800" b="1" dirty="0">
                          <a:latin typeface="맑은 고딕"/>
                          <a:ea typeface="맑은 고딕"/>
                        </a:rPr>
                        <a:t>현장 </a:t>
                      </a:r>
                      <a:r>
                        <a:rPr lang="ko-KR" altLang="en-US" sz="1800" b="1" dirty="0" smtClean="0">
                          <a:latin typeface="맑은 고딕"/>
                          <a:ea typeface="맑은 고딕"/>
                        </a:rPr>
                        <a:t>사진</a:t>
                      </a:r>
                      <a:endParaRPr lang="ko-KR" altLang="en-US" sz="1800" b="1" dirty="0">
                        <a:latin typeface="맑은 고딕"/>
                        <a:ea typeface="맑은 고딕"/>
                      </a:endParaRPr>
                    </a:p>
                  </a:txBody>
                  <a:tcPr marT="45714" marB="45714" anchor="ctr"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latinLnBrk="1">
                        <a:defRPr lang="ko-KR" altLang="en-US"/>
                      </a:pPr>
                      <a:r>
                        <a:rPr lang="ko-KR" altLang="en-US" sz="1800" b="1" dirty="0"/>
                        <a:t>현장 위치도</a:t>
                      </a:r>
                    </a:p>
                  </a:txBody>
                  <a:tcPr marT="45714" marB="45714" anchor="ctr"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1959033">
                <a:tc gridSpan="2">
                  <a:txBody>
                    <a:bodyPr/>
                    <a:lstStyle/>
                    <a:p>
                      <a:pPr algn="ctr" latinLnBrk="1">
                        <a:defRPr lang="ko-KR" altLang="en-US"/>
                      </a:pPr>
                      <a:endParaRPr lang="en-US" altLang="ko-KR" sz="1800" b="1" dirty="0" smtClean="0"/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lang="ko-KR" altLang="en-US"/>
                      </a:pPr>
                      <a:r>
                        <a:rPr lang="en-US" altLang="ko-KR" sz="1800" dirty="0" smtClean="0"/>
                        <a:t>     </a:t>
                      </a:r>
                      <a:endParaRPr lang="ko-KR" altLang="en-US" sz="18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 latinLnBrk="1">
                        <a:defRPr lang="ko-KR" altLang="en-US"/>
                      </a:pPr>
                      <a:r>
                        <a:rPr lang="en-US" altLang="ko-KR" sz="1800" dirty="0" smtClean="0"/>
                        <a:t>               </a:t>
                      </a:r>
                      <a:r>
                        <a:rPr lang="ko-KR" altLang="en-US" sz="1800" dirty="0" smtClean="0"/>
                        <a:t>   </a:t>
                      </a:r>
                      <a:endParaRPr lang="ko-KR" altLang="en-US" sz="1800" b="1" dirty="0"/>
                    </a:p>
                  </a:txBody>
                  <a:tcPr marT="45714" marB="45714" anchor="ctr"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latinLnBrk="1">
                        <a:defRPr lang="ko-KR" altLang="en-US"/>
                      </a:pPr>
                      <a:endParaRPr lang="ko-KR" altLang="en-US" sz="1800" dirty="0"/>
                    </a:p>
                  </a:txBody>
                  <a:tcPr marT="45714" marB="45714" anchor="ctr"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9" name="오른쪽 화살표 8"/>
          <p:cNvSpPr/>
          <p:nvPr/>
        </p:nvSpPr>
        <p:spPr>
          <a:xfrm>
            <a:off x="2737296" y="1015232"/>
            <a:ext cx="236627" cy="144016"/>
          </a:xfrm>
          <a:prstGeom prst="rightArrow">
            <a:avLst/>
          </a:prstGeom>
          <a:solidFill>
            <a:schemeClr val="tx1">
              <a:lumMod val="65000"/>
              <a:lumOff val="35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074" name="Picture 2" descr="D:\1. ★★ 2016년 월드컵업무 ★★\0. 2016년 보고자료 작성\1. 발주처 및 감리단\161216-월드컵대교현장 북단IC 이정표지 관계기관 의견요청\161216-북단IC 부대시설도(1) 표지판\한일공영(월드컵대교) 시안\19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9009"/>
          <a:stretch/>
        </p:blipFill>
        <p:spPr bwMode="auto">
          <a:xfrm>
            <a:off x="6728948" y="1920240"/>
            <a:ext cx="1760080" cy="14890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D:\1. ★★ 2016년 월드컵업무 ★★\0. 2016년 보고자료 작성\1. 발주처 및 감리단\161216-월드컵대교현장 북단IC 이정표지 관계기관 의견요청\161216-북단IC 부대시설도(1) 표지판\한일공영(월드컵대교) 시안\18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9009"/>
          <a:stretch/>
        </p:blipFill>
        <p:spPr bwMode="auto">
          <a:xfrm>
            <a:off x="4896036" y="1920240"/>
            <a:ext cx="1747281" cy="14890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직사각형 9"/>
          <p:cNvSpPr/>
          <p:nvPr/>
        </p:nvSpPr>
        <p:spPr>
          <a:xfrm>
            <a:off x="4983796" y="2033017"/>
            <a:ext cx="1584176" cy="675903"/>
          </a:xfrm>
          <a:prstGeom prst="rect">
            <a:avLst/>
          </a:prstGeom>
          <a:solidFill>
            <a:srgbClr val="169E4A"/>
          </a:solidFill>
          <a:ln>
            <a:solidFill>
              <a:srgbClr val="169E4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076" name="Picture 4" descr="D:\1. ★★ 2016년 월드컵업무 ★★\0. 2016년 보고자료 작성\1. 발주처 및 감리단\161216-월드컵대교현장 북단IC 이정표지 관계기관 의견요청\설치위치 사진\크기변환_20161226_14413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71600" y="4586808"/>
            <a:ext cx="3137524" cy="17567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D:\1. ★★ 2016년 월드컵업무 ★★\0. 2016년 보고자료 작성\1. 발주처 및 감리단\161216-월드컵대교현장 북단IC 이정표지 관계기관 의견요청\161216-북단IC 부대시설도(1) 표지판\한일공영(월드컵대교) 시안\따오기\3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32040" y="4586808"/>
            <a:ext cx="3603664" cy="17567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타원 17"/>
          <p:cNvSpPr/>
          <p:nvPr/>
        </p:nvSpPr>
        <p:spPr>
          <a:xfrm>
            <a:off x="6535305" y="5331469"/>
            <a:ext cx="216024" cy="180020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타원 18"/>
          <p:cNvSpPr/>
          <p:nvPr/>
        </p:nvSpPr>
        <p:spPr>
          <a:xfrm>
            <a:off x="2432350" y="5280605"/>
            <a:ext cx="216024" cy="180020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28596" y="285728"/>
            <a:ext cx="2686040" cy="500066"/>
          </a:xfrm>
          <a:ln>
            <a:miter lim="800000"/>
            <a:headEnd/>
            <a:tailEnd/>
          </a:ln>
        </p:spPr>
        <p:txBody>
          <a:bodyPr>
            <a:normAutofit/>
          </a:bodyPr>
          <a:lstStyle/>
          <a:p>
            <a:pPr algn="l" eaLnBrk="1" fontAlgn="auto" hangingPunct="1">
              <a:spcAft>
                <a:spcPts val="0"/>
              </a:spcAft>
              <a:defRPr lang="ko-KR" altLang="en-US"/>
            </a:pPr>
            <a:r>
              <a:rPr lang="ko-KR" altLang="en-US" sz="2400" b="1"/>
              <a:t>   </a:t>
            </a:r>
            <a:r>
              <a:rPr lang="ko-KR" altLang="en-US" sz="2400" b="1"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 scaled="0"/>
                </a:gradFill>
              </a:rPr>
              <a:t>심의 신청 내용</a:t>
            </a:r>
          </a:p>
        </p:txBody>
      </p:sp>
      <p:sp>
        <p:nvSpPr>
          <p:cNvPr id="6" name="모서리가 둥근 직사각형 5"/>
          <p:cNvSpPr/>
          <p:nvPr/>
        </p:nvSpPr>
        <p:spPr>
          <a:xfrm>
            <a:off x="428625" y="428625"/>
            <a:ext cx="285750" cy="285750"/>
          </a:xfrm>
          <a:prstGeom prst="roundRect">
            <a:avLst>
              <a:gd name="adj" fmla="val 16667"/>
            </a:avLst>
          </a:prstGeom>
          <a:gradFill flip="none" rotWithShape="1">
            <a:gsLst>
              <a:gs pos="0">
                <a:srgbClr val="8488C4"/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path path="rect">
              <a:fillToRect r="100000" b="100000"/>
            </a:path>
            <a:tileRect l="-100000" t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 lang="ko-KR" altLang="en-US"/>
            </a:pPr>
            <a:endParaRPr kumimoji="0" lang="ko-KR" altLang="en-US"/>
          </a:p>
        </p:txBody>
      </p:sp>
      <p:graphicFrame>
        <p:nvGraphicFramePr>
          <p:cNvPr id="8" name="내용 개체 틀 3"/>
          <p:cNvGraphicFramePr/>
          <p:nvPr>
            <p:extLst>
              <p:ext uri="{D42A27DB-BD31-4B8C-83A1-F6EECF244321}">
                <p14:modId xmlns:p14="http://schemas.microsoft.com/office/powerpoint/2010/main" xmlns="" val="1519762122"/>
              </p:ext>
            </p:extLst>
          </p:nvPr>
        </p:nvGraphicFramePr>
        <p:xfrm>
          <a:off x="492124" y="903288"/>
          <a:ext cx="5520036" cy="365602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118286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4337171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365125">
                <a:tc>
                  <a:txBody>
                    <a:bodyPr/>
                    <a:lstStyle/>
                    <a:p>
                      <a:pPr algn="ctr" latinLnBrk="1">
                        <a:defRPr lang="ko-KR" altLang="en-US"/>
                      </a:pPr>
                      <a:r>
                        <a:rPr lang="ko-KR" altLang="en-US" sz="1800" b="1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연번</a:t>
                      </a:r>
                      <a:endParaRPr lang="ko-KR" altLang="en-US" sz="1800" b="1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39" marR="91439" marT="45641" marB="45641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r>
                        <a:rPr lang="en-US" altLang="ko-KR" sz="1800" dirty="0" smtClean="0">
                          <a:solidFill>
                            <a:sysClr val="windowText" lastClr="000000"/>
                          </a:solidFill>
                        </a:rPr>
                        <a:t> 4. </a:t>
                      </a:r>
                      <a:r>
                        <a:rPr lang="ko-KR" altLang="en-US" sz="1800" dirty="0" smtClean="0">
                          <a:solidFill>
                            <a:sysClr val="windowText" lastClr="000000"/>
                          </a:solidFill>
                        </a:rPr>
                        <a:t>강변북로와 월드컵경기장 분리구간</a:t>
                      </a:r>
                      <a:endParaRPr lang="ko-KR" altLang="en-US" sz="18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91439" marR="91439" marT="45641" marB="45641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2" name="내용 개체 틀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331269890"/>
              </p:ext>
            </p:extLst>
          </p:nvPr>
        </p:nvGraphicFramePr>
        <p:xfrm>
          <a:off x="519113" y="1436688"/>
          <a:ext cx="8229600" cy="50165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2885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78595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357454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757346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365745"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defRPr lang="ko-KR" altLang="en-US"/>
                      </a:pPr>
                      <a:r>
                        <a:rPr lang="ko-KR" altLang="en-US" sz="1800" dirty="0">
                          <a:solidFill>
                            <a:schemeClr val="tx1"/>
                          </a:solidFill>
                        </a:rPr>
                        <a:t>당초 </a:t>
                      </a:r>
                      <a:r>
                        <a:rPr lang="ko-KR" altLang="en-US" sz="1800" dirty="0" smtClean="0">
                          <a:solidFill>
                            <a:schemeClr val="tx1"/>
                          </a:solidFill>
                        </a:rPr>
                        <a:t>문안</a:t>
                      </a:r>
                      <a:endParaRPr lang="ko-KR" alt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marT="45714" marB="45714" anchor="ctr"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indent="0" algn="ctr" defTabSz="914400" eaLnBrk="1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lang="ko-KR"/>
                      </a:pPr>
                      <a:r>
                        <a:rPr lang="ko-KR" altLang="en-US" sz="1800" dirty="0" smtClean="0">
                          <a:solidFill>
                            <a:schemeClr val="tx1"/>
                          </a:solidFill>
                        </a:rPr>
                        <a:t>문안 검토</a:t>
                      </a:r>
                      <a:r>
                        <a:rPr lang="en-US" altLang="ko-KR" sz="1800" dirty="0" smtClean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1800" dirty="0">
                          <a:solidFill>
                            <a:schemeClr val="tx1"/>
                          </a:solidFill>
                        </a:rPr>
                        <a:t>안</a:t>
                      </a:r>
                      <a:r>
                        <a:rPr lang="en-US" altLang="ko-KR" sz="180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marT="45714" marB="45714" anchor="ctr"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794220"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2400" dirty="0" smtClean="0">
                          <a:solidFill>
                            <a:srgbClr val="000000"/>
                          </a:solidFill>
                          <a:latin typeface="바탕"/>
                        </a:rPr>
                        <a:t>-</a:t>
                      </a:r>
                      <a:endParaRPr lang="ko-KR" altLang="en-US" sz="2400" dirty="0" smtClean="0">
                        <a:solidFill>
                          <a:srgbClr val="000000"/>
                        </a:solidFill>
                        <a:latin typeface="바탕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  <a:defRPr lang="ko-KR" altLang="en-US"/>
                      </a:pPr>
                      <a:endParaRPr lang="ko-KR" alt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 marT="45714" marB="45714" anchor="ctr"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indent="0" algn="ctr" defTabSz="914400" eaLnBrk="1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lang="ko-KR"/>
                      </a:pPr>
                      <a:endParaRPr lang="ko-KR" alt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 marT="45714" marB="45714" anchor="ctr"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518085">
                <a:tc>
                  <a:txBody>
                    <a:bodyPr/>
                    <a:lstStyle/>
                    <a:p>
                      <a:pPr algn="ctr" latinLnBrk="1">
                        <a:defRPr lang="ko-KR" altLang="en-US"/>
                      </a:pPr>
                      <a:r>
                        <a:rPr lang="ko-KR" altLang="en-US" sz="1400" dirty="0"/>
                        <a:t>표지판 종류 및 규격</a:t>
                      </a:r>
                    </a:p>
                  </a:txBody>
                  <a:tcPr marT="45714" marB="45714" anchor="ctr"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defRPr lang="ko-KR" altLang="en-US"/>
                      </a:pPr>
                      <a:r>
                        <a:rPr lang="en-US" altLang="ko-KR" sz="1400" dirty="0" smtClean="0"/>
                        <a:t>-</a:t>
                      </a:r>
                      <a:endParaRPr lang="ko-KR" altLang="en-US" sz="1400" dirty="0"/>
                    </a:p>
                  </a:txBody>
                  <a:tcPr marT="45714" marB="45714" anchor="ctr"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defRPr lang="ko-KR" altLang="en-US"/>
                      </a:pPr>
                      <a:r>
                        <a:rPr lang="ko-KR" altLang="en-US" sz="1400" dirty="0" smtClean="0"/>
                        <a:t>표지판 종류 및 규격</a:t>
                      </a:r>
                      <a:endParaRPr lang="ko-KR" altLang="en-US" sz="1400" dirty="0"/>
                    </a:p>
                  </a:txBody>
                  <a:tcPr marT="45714" marB="45714" anchor="ctr"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lang="ko-KR" altLang="en-US"/>
                      </a:pPr>
                      <a:r>
                        <a:rPr lang="ko-KR" altLang="en-US" sz="1400" dirty="0" smtClean="0"/>
                        <a:t>복주식</a:t>
                      </a:r>
                      <a:endParaRPr lang="en-US" altLang="ko-KR" sz="1400" dirty="0" smtClean="0"/>
                    </a:p>
                    <a:p>
                      <a:pPr latinLnBrk="1">
                        <a:defRPr lang="ko-KR" altLang="en-US"/>
                      </a:pPr>
                      <a:r>
                        <a:rPr lang="en-US" altLang="ko-KR" sz="1400" dirty="0" smtClean="0"/>
                        <a:t>3000  X 800</a:t>
                      </a:r>
                      <a:endParaRPr lang="ko-KR" altLang="en-US" sz="1400" dirty="0" smtClean="0"/>
                    </a:p>
                  </a:txBody>
                  <a:tcPr marT="45714" marB="45714"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79417">
                <a:tc gridSpan="2">
                  <a:txBody>
                    <a:bodyPr/>
                    <a:lstStyle/>
                    <a:p>
                      <a:pPr algn="ctr" latinLnBrk="1">
                        <a:defRPr lang="ko-KR" altLang="en-US"/>
                      </a:pPr>
                      <a:r>
                        <a:rPr lang="ko-KR" altLang="en-US" sz="1800" b="1" dirty="0">
                          <a:latin typeface="맑은 고딕"/>
                          <a:ea typeface="맑은 고딕"/>
                        </a:rPr>
                        <a:t>현장 </a:t>
                      </a:r>
                      <a:r>
                        <a:rPr lang="ko-KR" altLang="en-US" sz="1800" b="1" dirty="0" smtClean="0">
                          <a:latin typeface="맑은 고딕"/>
                          <a:ea typeface="맑은 고딕"/>
                        </a:rPr>
                        <a:t>사진</a:t>
                      </a:r>
                      <a:endParaRPr lang="ko-KR" altLang="en-US" sz="1800" b="1" dirty="0">
                        <a:latin typeface="맑은 고딕"/>
                        <a:ea typeface="맑은 고딕"/>
                      </a:endParaRPr>
                    </a:p>
                  </a:txBody>
                  <a:tcPr marT="45714" marB="45714" anchor="ctr"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latinLnBrk="1">
                        <a:defRPr lang="ko-KR" altLang="en-US"/>
                      </a:pPr>
                      <a:r>
                        <a:rPr lang="ko-KR" altLang="en-US" sz="1800" b="1" dirty="0"/>
                        <a:t>현장 위치도</a:t>
                      </a:r>
                    </a:p>
                  </a:txBody>
                  <a:tcPr marT="45714" marB="45714" anchor="ctr"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1959033">
                <a:tc gridSpan="2">
                  <a:txBody>
                    <a:bodyPr/>
                    <a:lstStyle/>
                    <a:p>
                      <a:pPr algn="ctr" latinLnBrk="1">
                        <a:defRPr lang="ko-KR" altLang="en-US"/>
                      </a:pPr>
                      <a:endParaRPr lang="en-US" altLang="ko-KR" sz="1800" b="1" dirty="0" smtClean="0"/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lang="ko-KR" altLang="en-US"/>
                      </a:pPr>
                      <a:r>
                        <a:rPr lang="en-US" altLang="ko-KR" sz="1800" dirty="0" smtClean="0"/>
                        <a:t>     </a:t>
                      </a:r>
                      <a:endParaRPr lang="ko-KR" altLang="en-US" sz="18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 latinLnBrk="1">
                        <a:defRPr lang="ko-KR" altLang="en-US"/>
                      </a:pPr>
                      <a:r>
                        <a:rPr lang="en-US" altLang="ko-KR" sz="1800" dirty="0" smtClean="0"/>
                        <a:t>               </a:t>
                      </a:r>
                      <a:r>
                        <a:rPr lang="ko-KR" altLang="en-US" sz="1800" dirty="0" smtClean="0"/>
                        <a:t>   </a:t>
                      </a:r>
                      <a:endParaRPr lang="ko-KR" altLang="en-US" sz="1800" b="1" dirty="0"/>
                    </a:p>
                  </a:txBody>
                  <a:tcPr marT="45714" marB="45714" anchor="ctr"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latinLnBrk="1">
                        <a:defRPr lang="ko-KR" altLang="en-US"/>
                      </a:pPr>
                      <a:endParaRPr lang="ko-KR" altLang="en-US" sz="1800" dirty="0"/>
                    </a:p>
                  </a:txBody>
                  <a:tcPr marT="45714" marB="45714" anchor="ctr"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9220" name="Picture 4" descr="D:\1. ★★ 2016년 월드컵업무 ★★\0. 2016년 보고자료 작성\1. 발주처 및 감리단\161216-월드컵대교현장 북단IC 이정표지 관계기관 의견요청\설치위치 사진\크기변환_20161226_14550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43608" y="4581128"/>
            <a:ext cx="3088581" cy="17293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221" name="Picture 5" descr="D:\1. ★★ 2016년 월드컵업무 ★★\0. 2016년 보고자료 작성\1. 발주처 및 감리단\161216-월드컵대교현장 북단IC 이정표지 관계기관 의견요청\161216-북단IC 부대시설도(1) 표지판\한일공영(월드컵대교) 시안\따오기\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51907" y="4581128"/>
            <a:ext cx="3338538" cy="17630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타원 13"/>
          <p:cNvSpPr/>
          <p:nvPr/>
        </p:nvSpPr>
        <p:spPr>
          <a:xfrm>
            <a:off x="6717801" y="5464819"/>
            <a:ext cx="216024" cy="180020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타원 14"/>
          <p:cNvSpPr/>
          <p:nvPr/>
        </p:nvSpPr>
        <p:spPr>
          <a:xfrm>
            <a:off x="2267744" y="5331095"/>
            <a:ext cx="216024" cy="180020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026" name="Picture 2" descr="D:\1. ★★ 2016년 월드컵업무 ★★\0. 2016년 보고자료 작성\1. 발주처 및 감리단\161216-월드컵대교현장 북단IC 이정표지 관계기관 의견요청\161216-북단IC 부대시설도(1) 표지판\한일공영(월드컵대교) 시안\따오기\[다물그린] 표지판(일산, 월드컵경기장)\표지판(일산, 월드컵경기장)-변경후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318" t="24818" r="1688" b="10925"/>
          <a:stretch/>
        </p:blipFill>
        <p:spPr bwMode="auto">
          <a:xfrm>
            <a:off x="4917601" y="2204864"/>
            <a:ext cx="3600400" cy="1042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076231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28596" y="285728"/>
            <a:ext cx="2686040" cy="500066"/>
          </a:xfrm>
          <a:ln>
            <a:miter lim="800000"/>
            <a:headEnd/>
            <a:tailEnd/>
          </a:ln>
        </p:spPr>
        <p:txBody>
          <a:bodyPr>
            <a:normAutofit/>
          </a:bodyPr>
          <a:lstStyle/>
          <a:p>
            <a:pPr algn="l" eaLnBrk="1" fontAlgn="auto" hangingPunct="1">
              <a:spcAft>
                <a:spcPts val="0"/>
              </a:spcAft>
              <a:defRPr lang="ko-KR" altLang="en-US"/>
            </a:pPr>
            <a:r>
              <a:rPr lang="ko-KR" altLang="en-US" sz="2400" b="1"/>
              <a:t>   </a:t>
            </a:r>
            <a:r>
              <a:rPr lang="ko-KR" altLang="en-US" sz="2400" b="1"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 scaled="0"/>
                </a:gradFill>
              </a:rPr>
              <a:t>심의 신청 내용</a:t>
            </a:r>
          </a:p>
        </p:txBody>
      </p:sp>
      <p:sp>
        <p:nvSpPr>
          <p:cNvPr id="6" name="모서리가 둥근 직사각형 5"/>
          <p:cNvSpPr/>
          <p:nvPr/>
        </p:nvSpPr>
        <p:spPr>
          <a:xfrm>
            <a:off x="428625" y="428625"/>
            <a:ext cx="285750" cy="285750"/>
          </a:xfrm>
          <a:prstGeom prst="roundRect">
            <a:avLst>
              <a:gd name="adj" fmla="val 16667"/>
            </a:avLst>
          </a:prstGeom>
          <a:gradFill flip="none" rotWithShape="1">
            <a:gsLst>
              <a:gs pos="0">
                <a:srgbClr val="8488C4"/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path path="rect">
              <a:fillToRect r="100000" b="100000"/>
            </a:path>
            <a:tileRect l="-100000" t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 lang="ko-KR" altLang="en-US"/>
            </a:pPr>
            <a:endParaRPr kumimoji="0" lang="ko-KR" altLang="en-US"/>
          </a:p>
        </p:txBody>
      </p:sp>
      <p:graphicFrame>
        <p:nvGraphicFramePr>
          <p:cNvPr id="8" name="내용 개체 틀 3"/>
          <p:cNvGraphicFramePr/>
          <p:nvPr>
            <p:extLst>
              <p:ext uri="{D42A27DB-BD31-4B8C-83A1-F6EECF244321}">
                <p14:modId xmlns:p14="http://schemas.microsoft.com/office/powerpoint/2010/main" xmlns="" val="1078939005"/>
              </p:ext>
            </p:extLst>
          </p:nvPr>
        </p:nvGraphicFramePr>
        <p:xfrm>
          <a:off x="492124" y="903288"/>
          <a:ext cx="5304011" cy="365602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113657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4167436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365125">
                <a:tc>
                  <a:txBody>
                    <a:bodyPr/>
                    <a:lstStyle/>
                    <a:p>
                      <a:pPr algn="ctr" latinLnBrk="1">
                        <a:defRPr lang="ko-KR" altLang="en-US"/>
                      </a:pPr>
                      <a:r>
                        <a:rPr lang="ko-KR" altLang="en-US" sz="1800" b="1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연번</a:t>
                      </a:r>
                      <a:endParaRPr lang="ko-KR" altLang="en-US" sz="1800" b="1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39" marR="91439" marT="45641" marB="45641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r>
                        <a:rPr lang="en-US" altLang="ko-KR" sz="1800" dirty="0" smtClean="0">
                          <a:solidFill>
                            <a:sysClr val="windowText" lastClr="000000"/>
                          </a:solidFill>
                        </a:rPr>
                        <a:t> 5. </a:t>
                      </a:r>
                      <a:r>
                        <a:rPr lang="ko-KR" altLang="en-US" sz="1800" dirty="0" smtClean="0">
                          <a:solidFill>
                            <a:sysClr val="windowText" lastClr="000000"/>
                          </a:solidFill>
                        </a:rPr>
                        <a:t>강변북로에서 월드컵경기장 </a:t>
                      </a:r>
                      <a:r>
                        <a:rPr lang="ko-KR" altLang="en-US" sz="1800" dirty="0" err="1" smtClean="0">
                          <a:solidFill>
                            <a:sysClr val="windowText" lastClr="000000"/>
                          </a:solidFill>
                        </a:rPr>
                        <a:t>진출부</a:t>
                      </a:r>
                      <a:endParaRPr lang="ko-KR" altLang="en-US" sz="18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91439" marR="91439" marT="45641" marB="45641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2" name="내용 개체 틀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111758549"/>
              </p:ext>
            </p:extLst>
          </p:nvPr>
        </p:nvGraphicFramePr>
        <p:xfrm>
          <a:off x="519113" y="1436688"/>
          <a:ext cx="8229600" cy="50165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2885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78595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357454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757346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365745"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defRPr lang="ko-KR" altLang="en-US"/>
                      </a:pPr>
                      <a:r>
                        <a:rPr lang="ko-KR" altLang="en-US" sz="1800" dirty="0">
                          <a:solidFill>
                            <a:schemeClr val="tx1"/>
                          </a:solidFill>
                        </a:rPr>
                        <a:t>당초 </a:t>
                      </a:r>
                      <a:r>
                        <a:rPr lang="ko-KR" altLang="en-US" sz="1800" dirty="0" smtClean="0">
                          <a:solidFill>
                            <a:schemeClr val="tx1"/>
                          </a:solidFill>
                        </a:rPr>
                        <a:t>문안</a:t>
                      </a:r>
                      <a:endParaRPr lang="ko-KR" alt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marT="45714" marB="45714" anchor="ctr"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indent="0" algn="ctr" defTabSz="914400" eaLnBrk="1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lang="ko-KR"/>
                      </a:pPr>
                      <a:r>
                        <a:rPr lang="ko-KR" altLang="en-US" sz="1800" dirty="0" smtClean="0">
                          <a:solidFill>
                            <a:schemeClr val="tx1"/>
                          </a:solidFill>
                        </a:rPr>
                        <a:t>문안 검토</a:t>
                      </a:r>
                      <a:r>
                        <a:rPr lang="en-US" altLang="ko-KR" sz="1800" dirty="0" smtClean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1800" dirty="0">
                          <a:solidFill>
                            <a:schemeClr val="tx1"/>
                          </a:solidFill>
                        </a:rPr>
                        <a:t>안</a:t>
                      </a:r>
                      <a:r>
                        <a:rPr lang="en-US" altLang="ko-KR" sz="180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marT="45714" marB="45714" anchor="ctr"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794220">
                <a:tc gridSpan="2">
                  <a:txBody>
                    <a:bodyPr/>
                    <a:lstStyle/>
                    <a:p>
                      <a:pPr marL="0" marR="0" indent="0" algn="just" defTabSz="914400" rtl="0" eaLnBrk="1" fontAlgn="auto" latinLnBrk="1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8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2400" dirty="0" smtClean="0">
                          <a:solidFill>
                            <a:srgbClr val="000000"/>
                          </a:solidFill>
                          <a:latin typeface="바탕"/>
                        </a:rPr>
                        <a:t>                   -</a:t>
                      </a:r>
                      <a:endParaRPr lang="ko-KR" altLang="en-US" sz="2400" dirty="0" smtClean="0">
                        <a:solidFill>
                          <a:srgbClr val="000000"/>
                        </a:solidFill>
                        <a:latin typeface="바탕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  <a:defRPr lang="ko-KR" altLang="en-US"/>
                      </a:pPr>
                      <a:endParaRPr lang="ko-KR" alt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 marT="45714" marB="45714" anchor="ctr"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indent="0" algn="ctr" defTabSz="914400" eaLnBrk="1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lang="ko-KR"/>
                      </a:pPr>
                      <a:endParaRPr lang="ko-KR" alt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 marT="45714" marB="45714" anchor="ctr"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518085">
                <a:tc>
                  <a:txBody>
                    <a:bodyPr/>
                    <a:lstStyle/>
                    <a:p>
                      <a:pPr algn="ctr" latinLnBrk="1">
                        <a:defRPr lang="ko-KR" altLang="en-US"/>
                      </a:pPr>
                      <a:r>
                        <a:rPr lang="ko-KR" altLang="en-US" sz="1400" dirty="0"/>
                        <a:t>표지판 종류 및 규격</a:t>
                      </a:r>
                    </a:p>
                  </a:txBody>
                  <a:tcPr marT="45714" marB="45714" anchor="ctr"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defRPr lang="ko-KR" altLang="en-US"/>
                      </a:pPr>
                      <a:r>
                        <a:rPr lang="en-US" altLang="ko-KR" sz="1400" dirty="0" smtClean="0"/>
                        <a:t>-</a:t>
                      </a:r>
                      <a:endParaRPr lang="ko-KR" altLang="en-US" sz="1400" dirty="0"/>
                    </a:p>
                  </a:txBody>
                  <a:tcPr marT="45714" marB="45714" anchor="ctr"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defRPr lang="ko-KR" altLang="en-US"/>
                      </a:pPr>
                      <a:r>
                        <a:rPr lang="ko-KR" altLang="en-US" sz="1400" dirty="0" smtClean="0"/>
                        <a:t>표지판 종류 및 규격</a:t>
                      </a:r>
                      <a:endParaRPr lang="ko-KR" altLang="en-US" sz="1400" dirty="0"/>
                    </a:p>
                  </a:txBody>
                  <a:tcPr marT="45714" marB="45714" anchor="ctr"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lang="ko-KR" altLang="en-US"/>
                      </a:pPr>
                      <a:r>
                        <a:rPr lang="ko-KR" altLang="en-US" sz="1400" dirty="0" err="1" smtClean="0"/>
                        <a:t>내민식</a:t>
                      </a:r>
                      <a:endParaRPr lang="en-US" altLang="ko-KR" sz="1400" dirty="0" smtClean="0"/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lang="ko-KR" altLang="en-US"/>
                      </a:pPr>
                      <a:r>
                        <a:rPr lang="en-US" altLang="ko-KR" sz="1400" dirty="0" smtClean="0"/>
                        <a:t>3300  X 2800</a:t>
                      </a:r>
                      <a:endParaRPr lang="ko-KR" altLang="en-US" sz="1400" dirty="0" smtClean="0"/>
                    </a:p>
                  </a:txBody>
                  <a:tcPr marT="45714" marB="45714"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79417">
                <a:tc gridSpan="2">
                  <a:txBody>
                    <a:bodyPr/>
                    <a:lstStyle/>
                    <a:p>
                      <a:pPr algn="ctr" latinLnBrk="1">
                        <a:defRPr lang="ko-KR" altLang="en-US"/>
                      </a:pPr>
                      <a:r>
                        <a:rPr lang="ko-KR" altLang="en-US" sz="1800" b="1" dirty="0">
                          <a:latin typeface="맑은 고딕"/>
                          <a:ea typeface="맑은 고딕"/>
                        </a:rPr>
                        <a:t>현장 </a:t>
                      </a:r>
                      <a:r>
                        <a:rPr lang="ko-KR" altLang="en-US" sz="1800" b="1" dirty="0" smtClean="0">
                          <a:latin typeface="맑은 고딕"/>
                          <a:ea typeface="맑은 고딕"/>
                        </a:rPr>
                        <a:t>사진</a:t>
                      </a:r>
                      <a:endParaRPr lang="ko-KR" altLang="en-US" sz="1800" b="1" dirty="0">
                        <a:latin typeface="맑은 고딕"/>
                        <a:ea typeface="맑은 고딕"/>
                      </a:endParaRPr>
                    </a:p>
                  </a:txBody>
                  <a:tcPr marT="45714" marB="45714" anchor="ctr"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latinLnBrk="1">
                        <a:defRPr lang="ko-KR" altLang="en-US"/>
                      </a:pPr>
                      <a:r>
                        <a:rPr lang="ko-KR" altLang="en-US" sz="1800" b="1" dirty="0"/>
                        <a:t>현장 위치도</a:t>
                      </a:r>
                    </a:p>
                  </a:txBody>
                  <a:tcPr marT="45714" marB="45714" anchor="ctr"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1959033">
                <a:tc gridSpan="2">
                  <a:txBody>
                    <a:bodyPr/>
                    <a:lstStyle/>
                    <a:p>
                      <a:pPr algn="ctr" latinLnBrk="1">
                        <a:defRPr lang="ko-KR" altLang="en-US"/>
                      </a:pPr>
                      <a:endParaRPr lang="en-US" altLang="ko-KR" sz="1800" b="1" dirty="0" smtClean="0"/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lang="ko-KR" altLang="en-US"/>
                      </a:pPr>
                      <a:r>
                        <a:rPr lang="en-US" altLang="ko-KR" sz="1800" dirty="0" smtClean="0"/>
                        <a:t>     </a:t>
                      </a:r>
                      <a:endParaRPr lang="ko-KR" altLang="en-US" sz="18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 latinLnBrk="1">
                        <a:defRPr lang="ko-KR" altLang="en-US"/>
                      </a:pPr>
                      <a:r>
                        <a:rPr lang="en-US" altLang="ko-KR" sz="1800" dirty="0" smtClean="0"/>
                        <a:t>               </a:t>
                      </a:r>
                      <a:r>
                        <a:rPr lang="ko-KR" altLang="en-US" sz="1800" dirty="0" smtClean="0"/>
                        <a:t>   </a:t>
                      </a:r>
                      <a:endParaRPr lang="ko-KR" altLang="en-US" sz="1800" b="1" dirty="0"/>
                    </a:p>
                  </a:txBody>
                  <a:tcPr marT="45714" marB="45714" anchor="ctr"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latinLnBrk="1">
                        <a:defRPr lang="ko-KR" altLang="en-US"/>
                      </a:pPr>
                      <a:endParaRPr lang="ko-KR" altLang="en-US" sz="1800" dirty="0"/>
                    </a:p>
                  </a:txBody>
                  <a:tcPr marT="45714" marB="45714" anchor="ctr"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4098" name="Picture 2" descr="D:\1. ★★ 2016년 월드컵업무 ★★\0. 2016년 보고자료 작성\1. 발주처 및 감리단\161216-월드컵대교현장 북단IC 이정표지 관계기관 의견요청\161216-북단IC 부대시설도(1) 표지판\한일공영(월드컵대교) 시안\7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9600"/>
          <a:stretch/>
        </p:blipFill>
        <p:spPr bwMode="auto">
          <a:xfrm>
            <a:off x="4889866" y="2004060"/>
            <a:ext cx="1772422" cy="14994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D:\1. ★★ 2016년 월드컵업무 ★★\0. 2016년 보고자료 작성\1. 발주처 및 감리단\161216-월드컵대교현장 북단IC 이정표지 관계기관 의견요청\161216-북단IC 부대시설도(1) 표지판\한일공영(월드컵대교) 시안\8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9055"/>
          <a:stretch/>
        </p:blipFill>
        <p:spPr bwMode="auto">
          <a:xfrm>
            <a:off x="6696236" y="2004060"/>
            <a:ext cx="1772422" cy="14994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101" name="Picture 5" descr="D:\1. ★★ 2016년 월드컵업무 ★★\0. 2016년 보고자료 작성\1. 발주처 및 감리단\161216-월드컵대교현장 북단IC 이정표지 관계기관 의견요청\설치위치 사진\크기변환_20161226_143957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71600" y="4581128"/>
            <a:ext cx="3096344" cy="17385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D:\1. ★★ 2016년 월드컵업무 ★★\0. 2016년 보고자료 작성\1. 발주처 및 감리단\161216-월드컵대교현장 북단IC 이정표지 관계기관 의견요청\161216-북단IC 부대시설도(1) 표지판\한일공영(월드컵대교) 시안\따오기\5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32040" y="4581128"/>
            <a:ext cx="3524909" cy="17385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타원 14"/>
          <p:cNvSpPr/>
          <p:nvPr/>
        </p:nvSpPr>
        <p:spPr>
          <a:xfrm>
            <a:off x="6437657" y="5665497"/>
            <a:ext cx="216024" cy="180020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타원 15"/>
          <p:cNvSpPr/>
          <p:nvPr/>
        </p:nvSpPr>
        <p:spPr>
          <a:xfrm>
            <a:off x="2411760" y="5408949"/>
            <a:ext cx="216024" cy="180020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782017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28596" y="285728"/>
            <a:ext cx="2686040" cy="500066"/>
          </a:xfrm>
          <a:ln>
            <a:miter lim="800000"/>
            <a:headEnd/>
            <a:tailEnd/>
          </a:ln>
        </p:spPr>
        <p:txBody>
          <a:bodyPr>
            <a:normAutofit/>
          </a:bodyPr>
          <a:lstStyle/>
          <a:p>
            <a:pPr algn="l" eaLnBrk="1" fontAlgn="auto" hangingPunct="1">
              <a:spcAft>
                <a:spcPts val="0"/>
              </a:spcAft>
              <a:defRPr lang="ko-KR" altLang="en-US"/>
            </a:pPr>
            <a:r>
              <a:rPr lang="ko-KR" altLang="en-US" sz="2400" b="1"/>
              <a:t>   </a:t>
            </a:r>
            <a:r>
              <a:rPr lang="ko-KR" altLang="en-US" sz="2400" b="1"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 scaled="0"/>
                </a:gradFill>
              </a:rPr>
              <a:t>심의 신청 내용</a:t>
            </a:r>
          </a:p>
        </p:txBody>
      </p:sp>
      <p:sp>
        <p:nvSpPr>
          <p:cNvPr id="6" name="모서리가 둥근 직사각형 5"/>
          <p:cNvSpPr/>
          <p:nvPr/>
        </p:nvSpPr>
        <p:spPr>
          <a:xfrm>
            <a:off x="428625" y="428625"/>
            <a:ext cx="285750" cy="285750"/>
          </a:xfrm>
          <a:prstGeom prst="roundRect">
            <a:avLst>
              <a:gd name="adj" fmla="val 16667"/>
            </a:avLst>
          </a:prstGeom>
          <a:gradFill flip="none" rotWithShape="1">
            <a:gsLst>
              <a:gs pos="0">
                <a:srgbClr val="8488C4"/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path path="rect">
              <a:fillToRect r="100000" b="100000"/>
            </a:path>
            <a:tileRect l="-100000" t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 lang="ko-KR" altLang="en-US"/>
            </a:pPr>
            <a:endParaRPr kumimoji="0" lang="ko-KR" altLang="en-US"/>
          </a:p>
        </p:txBody>
      </p:sp>
      <p:graphicFrame>
        <p:nvGraphicFramePr>
          <p:cNvPr id="8" name="내용 개체 틀 3"/>
          <p:cNvGraphicFramePr/>
          <p:nvPr>
            <p:extLst>
              <p:ext uri="{D42A27DB-BD31-4B8C-83A1-F6EECF244321}">
                <p14:modId xmlns:p14="http://schemas.microsoft.com/office/powerpoint/2010/main" xmlns="" val="1481231714"/>
              </p:ext>
            </p:extLst>
          </p:nvPr>
        </p:nvGraphicFramePr>
        <p:xfrm>
          <a:off x="492124" y="903288"/>
          <a:ext cx="5232004" cy="365602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1121144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411086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365125">
                <a:tc>
                  <a:txBody>
                    <a:bodyPr/>
                    <a:lstStyle/>
                    <a:p>
                      <a:pPr algn="ctr" latinLnBrk="1">
                        <a:defRPr lang="ko-KR" altLang="en-US"/>
                      </a:pPr>
                      <a:r>
                        <a:rPr lang="ko-KR" altLang="en-US" sz="1800" b="1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연번</a:t>
                      </a:r>
                      <a:endParaRPr lang="ko-KR" altLang="en-US" sz="1800" b="1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39" marR="91439" marT="45641" marB="45641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r>
                        <a:rPr lang="en-US" altLang="ko-KR" sz="1800" dirty="0" smtClean="0">
                          <a:solidFill>
                            <a:sysClr val="windowText" lastClr="000000"/>
                          </a:solidFill>
                        </a:rPr>
                        <a:t> 6. </a:t>
                      </a:r>
                      <a:r>
                        <a:rPr lang="ko-KR" altLang="en-US" sz="1800" dirty="0" smtClean="0">
                          <a:solidFill>
                            <a:sysClr val="windowText" lastClr="000000"/>
                          </a:solidFill>
                        </a:rPr>
                        <a:t>강변북로에서 월드컵경기장 진출</a:t>
                      </a:r>
                      <a:endParaRPr lang="ko-KR" altLang="en-US" sz="18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91439" marR="91439" marT="45641" marB="45641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2" name="내용 개체 틀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733984299"/>
              </p:ext>
            </p:extLst>
          </p:nvPr>
        </p:nvGraphicFramePr>
        <p:xfrm>
          <a:off x="519113" y="1436688"/>
          <a:ext cx="8229600" cy="50165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2885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78595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357454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757346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365745"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defRPr lang="ko-KR" altLang="en-US"/>
                      </a:pPr>
                      <a:r>
                        <a:rPr lang="ko-KR" altLang="en-US" sz="1800" dirty="0">
                          <a:solidFill>
                            <a:schemeClr val="tx1"/>
                          </a:solidFill>
                        </a:rPr>
                        <a:t>당초 </a:t>
                      </a:r>
                      <a:r>
                        <a:rPr lang="ko-KR" altLang="en-US" sz="1800" dirty="0" smtClean="0">
                          <a:solidFill>
                            <a:schemeClr val="tx1"/>
                          </a:solidFill>
                        </a:rPr>
                        <a:t>문안</a:t>
                      </a:r>
                      <a:endParaRPr lang="ko-KR" alt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marT="45714" marB="45714" anchor="ctr"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indent="0" algn="ctr" defTabSz="914400" eaLnBrk="1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lang="ko-KR"/>
                      </a:pPr>
                      <a:r>
                        <a:rPr lang="ko-KR" altLang="en-US" sz="1800" dirty="0" smtClean="0">
                          <a:solidFill>
                            <a:schemeClr val="tx1"/>
                          </a:solidFill>
                        </a:rPr>
                        <a:t>문안 검토</a:t>
                      </a:r>
                      <a:r>
                        <a:rPr lang="en-US" altLang="ko-KR" sz="1800" dirty="0" smtClean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1800" dirty="0">
                          <a:solidFill>
                            <a:schemeClr val="tx1"/>
                          </a:solidFill>
                        </a:rPr>
                        <a:t>안</a:t>
                      </a:r>
                      <a:r>
                        <a:rPr lang="en-US" altLang="ko-KR" sz="180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marT="45714" marB="45714" anchor="ctr"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794220">
                <a:tc gridSpan="2">
                  <a:txBody>
                    <a:bodyPr/>
                    <a:lstStyle/>
                    <a:p>
                      <a:pPr marL="0" marR="0" indent="0" algn="just" defTabSz="914400" rtl="0" eaLnBrk="1" fontAlgn="auto" latinLnBrk="1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8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T="45714" marB="45714" anchor="ctr"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indent="0" algn="ctr" defTabSz="914400" eaLnBrk="1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lang="ko-KR"/>
                      </a:pPr>
                      <a:endParaRPr lang="ko-KR" alt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 marT="45714" marB="45714" anchor="ctr"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518085">
                <a:tc>
                  <a:txBody>
                    <a:bodyPr/>
                    <a:lstStyle/>
                    <a:p>
                      <a:pPr algn="ctr" latinLnBrk="1">
                        <a:defRPr lang="ko-KR" altLang="en-US"/>
                      </a:pPr>
                      <a:r>
                        <a:rPr lang="ko-KR" altLang="en-US" sz="1400" dirty="0"/>
                        <a:t>표지판 종류 및 규격</a:t>
                      </a:r>
                    </a:p>
                  </a:txBody>
                  <a:tcPr marT="45714" marB="45714" anchor="ctr"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defRPr lang="ko-KR" altLang="en-US"/>
                      </a:pPr>
                      <a:r>
                        <a:rPr lang="ko-KR" altLang="en-US" sz="1400" dirty="0" err="1" smtClean="0"/>
                        <a:t>내민식</a:t>
                      </a:r>
                      <a:endParaRPr lang="en-US" altLang="ko-KR" sz="1400" dirty="0" smtClean="0"/>
                    </a:p>
                    <a:p>
                      <a:pPr algn="ctr" latinLnBrk="1">
                        <a:defRPr lang="ko-KR" altLang="en-US"/>
                      </a:pPr>
                      <a:r>
                        <a:rPr lang="en-US" altLang="ko-KR" sz="1400" dirty="0" smtClean="0"/>
                        <a:t>3300X2800</a:t>
                      </a:r>
                      <a:endParaRPr lang="ko-KR" altLang="en-US" sz="1400" dirty="0"/>
                    </a:p>
                  </a:txBody>
                  <a:tcPr marT="45714" marB="45714" anchor="ctr"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defRPr lang="ko-KR" altLang="en-US"/>
                      </a:pPr>
                      <a:r>
                        <a:rPr lang="ko-KR" altLang="en-US" sz="1400" dirty="0" smtClean="0"/>
                        <a:t>표지판 종류 및 규격</a:t>
                      </a:r>
                      <a:endParaRPr lang="ko-KR" altLang="en-US" sz="1400" dirty="0"/>
                    </a:p>
                  </a:txBody>
                  <a:tcPr marT="45714" marB="45714" anchor="ctr"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lang="ko-KR" altLang="en-US"/>
                      </a:pPr>
                      <a:r>
                        <a:rPr lang="ko-KR" altLang="en-US" sz="1400" dirty="0" err="1" smtClean="0"/>
                        <a:t>내민식</a:t>
                      </a:r>
                      <a:endParaRPr lang="en-US" altLang="ko-KR" sz="1400" dirty="0" smtClean="0"/>
                    </a:p>
                    <a:p>
                      <a:pPr latinLnBrk="1">
                        <a:defRPr lang="ko-KR" altLang="en-US"/>
                      </a:pPr>
                      <a:r>
                        <a:rPr lang="en-US" altLang="ko-KR" sz="1400" dirty="0" smtClean="0"/>
                        <a:t>3300  X 2800</a:t>
                      </a:r>
                      <a:endParaRPr lang="ko-KR" altLang="en-US" sz="1400" dirty="0" smtClean="0"/>
                    </a:p>
                  </a:txBody>
                  <a:tcPr marT="45714" marB="45714"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79417">
                <a:tc gridSpan="2">
                  <a:txBody>
                    <a:bodyPr/>
                    <a:lstStyle/>
                    <a:p>
                      <a:pPr algn="ctr" latinLnBrk="1">
                        <a:defRPr lang="ko-KR" altLang="en-US"/>
                      </a:pPr>
                      <a:r>
                        <a:rPr lang="ko-KR" altLang="en-US" sz="1800" b="1" dirty="0">
                          <a:latin typeface="맑은 고딕"/>
                          <a:ea typeface="맑은 고딕"/>
                        </a:rPr>
                        <a:t>현장 </a:t>
                      </a:r>
                      <a:r>
                        <a:rPr lang="ko-KR" altLang="en-US" sz="1800" b="1" dirty="0" smtClean="0">
                          <a:latin typeface="맑은 고딕"/>
                          <a:ea typeface="맑은 고딕"/>
                        </a:rPr>
                        <a:t>사진</a:t>
                      </a:r>
                      <a:endParaRPr lang="ko-KR" altLang="en-US" sz="1800" b="1" dirty="0">
                        <a:latin typeface="맑은 고딕"/>
                        <a:ea typeface="맑은 고딕"/>
                      </a:endParaRPr>
                    </a:p>
                  </a:txBody>
                  <a:tcPr marT="45714" marB="45714" anchor="ctr"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latinLnBrk="1">
                        <a:defRPr lang="ko-KR" altLang="en-US"/>
                      </a:pPr>
                      <a:r>
                        <a:rPr lang="ko-KR" altLang="en-US" sz="1800" b="1" dirty="0"/>
                        <a:t>현장 위치도</a:t>
                      </a:r>
                    </a:p>
                  </a:txBody>
                  <a:tcPr marT="45714" marB="45714" anchor="ctr"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1959033">
                <a:tc gridSpan="2">
                  <a:txBody>
                    <a:bodyPr/>
                    <a:lstStyle/>
                    <a:p>
                      <a:pPr algn="ctr" latinLnBrk="1">
                        <a:defRPr lang="ko-KR" altLang="en-US"/>
                      </a:pPr>
                      <a:endParaRPr lang="en-US" altLang="ko-KR" sz="1800" b="1" dirty="0" smtClean="0"/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lang="ko-KR" altLang="en-US"/>
                      </a:pPr>
                      <a:r>
                        <a:rPr lang="en-US" altLang="ko-KR" sz="1800" dirty="0" smtClean="0"/>
                        <a:t>     </a:t>
                      </a:r>
                      <a:endParaRPr lang="ko-KR" altLang="en-US" sz="18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 latinLnBrk="1">
                        <a:defRPr lang="ko-KR" altLang="en-US"/>
                      </a:pPr>
                      <a:r>
                        <a:rPr lang="en-US" altLang="ko-KR" sz="1800" dirty="0" smtClean="0"/>
                        <a:t>               </a:t>
                      </a:r>
                      <a:r>
                        <a:rPr lang="ko-KR" altLang="en-US" sz="1800" dirty="0" smtClean="0"/>
                        <a:t>   </a:t>
                      </a:r>
                      <a:endParaRPr lang="ko-KR" altLang="en-US" sz="1800" b="1" dirty="0"/>
                    </a:p>
                  </a:txBody>
                  <a:tcPr marT="45714" marB="45714" anchor="ctr"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latinLnBrk="1">
                        <a:defRPr lang="ko-KR" altLang="en-US"/>
                      </a:pPr>
                      <a:endParaRPr lang="ko-KR" altLang="en-US" sz="1800" dirty="0"/>
                    </a:p>
                  </a:txBody>
                  <a:tcPr marT="45714" marB="45714" anchor="ctr"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5122" name="Picture 2" descr="D:\1. ★★ 2016년 월드컵업무 ★★\0. 2016년 보고자료 작성\1. 발주처 및 감리단\161216-월드컵대교현장 북단IC 이정표지 관계기관 의견요청\161216-북단IC 부대시설도(1) 표지판\한일공영(월드컵대교) 시안\8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9259"/>
          <a:stretch/>
        </p:blipFill>
        <p:spPr bwMode="auto">
          <a:xfrm>
            <a:off x="5724128" y="1960553"/>
            <a:ext cx="1776022" cy="1499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D:\1. ★★ 2016년 월드컵업무 ★★\0. 2016년 보고자료 작성\1. 발주처 및 감리단\161015-표지판 및 가드레일 유용불가 현황보고\410-6 월드컵경기장 방향표지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9120" t="20020" r="24397" b="20020"/>
          <a:stretch/>
        </p:blipFill>
        <p:spPr bwMode="auto">
          <a:xfrm>
            <a:off x="1547664" y="1960552"/>
            <a:ext cx="2447926" cy="1499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 descr="D:\1. ★★ 2016년 월드컵업무 ★★\0. 2016년 보고자료 작성\1. 발주처 및 감리단\161216-월드컵대교현장 북단IC 이정표지 관계기관 의견요청\설치위치 사진\크기변환_20161226_143946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28060" y="4581128"/>
            <a:ext cx="3087134" cy="17311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D:\1. ★★ 2016년 월드컵업무 ★★\0. 2016년 보고자료 작성\1. 발주처 및 감리단\161216-월드컵대교현장 북단IC 이정표지 관계기관 의견요청\161216-북단IC 부대시설도(1) 표지판\한일공영(월드컵대교) 시안\따오기\6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49356" y="4581127"/>
            <a:ext cx="3239863" cy="17311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타원 13"/>
          <p:cNvSpPr/>
          <p:nvPr/>
        </p:nvSpPr>
        <p:spPr>
          <a:xfrm>
            <a:off x="6342576" y="5446678"/>
            <a:ext cx="216024" cy="180020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타원 14"/>
          <p:cNvSpPr/>
          <p:nvPr/>
        </p:nvSpPr>
        <p:spPr>
          <a:xfrm>
            <a:off x="3131840" y="5536688"/>
            <a:ext cx="216024" cy="180020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026146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28596" y="285728"/>
            <a:ext cx="2686040" cy="500066"/>
          </a:xfrm>
          <a:ln>
            <a:miter lim="800000"/>
            <a:headEnd/>
            <a:tailEnd/>
          </a:ln>
        </p:spPr>
        <p:txBody>
          <a:bodyPr>
            <a:normAutofit/>
          </a:bodyPr>
          <a:lstStyle/>
          <a:p>
            <a:pPr algn="l" eaLnBrk="1" fontAlgn="auto" hangingPunct="1">
              <a:spcAft>
                <a:spcPts val="0"/>
              </a:spcAft>
              <a:defRPr lang="ko-KR" altLang="en-US"/>
            </a:pPr>
            <a:r>
              <a:rPr lang="ko-KR" altLang="en-US" sz="2400" b="1"/>
              <a:t>   </a:t>
            </a:r>
            <a:r>
              <a:rPr lang="ko-KR" altLang="en-US" sz="2400" b="1"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 scaled="0"/>
                </a:gradFill>
              </a:rPr>
              <a:t>심의 신청 내용</a:t>
            </a:r>
          </a:p>
        </p:txBody>
      </p:sp>
      <p:sp>
        <p:nvSpPr>
          <p:cNvPr id="6" name="모서리가 둥근 직사각형 5"/>
          <p:cNvSpPr/>
          <p:nvPr/>
        </p:nvSpPr>
        <p:spPr>
          <a:xfrm>
            <a:off x="428625" y="428625"/>
            <a:ext cx="285750" cy="285750"/>
          </a:xfrm>
          <a:prstGeom prst="roundRect">
            <a:avLst>
              <a:gd name="adj" fmla="val 16667"/>
            </a:avLst>
          </a:prstGeom>
          <a:gradFill flip="none" rotWithShape="1">
            <a:gsLst>
              <a:gs pos="0">
                <a:srgbClr val="8488C4"/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path path="rect">
              <a:fillToRect r="100000" b="100000"/>
            </a:path>
            <a:tileRect l="-100000" t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 lang="ko-KR" altLang="en-US"/>
            </a:pPr>
            <a:endParaRPr kumimoji="0" lang="ko-KR" altLang="en-US"/>
          </a:p>
        </p:txBody>
      </p:sp>
      <p:graphicFrame>
        <p:nvGraphicFramePr>
          <p:cNvPr id="8" name="내용 개체 틀 3"/>
          <p:cNvGraphicFramePr/>
          <p:nvPr>
            <p:extLst>
              <p:ext uri="{D42A27DB-BD31-4B8C-83A1-F6EECF244321}">
                <p14:modId xmlns:p14="http://schemas.microsoft.com/office/powerpoint/2010/main" xmlns="" val="2238074297"/>
              </p:ext>
            </p:extLst>
          </p:nvPr>
        </p:nvGraphicFramePr>
        <p:xfrm>
          <a:off x="492125" y="903288"/>
          <a:ext cx="4844870" cy="365602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1038187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3806683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365125">
                <a:tc>
                  <a:txBody>
                    <a:bodyPr/>
                    <a:lstStyle/>
                    <a:p>
                      <a:pPr algn="ctr" latinLnBrk="1">
                        <a:defRPr lang="ko-KR" altLang="en-US"/>
                      </a:pPr>
                      <a:r>
                        <a:rPr lang="ko-KR" altLang="en-US" sz="1800" b="1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연번</a:t>
                      </a:r>
                      <a:endParaRPr lang="ko-KR" altLang="en-US" sz="1800" b="1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39" marR="91439" marT="45641" marB="45641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r>
                        <a:rPr lang="en-US" altLang="ko-KR" sz="1800" dirty="0" smtClean="0">
                          <a:solidFill>
                            <a:sysClr val="windowText" lastClr="000000"/>
                          </a:solidFill>
                        </a:rPr>
                        <a:t> 7. </a:t>
                      </a:r>
                      <a:r>
                        <a:rPr lang="ko-KR" altLang="en-US" sz="1800" dirty="0" err="1" smtClean="0">
                          <a:solidFill>
                            <a:sysClr val="windowText" lastClr="000000"/>
                          </a:solidFill>
                        </a:rPr>
                        <a:t>내부순환로와</a:t>
                      </a:r>
                      <a:r>
                        <a:rPr lang="ko-KR" altLang="en-US" sz="1800" dirty="0" smtClean="0">
                          <a:solidFill>
                            <a:sysClr val="windowText" lastClr="000000"/>
                          </a:solidFill>
                        </a:rPr>
                        <a:t> </a:t>
                      </a:r>
                      <a:r>
                        <a:rPr lang="ko-KR" altLang="en-US" sz="1800" dirty="0" err="1" smtClean="0">
                          <a:solidFill>
                            <a:sysClr val="windowText" lastClr="000000"/>
                          </a:solidFill>
                        </a:rPr>
                        <a:t>성산로</a:t>
                      </a:r>
                      <a:r>
                        <a:rPr lang="ko-KR" altLang="en-US" sz="1800" dirty="0" smtClean="0">
                          <a:solidFill>
                            <a:sysClr val="windowText" lastClr="000000"/>
                          </a:solidFill>
                        </a:rPr>
                        <a:t> </a:t>
                      </a:r>
                      <a:r>
                        <a:rPr lang="ko-KR" altLang="en-US" sz="1800" dirty="0" err="1" smtClean="0">
                          <a:solidFill>
                            <a:sysClr val="windowText" lastClr="000000"/>
                          </a:solidFill>
                        </a:rPr>
                        <a:t>접속부</a:t>
                      </a:r>
                      <a:endParaRPr lang="ko-KR" altLang="en-US" sz="18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91439" marR="91439" marT="45641" marB="45641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2" name="내용 개체 틀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81002642"/>
              </p:ext>
            </p:extLst>
          </p:nvPr>
        </p:nvGraphicFramePr>
        <p:xfrm>
          <a:off x="519113" y="1436688"/>
          <a:ext cx="8229600" cy="50165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2885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78595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357454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757346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365745"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defRPr lang="ko-KR" altLang="en-US"/>
                      </a:pPr>
                      <a:r>
                        <a:rPr lang="ko-KR" altLang="en-US" sz="1800" dirty="0">
                          <a:solidFill>
                            <a:schemeClr val="tx1"/>
                          </a:solidFill>
                        </a:rPr>
                        <a:t>당초 </a:t>
                      </a:r>
                      <a:r>
                        <a:rPr lang="ko-KR" altLang="en-US" sz="1800" dirty="0" smtClean="0">
                          <a:solidFill>
                            <a:schemeClr val="tx1"/>
                          </a:solidFill>
                        </a:rPr>
                        <a:t>문안</a:t>
                      </a:r>
                      <a:endParaRPr lang="ko-KR" alt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marT="45714" marB="45714" anchor="ctr"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indent="0" algn="ctr" defTabSz="914400" eaLnBrk="1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lang="ko-KR"/>
                      </a:pPr>
                      <a:r>
                        <a:rPr lang="ko-KR" altLang="en-US" sz="1800" dirty="0" smtClean="0">
                          <a:solidFill>
                            <a:schemeClr val="tx1"/>
                          </a:solidFill>
                        </a:rPr>
                        <a:t>문안 검토</a:t>
                      </a:r>
                      <a:r>
                        <a:rPr lang="en-US" altLang="ko-KR" sz="1800" dirty="0" smtClean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1800" dirty="0">
                          <a:solidFill>
                            <a:schemeClr val="tx1"/>
                          </a:solidFill>
                        </a:rPr>
                        <a:t>안</a:t>
                      </a:r>
                      <a:r>
                        <a:rPr lang="en-US" altLang="ko-KR" sz="180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marT="45714" marB="45714" anchor="ctr"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794220">
                <a:tc gridSpan="2">
                  <a:txBody>
                    <a:bodyPr/>
                    <a:lstStyle/>
                    <a:p>
                      <a:pPr marL="0" marR="0" indent="0" algn="just" defTabSz="914400" rtl="0" eaLnBrk="1" fontAlgn="auto" latinLnBrk="1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8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2400" dirty="0" smtClean="0">
                          <a:solidFill>
                            <a:srgbClr val="000000"/>
                          </a:solidFill>
                          <a:latin typeface="바탕"/>
                        </a:rPr>
                        <a:t>                   -</a:t>
                      </a:r>
                      <a:endParaRPr lang="ko-KR" altLang="en-US" sz="2400" dirty="0" smtClean="0">
                        <a:solidFill>
                          <a:srgbClr val="000000"/>
                        </a:solidFill>
                        <a:latin typeface="바탕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  <a:defRPr lang="ko-KR" altLang="en-US"/>
                      </a:pPr>
                      <a:endParaRPr lang="ko-KR" alt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 marT="45714" marB="45714" anchor="ctr"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indent="0" algn="ctr" defTabSz="914400" eaLnBrk="1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lang="ko-KR"/>
                      </a:pPr>
                      <a:endParaRPr lang="ko-KR" alt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 marT="45714" marB="45714" anchor="ctr"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518085">
                <a:tc>
                  <a:txBody>
                    <a:bodyPr/>
                    <a:lstStyle/>
                    <a:p>
                      <a:pPr algn="ctr" latinLnBrk="1">
                        <a:defRPr lang="ko-KR" altLang="en-US"/>
                      </a:pPr>
                      <a:r>
                        <a:rPr lang="ko-KR" altLang="en-US" sz="1400" dirty="0"/>
                        <a:t>표지판 종류 및 규격</a:t>
                      </a:r>
                    </a:p>
                  </a:txBody>
                  <a:tcPr marT="45714" marB="45714" anchor="ctr"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defRPr lang="ko-KR" altLang="en-US"/>
                      </a:pPr>
                      <a:r>
                        <a:rPr lang="en-US" altLang="ko-KR" sz="1400" dirty="0" smtClean="0"/>
                        <a:t>-</a:t>
                      </a:r>
                      <a:endParaRPr lang="ko-KR" altLang="en-US" sz="1400" dirty="0" smtClean="0"/>
                    </a:p>
                  </a:txBody>
                  <a:tcPr marT="45714" marB="45714" anchor="ctr"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defRPr lang="ko-KR" altLang="en-US"/>
                      </a:pPr>
                      <a:r>
                        <a:rPr lang="ko-KR" altLang="en-US" sz="1400" dirty="0" smtClean="0"/>
                        <a:t>표지판 종류 및 규격</a:t>
                      </a:r>
                      <a:endParaRPr lang="ko-KR" altLang="en-US" sz="1400" dirty="0"/>
                    </a:p>
                  </a:txBody>
                  <a:tcPr marT="45714" marB="45714" anchor="ctr"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lang="ko-KR" altLang="en-US"/>
                      </a:pPr>
                      <a:r>
                        <a:rPr lang="ko-KR" altLang="en-US" sz="1400" dirty="0" smtClean="0"/>
                        <a:t>복주식</a:t>
                      </a:r>
                      <a:endParaRPr lang="en-US" altLang="ko-KR" sz="1400" dirty="0" smtClean="0"/>
                    </a:p>
                    <a:p>
                      <a:pPr latinLnBrk="1">
                        <a:defRPr lang="ko-KR" altLang="en-US"/>
                      </a:pPr>
                      <a:r>
                        <a:rPr lang="en-US" altLang="ko-KR" sz="1400" dirty="0" smtClean="0"/>
                        <a:t>3000  X 800</a:t>
                      </a:r>
                      <a:endParaRPr lang="ko-KR" altLang="en-US" sz="1400" dirty="0" smtClean="0"/>
                    </a:p>
                  </a:txBody>
                  <a:tcPr marT="45714" marB="45714"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79417">
                <a:tc gridSpan="2">
                  <a:txBody>
                    <a:bodyPr/>
                    <a:lstStyle/>
                    <a:p>
                      <a:pPr algn="ctr" latinLnBrk="1">
                        <a:defRPr lang="ko-KR" altLang="en-US"/>
                      </a:pPr>
                      <a:r>
                        <a:rPr lang="ko-KR" altLang="en-US" sz="1800" b="1" dirty="0">
                          <a:latin typeface="맑은 고딕"/>
                          <a:ea typeface="맑은 고딕"/>
                        </a:rPr>
                        <a:t>현장 </a:t>
                      </a:r>
                      <a:r>
                        <a:rPr lang="ko-KR" altLang="en-US" sz="1800" b="1" dirty="0" smtClean="0">
                          <a:latin typeface="맑은 고딕"/>
                          <a:ea typeface="맑은 고딕"/>
                        </a:rPr>
                        <a:t>사진</a:t>
                      </a:r>
                      <a:endParaRPr lang="ko-KR" altLang="en-US" sz="1800" b="1" dirty="0">
                        <a:latin typeface="맑은 고딕"/>
                        <a:ea typeface="맑은 고딕"/>
                      </a:endParaRPr>
                    </a:p>
                  </a:txBody>
                  <a:tcPr marT="45714" marB="45714" anchor="ctr"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latinLnBrk="1">
                        <a:defRPr lang="ko-KR" altLang="en-US"/>
                      </a:pPr>
                      <a:r>
                        <a:rPr lang="ko-KR" altLang="en-US" sz="1800" b="1" dirty="0"/>
                        <a:t>현장 위치도</a:t>
                      </a:r>
                    </a:p>
                  </a:txBody>
                  <a:tcPr marT="45714" marB="45714" anchor="ctr"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1959033">
                <a:tc gridSpan="2">
                  <a:txBody>
                    <a:bodyPr/>
                    <a:lstStyle/>
                    <a:p>
                      <a:pPr algn="ctr" latinLnBrk="1">
                        <a:defRPr lang="ko-KR" altLang="en-US"/>
                      </a:pPr>
                      <a:endParaRPr lang="en-US" altLang="ko-KR" sz="1800" b="1" dirty="0" smtClean="0"/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lang="ko-KR" altLang="en-US"/>
                      </a:pPr>
                      <a:r>
                        <a:rPr lang="en-US" altLang="ko-KR" sz="1800" dirty="0" smtClean="0"/>
                        <a:t>     </a:t>
                      </a:r>
                      <a:endParaRPr lang="ko-KR" altLang="en-US" sz="18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 latinLnBrk="1">
                        <a:defRPr lang="ko-KR" altLang="en-US"/>
                      </a:pPr>
                      <a:r>
                        <a:rPr lang="en-US" altLang="ko-KR" sz="1800" dirty="0" smtClean="0"/>
                        <a:t>               </a:t>
                      </a:r>
                      <a:r>
                        <a:rPr lang="ko-KR" altLang="en-US" sz="1800" dirty="0" smtClean="0"/>
                        <a:t>   </a:t>
                      </a:r>
                      <a:endParaRPr lang="ko-KR" altLang="en-US" sz="1800" b="1" dirty="0"/>
                    </a:p>
                  </a:txBody>
                  <a:tcPr marT="45714" marB="45714" anchor="ctr"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latinLnBrk="1">
                        <a:defRPr lang="ko-KR" altLang="en-US"/>
                      </a:pPr>
                      <a:endParaRPr lang="ko-KR" altLang="en-US" sz="1800" dirty="0"/>
                    </a:p>
                  </a:txBody>
                  <a:tcPr marT="45714" marB="45714" anchor="ctr"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6146" name="Picture 2" descr="D:\1. ★★ 2016년 월드컵업무 ★★\0. 2016년 보고자료 작성\1. 발주처 및 감리단\161216-월드컵대교현장 북단IC 이정표지 관계기관 의견요청\161216-북단IC 부대시설도(1) 표지판\한일공영(월드컵대교) 시안\11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4343"/>
          <a:stretch/>
        </p:blipFill>
        <p:spPr bwMode="auto">
          <a:xfrm>
            <a:off x="4981747" y="2204864"/>
            <a:ext cx="3478685" cy="976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직사각형 2"/>
          <p:cNvSpPr/>
          <p:nvPr/>
        </p:nvSpPr>
        <p:spPr>
          <a:xfrm>
            <a:off x="6818500" y="2348880"/>
            <a:ext cx="1137876" cy="720080"/>
          </a:xfrm>
          <a:prstGeom prst="rect">
            <a:avLst/>
          </a:prstGeom>
          <a:solidFill>
            <a:srgbClr val="169E4A"/>
          </a:solidFill>
          <a:ln>
            <a:solidFill>
              <a:srgbClr val="169E4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6147" name="Picture 3" descr="D:\1. ★★ 2016년 월드컵업무 ★★\0. 2016년 보고자료 작성\1. 발주처 및 감리단\161216-월드컵대교현장 북단IC 이정표지 관계기관 의견요청\설치위치 사진\크기변환_20161226_14564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87624" y="4653136"/>
            <a:ext cx="3024336" cy="16933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D:\1. ★★ 2016년 월드컵업무 ★★\0. 2016년 보고자료 작성\1. 발주처 및 감리단\161216-월드컵대교현장 북단IC 이정표지 관계기관 의견요청\161216-북단IC 부대시설도(1) 표지판\한일공영(월드컵대교) 시안\따오기\7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76056" y="4653136"/>
            <a:ext cx="3204353" cy="16933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타원 16"/>
          <p:cNvSpPr/>
          <p:nvPr/>
        </p:nvSpPr>
        <p:spPr>
          <a:xfrm>
            <a:off x="6766746" y="5481228"/>
            <a:ext cx="216024" cy="180020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타원 17"/>
          <p:cNvSpPr/>
          <p:nvPr/>
        </p:nvSpPr>
        <p:spPr>
          <a:xfrm>
            <a:off x="2591780" y="5347981"/>
            <a:ext cx="216024" cy="180020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28596" y="285728"/>
            <a:ext cx="2686040" cy="500066"/>
          </a:xfrm>
          <a:ln>
            <a:miter lim="800000"/>
            <a:headEnd/>
            <a:tailEnd/>
          </a:ln>
        </p:spPr>
        <p:txBody>
          <a:bodyPr>
            <a:normAutofit/>
          </a:bodyPr>
          <a:lstStyle/>
          <a:p>
            <a:pPr algn="l" eaLnBrk="1" fontAlgn="auto" hangingPunct="1">
              <a:spcAft>
                <a:spcPts val="0"/>
              </a:spcAft>
              <a:defRPr lang="ko-KR" altLang="en-US"/>
            </a:pPr>
            <a:r>
              <a:rPr lang="ko-KR" altLang="en-US" sz="2400" b="1"/>
              <a:t>   </a:t>
            </a:r>
            <a:r>
              <a:rPr lang="ko-KR" altLang="en-US" sz="2400" b="1"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 scaled="0"/>
                </a:gradFill>
              </a:rPr>
              <a:t>심의 신청 내용</a:t>
            </a:r>
          </a:p>
        </p:txBody>
      </p:sp>
      <p:sp>
        <p:nvSpPr>
          <p:cNvPr id="6" name="모서리가 둥근 직사각형 5"/>
          <p:cNvSpPr/>
          <p:nvPr/>
        </p:nvSpPr>
        <p:spPr>
          <a:xfrm>
            <a:off x="428625" y="428625"/>
            <a:ext cx="285750" cy="285750"/>
          </a:xfrm>
          <a:prstGeom prst="roundRect">
            <a:avLst>
              <a:gd name="adj" fmla="val 16667"/>
            </a:avLst>
          </a:prstGeom>
          <a:gradFill flip="none" rotWithShape="1">
            <a:gsLst>
              <a:gs pos="0">
                <a:srgbClr val="8488C4"/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path path="rect">
              <a:fillToRect r="100000" b="100000"/>
            </a:path>
            <a:tileRect l="-100000" t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 lang="ko-KR" altLang="en-US"/>
            </a:pPr>
            <a:endParaRPr kumimoji="0" lang="ko-KR" altLang="en-US"/>
          </a:p>
        </p:txBody>
      </p:sp>
      <p:graphicFrame>
        <p:nvGraphicFramePr>
          <p:cNvPr id="8" name="내용 개체 틀 3"/>
          <p:cNvGraphicFramePr/>
          <p:nvPr>
            <p:extLst>
              <p:ext uri="{D42A27DB-BD31-4B8C-83A1-F6EECF244321}">
                <p14:modId xmlns:p14="http://schemas.microsoft.com/office/powerpoint/2010/main" xmlns="" val="3335083102"/>
              </p:ext>
            </p:extLst>
          </p:nvPr>
        </p:nvGraphicFramePr>
        <p:xfrm>
          <a:off x="492124" y="903288"/>
          <a:ext cx="5232003" cy="365602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1121144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4110859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365125">
                <a:tc>
                  <a:txBody>
                    <a:bodyPr/>
                    <a:lstStyle/>
                    <a:p>
                      <a:pPr algn="ctr" latinLnBrk="1">
                        <a:defRPr lang="ko-KR" altLang="en-US"/>
                      </a:pPr>
                      <a:r>
                        <a:rPr lang="ko-KR" altLang="en-US" sz="1800" b="1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연번</a:t>
                      </a:r>
                      <a:endParaRPr lang="ko-KR" altLang="en-US" sz="1800" b="1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39" marR="91439" marT="45641" marB="45641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r>
                        <a:rPr lang="en-US" altLang="ko-KR" sz="1800" dirty="0" smtClean="0">
                          <a:solidFill>
                            <a:sysClr val="windowText" lastClr="000000"/>
                          </a:solidFill>
                        </a:rPr>
                        <a:t> 8. </a:t>
                      </a:r>
                      <a:r>
                        <a:rPr lang="ko-KR" altLang="en-US" sz="1800" dirty="0" err="1" smtClean="0">
                          <a:solidFill>
                            <a:sysClr val="windowText" lastClr="000000"/>
                          </a:solidFill>
                        </a:rPr>
                        <a:t>내부순환로에서</a:t>
                      </a:r>
                      <a:r>
                        <a:rPr lang="ko-KR" altLang="en-US" sz="1800" dirty="0" smtClean="0">
                          <a:solidFill>
                            <a:sysClr val="windowText" lastClr="000000"/>
                          </a:solidFill>
                        </a:rPr>
                        <a:t> 강변북로 </a:t>
                      </a:r>
                      <a:r>
                        <a:rPr lang="ko-KR" altLang="en-US" sz="1800" dirty="0" err="1" smtClean="0">
                          <a:solidFill>
                            <a:sysClr val="windowText" lastClr="000000"/>
                          </a:solidFill>
                        </a:rPr>
                        <a:t>접속부</a:t>
                      </a:r>
                      <a:endParaRPr lang="ko-KR" altLang="en-US" sz="18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91439" marR="91439" marT="45641" marB="45641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2" name="내용 개체 틀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276704357"/>
              </p:ext>
            </p:extLst>
          </p:nvPr>
        </p:nvGraphicFramePr>
        <p:xfrm>
          <a:off x="519113" y="1436688"/>
          <a:ext cx="8229600" cy="50165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2885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78595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357454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757346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365745"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defRPr lang="ko-KR" altLang="en-US"/>
                      </a:pPr>
                      <a:r>
                        <a:rPr lang="ko-KR" altLang="en-US" sz="1800" dirty="0">
                          <a:solidFill>
                            <a:schemeClr val="tx1"/>
                          </a:solidFill>
                        </a:rPr>
                        <a:t>당초 </a:t>
                      </a:r>
                      <a:r>
                        <a:rPr lang="ko-KR" altLang="en-US" sz="1800" dirty="0" smtClean="0">
                          <a:solidFill>
                            <a:schemeClr val="tx1"/>
                          </a:solidFill>
                        </a:rPr>
                        <a:t>문안</a:t>
                      </a:r>
                      <a:endParaRPr lang="ko-KR" alt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marT="45714" marB="45714" anchor="ctr"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indent="0" algn="ctr" defTabSz="914400" eaLnBrk="1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lang="ko-KR"/>
                      </a:pPr>
                      <a:r>
                        <a:rPr lang="ko-KR" altLang="en-US" sz="1800" dirty="0" smtClean="0">
                          <a:solidFill>
                            <a:schemeClr val="tx1"/>
                          </a:solidFill>
                        </a:rPr>
                        <a:t>문안 검토</a:t>
                      </a:r>
                      <a:r>
                        <a:rPr lang="en-US" altLang="ko-KR" sz="1800" dirty="0" smtClean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1800" dirty="0">
                          <a:solidFill>
                            <a:schemeClr val="tx1"/>
                          </a:solidFill>
                        </a:rPr>
                        <a:t>안</a:t>
                      </a:r>
                      <a:r>
                        <a:rPr lang="en-US" altLang="ko-KR" sz="180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marT="45714" marB="45714" anchor="ctr"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794220">
                <a:tc gridSpan="2">
                  <a:txBody>
                    <a:bodyPr/>
                    <a:lstStyle/>
                    <a:p>
                      <a:pPr marL="0" marR="0" indent="0" algn="just" defTabSz="914400" rtl="0" eaLnBrk="1" fontAlgn="auto" latinLnBrk="1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8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2400" dirty="0" smtClean="0">
                          <a:solidFill>
                            <a:srgbClr val="000000"/>
                          </a:solidFill>
                          <a:latin typeface="바탕"/>
                        </a:rPr>
                        <a:t>                   -</a:t>
                      </a:r>
                      <a:endParaRPr lang="ko-KR" altLang="en-US" sz="2400" dirty="0" smtClean="0">
                        <a:solidFill>
                          <a:srgbClr val="000000"/>
                        </a:solidFill>
                        <a:latin typeface="바탕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  <a:defRPr lang="ko-KR" altLang="en-US"/>
                      </a:pPr>
                      <a:endParaRPr lang="ko-KR" alt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 marT="45714" marB="45714" anchor="ctr"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indent="0" algn="ctr" defTabSz="914400" eaLnBrk="1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lang="ko-KR"/>
                      </a:pPr>
                      <a:endParaRPr lang="ko-KR" alt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 marT="45714" marB="45714" anchor="ctr"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518085">
                <a:tc>
                  <a:txBody>
                    <a:bodyPr/>
                    <a:lstStyle/>
                    <a:p>
                      <a:pPr algn="ctr" latinLnBrk="1">
                        <a:defRPr lang="ko-KR" altLang="en-US"/>
                      </a:pPr>
                      <a:r>
                        <a:rPr lang="ko-KR" altLang="en-US" sz="1400" dirty="0"/>
                        <a:t>표지판 종류 및 규격</a:t>
                      </a:r>
                    </a:p>
                  </a:txBody>
                  <a:tcPr marT="45714" marB="45714" anchor="ctr"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defRPr lang="ko-KR" altLang="en-US"/>
                      </a:pPr>
                      <a:r>
                        <a:rPr lang="en-US" altLang="ko-KR" sz="1400" dirty="0" smtClean="0"/>
                        <a:t>-</a:t>
                      </a:r>
                      <a:endParaRPr lang="ko-KR" altLang="en-US" sz="1400" dirty="0" smtClean="0"/>
                    </a:p>
                  </a:txBody>
                  <a:tcPr marT="45714" marB="45714" anchor="ctr"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defRPr lang="ko-KR" altLang="en-US"/>
                      </a:pPr>
                      <a:r>
                        <a:rPr lang="ko-KR" altLang="en-US" sz="1400" dirty="0" smtClean="0"/>
                        <a:t>표지판 종류 및 규격</a:t>
                      </a:r>
                      <a:endParaRPr lang="ko-KR" altLang="en-US" sz="1400" dirty="0"/>
                    </a:p>
                  </a:txBody>
                  <a:tcPr marT="45714" marB="45714" anchor="ctr"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lang="ko-KR" altLang="en-US"/>
                      </a:pPr>
                      <a:r>
                        <a:rPr lang="ko-KR" altLang="en-US" sz="1400" dirty="0" smtClean="0"/>
                        <a:t>복주식</a:t>
                      </a:r>
                      <a:endParaRPr lang="en-US" altLang="ko-KR" sz="1400" dirty="0" smtClean="0"/>
                    </a:p>
                    <a:p>
                      <a:pPr latinLnBrk="1">
                        <a:defRPr lang="ko-KR" altLang="en-US"/>
                      </a:pPr>
                      <a:r>
                        <a:rPr lang="en-US" altLang="ko-KR" sz="1400" dirty="0" smtClean="0"/>
                        <a:t>3600  X 2200</a:t>
                      </a:r>
                      <a:endParaRPr lang="ko-KR" altLang="en-US" sz="1400" dirty="0" smtClean="0"/>
                    </a:p>
                  </a:txBody>
                  <a:tcPr marT="45714" marB="45714"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79417">
                <a:tc gridSpan="2">
                  <a:txBody>
                    <a:bodyPr/>
                    <a:lstStyle/>
                    <a:p>
                      <a:pPr algn="ctr" latinLnBrk="1">
                        <a:defRPr lang="ko-KR" altLang="en-US"/>
                      </a:pPr>
                      <a:r>
                        <a:rPr lang="ko-KR" altLang="en-US" sz="1800" b="1" dirty="0">
                          <a:latin typeface="맑은 고딕"/>
                          <a:ea typeface="맑은 고딕"/>
                        </a:rPr>
                        <a:t>현장 </a:t>
                      </a:r>
                      <a:r>
                        <a:rPr lang="ko-KR" altLang="en-US" sz="1800" b="1" dirty="0" smtClean="0">
                          <a:latin typeface="맑은 고딕"/>
                          <a:ea typeface="맑은 고딕"/>
                        </a:rPr>
                        <a:t>사진</a:t>
                      </a:r>
                      <a:endParaRPr lang="ko-KR" altLang="en-US" sz="1800" b="1" dirty="0">
                        <a:latin typeface="맑은 고딕"/>
                        <a:ea typeface="맑은 고딕"/>
                      </a:endParaRPr>
                    </a:p>
                  </a:txBody>
                  <a:tcPr marT="45714" marB="45714" anchor="ctr"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latinLnBrk="1">
                        <a:defRPr lang="ko-KR" altLang="en-US"/>
                      </a:pPr>
                      <a:r>
                        <a:rPr lang="ko-KR" altLang="en-US" sz="1800" b="1" dirty="0"/>
                        <a:t>현장 위치도</a:t>
                      </a:r>
                    </a:p>
                  </a:txBody>
                  <a:tcPr marT="45714" marB="45714" anchor="ctr"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1959033">
                <a:tc gridSpan="2">
                  <a:txBody>
                    <a:bodyPr/>
                    <a:lstStyle/>
                    <a:p>
                      <a:pPr algn="ctr" latinLnBrk="1">
                        <a:defRPr lang="ko-KR" altLang="en-US"/>
                      </a:pPr>
                      <a:endParaRPr lang="en-US" altLang="ko-KR" sz="1800" b="1" dirty="0" smtClean="0"/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lang="ko-KR" altLang="en-US"/>
                      </a:pPr>
                      <a:r>
                        <a:rPr lang="en-US" altLang="ko-KR" sz="1800" dirty="0" smtClean="0"/>
                        <a:t>     </a:t>
                      </a:r>
                      <a:endParaRPr lang="ko-KR" altLang="en-US" sz="18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 latinLnBrk="1">
                        <a:defRPr lang="ko-KR" altLang="en-US"/>
                      </a:pPr>
                      <a:r>
                        <a:rPr lang="en-US" altLang="ko-KR" sz="1800" dirty="0" smtClean="0"/>
                        <a:t>               </a:t>
                      </a:r>
                      <a:r>
                        <a:rPr lang="ko-KR" altLang="en-US" sz="1800" dirty="0" smtClean="0"/>
                        <a:t>   </a:t>
                      </a:r>
                      <a:endParaRPr lang="ko-KR" altLang="en-US" sz="1800" b="1" dirty="0"/>
                    </a:p>
                  </a:txBody>
                  <a:tcPr marT="45714" marB="45714" anchor="ctr"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latinLnBrk="1">
                        <a:defRPr lang="ko-KR" altLang="en-US"/>
                      </a:pPr>
                      <a:endParaRPr lang="ko-KR" altLang="en-US" sz="1800" dirty="0"/>
                    </a:p>
                  </a:txBody>
                  <a:tcPr marT="45714" marB="45714" anchor="ctr"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7170" name="Picture 2" descr="D:\1. ★★ 2016년 월드컵업무 ★★\0. 2016년 보고자료 작성\1. 발주처 및 감리단\161216-월드컵대교현장 북단IC 이정표지 관계기관 의견요청\161216-북단IC 부대시설도(1) 표지판\한일공영(월드컵대교) 시안\3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0998"/>
          <a:stretch/>
        </p:blipFill>
        <p:spPr bwMode="auto">
          <a:xfrm>
            <a:off x="5488050" y="1973580"/>
            <a:ext cx="2488380" cy="15338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직사각형 2"/>
          <p:cNvSpPr/>
          <p:nvPr/>
        </p:nvSpPr>
        <p:spPr>
          <a:xfrm>
            <a:off x="6726614" y="2204864"/>
            <a:ext cx="1152128" cy="792088"/>
          </a:xfrm>
          <a:prstGeom prst="rect">
            <a:avLst/>
          </a:prstGeom>
          <a:solidFill>
            <a:srgbClr val="169E4A"/>
          </a:solidFill>
          <a:ln>
            <a:solidFill>
              <a:srgbClr val="169E4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7171" name="Picture 3" descr="D:\1. ★★ 2016년 월드컵업무 ★★\0. 2016년 보고자료 작성\1. 발주처 및 감리단\161216-월드컵대교현장 북단IC 이정표지 관계기관 의견요청\설치위치 사진\크기변환_20161226_15001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15616" y="4653136"/>
            <a:ext cx="3003419" cy="1684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D:\1. ★★ 2016년 월드컵업무 ★★\0. 2016년 보고자료 작성\1. 발주처 및 감리단\161216-월드컵대교현장 북단IC 이정표지 관계기관 의견요청\161216-북단IC 부대시설도(1) 표지판\한일공영(월드컵대교) 시안\따오기\8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23672" y="4658797"/>
            <a:ext cx="3048728" cy="16786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타원 12"/>
          <p:cNvSpPr/>
          <p:nvPr/>
        </p:nvSpPr>
        <p:spPr>
          <a:xfrm>
            <a:off x="6550722" y="5499230"/>
            <a:ext cx="216024" cy="180020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타원 13"/>
          <p:cNvSpPr/>
          <p:nvPr/>
        </p:nvSpPr>
        <p:spPr>
          <a:xfrm>
            <a:off x="2915816" y="5420915"/>
            <a:ext cx="216024" cy="180020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952459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28596" y="285728"/>
            <a:ext cx="2686040" cy="500066"/>
          </a:xfrm>
          <a:ln>
            <a:miter lim="800000"/>
            <a:headEnd/>
            <a:tailEnd/>
          </a:ln>
        </p:spPr>
        <p:txBody>
          <a:bodyPr>
            <a:normAutofit/>
          </a:bodyPr>
          <a:lstStyle/>
          <a:p>
            <a:pPr algn="l" eaLnBrk="1" fontAlgn="auto" hangingPunct="1">
              <a:spcAft>
                <a:spcPts val="0"/>
              </a:spcAft>
              <a:defRPr lang="ko-KR" altLang="en-US"/>
            </a:pPr>
            <a:r>
              <a:rPr lang="ko-KR" altLang="en-US" sz="2400" b="1" dirty="0"/>
              <a:t>   </a:t>
            </a:r>
            <a:r>
              <a:rPr lang="ko-KR" altLang="en-US" sz="2400" b="1" dirty="0"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 scaled="0"/>
                </a:gradFill>
              </a:rPr>
              <a:t>심의 신청 내용</a:t>
            </a:r>
          </a:p>
        </p:txBody>
      </p:sp>
      <p:sp>
        <p:nvSpPr>
          <p:cNvPr id="6" name="모서리가 둥근 직사각형 5"/>
          <p:cNvSpPr/>
          <p:nvPr/>
        </p:nvSpPr>
        <p:spPr>
          <a:xfrm>
            <a:off x="428625" y="428625"/>
            <a:ext cx="285750" cy="285750"/>
          </a:xfrm>
          <a:prstGeom prst="roundRect">
            <a:avLst>
              <a:gd name="adj" fmla="val 16667"/>
            </a:avLst>
          </a:prstGeom>
          <a:gradFill flip="none" rotWithShape="1">
            <a:gsLst>
              <a:gs pos="0">
                <a:srgbClr val="8488C4"/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path path="rect">
              <a:fillToRect r="100000" b="100000"/>
            </a:path>
            <a:tileRect l="-100000" t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 lang="ko-KR" altLang="en-US"/>
            </a:pPr>
            <a:endParaRPr kumimoji="0" lang="ko-KR" altLang="en-US"/>
          </a:p>
        </p:txBody>
      </p:sp>
      <p:graphicFrame>
        <p:nvGraphicFramePr>
          <p:cNvPr id="8" name="내용 개체 틀 3"/>
          <p:cNvGraphicFramePr/>
          <p:nvPr>
            <p:extLst>
              <p:ext uri="{D42A27DB-BD31-4B8C-83A1-F6EECF244321}">
                <p14:modId xmlns:p14="http://schemas.microsoft.com/office/powerpoint/2010/main" xmlns="" val="1714133414"/>
              </p:ext>
            </p:extLst>
          </p:nvPr>
        </p:nvGraphicFramePr>
        <p:xfrm>
          <a:off x="492125" y="903288"/>
          <a:ext cx="4844870" cy="365602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1038187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3806683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365125">
                <a:tc>
                  <a:txBody>
                    <a:bodyPr/>
                    <a:lstStyle/>
                    <a:p>
                      <a:pPr algn="ctr" latinLnBrk="1">
                        <a:defRPr lang="ko-KR" altLang="en-US"/>
                      </a:pPr>
                      <a:r>
                        <a:rPr lang="ko-KR" altLang="en-US" sz="1800" b="1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연번</a:t>
                      </a:r>
                      <a:endParaRPr lang="ko-KR" altLang="en-US" sz="1800" b="1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39" marR="91439" marT="45641" marB="45641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r>
                        <a:rPr lang="en-US" altLang="ko-KR" sz="1800" dirty="0" smtClean="0">
                          <a:solidFill>
                            <a:sysClr val="windowText" lastClr="000000"/>
                          </a:solidFill>
                        </a:rPr>
                        <a:t> 9.</a:t>
                      </a:r>
                      <a:r>
                        <a:rPr lang="en-US" altLang="ko-KR" sz="1800" baseline="0" dirty="0" smtClean="0">
                          <a:solidFill>
                            <a:sysClr val="windowText" lastClr="000000"/>
                          </a:solidFill>
                        </a:rPr>
                        <a:t> </a:t>
                      </a:r>
                      <a:r>
                        <a:rPr lang="ko-KR" altLang="en-US" sz="1800" baseline="0" dirty="0" smtClean="0">
                          <a:solidFill>
                            <a:sysClr val="windowText" lastClr="000000"/>
                          </a:solidFill>
                        </a:rPr>
                        <a:t>강변북로 일산방향</a:t>
                      </a:r>
                      <a:endParaRPr lang="ko-KR" altLang="en-US" sz="18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91439" marR="91439" marT="45641" marB="45641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2" name="내용 개체 틀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431610535"/>
              </p:ext>
            </p:extLst>
          </p:nvPr>
        </p:nvGraphicFramePr>
        <p:xfrm>
          <a:off x="519113" y="1436688"/>
          <a:ext cx="8229600" cy="50165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2885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78595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357454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757346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365745"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defRPr lang="ko-KR" altLang="en-US"/>
                      </a:pPr>
                      <a:r>
                        <a:rPr lang="ko-KR" altLang="en-US" sz="1800" dirty="0">
                          <a:solidFill>
                            <a:schemeClr val="tx1"/>
                          </a:solidFill>
                        </a:rPr>
                        <a:t>당초 </a:t>
                      </a:r>
                      <a:r>
                        <a:rPr lang="ko-KR" altLang="en-US" sz="1800" dirty="0" smtClean="0">
                          <a:solidFill>
                            <a:schemeClr val="tx1"/>
                          </a:solidFill>
                        </a:rPr>
                        <a:t>문안</a:t>
                      </a:r>
                      <a:endParaRPr lang="ko-KR" alt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marT="45714" marB="45714" anchor="ctr"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indent="0" algn="ctr" defTabSz="914400" eaLnBrk="1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lang="ko-KR"/>
                      </a:pPr>
                      <a:r>
                        <a:rPr lang="ko-KR" altLang="en-US" sz="1800" dirty="0" smtClean="0">
                          <a:solidFill>
                            <a:schemeClr val="tx1"/>
                          </a:solidFill>
                        </a:rPr>
                        <a:t>문안 검토</a:t>
                      </a:r>
                      <a:r>
                        <a:rPr lang="en-US" altLang="ko-KR" sz="1800" dirty="0" smtClean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1800" dirty="0">
                          <a:solidFill>
                            <a:schemeClr val="tx1"/>
                          </a:solidFill>
                        </a:rPr>
                        <a:t>안</a:t>
                      </a:r>
                      <a:r>
                        <a:rPr lang="en-US" altLang="ko-KR" sz="180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marT="45714" marB="45714" anchor="ctr"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794220">
                <a:tc gridSpan="2">
                  <a:txBody>
                    <a:bodyPr/>
                    <a:lstStyle/>
                    <a:p>
                      <a:pPr marL="0" marR="0" indent="0" algn="just" defTabSz="914400" rtl="0" eaLnBrk="1" fontAlgn="auto" latinLnBrk="1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8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2400" dirty="0" smtClean="0">
                          <a:solidFill>
                            <a:srgbClr val="000000"/>
                          </a:solidFill>
                          <a:latin typeface="바탕"/>
                        </a:rPr>
                        <a:t>                   </a:t>
                      </a:r>
                      <a:endParaRPr lang="ko-KR" altLang="en-US" sz="2400" dirty="0" smtClean="0">
                        <a:solidFill>
                          <a:srgbClr val="000000"/>
                        </a:solidFill>
                        <a:latin typeface="바탕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  <a:defRPr lang="ko-KR" altLang="en-US"/>
                      </a:pPr>
                      <a:endParaRPr lang="ko-KR" alt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 marT="45714" marB="45714" anchor="ctr"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indent="0" algn="ctr" defTabSz="914400" eaLnBrk="1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lang="ko-KR"/>
                      </a:pPr>
                      <a:endParaRPr lang="ko-KR" alt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 marT="45714" marB="45714" anchor="ctr"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518085">
                <a:tc>
                  <a:txBody>
                    <a:bodyPr/>
                    <a:lstStyle/>
                    <a:p>
                      <a:pPr algn="ctr" latinLnBrk="1">
                        <a:defRPr lang="ko-KR" altLang="en-US"/>
                      </a:pPr>
                      <a:r>
                        <a:rPr lang="ko-KR" altLang="en-US" sz="1400" dirty="0"/>
                        <a:t>표지판 종류 및 규격</a:t>
                      </a:r>
                    </a:p>
                  </a:txBody>
                  <a:tcPr marT="45714" marB="45714" anchor="ctr"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lang="ko-KR" altLang="en-US"/>
                      </a:pPr>
                      <a:r>
                        <a:rPr lang="ko-KR" altLang="en-US" sz="1400" dirty="0" err="1" smtClean="0"/>
                        <a:t>내민식</a:t>
                      </a:r>
                      <a:endParaRPr lang="en-US" altLang="ko-KR" sz="1400" dirty="0" smtClean="0"/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lang="ko-KR" altLang="en-US"/>
                      </a:pPr>
                      <a:r>
                        <a:rPr lang="en-US" altLang="ko-KR" sz="1400" dirty="0" smtClean="0"/>
                        <a:t>3300X2800</a:t>
                      </a:r>
                      <a:endParaRPr lang="ko-KR" altLang="en-US" sz="1400" dirty="0" smtClean="0"/>
                    </a:p>
                  </a:txBody>
                  <a:tcPr marT="45714" marB="45714" anchor="ctr"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defRPr lang="ko-KR" altLang="en-US"/>
                      </a:pPr>
                      <a:r>
                        <a:rPr lang="ko-KR" altLang="en-US" sz="1400" dirty="0" smtClean="0"/>
                        <a:t>표지판 종류 및 규격</a:t>
                      </a:r>
                    </a:p>
                  </a:txBody>
                  <a:tcPr marT="45714" marB="45714" anchor="ctr"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r>
                        <a:rPr lang="ko-KR" altLang="en-US" sz="1400" dirty="0" err="1" smtClean="0"/>
                        <a:t>내민식</a:t>
                      </a:r>
                      <a:endParaRPr lang="en-US" altLang="ko-KR" sz="1400" dirty="0" smtClean="0"/>
                    </a:p>
                    <a:p>
                      <a:pPr latinLnBrk="1">
                        <a:defRPr lang="ko-KR" altLang="en-US"/>
                      </a:pPr>
                      <a:r>
                        <a:rPr lang="en-US" altLang="ko-KR" sz="1400" dirty="0" smtClean="0"/>
                        <a:t>4000  X 2500</a:t>
                      </a:r>
                      <a:endParaRPr lang="ko-KR" altLang="en-US" sz="1400" dirty="0" smtClean="0"/>
                    </a:p>
                  </a:txBody>
                  <a:tcPr marT="45714" marB="45714"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79417">
                <a:tc gridSpan="2">
                  <a:txBody>
                    <a:bodyPr/>
                    <a:lstStyle/>
                    <a:p>
                      <a:pPr algn="ctr" latinLnBrk="1">
                        <a:defRPr lang="ko-KR" altLang="en-US"/>
                      </a:pPr>
                      <a:r>
                        <a:rPr lang="ko-KR" altLang="en-US" sz="1800" b="1" dirty="0">
                          <a:latin typeface="맑은 고딕"/>
                          <a:ea typeface="맑은 고딕"/>
                        </a:rPr>
                        <a:t>현장 </a:t>
                      </a:r>
                      <a:r>
                        <a:rPr lang="ko-KR" altLang="en-US" sz="1800" b="1" dirty="0" smtClean="0">
                          <a:latin typeface="맑은 고딕"/>
                          <a:ea typeface="맑은 고딕"/>
                        </a:rPr>
                        <a:t>사진</a:t>
                      </a:r>
                      <a:endParaRPr lang="ko-KR" altLang="en-US" sz="1800" b="1" dirty="0">
                        <a:latin typeface="맑은 고딕"/>
                        <a:ea typeface="맑은 고딕"/>
                      </a:endParaRPr>
                    </a:p>
                  </a:txBody>
                  <a:tcPr marT="45714" marB="45714" anchor="ctr"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latinLnBrk="1">
                        <a:defRPr lang="ko-KR" altLang="en-US"/>
                      </a:pPr>
                      <a:r>
                        <a:rPr lang="ko-KR" altLang="en-US" sz="1800" b="1" dirty="0"/>
                        <a:t>현장 위치도</a:t>
                      </a:r>
                    </a:p>
                  </a:txBody>
                  <a:tcPr marT="45714" marB="45714" anchor="ctr"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1959033">
                <a:tc gridSpan="2">
                  <a:txBody>
                    <a:bodyPr/>
                    <a:lstStyle/>
                    <a:p>
                      <a:pPr algn="ctr" latinLnBrk="1">
                        <a:defRPr lang="ko-KR" altLang="en-US"/>
                      </a:pPr>
                      <a:endParaRPr lang="en-US" altLang="ko-KR" sz="1800" b="1" dirty="0" smtClean="0"/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lang="ko-KR" altLang="en-US"/>
                      </a:pPr>
                      <a:r>
                        <a:rPr lang="en-US" altLang="ko-KR" sz="1800" dirty="0" smtClean="0"/>
                        <a:t>     </a:t>
                      </a:r>
                      <a:endParaRPr lang="ko-KR" altLang="en-US" sz="18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 latinLnBrk="1">
                        <a:defRPr lang="ko-KR" altLang="en-US"/>
                      </a:pPr>
                      <a:r>
                        <a:rPr lang="en-US" altLang="ko-KR" sz="1800" dirty="0" smtClean="0"/>
                        <a:t>               </a:t>
                      </a:r>
                      <a:r>
                        <a:rPr lang="ko-KR" altLang="en-US" sz="1800" dirty="0" smtClean="0"/>
                        <a:t>   </a:t>
                      </a:r>
                      <a:endParaRPr lang="ko-KR" altLang="en-US" sz="1800" b="1" dirty="0"/>
                    </a:p>
                  </a:txBody>
                  <a:tcPr marT="45714" marB="45714" anchor="ctr"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latinLnBrk="1">
                        <a:defRPr lang="ko-KR" altLang="en-US"/>
                      </a:pPr>
                      <a:endParaRPr lang="ko-KR" altLang="en-US" sz="1800" dirty="0"/>
                    </a:p>
                  </a:txBody>
                  <a:tcPr marT="45714" marB="45714" anchor="ctr"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8194" name="Picture 2" descr="D:\1. ★★ 2016년 월드컵업무 ★★\0. 2016년 보고자료 작성\1. 발주처 및 감리단\161216-월드컵대교현장 북단IC 이정표지 관계기관 의견요청\161216-북단IC 부대시설도(1) 표지판\한일공영(월드컵대교) 시안\17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0289"/>
          <a:stretch/>
        </p:blipFill>
        <p:spPr bwMode="auto">
          <a:xfrm>
            <a:off x="5498123" y="1949570"/>
            <a:ext cx="2468233" cy="15411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195" name="Picture 3" descr="D:\1. ★★ 2016년 월드컵업무 ★★\0. 2016년 보고자료 작성\1. 발주처 및 감리단\161015-표지판 및 가드레일 유용불가 현황보고\403-3c 1+540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6907" t="21229" r="24955" b="21229"/>
          <a:stretch/>
        </p:blipFill>
        <p:spPr bwMode="auto">
          <a:xfrm>
            <a:off x="1331640" y="1949571"/>
            <a:ext cx="2390776" cy="15411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D:\1. ★★ 2016년 월드컵업무 ★★\0. 2016년 보고자료 작성\1. 발주처 및 감리단\161216-월드컵대교현장 북단IC 이정표지 관계기관 의견요청\설치위치 사진\크기변환_20161226_143834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brightnessContrast brigh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43608" y="4581128"/>
            <a:ext cx="3092649" cy="1735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197" name="Picture 5" descr="D:\1. ★★ 2016년 월드컵업무 ★★\0. 2016년 보고자료 작성\1. 발주처 및 감리단\161216-월드컵대교현장 북단IC 이정표지 관계기관 의견요청\161216-북단IC 부대시설도(1) 표지판\한일공영(월드컵대교) 시안\따오기\9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56433" y="4605516"/>
            <a:ext cx="3115967" cy="17109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타원 12"/>
          <p:cNvSpPr/>
          <p:nvPr/>
        </p:nvSpPr>
        <p:spPr>
          <a:xfrm>
            <a:off x="6442710" y="5427294"/>
            <a:ext cx="216024" cy="180020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타원 13"/>
          <p:cNvSpPr/>
          <p:nvPr/>
        </p:nvSpPr>
        <p:spPr>
          <a:xfrm>
            <a:off x="2593205" y="5303260"/>
            <a:ext cx="216024" cy="180020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843078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1090</TotalTime>
  <Words>579</Words>
  <Application>Microsoft Office PowerPoint</Application>
  <PresentationFormat>화면 슬라이드 쇼(4:3)</PresentationFormat>
  <Paragraphs>254</Paragraphs>
  <Slides>14</Slides>
  <Notes>1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14</vt:i4>
      </vt:variant>
    </vt:vector>
  </HeadingPairs>
  <TitlesOfParts>
    <vt:vector size="15" baseType="lpstr">
      <vt:lpstr>Office 테마</vt:lpstr>
      <vt:lpstr>월드컵대교 건설공사</vt:lpstr>
      <vt:lpstr>     위  치  도(전체)</vt:lpstr>
      <vt:lpstr>     위  치  도(항공사진)</vt:lpstr>
      <vt:lpstr>     위  치  도(표지판 설치도면)</vt:lpstr>
      <vt:lpstr>슬라이드 5</vt:lpstr>
      <vt:lpstr>   심의 신청 내용</vt:lpstr>
      <vt:lpstr>   심의 신청 내용</vt:lpstr>
      <vt:lpstr>   심의 신청 내용</vt:lpstr>
      <vt:lpstr>   심의 신청 내용</vt:lpstr>
      <vt:lpstr>   심의 신청 내용</vt:lpstr>
      <vt:lpstr>   심의 신청 내용</vt:lpstr>
      <vt:lpstr>   심의 신청 내용</vt:lpstr>
      <vt:lpstr>   심의 신청 내용</vt:lpstr>
      <vt:lpstr>   심의 신청 내용</vt:lpstr>
    </vt:vector>
  </TitlesOfParts>
  <LinksUpToDate>false</LinksUpToDate>
  <SharedDoc>false</SharedDoc>
  <HyperlinkBase/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도로표지 문안심사 양식</dc:title>
  <dc:creator>서울시청</dc:creator>
  <cp:lastModifiedBy>서울시청</cp:lastModifiedBy>
  <cp:revision>195</cp:revision>
  <cp:lastPrinted>2016-12-26T23:18:48Z</cp:lastPrinted>
  <dcterms:created xsi:type="dcterms:W3CDTF">2012-01-26T06:30:09Z</dcterms:created>
  <dcterms:modified xsi:type="dcterms:W3CDTF">2017-01-02T00:31:19Z</dcterms:modified>
</cp:coreProperties>
</file>