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5"/>
  </p:notesMasterIdLst>
  <p:sldIdLst>
    <p:sldId id="257" r:id="rId2"/>
    <p:sldId id="258" r:id="rId3"/>
    <p:sldId id="259" r:id="rId4"/>
  </p:sldIdLst>
  <p:sldSz cx="6858000" cy="9144000" type="screen4x3"/>
  <p:notesSz cx="6858000" cy="9144000"/>
  <p:embeddedFontLst>
    <p:embeddedFont>
      <p:font typeface="맑은 고딕" panose="020B0503020000020004" pitchFamily="50" charset="-127"/>
      <p:regular r:id="rId6"/>
      <p:bold r:id="rId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1"/>
    <p:restoredTop sz="94737"/>
  </p:normalViewPr>
  <p:slideViewPr>
    <p:cSldViewPr>
      <p:cViewPr>
        <p:scale>
          <a:sx n="96" d="100"/>
          <a:sy n="96" d="100"/>
        </p:scale>
        <p:origin x="-2982" y="210"/>
      </p:cViewPr>
      <p:guideLst>
        <p:guide orient="horz" pos="2879"/>
        <p:guide pos="21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589D4ECB-C521-492B-B9CA-8F8A0161803E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382090BA-8E0E-4421-88A9-C4F0E41DF44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06691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82090BA-8E0E-4421-88A9-C4F0E41DF443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82090BA-8E0E-4421-88A9-C4F0E41DF443}" type="slidenum">
              <a:rPr lang="ko-KR" altLang="en-US"/>
              <a:pPr lvl="0">
                <a:defRPr lang="ko-KR" altLang="en-US"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C5C84EFB-20AA-4AB5-AFF8-CD05D7EE7CED}" type="datetimeFigureOut">
              <a:rPr lang="ko-KR" altLang="en-US"/>
              <a:pPr lvl="0">
                <a:defRPr lang="ko-KR" altLang="en-US"/>
              </a:pPr>
              <a:t>2019-06-01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CB01D3CC-756D-45C4-9785-E8ED0F37DD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-5644" y="0"/>
            <a:ext cx="6863644" cy="914399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61" name="직사각형 2060"/>
          <p:cNvSpPr/>
          <p:nvPr/>
        </p:nvSpPr>
        <p:spPr>
          <a:xfrm>
            <a:off x="154810" y="179512"/>
            <a:ext cx="6514550" cy="7416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2050" name="Picture 2" descr="C:\Users\deooo\Desktop\ㅗㅗㅗㅗㅗ.jpg"/>
          <p:cNvPicPr>
            <a:picLocks noChangeAspect="1" noChangeArrowheads="1"/>
          </p:cNvPicPr>
          <p:nvPr/>
        </p:nvPicPr>
        <p:blipFill rotWithShape="1">
          <a:blip r:embed="rId3"/>
          <a:srcRect t="9760" r="47840" b="2170"/>
          <a:stretch>
            <a:fillRect/>
          </a:stretch>
        </p:blipFill>
        <p:spPr>
          <a:xfrm>
            <a:off x="2282274" y="1547664"/>
            <a:ext cx="2081688" cy="4429084"/>
          </a:xfrm>
          <a:prstGeom prst="rect">
            <a:avLst/>
          </a:prstGeom>
          <a:noFill/>
        </p:spPr>
      </p:pic>
      <p:pic>
        <p:nvPicPr>
          <p:cNvPr id="2053" name="Picture 5" descr="C:\Users\deooo\Dropbox\PNG 이미지 3.pn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573635" y="464034"/>
            <a:ext cx="1160528" cy="1160528"/>
          </a:xfrm>
          <a:prstGeom prst="rect">
            <a:avLst/>
          </a:prstGeom>
          <a:noFill/>
        </p:spPr>
      </p:pic>
      <p:sp>
        <p:nvSpPr>
          <p:cNvPr id="28" name="직사각형 27"/>
          <p:cNvSpPr/>
          <p:nvPr/>
        </p:nvSpPr>
        <p:spPr>
          <a:xfrm>
            <a:off x="4653131" y="2771800"/>
            <a:ext cx="1156338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36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C/D</a:t>
            </a:r>
            <a:endParaRPr lang="ko-KR" altLang="en-US" sz="3600" b="1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696" y="7740352"/>
            <a:ext cx="5380444" cy="4492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400" b="1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전문심폐소생술의 리더와 팀원의 위치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1242" y="8313383"/>
            <a:ext cx="5466070" cy="646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r>
              <a:rPr lang="en-US" altLang="ko-KR" b="1">
                <a:solidFill>
                  <a:schemeClr val="bg1"/>
                </a:solidFill>
              </a:rPr>
              <a:t>:</a:t>
            </a:r>
            <a:r>
              <a:rPr lang="ko-KR" altLang="en-US" b="1">
                <a:solidFill>
                  <a:schemeClr val="bg1"/>
                </a:solidFill>
              </a:rPr>
              <a:t>기도관리    </a:t>
            </a: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C</a:t>
            </a:r>
            <a:r>
              <a:rPr lang="en-US" altLang="ko-KR" b="1">
                <a:solidFill>
                  <a:schemeClr val="bg1"/>
                </a:solidFill>
              </a:rPr>
              <a:t>:</a:t>
            </a:r>
            <a:r>
              <a:rPr lang="ko-KR" altLang="en-US" b="1">
                <a:solidFill>
                  <a:schemeClr val="bg1"/>
                </a:solidFill>
              </a:rPr>
              <a:t>가슴압박    </a:t>
            </a: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r>
              <a:rPr lang="en-US" altLang="ko-KR" b="1">
                <a:solidFill>
                  <a:schemeClr val="bg1"/>
                </a:solidFill>
              </a:rPr>
              <a:t>:</a:t>
            </a:r>
            <a:r>
              <a:rPr lang="ko-KR" altLang="en-US" b="1">
                <a:solidFill>
                  <a:schemeClr val="bg1"/>
                </a:solidFill>
              </a:rPr>
              <a:t>제세동 및 모니터링</a:t>
            </a:r>
          </a:p>
          <a:p>
            <a:pPr lvl="0">
              <a:defRPr lang="ko-KR" altLang="en-US"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IV</a:t>
            </a:r>
            <a:r>
              <a:rPr lang="en-US" altLang="ko-KR" b="1">
                <a:solidFill>
                  <a:schemeClr val="bg1"/>
                </a:solidFill>
              </a:rPr>
              <a:t>:</a:t>
            </a:r>
            <a:r>
              <a:rPr lang="ko-KR" altLang="en-US" b="1">
                <a:solidFill>
                  <a:schemeClr val="bg1"/>
                </a:solidFill>
              </a:rPr>
              <a:t>정맥주사</a:t>
            </a:r>
            <a:r>
              <a:rPr lang="en-US" altLang="ko-KR" b="1">
                <a:solidFill>
                  <a:schemeClr val="bg1"/>
                </a:solidFill>
              </a:rPr>
              <a:t>, </a:t>
            </a:r>
            <a:r>
              <a:rPr lang="ko-KR" altLang="en-US" b="1">
                <a:solidFill>
                  <a:schemeClr val="bg1"/>
                </a:solidFill>
              </a:rPr>
              <a:t>약물투여</a:t>
            </a:r>
            <a:r>
              <a:rPr lang="en-US" altLang="ko-KR" b="1">
                <a:solidFill>
                  <a:schemeClr val="bg1"/>
                </a:solidFill>
              </a:rPr>
              <a:t>    </a:t>
            </a: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L</a:t>
            </a:r>
            <a:r>
              <a:rPr lang="en-US" altLang="ko-KR" b="1">
                <a:solidFill>
                  <a:schemeClr val="bg1"/>
                </a:solidFill>
              </a:rPr>
              <a:t>: </a:t>
            </a:r>
            <a:r>
              <a:rPr lang="ko-KR" altLang="en-US" b="1">
                <a:solidFill>
                  <a:schemeClr val="bg1"/>
                </a:solidFill>
              </a:rPr>
              <a:t>팀리더    </a:t>
            </a: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R/E</a:t>
            </a:r>
            <a:r>
              <a:rPr lang="en-US" altLang="ko-KR" b="1">
                <a:solidFill>
                  <a:schemeClr val="bg1"/>
                </a:solidFill>
              </a:rPr>
              <a:t>:</a:t>
            </a:r>
            <a:r>
              <a:rPr lang="ko-KR" altLang="en-US" b="1">
                <a:solidFill>
                  <a:schemeClr val="bg1"/>
                </a:solidFill>
              </a:rPr>
              <a:t>기록담당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61310" y="375104"/>
            <a:ext cx="1135380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의사 </a:t>
            </a:r>
            <a:r>
              <a:rPr lang="en-US" altLang="ko-KR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</a:p>
          <a:p>
            <a:pPr algn="ctr">
              <a:defRPr lang="ko-KR" altLang="en-US"/>
            </a:pPr>
            <a:r>
              <a:rPr lang="en-US" altLang="ko-KR" sz="900" b="1"/>
              <a:t>(</a:t>
            </a:r>
            <a:r>
              <a:rPr lang="ko-KR" altLang="en-US" sz="900" b="1"/>
              <a:t>보조</a:t>
            </a:r>
            <a:r>
              <a:rPr lang="en-US" altLang="ko-KR" sz="900" b="1"/>
              <a:t>: </a:t>
            </a:r>
            <a:r>
              <a:rPr lang="ko-KR" altLang="en-US" sz="900" b="1"/>
              <a:t>지원간호사</a:t>
            </a:r>
            <a:r>
              <a:rPr lang="en-US" altLang="ko-KR" sz="900" b="1"/>
              <a:t>)</a:t>
            </a:r>
            <a:endParaRPr lang="ko-KR" altLang="en-US" sz="900" b="1"/>
          </a:p>
        </p:txBody>
      </p:sp>
      <p:sp>
        <p:nvSpPr>
          <p:cNvPr id="24" name="TextBox 23"/>
          <p:cNvSpPr txBox="1"/>
          <p:nvPr/>
        </p:nvSpPr>
        <p:spPr>
          <a:xfrm>
            <a:off x="831270" y="3366130"/>
            <a:ext cx="115633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주무관 </a:t>
            </a:r>
            <a:r>
              <a:rPr lang="en-US" altLang="ko-KR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</a:p>
          <a:p>
            <a:pPr algn="ctr">
              <a:defRPr lang="ko-KR" altLang="en-US"/>
            </a:pPr>
            <a:r>
              <a:rPr lang="en-US" altLang="ko-KR" sz="900" b="1"/>
              <a:t>(</a:t>
            </a:r>
            <a:r>
              <a:rPr lang="ko-KR" altLang="en-US" sz="900" b="1"/>
              <a:t>가슴압박 교대</a:t>
            </a:r>
            <a:r>
              <a:rPr lang="en-US" altLang="ko-KR" sz="900" b="1"/>
              <a:t>)</a:t>
            </a:r>
            <a:endParaRPr lang="ko-KR" altLang="en-US" sz="900" b="1"/>
          </a:p>
        </p:txBody>
      </p:sp>
      <p:sp>
        <p:nvSpPr>
          <p:cNvPr id="25" name="TextBox 24"/>
          <p:cNvSpPr txBox="1"/>
          <p:nvPr/>
        </p:nvSpPr>
        <p:spPr>
          <a:xfrm>
            <a:off x="4366260" y="3360564"/>
            <a:ext cx="1706880" cy="6761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주무관 </a:t>
            </a:r>
            <a:r>
              <a:rPr lang="en-US" altLang="ko-KR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  <a:p>
            <a:pPr algn="ctr">
              <a:defRPr lang="ko-KR" altLang="en-US"/>
            </a:pPr>
            <a:r>
              <a:rPr lang="en-US" altLang="ko-KR" sz="900" b="1"/>
              <a:t>(</a:t>
            </a:r>
            <a:r>
              <a:rPr lang="ko-KR" altLang="en-US" sz="900" b="1"/>
              <a:t>가슴압박 교대</a:t>
            </a:r>
            <a:r>
              <a:rPr lang="en-US" altLang="ko-KR" sz="900" b="1"/>
              <a:t>)</a:t>
            </a:r>
          </a:p>
          <a:p>
            <a:pPr lvl="0">
              <a:defRPr lang="ko-KR" altLang="en-US"/>
            </a:pPr>
            <a:r>
              <a:rPr lang="en-US" altLang="ko-KR" sz="900" b="1"/>
              <a:t>① </a:t>
            </a:r>
            <a:r>
              <a:rPr lang="ko-KR" altLang="en-US" sz="900" b="1"/>
              <a:t>제세동기</a:t>
            </a:r>
            <a:r>
              <a:rPr lang="en-US" altLang="ko-KR" sz="900" b="1"/>
              <a:t>, </a:t>
            </a:r>
            <a:r>
              <a:rPr lang="ko-KR" altLang="en-US" sz="900" b="1"/>
              <a:t>산소통 가져오기</a:t>
            </a:r>
          </a:p>
          <a:p>
            <a:pPr lvl="0">
              <a:defRPr lang="ko-KR" altLang="en-US"/>
            </a:pPr>
            <a:r>
              <a:rPr lang="en-US" altLang="ko-KR" sz="900" b="1"/>
              <a:t>② </a:t>
            </a:r>
            <a:r>
              <a:rPr lang="ko-KR" altLang="en-US" sz="900" b="1"/>
              <a:t>제세동기 부착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48685" y="6997914"/>
            <a:ext cx="115633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병동간호사 </a:t>
            </a:r>
            <a:r>
              <a:rPr lang="en-US" altLang="ko-KR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</a:p>
          <a:p>
            <a:pPr algn="ctr">
              <a:defRPr lang="ko-KR" altLang="en-US"/>
            </a:pPr>
            <a:r>
              <a:rPr lang="en-US" altLang="ko-KR" sz="900" b="1"/>
              <a:t>(</a:t>
            </a:r>
            <a:r>
              <a:rPr lang="ko-KR" altLang="en-US" sz="900" b="1"/>
              <a:t>기록 및 평가</a:t>
            </a:r>
            <a:r>
              <a:rPr lang="en-US" altLang="ko-KR" sz="900" b="1"/>
              <a:t>)</a:t>
            </a:r>
            <a:endParaRPr lang="ko-KR" altLang="en-US" sz="900" b="1"/>
          </a:p>
        </p:txBody>
      </p:sp>
      <p:sp>
        <p:nvSpPr>
          <p:cNvPr id="30" name="TextBox 29"/>
          <p:cNvSpPr txBox="1"/>
          <p:nvPr/>
        </p:nvSpPr>
        <p:spPr>
          <a:xfrm>
            <a:off x="831270" y="6999942"/>
            <a:ext cx="115633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병동 수간호사</a:t>
            </a:r>
          </a:p>
          <a:p>
            <a:pPr algn="ctr">
              <a:defRPr lang="ko-KR" altLang="en-US"/>
            </a:pPr>
            <a:r>
              <a:rPr lang="en-US" altLang="ko-KR" sz="900" b="1"/>
              <a:t>(</a:t>
            </a:r>
            <a:r>
              <a:rPr lang="ko-KR" altLang="en-US" sz="900" b="1"/>
              <a:t>리더 밝히기</a:t>
            </a:r>
            <a:r>
              <a:rPr lang="en-US" altLang="ko-KR" sz="900" b="1"/>
              <a:t>)</a:t>
            </a:r>
            <a:endParaRPr lang="ko-KR" altLang="en-US" sz="900" b="1"/>
          </a:p>
        </p:txBody>
      </p:sp>
      <p:sp>
        <p:nvSpPr>
          <p:cNvPr id="32" name="TextBox 31"/>
          <p:cNvSpPr txBox="1"/>
          <p:nvPr/>
        </p:nvSpPr>
        <p:spPr>
          <a:xfrm>
            <a:off x="4223385" y="5213376"/>
            <a:ext cx="2059304" cy="6806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병동간호사 </a:t>
            </a:r>
            <a:r>
              <a:rPr lang="en-US" altLang="ko-KR" sz="12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  <a:p>
            <a:pPr lvl="0">
              <a:defRPr lang="ko-KR" altLang="en-US"/>
            </a:pPr>
            <a:r>
              <a:rPr lang="en-US" altLang="ko-KR" sz="900" b="1"/>
              <a:t>① </a:t>
            </a:r>
            <a:r>
              <a:rPr lang="ko-KR" altLang="en-US" sz="900" b="1"/>
              <a:t>코드블루 방송 </a:t>
            </a:r>
            <a:r>
              <a:rPr lang="en-US" altLang="ko-KR" sz="900" b="1"/>
              <a:t>5</a:t>
            </a:r>
            <a:r>
              <a:rPr lang="ko-KR" altLang="en-US" sz="900" b="1"/>
              <a:t>회 요청 </a:t>
            </a:r>
            <a:r>
              <a:rPr lang="en-US" altLang="ko-KR" sz="900" b="1"/>
              <a:t>(☎8067)</a:t>
            </a:r>
          </a:p>
          <a:p>
            <a:pPr lvl="0">
              <a:defRPr lang="ko-KR" altLang="en-US"/>
            </a:pPr>
            <a:r>
              <a:rPr lang="en-US" altLang="ko-KR" sz="900" b="1"/>
              <a:t>② IV line </a:t>
            </a:r>
            <a:r>
              <a:rPr lang="ko-KR" altLang="en-US" sz="900" b="1"/>
              <a:t>확보 </a:t>
            </a:r>
            <a:r>
              <a:rPr lang="en-US" altLang="ko-KR" sz="900" b="1"/>
              <a:t>(18G , 3-way)</a:t>
            </a:r>
          </a:p>
          <a:p>
            <a:pPr lvl="0">
              <a:defRPr lang="ko-KR" altLang="en-US"/>
            </a:pPr>
            <a:r>
              <a:rPr lang="en-US" altLang="ko-KR" sz="900" b="1"/>
              <a:t>③ </a:t>
            </a:r>
            <a:r>
              <a:rPr lang="ko-KR" altLang="en-US" sz="900" b="1"/>
              <a:t>응급약품 투여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4648684" y="6395948"/>
            <a:ext cx="1156338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36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R/E</a:t>
            </a:r>
            <a:endParaRPr lang="ko-KR" altLang="en-US" sz="3600" b="1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831270" y="6395948"/>
            <a:ext cx="1156338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36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L</a:t>
            </a:r>
            <a:endParaRPr lang="ko-KR" altLang="en-US" sz="3600" b="1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48684" y="4615810"/>
            <a:ext cx="1156338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36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IV</a:t>
            </a:r>
            <a:endParaRPr lang="ko-KR" altLang="en-US" sz="3600" b="1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31270" y="2771800"/>
            <a:ext cx="1156338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36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C</a:t>
            </a:r>
            <a:endParaRPr lang="ko-KR" altLang="en-US" sz="3600" b="1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2840073" y="813528"/>
            <a:ext cx="1156338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r>
              <a:rPr lang="en-US" altLang="ko-KR" sz="36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endParaRPr lang="ko-KR" altLang="en-US" sz="3600" b="1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2307" y="0"/>
            <a:ext cx="6863644" cy="914399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61" name="직사각형 2060"/>
          <p:cNvSpPr/>
          <p:nvPr/>
        </p:nvSpPr>
        <p:spPr>
          <a:xfrm>
            <a:off x="154810" y="179512"/>
            <a:ext cx="6514550" cy="777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2050" name="Picture 2" descr="C:\Users\deooo\Desktop\ㅗㅗㅗㅗㅗ.jpg"/>
          <p:cNvPicPr>
            <a:picLocks noChangeAspect="1" noChangeArrowheads="1"/>
          </p:cNvPicPr>
          <p:nvPr/>
        </p:nvPicPr>
        <p:blipFill rotWithShape="1">
          <a:blip r:embed="rId3"/>
          <a:srcRect t="9760" r="47840" b="2170"/>
          <a:stretch>
            <a:fillRect/>
          </a:stretch>
        </p:blipFill>
        <p:spPr>
          <a:xfrm>
            <a:off x="2282274" y="1716428"/>
            <a:ext cx="2081688" cy="4429084"/>
          </a:xfrm>
          <a:prstGeom prst="rect">
            <a:avLst/>
          </a:prstGeom>
          <a:noFill/>
        </p:spPr>
      </p:pic>
      <p:pic>
        <p:nvPicPr>
          <p:cNvPr id="2053" name="Picture 5" descr="C:\Users\deooo\Dropbox\PNG 이미지 3.pn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731977" y="643141"/>
            <a:ext cx="1361319" cy="1361319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-421" y="8260115"/>
            <a:ext cx="6858421" cy="52322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28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전문심폐소생술의 리더와 팀원의 위치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81128" y="3780049"/>
            <a:ext cx="1701562" cy="49477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900" b="1"/>
              <a:t>① </a:t>
            </a:r>
            <a:r>
              <a:rPr lang="ko-KR" altLang="en-US" sz="900" b="1"/>
              <a:t>제세동기</a:t>
            </a:r>
            <a:r>
              <a:rPr lang="en-US" altLang="ko-KR" sz="900" b="1"/>
              <a:t>, </a:t>
            </a:r>
            <a:r>
              <a:rPr lang="ko-KR" altLang="en-US" sz="900" b="1"/>
              <a:t>산소통 가져오기</a:t>
            </a:r>
          </a:p>
          <a:p>
            <a:pPr lvl="0">
              <a:defRPr lang="ko-KR" altLang="en-US"/>
            </a:pPr>
            <a:r>
              <a:rPr lang="en-US" altLang="ko-KR" sz="900" b="1"/>
              <a:t>② </a:t>
            </a:r>
            <a:r>
              <a:rPr lang="ko-KR" altLang="en-US" sz="900" b="1"/>
              <a:t>제세동기 부착</a:t>
            </a:r>
          </a:p>
          <a:p>
            <a:pPr lvl="0">
              <a:defRPr lang="ko-KR" altLang="en-US"/>
            </a:pPr>
            <a:r>
              <a:rPr lang="ko-KR" altLang="ko-KR" sz="900" b="1"/>
              <a:t>③</a:t>
            </a:r>
            <a:r>
              <a:rPr lang="en-US" altLang="ko-KR" sz="900" b="1"/>
              <a:t> </a:t>
            </a:r>
            <a:r>
              <a:rPr lang="ko-KR" altLang="en-US" sz="900" b="1"/>
              <a:t>가슴압박 교대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04981" y="5577232"/>
            <a:ext cx="2058708" cy="49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900" b="1"/>
              <a:t>① </a:t>
            </a:r>
            <a:r>
              <a:rPr lang="ko-KR" altLang="en-US" sz="900" b="1"/>
              <a:t>코드블루 방송 </a:t>
            </a:r>
            <a:r>
              <a:rPr lang="en-US" altLang="ko-KR" sz="900" b="1"/>
              <a:t>5</a:t>
            </a:r>
            <a:r>
              <a:rPr lang="ko-KR" altLang="en-US" sz="900" b="1"/>
              <a:t>회 요청 </a:t>
            </a:r>
            <a:r>
              <a:rPr lang="en-US" altLang="ko-KR" sz="900" b="1"/>
              <a:t>(☎8067)</a:t>
            </a:r>
          </a:p>
          <a:p>
            <a:pPr lvl="0">
              <a:defRPr lang="ko-KR" altLang="en-US"/>
            </a:pPr>
            <a:r>
              <a:rPr lang="en-US" altLang="ko-KR" sz="900" b="1"/>
              <a:t>② IV line </a:t>
            </a:r>
            <a:r>
              <a:rPr lang="ko-KR" altLang="en-US" sz="900" b="1"/>
              <a:t>확보 </a:t>
            </a:r>
            <a:r>
              <a:rPr lang="en-US" altLang="ko-KR" sz="900" b="1"/>
              <a:t>(18G , 3-way)</a:t>
            </a:r>
          </a:p>
          <a:p>
            <a:pPr lvl="0">
              <a:defRPr lang="ko-KR" altLang="en-US"/>
            </a:pPr>
            <a:r>
              <a:rPr lang="en-US" altLang="ko-KR" sz="900" b="1"/>
              <a:t>③ </a:t>
            </a:r>
            <a:r>
              <a:rPr lang="ko-KR" altLang="en-US" sz="900" b="1"/>
              <a:t>응급약품 투여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663788" y="735037"/>
            <a:ext cx="1330775" cy="825158"/>
            <a:chOff x="2845181" y="726692"/>
            <a:chExt cx="1158265" cy="825158"/>
          </a:xfrm>
        </p:grpSpPr>
        <p:sp>
          <p:nvSpPr>
            <p:cNvPr id="21" name="직사각형 20"/>
            <p:cNvSpPr/>
            <p:nvPr/>
          </p:nvSpPr>
          <p:spPr>
            <a:xfrm>
              <a:off x="2847108" y="732244"/>
              <a:ext cx="1156338" cy="805481"/>
            </a:xfrm>
            <a:prstGeom prst="rect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845181" y="726692"/>
              <a:ext cx="1156338" cy="5760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2000" b="1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기도관리</a:t>
              </a: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08959" y="1283665"/>
              <a:ext cx="630555" cy="268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의사 </a:t>
              </a:r>
              <a:r>
                <a:rPr lang="en-US" altLang="ko-KR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1</a:t>
              </a:r>
              <a:endParaRPr lang="en-US" altLang="ko-KR" sz="900" b="1"/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820904" y="2940564"/>
            <a:ext cx="1338828" cy="819906"/>
            <a:chOff x="2845181" y="726692"/>
            <a:chExt cx="1158265" cy="819906"/>
          </a:xfrm>
        </p:grpSpPr>
        <p:sp>
          <p:nvSpPr>
            <p:cNvPr id="31" name="직사각형 30"/>
            <p:cNvSpPr/>
            <p:nvPr/>
          </p:nvSpPr>
          <p:spPr>
            <a:xfrm>
              <a:off x="2847108" y="732244"/>
              <a:ext cx="1156338" cy="805481"/>
            </a:xfrm>
            <a:prstGeom prst="rect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2845181" y="726692"/>
              <a:ext cx="1156338" cy="5760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2000" b="1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가슴압박</a:t>
              </a: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028211" y="1283665"/>
              <a:ext cx="782955" cy="2629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주무관 </a:t>
              </a:r>
              <a:r>
                <a:rPr lang="en-US" altLang="ko-KR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1</a:t>
              </a:r>
              <a:endParaRPr lang="en-US" altLang="ko-KR" sz="900" b="1"/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4673693" y="2940564"/>
            <a:ext cx="1266459" cy="819906"/>
            <a:chOff x="2845181" y="726692"/>
            <a:chExt cx="1158265" cy="819906"/>
          </a:xfrm>
        </p:grpSpPr>
        <p:sp>
          <p:nvSpPr>
            <p:cNvPr id="41" name="직사각형 40"/>
            <p:cNvSpPr/>
            <p:nvPr/>
          </p:nvSpPr>
          <p:spPr>
            <a:xfrm>
              <a:off x="2847108" y="732244"/>
              <a:ext cx="1156338" cy="805481"/>
            </a:xfrm>
            <a:prstGeom prst="rect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2845181" y="726692"/>
              <a:ext cx="1156338" cy="5760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1200" b="1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제세동기 부착 </a:t>
              </a:r>
            </a:p>
            <a:p>
              <a:pPr algn="ctr">
                <a:defRPr lang="ko-KR" altLang="en-US"/>
              </a:pPr>
              <a:r>
                <a:rPr lang="ko-KR" altLang="en-US" sz="1200" b="1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가슴압박</a:t>
              </a:r>
              <a:endParaRPr lang="en-US" altLang="ko-KR" sz="12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033048" y="1283665"/>
              <a:ext cx="782954" cy="2629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주무관 </a:t>
              </a:r>
              <a:r>
                <a:rPr lang="en-US" altLang="ko-KR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2</a:t>
              </a:r>
              <a:endParaRPr lang="en-US" altLang="ko-KR" sz="900" b="1"/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4677765" y="4745611"/>
            <a:ext cx="1298391" cy="833972"/>
            <a:chOff x="2845181" y="726692"/>
            <a:chExt cx="1158265" cy="833972"/>
          </a:xfrm>
        </p:grpSpPr>
        <p:sp>
          <p:nvSpPr>
            <p:cNvPr id="45" name="직사각형 44"/>
            <p:cNvSpPr/>
            <p:nvPr/>
          </p:nvSpPr>
          <p:spPr>
            <a:xfrm>
              <a:off x="2847108" y="732244"/>
              <a:ext cx="1156338" cy="805481"/>
            </a:xfrm>
            <a:prstGeom prst="rect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845181" y="726692"/>
              <a:ext cx="1156338" cy="5760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2000" b="1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정맥주사</a:t>
              </a: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876575" y="1283665"/>
              <a:ext cx="108775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병동간호사 </a:t>
              </a:r>
              <a:r>
                <a:rPr lang="en-US" altLang="ko-KR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2</a:t>
              </a:r>
              <a:endParaRPr lang="en-US" altLang="ko-KR" sz="900" b="1"/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4680009" y="6531070"/>
            <a:ext cx="1404158" cy="820324"/>
            <a:chOff x="2845181" y="726692"/>
            <a:chExt cx="1158265" cy="820324"/>
          </a:xfrm>
        </p:grpSpPr>
        <p:sp>
          <p:nvSpPr>
            <p:cNvPr id="49" name="직사각형 48"/>
            <p:cNvSpPr/>
            <p:nvPr/>
          </p:nvSpPr>
          <p:spPr>
            <a:xfrm>
              <a:off x="2847108" y="732244"/>
              <a:ext cx="1156338" cy="805481"/>
            </a:xfrm>
            <a:prstGeom prst="rect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845181" y="726692"/>
              <a:ext cx="1156338" cy="5760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2000" b="1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기록</a:t>
              </a:r>
              <a:r>
                <a:rPr lang="en-US" altLang="ko-KR" sz="2000" b="1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,</a:t>
              </a:r>
              <a:r>
                <a:rPr lang="ko-KR" altLang="en-US" sz="2000" b="1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평가</a:t>
              </a: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874331" y="1283665"/>
              <a:ext cx="1087754" cy="2633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병동간호사 </a:t>
              </a:r>
              <a:r>
                <a:rPr lang="en-US" altLang="ko-KR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1</a:t>
              </a:r>
              <a:endParaRPr lang="en-US" altLang="ko-KR" sz="900" b="1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822925" y="6508131"/>
            <a:ext cx="1372810" cy="824214"/>
            <a:chOff x="2844994" y="726692"/>
            <a:chExt cx="1158451" cy="824214"/>
          </a:xfrm>
        </p:grpSpPr>
        <p:sp>
          <p:nvSpPr>
            <p:cNvPr id="53" name="직사각형 52"/>
            <p:cNvSpPr/>
            <p:nvPr/>
          </p:nvSpPr>
          <p:spPr>
            <a:xfrm>
              <a:off x="2847108" y="732244"/>
              <a:ext cx="1156338" cy="805481"/>
            </a:xfrm>
            <a:prstGeom prst="rect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845181" y="726692"/>
              <a:ext cx="1156338" cy="5760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2000" b="1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리더</a:t>
              </a: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844994" y="1283665"/>
              <a:ext cx="1154430" cy="2672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병동 수간호사</a:t>
              </a:r>
              <a:endParaRPr lang="en-US" altLang="ko-KR" sz="900" b="1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718097" y="7360709"/>
            <a:ext cx="944968" cy="2192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900" b="1"/>
              <a:t>① </a:t>
            </a:r>
            <a:r>
              <a:rPr lang="ko-KR" altLang="en-US" sz="900" b="1"/>
              <a:t>리더 밝히기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36234" y="3783138"/>
            <a:ext cx="1060181" cy="215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900" b="1"/>
              <a:t>① </a:t>
            </a:r>
            <a:r>
              <a:rPr lang="ko-KR" altLang="en-US" sz="900" b="1"/>
              <a:t>가슴압박 교대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825962" y="1028421"/>
            <a:ext cx="1333770" cy="833972"/>
            <a:chOff x="639828" y="1239833"/>
            <a:chExt cx="1162878" cy="833972"/>
          </a:xfrm>
        </p:grpSpPr>
        <p:sp>
          <p:nvSpPr>
            <p:cNvPr id="64" name="직사각형 63"/>
            <p:cNvSpPr/>
            <p:nvPr/>
          </p:nvSpPr>
          <p:spPr>
            <a:xfrm>
              <a:off x="639828" y="1245385"/>
              <a:ext cx="1162878" cy="805481"/>
            </a:xfrm>
            <a:prstGeom prst="rect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646368" y="1239833"/>
              <a:ext cx="1156338" cy="5760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ko-KR" altLang="en-US" sz="2000" b="1">
                  <a:solidFill>
                    <a:schemeClr val="tx1"/>
                  </a:solidFill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최초발견</a:t>
              </a:r>
              <a:endParaRPr lang="en-US" altLang="ko-KR" sz="2000" b="1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74925" y="1796806"/>
              <a:ext cx="108775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lang="ko-KR" altLang="en-US"/>
              </a:pPr>
              <a:r>
                <a:rPr lang="ko-KR" altLang="en-US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병동간호사 </a:t>
              </a:r>
              <a:r>
                <a:rPr lang="en-US" altLang="ko-KR" sz="1200" b="1">
                  <a:effectLst>
                    <a:outerShdw blurRad="38100" dist="3810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3</a:t>
              </a:r>
              <a:endParaRPr lang="en-US" altLang="ko-KR" sz="900" b="1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756237" y="1869641"/>
            <a:ext cx="1621203" cy="7848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900" b="1"/>
              <a:t>① </a:t>
            </a:r>
            <a:r>
              <a:rPr lang="ko-KR" altLang="en-US" sz="900" b="1"/>
              <a:t>의식확인</a:t>
            </a:r>
          </a:p>
          <a:p>
            <a:pPr lvl="0">
              <a:defRPr lang="ko-KR" altLang="en-US"/>
            </a:pPr>
            <a:r>
              <a:rPr lang="ko-KR" altLang="ko-KR" sz="900" b="1"/>
              <a:t>②</a:t>
            </a:r>
            <a:r>
              <a:rPr lang="en-US" altLang="ko-KR" sz="900" b="1"/>
              <a:t> </a:t>
            </a:r>
            <a:r>
              <a:rPr lang="ko-KR" altLang="en-US" sz="900" b="1"/>
              <a:t>도움요청 </a:t>
            </a:r>
          </a:p>
          <a:p>
            <a:pPr lvl="0">
              <a:defRPr lang="ko-KR" altLang="en-US"/>
            </a:pPr>
            <a:r>
              <a:rPr lang="en-US" altLang="ko-KR" sz="900" b="1"/>
              <a:t>   - </a:t>
            </a:r>
            <a:r>
              <a:rPr lang="ko-KR" altLang="en-US" sz="900" b="1"/>
              <a:t>코드블루 </a:t>
            </a:r>
            <a:r>
              <a:rPr lang="en-US" altLang="ko-KR" sz="900" b="1"/>
              <a:t>5</a:t>
            </a:r>
            <a:r>
              <a:rPr lang="ko-KR" altLang="en-US" sz="900" b="1"/>
              <a:t>회 방송</a:t>
            </a:r>
          </a:p>
          <a:p>
            <a:pPr lvl="0">
              <a:defRPr lang="ko-KR" altLang="en-US"/>
            </a:pPr>
            <a:r>
              <a:rPr lang="en-US" altLang="ko-KR" sz="900" b="1"/>
              <a:t>   - </a:t>
            </a:r>
            <a:r>
              <a:rPr lang="ko-KR" altLang="en-US" sz="900" b="1"/>
              <a:t>제세동기</a:t>
            </a:r>
          </a:p>
          <a:p>
            <a:pPr lvl="0">
              <a:defRPr lang="ko-KR" altLang="en-US"/>
            </a:pPr>
            <a:r>
              <a:rPr lang="ko-KR" altLang="en-US" sz="900" b="1"/>
              <a:t>③ 맥박 및 호흡 확인 </a:t>
            </a:r>
            <a:r>
              <a:rPr lang="en-US" altLang="ko-KR" sz="900" b="1"/>
              <a:t>(10</a:t>
            </a:r>
            <a:r>
              <a:rPr lang="ko-KR" altLang="en-US" sz="900" b="1"/>
              <a:t>초</a:t>
            </a:r>
            <a:r>
              <a:rPr lang="en-US" altLang="ko-KR" sz="900" b="1"/>
              <a:t>)</a:t>
            </a:r>
            <a:endParaRPr lang="ko-KR" altLang="en-US" sz="9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2132856" y="514985"/>
            <a:ext cx="2592288" cy="1769187"/>
          </a:xfrm>
          <a:prstGeom prst="roundRect">
            <a:avLst>
              <a:gd name="adj" fmla="val 16667"/>
            </a:avLst>
          </a:prstGeom>
          <a:solidFill>
            <a:srgbClr val="D7B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116632" y="5868144"/>
            <a:ext cx="6624736" cy="316835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1128084" y="3109608"/>
            <a:ext cx="2242247" cy="2445939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3492989" y="3110025"/>
            <a:ext cx="2242247" cy="143741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3970309" y="4913446"/>
            <a:ext cx="1507170" cy="717031"/>
          </a:xfrm>
          <a:prstGeom prst="roundRect">
            <a:avLst>
              <a:gd name="adj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2420888" y="601728"/>
            <a:ext cx="2016224" cy="273298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반응이 없는 환자 발견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418756" y="1739122"/>
            <a:ext cx="2016224" cy="458552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호흡</a:t>
            </a:r>
            <a:r>
              <a:rPr lang="en-US" altLang="ko-KR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r>
              <a:rPr lang="ko-KR" altLang="en-US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맥박 동시 확인</a:t>
            </a: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(10</a:t>
            </a:r>
            <a:r>
              <a:rPr lang="ko-KR" altLang="en-US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초 이내</a:t>
            </a: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)*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기본소생술 시작</a:t>
            </a:r>
          </a:p>
        </p:txBody>
      </p:sp>
      <p:sp>
        <p:nvSpPr>
          <p:cNvPr id="10" name="아래쪽 화살표 9"/>
          <p:cNvSpPr/>
          <p:nvPr/>
        </p:nvSpPr>
        <p:spPr>
          <a:xfrm>
            <a:off x="3384203" y="892543"/>
            <a:ext cx="89593" cy="15776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>
            <a:off x="3383573" y="1563417"/>
            <a:ext cx="89593" cy="15776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8" name="아래쪽 화살표 17"/>
          <p:cNvSpPr/>
          <p:nvPr/>
        </p:nvSpPr>
        <p:spPr>
          <a:xfrm>
            <a:off x="3382072" y="2315186"/>
            <a:ext cx="89593" cy="15776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26464" y="5933212"/>
            <a:ext cx="6418176" cy="301838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800" b="1"/>
              <a:t>① 반응 확인</a:t>
            </a:r>
            <a:r>
              <a:rPr lang="en-US" altLang="ko-KR" sz="800" b="1"/>
              <a:t>: </a:t>
            </a:r>
            <a:r>
              <a:rPr lang="ko-KR" altLang="en-US" sz="800"/>
              <a:t>양쪽 어깨를 두드려 환자의 의식을 확인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800" b="1"/>
              <a:t>② 도움요청</a:t>
            </a:r>
            <a:r>
              <a:rPr lang="en-US" altLang="ko-KR" sz="800" b="1"/>
              <a:t>: </a:t>
            </a:r>
            <a:r>
              <a:rPr lang="ko-KR" altLang="en-US" sz="800"/>
              <a:t>코드블루 </a:t>
            </a:r>
            <a:r>
              <a:rPr lang="en-US" altLang="ko-KR" sz="800"/>
              <a:t>5</a:t>
            </a:r>
            <a:r>
              <a:rPr lang="ko-KR" altLang="en-US" sz="800"/>
              <a:t>회 방송</a:t>
            </a:r>
            <a:r>
              <a:rPr lang="en-US" altLang="ko-KR" sz="800"/>
              <a:t>, </a:t>
            </a:r>
            <a:r>
              <a:rPr lang="ko-KR" altLang="en-US" sz="800"/>
              <a:t>제세동기 요청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800" b="1"/>
              <a:t>③ 호흡</a:t>
            </a:r>
            <a:r>
              <a:rPr lang="en-US" altLang="ko-KR" sz="800" b="1"/>
              <a:t>,</a:t>
            </a:r>
            <a:r>
              <a:rPr lang="ko-KR" altLang="en-US" sz="800" b="1"/>
              <a:t>맥박 동시 확인</a:t>
            </a:r>
            <a:r>
              <a:rPr lang="en-US" altLang="ko-KR" sz="800" b="1"/>
              <a:t>: </a:t>
            </a:r>
            <a:r>
              <a:rPr lang="en-US" altLang="ko-KR" sz="800"/>
              <a:t>10</a:t>
            </a:r>
            <a:r>
              <a:rPr lang="ko-KR" altLang="en-US" sz="800"/>
              <a:t>초 이내로 맥박과 무호흡 또는 비정상 호흡을 동시에 확인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800" b="1"/>
              <a:t>④</a:t>
            </a:r>
            <a:r>
              <a:rPr lang="en-US" altLang="ko-KR" sz="800" b="1"/>
              <a:t> </a:t>
            </a:r>
            <a:r>
              <a:rPr lang="ko-KR" altLang="en-US" sz="800" b="1"/>
              <a:t>가슴압박</a:t>
            </a:r>
            <a:r>
              <a:rPr lang="en-US" altLang="ko-KR" sz="800" b="1"/>
              <a:t>: </a:t>
            </a:r>
            <a:r>
              <a:rPr lang="ko-KR" altLang="en-US" sz="800"/>
              <a:t>가슴뼈의 아래</a:t>
            </a:r>
            <a:r>
              <a:rPr lang="en-US" altLang="ko-KR" sz="800"/>
              <a:t>1/2, </a:t>
            </a:r>
            <a:r>
              <a:rPr lang="ko-KR" altLang="en-US" sz="800" b="1" u="sng"/>
              <a:t>최소 </a:t>
            </a:r>
            <a:r>
              <a:rPr lang="en-US" altLang="ko-KR" sz="800" b="1" u="sng"/>
              <a:t>5cm </a:t>
            </a:r>
            <a:r>
              <a:rPr lang="ko-KR" altLang="en-US" sz="800" b="1" u="sng"/>
              <a:t>깊이</a:t>
            </a:r>
            <a:r>
              <a:rPr lang="en-US" altLang="ko-KR" sz="800" b="1" u="sng"/>
              <a:t>, 100~120</a:t>
            </a:r>
            <a:r>
              <a:rPr lang="ko-KR" altLang="en-US" sz="800" b="1" u="sng"/>
              <a:t>회분</a:t>
            </a:r>
            <a:r>
              <a:rPr lang="en-US" altLang="ko-KR" sz="800"/>
              <a:t>, </a:t>
            </a:r>
            <a:r>
              <a:rPr lang="ko-KR" altLang="en-US" sz="800"/>
              <a:t>강하고 빠르고 깊게</a:t>
            </a:r>
            <a:r>
              <a:rPr lang="en-US" altLang="ko-KR" sz="800"/>
              <a:t>, </a:t>
            </a:r>
            <a:r>
              <a:rPr lang="ko-KR" altLang="en-US" sz="800"/>
              <a:t>완전한 이완</a:t>
            </a:r>
            <a:r>
              <a:rPr lang="en-US" altLang="ko-KR" sz="800"/>
              <a:t>, </a:t>
            </a:r>
            <a:r>
              <a:rPr lang="ko-KR" altLang="en-US" sz="800" b="1" u="sng"/>
              <a:t>최소 중단</a:t>
            </a:r>
            <a:r>
              <a:rPr lang="en-US" altLang="ko-KR" sz="800" b="1" u="sng"/>
              <a:t>(</a:t>
            </a:r>
            <a:r>
              <a:rPr lang="ko-KR" altLang="en-US" sz="800" b="1" u="sng"/>
              <a:t>제세동시만 중단</a:t>
            </a:r>
            <a:r>
              <a:rPr lang="en-US" altLang="ko-KR" sz="800"/>
              <a:t>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800"/>
              <a:t>   ￥ </a:t>
            </a:r>
            <a:r>
              <a:rPr lang="ko-KR" altLang="en-US" sz="800"/>
              <a:t>자동 제세동기 부착 후 전원 켜기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800"/>
              <a:t>   ￥ </a:t>
            </a:r>
            <a:r>
              <a:rPr lang="ko-KR" altLang="en-US" sz="800"/>
              <a:t>제세동 후 리듬</a:t>
            </a:r>
            <a:r>
              <a:rPr lang="en-US" altLang="ko-KR" sz="800"/>
              <a:t>/</a:t>
            </a:r>
            <a:r>
              <a:rPr lang="ko-KR" altLang="en-US" sz="800"/>
              <a:t>맥박 확인 없이 바로 가슴압박 시행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800"/>
              <a:t>   </a:t>
            </a:r>
            <a:r>
              <a:rPr lang="ko-KR" altLang="ko-KR" sz="800"/>
              <a:t>￥</a:t>
            </a:r>
            <a:r>
              <a:rPr lang="en-US" altLang="ko-KR" sz="800"/>
              <a:t> </a:t>
            </a:r>
            <a:r>
              <a:rPr lang="ko-KR" altLang="en-US" sz="800"/>
              <a:t>리듬 확인</a:t>
            </a:r>
            <a:r>
              <a:rPr lang="en-US" altLang="ko-KR" sz="800"/>
              <a:t>: 2</a:t>
            </a:r>
            <a:r>
              <a:rPr lang="ko-KR" altLang="en-US" sz="800"/>
              <a:t>분 가슴압박 후</a:t>
            </a:r>
            <a:r>
              <a:rPr lang="en-US" altLang="ko-KR" sz="800"/>
              <a:t>, </a:t>
            </a:r>
            <a:r>
              <a:rPr lang="ko-KR" altLang="en-US" sz="800"/>
              <a:t>리듬 확인 후 즉시 압박 교대</a:t>
            </a:r>
            <a:r>
              <a:rPr lang="en-US" altLang="ko-KR" sz="800"/>
              <a:t>, </a:t>
            </a:r>
            <a:r>
              <a:rPr lang="ko-KR" altLang="en-US" sz="800"/>
              <a:t>리듬이 바뀌면 맥박 확인</a:t>
            </a:r>
            <a:r>
              <a:rPr lang="en-US" altLang="ko-KR" sz="800"/>
              <a:t>,</a:t>
            </a:r>
            <a:r>
              <a:rPr lang="ko-KR" altLang="en-US" sz="800"/>
              <a:t>맥박이 있으면 혈압 등의 전체  활력징후 측정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800" b="1"/>
              <a:t>IV: </a:t>
            </a:r>
            <a:r>
              <a:rPr lang="ko-KR" altLang="en-US" sz="800"/>
              <a:t>가슴압박을 효율적으로 할 수 있을 때 신속하게 시행</a:t>
            </a:r>
            <a:r>
              <a:rPr lang="en-US" altLang="ko-KR" sz="800"/>
              <a:t>, </a:t>
            </a:r>
            <a:r>
              <a:rPr lang="ko-KR" altLang="en-US" sz="800"/>
              <a:t>전문기도 확보보다 먼저 시도 </a:t>
            </a:r>
            <a:r>
              <a:rPr lang="en-US" altLang="ko-KR" sz="800"/>
              <a:t>(18G, 3-way)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800" b="1"/>
              <a:t>전문기도 확보와 환기</a:t>
            </a:r>
            <a:r>
              <a:rPr lang="en-US" altLang="ko-KR" sz="800" b="1"/>
              <a:t>: </a:t>
            </a:r>
            <a:r>
              <a:rPr lang="ko-KR" altLang="en-US" sz="800"/>
              <a:t>가슴압박을 효율적으로 할 수 있을 때 신속하게 시행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800"/>
              <a:t>   ￥ </a:t>
            </a:r>
            <a:r>
              <a:rPr lang="en-US" altLang="ko-KR" sz="800" b="1" u="sng"/>
              <a:t>6</a:t>
            </a:r>
            <a:r>
              <a:rPr lang="ko-KR" altLang="en-US" sz="800" b="1" u="sng"/>
              <a:t>초 마다 </a:t>
            </a:r>
            <a:r>
              <a:rPr lang="en-US" altLang="ko-KR" sz="800" b="1" u="sng"/>
              <a:t>1</a:t>
            </a:r>
            <a:r>
              <a:rPr lang="ko-KR" altLang="en-US" sz="800" b="1" u="sng"/>
              <a:t>회</a:t>
            </a:r>
            <a:r>
              <a:rPr lang="ko-KR" altLang="en-US" sz="800"/>
              <a:t>의 환기</a:t>
            </a:r>
            <a:r>
              <a:rPr lang="en-US" altLang="ko-KR" sz="800"/>
              <a:t>(</a:t>
            </a:r>
            <a:r>
              <a:rPr lang="ko-KR" altLang="en-US" sz="800"/>
              <a:t>분당 </a:t>
            </a:r>
            <a:r>
              <a:rPr lang="en-US" altLang="ko-KR" sz="800"/>
              <a:t>10</a:t>
            </a:r>
            <a:r>
              <a:rPr lang="ko-KR" altLang="en-US" sz="800"/>
              <a:t>회 시행</a:t>
            </a:r>
            <a:r>
              <a:rPr lang="en-US" altLang="ko-KR" sz="800"/>
              <a:t>), </a:t>
            </a:r>
            <a:r>
              <a:rPr lang="ko-KR" altLang="en-US" sz="800" b="1" u="sng"/>
              <a:t>환기백의 </a:t>
            </a:r>
            <a:r>
              <a:rPr lang="en-US" altLang="ko-KR" sz="800" b="1" u="sng"/>
              <a:t>1/3</a:t>
            </a:r>
            <a:r>
              <a:rPr lang="ko-KR" altLang="en-US" sz="800" b="1" u="sng"/>
              <a:t>만 짜고</a:t>
            </a:r>
            <a:r>
              <a:rPr lang="en-US" altLang="ko-KR" sz="800" b="1" u="sng"/>
              <a:t>, </a:t>
            </a:r>
            <a:r>
              <a:rPr lang="ko-KR" altLang="en-US" sz="800" b="1" u="sng"/>
              <a:t>과환기 금지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800"/>
              <a:t>   ￥ </a:t>
            </a:r>
            <a:r>
              <a:rPr lang="ko-KR" altLang="en-US" sz="800" b="1" u="sng"/>
              <a:t>전문기도가 확보되지 않는 경우 가슴압박 대 인공 호흡비는 </a:t>
            </a:r>
            <a:r>
              <a:rPr lang="en-US" altLang="ko-KR" sz="800" b="1" u="sng"/>
              <a:t>30:2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800" b="1"/>
              <a:t>약물</a:t>
            </a:r>
            <a:r>
              <a:rPr lang="en-US" altLang="ko-KR" sz="800" b="1"/>
              <a:t>: </a:t>
            </a:r>
            <a:r>
              <a:rPr lang="ko-KR" altLang="en-US" sz="800"/>
              <a:t>주사 후 생리식염수 추가 주입</a:t>
            </a:r>
            <a:r>
              <a:rPr lang="en-US" altLang="ko-KR" sz="800"/>
              <a:t>(bolus IV push and flushing)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800"/>
              <a:t>   ￥ </a:t>
            </a:r>
            <a:r>
              <a:rPr lang="en-US" altLang="ko-KR" sz="800" b="1"/>
              <a:t>Epinephrine</a:t>
            </a:r>
            <a:r>
              <a:rPr lang="en-US" altLang="ko-KR" sz="800"/>
              <a:t> 1mg 4</a:t>
            </a:r>
            <a:r>
              <a:rPr lang="ko-KR" altLang="en-US" sz="800"/>
              <a:t>분 마다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800"/>
              <a:t>   ￥ </a:t>
            </a:r>
            <a:r>
              <a:rPr lang="en-US" altLang="ko-KR" sz="800" b="1"/>
              <a:t>Amiodarone</a:t>
            </a:r>
            <a:r>
              <a:rPr lang="en-US" altLang="ko-KR" sz="800"/>
              <a:t> 300mg(D/W 20~30ml</a:t>
            </a:r>
            <a:r>
              <a:rPr lang="ko-KR" altLang="en-US" sz="800"/>
              <a:t>에 희석</a:t>
            </a:r>
            <a:r>
              <a:rPr lang="en-US" altLang="ko-KR" sz="800"/>
              <a:t>), 150mg(D/W 20~30ml</a:t>
            </a:r>
            <a:r>
              <a:rPr lang="ko-KR" altLang="en-US" sz="800"/>
              <a:t>에 희석</a:t>
            </a:r>
            <a:r>
              <a:rPr lang="en-US" altLang="ko-KR" sz="800"/>
              <a:t>) </a:t>
            </a:r>
            <a:r>
              <a:rPr lang="ko-KR" altLang="en-US" sz="800"/>
              <a:t>필요시 </a:t>
            </a:r>
            <a:r>
              <a:rPr lang="en-US" altLang="ko-KR" sz="800"/>
              <a:t>2</a:t>
            </a:r>
            <a:r>
              <a:rPr lang="ko-KR" altLang="en-US" sz="800"/>
              <a:t>차 투여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800" b="1"/>
              <a:t>심정지의 가역적 요인</a:t>
            </a:r>
            <a:r>
              <a:rPr lang="en-US" altLang="ko-KR" sz="800" b="1"/>
              <a:t>(5H’s&amp;5T’s): </a:t>
            </a:r>
            <a:r>
              <a:rPr lang="ko-KR" altLang="en-US" sz="800"/>
              <a:t>심정지 리듬에 관계없이 신속하게 찾으려고 노력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800" b="1"/>
              <a:t>자발순환회복과 이후 절차</a:t>
            </a:r>
            <a:r>
              <a:rPr lang="en-US" altLang="ko-KR" sz="800" b="1"/>
              <a:t>: </a:t>
            </a:r>
            <a:r>
              <a:rPr lang="ko-KR" altLang="en-US" sz="800"/>
              <a:t>맥박 촉지</a:t>
            </a:r>
            <a:r>
              <a:rPr lang="en-US" altLang="ko-KR" sz="800"/>
              <a:t>, </a:t>
            </a:r>
            <a:r>
              <a:rPr lang="ko-KR" altLang="en-US" sz="800"/>
              <a:t>혈압</a:t>
            </a:r>
            <a:r>
              <a:rPr lang="en-US" altLang="ko-KR" sz="800"/>
              <a:t> </a:t>
            </a:r>
            <a:r>
              <a:rPr lang="ko-KR" altLang="en-US" sz="800"/>
              <a:t>및</a:t>
            </a:r>
            <a:r>
              <a:rPr lang="en-US" altLang="ko-KR" sz="800"/>
              <a:t> </a:t>
            </a:r>
            <a:r>
              <a:rPr lang="ko-KR" altLang="en-US" sz="800"/>
              <a:t>산소포화도</a:t>
            </a:r>
            <a:r>
              <a:rPr lang="en-US" altLang="ko-KR" sz="800"/>
              <a:t> </a:t>
            </a:r>
            <a:r>
              <a:rPr lang="ko-KR" altLang="en-US" sz="800"/>
              <a:t>측정</a:t>
            </a:r>
            <a:r>
              <a:rPr lang="en-US" altLang="ko-KR" sz="800"/>
              <a:t>, </a:t>
            </a:r>
            <a:r>
              <a:rPr lang="ko-KR" altLang="en-US" sz="800"/>
              <a:t>혈액 및 영상검사 진행</a:t>
            </a:r>
            <a:r>
              <a:rPr lang="en-US" altLang="ko-KR" sz="800"/>
              <a:t>, </a:t>
            </a:r>
            <a:r>
              <a:rPr lang="ko-KR" altLang="en-US" sz="800"/>
              <a:t>심정지 재발 대비</a:t>
            </a:r>
            <a:r>
              <a:rPr lang="en-US" altLang="ko-KR" sz="800"/>
              <a:t>, </a:t>
            </a:r>
            <a:r>
              <a:rPr lang="ko-KR" altLang="en-US" sz="800"/>
              <a:t>소생 후 통합치료</a:t>
            </a:r>
            <a:r>
              <a:rPr lang="en-US" altLang="ko-KR" sz="800"/>
              <a:t>, </a:t>
            </a:r>
            <a:r>
              <a:rPr lang="ko-KR" altLang="en-US" sz="800"/>
              <a:t>보호자 설명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4509120" y="7506206"/>
          <a:ext cx="212136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0681"/>
                <a:gridCol w="1060681"/>
              </a:tblGrid>
              <a:tr h="182880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700">
                          <a:solidFill>
                            <a:schemeClr val="tx1"/>
                          </a:solidFill>
                        </a:rPr>
                        <a:t>심정지의 가역적인 요인</a:t>
                      </a:r>
                      <a:r>
                        <a:rPr lang="en-US" altLang="ko-KR" sz="700">
                          <a:solidFill>
                            <a:schemeClr val="tx1"/>
                          </a:solidFill>
                        </a:rPr>
                        <a:t>(H’s&amp;5T’s)</a:t>
                      </a:r>
                      <a:endParaRPr lang="ko-KR" alt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3FE9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4200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600" b="1"/>
                        <a:t>Hypovolemia</a:t>
                      </a:r>
                      <a:endParaRPr lang="ko-KR" altLang="en-US" sz="600" b="1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600" b="1"/>
                        <a:t>Tension pneumothorax</a:t>
                      </a:r>
                      <a:endParaRPr lang="ko-KR" altLang="en-US" sz="600" b="1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200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600" b="1"/>
                        <a:t>Hypoxia</a:t>
                      </a:r>
                      <a:endParaRPr lang="ko-KR" altLang="en-US" sz="600" b="1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+mj-lt"/>
                        <a:buNone/>
                        <a:defRPr lang="ko-KR" altLang="en-US"/>
                      </a:pPr>
                      <a:r>
                        <a:rPr lang="en-US" altLang="ko-KR" sz="600" b="1"/>
                        <a:t>Tamponade, cardiac</a:t>
                      </a:r>
                      <a:endParaRPr lang="ko-KR" altLang="en-US" sz="600" b="1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200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600" b="1"/>
                        <a:t>Hydrogen ion(acidosis)</a:t>
                      </a:r>
                      <a:endParaRPr lang="ko-KR" altLang="en-US" sz="600" b="1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600" b="1"/>
                        <a:t>Thrombosis, coronary</a:t>
                      </a:r>
                      <a:endParaRPr lang="ko-KR" altLang="en-US" sz="600" b="1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200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600" b="1"/>
                        <a:t>Hypo/Hyperkalemia</a:t>
                      </a:r>
                      <a:endParaRPr lang="ko-KR" altLang="en-US" sz="600" b="1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600" b="1"/>
                        <a:t>Thrombosis, pulmonary</a:t>
                      </a:r>
                      <a:endParaRPr lang="ko-KR" altLang="en-US" sz="600" b="1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2008"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600" b="1"/>
                        <a:t>Hypothermia</a:t>
                      </a:r>
                      <a:endParaRPr lang="ko-KR" altLang="en-US" sz="600" b="1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r>
                        <a:rPr lang="en-US" altLang="ko-KR" sz="600" b="1"/>
                        <a:t>Toxins</a:t>
                      </a:r>
                      <a:endParaRPr lang="ko-KR" altLang="en-US" sz="600" b="1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위로 굽은 화살표 14"/>
          <p:cNvSpPr/>
          <p:nvPr/>
        </p:nvSpPr>
        <p:spPr>
          <a:xfrm rot="10800000">
            <a:off x="1727200" y="2718026"/>
            <a:ext cx="981718" cy="461256"/>
          </a:xfrm>
          <a:prstGeom prst="bentUpArrow">
            <a:avLst>
              <a:gd name="adj1" fmla="val 10964"/>
              <a:gd name="adj2" fmla="val 26556"/>
              <a:gd name="adj3" fmla="val 4586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1343140" y="3254734"/>
            <a:ext cx="1005740" cy="3654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027" name="Picture 3" descr="C:\Users\deooo\Dropbox\PNG 이미지 10.png"/>
          <p:cNvPicPr>
            <a:picLocks noChangeAspect="1" noChangeArrowheads="1"/>
          </p:cNvPicPr>
          <p:nvPr/>
        </p:nvPicPr>
        <p:blipFill rotWithShape="1">
          <a:blip r:embed="rId2"/>
          <a:srcRect r="39060"/>
          <a:stretch>
            <a:fillRect/>
          </a:stretch>
        </p:blipFill>
        <p:spPr>
          <a:xfrm rot="21078074" flipH="1">
            <a:off x="1445734" y="3338687"/>
            <a:ext cx="107573" cy="210373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1343140" y="3330415"/>
            <a:ext cx="1005740" cy="220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r>
              <a:rPr lang="en-US" altLang="ko-KR" sz="900" b="1" baseline="3000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st</a:t>
            </a: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 Shock</a:t>
            </a:r>
            <a:endParaRPr lang="ko-KR" altLang="en-US" sz="900" b="1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229830" y="2491405"/>
            <a:ext cx="648072" cy="3036002"/>
            <a:chOff x="229830" y="2009301"/>
            <a:chExt cx="648072" cy="3268433"/>
          </a:xfrm>
        </p:grpSpPr>
        <p:sp>
          <p:nvSpPr>
            <p:cNvPr id="5" name="아래쪽 화살표 4"/>
            <p:cNvSpPr/>
            <p:nvPr/>
          </p:nvSpPr>
          <p:spPr>
            <a:xfrm>
              <a:off x="229830" y="2009301"/>
              <a:ext cx="648072" cy="3268433"/>
            </a:xfrm>
            <a:prstGeom prst="downArrow">
              <a:avLst>
                <a:gd name="adj1" fmla="val 50000"/>
                <a:gd name="adj2" fmla="val 123725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6235" y="2646054"/>
              <a:ext cx="379035" cy="1713874"/>
            </a:xfrm>
            <a:prstGeom prst="rect">
              <a:avLst/>
            </a:prstGeom>
            <a:noFill/>
          </p:spPr>
          <p:txBody>
            <a:bodyPr vert="eaVert"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200" b="1">
                  <a:solidFill>
                    <a:schemeClr val="bg1"/>
                  </a:solidFill>
                </a:rPr>
                <a:t>깊고  강하고  빠르게</a:t>
              </a:r>
            </a:p>
          </p:txBody>
        </p:sp>
        <p:pic>
          <p:nvPicPr>
            <p:cNvPr id="19" name="Picture 2" descr="C:\Users\deooo\Dropbox\PNG 이미지 11.png"/>
            <p:cNvPicPr>
              <a:picLocks noChangeAspect="1" noChangeArrowheads="1"/>
            </p:cNvPicPr>
            <p:nvPr/>
          </p:nvPicPr>
          <p:blipFill rotWithShape="1">
            <a:blip r:embed="rId3">
              <a:lum bright="70000" contrast="-70000"/>
            </a:blip>
            <a:srcRect/>
            <a:stretch>
              <a:fillRect/>
            </a:stretch>
          </p:blipFill>
          <p:spPr>
            <a:xfrm>
              <a:off x="444331" y="2239304"/>
              <a:ext cx="212546" cy="212546"/>
            </a:xfrm>
            <a:prstGeom prst="rect">
              <a:avLst/>
            </a:prstGeom>
            <a:noFill/>
          </p:spPr>
        </p:pic>
        <p:pic>
          <p:nvPicPr>
            <p:cNvPr id="30" name="Picture 2" descr="C:\Users\deooo\Dropbox\PNG 이미지 11.png"/>
            <p:cNvPicPr>
              <a:picLocks noChangeAspect="1" noChangeArrowheads="1"/>
            </p:cNvPicPr>
            <p:nvPr/>
          </p:nvPicPr>
          <p:blipFill rotWithShape="1">
            <a:blip r:embed="rId3">
              <a:lum bright="70000" contrast="-70000"/>
            </a:blip>
            <a:srcRect/>
            <a:stretch>
              <a:fillRect/>
            </a:stretch>
          </p:blipFill>
          <p:spPr>
            <a:xfrm>
              <a:off x="447593" y="4434442"/>
              <a:ext cx="212546" cy="212546"/>
            </a:xfrm>
            <a:prstGeom prst="rect">
              <a:avLst/>
            </a:prstGeom>
            <a:noFill/>
          </p:spPr>
        </p:pic>
      </p:grpSp>
      <p:sp>
        <p:nvSpPr>
          <p:cNvPr id="41" name="모서리가 둥근 직사각형 40"/>
          <p:cNvSpPr/>
          <p:nvPr/>
        </p:nvSpPr>
        <p:spPr>
          <a:xfrm>
            <a:off x="2418756" y="1077469"/>
            <a:ext cx="2016224" cy="458552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도움 요청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ko-KR" altLang="en-US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코드블루 방송</a:t>
            </a:r>
            <a:r>
              <a:rPr lang="en-US" altLang="ko-KR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/</a:t>
            </a:r>
            <a:r>
              <a:rPr lang="ko-KR" altLang="en-US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제세동기</a:t>
            </a:r>
            <a:r>
              <a:rPr lang="en-US" altLang="ko-KR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endParaRPr lang="ko-KR" altLang="en-US" sz="900" b="1">
              <a:solidFill>
                <a:srgbClr val="FFFF00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2708920" y="2505198"/>
            <a:ext cx="1440160" cy="314044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sz="900" b="1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심전도 리듬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55017" y="2530625"/>
            <a:ext cx="95104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800" b="1"/>
              <a:t>VF/pulseless VT</a:t>
            </a:r>
            <a:endParaRPr lang="ko-KR" altLang="en-US" sz="800" b="1"/>
          </a:p>
        </p:txBody>
      </p:sp>
      <p:sp>
        <p:nvSpPr>
          <p:cNvPr id="45" name="TextBox 44"/>
          <p:cNvSpPr txBox="1"/>
          <p:nvPr/>
        </p:nvSpPr>
        <p:spPr>
          <a:xfrm>
            <a:off x="4140149" y="2533126"/>
            <a:ext cx="856666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800" b="1"/>
              <a:t>Asystole/PEA </a:t>
            </a:r>
            <a:endParaRPr lang="ko-KR" altLang="en-US" sz="800" b="1"/>
          </a:p>
        </p:txBody>
      </p:sp>
      <p:sp>
        <p:nvSpPr>
          <p:cNvPr id="47" name="아래쪽 화살표 46"/>
          <p:cNvSpPr/>
          <p:nvPr/>
        </p:nvSpPr>
        <p:spPr>
          <a:xfrm>
            <a:off x="1801213" y="3643223"/>
            <a:ext cx="89593" cy="32785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822739" y="3654759"/>
            <a:ext cx="1230976" cy="2962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700" b="1"/>
              <a:t>- 2</a:t>
            </a:r>
            <a:r>
              <a:rPr lang="ko-KR" altLang="en-US" sz="700" b="1"/>
              <a:t>분 </a:t>
            </a:r>
            <a:r>
              <a:rPr lang="en-US" altLang="ko-KR" sz="700" b="1"/>
              <a:t>CPR, </a:t>
            </a:r>
            <a:r>
              <a:rPr lang="ko-KR" altLang="en-US" sz="700" b="1"/>
              <a:t>리듬확인</a:t>
            </a:r>
            <a:r>
              <a:rPr lang="en-US" altLang="ko-KR" sz="700" b="1"/>
              <a:t>, </a:t>
            </a:r>
            <a:r>
              <a:rPr lang="ko-KR" altLang="en-US" sz="700" b="1"/>
              <a:t>교대</a:t>
            </a:r>
          </a:p>
          <a:p>
            <a:pPr lvl="0">
              <a:defRPr lang="ko-KR" altLang="en-US"/>
            </a:pPr>
            <a:r>
              <a:rPr lang="en-US" altLang="ko-KR" sz="700" b="1"/>
              <a:t>- IV </a:t>
            </a:r>
            <a:r>
              <a:rPr lang="ko-KR" altLang="en-US" sz="700" b="1"/>
              <a:t>확보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343140" y="3998633"/>
            <a:ext cx="1005740" cy="49612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0" name="아래쪽 화살표 49"/>
          <p:cNvSpPr/>
          <p:nvPr/>
        </p:nvSpPr>
        <p:spPr>
          <a:xfrm>
            <a:off x="1792313" y="4516448"/>
            <a:ext cx="89593" cy="32785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52" name="Picture 3" descr="C:\Users\deooo\Dropbox\PNG 이미지 10.png"/>
          <p:cNvPicPr>
            <a:picLocks noChangeAspect="1" noChangeArrowheads="1"/>
          </p:cNvPicPr>
          <p:nvPr/>
        </p:nvPicPr>
        <p:blipFill rotWithShape="1">
          <a:blip r:embed="rId2"/>
          <a:srcRect r="39060"/>
          <a:stretch>
            <a:fillRect/>
          </a:stretch>
        </p:blipFill>
        <p:spPr>
          <a:xfrm rot="21078074" flipH="1">
            <a:off x="1443362" y="4064680"/>
            <a:ext cx="107573" cy="210373"/>
          </a:xfrm>
          <a:prstGeom prst="rect">
            <a:avLst/>
          </a:prstGeom>
          <a:noFill/>
        </p:spPr>
      </p:pic>
      <p:sp>
        <p:nvSpPr>
          <p:cNvPr id="53" name="TextBox 52"/>
          <p:cNvSpPr txBox="1"/>
          <p:nvPr/>
        </p:nvSpPr>
        <p:spPr>
          <a:xfrm>
            <a:off x="1340768" y="3997872"/>
            <a:ext cx="1005740" cy="496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r>
              <a:rPr lang="en-US" altLang="ko-KR" sz="900" b="1" baseline="3000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st</a:t>
            </a: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 Shock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Epinephrine</a:t>
            </a:r>
            <a:endParaRPr lang="ko-KR" altLang="en-US" sz="900" b="1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1345511" y="4880826"/>
            <a:ext cx="1005740" cy="49612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55" name="Picture 3" descr="C:\Users\deooo\Dropbox\PNG 이미지 10.png"/>
          <p:cNvPicPr>
            <a:picLocks noChangeAspect="1" noChangeArrowheads="1"/>
          </p:cNvPicPr>
          <p:nvPr/>
        </p:nvPicPr>
        <p:blipFill rotWithShape="1">
          <a:blip r:embed="rId2"/>
          <a:srcRect r="39060"/>
          <a:stretch>
            <a:fillRect/>
          </a:stretch>
        </p:blipFill>
        <p:spPr>
          <a:xfrm rot="21078074" flipH="1">
            <a:off x="1445733" y="4946873"/>
            <a:ext cx="107573" cy="210373"/>
          </a:xfrm>
          <a:prstGeom prst="rect">
            <a:avLst/>
          </a:prstGeom>
          <a:noFill/>
        </p:spPr>
      </p:pic>
      <p:sp>
        <p:nvSpPr>
          <p:cNvPr id="56" name="TextBox 55"/>
          <p:cNvSpPr txBox="1"/>
          <p:nvPr/>
        </p:nvSpPr>
        <p:spPr>
          <a:xfrm>
            <a:off x="1343139" y="4880065"/>
            <a:ext cx="100574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r>
              <a:rPr lang="en-US" altLang="ko-KR" sz="900" b="1" baseline="3000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st</a:t>
            </a: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 Shock</a:t>
            </a: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Amiodarone</a:t>
            </a:r>
            <a:endParaRPr lang="ko-KR" altLang="en-US" sz="900" b="1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22739" y="4516352"/>
            <a:ext cx="1230976" cy="2918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700" b="1"/>
              <a:t>- 2</a:t>
            </a:r>
            <a:r>
              <a:rPr lang="ko-KR" altLang="en-US" sz="700" b="1"/>
              <a:t>분 </a:t>
            </a:r>
            <a:r>
              <a:rPr lang="en-US" altLang="ko-KR" sz="700" b="1"/>
              <a:t>CPR, </a:t>
            </a:r>
            <a:r>
              <a:rPr lang="ko-KR" altLang="en-US" sz="700" b="1"/>
              <a:t>리듬확인</a:t>
            </a:r>
            <a:r>
              <a:rPr lang="en-US" altLang="ko-KR" sz="700" b="1"/>
              <a:t>, </a:t>
            </a:r>
            <a:r>
              <a:rPr lang="ko-KR" altLang="en-US" sz="700" b="1"/>
              <a:t>교대</a:t>
            </a:r>
          </a:p>
          <a:p>
            <a:pPr lvl="0">
              <a:defRPr lang="ko-KR" altLang="en-US"/>
            </a:pPr>
            <a:r>
              <a:rPr lang="en-US" altLang="ko-KR" sz="700" b="1"/>
              <a:t>- </a:t>
            </a:r>
            <a:r>
              <a:rPr lang="ko-KR" altLang="en-US" sz="700" b="1"/>
              <a:t>전문기도유지술</a:t>
            </a:r>
          </a:p>
        </p:txBody>
      </p:sp>
      <p:sp>
        <p:nvSpPr>
          <p:cNvPr id="58" name="위로 굽은 화살표 57"/>
          <p:cNvSpPr/>
          <p:nvPr/>
        </p:nvSpPr>
        <p:spPr>
          <a:xfrm rot="10800000" flipH="1">
            <a:off x="4149080" y="2718026"/>
            <a:ext cx="720080" cy="461256"/>
          </a:xfrm>
          <a:prstGeom prst="bentUpArrow">
            <a:avLst>
              <a:gd name="adj1" fmla="val 10964"/>
              <a:gd name="adj2" fmla="val 26556"/>
              <a:gd name="adj3" fmla="val 45862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9" name="모서리가 둥근 직사각형 58"/>
          <p:cNvSpPr/>
          <p:nvPr/>
        </p:nvSpPr>
        <p:spPr>
          <a:xfrm>
            <a:off x="4221088" y="3461924"/>
            <a:ext cx="936104" cy="298131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4221088" y="3484318"/>
            <a:ext cx="936104" cy="219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sz="90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Epinephrine</a:t>
            </a:r>
            <a:endParaRPr lang="ko-KR" altLang="en-US" sz="900" b="1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4" name="오른쪽으로 구부러진 화살표 43"/>
          <p:cNvSpPr/>
          <p:nvPr/>
        </p:nvSpPr>
        <p:spPr>
          <a:xfrm>
            <a:off x="3941890" y="3323299"/>
            <a:ext cx="274684" cy="675334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2" name="오른쪽으로 구부러진 화살표 61"/>
          <p:cNvSpPr/>
          <p:nvPr/>
        </p:nvSpPr>
        <p:spPr>
          <a:xfrm flipH="1" flipV="1">
            <a:off x="5226219" y="3295741"/>
            <a:ext cx="274684" cy="675334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175509" y="3843983"/>
            <a:ext cx="1164206" cy="2000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700" b="1"/>
              <a:t>2</a:t>
            </a:r>
            <a:r>
              <a:rPr lang="ko-KR" altLang="en-US" sz="700" b="1"/>
              <a:t>분 </a:t>
            </a:r>
            <a:r>
              <a:rPr lang="en-US" altLang="ko-KR" sz="700" b="1"/>
              <a:t>CPR, </a:t>
            </a:r>
            <a:r>
              <a:rPr lang="ko-KR" altLang="en-US" sz="700" b="1"/>
              <a:t>리듬확인</a:t>
            </a:r>
            <a:r>
              <a:rPr lang="en-US" altLang="ko-KR" sz="700" b="1"/>
              <a:t>, </a:t>
            </a:r>
            <a:r>
              <a:rPr lang="ko-KR" altLang="en-US" sz="700" b="1"/>
              <a:t>교대</a:t>
            </a:r>
          </a:p>
        </p:txBody>
      </p:sp>
      <p:sp>
        <p:nvSpPr>
          <p:cNvPr id="48" name="줄무늬가 있는 오른쪽 화살표 47"/>
          <p:cNvSpPr/>
          <p:nvPr/>
        </p:nvSpPr>
        <p:spPr>
          <a:xfrm>
            <a:off x="3955882" y="4124220"/>
            <a:ext cx="202032" cy="147013"/>
          </a:xfrm>
          <a:prstGeom prst="stripedRightArrow">
            <a:avLst>
              <a:gd name="adj1" fmla="val 30815"/>
              <a:gd name="adj2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4099084" y="4100436"/>
            <a:ext cx="478631" cy="2000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700" b="1"/>
              <a:t>IV </a:t>
            </a:r>
            <a:r>
              <a:rPr lang="ko-KR" altLang="en-US" sz="700" b="1"/>
              <a:t>확보</a:t>
            </a:r>
          </a:p>
        </p:txBody>
      </p:sp>
      <p:sp>
        <p:nvSpPr>
          <p:cNvPr id="66" name="줄무늬가 있는 오른쪽 화살표 65"/>
          <p:cNvSpPr/>
          <p:nvPr/>
        </p:nvSpPr>
        <p:spPr>
          <a:xfrm>
            <a:off x="3955882" y="4319898"/>
            <a:ext cx="202032" cy="147013"/>
          </a:xfrm>
          <a:prstGeom prst="stripedRightArrow">
            <a:avLst>
              <a:gd name="adj1" fmla="val 30815"/>
              <a:gd name="adj2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4099084" y="4294482"/>
            <a:ext cx="802480" cy="18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700" b="1"/>
              <a:t>전문기도유지술</a:t>
            </a:r>
          </a:p>
        </p:txBody>
      </p:sp>
      <p:sp>
        <p:nvSpPr>
          <p:cNvPr id="61" name="왼쪽/오른쪽 화살표 60"/>
          <p:cNvSpPr/>
          <p:nvPr/>
        </p:nvSpPr>
        <p:spPr>
          <a:xfrm>
            <a:off x="3139323" y="3683338"/>
            <a:ext cx="579354" cy="280413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9" name="아래쪽 화살표 68"/>
          <p:cNvSpPr/>
          <p:nvPr/>
        </p:nvSpPr>
        <p:spPr>
          <a:xfrm>
            <a:off x="4657553" y="4588341"/>
            <a:ext cx="177811" cy="292485"/>
          </a:xfrm>
          <a:prstGeom prst="downArrow">
            <a:avLst>
              <a:gd name="adj1" fmla="val 35094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4738395" y="4617743"/>
            <a:ext cx="715620" cy="1904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700" b="1"/>
              <a:t>자발순환회복</a:t>
            </a:r>
          </a:p>
        </p:txBody>
      </p:sp>
      <p:sp>
        <p:nvSpPr>
          <p:cNvPr id="73" name="아래쪽 화살표 72"/>
          <p:cNvSpPr/>
          <p:nvPr/>
        </p:nvSpPr>
        <p:spPr>
          <a:xfrm rot="16200000">
            <a:off x="3573119" y="4906035"/>
            <a:ext cx="177811" cy="468722"/>
          </a:xfrm>
          <a:prstGeom prst="downArrow">
            <a:avLst>
              <a:gd name="adj1" fmla="val 35094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3311400" y="4890598"/>
            <a:ext cx="713865" cy="2000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700" b="1"/>
              <a:t>자발순환회복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860170" y="4913222"/>
            <a:ext cx="1610671" cy="1066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900" b="1"/>
              <a:t>       소생 후 통합치료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900" b="1"/>
              <a:t>       맥박 촉지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900" b="1"/>
              <a:t>       혈압 및 산소포화도 측정</a:t>
            </a:r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700" b="1"/>
          </a:p>
        </p:txBody>
      </p:sp>
      <p:sp>
        <p:nvSpPr>
          <p:cNvPr id="77" name="TextBox 76"/>
          <p:cNvSpPr txBox="1"/>
          <p:nvPr/>
        </p:nvSpPr>
        <p:spPr>
          <a:xfrm>
            <a:off x="2128307" y="626238"/>
            <a:ext cx="258657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800" b="1"/>
              <a:t>A</a:t>
            </a:r>
            <a:endParaRPr lang="ko-KR" altLang="en-US" sz="800" b="1"/>
          </a:p>
        </p:txBody>
      </p:sp>
      <p:sp>
        <p:nvSpPr>
          <p:cNvPr id="78" name="TextBox 77"/>
          <p:cNvSpPr txBox="1"/>
          <p:nvPr/>
        </p:nvSpPr>
        <p:spPr>
          <a:xfrm>
            <a:off x="3037800" y="3179282"/>
            <a:ext cx="247183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800" b="1"/>
              <a:t>B</a:t>
            </a:r>
            <a:endParaRPr lang="ko-KR" altLang="en-US" sz="800" b="1"/>
          </a:p>
        </p:txBody>
      </p:sp>
      <p:sp>
        <p:nvSpPr>
          <p:cNvPr id="79" name="TextBox 78"/>
          <p:cNvSpPr txBox="1"/>
          <p:nvPr/>
        </p:nvSpPr>
        <p:spPr>
          <a:xfrm>
            <a:off x="3501008" y="3179282"/>
            <a:ext cx="250389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800" b="1"/>
              <a:t>C</a:t>
            </a:r>
            <a:endParaRPr lang="ko-KR" altLang="en-US" sz="800" b="1"/>
          </a:p>
        </p:txBody>
      </p:sp>
      <p:sp>
        <p:nvSpPr>
          <p:cNvPr id="80" name="TextBox 79"/>
          <p:cNvSpPr txBox="1"/>
          <p:nvPr/>
        </p:nvSpPr>
        <p:spPr>
          <a:xfrm>
            <a:off x="3960902" y="4917656"/>
            <a:ext cx="254862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800" b="1"/>
              <a:t>D</a:t>
            </a:r>
            <a:endParaRPr lang="ko-KR" altLang="en-US" sz="800" b="1"/>
          </a:p>
        </p:txBody>
      </p:sp>
      <p:sp>
        <p:nvSpPr>
          <p:cNvPr id="64" name="직사각형 63"/>
          <p:cNvSpPr/>
          <p:nvPr/>
        </p:nvSpPr>
        <p:spPr>
          <a:xfrm>
            <a:off x="-4319" y="1"/>
            <a:ext cx="6863644" cy="2515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5681608" y="-2396"/>
            <a:ext cx="130579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1050" b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심정지 알고리즘</a:t>
            </a:r>
          </a:p>
        </p:txBody>
      </p:sp>
      <p:grpSp>
        <p:nvGrpSpPr>
          <p:cNvPr id="70" name="그룹 69"/>
          <p:cNvGrpSpPr/>
          <p:nvPr/>
        </p:nvGrpSpPr>
        <p:grpSpPr>
          <a:xfrm>
            <a:off x="5982410" y="2491405"/>
            <a:ext cx="648072" cy="3036002"/>
            <a:chOff x="229830" y="2009301"/>
            <a:chExt cx="648072" cy="3268433"/>
          </a:xfrm>
        </p:grpSpPr>
        <p:sp>
          <p:nvSpPr>
            <p:cNvPr id="71" name="아래쪽 화살표 70"/>
            <p:cNvSpPr/>
            <p:nvPr/>
          </p:nvSpPr>
          <p:spPr>
            <a:xfrm>
              <a:off x="229830" y="2009301"/>
              <a:ext cx="648072" cy="3268433"/>
            </a:xfrm>
            <a:prstGeom prst="downArrow">
              <a:avLst>
                <a:gd name="adj1" fmla="val 50000"/>
                <a:gd name="adj2" fmla="val 123725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65938" y="2646054"/>
              <a:ext cx="369332" cy="1713874"/>
            </a:xfrm>
            <a:prstGeom prst="rect">
              <a:avLst/>
            </a:prstGeom>
            <a:noFill/>
          </p:spPr>
          <p:txBody>
            <a:bodyPr vert="eaVert"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200" b="1">
                  <a:solidFill>
                    <a:schemeClr val="bg1"/>
                  </a:solidFill>
                </a:rPr>
                <a:t>깊고  강하고  빠르게</a:t>
              </a:r>
            </a:p>
          </p:txBody>
        </p:sp>
        <p:pic>
          <p:nvPicPr>
            <p:cNvPr id="81" name="Picture 2" descr="C:\Users\deooo\Dropbox\PNG 이미지 11.png"/>
            <p:cNvPicPr>
              <a:picLocks noChangeAspect="1" noChangeArrowheads="1"/>
            </p:cNvPicPr>
            <p:nvPr/>
          </p:nvPicPr>
          <p:blipFill rotWithShape="1">
            <a:blip r:embed="rId3">
              <a:lum bright="70000" contrast="-70000"/>
            </a:blip>
            <a:srcRect/>
            <a:stretch>
              <a:fillRect/>
            </a:stretch>
          </p:blipFill>
          <p:spPr>
            <a:xfrm>
              <a:off x="444331" y="2239304"/>
              <a:ext cx="212546" cy="212546"/>
            </a:xfrm>
            <a:prstGeom prst="rect">
              <a:avLst/>
            </a:prstGeom>
            <a:noFill/>
          </p:spPr>
        </p:pic>
        <p:pic>
          <p:nvPicPr>
            <p:cNvPr id="82" name="Picture 2" descr="C:\Users\deooo\Dropbox\PNG 이미지 11.png"/>
            <p:cNvPicPr>
              <a:picLocks noChangeAspect="1" noChangeArrowheads="1"/>
            </p:cNvPicPr>
            <p:nvPr/>
          </p:nvPicPr>
          <p:blipFill rotWithShape="1">
            <a:blip r:embed="rId3">
              <a:lum bright="70000" contrast="-70000"/>
            </a:blip>
            <a:srcRect/>
            <a:stretch>
              <a:fillRect/>
            </a:stretch>
          </p:blipFill>
          <p:spPr>
            <a:xfrm>
              <a:off x="447593" y="4434442"/>
              <a:ext cx="212546" cy="21254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562</Words>
  <Application>Microsoft Office PowerPoint</Application>
  <PresentationFormat>화면 슬라이드 쇼(4:3)</PresentationFormat>
  <Paragraphs>116</Paragraphs>
  <Slides>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굴림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48</cp:revision>
  <cp:lastPrinted>2019-06-01T04:16:36Z</cp:lastPrinted>
  <dcterms:created xsi:type="dcterms:W3CDTF">2019-05-27T13:06:52Z</dcterms:created>
  <dcterms:modified xsi:type="dcterms:W3CDTF">2019-06-01T04:18:23Z</dcterms:modified>
</cp:coreProperties>
</file>