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59" r:id="rId2"/>
    <p:sldId id="260" r:id="rId3"/>
    <p:sldId id="262" r:id="rId4"/>
    <p:sldId id="263" r:id="rId5"/>
    <p:sldId id="265" r:id="rId6"/>
    <p:sldId id="264" r:id="rId7"/>
    <p:sldId id="267" r:id="rId8"/>
    <p:sldId id="269" r:id="rId9"/>
    <p:sldId id="270" r:id="rId10"/>
    <p:sldId id="271" r:id="rId11"/>
    <p:sldId id="274" r:id="rId12"/>
    <p:sldId id="275" r:id="rId13"/>
    <p:sldId id="261" r:id="rId14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orient="horz" pos="1389">
          <p15:clr>
            <a:srgbClr val="A4A3A4"/>
          </p15:clr>
        </p15:guide>
        <p15:guide id="3" orient="horz" pos="3884">
          <p15:clr>
            <a:srgbClr val="A4A3A4"/>
          </p15:clr>
        </p15:guide>
        <p15:guide id="4" pos="4105">
          <p15:clr>
            <a:srgbClr val="A4A3A4"/>
          </p15:clr>
        </p15:guide>
        <p15:guide id="5" pos="2835">
          <p15:clr>
            <a:srgbClr val="A4A3A4"/>
          </p15:clr>
        </p15:guide>
        <p15:guide id="6" pos="6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ED1"/>
    <a:srgbClr val="009900"/>
    <a:srgbClr val="00CCFF"/>
    <a:srgbClr val="FF00FF"/>
    <a:srgbClr val="00FF00"/>
    <a:srgbClr val="FF0000"/>
    <a:srgbClr val="6600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110" d="100"/>
          <a:sy n="110" d="100"/>
        </p:scale>
        <p:origin x="1644" y="102"/>
      </p:cViewPr>
      <p:guideLst>
        <p:guide orient="horz" pos="2251"/>
        <p:guide orient="horz" pos="1389"/>
        <p:guide orient="horz" pos="3884"/>
        <p:guide pos="4105"/>
        <p:guide pos="2835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image" Target="../media/image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8295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8295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E4734A6-E62D-4B2E-B976-B48BD7D2575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5514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23B970-5B3A-4089-B4C2-402B58E56CF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07330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008BEE-2D0A-4151-926E-AA36E91C732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90964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AC9F14-B428-4093-80E3-1DAB4F2E6CA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18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C037B-8A4B-450E-BDBE-70DCF0E1336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62009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B3C3E1-DC43-4D03-8657-3FD2D396953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0471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97E712-BF5C-4F9E-9874-4B5F3A782F6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9769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80FAAA-D959-4A2F-8EF8-E6B3CAD80AD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03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D6E94-EDD6-4124-A283-A72AFED8B52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401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48CA73-D9FF-4F6B-B0C5-CA611256207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5458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2F5689-C8CF-443B-9283-EEA6809BA36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0406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>
              <a:latin typeface="Tahoma" pitchFamily="34" charset="0"/>
            </a:endParaRP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>
              <a:latin typeface="Tahoma" pitchFamily="34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>
              <a:latin typeface="Tahoma" pitchFamily="34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>
              <a:latin typeface="Tahoma" pitchFamily="34" charset="0"/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>
              <a:latin typeface="Tahoma" pitchFamily="34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>
              <a:latin typeface="Tahoma" pitchFamily="34" charset="0"/>
            </a:endParaRPr>
          </a:p>
        </p:txBody>
      </p:sp>
      <p:sp>
        <p:nvSpPr>
          <p:cNvPr id="81928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>
              <a:latin typeface="Tahoma" pitchFamily="34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8193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3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3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DBF22E09-66ED-40A3-BCFC-3FB8534BDCA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png"/><Relationship Id="rId5" Type="http://schemas.openxmlformats.org/officeDocument/2006/relationships/image" Target="../media/image2.png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0"/>
          <p:cNvSpPr txBox="1">
            <a:spLocks noChangeArrowheads="1"/>
          </p:cNvSpPr>
          <p:nvPr/>
        </p:nvSpPr>
        <p:spPr bwMode="auto">
          <a:xfrm>
            <a:off x="5162550" y="10810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ko-KR"/>
          </a:p>
        </p:txBody>
      </p:sp>
      <p:sp>
        <p:nvSpPr>
          <p:cNvPr id="14339" name="WordArt 14"/>
          <p:cNvSpPr>
            <a:spLocks noChangeArrowheads="1" noChangeShapeType="1" noTextEdit="1"/>
          </p:cNvSpPr>
          <p:nvPr/>
        </p:nvSpPr>
        <p:spPr bwMode="auto">
          <a:xfrm>
            <a:off x="2027238" y="1052513"/>
            <a:ext cx="5353050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0070C0"/>
              </a:contourClr>
            </a:sp3d>
          </a:bodyPr>
          <a:lstStyle/>
          <a:p>
            <a:pPr algn="ctr"/>
            <a:r>
              <a:rPr lang="ko-KR" altLang="en-US" sz="3600" b="1" kern="10" normalizeH="1">
                <a:ln w="9525">
                  <a:round/>
                  <a:headEnd/>
                  <a:tailEnd/>
                </a:ln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소방이륜차 승차원 정기교육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3635375" y="2781300"/>
            <a:ext cx="2590800" cy="1225550"/>
            <a:chOff x="295" y="3256"/>
            <a:chExt cx="1632" cy="772"/>
          </a:xfrm>
        </p:grpSpPr>
        <p:pic>
          <p:nvPicPr>
            <p:cNvPr id="14342" name="Picture 2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23742">
              <a:off x="295" y="3256"/>
              <a:ext cx="998" cy="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343" name="Group 26"/>
            <p:cNvGrpSpPr>
              <a:grpSpLocks/>
            </p:cNvGrpSpPr>
            <p:nvPr/>
          </p:nvGrpSpPr>
          <p:grpSpPr bwMode="auto">
            <a:xfrm>
              <a:off x="385" y="3929"/>
              <a:ext cx="1542" cy="99"/>
              <a:chOff x="431" y="3929"/>
              <a:chExt cx="1542" cy="99"/>
            </a:xfrm>
          </p:grpSpPr>
          <p:sp>
            <p:nvSpPr>
              <p:cNvPr id="14344" name="Line 21"/>
              <p:cNvSpPr>
                <a:spLocks noChangeShapeType="1"/>
              </p:cNvSpPr>
              <p:nvPr/>
            </p:nvSpPr>
            <p:spPr bwMode="auto">
              <a:xfrm>
                <a:off x="431" y="3929"/>
                <a:ext cx="1224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345" name="Line 22"/>
              <p:cNvSpPr>
                <a:spLocks noChangeShapeType="1"/>
              </p:cNvSpPr>
              <p:nvPr/>
            </p:nvSpPr>
            <p:spPr bwMode="auto">
              <a:xfrm>
                <a:off x="521" y="3953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346" name="Line 23"/>
              <p:cNvSpPr>
                <a:spLocks noChangeShapeType="1"/>
              </p:cNvSpPr>
              <p:nvPr/>
            </p:nvSpPr>
            <p:spPr bwMode="auto">
              <a:xfrm>
                <a:off x="612" y="3982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" name="Line 24"/>
              <p:cNvSpPr>
                <a:spLocks noChangeShapeType="1"/>
              </p:cNvSpPr>
              <p:nvPr/>
            </p:nvSpPr>
            <p:spPr bwMode="auto">
              <a:xfrm>
                <a:off x="689" y="4004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348" name="Line 25"/>
              <p:cNvSpPr>
                <a:spLocks noChangeShapeType="1"/>
              </p:cNvSpPr>
              <p:nvPr/>
            </p:nvSpPr>
            <p:spPr bwMode="auto">
              <a:xfrm>
                <a:off x="793" y="4028"/>
                <a:ext cx="1180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4347" name="Rectangle 8"/>
          <p:cNvSpPr>
            <a:spLocks noChangeArrowheads="1"/>
          </p:cNvSpPr>
          <p:nvPr/>
        </p:nvSpPr>
        <p:spPr bwMode="auto">
          <a:xfrm>
            <a:off x="3413125" y="5519738"/>
            <a:ext cx="2308225" cy="3889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ko-KR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강</a:t>
            </a:r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북 소 방 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AutoShape 45" descr="작은 물방울"/>
          <p:cNvSpPr>
            <a:spLocks noChangeArrowheads="1"/>
          </p:cNvSpPr>
          <p:nvPr/>
        </p:nvSpPr>
        <p:spPr bwMode="auto">
          <a:xfrm rot="-849976">
            <a:off x="719138" y="1270000"/>
            <a:ext cx="7753350" cy="5343525"/>
          </a:xfrm>
          <a:prstGeom prst="wave">
            <a:avLst>
              <a:gd name="adj1" fmla="val 13005"/>
              <a:gd name="adj2" fmla="val 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1028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62380">
            <a:off x="2443956" y="3599657"/>
            <a:ext cx="1284287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3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11206">
            <a:off x="1421607" y="4604543"/>
            <a:ext cx="12954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3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21130">
            <a:off x="1448594" y="2235994"/>
            <a:ext cx="1235075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4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72277">
            <a:off x="344488" y="3632200"/>
            <a:ext cx="1333500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Oval 48"/>
          <p:cNvSpPr>
            <a:spLocks noChangeArrowheads="1"/>
          </p:cNvSpPr>
          <p:nvPr/>
        </p:nvSpPr>
        <p:spPr bwMode="auto">
          <a:xfrm>
            <a:off x="7883525" y="701675"/>
            <a:ext cx="936625" cy="638175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88113" name="Object 49"/>
          <p:cNvGraphicFramePr>
            <a:graphicFrameLocks noChangeAspect="1"/>
          </p:cNvGraphicFramePr>
          <p:nvPr/>
        </p:nvGraphicFramePr>
        <p:xfrm>
          <a:off x="7883525" y="787400"/>
          <a:ext cx="80803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Image" r:id="rId8" imgW="4850794" imgH="3822222" progId="Photoshop.Image.9">
                  <p:embed/>
                </p:oleObj>
              </mc:Choice>
              <mc:Fallback>
                <p:oleObj name="Image" r:id="rId8" imgW="4850794" imgH="3822222" progId="Photoshop.Image.9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3525" y="787400"/>
                        <a:ext cx="808038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Oval 50"/>
          <p:cNvSpPr>
            <a:spLocks noChangeArrowheads="1"/>
          </p:cNvSpPr>
          <p:nvPr/>
        </p:nvSpPr>
        <p:spPr bwMode="auto">
          <a:xfrm>
            <a:off x="7883525" y="731838"/>
            <a:ext cx="893763" cy="681037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pSp>
        <p:nvGrpSpPr>
          <p:cNvPr id="1034" name="Group 60"/>
          <p:cNvGrpSpPr>
            <a:grpSpLocks/>
          </p:cNvGrpSpPr>
          <p:nvPr/>
        </p:nvGrpSpPr>
        <p:grpSpPr bwMode="auto">
          <a:xfrm>
            <a:off x="4498975" y="1385888"/>
            <a:ext cx="3967163" cy="4564062"/>
            <a:chOff x="2834" y="713"/>
            <a:chExt cx="2499" cy="2875"/>
          </a:xfrm>
        </p:grpSpPr>
        <p:sp>
          <p:nvSpPr>
            <p:cNvPr id="88070" name="Text Box 6"/>
            <p:cNvSpPr txBox="1">
              <a:spLocks noChangeArrowheads="1"/>
            </p:cNvSpPr>
            <p:nvPr/>
          </p:nvSpPr>
          <p:spPr bwMode="auto">
            <a:xfrm>
              <a:off x="3290" y="713"/>
              <a:ext cx="140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3600" b="1">
                  <a:solidFill>
                    <a:schemeClr val="fol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D아트체" pitchFamily="18" charset="-127"/>
                  <a:ea typeface="MD아트체" pitchFamily="18" charset="-127"/>
                </a:rPr>
                <a:t>차  례</a:t>
              </a:r>
            </a:p>
          </p:txBody>
        </p:sp>
        <p:sp>
          <p:nvSpPr>
            <p:cNvPr id="88072" name="AutoShape 8"/>
            <p:cNvSpPr>
              <a:spLocks noChangeArrowheads="1"/>
            </p:cNvSpPr>
            <p:nvPr/>
          </p:nvSpPr>
          <p:spPr bwMode="auto">
            <a:xfrm>
              <a:off x="2835" y="1268"/>
              <a:ext cx="2480" cy="26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CA9D0"/>
                </a:gs>
                <a:gs pos="50000">
                  <a:srgbClr val="2CA9D0">
                    <a:gamma/>
                    <a:tint val="24314"/>
                    <a:invGamma/>
                  </a:srgbClr>
                </a:gs>
                <a:gs pos="100000">
                  <a:srgbClr val="2CA9D0"/>
                </a:gs>
              </a:gsLst>
              <a:lin ang="0" scaled="1"/>
            </a:gradFill>
            <a:ln w="19050">
              <a:solidFill>
                <a:srgbClr val="80808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r>
                <a:rPr kumimoji="0" lang="en-US" altLang="ko-KR" sz="2400" b="1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</a:p>
          </p:txBody>
        </p:sp>
        <p:sp>
          <p:nvSpPr>
            <p:cNvPr id="88075" name="AutoShape 11"/>
            <p:cNvSpPr>
              <a:spLocks noChangeArrowheads="1"/>
            </p:cNvSpPr>
            <p:nvPr/>
          </p:nvSpPr>
          <p:spPr bwMode="auto">
            <a:xfrm>
              <a:off x="2834" y="1776"/>
              <a:ext cx="2481" cy="26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CA9D0"/>
                </a:gs>
                <a:gs pos="50000">
                  <a:srgbClr val="2CA9D0">
                    <a:gamma/>
                    <a:tint val="24314"/>
                    <a:invGamma/>
                  </a:srgbClr>
                </a:gs>
                <a:gs pos="100000">
                  <a:srgbClr val="2CA9D0"/>
                </a:gs>
              </a:gsLst>
              <a:lin ang="0" scaled="1"/>
            </a:gradFill>
            <a:ln w="19050">
              <a:solidFill>
                <a:srgbClr val="80808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latinLnBrk="0">
                <a:defRPr/>
              </a:pPr>
              <a:endParaRPr kumimoji="0" lang="ko-KR" altLang="ko-KR" sz="2400" b="1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8078" name="AutoShape 14"/>
            <p:cNvSpPr>
              <a:spLocks noChangeArrowheads="1"/>
            </p:cNvSpPr>
            <p:nvPr/>
          </p:nvSpPr>
          <p:spPr bwMode="auto">
            <a:xfrm>
              <a:off x="2835" y="2704"/>
              <a:ext cx="2480" cy="26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CA9D0"/>
                </a:gs>
                <a:gs pos="50000">
                  <a:srgbClr val="2CA9D0">
                    <a:gamma/>
                    <a:tint val="24314"/>
                    <a:invGamma/>
                  </a:srgbClr>
                </a:gs>
                <a:gs pos="100000">
                  <a:srgbClr val="2CA9D0"/>
                </a:gs>
              </a:gsLst>
              <a:lin ang="0" scaled="1"/>
            </a:gradFill>
            <a:ln w="19050">
              <a:solidFill>
                <a:srgbClr val="80808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latinLnBrk="0">
                <a:defRPr/>
              </a:pPr>
              <a:r>
                <a:rPr kumimoji="0" lang="en-US" altLang="ko-KR" sz="2400" b="1">
                  <a:latin typeface="MD아트체" pitchFamily="18" charset="-127"/>
                  <a:ea typeface="MD아트체" pitchFamily="18" charset="-127"/>
                </a:rPr>
                <a:t> </a:t>
              </a:r>
              <a:r>
                <a:rPr kumimoji="0" lang="ko-KR" altLang="en-US" sz="2400" b="1">
                  <a:latin typeface="MD아트체" pitchFamily="18" charset="-127"/>
                  <a:ea typeface="MD아트체" pitchFamily="18" charset="-127"/>
                </a:rPr>
                <a:t>안전운전 요령</a:t>
              </a:r>
              <a:r>
                <a:rPr kumimoji="0" lang="ko-KR" altLang="en-US" sz="2400" b="1">
                  <a:latin typeface="Arial" charset="0"/>
                  <a:ea typeface="HY견고딕" pitchFamily="18" charset="-127"/>
                </a:rPr>
                <a:t>       </a:t>
              </a:r>
            </a:p>
          </p:txBody>
        </p:sp>
        <p:sp>
          <p:nvSpPr>
            <p:cNvPr id="1039" name="Rectangle 23"/>
            <p:cNvSpPr>
              <a:spLocks noChangeArrowheads="1"/>
            </p:cNvSpPr>
            <p:nvPr/>
          </p:nvSpPr>
          <p:spPr bwMode="auto">
            <a:xfrm>
              <a:off x="3243" y="1236"/>
              <a:ext cx="11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kumimoji="0" lang="ko-KR" altLang="en-US" sz="2400" b="1">
                  <a:latin typeface="MD아트체" pitchFamily="18" charset="-127"/>
                  <a:ea typeface="MD아트체" pitchFamily="18" charset="-127"/>
                </a:rPr>
                <a:t>이륜의 정의</a:t>
              </a:r>
            </a:p>
          </p:txBody>
        </p:sp>
        <p:sp>
          <p:nvSpPr>
            <p:cNvPr id="88081" name="AutoShape 17"/>
            <p:cNvSpPr>
              <a:spLocks noChangeArrowheads="1"/>
            </p:cNvSpPr>
            <p:nvPr/>
          </p:nvSpPr>
          <p:spPr bwMode="auto">
            <a:xfrm>
              <a:off x="2835" y="3177"/>
              <a:ext cx="2480" cy="26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CA9D0"/>
                </a:gs>
                <a:gs pos="50000">
                  <a:srgbClr val="2CA9D0">
                    <a:gamma/>
                    <a:tint val="24314"/>
                    <a:invGamma/>
                  </a:srgbClr>
                </a:gs>
                <a:gs pos="100000">
                  <a:srgbClr val="2CA9D0"/>
                </a:gs>
              </a:gsLst>
              <a:lin ang="0" scaled="1"/>
            </a:gradFill>
            <a:ln w="19050">
              <a:solidFill>
                <a:srgbClr val="80808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latinLnBrk="0">
                <a:defRPr/>
              </a:pPr>
              <a:endParaRPr kumimoji="0" lang="ko-KR" altLang="ko-KR" sz="2400" b="1">
                <a:latin typeface="Arial" charset="0"/>
                <a:ea typeface="HY견고딕" pitchFamily="18" charset="-127"/>
              </a:endParaRPr>
            </a:p>
          </p:txBody>
        </p:sp>
        <p:sp>
          <p:nvSpPr>
            <p:cNvPr id="1041" name="Rectangle 19"/>
            <p:cNvSpPr>
              <a:spLocks noChangeArrowheads="1"/>
            </p:cNvSpPr>
            <p:nvPr/>
          </p:nvSpPr>
          <p:spPr bwMode="auto">
            <a:xfrm>
              <a:off x="3218" y="3150"/>
              <a:ext cx="17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kumimoji="0" lang="ko-KR" altLang="en-US" sz="2400" b="1">
                  <a:latin typeface="MD아트체" pitchFamily="18" charset="-127"/>
                  <a:ea typeface="MD아트체" pitchFamily="18" charset="-127"/>
                </a:rPr>
                <a:t>이륜차 관리 </a:t>
              </a:r>
              <a:r>
                <a:rPr kumimoji="0" lang="en-US" altLang="ko-KR" sz="2400" b="1">
                  <a:latin typeface="MD아트체" pitchFamily="18" charset="-127"/>
                  <a:ea typeface="MD아트체" pitchFamily="18" charset="-127"/>
                </a:rPr>
                <a:t>Point</a:t>
              </a:r>
            </a:p>
          </p:txBody>
        </p:sp>
        <p:sp>
          <p:nvSpPr>
            <p:cNvPr id="1042" name="Rectangle 24"/>
            <p:cNvSpPr>
              <a:spLocks noChangeArrowheads="1"/>
            </p:cNvSpPr>
            <p:nvPr/>
          </p:nvSpPr>
          <p:spPr bwMode="auto">
            <a:xfrm>
              <a:off x="3243" y="1776"/>
              <a:ext cx="9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kumimoji="0" lang="ko-KR" altLang="en-US" sz="2400" b="1">
                  <a:latin typeface="MD아트체" pitchFamily="18" charset="-127"/>
                  <a:ea typeface="MD아트체" pitchFamily="18" charset="-127"/>
                </a:rPr>
                <a:t>점검 요령</a:t>
              </a:r>
            </a:p>
          </p:txBody>
        </p:sp>
        <p:sp>
          <p:nvSpPr>
            <p:cNvPr id="88091" name="AutoShape 27"/>
            <p:cNvSpPr>
              <a:spLocks noChangeArrowheads="1"/>
            </p:cNvSpPr>
            <p:nvPr/>
          </p:nvSpPr>
          <p:spPr bwMode="auto">
            <a:xfrm>
              <a:off x="2836" y="2205"/>
              <a:ext cx="2479" cy="26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CA9D0"/>
                </a:gs>
                <a:gs pos="50000">
                  <a:srgbClr val="2CA9D0">
                    <a:gamma/>
                    <a:tint val="24314"/>
                    <a:invGamma/>
                  </a:srgbClr>
                </a:gs>
                <a:gs pos="100000">
                  <a:srgbClr val="2CA9D0"/>
                </a:gs>
              </a:gsLst>
              <a:lin ang="0" scaled="1"/>
            </a:gradFill>
            <a:ln w="19050">
              <a:solidFill>
                <a:srgbClr val="80808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latinLnBrk="0">
                <a:defRPr/>
              </a:pPr>
              <a:endParaRPr kumimoji="0" lang="ko-KR" altLang="ko-KR" sz="2400" b="1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044" name="Rectangle 29"/>
            <p:cNvSpPr>
              <a:spLocks noChangeArrowheads="1"/>
            </p:cNvSpPr>
            <p:nvPr/>
          </p:nvSpPr>
          <p:spPr bwMode="auto">
            <a:xfrm>
              <a:off x="3243" y="2182"/>
              <a:ext cx="209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kumimoji="0" lang="ko-KR" altLang="en-US" sz="2400" b="1">
                  <a:latin typeface="MD아트체" pitchFamily="18" charset="-127"/>
                  <a:ea typeface="MD아트체" pitchFamily="18" charset="-127"/>
                </a:rPr>
                <a:t>승차 전 보호장구 확인</a:t>
              </a:r>
            </a:p>
          </p:txBody>
        </p:sp>
        <p:sp>
          <p:nvSpPr>
            <p:cNvPr id="88119" name="AutoShape 55"/>
            <p:cNvSpPr>
              <a:spLocks noChangeArrowheads="1"/>
            </p:cNvSpPr>
            <p:nvPr/>
          </p:nvSpPr>
          <p:spPr bwMode="auto">
            <a:xfrm rot="5400000">
              <a:off x="1828" y="2215"/>
              <a:ext cx="2480" cy="26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80808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rot="10800000" vert="eaVert" wrap="none" anchor="ctr"/>
            <a:lstStyle/>
            <a:p>
              <a:pPr algn="ctr" latinLnBrk="0">
                <a:defRPr/>
              </a:pPr>
              <a:endParaRPr kumimoji="0" lang="ko-KR" altLang="ko-KR" sz="2400" b="1">
                <a:latin typeface="Arial" charset="0"/>
                <a:ea typeface="HY견고딕" pitchFamily="18" charset="-127"/>
              </a:endParaRPr>
            </a:p>
          </p:txBody>
        </p:sp>
        <p:pic>
          <p:nvPicPr>
            <p:cNvPr id="1046" name="Picture 5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" y="1304"/>
              <a:ext cx="18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7" name="Picture 5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" y="1803"/>
              <a:ext cx="18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8" name="Picture 57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" y="2247"/>
              <a:ext cx="18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5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9" y="2742"/>
              <a:ext cx="18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0" name="Picture 59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9" y="3193"/>
              <a:ext cx="18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8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8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713" y="5859463"/>
            <a:ext cx="16652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Oval 4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94213" name="Object 5"/>
          <p:cNvGraphicFramePr>
            <a:graphicFrameLocks noChangeAspect="1"/>
          </p:cNvGraphicFramePr>
          <p:nvPr/>
        </p:nvGraphicFramePr>
        <p:xfrm>
          <a:off x="6877050" y="476250"/>
          <a:ext cx="13668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Image" r:id="rId4" imgW="4850794" imgH="3822222" progId="Photoshop.Image.9">
                  <p:embed/>
                </p:oleObj>
              </mc:Choice>
              <mc:Fallback>
                <p:oleObj name="Image" r:id="rId4" imgW="4850794" imgH="3822222" progId="Photoshop.Image.9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76250"/>
                        <a:ext cx="136683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Oval 6"/>
          <p:cNvSpPr>
            <a:spLocks noChangeArrowheads="1"/>
          </p:cNvSpPr>
          <p:nvPr/>
        </p:nvSpPr>
        <p:spPr bwMode="auto">
          <a:xfrm>
            <a:off x="6832600" y="404813"/>
            <a:ext cx="1512888" cy="11525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054" name="Text Box 9"/>
          <p:cNvSpPr txBox="1">
            <a:spLocks noChangeArrowheads="1"/>
          </p:cNvSpPr>
          <p:nvPr/>
        </p:nvSpPr>
        <p:spPr bwMode="auto">
          <a:xfrm>
            <a:off x="1690688" y="1268413"/>
            <a:ext cx="34575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b="1">
                <a:solidFill>
                  <a:schemeClr val="folHlin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 륜 차 의   정 의</a:t>
            </a:r>
          </a:p>
        </p:txBody>
      </p:sp>
      <p:sp>
        <p:nvSpPr>
          <p:cNvPr id="2055" name="Text Box 12"/>
          <p:cNvSpPr txBox="1">
            <a:spLocks noChangeArrowheads="1"/>
          </p:cNvSpPr>
          <p:nvPr/>
        </p:nvSpPr>
        <p:spPr bwMode="auto">
          <a:xfrm>
            <a:off x="865188" y="2459038"/>
            <a:ext cx="5945187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/>
              <a:t>    </a:t>
            </a:r>
            <a:r>
              <a:rPr lang="ko-KR" altLang="en-US" sz="2000" b="1">
                <a:solidFill>
                  <a:schemeClr val="folHlink"/>
                </a:solidFill>
              </a:rPr>
              <a:t>이륜자동차 </a:t>
            </a:r>
            <a:endParaRPr lang="ko-KR" altLang="en-US" sz="2000" b="1"/>
          </a:p>
          <a:p>
            <a:pPr eaLnBrk="1" hangingPunct="1"/>
            <a:r>
              <a:rPr lang="ko-KR" altLang="en-US" sz="2000" b="1"/>
              <a:t>         </a:t>
            </a:r>
            <a:r>
              <a:rPr lang="en-US" altLang="ko-KR" sz="2000" b="1"/>
              <a:t>1</a:t>
            </a:r>
            <a:r>
              <a:rPr lang="ko-KR" altLang="en-US" sz="2000" b="1"/>
              <a:t>인 또는 </a:t>
            </a:r>
            <a:r>
              <a:rPr lang="en-US" altLang="ko-KR" sz="2000" b="1"/>
              <a:t>2</a:t>
            </a:r>
            <a:r>
              <a:rPr lang="ko-KR" altLang="en-US" sz="2000" b="1"/>
              <a:t>인의 사람을 운송하기에 적합하게 </a:t>
            </a:r>
          </a:p>
          <a:p>
            <a:pPr eaLnBrk="1" hangingPunct="1"/>
            <a:r>
              <a:rPr lang="ko-KR" altLang="en-US" sz="2000" b="1"/>
              <a:t>         제작된 </a:t>
            </a:r>
            <a:r>
              <a:rPr lang="en-US" altLang="ko-KR" sz="2000" b="1"/>
              <a:t>2</a:t>
            </a:r>
            <a:r>
              <a:rPr lang="ko-KR" altLang="en-US" sz="2000" b="1"/>
              <a:t>륜의 자동차 다만</a:t>
            </a:r>
            <a:r>
              <a:rPr lang="en-US" altLang="ko-KR" sz="2000" b="1"/>
              <a:t>, </a:t>
            </a:r>
          </a:p>
          <a:p>
            <a:pPr eaLnBrk="1" hangingPunct="1"/>
            <a:r>
              <a:rPr lang="en-US" altLang="ko-KR" sz="2000" b="1"/>
              <a:t>         </a:t>
            </a:r>
            <a:r>
              <a:rPr lang="ko-KR" altLang="en-US" sz="2000" b="1"/>
              <a:t>배기량이 </a:t>
            </a:r>
            <a:r>
              <a:rPr lang="en-US" altLang="ko-KR" sz="2000" b="1"/>
              <a:t>50 cc </a:t>
            </a:r>
            <a:r>
              <a:rPr lang="ko-KR" altLang="en-US" sz="2000" b="1"/>
              <a:t>미만인 것</a:t>
            </a:r>
            <a:r>
              <a:rPr lang="en-US" altLang="ko-KR" sz="2000" b="1"/>
              <a:t>. </a:t>
            </a:r>
            <a:r>
              <a:rPr lang="ko-KR" altLang="en-US" sz="2000" b="1"/>
              <a:t>또는 </a:t>
            </a:r>
          </a:p>
          <a:p>
            <a:pPr eaLnBrk="1" hangingPunct="1"/>
            <a:r>
              <a:rPr lang="ko-KR" altLang="en-US" sz="2000" b="1"/>
              <a:t>         정격출력이 </a:t>
            </a:r>
            <a:r>
              <a:rPr lang="en-US" altLang="ko-KR" sz="2000" b="1"/>
              <a:t>0.59 kw </a:t>
            </a:r>
            <a:r>
              <a:rPr lang="ko-KR" altLang="en-US" sz="2000" b="1"/>
              <a:t>미만인 것은 제외한다</a:t>
            </a:r>
            <a:r>
              <a:rPr lang="en-US" altLang="ko-KR" sz="2000" b="1"/>
              <a:t>.</a:t>
            </a:r>
            <a:br>
              <a:rPr lang="en-US" altLang="ko-KR" sz="2000" b="1"/>
            </a:br>
            <a:endParaRPr lang="en-US" altLang="ko-KR" sz="2000" b="1"/>
          </a:p>
        </p:txBody>
      </p:sp>
      <p:sp>
        <p:nvSpPr>
          <p:cNvPr id="2056" name="Text Box 15"/>
          <p:cNvSpPr txBox="1">
            <a:spLocks noChangeArrowheads="1"/>
          </p:cNvSpPr>
          <p:nvPr/>
        </p:nvSpPr>
        <p:spPr bwMode="auto">
          <a:xfrm>
            <a:off x="931863" y="4476750"/>
            <a:ext cx="25082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/>
              <a:t>   </a:t>
            </a:r>
            <a:r>
              <a:rPr lang="ko-KR" altLang="en-US" sz="2000" b="1">
                <a:solidFill>
                  <a:schemeClr val="folHlink"/>
                </a:solidFill>
              </a:rPr>
              <a:t>원동기장치 자전거</a:t>
            </a:r>
            <a:endParaRPr lang="ko-KR" altLang="en-US" sz="2000" b="1"/>
          </a:p>
          <a:p>
            <a:pPr eaLnBrk="1" hangingPunct="1"/>
            <a:r>
              <a:rPr lang="ko-KR" altLang="en-US" sz="2000" b="1"/>
              <a:t>         </a:t>
            </a:r>
          </a:p>
        </p:txBody>
      </p:sp>
      <p:sp>
        <p:nvSpPr>
          <p:cNvPr id="2057" name="AutoShape 18"/>
          <p:cNvSpPr>
            <a:spLocks noChangeArrowheads="1"/>
          </p:cNvSpPr>
          <p:nvPr/>
        </p:nvSpPr>
        <p:spPr bwMode="auto">
          <a:xfrm>
            <a:off x="1406525" y="2925763"/>
            <a:ext cx="188913" cy="184150"/>
          </a:xfrm>
          <a:custGeom>
            <a:avLst/>
            <a:gdLst>
              <a:gd name="T0" fmla="*/ 829002840 w 21600"/>
              <a:gd name="T1" fmla="*/ 0 h 21600"/>
              <a:gd name="T2" fmla="*/ 0 w 21600"/>
              <a:gd name="T3" fmla="*/ 486421955 h 21600"/>
              <a:gd name="T4" fmla="*/ 829002840 w 21600"/>
              <a:gd name="T5" fmla="*/ 972843910 h 21600"/>
              <a:gd name="T6" fmla="*/ 1105335161 w 21600"/>
              <a:gd name="T7" fmla="*/ 48642195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058" name="Group 27"/>
          <p:cNvGrpSpPr>
            <a:grpSpLocks/>
          </p:cNvGrpSpPr>
          <p:nvPr/>
        </p:nvGrpSpPr>
        <p:grpSpPr bwMode="auto">
          <a:xfrm>
            <a:off x="611188" y="2230438"/>
            <a:ext cx="2017712" cy="190500"/>
            <a:chOff x="340" y="1441"/>
            <a:chExt cx="1271" cy="120"/>
          </a:xfrm>
        </p:grpSpPr>
        <p:sp>
          <p:nvSpPr>
            <p:cNvPr id="2070" name="Rectangle 23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071" name="Rectangle 24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2059" name="Text Box 13"/>
          <p:cNvSpPr txBox="1">
            <a:spLocks noChangeArrowheads="1"/>
          </p:cNvSpPr>
          <p:nvPr/>
        </p:nvSpPr>
        <p:spPr bwMode="auto">
          <a:xfrm>
            <a:off x="557213" y="1931988"/>
            <a:ext cx="20002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b="1">
                <a:solidFill>
                  <a:schemeClr val="hlink"/>
                </a:solidFill>
              </a:rPr>
              <a:t> </a:t>
            </a:r>
            <a:r>
              <a:rPr lang="ko-KR" altLang="en-US" sz="2200" b="1">
                <a:solidFill>
                  <a:schemeClr val="hlink"/>
                </a:solidFill>
              </a:rPr>
              <a:t>자동차관리법</a:t>
            </a:r>
            <a:endParaRPr lang="ko-KR" altLang="en-US" sz="2200" b="1"/>
          </a:p>
        </p:txBody>
      </p:sp>
      <p:grpSp>
        <p:nvGrpSpPr>
          <p:cNvPr id="2060" name="Group 29"/>
          <p:cNvGrpSpPr>
            <a:grpSpLocks/>
          </p:cNvGrpSpPr>
          <p:nvPr/>
        </p:nvGrpSpPr>
        <p:grpSpPr bwMode="auto">
          <a:xfrm>
            <a:off x="600075" y="4338638"/>
            <a:ext cx="2000250" cy="190500"/>
            <a:chOff x="340" y="1441"/>
            <a:chExt cx="1271" cy="120"/>
          </a:xfrm>
        </p:grpSpPr>
        <p:sp>
          <p:nvSpPr>
            <p:cNvPr id="2068" name="Rectangle 30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069" name="Rectangle 31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2061" name="Text Box 14"/>
          <p:cNvSpPr txBox="1">
            <a:spLocks noChangeArrowheads="1"/>
          </p:cNvSpPr>
          <p:nvPr/>
        </p:nvSpPr>
        <p:spPr bwMode="auto">
          <a:xfrm>
            <a:off x="684213" y="4035425"/>
            <a:ext cx="15573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200" b="1">
                <a:solidFill>
                  <a:schemeClr val="hlink"/>
                </a:solidFill>
              </a:rPr>
              <a:t>도로교통법</a:t>
            </a:r>
            <a:endParaRPr lang="ko-KR" altLang="en-US" sz="2200"/>
          </a:p>
        </p:txBody>
      </p:sp>
      <p:pic>
        <p:nvPicPr>
          <p:cNvPr id="2062" name="Picture 32" descr="0901_23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2573338"/>
            <a:ext cx="21748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33" descr="0901_23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4591050"/>
            <a:ext cx="21748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4" name="Text Box 36"/>
          <p:cNvSpPr txBox="1">
            <a:spLocks noChangeArrowheads="1"/>
          </p:cNvSpPr>
          <p:nvPr/>
        </p:nvSpPr>
        <p:spPr bwMode="auto">
          <a:xfrm>
            <a:off x="1482725" y="5634038"/>
            <a:ext cx="59959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/>
              <a:t> </a:t>
            </a:r>
            <a:r>
              <a:rPr lang="ko-KR" altLang="en-US" sz="2000" b="1"/>
              <a:t>배기량 </a:t>
            </a:r>
            <a:r>
              <a:rPr lang="en-US" altLang="ko-KR" sz="2000" b="1"/>
              <a:t>50 cc </a:t>
            </a:r>
            <a:r>
              <a:rPr lang="ko-KR" altLang="en-US" sz="2000" b="1"/>
              <a:t>미만</a:t>
            </a:r>
            <a:r>
              <a:rPr lang="en-US" altLang="ko-KR" sz="2000" b="1"/>
              <a:t>(</a:t>
            </a:r>
            <a:r>
              <a:rPr lang="ko-KR" altLang="en-US" sz="2000" b="1"/>
              <a:t>전기를 동력으로 하는 경우에는 </a:t>
            </a:r>
          </a:p>
          <a:p>
            <a:pPr eaLnBrk="1" hangingPunct="1"/>
            <a:r>
              <a:rPr lang="ko-KR" altLang="en-US" sz="2000" b="1"/>
              <a:t> 정격출력 </a:t>
            </a:r>
            <a:r>
              <a:rPr lang="en-US" altLang="ko-KR" sz="2000" b="1"/>
              <a:t>0.59 </a:t>
            </a:r>
            <a:r>
              <a:rPr lang="en-US" altLang="ko-KR" sz="2000"/>
              <a:t> </a:t>
            </a:r>
            <a:r>
              <a:rPr lang="en-US" altLang="ko-KR" sz="2000" b="1"/>
              <a:t>kw </a:t>
            </a:r>
            <a:r>
              <a:rPr lang="ko-KR" altLang="en-US" sz="2000" b="1"/>
              <a:t>미만</a:t>
            </a:r>
            <a:r>
              <a:rPr lang="en-US" altLang="ko-KR" sz="2000" b="1"/>
              <a:t>)</a:t>
            </a:r>
            <a:r>
              <a:rPr lang="ko-KR" altLang="en-US" sz="2000" b="1"/>
              <a:t>의 원동기를 단 차</a:t>
            </a:r>
            <a:endParaRPr lang="ko-KR" altLang="en-US"/>
          </a:p>
        </p:txBody>
      </p:sp>
      <p:sp>
        <p:nvSpPr>
          <p:cNvPr id="2065" name="Text Box 37"/>
          <p:cNvSpPr txBox="1">
            <a:spLocks noChangeArrowheads="1"/>
          </p:cNvSpPr>
          <p:nvPr/>
        </p:nvSpPr>
        <p:spPr bwMode="auto">
          <a:xfrm>
            <a:off x="1331913" y="4916488"/>
            <a:ext cx="60563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/>
              <a:t> </a:t>
            </a:r>
            <a:r>
              <a:rPr lang="ko-KR" altLang="en-US" sz="2000" b="1"/>
              <a:t>「자동차관리법」 제</a:t>
            </a:r>
            <a:r>
              <a:rPr lang="en-US" altLang="ko-KR" sz="2000" b="1"/>
              <a:t>3</a:t>
            </a:r>
            <a:r>
              <a:rPr lang="ko-KR" altLang="en-US" sz="2000" b="1"/>
              <a:t>조의 규정에 의한 이륜자동차 </a:t>
            </a:r>
          </a:p>
          <a:p>
            <a:pPr eaLnBrk="1" hangingPunct="1"/>
            <a:r>
              <a:rPr lang="ko-KR" altLang="en-US" sz="2000" b="1"/>
              <a:t>   가운데 배기량 </a:t>
            </a:r>
            <a:r>
              <a:rPr lang="en-US" altLang="ko-KR" sz="2000" b="1"/>
              <a:t>125 cc</a:t>
            </a:r>
            <a:r>
              <a:rPr lang="en-US" altLang="ko-KR" sz="2000"/>
              <a:t> </a:t>
            </a:r>
            <a:r>
              <a:rPr lang="en-US" altLang="ko-KR" sz="2000" b="1"/>
              <a:t> </a:t>
            </a:r>
            <a:r>
              <a:rPr lang="ko-KR" altLang="en-US" sz="2000" b="1"/>
              <a:t>이하의 이륜자동차</a:t>
            </a:r>
            <a:endParaRPr lang="ko-KR" altLang="en-US" sz="2000"/>
          </a:p>
        </p:txBody>
      </p:sp>
      <p:sp>
        <p:nvSpPr>
          <p:cNvPr id="2066" name="AutoShape 39"/>
          <p:cNvSpPr>
            <a:spLocks noChangeArrowheads="1"/>
          </p:cNvSpPr>
          <p:nvPr/>
        </p:nvSpPr>
        <p:spPr bwMode="auto">
          <a:xfrm>
            <a:off x="1293813" y="4994275"/>
            <a:ext cx="188912" cy="184150"/>
          </a:xfrm>
          <a:custGeom>
            <a:avLst/>
            <a:gdLst>
              <a:gd name="T0" fmla="*/ 828979980 w 21600"/>
              <a:gd name="T1" fmla="*/ 0 h 21600"/>
              <a:gd name="T2" fmla="*/ 0 w 21600"/>
              <a:gd name="T3" fmla="*/ 486421955 h 21600"/>
              <a:gd name="T4" fmla="*/ 828979980 w 21600"/>
              <a:gd name="T5" fmla="*/ 972843910 h 21600"/>
              <a:gd name="T6" fmla="*/ 1105305801 w 21600"/>
              <a:gd name="T7" fmla="*/ 48642195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67" name="AutoShape 41"/>
          <p:cNvSpPr>
            <a:spLocks noChangeArrowheads="1"/>
          </p:cNvSpPr>
          <p:nvPr/>
        </p:nvSpPr>
        <p:spPr bwMode="auto">
          <a:xfrm>
            <a:off x="1293813" y="5622925"/>
            <a:ext cx="188912" cy="184150"/>
          </a:xfrm>
          <a:custGeom>
            <a:avLst/>
            <a:gdLst>
              <a:gd name="T0" fmla="*/ 828979980 w 21600"/>
              <a:gd name="T1" fmla="*/ 0 h 21600"/>
              <a:gd name="T2" fmla="*/ 0 w 21600"/>
              <a:gd name="T3" fmla="*/ 486421955 h 21600"/>
              <a:gd name="T4" fmla="*/ 828979980 w 21600"/>
              <a:gd name="T5" fmla="*/ 972843910 h 21600"/>
              <a:gd name="T6" fmla="*/ 1105305801 w 21600"/>
              <a:gd name="T7" fmla="*/ 48642195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15 -1.56069E-6 L -0.82621 -1.56069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4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Oval 4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3076" name="Picture 11" descr="EMB000006880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5567363"/>
            <a:ext cx="1201738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5" descr="EMB000006880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5592763"/>
            <a:ext cx="11255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9" descr="EMB0000068800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3225800"/>
            <a:ext cx="1081087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23" descr="EMB00000688005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4379913"/>
            <a:ext cx="1081087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27" descr="EMB00000688004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738" y="5592763"/>
            <a:ext cx="1201737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3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2047875"/>
            <a:ext cx="1081087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3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650" y="5567363"/>
            <a:ext cx="1201738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3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5562600"/>
            <a:ext cx="11557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3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13" y="5592763"/>
            <a:ext cx="1201737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Rectangle 35"/>
          <p:cNvSpPr>
            <a:spLocks noChangeArrowheads="1"/>
          </p:cNvSpPr>
          <p:nvPr/>
        </p:nvSpPr>
        <p:spPr bwMode="auto">
          <a:xfrm>
            <a:off x="369888" y="4379913"/>
            <a:ext cx="1081087" cy="1182687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369888" y="5562600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1450975" y="5562600"/>
            <a:ext cx="1081088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369888" y="3197225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89" name="Rectangle 41"/>
          <p:cNvSpPr>
            <a:spLocks noChangeArrowheads="1"/>
          </p:cNvSpPr>
          <p:nvPr/>
        </p:nvSpPr>
        <p:spPr bwMode="auto">
          <a:xfrm>
            <a:off x="5770563" y="5559425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90" name="Rectangle 42"/>
          <p:cNvSpPr>
            <a:spLocks noChangeArrowheads="1"/>
          </p:cNvSpPr>
          <p:nvPr/>
        </p:nvSpPr>
        <p:spPr bwMode="auto">
          <a:xfrm>
            <a:off x="2532063" y="5562600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91" name="Rectangle 43"/>
          <p:cNvSpPr>
            <a:spLocks noChangeArrowheads="1"/>
          </p:cNvSpPr>
          <p:nvPr/>
        </p:nvSpPr>
        <p:spPr bwMode="auto">
          <a:xfrm>
            <a:off x="369888" y="2014538"/>
            <a:ext cx="1081087" cy="1182687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92" name="Rectangle 44"/>
          <p:cNvSpPr>
            <a:spLocks noChangeArrowheads="1"/>
          </p:cNvSpPr>
          <p:nvPr/>
        </p:nvSpPr>
        <p:spPr bwMode="auto">
          <a:xfrm>
            <a:off x="4689475" y="5562600"/>
            <a:ext cx="1081088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93" name="Rectangle 45"/>
          <p:cNvSpPr>
            <a:spLocks noChangeArrowheads="1"/>
          </p:cNvSpPr>
          <p:nvPr/>
        </p:nvSpPr>
        <p:spPr bwMode="auto">
          <a:xfrm>
            <a:off x="3608388" y="5562600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3094" name="Picture 4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662613"/>
            <a:ext cx="10795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5" name="Rectangle 50"/>
          <p:cNvSpPr>
            <a:spLocks noChangeArrowheads="1"/>
          </p:cNvSpPr>
          <p:nvPr/>
        </p:nvSpPr>
        <p:spPr bwMode="auto">
          <a:xfrm>
            <a:off x="6851650" y="5564188"/>
            <a:ext cx="1081088" cy="1182687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96" name="Rectangle 51"/>
          <p:cNvSpPr>
            <a:spLocks noChangeArrowheads="1"/>
          </p:cNvSpPr>
          <p:nvPr/>
        </p:nvSpPr>
        <p:spPr bwMode="auto">
          <a:xfrm>
            <a:off x="7932738" y="5564188"/>
            <a:ext cx="1081087" cy="1182687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3097" name="Picture 5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025" y="5600700"/>
            <a:ext cx="10668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8" name="Text Box 53"/>
          <p:cNvSpPr txBox="1">
            <a:spLocks noChangeArrowheads="1"/>
          </p:cNvSpPr>
          <p:nvPr/>
        </p:nvSpPr>
        <p:spPr bwMode="auto">
          <a:xfrm>
            <a:off x="1690688" y="1268413"/>
            <a:ext cx="22336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b="1">
                <a:solidFill>
                  <a:schemeClr val="folHlin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점 검 요 령</a:t>
            </a:r>
          </a:p>
        </p:txBody>
      </p:sp>
      <p:sp>
        <p:nvSpPr>
          <p:cNvPr id="3099" name="Text Box 55"/>
          <p:cNvSpPr txBox="1">
            <a:spLocks noChangeArrowheads="1"/>
          </p:cNvSpPr>
          <p:nvPr/>
        </p:nvSpPr>
        <p:spPr bwMode="auto">
          <a:xfrm>
            <a:off x="3235325" y="2413000"/>
            <a:ext cx="5778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>
                <a:latin typeface="Arial" panose="020B0604020202020204" pitchFamily="34" charset="0"/>
              </a:rPr>
              <a:t> </a:t>
            </a:r>
            <a:r>
              <a:rPr lang="ko-KR" altLang="en-US" sz="2000" b="1"/>
              <a:t>페달의 밟은 거리 및 레버 당김 거리는 적당한가</a:t>
            </a:r>
            <a:r>
              <a:rPr lang="en-US" altLang="ko-KR" sz="2000" b="1"/>
              <a:t>? </a:t>
            </a:r>
          </a:p>
        </p:txBody>
      </p:sp>
      <p:sp>
        <p:nvSpPr>
          <p:cNvPr id="3100" name="Text Box 56"/>
          <p:cNvSpPr txBox="1">
            <a:spLocks noChangeArrowheads="1"/>
          </p:cNvSpPr>
          <p:nvPr/>
        </p:nvSpPr>
        <p:spPr bwMode="auto">
          <a:xfrm>
            <a:off x="3260725" y="2722563"/>
            <a:ext cx="37226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브레이크의 작동은 잘되는가</a:t>
            </a:r>
            <a:r>
              <a:rPr lang="en-US" altLang="ko-KR" sz="2000" b="1"/>
              <a:t>?   </a:t>
            </a:r>
          </a:p>
        </p:txBody>
      </p:sp>
      <p:sp>
        <p:nvSpPr>
          <p:cNvPr id="3101" name="Text Box 57"/>
          <p:cNvSpPr txBox="1">
            <a:spLocks noChangeArrowheads="1"/>
          </p:cNvSpPr>
          <p:nvPr/>
        </p:nvSpPr>
        <p:spPr bwMode="auto">
          <a:xfrm>
            <a:off x="3260725" y="3070225"/>
            <a:ext cx="4737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브레이크액의 양은 충분한가</a:t>
            </a:r>
            <a:r>
              <a:rPr lang="en-US" altLang="ko-KR" sz="2000" b="1"/>
              <a:t>?   </a:t>
            </a:r>
          </a:p>
        </p:txBody>
      </p:sp>
      <p:sp>
        <p:nvSpPr>
          <p:cNvPr id="3102" name="Text Box 61"/>
          <p:cNvSpPr txBox="1">
            <a:spLocks noChangeArrowheads="1"/>
          </p:cNvSpPr>
          <p:nvPr/>
        </p:nvSpPr>
        <p:spPr bwMode="auto">
          <a:xfrm>
            <a:off x="3246438" y="3494088"/>
            <a:ext cx="24780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공기압은 적당한가</a:t>
            </a:r>
            <a:r>
              <a:rPr lang="en-US" altLang="ko-KR" sz="2000" b="1">
                <a:solidFill>
                  <a:schemeClr val="folHlink"/>
                </a:solidFill>
              </a:rPr>
              <a:t>?</a:t>
            </a:r>
            <a:r>
              <a:rPr lang="en-US" altLang="ko-KR" sz="2000" b="1"/>
              <a:t> </a:t>
            </a:r>
          </a:p>
        </p:txBody>
      </p:sp>
      <p:sp>
        <p:nvSpPr>
          <p:cNvPr id="3103" name="Text Box 62"/>
          <p:cNvSpPr txBox="1">
            <a:spLocks noChangeArrowheads="1"/>
          </p:cNvSpPr>
          <p:nvPr/>
        </p:nvSpPr>
        <p:spPr bwMode="auto">
          <a:xfrm>
            <a:off x="3260725" y="3919538"/>
            <a:ext cx="3641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타이어에 균열</a:t>
            </a:r>
            <a:r>
              <a:rPr lang="en-US" altLang="ko-KR" sz="2000" b="1">
                <a:solidFill>
                  <a:schemeClr val="folHlink"/>
                </a:solidFill>
              </a:rPr>
              <a:t>,</a:t>
            </a:r>
            <a:r>
              <a:rPr lang="ko-KR" altLang="en-US" sz="2000" b="1">
                <a:solidFill>
                  <a:schemeClr val="folHlink"/>
                </a:solidFill>
              </a:rPr>
              <a:t>손상은 없는가</a:t>
            </a:r>
            <a:r>
              <a:rPr lang="en-US" altLang="ko-KR" sz="2000" b="1">
                <a:solidFill>
                  <a:schemeClr val="folHlink"/>
                </a:solidFill>
              </a:rPr>
              <a:t>? </a:t>
            </a:r>
          </a:p>
        </p:txBody>
      </p:sp>
      <p:sp>
        <p:nvSpPr>
          <p:cNvPr id="3104" name="Text Box 63"/>
          <p:cNvSpPr txBox="1">
            <a:spLocks noChangeArrowheads="1"/>
          </p:cNvSpPr>
          <p:nvPr/>
        </p:nvSpPr>
        <p:spPr bwMode="auto">
          <a:xfrm>
            <a:off x="3246438" y="4341813"/>
            <a:ext cx="3640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타이어에 이상 마모는 없는가</a:t>
            </a:r>
            <a:r>
              <a:rPr lang="en-US" altLang="ko-KR" sz="2000" b="1">
                <a:solidFill>
                  <a:schemeClr val="folHlink"/>
                </a:solidFill>
              </a:rPr>
              <a:t>? </a:t>
            </a:r>
          </a:p>
        </p:txBody>
      </p:sp>
      <p:sp>
        <p:nvSpPr>
          <p:cNvPr id="3105" name="Text Box 64"/>
          <p:cNvSpPr txBox="1">
            <a:spLocks noChangeArrowheads="1"/>
          </p:cNvSpPr>
          <p:nvPr/>
        </p:nvSpPr>
        <p:spPr bwMode="auto">
          <a:xfrm>
            <a:off x="3189288" y="4808538"/>
            <a:ext cx="6035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solidFill>
                  <a:schemeClr val="folHlink"/>
                </a:solidFill>
                <a:latin typeface="Arial" panose="020B0604020202020204" pitchFamily="34" charset="0"/>
              </a:rPr>
              <a:t> </a:t>
            </a:r>
            <a:r>
              <a:rPr lang="ko-KR" altLang="en-US" sz="2000" b="1">
                <a:solidFill>
                  <a:schemeClr val="folHlink"/>
                </a:solidFill>
              </a:rPr>
              <a:t>타이어에 못</a:t>
            </a:r>
            <a:r>
              <a:rPr lang="en-US" altLang="ko-KR" sz="2000" b="1">
                <a:solidFill>
                  <a:schemeClr val="folHlink"/>
                </a:solidFill>
              </a:rPr>
              <a:t>, </a:t>
            </a:r>
            <a:r>
              <a:rPr lang="ko-KR" altLang="en-US" sz="2000" b="1">
                <a:solidFill>
                  <a:schemeClr val="folHlink"/>
                </a:solidFill>
              </a:rPr>
              <a:t>돌 등의 이물이 물려있거나 찔렸는지</a:t>
            </a:r>
            <a:r>
              <a:rPr lang="en-US" altLang="ko-KR" sz="2000" b="1">
                <a:solidFill>
                  <a:schemeClr val="folHlink"/>
                </a:solidFill>
              </a:rPr>
              <a:t>? </a:t>
            </a:r>
          </a:p>
        </p:txBody>
      </p:sp>
      <p:sp>
        <p:nvSpPr>
          <p:cNvPr id="3106" name="Text Box 65"/>
          <p:cNvSpPr txBox="1">
            <a:spLocks noChangeArrowheads="1"/>
          </p:cNvSpPr>
          <p:nvPr/>
        </p:nvSpPr>
        <p:spPr bwMode="auto">
          <a:xfrm>
            <a:off x="3233738" y="5208588"/>
            <a:ext cx="3640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타이어 홈의 깊이는 충분한가</a:t>
            </a:r>
            <a:r>
              <a:rPr lang="en-US" altLang="ko-KR" sz="2000" b="1">
                <a:solidFill>
                  <a:schemeClr val="folHlink"/>
                </a:solidFill>
              </a:rPr>
              <a:t>? </a:t>
            </a:r>
          </a:p>
        </p:txBody>
      </p:sp>
      <p:sp>
        <p:nvSpPr>
          <p:cNvPr id="3107" name="Oval 66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96323" name="Object 67"/>
          <p:cNvGraphicFramePr>
            <a:graphicFrameLocks noChangeAspect="1"/>
          </p:cNvGraphicFramePr>
          <p:nvPr/>
        </p:nvGraphicFramePr>
        <p:xfrm>
          <a:off x="6877050" y="476250"/>
          <a:ext cx="13668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Image" r:id="rId14" imgW="4850794" imgH="3822222" progId="Photoshop.Image.9">
                  <p:embed/>
                </p:oleObj>
              </mc:Choice>
              <mc:Fallback>
                <p:oleObj name="Image" r:id="rId14" imgW="4850794" imgH="3822222" progId="Photoshop.Image.9">
                  <p:embed/>
                  <p:pic>
                    <p:nvPicPr>
                      <p:cNvPr id="0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76250"/>
                        <a:ext cx="136683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8" name="Oval 68"/>
          <p:cNvSpPr>
            <a:spLocks noChangeArrowheads="1"/>
          </p:cNvSpPr>
          <p:nvPr/>
        </p:nvSpPr>
        <p:spPr bwMode="auto">
          <a:xfrm>
            <a:off x="6832600" y="404813"/>
            <a:ext cx="1512888" cy="11525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09" name="Rectangle 71"/>
          <p:cNvSpPr>
            <a:spLocks noChangeArrowheads="1"/>
          </p:cNvSpPr>
          <p:nvPr/>
        </p:nvSpPr>
        <p:spPr bwMode="auto">
          <a:xfrm>
            <a:off x="1649413" y="2205038"/>
            <a:ext cx="6348412" cy="90487"/>
          </a:xfrm>
          <a:prstGeom prst="rect">
            <a:avLst/>
          </a:prstGeom>
          <a:solidFill>
            <a:srgbClr val="FFFFAB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10" name="Text Box 54"/>
          <p:cNvSpPr txBox="1">
            <a:spLocks noChangeArrowheads="1"/>
          </p:cNvSpPr>
          <p:nvPr/>
        </p:nvSpPr>
        <p:spPr bwMode="auto">
          <a:xfrm>
            <a:off x="1519238" y="1936750"/>
            <a:ext cx="670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993300"/>
                </a:solidFill>
              </a:rPr>
              <a:t>전일 운행중에 이상이 있던 개소로 운행에 지장이 없는가</a:t>
            </a:r>
            <a:r>
              <a:rPr lang="en-US" altLang="ko-KR" sz="2000" b="1">
                <a:solidFill>
                  <a:srgbClr val="993300"/>
                </a:solidFill>
              </a:rPr>
              <a:t>?</a:t>
            </a:r>
            <a:r>
              <a:rPr lang="en-US" altLang="ko-KR">
                <a:solidFill>
                  <a:srgbClr val="993300"/>
                </a:solidFill>
              </a:rPr>
              <a:t> </a:t>
            </a:r>
          </a:p>
        </p:txBody>
      </p:sp>
      <p:grpSp>
        <p:nvGrpSpPr>
          <p:cNvPr id="3111" name="Group 84"/>
          <p:cNvGrpSpPr>
            <a:grpSpLocks/>
          </p:cNvGrpSpPr>
          <p:nvPr/>
        </p:nvGrpSpPr>
        <p:grpSpPr bwMode="auto">
          <a:xfrm>
            <a:off x="1573213" y="4548188"/>
            <a:ext cx="1296987" cy="104775"/>
            <a:chOff x="340" y="1441"/>
            <a:chExt cx="1271" cy="120"/>
          </a:xfrm>
        </p:grpSpPr>
        <p:sp>
          <p:nvSpPr>
            <p:cNvPr id="3131" name="Rectangle 85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folHlink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132" name="Rectangle 86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folHlink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pSp>
        <p:nvGrpSpPr>
          <p:cNvPr id="3112" name="Group 87"/>
          <p:cNvGrpSpPr>
            <a:grpSpLocks/>
          </p:cNvGrpSpPr>
          <p:nvPr/>
        </p:nvGrpSpPr>
        <p:grpSpPr bwMode="auto">
          <a:xfrm>
            <a:off x="1544638" y="4548188"/>
            <a:ext cx="1296987" cy="104775"/>
            <a:chOff x="340" y="1441"/>
            <a:chExt cx="1271" cy="120"/>
          </a:xfrm>
        </p:grpSpPr>
        <p:sp>
          <p:nvSpPr>
            <p:cNvPr id="3129" name="Rectangle 88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130" name="Rectangle 89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3113" name="Text Box 60"/>
          <p:cNvSpPr txBox="1">
            <a:spLocks noChangeArrowheads="1"/>
          </p:cNvSpPr>
          <p:nvPr/>
        </p:nvSpPr>
        <p:spPr bwMode="auto">
          <a:xfrm>
            <a:off x="1598613" y="4198938"/>
            <a:ext cx="1227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주행장치</a:t>
            </a:r>
            <a:r>
              <a:rPr lang="ko-KR" altLang="en-US"/>
              <a:t> </a:t>
            </a:r>
          </a:p>
        </p:txBody>
      </p:sp>
      <p:grpSp>
        <p:nvGrpSpPr>
          <p:cNvPr id="3114" name="Group 93"/>
          <p:cNvGrpSpPr>
            <a:grpSpLocks/>
          </p:cNvGrpSpPr>
          <p:nvPr/>
        </p:nvGrpSpPr>
        <p:grpSpPr bwMode="auto">
          <a:xfrm>
            <a:off x="1555750" y="3036888"/>
            <a:ext cx="1296988" cy="104775"/>
            <a:chOff x="340" y="1441"/>
            <a:chExt cx="1271" cy="120"/>
          </a:xfrm>
        </p:grpSpPr>
        <p:sp>
          <p:nvSpPr>
            <p:cNvPr id="3127" name="Rectangle 94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128" name="Rectangle 95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3115" name="Text Box 58"/>
          <p:cNvSpPr txBox="1">
            <a:spLocks noChangeArrowheads="1"/>
          </p:cNvSpPr>
          <p:nvPr/>
        </p:nvSpPr>
        <p:spPr bwMode="auto">
          <a:xfrm>
            <a:off x="1598613" y="2698750"/>
            <a:ext cx="1257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제동장치</a:t>
            </a:r>
            <a:r>
              <a:rPr lang="ko-KR" altLang="en-US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116" name="Oval 102"/>
          <p:cNvSpPr>
            <a:spLocks noChangeArrowheads="1"/>
          </p:cNvSpPr>
          <p:nvPr/>
        </p:nvSpPr>
        <p:spPr bwMode="auto">
          <a:xfrm flipH="1">
            <a:off x="3148013" y="2568575"/>
            <a:ext cx="98425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17" name="Oval 103"/>
          <p:cNvSpPr>
            <a:spLocks noChangeArrowheads="1"/>
          </p:cNvSpPr>
          <p:nvPr/>
        </p:nvSpPr>
        <p:spPr bwMode="auto">
          <a:xfrm flipH="1">
            <a:off x="3162300" y="2900363"/>
            <a:ext cx="98425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18" name="Oval 104"/>
          <p:cNvSpPr>
            <a:spLocks noChangeArrowheads="1"/>
          </p:cNvSpPr>
          <p:nvPr/>
        </p:nvSpPr>
        <p:spPr bwMode="auto">
          <a:xfrm flipH="1">
            <a:off x="3162300" y="3225800"/>
            <a:ext cx="98425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19" name="Oval 105"/>
          <p:cNvSpPr>
            <a:spLocks noChangeArrowheads="1"/>
          </p:cNvSpPr>
          <p:nvPr/>
        </p:nvSpPr>
        <p:spPr bwMode="auto">
          <a:xfrm flipH="1">
            <a:off x="3157538" y="3641725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20" name="Oval 106"/>
          <p:cNvSpPr>
            <a:spLocks noChangeArrowheads="1"/>
          </p:cNvSpPr>
          <p:nvPr/>
        </p:nvSpPr>
        <p:spPr bwMode="auto">
          <a:xfrm flipH="1">
            <a:off x="3157538" y="4092575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21" name="Oval 107"/>
          <p:cNvSpPr>
            <a:spLocks noChangeArrowheads="1"/>
          </p:cNvSpPr>
          <p:nvPr/>
        </p:nvSpPr>
        <p:spPr bwMode="auto">
          <a:xfrm flipH="1">
            <a:off x="3136900" y="4492625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22" name="Oval 110"/>
          <p:cNvSpPr>
            <a:spLocks noChangeArrowheads="1"/>
          </p:cNvSpPr>
          <p:nvPr/>
        </p:nvSpPr>
        <p:spPr bwMode="auto">
          <a:xfrm flipH="1">
            <a:off x="3136900" y="5375275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23" name="Oval 111"/>
          <p:cNvSpPr>
            <a:spLocks noChangeArrowheads="1"/>
          </p:cNvSpPr>
          <p:nvPr/>
        </p:nvSpPr>
        <p:spPr bwMode="auto">
          <a:xfrm flipH="1">
            <a:off x="3136900" y="4957763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24" name="Text Box 112"/>
          <p:cNvSpPr txBox="1">
            <a:spLocks noChangeArrowheads="1"/>
          </p:cNvSpPr>
          <p:nvPr/>
        </p:nvSpPr>
        <p:spPr bwMode="auto">
          <a:xfrm>
            <a:off x="1598613" y="2698750"/>
            <a:ext cx="1257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제동장치</a:t>
            </a:r>
            <a:r>
              <a:rPr lang="ko-KR" altLang="en-US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125" name="Oval 113"/>
          <p:cNvSpPr>
            <a:spLocks noChangeArrowheads="1"/>
          </p:cNvSpPr>
          <p:nvPr/>
        </p:nvSpPr>
        <p:spPr bwMode="auto">
          <a:xfrm flipH="1">
            <a:off x="3148013" y="2568575"/>
            <a:ext cx="98425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126" name="Oval 114"/>
          <p:cNvSpPr>
            <a:spLocks noChangeArrowheads="1"/>
          </p:cNvSpPr>
          <p:nvPr/>
        </p:nvSpPr>
        <p:spPr bwMode="auto">
          <a:xfrm flipH="1">
            <a:off x="3162300" y="2900363"/>
            <a:ext cx="98425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Oval 2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4100" name="Picture 5" descr="EMB000006880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5567363"/>
            <a:ext cx="1201738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 descr="EMB000006880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5592763"/>
            <a:ext cx="11255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7" descr="EMB0000068800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3225800"/>
            <a:ext cx="1081087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8" descr="EMB00000688005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4379913"/>
            <a:ext cx="1081087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9" descr="EMB00000688004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738" y="5592763"/>
            <a:ext cx="1201737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2047875"/>
            <a:ext cx="1081087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650" y="5567363"/>
            <a:ext cx="1201738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5562600"/>
            <a:ext cx="11557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13" y="5592763"/>
            <a:ext cx="1201737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9" name="Rectangle 14"/>
          <p:cNvSpPr>
            <a:spLocks noChangeArrowheads="1"/>
          </p:cNvSpPr>
          <p:nvPr/>
        </p:nvSpPr>
        <p:spPr bwMode="auto">
          <a:xfrm>
            <a:off x="369888" y="4379913"/>
            <a:ext cx="1081087" cy="1182687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10" name="Rectangle 15"/>
          <p:cNvSpPr>
            <a:spLocks noChangeArrowheads="1"/>
          </p:cNvSpPr>
          <p:nvPr/>
        </p:nvSpPr>
        <p:spPr bwMode="auto">
          <a:xfrm>
            <a:off x="369888" y="5562600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11" name="Rectangle 16"/>
          <p:cNvSpPr>
            <a:spLocks noChangeArrowheads="1"/>
          </p:cNvSpPr>
          <p:nvPr/>
        </p:nvSpPr>
        <p:spPr bwMode="auto">
          <a:xfrm>
            <a:off x="1450975" y="5562600"/>
            <a:ext cx="1081088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12" name="Rectangle 17"/>
          <p:cNvSpPr>
            <a:spLocks noChangeArrowheads="1"/>
          </p:cNvSpPr>
          <p:nvPr/>
        </p:nvSpPr>
        <p:spPr bwMode="auto">
          <a:xfrm>
            <a:off x="369888" y="3197225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13" name="Rectangle 18"/>
          <p:cNvSpPr>
            <a:spLocks noChangeArrowheads="1"/>
          </p:cNvSpPr>
          <p:nvPr/>
        </p:nvSpPr>
        <p:spPr bwMode="auto">
          <a:xfrm>
            <a:off x="5770563" y="5559425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14" name="Rectangle 19"/>
          <p:cNvSpPr>
            <a:spLocks noChangeArrowheads="1"/>
          </p:cNvSpPr>
          <p:nvPr/>
        </p:nvSpPr>
        <p:spPr bwMode="auto">
          <a:xfrm>
            <a:off x="2532063" y="5562600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15" name="Rectangle 20"/>
          <p:cNvSpPr>
            <a:spLocks noChangeArrowheads="1"/>
          </p:cNvSpPr>
          <p:nvPr/>
        </p:nvSpPr>
        <p:spPr bwMode="auto">
          <a:xfrm>
            <a:off x="369888" y="2014538"/>
            <a:ext cx="1081087" cy="1182687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16" name="Rectangle 21"/>
          <p:cNvSpPr>
            <a:spLocks noChangeArrowheads="1"/>
          </p:cNvSpPr>
          <p:nvPr/>
        </p:nvSpPr>
        <p:spPr bwMode="auto">
          <a:xfrm>
            <a:off x="4689475" y="5562600"/>
            <a:ext cx="1081088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17" name="Rectangle 22"/>
          <p:cNvSpPr>
            <a:spLocks noChangeArrowheads="1"/>
          </p:cNvSpPr>
          <p:nvPr/>
        </p:nvSpPr>
        <p:spPr bwMode="auto">
          <a:xfrm>
            <a:off x="3608388" y="5562600"/>
            <a:ext cx="1081087" cy="1182688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4118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662613"/>
            <a:ext cx="10795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9" name="Rectangle 24"/>
          <p:cNvSpPr>
            <a:spLocks noChangeArrowheads="1"/>
          </p:cNvSpPr>
          <p:nvPr/>
        </p:nvSpPr>
        <p:spPr bwMode="auto">
          <a:xfrm>
            <a:off x="6851650" y="5564188"/>
            <a:ext cx="1081088" cy="1182687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20" name="Rectangle 25"/>
          <p:cNvSpPr>
            <a:spLocks noChangeArrowheads="1"/>
          </p:cNvSpPr>
          <p:nvPr/>
        </p:nvSpPr>
        <p:spPr bwMode="auto">
          <a:xfrm>
            <a:off x="7932738" y="5564188"/>
            <a:ext cx="1081087" cy="1182687"/>
          </a:xfrm>
          <a:prstGeom prst="rect">
            <a:avLst/>
          </a:prstGeom>
          <a:noFill/>
          <a:ln w="9525">
            <a:solidFill>
              <a:srgbClr val="B9FF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4121" name="Picture 2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025" y="5600700"/>
            <a:ext cx="10668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2" name="Text Box 27"/>
          <p:cNvSpPr txBox="1">
            <a:spLocks noChangeArrowheads="1"/>
          </p:cNvSpPr>
          <p:nvPr/>
        </p:nvSpPr>
        <p:spPr bwMode="auto">
          <a:xfrm>
            <a:off x="1690688" y="1268413"/>
            <a:ext cx="22336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b="1">
                <a:solidFill>
                  <a:schemeClr val="folHlin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점 검 요 령</a:t>
            </a:r>
          </a:p>
        </p:txBody>
      </p:sp>
      <p:sp>
        <p:nvSpPr>
          <p:cNvPr id="4123" name="Text Box 34"/>
          <p:cNvSpPr txBox="1">
            <a:spLocks noChangeArrowheads="1"/>
          </p:cNvSpPr>
          <p:nvPr/>
        </p:nvSpPr>
        <p:spPr bwMode="auto">
          <a:xfrm>
            <a:off x="3492500" y="1800225"/>
            <a:ext cx="2228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누수는 안되는가</a:t>
            </a:r>
            <a:r>
              <a:rPr lang="en-US" altLang="ko-KR" sz="2000" b="1"/>
              <a:t>? </a:t>
            </a:r>
          </a:p>
        </p:txBody>
      </p:sp>
      <p:sp>
        <p:nvSpPr>
          <p:cNvPr id="4124" name="Text Box 35"/>
          <p:cNvSpPr txBox="1">
            <a:spLocks noChangeArrowheads="1"/>
          </p:cNvSpPr>
          <p:nvPr/>
        </p:nvSpPr>
        <p:spPr bwMode="auto">
          <a:xfrm>
            <a:off x="3486150" y="2135188"/>
            <a:ext cx="30591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냉각수의 양은 충분한가</a:t>
            </a:r>
            <a:r>
              <a:rPr lang="en-US" altLang="ko-KR" sz="2000" b="1"/>
              <a:t>? </a:t>
            </a:r>
          </a:p>
        </p:txBody>
      </p:sp>
      <p:sp>
        <p:nvSpPr>
          <p:cNvPr id="4125" name="Text Box 36"/>
          <p:cNvSpPr txBox="1">
            <a:spLocks noChangeArrowheads="1"/>
          </p:cNvSpPr>
          <p:nvPr/>
        </p:nvSpPr>
        <p:spPr bwMode="auto">
          <a:xfrm>
            <a:off x="3486150" y="2584450"/>
            <a:ext cx="30591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엔진 오일양은 충분한가</a:t>
            </a:r>
            <a:r>
              <a:rPr lang="en-US" altLang="ko-KR" sz="2000" b="1">
                <a:solidFill>
                  <a:srgbClr val="009900"/>
                </a:solidFill>
              </a:rPr>
              <a:t>? </a:t>
            </a:r>
          </a:p>
        </p:txBody>
      </p:sp>
      <p:sp>
        <p:nvSpPr>
          <p:cNvPr id="4126" name="Text Box 37"/>
          <p:cNvSpPr txBox="1">
            <a:spLocks noChangeArrowheads="1"/>
          </p:cNvSpPr>
          <p:nvPr/>
        </p:nvSpPr>
        <p:spPr bwMode="auto">
          <a:xfrm>
            <a:off x="3435350" y="3403600"/>
            <a:ext cx="3814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latin typeface="Arial" panose="020B0604020202020204" pitchFamily="34" charset="0"/>
              </a:rPr>
              <a:t> </a:t>
            </a:r>
            <a:r>
              <a:rPr lang="ko-KR" altLang="en-US" sz="2000" b="1"/>
              <a:t>연료</a:t>
            </a:r>
            <a:r>
              <a:rPr lang="en-US" altLang="ko-KR" sz="2000" b="1"/>
              <a:t>(</a:t>
            </a:r>
            <a:r>
              <a:rPr lang="ko-KR" altLang="en-US" sz="2000" b="1"/>
              <a:t>가솔린</a:t>
            </a:r>
            <a:r>
              <a:rPr lang="en-US" altLang="ko-KR" sz="2000" b="1"/>
              <a:t>)</a:t>
            </a:r>
            <a:r>
              <a:rPr lang="ko-KR" altLang="en-US" sz="2000" b="1"/>
              <a:t>의 양은 충분한가</a:t>
            </a:r>
            <a:r>
              <a:rPr lang="en-US" altLang="ko-KR" sz="2000" b="1"/>
              <a:t>? </a:t>
            </a:r>
          </a:p>
        </p:txBody>
      </p:sp>
      <p:sp>
        <p:nvSpPr>
          <p:cNvPr id="4127" name="Text Box 38"/>
          <p:cNvSpPr txBox="1">
            <a:spLocks noChangeArrowheads="1"/>
          </p:cNvSpPr>
          <p:nvPr/>
        </p:nvSpPr>
        <p:spPr bwMode="auto">
          <a:xfrm>
            <a:off x="3513138" y="4229100"/>
            <a:ext cx="52514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등화</a:t>
            </a:r>
            <a:r>
              <a:rPr lang="en-US" altLang="ko-KR" sz="2000" b="1">
                <a:solidFill>
                  <a:srgbClr val="009900"/>
                </a:solidFill>
              </a:rPr>
              <a:t>,</a:t>
            </a:r>
            <a:r>
              <a:rPr lang="ko-KR" altLang="en-US" sz="2000" b="1">
                <a:solidFill>
                  <a:srgbClr val="009900"/>
                </a:solidFill>
              </a:rPr>
              <a:t>방향지시기의 점멸 상태 및 렌즈에 오물</a:t>
            </a:r>
            <a:r>
              <a:rPr lang="en-US" altLang="ko-KR" sz="2000" b="1">
                <a:solidFill>
                  <a:srgbClr val="009900"/>
                </a:solidFill>
              </a:rPr>
              <a:t>,</a:t>
            </a:r>
          </a:p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손상이 없나 </a:t>
            </a:r>
            <a:r>
              <a:rPr lang="en-US" altLang="ko-KR" sz="2000" b="1">
                <a:solidFill>
                  <a:srgbClr val="009900"/>
                </a:solidFill>
              </a:rPr>
              <a:t>? </a:t>
            </a:r>
          </a:p>
        </p:txBody>
      </p:sp>
      <p:sp>
        <p:nvSpPr>
          <p:cNvPr id="4128" name="Text Box 41"/>
          <p:cNvSpPr txBox="1">
            <a:spLocks noChangeArrowheads="1"/>
          </p:cNvSpPr>
          <p:nvPr/>
        </p:nvSpPr>
        <p:spPr bwMode="auto">
          <a:xfrm>
            <a:off x="3506788" y="4865688"/>
            <a:ext cx="3308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백밀러는 투영은 양호한가</a:t>
            </a:r>
            <a:r>
              <a:rPr lang="en-US" altLang="ko-KR" sz="2000" b="1">
                <a:solidFill>
                  <a:srgbClr val="009900"/>
                </a:solidFill>
              </a:rPr>
              <a:t>? </a:t>
            </a:r>
          </a:p>
        </p:txBody>
      </p:sp>
      <p:sp>
        <p:nvSpPr>
          <p:cNvPr id="4129" name="Text Box 42"/>
          <p:cNvSpPr txBox="1">
            <a:spLocks noChangeArrowheads="1"/>
          </p:cNvSpPr>
          <p:nvPr/>
        </p:nvSpPr>
        <p:spPr bwMode="auto">
          <a:xfrm>
            <a:off x="3498850" y="5197475"/>
            <a:ext cx="5137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반사기</a:t>
            </a:r>
            <a:r>
              <a:rPr lang="en-US" altLang="ko-KR" sz="2000" b="1">
                <a:solidFill>
                  <a:srgbClr val="009900"/>
                </a:solidFill>
              </a:rPr>
              <a:t>, </a:t>
            </a:r>
            <a:r>
              <a:rPr lang="ko-KR" altLang="en-US" sz="2000" b="1">
                <a:solidFill>
                  <a:srgbClr val="009900"/>
                </a:solidFill>
              </a:rPr>
              <a:t>차량번호판에 오물</a:t>
            </a:r>
            <a:r>
              <a:rPr lang="en-US" altLang="ko-KR" sz="2000" b="1">
                <a:solidFill>
                  <a:srgbClr val="009900"/>
                </a:solidFill>
              </a:rPr>
              <a:t>, </a:t>
            </a:r>
            <a:r>
              <a:rPr lang="ko-KR" altLang="en-US" sz="2000" b="1">
                <a:solidFill>
                  <a:srgbClr val="009900"/>
                </a:solidFill>
              </a:rPr>
              <a:t>손상은 없는가</a:t>
            </a:r>
            <a:r>
              <a:rPr lang="en-US" altLang="ko-KR" sz="2000" b="1">
                <a:solidFill>
                  <a:srgbClr val="009900"/>
                </a:solidFill>
              </a:rPr>
              <a:t>? </a:t>
            </a:r>
          </a:p>
        </p:txBody>
      </p:sp>
      <p:sp>
        <p:nvSpPr>
          <p:cNvPr id="4130" name="Text Box 43"/>
          <p:cNvSpPr txBox="1">
            <a:spLocks noChangeArrowheads="1"/>
          </p:cNvSpPr>
          <p:nvPr/>
        </p:nvSpPr>
        <p:spPr bwMode="auto">
          <a:xfrm>
            <a:off x="3492500" y="2930525"/>
            <a:ext cx="4637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바닥에 오일등이 떨어진 흔적은 없는가</a:t>
            </a:r>
            <a:r>
              <a:rPr lang="en-US" altLang="ko-KR" sz="2000" b="1">
                <a:solidFill>
                  <a:srgbClr val="009900"/>
                </a:solidFill>
              </a:rPr>
              <a:t>?</a:t>
            </a:r>
          </a:p>
        </p:txBody>
      </p:sp>
      <p:sp>
        <p:nvSpPr>
          <p:cNvPr id="4131" name="Text Box 44"/>
          <p:cNvSpPr txBox="1">
            <a:spLocks noChangeArrowheads="1"/>
          </p:cNvSpPr>
          <p:nvPr/>
        </p:nvSpPr>
        <p:spPr bwMode="auto">
          <a:xfrm>
            <a:off x="3432175" y="3746500"/>
            <a:ext cx="3876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latin typeface="Arial" panose="020B0604020202020204" pitchFamily="34" charset="0"/>
              </a:rPr>
              <a:t> </a:t>
            </a:r>
            <a:r>
              <a:rPr lang="ko-KR" altLang="en-US" sz="2000" b="1"/>
              <a:t>연료공급계통에 누유는 없는가</a:t>
            </a:r>
            <a:r>
              <a:rPr lang="en-US" altLang="ko-KR" sz="2000" b="1"/>
              <a:t>? </a:t>
            </a:r>
          </a:p>
        </p:txBody>
      </p:sp>
      <p:sp>
        <p:nvSpPr>
          <p:cNvPr id="4132" name="Oval 45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98350" name="Object 46"/>
          <p:cNvGraphicFramePr>
            <a:graphicFrameLocks noChangeAspect="1"/>
          </p:cNvGraphicFramePr>
          <p:nvPr/>
        </p:nvGraphicFramePr>
        <p:xfrm>
          <a:off x="6877050" y="476250"/>
          <a:ext cx="13668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9" name="Image" r:id="rId14" imgW="4850794" imgH="3822222" progId="Photoshop.Image.9">
                  <p:embed/>
                </p:oleObj>
              </mc:Choice>
              <mc:Fallback>
                <p:oleObj name="Image" r:id="rId14" imgW="4850794" imgH="3822222" progId="Photoshop.Image.9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76250"/>
                        <a:ext cx="136683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3" name="Oval 47"/>
          <p:cNvSpPr>
            <a:spLocks noChangeArrowheads="1"/>
          </p:cNvSpPr>
          <p:nvPr/>
        </p:nvSpPr>
        <p:spPr bwMode="auto">
          <a:xfrm>
            <a:off x="6832600" y="404813"/>
            <a:ext cx="1512888" cy="11525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pSp>
        <p:nvGrpSpPr>
          <p:cNvPr id="4134" name="Group 49"/>
          <p:cNvGrpSpPr>
            <a:grpSpLocks/>
          </p:cNvGrpSpPr>
          <p:nvPr/>
        </p:nvGrpSpPr>
        <p:grpSpPr bwMode="auto">
          <a:xfrm>
            <a:off x="1690688" y="2271713"/>
            <a:ext cx="1296987" cy="104775"/>
            <a:chOff x="340" y="1441"/>
            <a:chExt cx="1271" cy="120"/>
          </a:xfrm>
        </p:grpSpPr>
        <p:sp>
          <p:nvSpPr>
            <p:cNvPr id="4157" name="Rectangle 50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4158" name="Rectangle 51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4135" name="Oval 53"/>
          <p:cNvSpPr>
            <a:spLocks noChangeArrowheads="1"/>
          </p:cNvSpPr>
          <p:nvPr/>
        </p:nvSpPr>
        <p:spPr bwMode="auto">
          <a:xfrm flipH="1">
            <a:off x="3355975" y="2006600"/>
            <a:ext cx="98425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36" name="Text Box 32"/>
          <p:cNvSpPr txBox="1">
            <a:spLocks noChangeArrowheads="1"/>
          </p:cNvSpPr>
          <p:nvPr/>
        </p:nvSpPr>
        <p:spPr bwMode="auto">
          <a:xfrm>
            <a:off x="1668463" y="1979613"/>
            <a:ext cx="12033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냉각장치 </a:t>
            </a:r>
          </a:p>
        </p:txBody>
      </p:sp>
      <p:grpSp>
        <p:nvGrpSpPr>
          <p:cNvPr id="4137" name="Group 64"/>
          <p:cNvGrpSpPr>
            <a:grpSpLocks/>
          </p:cNvGrpSpPr>
          <p:nvPr/>
        </p:nvGrpSpPr>
        <p:grpSpPr bwMode="auto">
          <a:xfrm>
            <a:off x="1676400" y="5056188"/>
            <a:ext cx="1296988" cy="104775"/>
            <a:chOff x="340" y="1441"/>
            <a:chExt cx="1271" cy="120"/>
          </a:xfrm>
        </p:grpSpPr>
        <p:sp>
          <p:nvSpPr>
            <p:cNvPr id="4155" name="Rectangle 65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rgbClr val="00FF00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4156" name="Rectangle 66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rgbClr val="00FF00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pSp>
        <p:nvGrpSpPr>
          <p:cNvPr id="4138" name="Group 67"/>
          <p:cNvGrpSpPr>
            <a:grpSpLocks/>
          </p:cNvGrpSpPr>
          <p:nvPr/>
        </p:nvGrpSpPr>
        <p:grpSpPr bwMode="auto">
          <a:xfrm>
            <a:off x="1668463" y="3106738"/>
            <a:ext cx="1296987" cy="104775"/>
            <a:chOff x="340" y="1441"/>
            <a:chExt cx="1271" cy="120"/>
          </a:xfrm>
        </p:grpSpPr>
        <p:sp>
          <p:nvSpPr>
            <p:cNvPr id="4153" name="Rectangle 68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4154" name="Rectangle 69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4139" name="Text Box 33"/>
          <p:cNvSpPr txBox="1">
            <a:spLocks noChangeArrowheads="1"/>
          </p:cNvSpPr>
          <p:nvPr/>
        </p:nvSpPr>
        <p:spPr bwMode="auto">
          <a:xfrm>
            <a:off x="1652588" y="2786063"/>
            <a:ext cx="1263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윤활장치 </a:t>
            </a:r>
          </a:p>
        </p:txBody>
      </p:sp>
      <p:grpSp>
        <p:nvGrpSpPr>
          <p:cNvPr id="4140" name="Group 70"/>
          <p:cNvGrpSpPr>
            <a:grpSpLocks/>
          </p:cNvGrpSpPr>
          <p:nvPr/>
        </p:nvGrpSpPr>
        <p:grpSpPr bwMode="auto">
          <a:xfrm>
            <a:off x="1676400" y="3914775"/>
            <a:ext cx="1296988" cy="104775"/>
            <a:chOff x="340" y="1441"/>
            <a:chExt cx="1271" cy="120"/>
          </a:xfrm>
        </p:grpSpPr>
        <p:sp>
          <p:nvSpPr>
            <p:cNvPr id="4151" name="Rectangle 71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rgbClr val="FF00FF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rgbClr val="FF00FF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4152" name="Rectangle 72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rgbClr val="FF00FF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rgbClr val="FF00FF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4141" name="Text Box 39"/>
          <p:cNvSpPr txBox="1">
            <a:spLocks noChangeArrowheads="1"/>
          </p:cNvSpPr>
          <p:nvPr/>
        </p:nvSpPr>
        <p:spPr bwMode="auto">
          <a:xfrm>
            <a:off x="1684338" y="3590925"/>
            <a:ext cx="1263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연료장치 </a:t>
            </a:r>
          </a:p>
        </p:txBody>
      </p:sp>
      <p:sp>
        <p:nvSpPr>
          <p:cNvPr id="4142" name="Text Box 40"/>
          <p:cNvSpPr txBox="1">
            <a:spLocks noChangeArrowheads="1"/>
          </p:cNvSpPr>
          <p:nvPr/>
        </p:nvSpPr>
        <p:spPr bwMode="auto">
          <a:xfrm>
            <a:off x="1690688" y="4654550"/>
            <a:ext cx="1181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기타장치</a:t>
            </a:r>
          </a:p>
        </p:txBody>
      </p:sp>
      <p:sp>
        <p:nvSpPr>
          <p:cNvPr id="4143" name="Oval 73"/>
          <p:cNvSpPr>
            <a:spLocks noChangeArrowheads="1"/>
          </p:cNvSpPr>
          <p:nvPr/>
        </p:nvSpPr>
        <p:spPr bwMode="auto">
          <a:xfrm flipH="1">
            <a:off x="3355975" y="2303463"/>
            <a:ext cx="98425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44" name="Oval 76"/>
          <p:cNvSpPr>
            <a:spLocks noChangeArrowheads="1"/>
          </p:cNvSpPr>
          <p:nvPr/>
        </p:nvSpPr>
        <p:spPr bwMode="auto">
          <a:xfrm flipH="1">
            <a:off x="3355975" y="2755900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45" name="Oval 77"/>
          <p:cNvSpPr>
            <a:spLocks noChangeArrowheads="1"/>
          </p:cNvSpPr>
          <p:nvPr/>
        </p:nvSpPr>
        <p:spPr bwMode="auto">
          <a:xfrm flipH="1">
            <a:off x="3341688" y="3052763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46" name="Oval 78"/>
          <p:cNvSpPr>
            <a:spLocks noChangeArrowheads="1"/>
          </p:cNvSpPr>
          <p:nvPr/>
        </p:nvSpPr>
        <p:spPr bwMode="auto">
          <a:xfrm flipH="1">
            <a:off x="3351213" y="3570288"/>
            <a:ext cx="98425" cy="88900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47" name="Oval 79"/>
          <p:cNvSpPr>
            <a:spLocks noChangeArrowheads="1"/>
          </p:cNvSpPr>
          <p:nvPr/>
        </p:nvSpPr>
        <p:spPr bwMode="auto">
          <a:xfrm flipH="1">
            <a:off x="3351213" y="3886200"/>
            <a:ext cx="98425" cy="88900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48" name="Oval 80"/>
          <p:cNvSpPr>
            <a:spLocks noChangeArrowheads="1"/>
          </p:cNvSpPr>
          <p:nvPr/>
        </p:nvSpPr>
        <p:spPr bwMode="auto">
          <a:xfrm flipH="1">
            <a:off x="3341688" y="4381500"/>
            <a:ext cx="98425" cy="88900"/>
          </a:xfrm>
          <a:prstGeom prst="ellipse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49" name="Oval 81"/>
          <p:cNvSpPr>
            <a:spLocks noChangeArrowheads="1"/>
          </p:cNvSpPr>
          <p:nvPr/>
        </p:nvSpPr>
        <p:spPr bwMode="auto">
          <a:xfrm flipH="1">
            <a:off x="3355975" y="5002213"/>
            <a:ext cx="98425" cy="88900"/>
          </a:xfrm>
          <a:prstGeom prst="ellipse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50" name="Oval 82"/>
          <p:cNvSpPr>
            <a:spLocks noChangeArrowheads="1"/>
          </p:cNvSpPr>
          <p:nvPr/>
        </p:nvSpPr>
        <p:spPr bwMode="auto">
          <a:xfrm flipH="1">
            <a:off x="3355975" y="5348288"/>
            <a:ext cx="98425" cy="88900"/>
          </a:xfrm>
          <a:prstGeom prst="ellipse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8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8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2236788"/>
            <a:ext cx="171291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Oval 4"/>
          <p:cNvSpPr>
            <a:spLocks noChangeArrowheads="1"/>
          </p:cNvSpPr>
          <p:nvPr/>
        </p:nvSpPr>
        <p:spPr bwMode="auto">
          <a:xfrm>
            <a:off x="7608888" y="333375"/>
            <a:ext cx="1284287" cy="949325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126" name="Oval 11"/>
          <p:cNvSpPr>
            <a:spLocks noChangeArrowheads="1"/>
          </p:cNvSpPr>
          <p:nvPr/>
        </p:nvSpPr>
        <p:spPr bwMode="auto">
          <a:xfrm>
            <a:off x="7608888" y="333375"/>
            <a:ext cx="1284287" cy="949325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97292" name="Object 12"/>
          <p:cNvGraphicFramePr>
            <a:graphicFrameLocks noChangeAspect="1"/>
          </p:cNvGraphicFramePr>
          <p:nvPr/>
        </p:nvGraphicFramePr>
        <p:xfrm>
          <a:off x="7681913" y="501650"/>
          <a:ext cx="1008062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Image" r:id="rId4" imgW="4850794" imgH="3822222" progId="Photoshop.Image.9">
                  <p:embed/>
                </p:oleObj>
              </mc:Choice>
              <mc:Fallback>
                <p:oleObj name="Image" r:id="rId4" imgW="4850794" imgH="3822222" progId="Photoshop.Image.9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1913" y="501650"/>
                        <a:ext cx="1008062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Oval 13"/>
          <p:cNvSpPr>
            <a:spLocks noChangeArrowheads="1"/>
          </p:cNvSpPr>
          <p:nvPr/>
        </p:nvSpPr>
        <p:spPr bwMode="auto">
          <a:xfrm>
            <a:off x="7580313" y="341313"/>
            <a:ext cx="1225550" cy="1014412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128" name="Rectangle 15"/>
          <p:cNvSpPr>
            <a:spLocks noChangeArrowheads="1"/>
          </p:cNvSpPr>
          <p:nvPr/>
        </p:nvSpPr>
        <p:spPr bwMode="auto">
          <a:xfrm>
            <a:off x="1592263" y="1325563"/>
            <a:ext cx="3790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2800" b="1">
                <a:solidFill>
                  <a:schemeClr val="folHlin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승차전  보호장구 확인 </a:t>
            </a:r>
          </a:p>
        </p:txBody>
      </p:sp>
      <p:pic>
        <p:nvPicPr>
          <p:cNvPr id="97296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6064250"/>
            <a:ext cx="125888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0" name="Group 19"/>
          <p:cNvGrpSpPr>
            <a:grpSpLocks/>
          </p:cNvGrpSpPr>
          <p:nvPr/>
        </p:nvGrpSpPr>
        <p:grpSpPr bwMode="auto">
          <a:xfrm>
            <a:off x="971550" y="2868613"/>
            <a:ext cx="1296988" cy="104775"/>
            <a:chOff x="340" y="1441"/>
            <a:chExt cx="1271" cy="120"/>
          </a:xfrm>
        </p:grpSpPr>
        <p:sp>
          <p:nvSpPr>
            <p:cNvPr id="5159" name="Rectangle 20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5160" name="Rectangle 21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5131" name="Text Box 23"/>
          <p:cNvSpPr txBox="1">
            <a:spLocks noChangeArrowheads="1"/>
          </p:cNvSpPr>
          <p:nvPr/>
        </p:nvSpPr>
        <p:spPr bwMode="auto">
          <a:xfrm>
            <a:off x="977900" y="2530475"/>
            <a:ext cx="1257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헬멧착용</a:t>
            </a:r>
            <a:r>
              <a:rPr lang="ko-KR" altLang="en-US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132" name="Text Box 25"/>
          <p:cNvSpPr txBox="1">
            <a:spLocks noChangeArrowheads="1"/>
          </p:cNvSpPr>
          <p:nvPr/>
        </p:nvSpPr>
        <p:spPr bwMode="auto">
          <a:xfrm>
            <a:off x="2843213" y="2006600"/>
            <a:ext cx="3754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머리에 꼭맞고 안정감을 주는 것</a:t>
            </a:r>
          </a:p>
        </p:txBody>
      </p:sp>
      <p:sp>
        <p:nvSpPr>
          <p:cNvPr id="5133" name="Text Box 26"/>
          <p:cNvSpPr txBox="1">
            <a:spLocks noChangeArrowheads="1"/>
          </p:cNvSpPr>
          <p:nvPr/>
        </p:nvSpPr>
        <p:spPr bwMode="auto">
          <a:xfrm>
            <a:off x="2835275" y="2341563"/>
            <a:ext cx="3422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안전모에는 반사판을 붙일 것</a:t>
            </a:r>
          </a:p>
        </p:txBody>
      </p:sp>
      <p:sp>
        <p:nvSpPr>
          <p:cNvPr id="5134" name="Text Box 31"/>
          <p:cNvSpPr txBox="1">
            <a:spLocks noChangeArrowheads="1"/>
          </p:cNvSpPr>
          <p:nvPr/>
        </p:nvSpPr>
        <p:spPr bwMode="auto">
          <a:xfrm>
            <a:off x="2840038" y="2690813"/>
            <a:ext cx="37576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안전모의 무게는</a:t>
            </a:r>
            <a:r>
              <a:rPr lang="en-US" altLang="ko-KR" sz="2000" b="1"/>
              <a:t>2 kg </a:t>
            </a:r>
            <a:r>
              <a:rPr lang="ko-KR" altLang="en-US" sz="2000" b="1"/>
              <a:t>이하 일 것</a:t>
            </a:r>
          </a:p>
        </p:txBody>
      </p:sp>
      <p:sp>
        <p:nvSpPr>
          <p:cNvPr id="5135" name="Text Box 32"/>
          <p:cNvSpPr txBox="1">
            <a:spLocks noChangeArrowheads="1"/>
          </p:cNvSpPr>
          <p:nvPr/>
        </p:nvSpPr>
        <p:spPr bwMode="auto">
          <a:xfrm>
            <a:off x="2832100" y="3025775"/>
            <a:ext cx="4086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청력과 시력에 장애를 주지 않는 것</a:t>
            </a:r>
          </a:p>
        </p:txBody>
      </p:sp>
      <p:sp>
        <p:nvSpPr>
          <p:cNvPr id="5136" name="Line 35"/>
          <p:cNvSpPr>
            <a:spLocks noChangeShapeType="1"/>
          </p:cNvSpPr>
          <p:nvPr/>
        </p:nvSpPr>
        <p:spPr bwMode="auto">
          <a:xfrm flipV="1">
            <a:off x="2481263" y="2565400"/>
            <a:ext cx="431800" cy="74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137" name="Line 38"/>
          <p:cNvSpPr>
            <a:spLocks noChangeShapeType="1"/>
          </p:cNvSpPr>
          <p:nvPr/>
        </p:nvSpPr>
        <p:spPr bwMode="auto">
          <a:xfrm flipV="1">
            <a:off x="2462213" y="2344738"/>
            <a:ext cx="361950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138" name="Line 39"/>
          <p:cNvSpPr>
            <a:spLocks noChangeShapeType="1"/>
          </p:cNvSpPr>
          <p:nvPr/>
        </p:nvSpPr>
        <p:spPr bwMode="auto">
          <a:xfrm>
            <a:off x="2455863" y="2671763"/>
            <a:ext cx="444500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139" name="Line 40"/>
          <p:cNvSpPr>
            <a:spLocks noChangeShapeType="1"/>
          </p:cNvSpPr>
          <p:nvPr/>
        </p:nvSpPr>
        <p:spPr bwMode="auto">
          <a:xfrm>
            <a:off x="2449513" y="2709863"/>
            <a:ext cx="338137" cy="327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5140" name="Picture 33" descr="0901_23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565400"/>
            <a:ext cx="144463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41" name="Group 41"/>
          <p:cNvGrpSpPr>
            <a:grpSpLocks/>
          </p:cNvGrpSpPr>
          <p:nvPr/>
        </p:nvGrpSpPr>
        <p:grpSpPr bwMode="auto">
          <a:xfrm>
            <a:off x="971550" y="4278313"/>
            <a:ext cx="1296988" cy="104775"/>
            <a:chOff x="340" y="1441"/>
            <a:chExt cx="1271" cy="120"/>
          </a:xfrm>
        </p:grpSpPr>
        <p:sp>
          <p:nvSpPr>
            <p:cNvPr id="5157" name="Rectangle 42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5158" name="Rectangle 43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5142" name="Text Box 44"/>
          <p:cNvSpPr txBox="1">
            <a:spLocks noChangeArrowheads="1"/>
          </p:cNvSpPr>
          <p:nvPr/>
        </p:nvSpPr>
        <p:spPr bwMode="auto">
          <a:xfrm>
            <a:off x="977900" y="3940175"/>
            <a:ext cx="1255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눈  보 호</a:t>
            </a:r>
            <a:r>
              <a:rPr lang="ko-KR" altLang="en-US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143" name="Line 45"/>
          <p:cNvSpPr>
            <a:spLocks noChangeShapeType="1"/>
          </p:cNvSpPr>
          <p:nvPr/>
        </p:nvSpPr>
        <p:spPr bwMode="auto">
          <a:xfrm flipV="1">
            <a:off x="2449513" y="3975100"/>
            <a:ext cx="409575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144" name="Line 47"/>
          <p:cNvSpPr>
            <a:spLocks noChangeShapeType="1"/>
          </p:cNvSpPr>
          <p:nvPr/>
        </p:nvSpPr>
        <p:spPr bwMode="auto">
          <a:xfrm>
            <a:off x="2449513" y="4083050"/>
            <a:ext cx="393700" cy="176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5145" name="Picture 49" descr="0901_23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975100"/>
            <a:ext cx="144463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6" name="Text Box 50"/>
          <p:cNvSpPr txBox="1">
            <a:spLocks noChangeArrowheads="1"/>
          </p:cNvSpPr>
          <p:nvPr/>
        </p:nvSpPr>
        <p:spPr bwMode="auto">
          <a:xfrm>
            <a:off x="2824163" y="3776663"/>
            <a:ext cx="49990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주행중  눈부심 방지 안경 및 눈보호대 착용</a:t>
            </a:r>
          </a:p>
        </p:txBody>
      </p:sp>
      <p:grpSp>
        <p:nvGrpSpPr>
          <p:cNvPr id="5147" name="Group 52"/>
          <p:cNvGrpSpPr>
            <a:grpSpLocks/>
          </p:cNvGrpSpPr>
          <p:nvPr/>
        </p:nvGrpSpPr>
        <p:grpSpPr bwMode="auto">
          <a:xfrm>
            <a:off x="957263" y="5426075"/>
            <a:ext cx="1296987" cy="104775"/>
            <a:chOff x="340" y="1441"/>
            <a:chExt cx="1271" cy="120"/>
          </a:xfrm>
        </p:grpSpPr>
        <p:sp>
          <p:nvSpPr>
            <p:cNvPr id="5155" name="Rectangle 53"/>
            <p:cNvSpPr>
              <a:spLocks noChangeArrowheads="1"/>
            </p:cNvSpPr>
            <p:nvPr/>
          </p:nvSpPr>
          <p:spPr bwMode="auto">
            <a:xfrm flipV="1">
              <a:off x="340" y="1495"/>
              <a:ext cx="1076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Harsh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5156" name="Rectangle 54"/>
            <p:cNvSpPr>
              <a:spLocks noChangeArrowheads="1"/>
            </p:cNvSpPr>
            <p:nvPr/>
          </p:nvSpPr>
          <p:spPr bwMode="auto">
            <a:xfrm rot="8554790" flipV="1">
              <a:off x="1359" y="1441"/>
              <a:ext cx="252" cy="5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2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CD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5148" name="Text Box 55"/>
          <p:cNvSpPr txBox="1">
            <a:spLocks noChangeArrowheads="1"/>
          </p:cNvSpPr>
          <p:nvPr/>
        </p:nvSpPr>
        <p:spPr bwMode="auto">
          <a:xfrm>
            <a:off x="963613" y="5087938"/>
            <a:ext cx="1254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FF0000"/>
                </a:solidFill>
              </a:rPr>
              <a:t>의      복</a:t>
            </a:r>
            <a:r>
              <a:rPr lang="ko-KR" altLang="en-US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149" name="Line 61"/>
          <p:cNvSpPr>
            <a:spLocks noChangeShapeType="1"/>
          </p:cNvSpPr>
          <p:nvPr/>
        </p:nvSpPr>
        <p:spPr bwMode="auto">
          <a:xfrm flipV="1">
            <a:off x="2436813" y="5116513"/>
            <a:ext cx="409575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150" name="Line 62"/>
          <p:cNvSpPr>
            <a:spLocks noChangeShapeType="1"/>
          </p:cNvSpPr>
          <p:nvPr/>
        </p:nvSpPr>
        <p:spPr bwMode="auto">
          <a:xfrm>
            <a:off x="2436813" y="5224463"/>
            <a:ext cx="393700" cy="176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5123" name="Object 63"/>
          <p:cNvGraphicFramePr>
            <a:graphicFrameLocks noChangeAspect="1"/>
          </p:cNvGraphicFramePr>
          <p:nvPr/>
        </p:nvGraphicFramePr>
        <p:xfrm>
          <a:off x="7078663" y="3500438"/>
          <a:ext cx="1411287" cy="194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Image" r:id="rId8" imgW="1865222" imgH="2572299" progId="Photoshop.Image.9">
                  <p:embed/>
                </p:oleObj>
              </mc:Choice>
              <mc:Fallback>
                <p:oleObj name="Image" r:id="rId8" imgW="1865222" imgH="2572299" progId="Photoshop.Image.9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8663" y="3500438"/>
                        <a:ext cx="1411287" cy="194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1" name="Text Box 51"/>
          <p:cNvSpPr txBox="1">
            <a:spLocks noChangeArrowheads="1"/>
          </p:cNvSpPr>
          <p:nvPr/>
        </p:nvSpPr>
        <p:spPr bwMode="auto">
          <a:xfrm>
            <a:off x="2816225" y="4111625"/>
            <a:ext cx="6162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야간</a:t>
            </a:r>
            <a:r>
              <a:rPr lang="en-US" altLang="ko-KR" sz="2000" b="1"/>
              <a:t>, </a:t>
            </a:r>
            <a:r>
              <a:rPr lang="ko-KR" altLang="en-US" sz="2000" b="1"/>
              <a:t>시야가 불량한 경우 짙은 색상의 안경은 피할 것</a:t>
            </a:r>
          </a:p>
        </p:txBody>
      </p:sp>
      <p:sp>
        <p:nvSpPr>
          <p:cNvPr id="5152" name="Text Box 59"/>
          <p:cNvSpPr txBox="1">
            <a:spLocks noChangeArrowheads="1"/>
          </p:cNvSpPr>
          <p:nvPr/>
        </p:nvSpPr>
        <p:spPr bwMode="auto">
          <a:xfrm>
            <a:off x="2824163" y="4886325"/>
            <a:ext cx="5746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건조가 잘되고 보온성이 뛰어나며 눈에 잘 띄는 것</a:t>
            </a:r>
          </a:p>
        </p:txBody>
      </p:sp>
      <p:sp>
        <p:nvSpPr>
          <p:cNvPr id="5153" name="Text Box 60"/>
          <p:cNvSpPr txBox="1">
            <a:spLocks noChangeArrowheads="1"/>
          </p:cNvSpPr>
          <p:nvPr/>
        </p:nvSpPr>
        <p:spPr bwMode="auto">
          <a:xfrm>
            <a:off x="2816225" y="5221288"/>
            <a:ext cx="5995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/>
              <a:t>장갑 착용</a:t>
            </a:r>
            <a:r>
              <a:rPr lang="en-US" altLang="ko-KR" sz="2000" b="1"/>
              <a:t>, </a:t>
            </a:r>
            <a:r>
              <a:rPr lang="ko-KR" altLang="en-US" sz="2000" b="1"/>
              <a:t>사고 시 보호를 받을 수 있으면서 편한 옷</a:t>
            </a:r>
          </a:p>
        </p:txBody>
      </p:sp>
      <p:pic>
        <p:nvPicPr>
          <p:cNvPr id="5154" name="Picture 58" descr="0901_23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5122863"/>
            <a:ext cx="144462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85 -4.62428E-7 L -0.87032 -4.62428E-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7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Oval 4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48" name="Oval 8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100361" name="Object 9"/>
          <p:cNvGraphicFramePr>
            <a:graphicFrameLocks noChangeAspect="1"/>
          </p:cNvGraphicFramePr>
          <p:nvPr/>
        </p:nvGraphicFramePr>
        <p:xfrm>
          <a:off x="6877050" y="476250"/>
          <a:ext cx="13668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4" name="Image" r:id="rId3" imgW="4850794" imgH="3822222" progId="Photoshop.Image.9">
                  <p:embed/>
                </p:oleObj>
              </mc:Choice>
              <mc:Fallback>
                <p:oleObj name="Image" r:id="rId3" imgW="4850794" imgH="3822222" progId="Photoshop.Image.9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76250"/>
                        <a:ext cx="136683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12"/>
          <p:cNvSpPr>
            <a:spLocks noChangeArrowheads="1"/>
          </p:cNvSpPr>
          <p:nvPr/>
        </p:nvSpPr>
        <p:spPr bwMode="auto">
          <a:xfrm>
            <a:off x="2154238" y="1265238"/>
            <a:ext cx="3641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>
                <a:latin typeface="HY견고딕" panose="02030600000101010101" pitchFamily="18" charset="-127"/>
                <a:ea typeface="HY견고딕" panose="02030600000101010101" pitchFamily="18" charset="-127"/>
              </a:rPr>
              <a:t>안 전  운 전   요 령</a:t>
            </a:r>
          </a:p>
        </p:txBody>
      </p:sp>
      <p:pic>
        <p:nvPicPr>
          <p:cNvPr id="100390" name="Picture 3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749925"/>
            <a:ext cx="180498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1" name="Group 140"/>
          <p:cNvGrpSpPr>
            <a:grpSpLocks/>
          </p:cNvGrpSpPr>
          <p:nvPr/>
        </p:nvGrpSpPr>
        <p:grpSpPr bwMode="auto">
          <a:xfrm>
            <a:off x="973138" y="2259013"/>
            <a:ext cx="674687" cy="2033587"/>
            <a:chOff x="316" y="1416"/>
            <a:chExt cx="488" cy="1281"/>
          </a:xfrm>
        </p:grpSpPr>
        <p:grpSp>
          <p:nvGrpSpPr>
            <p:cNvPr id="6178" name="Group 138"/>
            <p:cNvGrpSpPr>
              <a:grpSpLocks/>
            </p:cNvGrpSpPr>
            <p:nvPr/>
          </p:nvGrpSpPr>
          <p:grpSpPr bwMode="auto">
            <a:xfrm>
              <a:off x="355" y="1416"/>
              <a:ext cx="449" cy="1192"/>
              <a:chOff x="648" y="1428"/>
              <a:chExt cx="1559" cy="354"/>
            </a:xfrm>
          </p:grpSpPr>
          <p:sp>
            <p:nvSpPr>
              <p:cNvPr id="6180" name="Line 137"/>
              <p:cNvSpPr>
                <a:spLocks noChangeShapeType="1"/>
              </p:cNvSpPr>
              <p:nvPr/>
            </p:nvSpPr>
            <p:spPr bwMode="auto">
              <a:xfrm flipV="1">
                <a:off x="1727" y="1430"/>
                <a:ext cx="471" cy="352"/>
              </a:xfrm>
              <a:prstGeom prst="line">
                <a:avLst/>
              </a:prstGeom>
              <a:noFill/>
              <a:ln w="9525">
                <a:solidFill>
                  <a:srgbClr val="CBC4B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6181" name="Group 130"/>
              <p:cNvGrpSpPr>
                <a:grpSpLocks/>
              </p:cNvGrpSpPr>
              <p:nvPr/>
            </p:nvGrpSpPr>
            <p:grpSpPr bwMode="auto">
              <a:xfrm>
                <a:off x="648" y="1428"/>
                <a:ext cx="1559" cy="354"/>
                <a:chOff x="1555" y="1706"/>
                <a:chExt cx="1468" cy="354"/>
              </a:xfrm>
            </p:grpSpPr>
            <p:sp>
              <p:nvSpPr>
                <p:cNvPr id="6182" name="AutoShape 47"/>
                <p:cNvSpPr>
                  <a:spLocks noChangeArrowheads="1"/>
                </p:cNvSpPr>
                <p:nvPr/>
              </p:nvSpPr>
              <p:spPr bwMode="auto">
                <a:xfrm flipH="1" flipV="1">
                  <a:off x="1555" y="1706"/>
                  <a:ext cx="1468" cy="76"/>
                </a:xfrm>
                <a:prstGeom prst="parallelogram">
                  <a:avLst>
                    <a:gd name="adj" fmla="val 580726"/>
                  </a:avLst>
                </a:prstGeom>
                <a:solidFill>
                  <a:srgbClr val="AEA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6183" name="Rectangle 48"/>
                <p:cNvSpPr>
                  <a:spLocks noChangeArrowheads="1"/>
                </p:cNvSpPr>
                <p:nvPr/>
              </p:nvSpPr>
              <p:spPr bwMode="auto">
                <a:xfrm>
                  <a:off x="1578" y="1782"/>
                  <a:ext cx="995" cy="278"/>
                </a:xfrm>
                <a:prstGeom prst="rect">
                  <a:avLst/>
                </a:prstGeom>
                <a:gradFill rotWithShape="1">
                  <a:gsLst>
                    <a:gs pos="0">
                      <a:srgbClr val="CC3300"/>
                    </a:gs>
                    <a:gs pos="100000">
                      <a:srgbClr val="00FF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kumimoji="0" lang="ko-KR" altLang="ko-KR" sz="2000" b="1" i="1">
                    <a:solidFill>
                      <a:srgbClr val="6600CC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</p:grpSp>
        </p:grpSp>
        <p:sp>
          <p:nvSpPr>
            <p:cNvPr id="6179" name="Text Box 139"/>
            <p:cNvSpPr txBox="1">
              <a:spLocks noChangeArrowheads="1"/>
            </p:cNvSpPr>
            <p:nvPr/>
          </p:nvSpPr>
          <p:spPr bwMode="auto">
            <a:xfrm>
              <a:off x="316" y="1699"/>
              <a:ext cx="354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ko-KR" altLang="en-US" sz="2000" b="1">
                  <a:solidFill>
                    <a:srgbClr val="6600CC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커브 길에서</a:t>
              </a:r>
            </a:p>
          </p:txBody>
        </p:sp>
      </p:grpSp>
      <p:sp>
        <p:nvSpPr>
          <p:cNvPr id="6152" name="Text Box 143"/>
          <p:cNvSpPr txBox="1">
            <a:spLocks noChangeArrowheads="1"/>
          </p:cNvSpPr>
          <p:nvPr/>
        </p:nvSpPr>
        <p:spPr bwMode="auto">
          <a:xfrm>
            <a:off x="1978025" y="3097213"/>
            <a:ext cx="3724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등을 펴고 시선은 앞을 향한다</a:t>
            </a:r>
            <a:r>
              <a:rPr lang="en-US" altLang="ko-KR" sz="2000" b="1">
                <a:solidFill>
                  <a:schemeClr val="folHlink"/>
                </a:solidFill>
              </a:rPr>
              <a:t>.</a:t>
            </a:r>
          </a:p>
        </p:txBody>
      </p:sp>
      <p:sp>
        <p:nvSpPr>
          <p:cNvPr id="6153" name="Oval 146"/>
          <p:cNvSpPr>
            <a:spLocks noChangeArrowheads="1"/>
          </p:cNvSpPr>
          <p:nvPr/>
        </p:nvSpPr>
        <p:spPr bwMode="auto">
          <a:xfrm flipH="1">
            <a:off x="1889125" y="2093913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54" name="Oval 147"/>
          <p:cNvSpPr>
            <a:spLocks noChangeArrowheads="1"/>
          </p:cNvSpPr>
          <p:nvPr/>
        </p:nvSpPr>
        <p:spPr bwMode="auto">
          <a:xfrm flipH="1">
            <a:off x="1889125" y="2544763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55" name="Oval 148"/>
          <p:cNvSpPr>
            <a:spLocks noChangeArrowheads="1"/>
          </p:cNvSpPr>
          <p:nvPr/>
        </p:nvSpPr>
        <p:spPr bwMode="auto">
          <a:xfrm flipH="1">
            <a:off x="1868488" y="3248025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56" name="Oval 149"/>
          <p:cNvSpPr>
            <a:spLocks noChangeArrowheads="1"/>
          </p:cNvSpPr>
          <p:nvPr/>
        </p:nvSpPr>
        <p:spPr bwMode="auto">
          <a:xfrm flipH="1">
            <a:off x="1868488" y="4130675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57" name="Oval 150"/>
          <p:cNvSpPr>
            <a:spLocks noChangeArrowheads="1"/>
          </p:cNvSpPr>
          <p:nvPr/>
        </p:nvSpPr>
        <p:spPr bwMode="auto">
          <a:xfrm flipH="1">
            <a:off x="1868488" y="3713163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58" name="Text Box 152"/>
          <p:cNvSpPr txBox="1">
            <a:spLocks noChangeArrowheads="1"/>
          </p:cNvSpPr>
          <p:nvPr/>
        </p:nvSpPr>
        <p:spPr bwMode="auto">
          <a:xfrm>
            <a:off x="2028825" y="5157788"/>
            <a:ext cx="6081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급제동</a:t>
            </a:r>
            <a:r>
              <a:rPr lang="en-US" altLang="ko-KR" sz="2000" b="1">
                <a:solidFill>
                  <a:srgbClr val="009900"/>
                </a:solidFill>
              </a:rPr>
              <a:t>, </a:t>
            </a:r>
            <a:r>
              <a:rPr lang="ko-KR" altLang="en-US" sz="2000" b="1">
                <a:solidFill>
                  <a:srgbClr val="009900"/>
                </a:solidFill>
              </a:rPr>
              <a:t>급가속 하거나 핸들을 크게 조작하지 않는다</a:t>
            </a:r>
            <a:r>
              <a:rPr lang="en-US" altLang="ko-KR" sz="2000" b="1">
                <a:solidFill>
                  <a:srgbClr val="009900"/>
                </a:solidFill>
              </a:rPr>
              <a:t>.</a:t>
            </a:r>
          </a:p>
        </p:txBody>
      </p:sp>
      <p:sp>
        <p:nvSpPr>
          <p:cNvPr id="6159" name="Text Box 153"/>
          <p:cNvSpPr txBox="1">
            <a:spLocks noChangeArrowheads="1"/>
          </p:cNvSpPr>
          <p:nvPr/>
        </p:nvSpPr>
        <p:spPr bwMode="auto">
          <a:xfrm>
            <a:off x="2020888" y="5695950"/>
            <a:ext cx="674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가속그립으로 속도를 일정하게 유지</a:t>
            </a:r>
            <a:r>
              <a:rPr lang="en-US" altLang="ko-KR" sz="2000" b="1">
                <a:solidFill>
                  <a:srgbClr val="009900"/>
                </a:solidFill>
              </a:rPr>
              <a:t>, </a:t>
            </a:r>
            <a:r>
              <a:rPr lang="ko-KR" altLang="en-US" sz="2000" b="1">
                <a:solidFill>
                  <a:srgbClr val="009900"/>
                </a:solidFill>
              </a:rPr>
              <a:t>균형을 잡으면서 통행</a:t>
            </a:r>
          </a:p>
        </p:txBody>
      </p:sp>
      <p:sp>
        <p:nvSpPr>
          <p:cNvPr id="6160" name="Oval 154"/>
          <p:cNvSpPr>
            <a:spLocks noChangeArrowheads="1"/>
          </p:cNvSpPr>
          <p:nvPr/>
        </p:nvSpPr>
        <p:spPr bwMode="auto">
          <a:xfrm flipH="1">
            <a:off x="1863725" y="4868863"/>
            <a:ext cx="98425" cy="889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61" name="Oval 155"/>
          <p:cNvSpPr>
            <a:spLocks noChangeArrowheads="1"/>
          </p:cNvSpPr>
          <p:nvPr/>
        </p:nvSpPr>
        <p:spPr bwMode="auto">
          <a:xfrm flipH="1">
            <a:off x="1878013" y="5356225"/>
            <a:ext cx="98425" cy="889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62" name="Oval 156"/>
          <p:cNvSpPr>
            <a:spLocks noChangeArrowheads="1"/>
          </p:cNvSpPr>
          <p:nvPr/>
        </p:nvSpPr>
        <p:spPr bwMode="auto">
          <a:xfrm flipH="1">
            <a:off x="1878013" y="5861050"/>
            <a:ext cx="98425" cy="889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pSp>
        <p:nvGrpSpPr>
          <p:cNvPr id="6163" name="Group 170"/>
          <p:cNvGrpSpPr>
            <a:grpSpLocks/>
          </p:cNvGrpSpPr>
          <p:nvPr/>
        </p:nvGrpSpPr>
        <p:grpSpPr bwMode="auto">
          <a:xfrm>
            <a:off x="1001713" y="4292600"/>
            <a:ext cx="617537" cy="2074863"/>
            <a:chOff x="631" y="2704"/>
            <a:chExt cx="389" cy="1307"/>
          </a:xfrm>
        </p:grpSpPr>
        <p:sp>
          <p:nvSpPr>
            <p:cNvPr id="6174" name="Line 159"/>
            <p:cNvSpPr>
              <a:spLocks noChangeShapeType="1"/>
            </p:cNvSpPr>
            <p:nvPr/>
          </p:nvSpPr>
          <p:spPr bwMode="auto">
            <a:xfrm rot="10800000" flipH="1" flipV="1">
              <a:off x="913" y="2709"/>
              <a:ext cx="105" cy="897"/>
            </a:xfrm>
            <a:prstGeom prst="line">
              <a:avLst/>
            </a:prstGeom>
            <a:noFill/>
            <a:ln w="9525">
              <a:solidFill>
                <a:srgbClr val="CBC4B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175" name="AutoShape 161"/>
            <p:cNvSpPr>
              <a:spLocks noChangeArrowheads="1"/>
            </p:cNvSpPr>
            <p:nvPr/>
          </p:nvSpPr>
          <p:spPr bwMode="auto">
            <a:xfrm rot="10800000" flipH="1" flipV="1">
              <a:off x="640" y="3606"/>
              <a:ext cx="380" cy="405"/>
            </a:xfrm>
            <a:prstGeom prst="parallelogram">
              <a:avLst>
                <a:gd name="adj" fmla="val 30065"/>
              </a:avLst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6176" name="Rectangle 162"/>
            <p:cNvSpPr>
              <a:spLocks noChangeArrowheads="1"/>
            </p:cNvSpPr>
            <p:nvPr/>
          </p:nvSpPr>
          <p:spPr bwMode="auto">
            <a:xfrm rot="10800000">
              <a:off x="648" y="2704"/>
              <a:ext cx="265" cy="1306"/>
            </a:xfrm>
            <a:prstGeom prst="rect">
              <a:avLst/>
            </a:prstGeom>
            <a:gradFill rotWithShape="1">
              <a:gsLst>
                <a:gs pos="0">
                  <a:srgbClr val="CC3300"/>
                </a:gs>
                <a:gs pos="100000">
                  <a:srgbClr val="00FF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endParaRPr kumimoji="0" lang="ko-KR" altLang="ko-KR" sz="2000" b="1" i="1">
                <a:solidFill>
                  <a:srgbClr val="6600CC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6177" name="Text Box 165"/>
            <p:cNvSpPr txBox="1">
              <a:spLocks noChangeArrowheads="1"/>
            </p:cNvSpPr>
            <p:nvPr/>
          </p:nvSpPr>
          <p:spPr bwMode="auto">
            <a:xfrm>
              <a:off x="631" y="2742"/>
              <a:ext cx="308" cy="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ko-KR" altLang="en-US" sz="2000" b="1">
                  <a:solidFill>
                    <a:srgbClr val="6600CC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자갈</a:t>
              </a:r>
              <a:r>
                <a:rPr lang="en-US" altLang="ko-KR" sz="2000" b="1">
                  <a:solidFill>
                    <a:srgbClr val="6600CC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.</a:t>
              </a:r>
              <a:r>
                <a:rPr lang="ko-KR" altLang="en-US" sz="2000" b="1">
                  <a:solidFill>
                    <a:srgbClr val="6600CC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진흙길에서</a:t>
              </a:r>
            </a:p>
          </p:txBody>
        </p:sp>
      </p:grpSp>
      <p:grpSp>
        <p:nvGrpSpPr>
          <p:cNvPr id="6164" name="Group 168"/>
          <p:cNvGrpSpPr>
            <a:grpSpLocks/>
          </p:cNvGrpSpPr>
          <p:nvPr/>
        </p:nvGrpSpPr>
        <p:grpSpPr bwMode="auto">
          <a:xfrm>
            <a:off x="5335588" y="1635125"/>
            <a:ext cx="722312" cy="358775"/>
            <a:chOff x="3361" y="1030"/>
            <a:chExt cx="455" cy="226"/>
          </a:xfrm>
        </p:grpSpPr>
        <p:sp>
          <p:nvSpPr>
            <p:cNvPr id="6172" name="Oval 167"/>
            <p:cNvSpPr>
              <a:spLocks noChangeArrowheads="1"/>
            </p:cNvSpPr>
            <p:nvPr/>
          </p:nvSpPr>
          <p:spPr bwMode="auto">
            <a:xfrm rot="5400000">
              <a:off x="3429" y="962"/>
              <a:ext cx="91" cy="2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6173" name="Oval 166"/>
            <p:cNvSpPr>
              <a:spLocks noChangeArrowheads="1"/>
            </p:cNvSpPr>
            <p:nvPr/>
          </p:nvSpPr>
          <p:spPr bwMode="auto">
            <a:xfrm rot="1940294">
              <a:off x="3363" y="1072"/>
              <a:ext cx="453" cy="18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pic>
        <p:nvPicPr>
          <p:cNvPr id="6165" name="Picture 16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1484313"/>
            <a:ext cx="1890713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6" name="Text Box 142"/>
          <p:cNvSpPr txBox="1">
            <a:spLocks noChangeArrowheads="1"/>
          </p:cNvSpPr>
          <p:nvPr/>
        </p:nvSpPr>
        <p:spPr bwMode="auto">
          <a:xfrm>
            <a:off x="1992313" y="2371725"/>
            <a:ext cx="68262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속도를 감속하고 차륜에 엔진의 힘이 걸리도록 하고 커브의 </a:t>
            </a:r>
          </a:p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후방에서 전방의 안전확인 후 서서히 가속한다</a:t>
            </a:r>
            <a:r>
              <a:rPr lang="en-US" altLang="ko-KR" sz="2000" b="1">
                <a:solidFill>
                  <a:schemeClr val="folHlink"/>
                </a:solidFill>
              </a:rPr>
              <a:t>.</a:t>
            </a:r>
          </a:p>
        </p:txBody>
      </p:sp>
      <p:sp>
        <p:nvSpPr>
          <p:cNvPr id="6167" name="Text Box 145"/>
          <p:cNvSpPr txBox="1">
            <a:spLocks noChangeArrowheads="1"/>
          </p:cNvSpPr>
          <p:nvPr/>
        </p:nvSpPr>
        <p:spPr bwMode="auto">
          <a:xfrm>
            <a:off x="1965325" y="3963988"/>
            <a:ext cx="7075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차의 문을 열거나 보행자가 차사이에서 튀어 나오는 상황 염두</a:t>
            </a:r>
          </a:p>
        </p:txBody>
      </p:sp>
      <p:sp>
        <p:nvSpPr>
          <p:cNvPr id="6168" name="Text Box 144"/>
          <p:cNvSpPr txBox="1">
            <a:spLocks noChangeArrowheads="1"/>
          </p:cNvSpPr>
          <p:nvPr/>
        </p:nvSpPr>
        <p:spPr bwMode="auto">
          <a:xfrm>
            <a:off x="1920875" y="3563938"/>
            <a:ext cx="5235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solidFill>
                  <a:schemeClr val="folHlink"/>
                </a:solidFill>
                <a:latin typeface="Arial" panose="020B0604020202020204" pitchFamily="34" charset="0"/>
              </a:rPr>
              <a:t> </a:t>
            </a:r>
            <a:r>
              <a:rPr lang="ko-KR" altLang="en-US" sz="2000" b="1">
                <a:solidFill>
                  <a:schemeClr val="folHlink"/>
                </a:solidFill>
              </a:rPr>
              <a:t>차의 사이를 빠져나가는 등 곡예 운전은 금물</a:t>
            </a:r>
          </a:p>
        </p:txBody>
      </p:sp>
      <p:sp>
        <p:nvSpPr>
          <p:cNvPr id="6169" name="Text Box 151"/>
          <p:cNvSpPr txBox="1">
            <a:spLocks noChangeArrowheads="1"/>
          </p:cNvSpPr>
          <p:nvPr/>
        </p:nvSpPr>
        <p:spPr bwMode="auto">
          <a:xfrm>
            <a:off x="2035175" y="4687888"/>
            <a:ext cx="54165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저속기어를 사용하고 속도를 줄여서 통행한다</a:t>
            </a:r>
            <a:r>
              <a:rPr lang="en-US" altLang="ko-KR" sz="2000" b="1">
                <a:solidFill>
                  <a:srgbClr val="009900"/>
                </a:solidFill>
              </a:rPr>
              <a:t>. </a:t>
            </a:r>
          </a:p>
        </p:txBody>
      </p:sp>
      <p:sp>
        <p:nvSpPr>
          <p:cNvPr id="6170" name="Text Box 141"/>
          <p:cNvSpPr txBox="1">
            <a:spLocks noChangeArrowheads="1"/>
          </p:cNvSpPr>
          <p:nvPr/>
        </p:nvSpPr>
        <p:spPr bwMode="auto">
          <a:xfrm>
            <a:off x="1978025" y="1946275"/>
            <a:ext cx="6826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회전 할 때는 핸들을 꺽지 말고 차체를 기울여서 자연스럽게</a:t>
            </a:r>
            <a:endParaRPr lang="ko-KR" altLang="en-US" sz="2000" b="1"/>
          </a:p>
        </p:txBody>
      </p:sp>
      <p:sp>
        <p:nvSpPr>
          <p:cNvPr id="6171" name="Oval 10"/>
          <p:cNvSpPr>
            <a:spLocks noChangeArrowheads="1"/>
          </p:cNvSpPr>
          <p:nvPr/>
        </p:nvSpPr>
        <p:spPr bwMode="auto">
          <a:xfrm>
            <a:off x="6832600" y="404813"/>
            <a:ext cx="1512888" cy="11525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90751E-6 L -1.02778 1.9075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Oval 2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72" name="Oval 3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102404" name="Object 4"/>
          <p:cNvGraphicFramePr>
            <a:graphicFrameLocks noChangeAspect="1"/>
          </p:cNvGraphicFramePr>
          <p:nvPr/>
        </p:nvGraphicFramePr>
        <p:xfrm>
          <a:off x="6877050" y="476250"/>
          <a:ext cx="13668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Image" r:id="rId3" imgW="4850794" imgH="3822222" progId="Photoshop.Image.9">
                  <p:embed/>
                </p:oleObj>
              </mc:Choice>
              <mc:Fallback>
                <p:oleObj name="Image" r:id="rId3" imgW="4850794" imgH="3822222" progId="Photoshop.Image.9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76250"/>
                        <a:ext cx="136683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6832600" y="404813"/>
            <a:ext cx="1512888" cy="11525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2154238" y="1265238"/>
            <a:ext cx="3641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>
                <a:latin typeface="HY견고딕" panose="02030600000101010101" pitchFamily="18" charset="-127"/>
                <a:ea typeface="HY견고딕" panose="02030600000101010101" pitchFamily="18" charset="-127"/>
              </a:rPr>
              <a:t>안 전  운 전   요 령</a:t>
            </a:r>
          </a:p>
        </p:txBody>
      </p:sp>
      <p:pic>
        <p:nvPicPr>
          <p:cNvPr id="10240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749925"/>
            <a:ext cx="180498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6" name="Group 9"/>
          <p:cNvGrpSpPr>
            <a:grpSpLocks/>
          </p:cNvGrpSpPr>
          <p:nvPr/>
        </p:nvGrpSpPr>
        <p:grpSpPr bwMode="auto">
          <a:xfrm>
            <a:off x="973138" y="2259013"/>
            <a:ext cx="674687" cy="2033587"/>
            <a:chOff x="316" y="1416"/>
            <a:chExt cx="488" cy="1281"/>
          </a:xfrm>
        </p:grpSpPr>
        <p:grpSp>
          <p:nvGrpSpPr>
            <p:cNvPr id="7199" name="Group 10"/>
            <p:cNvGrpSpPr>
              <a:grpSpLocks/>
            </p:cNvGrpSpPr>
            <p:nvPr/>
          </p:nvGrpSpPr>
          <p:grpSpPr bwMode="auto">
            <a:xfrm>
              <a:off x="355" y="1416"/>
              <a:ext cx="449" cy="1192"/>
              <a:chOff x="648" y="1428"/>
              <a:chExt cx="1559" cy="354"/>
            </a:xfrm>
          </p:grpSpPr>
          <p:sp>
            <p:nvSpPr>
              <p:cNvPr id="7201" name="Line 11"/>
              <p:cNvSpPr>
                <a:spLocks noChangeShapeType="1"/>
              </p:cNvSpPr>
              <p:nvPr/>
            </p:nvSpPr>
            <p:spPr bwMode="auto">
              <a:xfrm flipV="1">
                <a:off x="1727" y="1430"/>
                <a:ext cx="471" cy="352"/>
              </a:xfrm>
              <a:prstGeom prst="line">
                <a:avLst/>
              </a:prstGeom>
              <a:noFill/>
              <a:ln w="9525">
                <a:solidFill>
                  <a:srgbClr val="CBC4B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7202" name="Group 12"/>
              <p:cNvGrpSpPr>
                <a:grpSpLocks/>
              </p:cNvGrpSpPr>
              <p:nvPr/>
            </p:nvGrpSpPr>
            <p:grpSpPr bwMode="auto">
              <a:xfrm>
                <a:off x="648" y="1428"/>
                <a:ext cx="1559" cy="354"/>
                <a:chOff x="1555" y="1706"/>
                <a:chExt cx="1468" cy="354"/>
              </a:xfrm>
            </p:grpSpPr>
            <p:sp>
              <p:nvSpPr>
                <p:cNvPr id="7203" name="AutoShape 13"/>
                <p:cNvSpPr>
                  <a:spLocks noChangeArrowheads="1"/>
                </p:cNvSpPr>
                <p:nvPr/>
              </p:nvSpPr>
              <p:spPr bwMode="auto">
                <a:xfrm flipH="1" flipV="1">
                  <a:off x="1555" y="1706"/>
                  <a:ext cx="1468" cy="76"/>
                </a:xfrm>
                <a:prstGeom prst="parallelogram">
                  <a:avLst>
                    <a:gd name="adj" fmla="val 580726"/>
                  </a:avLst>
                </a:prstGeom>
                <a:solidFill>
                  <a:srgbClr val="AEA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7204" name="Rectangle 14"/>
                <p:cNvSpPr>
                  <a:spLocks noChangeArrowheads="1"/>
                </p:cNvSpPr>
                <p:nvPr/>
              </p:nvSpPr>
              <p:spPr bwMode="auto">
                <a:xfrm>
                  <a:off x="1578" y="1782"/>
                  <a:ext cx="995" cy="278"/>
                </a:xfrm>
                <a:prstGeom prst="rect">
                  <a:avLst/>
                </a:prstGeom>
                <a:gradFill rotWithShape="1">
                  <a:gsLst>
                    <a:gs pos="0">
                      <a:srgbClr val="CC3300"/>
                    </a:gs>
                    <a:gs pos="100000">
                      <a:srgbClr val="00FF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kumimoji="0" lang="ko-KR" altLang="ko-KR" sz="2000" b="1" i="1">
                    <a:solidFill>
                      <a:srgbClr val="6600CC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</p:grpSp>
        </p:grpSp>
        <p:sp>
          <p:nvSpPr>
            <p:cNvPr id="7200" name="Text Box 15"/>
            <p:cNvSpPr txBox="1">
              <a:spLocks noChangeArrowheads="1"/>
            </p:cNvSpPr>
            <p:nvPr/>
          </p:nvSpPr>
          <p:spPr bwMode="auto">
            <a:xfrm>
              <a:off x="316" y="1699"/>
              <a:ext cx="354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ko-KR" altLang="en-US" sz="2000" b="1">
                  <a:solidFill>
                    <a:srgbClr val="6600CC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좌회전 할 때</a:t>
              </a:r>
            </a:p>
          </p:txBody>
        </p:sp>
      </p:grpSp>
      <p:sp>
        <p:nvSpPr>
          <p:cNvPr id="7177" name="Text Box 16"/>
          <p:cNvSpPr txBox="1">
            <a:spLocks noChangeArrowheads="1"/>
          </p:cNvSpPr>
          <p:nvPr/>
        </p:nvSpPr>
        <p:spPr bwMode="auto">
          <a:xfrm>
            <a:off x="1978025" y="2235200"/>
            <a:ext cx="4584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미리 도로의 중앙에 접근하여 교차로의 </a:t>
            </a:r>
          </a:p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중심 바로 안쪽을 서행하면서 진행</a:t>
            </a:r>
            <a:endParaRPr lang="ko-KR" altLang="en-US" sz="2000" b="1"/>
          </a:p>
        </p:txBody>
      </p:sp>
      <p:sp>
        <p:nvSpPr>
          <p:cNvPr id="7178" name="Text Box 18"/>
          <p:cNvSpPr txBox="1">
            <a:spLocks noChangeArrowheads="1"/>
          </p:cNvSpPr>
          <p:nvPr/>
        </p:nvSpPr>
        <p:spPr bwMode="auto">
          <a:xfrm>
            <a:off x="1920875" y="2968625"/>
            <a:ext cx="5400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폭이 넓은 도로에서 좌회전 할때는 충분한 </a:t>
            </a:r>
          </a:p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여유를 갖고 미리좌측차로로 이동</a:t>
            </a:r>
          </a:p>
        </p:txBody>
      </p:sp>
      <p:sp>
        <p:nvSpPr>
          <p:cNvPr id="7179" name="Oval 21"/>
          <p:cNvSpPr>
            <a:spLocks noChangeArrowheads="1"/>
          </p:cNvSpPr>
          <p:nvPr/>
        </p:nvSpPr>
        <p:spPr bwMode="auto">
          <a:xfrm flipH="1">
            <a:off x="1889125" y="2411413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80" name="Oval 23"/>
          <p:cNvSpPr>
            <a:spLocks noChangeArrowheads="1"/>
          </p:cNvSpPr>
          <p:nvPr/>
        </p:nvSpPr>
        <p:spPr bwMode="auto">
          <a:xfrm flipH="1">
            <a:off x="1868488" y="3170238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81" name="Oval 25"/>
          <p:cNvSpPr>
            <a:spLocks noChangeArrowheads="1"/>
          </p:cNvSpPr>
          <p:nvPr/>
        </p:nvSpPr>
        <p:spPr bwMode="auto">
          <a:xfrm flipH="1">
            <a:off x="1868488" y="3873500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82" name="Text Box 26"/>
          <p:cNvSpPr txBox="1">
            <a:spLocks noChangeArrowheads="1"/>
          </p:cNvSpPr>
          <p:nvPr/>
        </p:nvSpPr>
        <p:spPr bwMode="auto">
          <a:xfrm>
            <a:off x="2035175" y="4716463"/>
            <a:ext cx="666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횡단보도 주변이나 앞</a:t>
            </a:r>
            <a:r>
              <a:rPr lang="en-US" altLang="ko-KR" sz="2000" b="1">
                <a:solidFill>
                  <a:srgbClr val="009900"/>
                </a:solidFill>
              </a:rPr>
              <a:t>, </a:t>
            </a:r>
            <a:r>
              <a:rPr lang="ko-KR" altLang="en-US" sz="2000" b="1">
                <a:solidFill>
                  <a:srgbClr val="009900"/>
                </a:solidFill>
              </a:rPr>
              <a:t>뒤에 설치 되어 있는 표지병에 주의</a:t>
            </a:r>
          </a:p>
        </p:txBody>
      </p:sp>
      <p:sp>
        <p:nvSpPr>
          <p:cNvPr id="7183" name="Text Box 27"/>
          <p:cNvSpPr txBox="1">
            <a:spLocks noChangeArrowheads="1"/>
          </p:cNvSpPr>
          <p:nvPr/>
        </p:nvSpPr>
        <p:spPr bwMode="auto">
          <a:xfrm>
            <a:off x="2028825" y="5200650"/>
            <a:ext cx="3422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과속방지턱의 경우 서행 통과</a:t>
            </a:r>
          </a:p>
        </p:txBody>
      </p:sp>
      <p:sp>
        <p:nvSpPr>
          <p:cNvPr id="7184" name="Text Box 28"/>
          <p:cNvSpPr txBox="1">
            <a:spLocks noChangeArrowheads="1"/>
          </p:cNvSpPr>
          <p:nvPr/>
        </p:nvSpPr>
        <p:spPr bwMode="auto">
          <a:xfrm>
            <a:off x="2020888" y="5710238"/>
            <a:ext cx="6578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젖은 도로</a:t>
            </a:r>
            <a:r>
              <a:rPr lang="en-US" altLang="ko-KR" sz="2000" b="1">
                <a:solidFill>
                  <a:srgbClr val="009900"/>
                </a:solidFill>
              </a:rPr>
              <a:t>, </a:t>
            </a:r>
            <a:r>
              <a:rPr lang="ko-KR" altLang="en-US" sz="2000" b="1">
                <a:solidFill>
                  <a:srgbClr val="009900"/>
                </a:solidFill>
              </a:rPr>
              <a:t>빙판기</a:t>
            </a:r>
            <a:r>
              <a:rPr lang="en-US" altLang="ko-KR" sz="2000" b="1">
                <a:solidFill>
                  <a:srgbClr val="009900"/>
                </a:solidFill>
              </a:rPr>
              <a:t>, </a:t>
            </a:r>
            <a:r>
              <a:rPr lang="ko-KR" altLang="en-US" sz="2000" b="1">
                <a:solidFill>
                  <a:srgbClr val="009900"/>
                </a:solidFill>
              </a:rPr>
              <a:t>모래가 있는 경우 충분한 감속 후 통과</a:t>
            </a:r>
          </a:p>
        </p:txBody>
      </p:sp>
      <p:sp>
        <p:nvSpPr>
          <p:cNvPr id="7185" name="Oval 29"/>
          <p:cNvSpPr>
            <a:spLocks noChangeArrowheads="1"/>
          </p:cNvSpPr>
          <p:nvPr/>
        </p:nvSpPr>
        <p:spPr bwMode="auto">
          <a:xfrm flipH="1">
            <a:off x="1863725" y="4883150"/>
            <a:ext cx="98425" cy="889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86" name="Oval 30"/>
          <p:cNvSpPr>
            <a:spLocks noChangeArrowheads="1"/>
          </p:cNvSpPr>
          <p:nvPr/>
        </p:nvSpPr>
        <p:spPr bwMode="auto">
          <a:xfrm flipH="1">
            <a:off x="1878013" y="5356225"/>
            <a:ext cx="98425" cy="889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87" name="Oval 31"/>
          <p:cNvSpPr>
            <a:spLocks noChangeArrowheads="1"/>
          </p:cNvSpPr>
          <p:nvPr/>
        </p:nvSpPr>
        <p:spPr bwMode="auto">
          <a:xfrm flipH="1">
            <a:off x="1878013" y="5861050"/>
            <a:ext cx="98425" cy="889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88" name="Line 32"/>
          <p:cNvSpPr>
            <a:spLocks noChangeShapeType="1"/>
          </p:cNvSpPr>
          <p:nvPr/>
        </p:nvSpPr>
        <p:spPr bwMode="auto">
          <a:xfrm rot="10800000" flipH="1" flipV="1">
            <a:off x="1449388" y="4300538"/>
            <a:ext cx="166687" cy="1423987"/>
          </a:xfrm>
          <a:prstGeom prst="line">
            <a:avLst/>
          </a:prstGeom>
          <a:noFill/>
          <a:ln w="9525">
            <a:solidFill>
              <a:srgbClr val="CBC4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189" name="AutoShape 33"/>
          <p:cNvSpPr>
            <a:spLocks noChangeArrowheads="1"/>
          </p:cNvSpPr>
          <p:nvPr/>
        </p:nvSpPr>
        <p:spPr bwMode="auto">
          <a:xfrm rot="10800000" flipH="1" flipV="1">
            <a:off x="1016000" y="5724525"/>
            <a:ext cx="603250" cy="642938"/>
          </a:xfrm>
          <a:prstGeom prst="parallelogram">
            <a:avLst>
              <a:gd name="adj" fmla="val 30065"/>
            </a:avLst>
          </a:prstGeom>
          <a:solidFill>
            <a:srgbClr val="AEAE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90" name="Rectangle 34"/>
          <p:cNvSpPr>
            <a:spLocks noChangeArrowheads="1"/>
          </p:cNvSpPr>
          <p:nvPr/>
        </p:nvSpPr>
        <p:spPr bwMode="auto">
          <a:xfrm rot="10800000">
            <a:off x="1028700" y="4292600"/>
            <a:ext cx="420688" cy="2073275"/>
          </a:xfrm>
          <a:prstGeom prst="rect">
            <a:avLst/>
          </a:prstGeom>
          <a:gradFill rotWithShape="1">
            <a:gsLst>
              <a:gs pos="0">
                <a:srgbClr val="CC3300"/>
              </a:gs>
              <a:gs pos="100000">
                <a:srgbClr val="00FF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endParaRPr kumimoji="0" lang="ko-KR" altLang="ko-KR" sz="2000" b="1" i="1">
              <a:solidFill>
                <a:srgbClr val="6600CC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191" name="Text Box 35"/>
          <p:cNvSpPr txBox="1">
            <a:spLocks noChangeArrowheads="1"/>
          </p:cNvSpPr>
          <p:nvPr/>
        </p:nvSpPr>
        <p:spPr bwMode="auto">
          <a:xfrm>
            <a:off x="1001713" y="4352925"/>
            <a:ext cx="4889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6600C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노면상태에 따른</a:t>
            </a:r>
          </a:p>
        </p:txBody>
      </p:sp>
      <p:grpSp>
        <p:nvGrpSpPr>
          <p:cNvPr id="7192" name="Group 36"/>
          <p:cNvGrpSpPr>
            <a:grpSpLocks/>
          </p:cNvGrpSpPr>
          <p:nvPr/>
        </p:nvGrpSpPr>
        <p:grpSpPr bwMode="auto">
          <a:xfrm>
            <a:off x="5335588" y="1635125"/>
            <a:ext cx="722312" cy="358775"/>
            <a:chOff x="3361" y="1030"/>
            <a:chExt cx="455" cy="226"/>
          </a:xfrm>
        </p:grpSpPr>
        <p:sp>
          <p:nvSpPr>
            <p:cNvPr id="7197" name="Oval 37"/>
            <p:cNvSpPr>
              <a:spLocks noChangeArrowheads="1"/>
            </p:cNvSpPr>
            <p:nvPr/>
          </p:nvSpPr>
          <p:spPr bwMode="auto">
            <a:xfrm rot="5400000">
              <a:off x="3429" y="962"/>
              <a:ext cx="91" cy="2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7198" name="Oval 38"/>
            <p:cNvSpPr>
              <a:spLocks noChangeArrowheads="1"/>
            </p:cNvSpPr>
            <p:nvPr/>
          </p:nvSpPr>
          <p:spPr bwMode="auto">
            <a:xfrm rot="1940294">
              <a:off x="3363" y="1072"/>
              <a:ext cx="453" cy="18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7193" name="Text Box 19"/>
          <p:cNvSpPr txBox="1">
            <a:spLocks noChangeArrowheads="1"/>
          </p:cNvSpPr>
          <p:nvPr/>
        </p:nvSpPr>
        <p:spPr bwMode="auto">
          <a:xfrm>
            <a:off x="1920875" y="3724275"/>
            <a:ext cx="5567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solidFill>
                  <a:schemeClr val="folHlink"/>
                </a:solidFill>
                <a:latin typeface="Arial" panose="020B0604020202020204" pitchFamily="34" charset="0"/>
              </a:rPr>
              <a:t> </a:t>
            </a:r>
            <a:r>
              <a:rPr lang="ko-KR" altLang="en-US" sz="2000" b="1">
                <a:solidFill>
                  <a:schemeClr val="folHlink"/>
                </a:solidFill>
              </a:rPr>
              <a:t>갑자기 우측 차로에서 좌측 차로로 이동 은 금물</a:t>
            </a:r>
          </a:p>
        </p:txBody>
      </p:sp>
      <p:pic>
        <p:nvPicPr>
          <p:cNvPr id="7194" name="Picture 4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63" y="1844675"/>
            <a:ext cx="1817687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5" name="Oval 44"/>
          <p:cNvSpPr>
            <a:spLocks noChangeArrowheads="1"/>
          </p:cNvSpPr>
          <p:nvPr/>
        </p:nvSpPr>
        <p:spPr bwMode="auto">
          <a:xfrm flipH="1">
            <a:off x="1878013" y="4395788"/>
            <a:ext cx="98425" cy="889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96" name="Text Box 45"/>
          <p:cNvSpPr txBox="1">
            <a:spLocks noChangeArrowheads="1"/>
          </p:cNvSpPr>
          <p:nvPr/>
        </p:nvSpPr>
        <p:spPr bwMode="auto">
          <a:xfrm>
            <a:off x="2035175" y="4243388"/>
            <a:ext cx="6826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rgbClr val="009900"/>
                </a:solidFill>
              </a:rPr>
              <a:t>주행 중 맨홀 등의 경우 급제동</a:t>
            </a:r>
            <a:r>
              <a:rPr lang="en-US" altLang="ko-KR" sz="2000" b="1">
                <a:solidFill>
                  <a:srgbClr val="009900"/>
                </a:solidFill>
              </a:rPr>
              <a:t>, </a:t>
            </a:r>
            <a:r>
              <a:rPr lang="ko-KR" altLang="en-US" sz="2000" b="1">
                <a:solidFill>
                  <a:srgbClr val="009900"/>
                </a:solidFill>
              </a:rPr>
              <a:t>급가속 및 큰 핸들조작 금지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90751E-6 L -1.02778 1.9075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443163"/>
            <a:ext cx="47847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Oval 2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8197" name="Oval 3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103428" name="Object 4"/>
          <p:cNvGraphicFramePr>
            <a:graphicFrameLocks noChangeAspect="1"/>
          </p:cNvGraphicFramePr>
          <p:nvPr/>
        </p:nvGraphicFramePr>
        <p:xfrm>
          <a:off x="6877050" y="476250"/>
          <a:ext cx="13668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Image" r:id="rId4" imgW="4850794" imgH="3822222" progId="Photoshop.Image.9">
                  <p:embed/>
                </p:oleObj>
              </mc:Choice>
              <mc:Fallback>
                <p:oleObj name="Image" r:id="rId4" imgW="4850794" imgH="3822222" progId="Photoshop.Image.9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76250"/>
                        <a:ext cx="136683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Oval 5"/>
          <p:cNvSpPr>
            <a:spLocks noChangeArrowheads="1"/>
          </p:cNvSpPr>
          <p:nvPr/>
        </p:nvSpPr>
        <p:spPr bwMode="auto">
          <a:xfrm>
            <a:off x="6832600" y="404813"/>
            <a:ext cx="1512888" cy="11525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154238" y="1265238"/>
            <a:ext cx="3641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>
                <a:latin typeface="HY견고딕" panose="02030600000101010101" pitchFamily="18" charset="-127"/>
                <a:ea typeface="HY견고딕" panose="02030600000101010101" pitchFamily="18" charset="-127"/>
              </a:rPr>
              <a:t>안 전  운 전   요 령</a:t>
            </a:r>
          </a:p>
        </p:txBody>
      </p:sp>
      <p:pic>
        <p:nvPicPr>
          <p:cNvPr id="1034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749925"/>
            <a:ext cx="180498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Text Box 16"/>
          <p:cNvSpPr txBox="1">
            <a:spLocks noChangeArrowheads="1"/>
          </p:cNvSpPr>
          <p:nvPr/>
        </p:nvSpPr>
        <p:spPr bwMode="auto">
          <a:xfrm>
            <a:off x="1739900" y="2060575"/>
            <a:ext cx="7099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속도를 줄인다</a:t>
            </a:r>
            <a:r>
              <a:rPr lang="en-US" altLang="ko-KR" sz="2000" b="1">
                <a:solidFill>
                  <a:schemeClr val="folHlink"/>
                </a:solidFill>
              </a:rPr>
              <a:t>.(</a:t>
            </a:r>
            <a:r>
              <a:rPr lang="ko-KR" altLang="en-US" sz="2000" b="1">
                <a:solidFill>
                  <a:schemeClr val="folHlink"/>
                </a:solidFill>
              </a:rPr>
              <a:t>시야확보의 곤란으로 장애물에 대한 방어운전</a:t>
            </a:r>
            <a:r>
              <a:rPr lang="en-US" altLang="ko-KR" sz="2000" b="1">
                <a:solidFill>
                  <a:schemeClr val="folHlink"/>
                </a:solidFill>
              </a:rPr>
              <a:t>)</a:t>
            </a:r>
            <a:endParaRPr lang="en-US" altLang="ko-KR" sz="2000" b="1"/>
          </a:p>
        </p:txBody>
      </p:sp>
      <p:sp>
        <p:nvSpPr>
          <p:cNvPr id="8202" name="Text Box 17"/>
          <p:cNvSpPr txBox="1">
            <a:spLocks noChangeArrowheads="1"/>
          </p:cNvSpPr>
          <p:nvPr/>
        </p:nvSpPr>
        <p:spPr bwMode="auto">
          <a:xfrm>
            <a:off x="1754188" y="2486025"/>
            <a:ext cx="59356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안전거리확보</a:t>
            </a:r>
            <a:r>
              <a:rPr lang="en-US" altLang="ko-KR" sz="2000" b="1">
                <a:solidFill>
                  <a:schemeClr val="folHlink"/>
                </a:solidFill>
              </a:rPr>
              <a:t>(</a:t>
            </a:r>
            <a:r>
              <a:rPr lang="ko-KR" altLang="en-US" sz="2000" b="1">
                <a:solidFill>
                  <a:schemeClr val="folHlink"/>
                </a:solidFill>
              </a:rPr>
              <a:t>물체의 원근와 속도판단의 오류 발생</a:t>
            </a:r>
            <a:r>
              <a:rPr lang="en-US" altLang="ko-KR" sz="2000" b="1">
                <a:solidFill>
                  <a:schemeClr val="folHlink"/>
                </a:solidFill>
              </a:rPr>
              <a:t>)</a:t>
            </a:r>
          </a:p>
        </p:txBody>
      </p:sp>
      <p:sp>
        <p:nvSpPr>
          <p:cNvPr id="8203" name="Text Box 18"/>
          <p:cNvSpPr txBox="1">
            <a:spLocks noChangeArrowheads="1"/>
          </p:cNvSpPr>
          <p:nvPr/>
        </p:nvSpPr>
        <p:spPr bwMode="auto">
          <a:xfrm>
            <a:off x="1739900" y="2911475"/>
            <a:ext cx="5186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자동차의 전조등 불빛을 이용한 운전</a:t>
            </a:r>
          </a:p>
        </p:txBody>
      </p:sp>
      <p:sp>
        <p:nvSpPr>
          <p:cNvPr id="8204" name="Text Box 19"/>
          <p:cNvSpPr txBox="1">
            <a:spLocks noChangeArrowheads="1"/>
          </p:cNvSpPr>
          <p:nvPr/>
        </p:nvSpPr>
        <p:spPr bwMode="auto">
          <a:xfrm>
            <a:off x="1682750" y="3378200"/>
            <a:ext cx="6315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solidFill>
                  <a:schemeClr val="folHlink"/>
                </a:solidFill>
                <a:latin typeface="Arial" panose="020B0604020202020204" pitchFamily="34" charset="0"/>
              </a:rPr>
              <a:t> </a:t>
            </a:r>
            <a:r>
              <a:rPr lang="ko-KR" altLang="en-US" sz="2000" b="1">
                <a:solidFill>
                  <a:schemeClr val="folHlink"/>
                </a:solidFill>
              </a:rPr>
              <a:t>교통량이 적은 한적한 조로에서는 가능한 상향 등 사용</a:t>
            </a:r>
          </a:p>
        </p:txBody>
      </p:sp>
      <p:sp>
        <p:nvSpPr>
          <p:cNvPr id="8205" name="Text Box 20"/>
          <p:cNvSpPr txBox="1">
            <a:spLocks noChangeArrowheads="1"/>
          </p:cNvSpPr>
          <p:nvPr/>
        </p:nvSpPr>
        <p:spPr bwMode="auto">
          <a:xfrm>
            <a:off x="1727200" y="3778250"/>
            <a:ext cx="74295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주정차 주변 및  무단횡단 보행자 주의</a:t>
            </a:r>
          </a:p>
          <a:p>
            <a:pPr eaLnBrk="1" hangingPunct="1"/>
            <a:r>
              <a:rPr lang="en-US" altLang="ko-KR" sz="2000" b="1">
                <a:solidFill>
                  <a:schemeClr val="folHlink"/>
                </a:solidFill>
              </a:rPr>
              <a:t>(</a:t>
            </a:r>
            <a:r>
              <a:rPr lang="ko-KR" altLang="en-US" sz="2000" b="1">
                <a:solidFill>
                  <a:schemeClr val="folHlink"/>
                </a:solidFill>
              </a:rPr>
              <a:t>이륜차의 시선은  자동차와는 달리 직선방향으로 고정되는 경향</a:t>
            </a:r>
            <a:r>
              <a:rPr lang="en-US" altLang="ko-KR" sz="2000" b="1">
                <a:solidFill>
                  <a:schemeClr val="folHlink"/>
                </a:solidFill>
              </a:rPr>
              <a:t>)</a:t>
            </a:r>
          </a:p>
        </p:txBody>
      </p:sp>
      <p:sp>
        <p:nvSpPr>
          <p:cNvPr id="8206" name="Oval 21"/>
          <p:cNvSpPr>
            <a:spLocks noChangeArrowheads="1"/>
          </p:cNvSpPr>
          <p:nvPr/>
        </p:nvSpPr>
        <p:spPr bwMode="auto">
          <a:xfrm flipH="1">
            <a:off x="1651000" y="2208213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8207" name="Oval 22"/>
          <p:cNvSpPr>
            <a:spLocks noChangeArrowheads="1"/>
          </p:cNvSpPr>
          <p:nvPr/>
        </p:nvSpPr>
        <p:spPr bwMode="auto">
          <a:xfrm flipH="1">
            <a:off x="1651000" y="2659063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8208" name="Oval 23"/>
          <p:cNvSpPr>
            <a:spLocks noChangeArrowheads="1"/>
          </p:cNvSpPr>
          <p:nvPr/>
        </p:nvSpPr>
        <p:spPr bwMode="auto">
          <a:xfrm flipH="1">
            <a:off x="1630363" y="3062288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8209" name="Oval 24"/>
          <p:cNvSpPr>
            <a:spLocks noChangeArrowheads="1"/>
          </p:cNvSpPr>
          <p:nvPr/>
        </p:nvSpPr>
        <p:spPr bwMode="auto">
          <a:xfrm flipH="1">
            <a:off x="1630363" y="3944938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8210" name="Oval 25"/>
          <p:cNvSpPr>
            <a:spLocks noChangeArrowheads="1"/>
          </p:cNvSpPr>
          <p:nvPr/>
        </p:nvSpPr>
        <p:spPr bwMode="auto">
          <a:xfrm flipH="1">
            <a:off x="1630363" y="3527425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pSp>
        <p:nvGrpSpPr>
          <p:cNvPr id="8211" name="Group 36"/>
          <p:cNvGrpSpPr>
            <a:grpSpLocks/>
          </p:cNvGrpSpPr>
          <p:nvPr/>
        </p:nvGrpSpPr>
        <p:grpSpPr bwMode="auto">
          <a:xfrm>
            <a:off x="5335588" y="1635125"/>
            <a:ext cx="722312" cy="358775"/>
            <a:chOff x="3361" y="1030"/>
            <a:chExt cx="455" cy="226"/>
          </a:xfrm>
        </p:grpSpPr>
        <p:sp>
          <p:nvSpPr>
            <p:cNvPr id="8219" name="Oval 37"/>
            <p:cNvSpPr>
              <a:spLocks noChangeArrowheads="1"/>
            </p:cNvSpPr>
            <p:nvPr/>
          </p:nvSpPr>
          <p:spPr bwMode="auto">
            <a:xfrm rot="5400000">
              <a:off x="3429" y="962"/>
              <a:ext cx="91" cy="2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8220" name="Oval 38"/>
            <p:cNvSpPr>
              <a:spLocks noChangeArrowheads="1"/>
            </p:cNvSpPr>
            <p:nvPr/>
          </p:nvSpPr>
          <p:spPr bwMode="auto">
            <a:xfrm rot="1940294">
              <a:off x="3363" y="1072"/>
              <a:ext cx="453" cy="18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8212" name="Text Box 39"/>
          <p:cNvSpPr txBox="1">
            <a:spLocks noChangeArrowheads="1"/>
          </p:cNvSpPr>
          <p:nvPr/>
        </p:nvSpPr>
        <p:spPr bwMode="auto">
          <a:xfrm>
            <a:off x="1673225" y="4511675"/>
            <a:ext cx="706437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solidFill>
                  <a:schemeClr val="folHlink"/>
                </a:solidFill>
                <a:latin typeface="Arial" panose="020B0604020202020204" pitchFamily="34" charset="0"/>
              </a:rPr>
              <a:t> </a:t>
            </a:r>
            <a:r>
              <a:rPr lang="ko-KR" altLang="en-US" sz="2000" b="1">
                <a:solidFill>
                  <a:schemeClr val="folHlink"/>
                </a:solidFill>
              </a:rPr>
              <a:t>집단주행</a:t>
            </a:r>
          </a:p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 </a:t>
            </a:r>
            <a:r>
              <a:rPr lang="en-US" altLang="ko-KR" sz="2000" b="1">
                <a:solidFill>
                  <a:schemeClr val="folHlink"/>
                </a:solidFill>
              </a:rPr>
              <a:t>- </a:t>
            </a:r>
            <a:r>
              <a:rPr lang="ko-KR" altLang="en-US" sz="2000" b="1">
                <a:solidFill>
                  <a:schemeClr val="folHlink"/>
                </a:solidFill>
              </a:rPr>
              <a:t>집단주행시 이륜차간 안전거리 유지</a:t>
            </a:r>
          </a:p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 </a:t>
            </a:r>
            <a:r>
              <a:rPr lang="en-US" altLang="ko-KR" sz="2000" b="1">
                <a:solidFill>
                  <a:schemeClr val="folHlink"/>
                </a:solidFill>
              </a:rPr>
              <a:t>- </a:t>
            </a:r>
            <a:r>
              <a:rPr lang="ko-KR" altLang="en-US" sz="2000" b="1">
                <a:solidFill>
                  <a:schemeClr val="folHlink"/>
                </a:solidFill>
              </a:rPr>
              <a:t>타도로 이용자와 교통 흐름이 방해되지 않는 방식으로 운전</a:t>
            </a:r>
          </a:p>
          <a:p>
            <a:pPr eaLnBrk="1" hangingPunct="1"/>
            <a:r>
              <a:rPr lang="ko-KR" altLang="en-US" sz="2000" b="1">
                <a:solidFill>
                  <a:schemeClr val="folHlink"/>
                </a:solidFill>
              </a:rPr>
              <a:t> </a:t>
            </a:r>
            <a:r>
              <a:rPr lang="en-US" altLang="ko-KR" sz="2000" b="1">
                <a:solidFill>
                  <a:schemeClr val="folHlink"/>
                </a:solidFill>
              </a:rPr>
              <a:t>- </a:t>
            </a:r>
            <a:r>
              <a:rPr lang="ko-KR" altLang="en-US" sz="2000" b="1">
                <a:solidFill>
                  <a:schemeClr val="folHlink"/>
                </a:solidFill>
              </a:rPr>
              <a:t>집단의 수를 가능한 줄이고 초보자의 주행속도에 맞출 것</a:t>
            </a:r>
            <a:r>
              <a:rPr lang="en-US" altLang="ko-KR" sz="2000" b="1">
                <a:solidFill>
                  <a:schemeClr val="folHlink"/>
                </a:solidFill>
              </a:rPr>
              <a:t>.</a:t>
            </a:r>
          </a:p>
          <a:p>
            <a:pPr eaLnBrk="1" hangingPunct="1"/>
            <a:r>
              <a:rPr lang="en-US" altLang="ko-KR" sz="2000" b="1">
                <a:solidFill>
                  <a:schemeClr val="folHlink"/>
                </a:solidFill>
              </a:rPr>
              <a:t> - </a:t>
            </a:r>
            <a:r>
              <a:rPr lang="ko-KR" altLang="en-US" sz="2000" b="1">
                <a:solidFill>
                  <a:schemeClr val="folHlink"/>
                </a:solidFill>
              </a:rPr>
              <a:t>서로 엇갈리게 위치를 정하며</a:t>
            </a:r>
            <a:r>
              <a:rPr lang="en-US" altLang="ko-KR" sz="2000" b="1">
                <a:solidFill>
                  <a:schemeClr val="folHlink"/>
                </a:solidFill>
              </a:rPr>
              <a:t>, </a:t>
            </a:r>
            <a:r>
              <a:rPr lang="ko-KR" altLang="en-US" sz="2000" b="1">
                <a:solidFill>
                  <a:schemeClr val="folHlink"/>
                </a:solidFill>
              </a:rPr>
              <a:t>나란히 주행하지 말 것</a:t>
            </a:r>
            <a:r>
              <a:rPr lang="en-US" altLang="ko-KR" sz="2000" b="1">
                <a:solidFill>
                  <a:schemeClr val="folHlink"/>
                </a:solidFill>
              </a:rPr>
              <a:t>.</a:t>
            </a:r>
          </a:p>
        </p:txBody>
      </p:sp>
      <p:sp>
        <p:nvSpPr>
          <p:cNvPr id="8213" name="Oval 40"/>
          <p:cNvSpPr>
            <a:spLocks noChangeArrowheads="1"/>
          </p:cNvSpPr>
          <p:nvPr/>
        </p:nvSpPr>
        <p:spPr bwMode="auto">
          <a:xfrm flipH="1">
            <a:off x="1620838" y="4660900"/>
            <a:ext cx="98425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pSp>
        <p:nvGrpSpPr>
          <p:cNvPr id="8214" name="Group 42"/>
          <p:cNvGrpSpPr>
            <a:grpSpLocks/>
          </p:cNvGrpSpPr>
          <p:nvPr/>
        </p:nvGrpSpPr>
        <p:grpSpPr bwMode="auto">
          <a:xfrm>
            <a:off x="900113" y="2449513"/>
            <a:ext cx="617537" cy="2852737"/>
            <a:chOff x="631" y="2704"/>
            <a:chExt cx="389" cy="1307"/>
          </a:xfrm>
        </p:grpSpPr>
        <p:sp>
          <p:nvSpPr>
            <p:cNvPr id="8215" name="Line 43"/>
            <p:cNvSpPr>
              <a:spLocks noChangeShapeType="1"/>
            </p:cNvSpPr>
            <p:nvPr/>
          </p:nvSpPr>
          <p:spPr bwMode="auto">
            <a:xfrm rot="10800000" flipH="1" flipV="1">
              <a:off x="913" y="2709"/>
              <a:ext cx="105" cy="897"/>
            </a:xfrm>
            <a:prstGeom prst="line">
              <a:avLst/>
            </a:prstGeom>
            <a:noFill/>
            <a:ln w="9525">
              <a:solidFill>
                <a:srgbClr val="CBC4B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216" name="AutoShape 44"/>
            <p:cNvSpPr>
              <a:spLocks noChangeArrowheads="1"/>
            </p:cNvSpPr>
            <p:nvPr/>
          </p:nvSpPr>
          <p:spPr bwMode="auto">
            <a:xfrm rot="10800000" flipH="1" flipV="1">
              <a:off x="640" y="3606"/>
              <a:ext cx="380" cy="405"/>
            </a:xfrm>
            <a:prstGeom prst="parallelogram">
              <a:avLst>
                <a:gd name="adj" fmla="val 30065"/>
              </a:avLst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8217" name="Rectangle 45"/>
            <p:cNvSpPr>
              <a:spLocks noChangeArrowheads="1"/>
            </p:cNvSpPr>
            <p:nvPr/>
          </p:nvSpPr>
          <p:spPr bwMode="auto">
            <a:xfrm rot="10800000">
              <a:off x="648" y="2704"/>
              <a:ext cx="265" cy="1306"/>
            </a:xfrm>
            <a:prstGeom prst="rect">
              <a:avLst/>
            </a:prstGeom>
            <a:gradFill rotWithShape="1">
              <a:gsLst>
                <a:gs pos="0">
                  <a:srgbClr val="CC3300"/>
                </a:gs>
                <a:gs pos="100000">
                  <a:srgbClr val="00FF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endParaRPr kumimoji="0" lang="ko-KR" altLang="ko-KR" sz="2000" b="1" i="1">
                <a:solidFill>
                  <a:srgbClr val="6600CC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8218" name="Text Box 46"/>
            <p:cNvSpPr txBox="1">
              <a:spLocks noChangeArrowheads="1"/>
            </p:cNvSpPr>
            <p:nvPr/>
          </p:nvSpPr>
          <p:spPr bwMode="auto">
            <a:xfrm>
              <a:off x="631" y="2742"/>
              <a:ext cx="308" cy="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en-US" altLang="ko-KR" sz="2000" b="1">
                  <a:solidFill>
                    <a:srgbClr val="6600CC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</a:t>
              </a:r>
              <a:r>
                <a:rPr lang="ko-KR" altLang="en-US" sz="2000" b="1">
                  <a:solidFill>
                    <a:srgbClr val="6600CC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야간  주행의  경우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90751E-6 L -1.02778 1.9075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Oval 2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9220" name="Oval 3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104452" name="Object 4"/>
          <p:cNvGraphicFramePr>
            <a:graphicFrameLocks noChangeAspect="1"/>
          </p:cNvGraphicFramePr>
          <p:nvPr/>
        </p:nvGraphicFramePr>
        <p:xfrm>
          <a:off x="6877050" y="476250"/>
          <a:ext cx="13668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Image" r:id="rId3" imgW="4850794" imgH="3822222" progId="Photoshop.Image.9">
                  <p:embed/>
                </p:oleObj>
              </mc:Choice>
              <mc:Fallback>
                <p:oleObj name="Image" r:id="rId3" imgW="4850794" imgH="3822222" progId="Photoshop.Image.9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76250"/>
                        <a:ext cx="136683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6832600" y="404813"/>
            <a:ext cx="1512888" cy="11525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2154238" y="1265238"/>
            <a:ext cx="3641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3200" b="1">
                <a:latin typeface="HY견고딕" panose="02030600000101010101" pitchFamily="18" charset="-127"/>
                <a:ea typeface="HY견고딕" panose="02030600000101010101" pitchFamily="18" charset="-127"/>
              </a:rPr>
              <a:t>안 전  운 전   요 령</a:t>
            </a:r>
          </a:p>
        </p:txBody>
      </p:sp>
      <p:pic>
        <p:nvPicPr>
          <p:cNvPr id="1044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749925"/>
            <a:ext cx="180498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64" name="Text Box 16"/>
          <p:cNvSpPr txBox="1">
            <a:spLocks noChangeArrowheads="1"/>
          </p:cNvSpPr>
          <p:nvPr/>
        </p:nvSpPr>
        <p:spPr bwMode="auto">
          <a:xfrm>
            <a:off x="1739900" y="1835150"/>
            <a:ext cx="881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방 법</a:t>
            </a:r>
          </a:p>
        </p:txBody>
      </p:sp>
      <p:sp>
        <p:nvSpPr>
          <p:cNvPr id="9225" name="Text Box 17"/>
          <p:cNvSpPr txBox="1">
            <a:spLocks noChangeArrowheads="1"/>
          </p:cNvSpPr>
          <p:nvPr/>
        </p:nvSpPr>
        <p:spPr bwMode="auto">
          <a:xfrm>
            <a:off x="1725613" y="2216150"/>
            <a:ext cx="7383462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200" b="1">
                <a:solidFill>
                  <a:schemeClr val="folHlink"/>
                </a:solidFill>
              </a:rPr>
              <a:t> </a:t>
            </a:r>
            <a:r>
              <a:rPr lang="en-US" altLang="ko-KR" sz="2200" b="1">
                <a:solidFill>
                  <a:srgbClr val="6600CC"/>
                </a:solidFill>
              </a:rPr>
              <a:t>- </a:t>
            </a:r>
            <a:r>
              <a:rPr lang="ko-KR" altLang="en-US" sz="2200" b="1">
                <a:solidFill>
                  <a:srgbClr val="6600CC"/>
                </a:solidFill>
              </a:rPr>
              <a:t>레버를 사용하는 전륜 </a:t>
            </a:r>
            <a:r>
              <a:rPr lang="en-US" altLang="ko-KR" sz="2200" b="1">
                <a:solidFill>
                  <a:srgbClr val="6600CC"/>
                </a:solidFill>
              </a:rPr>
              <a:t>brake </a:t>
            </a:r>
          </a:p>
          <a:p>
            <a:pPr eaLnBrk="1" hangingPunct="1"/>
            <a:r>
              <a:rPr lang="en-US" altLang="ko-KR" sz="2200" b="1">
                <a:solidFill>
                  <a:srgbClr val="6600CC"/>
                </a:solidFill>
              </a:rPr>
              <a:t> - brake  </a:t>
            </a:r>
            <a:r>
              <a:rPr lang="ko-KR" altLang="en-US" sz="2200" b="1">
                <a:solidFill>
                  <a:srgbClr val="6600CC"/>
                </a:solidFill>
              </a:rPr>
              <a:t>페달을 사용하는 후륜 </a:t>
            </a:r>
            <a:r>
              <a:rPr lang="en-US" altLang="ko-KR" sz="2200" b="1">
                <a:solidFill>
                  <a:srgbClr val="6600CC"/>
                </a:solidFill>
              </a:rPr>
              <a:t>brake</a:t>
            </a:r>
          </a:p>
          <a:p>
            <a:pPr eaLnBrk="1" hangingPunct="1"/>
            <a:r>
              <a:rPr lang="en-US" altLang="ko-KR" sz="2200" b="1">
                <a:solidFill>
                  <a:srgbClr val="6600CC"/>
                </a:solidFill>
              </a:rPr>
              <a:t> - </a:t>
            </a:r>
            <a:r>
              <a:rPr lang="ko-KR" altLang="en-US" sz="2200" b="1">
                <a:solidFill>
                  <a:srgbClr val="6600CC"/>
                </a:solidFill>
              </a:rPr>
              <a:t>엑슬을 제자리로 돌리거나</a:t>
            </a:r>
            <a:r>
              <a:rPr lang="en-US" altLang="ko-KR" sz="2200" b="1">
                <a:solidFill>
                  <a:srgbClr val="6600CC"/>
                </a:solidFill>
              </a:rPr>
              <a:t>, </a:t>
            </a:r>
            <a:r>
              <a:rPr lang="ko-KR" altLang="en-US" sz="2200" b="1">
                <a:solidFill>
                  <a:srgbClr val="6600CC"/>
                </a:solidFill>
              </a:rPr>
              <a:t>저속기어에 의한 엔진</a:t>
            </a:r>
            <a:r>
              <a:rPr lang="en-US" altLang="ko-KR" sz="2200" b="1">
                <a:solidFill>
                  <a:srgbClr val="6600CC"/>
                </a:solidFill>
              </a:rPr>
              <a:t>brake</a:t>
            </a:r>
            <a:r>
              <a:rPr lang="en-US" altLang="ko-KR" sz="2200"/>
              <a:t> </a:t>
            </a:r>
          </a:p>
        </p:txBody>
      </p:sp>
      <p:sp>
        <p:nvSpPr>
          <p:cNvPr id="104467" name="Text Box 19"/>
          <p:cNvSpPr txBox="1">
            <a:spLocks noChangeArrowheads="1"/>
          </p:cNvSpPr>
          <p:nvPr/>
        </p:nvSpPr>
        <p:spPr bwMode="auto">
          <a:xfrm>
            <a:off x="1654175" y="3395663"/>
            <a:ext cx="237331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r>
              <a:rPr lang="ko-KR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제동시 주의 사항</a:t>
            </a:r>
          </a:p>
        </p:txBody>
      </p:sp>
      <p:sp>
        <p:nvSpPr>
          <p:cNvPr id="9227" name="Oval 21"/>
          <p:cNvSpPr>
            <a:spLocks noChangeArrowheads="1"/>
          </p:cNvSpPr>
          <p:nvPr/>
        </p:nvSpPr>
        <p:spPr bwMode="auto">
          <a:xfrm flipH="1">
            <a:off x="1622425" y="2036763"/>
            <a:ext cx="98425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9228" name="Oval 25"/>
          <p:cNvSpPr>
            <a:spLocks noChangeArrowheads="1"/>
          </p:cNvSpPr>
          <p:nvPr/>
        </p:nvSpPr>
        <p:spPr bwMode="auto">
          <a:xfrm flipH="1">
            <a:off x="1601788" y="3584575"/>
            <a:ext cx="98425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pSp>
        <p:nvGrpSpPr>
          <p:cNvPr id="9229" name="Group 39"/>
          <p:cNvGrpSpPr>
            <a:grpSpLocks/>
          </p:cNvGrpSpPr>
          <p:nvPr/>
        </p:nvGrpSpPr>
        <p:grpSpPr bwMode="auto">
          <a:xfrm>
            <a:off x="684213" y="2363788"/>
            <a:ext cx="655637" cy="3024187"/>
            <a:chOff x="607" y="2704"/>
            <a:chExt cx="413" cy="1396"/>
          </a:xfrm>
        </p:grpSpPr>
        <p:sp>
          <p:nvSpPr>
            <p:cNvPr id="9236" name="Line 32"/>
            <p:cNvSpPr>
              <a:spLocks noChangeShapeType="1"/>
            </p:cNvSpPr>
            <p:nvPr/>
          </p:nvSpPr>
          <p:spPr bwMode="auto">
            <a:xfrm rot="10800000" flipH="1" flipV="1">
              <a:off x="913" y="2709"/>
              <a:ext cx="105" cy="897"/>
            </a:xfrm>
            <a:prstGeom prst="line">
              <a:avLst/>
            </a:prstGeom>
            <a:noFill/>
            <a:ln w="9525">
              <a:solidFill>
                <a:srgbClr val="CBC4B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37" name="AutoShape 33"/>
            <p:cNvSpPr>
              <a:spLocks noChangeArrowheads="1"/>
            </p:cNvSpPr>
            <p:nvPr/>
          </p:nvSpPr>
          <p:spPr bwMode="auto">
            <a:xfrm rot="10800000" flipH="1" flipV="1">
              <a:off x="640" y="3606"/>
              <a:ext cx="380" cy="405"/>
            </a:xfrm>
            <a:prstGeom prst="parallelogram">
              <a:avLst>
                <a:gd name="adj" fmla="val 30065"/>
              </a:avLst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9238" name="Rectangle 34"/>
            <p:cNvSpPr>
              <a:spLocks noChangeArrowheads="1"/>
            </p:cNvSpPr>
            <p:nvPr/>
          </p:nvSpPr>
          <p:spPr bwMode="auto">
            <a:xfrm rot="10800000">
              <a:off x="648" y="2704"/>
              <a:ext cx="265" cy="1306"/>
            </a:xfrm>
            <a:prstGeom prst="rect">
              <a:avLst/>
            </a:prstGeom>
            <a:gradFill rotWithShape="1">
              <a:gsLst>
                <a:gs pos="0">
                  <a:srgbClr val="CC3300"/>
                </a:gs>
                <a:gs pos="100000">
                  <a:srgbClr val="00FF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endParaRPr kumimoji="0" lang="ko-KR" altLang="ko-KR" sz="2000" b="1" i="1">
                <a:solidFill>
                  <a:srgbClr val="6600CC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04483" name="Text Box 35"/>
            <p:cNvSpPr txBox="1">
              <a:spLocks noChangeArrowheads="1"/>
            </p:cNvSpPr>
            <p:nvPr/>
          </p:nvSpPr>
          <p:spPr bwMode="auto">
            <a:xfrm>
              <a:off x="607" y="2742"/>
              <a:ext cx="366" cy="1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>
                <a:defRPr/>
              </a:pPr>
              <a:r>
                <a:rPr lang="en-US" altLang="ko-KR" sz="2400" b="1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brake</a:t>
              </a:r>
              <a:r>
                <a:rPr lang="en-US" altLang="ko-KR" sz="240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altLang="ko-KR" sz="2600" b="1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ko-KR" altLang="en-US" sz="2400" b="1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조작의 경우</a:t>
              </a:r>
            </a:p>
          </p:txBody>
        </p:sp>
      </p:grpSp>
      <p:grpSp>
        <p:nvGrpSpPr>
          <p:cNvPr id="9230" name="Group 36"/>
          <p:cNvGrpSpPr>
            <a:grpSpLocks/>
          </p:cNvGrpSpPr>
          <p:nvPr/>
        </p:nvGrpSpPr>
        <p:grpSpPr bwMode="auto">
          <a:xfrm>
            <a:off x="5335588" y="1635125"/>
            <a:ext cx="722312" cy="358775"/>
            <a:chOff x="3361" y="1030"/>
            <a:chExt cx="455" cy="226"/>
          </a:xfrm>
        </p:grpSpPr>
        <p:sp>
          <p:nvSpPr>
            <p:cNvPr id="9234" name="Oval 37"/>
            <p:cNvSpPr>
              <a:spLocks noChangeArrowheads="1"/>
            </p:cNvSpPr>
            <p:nvPr/>
          </p:nvSpPr>
          <p:spPr bwMode="auto">
            <a:xfrm rot="5400000">
              <a:off x="3429" y="962"/>
              <a:ext cx="91" cy="2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9235" name="Oval 38"/>
            <p:cNvSpPr>
              <a:spLocks noChangeArrowheads="1"/>
            </p:cNvSpPr>
            <p:nvPr/>
          </p:nvSpPr>
          <p:spPr bwMode="auto">
            <a:xfrm rot="1940294">
              <a:off x="3363" y="1072"/>
              <a:ext cx="453" cy="18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9231" name="Text Box 40"/>
          <p:cNvSpPr txBox="1">
            <a:spLocks noChangeArrowheads="1"/>
          </p:cNvSpPr>
          <p:nvPr/>
        </p:nvSpPr>
        <p:spPr bwMode="auto">
          <a:xfrm>
            <a:off x="1793875" y="3787775"/>
            <a:ext cx="705485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solidFill>
                  <a:schemeClr val="folHlink"/>
                </a:solidFill>
                <a:latin typeface="Arial" panose="020B0604020202020204" pitchFamily="34" charset="0"/>
              </a:rPr>
              <a:t> </a:t>
            </a:r>
            <a:r>
              <a:rPr lang="en-US" altLang="ko-KR" sz="2000" b="1">
                <a:solidFill>
                  <a:srgbClr val="6600CC"/>
                </a:solidFill>
              </a:rPr>
              <a:t>- </a:t>
            </a:r>
            <a:r>
              <a:rPr lang="ko-KR" altLang="en-US" sz="2200" b="1">
                <a:solidFill>
                  <a:srgbClr val="6600CC"/>
                </a:solidFill>
              </a:rPr>
              <a:t>제동을 걸때는 차체를 수직으로 유지하고 핸들을 </a:t>
            </a:r>
          </a:p>
          <a:p>
            <a:pPr eaLnBrk="1" hangingPunct="1"/>
            <a:r>
              <a:rPr lang="ko-KR" altLang="en-US" sz="2200" b="1">
                <a:solidFill>
                  <a:srgbClr val="6600CC"/>
                </a:solidFill>
              </a:rPr>
              <a:t>   꺽지않은 상태에서 엔진브레이크를 걸면서 전</a:t>
            </a:r>
            <a:r>
              <a:rPr lang="en-US" altLang="ko-KR" sz="2200" b="1">
                <a:solidFill>
                  <a:srgbClr val="6600CC"/>
                </a:solidFill>
              </a:rPr>
              <a:t>,</a:t>
            </a:r>
            <a:r>
              <a:rPr lang="ko-KR" altLang="en-US" sz="2200" b="1">
                <a:solidFill>
                  <a:srgbClr val="6600CC"/>
                </a:solidFill>
              </a:rPr>
              <a:t>후륜의 </a:t>
            </a:r>
          </a:p>
          <a:p>
            <a:pPr eaLnBrk="1" hangingPunct="1"/>
            <a:r>
              <a:rPr lang="ko-KR" altLang="en-US" sz="2200" b="1">
                <a:solidFill>
                  <a:srgbClr val="6600CC"/>
                </a:solidFill>
              </a:rPr>
              <a:t>   동시에 건다</a:t>
            </a:r>
            <a:r>
              <a:rPr lang="en-US" altLang="ko-KR" sz="2200" b="1">
                <a:solidFill>
                  <a:srgbClr val="6600CC"/>
                </a:solidFill>
              </a:rPr>
              <a:t>.</a:t>
            </a:r>
          </a:p>
        </p:txBody>
      </p:sp>
      <p:sp>
        <p:nvSpPr>
          <p:cNvPr id="9232" name="Text Box 43"/>
          <p:cNvSpPr txBox="1">
            <a:spLocks noChangeArrowheads="1"/>
          </p:cNvSpPr>
          <p:nvPr/>
        </p:nvSpPr>
        <p:spPr bwMode="auto">
          <a:xfrm>
            <a:off x="1793875" y="4852988"/>
            <a:ext cx="66373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solidFill>
                  <a:schemeClr val="folHlink"/>
                </a:solidFill>
                <a:latin typeface="Arial" panose="020B0604020202020204" pitchFamily="34" charset="0"/>
              </a:rPr>
              <a:t> </a:t>
            </a:r>
            <a:r>
              <a:rPr lang="en-US" altLang="ko-KR" sz="2000" b="1">
                <a:solidFill>
                  <a:srgbClr val="6600CC"/>
                </a:solidFill>
              </a:rPr>
              <a:t>- </a:t>
            </a:r>
            <a:r>
              <a:rPr lang="ko-KR" altLang="en-US" sz="2000" b="1">
                <a:solidFill>
                  <a:srgbClr val="6600CC"/>
                </a:solidFill>
              </a:rPr>
              <a:t>엔진브레이크의 경우 기어를 단번에 고속에서 저속으로</a:t>
            </a:r>
          </a:p>
          <a:p>
            <a:pPr eaLnBrk="1" hangingPunct="1"/>
            <a:r>
              <a:rPr lang="ko-KR" altLang="en-US" sz="2000" b="1">
                <a:solidFill>
                  <a:srgbClr val="6600CC"/>
                </a:solidFill>
              </a:rPr>
              <a:t>    변경하면 엔진이 손상되거나</a:t>
            </a:r>
            <a:r>
              <a:rPr lang="en-US" altLang="ko-KR" sz="2000" b="1">
                <a:solidFill>
                  <a:srgbClr val="6600CC"/>
                </a:solidFill>
              </a:rPr>
              <a:t>, </a:t>
            </a:r>
            <a:r>
              <a:rPr lang="ko-KR" altLang="en-US" sz="2000" b="1">
                <a:solidFill>
                  <a:srgbClr val="6600CC"/>
                </a:solidFill>
              </a:rPr>
              <a:t>넘어질우려가 있으므로 </a:t>
            </a:r>
          </a:p>
          <a:p>
            <a:pPr eaLnBrk="1" hangingPunct="1"/>
            <a:r>
              <a:rPr lang="ko-KR" altLang="en-US" sz="2000" b="1">
                <a:solidFill>
                  <a:srgbClr val="6600CC"/>
                </a:solidFill>
              </a:rPr>
              <a:t>    저속기어의 순서로 변속한다</a:t>
            </a:r>
            <a:r>
              <a:rPr lang="en-US" altLang="ko-KR" sz="2000" b="1">
                <a:solidFill>
                  <a:srgbClr val="6600CC"/>
                </a:solidFill>
              </a:rPr>
              <a:t>.</a:t>
            </a:r>
            <a:endParaRPr lang="en-US" altLang="ko-KR" sz="2200" b="1">
              <a:solidFill>
                <a:srgbClr val="6600CC"/>
              </a:solidFill>
            </a:endParaRPr>
          </a:p>
        </p:txBody>
      </p:sp>
      <p:sp>
        <p:nvSpPr>
          <p:cNvPr id="9233" name="Text Box 44"/>
          <p:cNvSpPr txBox="1">
            <a:spLocks noChangeArrowheads="1"/>
          </p:cNvSpPr>
          <p:nvPr/>
        </p:nvSpPr>
        <p:spPr bwMode="auto">
          <a:xfrm>
            <a:off x="1793875" y="5854700"/>
            <a:ext cx="63896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>
                <a:solidFill>
                  <a:srgbClr val="6600CC"/>
                </a:solidFill>
                <a:latin typeface="Arial" panose="020B0604020202020204" pitchFamily="34" charset="0"/>
              </a:rPr>
              <a:t> </a:t>
            </a:r>
            <a:r>
              <a:rPr lang="en-US" altLang="ko-KR" sz="2000" b="1">
                <a:solidFill>
                  <a:srgbClr val="6600CC"/>
                </a:solidFill>
              </a:rPr>
              <a:t>- </a:t>
            </a:r>
            <a:r>
              <a:rPr lang="ko-KR" altLang="en-US" sz="2000" b="1">
                <a:solidFill>
                  <a:srgbClr val="6600CC"/>
                </a:solidFill>
              </a:rPr>
              <a:t>브레이크는 몇 번씩 나누어 사용하면서 제동을 건다</a:t>
            </a:r>
            <a:r>
              <a:rPr lang="en-US" altLang="ko-KR" sz="2000" b="1">
                <a:solidFill>
                  <a:srgbClr val="6600CC"/>
                </a:solidFill>
              </a:rPr>
              <a:t>..</a:t>
            </a:r>
            <a:endParaRPr lang="en-US" altLang="ko-KR" sz="2200" b="1">
              <a:solidFill>
                <a:srgbClr val="66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90751E-6 L -1.02778 1.9075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Oval 2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0244" name="Oval 3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107524" name="Object 4"/>
          <p:cNvGraphicFramePr>
            <a:graphicFrameLocks noChangeAspect="1"/>
          </p:cNvGraphicFramePr>
          <p:nvPr/>
        </p:nvGraphicFramePr>
        <p:xfrm>
          <a:off x="6877050" y="476250"/>
          <a:ext cx="13668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Image" r:id="rId3" imgW="4850794" imgH="3822222" progId="Photoshop.Image.9">
                  <p:embed/>
                </p:oleObj>
              </mc:Choice>
              <mc:Fallback>
                <p:oleObj name="Image" r:id="rId3" imgW="4850794" imgH="3822222" progId="Photoshop.Image.9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76250"/>
                        <a:ext cx="136683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6832600" y="404813"/>
            <a:ext cx="1512888" cy="11525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1592263" y="1325563"/>
            <a:ext cx="3270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2800" b="1">
                <a:solidFill>
                  <a:schemeClr val="folHlin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이륜차  관리 </a:t>
            </a:r>
            <a:r>
              <a:rPr kumimoji="0" lang="en-US" altLang="ko-KR" sz="2800" b="1">
                <a:solidFill>
                  <a:schemeClr val="folHlin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Point</a:t>
            </a:r>
          </a:p>
        </p:txBody>
      </p:sp>
      <p:pic>
        <p:nvPicPr>
          <p:cNvPr id="10247" name="Picture 8" descr="0901_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379413"/>
            <a:ext cx="144462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9" descr="0901_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2109788"/>
            <a:ext cx="144462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749925"/>
            <a:ext cx="180498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Text Box 79"/>
          <p:cNvSpPr txBox="1">
            <a:spLocks noChangeArrowheads="1"/>
          </p:cNvSpPr>
          <p:nvPr/>
        </p:nvSpPr>
        <p:spPr bwMode="auto">
          <a:xfrm>
            <a:off x="1311275" y="1970088"/>
            <a:ext cx="75120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200" b="1">
                <a:solidFill>
                  <a:schemeClr val="bg2"/>
                </a:solidFill>
              </a:rPr>
              <a:t>노상 주차시 가능한 한 바람을 등지고 메인스탠드 사용 주차</a:t>
            </a:r>
          </a:p>
        </p:txBody>
      </p:sp>
      <p:sp>
        <p:nvSpPr>
          <p:cNvPr id="10251" name="Text Box 80"/>
          <p:cNvSpPr txBox="1">
            <a:spLocks noChangeArrowheads="1"/>
          </p:cNvSpPr>
          <p:nvPr/>
        </p:nvSpPr>
        <p:spPr bwMode="auto">
          <a:xfrm>
            <a:off x="1311275" y="2401888"/>
            <a:ext cx="7694613" cy="141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200" b="1">
                <a:solidFill>
                  <a:schemeClr val="bg2"/>
                </a:solidFill>
              </a:rPr>
              <a:t>작동부위에 방청유 및 오일을 주입하거나</a:t>
            </a:r>
            <a:r>
              <a:rPr lang="en-US" altLang="ko-KR" sz="2200" b="1">
                <a:solidFill>
                  <a:schemeClr val="bg2"/>
                </a:solidFill>
              </a:rPr>
              <a:t>, </a:t>
            </a:r>
            <a:r>
              <a:rPr lang="ko-KR" altLang="en-US" sz="2200" b="1">
                <a:solidFill>
                  <a:schemeClr val="bg2"/>
                </a:solidFill>
              </a:rPr>
              <a:t>케이블내에 부동액</a:t>
            </a:r>
          </a:p>
          <a:p>
            <a:pPr eaLnBrk="1" hangingPunct="1"/>
            <a:r>
              <a:rPr lang="en-US" altLang="ko-KR" sz="2200" b="1">
                <a:solidFill>
                  <a:schemeClr val="bg2"/>
                </a:solidFill>
              </a:rPr>
              <a:t>(</a:t>
            </a:r>
            <a:r>
              <a:rPr lang="ko-KR" altLang="en-US" sz="2200" b="1">
                <a:solidFill>
                  <a:schemeClr val="bg2"/>
                </a:solidFill>
              </a:rPr>
              <a:t>원액</a:t>
            </a:r>
            <a:r>
              <a:rPr lang="en-US" altLang="ko-KR" sz="2200" b="1">
                <a:solidFill>
                  <a:schemeClr val="bg2"/>
                </a:solidFill>
              </a:rPr>
              <a:t>) </a:t>
            </a:r>
            <a:r>
              <a:rPr lang="ko-KR" altLang="en-US" sz="2200" b="1">
                <a:solidFill>
                  <a:schemeClr val="bg2"/>
                </a:solidFill>
              </a:rPr>
              <a:t>주입으로 결빙방지</a:t>
            </a:r>
          </a:p>
          <a:p>
            <a:pPr eaLnBrk="1" hangingPunct="1"/>
            <a:r>
              <a:rPr lang="ko-KR" altLang="en-US" sz="2200" b="1">
                <a:solidFill>
                  <a:schemeClr val="bg2"/>
                </a:solidFill>
              </a:rPr>
              <a:t> </a:t>
            </a:r>
            <a:r>
              <a:rPr lang="en-US" altLang="ko-KR" sz="2100" b="1">
                <a:solidFill>
                  <a:srgbClr val="6600CC"/>
                </a:solidFill>
              </a:rPr>
              <a:t>- </a:t>
            </a:r>
            <a:r>
              <a:rPr lang="ko-KR" altLang="en-US" sz="2100" b="1">
                <a:solidFill>
                  <a:srgbClr val="6600CC"/>
                </a:solidFill>
              </a:rPr>
              <a:t>노출된 작동부위</a:t>
            </a:r>
            <a:r>
              <a:rPr lang="en-US" altLang="ko-KR" sz="2100" b="1">
                <a:solidFill>
                  <a:srgbClr val="6600CC"/>
                </a:solidFill>
              </a:rPr>
              <a:t>, </a:t>
            </a:r>
            <a:r>
              <a:rPr lang="ko-KR" altLang="en-US" sz="2100" b="1">
                <a:solidFill>
                  <a:srgbClr val="6600CC"/>
                </a:solidFill>
              </a:rPr>
              <a:t>케이블류에 물기가 묻어있을 경우 겨울에는</a:t>
            </a:r>
          </a:p>
          <a:p>
            <a:pPr eaLnBrk="1" hangingPunct="1"/>
            <a:r>
              <a:rPr lang="ko-KR" altLang="en-US" sz="2100" b="1">
                <a:solidFill>
                  <a:srgbClr val="6600CC"/>
                </a:solidFill>
              </a:rPr>
              <a:t>    주행중 얼어서 주행이 안되는 경우가 있다 </a:t>
            </a:r>
          </a:p>
        </p:txBody>
      </p:sp>
      <p:pic>
        <p:nvPicPr>
          <p:cNvPr id="10252" name="Picture 81" descr="0901_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2573338"/>
            <a:ext cx="144462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 Box 82"/>
          <p:cNvSpPr txBox="1">
            <a:spLocks noChangeArrowheads="1"/>
          </p:cNvSpPr>
          <p:nvPr/>
        </p:nvSpPr>
        <p:spPr bwMode="auto">
          <a:xfrm>
            <a:off x="1311275" y="3783013"/>
            <a:ext cx="6808788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200" b="1">
                <a:solidFill>
                  <a:schemeClr val="bg2"/>
                </a:solidFill>
              </a:rPr>
              <a:t>세차는 게을리 하지 말것</a:t>
            </a:r>
            <a:r>
              <a:rPr lang="ko-KR" altLang="en-US" sz="2200" b="1">
                <a:solidFill>
                  <a:srgbClr val="6600CC"/>
                </a:solidFill>
              </a:rPr>
              <a:t> </a:t>
            </a:r>
          </a:p>
          <a:p>
            <a:pPr eaLnBrk="1" hangingPunct="1"/>
            <a:r>
              <a:rPr lang="ko-KR" altLang="en-US" sz="2200" b="1">
                <a:solidFill>
                  <a:srgbClr val="6600CC"/>
                </a:solidFill>
              </a:rPr>
              <a:t> </a:t>
            </a:r>
            <a:r>
              <a:rPr lang="en-US" altLang="ko-KR" sz="2100" b="1">
                <a:solidFill>
                  <a:srgbClr val="6600CC"/>
                </a:solidFill>
              </a:rPr>
              <a:t>- </a:t>
            </a:r>
            <a:r>
              <a:rPr lang="ko-KR" altLang="en-US" sz="2100" b="1">
                <a:solidFill>
                  <a:srgbClr val="6600CC"/>
                </a:solidFill>
              </a:rPr>
              <a:t>염화칼슘 살포 및 산성비 등 악조건 운전 후 </a:t>
            </a:r>
          </a:p>
          <a:p>
            <a:pPr eaLnBrk="1" hangingPunct="1"/>
            <a:r>
              <a:rPr lang="ko-KR" altLang="en-US" sz="2100" b="1">
                <a:solidFill>
                  <a:srgbClr val="6600CC"/>
                </a:solidFill>
              </a:rPr>
              <a:t> </a:t>
            </a:r>
            <a:r>
              <a:rPr lang="en-US" altLang="ko-KR" sz="2100" b="1">
                <a:solidFill>
                  <a:srgbClr val="6600CC"/>
                </a:solidFill>
              </a:rPr>
              <a:t>- </a:t>
            </a:r>
            <a:r>
              <a:rPr lang="ko-KR" altLang="en-US" sz="2100" b="1">
                <a:solidFill>
                  <a:srgbClr val="6600CC"/>
                </a:solidFill>
              </a:rPr>
              <a:t>세차후 물기를 제거 및 움직이는 부위</a:t>
            </a:r>
            <a:r>
              <a:rPr lang="en-US" altLang="ko-KR" sz="2100" b="1">
                <a:solidFill>
                  <a:srgbClr val="6600CC"/>
                </a:solidFill>
              </a:rPr>
              <a:t>, </a:t>
            </a:r>
            <a:r>
              <a:rPr lang="ko-KR" altLang="en-US" sz="2100" b="1">
                <a:solidFill>
                  <a:srgbClr val="6600CC"/>
                </a:solidFill>
              </a:rPr>
              <a:t>도금 부위에는 </a:t>
            </a:r>
          </a:p>
          <a:p>
            <a:pPr eaLnBrk="1" hangingPunct="1"/>
            <a:r>
              <a:rPr lang="ko-KR" altLang="en-US" sz="2100" b="1">
                <a:solidFill>
                  <a:srgbClr val="6600CC"/>
                </a:solidFill>
              </a:rPr>
              <a:t>    오일 및 방청유를 바를 것</a:t>
            </a:r>
          </a:p>
        </p:txBody>
      </p:sp>
      <p:pic>
        <p:nvPicPr>
          <p:cNvPr id="10254" name="Picture 84" descr="0901_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3933825"/>
            <a:ext cx="144462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85" descr="0901_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5399088"/>
            <a:ext cx="144462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6" name="Text Box 86"/>
          <p:cNvSpPr txBox="1">
            <a:spLocks noChangeArrowheads="1"/>
          </p:cNvSpPr>
          <p:nvPr/>
        </p:nvSpPr>
        <p:spPr bwMode="auto">
          <a:xfrm>
            <a:off x="1500188" y="5259388"/>
            <a:ext cx="75120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200" b="1"/>
              <a:t>시동이 잘 걸리지 않을 때는 스타팅 모타를 계속 회전시키지</a:t>
            </a:r>
          </a:p>
          <a:p>
            <a:pPr eaLnBrk="1" hangingPunct="1"/>
            <a:r>
              <a:rPr lang="ko-KR" altLang="en-US" sz="2200" b="1"/>
              <a:t>말고 약 </a:t>
            </a:r>
            <a:r>
              <a:rPr lang="en-US" altLang="ko-KR" sz="2200" b="1"/>
              <a:t>10 </a:t>
            </a:r>
            <a:r>
              <a:rPr lang="ko-KR" altLang="en-US" sz="2200" b="1"/>
              <a:t>여초 동안 쉬었다가 재시동하거나 발시동 병행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90751E-6 L -1.02778 1.9075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Oval 2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1268" name="Oval 3"/>
          <p:cNvSpPr>
            <a:spLocks noChangeArrowheads="1"/>
          </p:cNvSpPr>
          <p:nvPr/>
        </p:nvSpPr>
        <p:spPr bwMode="auto">
          <a:xfrm>
            <a:off x="6804025" y="404813"/>
            <a:ext cx="1584325" cy="1079500"/>
          </a:xfrm>
          <a:prstGeom prst="ellipse">
            <a:avLst/>
          </a:prstGeom>
          <a:noFill/>
          <a:ln w="9525">
            <a:solidFill>
              <a:srgbClr val="97FDFF">
                <a:alpha val="784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108548" name="Object 4"/>
          <p:cNvGraphicFramePr>
            <a:graphicFrameLocks noChangeAspect="1"/>
          </p:cNvGraphicFramePr>
          <p:nvPr/>
        </p:nvGraphicFramePr>
        <p:xfrm>
          <a:off x="6877050" y="476250"/>
          <a:ext cx="13668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Image" r:id="rId3" imgW="4850794" imgH="3822222" progId="Photoshop.Image.9">
                  <p:embed/>
                </p:oleObj>
              </mc:Choice>
              <mc:Fallback>
                <p:oleObj name="Image" r:id="rId3" imgW="4850794" imgH="3822222" progId="Photoshop.Image.9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76250"/>
                        <a:ext cx="136683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6832600" y="404813"/>
            <a:ext cx="1512888" cy="11525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TopRight"/>
            <a:lightRig rig="legacyFlat2" dir="t"/>
          </a:scene3d>
          <a:sp3d prstMaterial="legacyWireframe">
            <a:bevelT w="13500" h="13500" prst="angle"/>
            <a:bevelB w="13500" h="13500" prst="angle"/>
            <a:extrusionClr>
              <a:schemeClr val="tx2"/>
            </a:extrusionClr>
            <a:contourClr>
              <a:schemeClr val="tx2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1592263" y="1325563"/>
            <a:ext cx="3270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2800" b="1">
                <a:solidFill>
                  <a:schemeClr val="folHlin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이륜차  관리 </a:t>
            </a:r>
            <a:r>
              <a:rPr kumimoji="0" lang="en-US" altLang="ko-KR" sz="2800" b="1">
                <a:solidFill>
                  <a:schemeClr val="folHlin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Point</a:t>
            </a:r>
          </a:p>
        </p:txBody>
      </p:sp>
      <p:pic>
        <p:nvPicPr>
          <p:cNvPr id="11271" name="Picture 8" descr="0901_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379413"/>
            <a:ext cx="144462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9" descr="0901_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433638"/>
            <a:ext cx="144463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749925"/>
            <a:ext cx="180498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 Box 11"/>
          <p:cNvSpPr txBox="1">
            <a:spLocks noChangeArrowheads="1"/>
          </p:cNvSpPr>
          <p:nvPr/>
        </p:nvSpPr>
        <p:spPr bwMode="auto">
          <a:xfrm>
            <a:off x="1116013" y="2293938"/>
            <a:ext cx="739298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200" b="1"/>
              <a:t>워밍업은 기본적이지만 겨울철에는 평상시보다 </a:t>
            </a:r>
            <a:r>
              <a:rPr lang="en-US" altLang="ko-KR" sz="2200" b="1"/>
              <a:t>2</a:t>
            </a:r>
            <a:r>
              <a:rPr lang="ko-KR" altLang="en-US" sz="2200" b="1"/>
              <a:t>배로 실시</a:t>
            </a:r>
            <a:endParaRPr lang="ko-KR" altLang="en-US" sz="2100" b="1">
              <a:solidFill>
                <a:srgbClr val="6600CC"/>
              </a:solidFill>
            </a:endParaRPr>
          </a:p>
        </p:txBody>
      </p:sp>
      <p:pic>
        <p:nvPicPr>
          <p:cNvPr id="11275" name="Picture 15" descr="0901_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057650"/>
            <a:ext cx="144463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6" name="Text Box 18"/>
          <p:cNvSpPr txBox="1">
            <a:spLocks noChangeArrowheads="1"/>
          </p:cNvSpPr>
          <p:nvPr/>
        </p:nvSpPr>
        <p:spPr bwMode="auto">
          <a:xfrm>
            <a:off x="1136650" y="3860800"/>
            <a:ext cx="714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200" b="1"/>
              <a:t>여름철에는 교통체증으로 주행 시 엔진이 과열될 경우가 </a:t>
            </a:r>
          </a:p>
        </p:txBody>
      </p:sp>
      <p:sp>
        <p:nvSpPr>
          <p:cNvPr id="11277" name="Text Box 21"/>
          <p:cNvSpPr txBox="1">
            <a:spLocks noChangeArrowheads="1"/>
          </p:cNvSpPr>
          <p:nvPr/>
        </p:nvSpPr>
        <p:spPr bwMode="auto">
          <a:xfrm>
            <a:off x="1276350" y="2735263"/>
            <a:ext cx="733266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100" b="1">
                <a:solidFill>
                  <a:srgbClr val="6600CC"/>
                </a:solidFill>
              </a:rPr>
              <a:t>- </a:t>
            </a:r>
            <a:r>
              <a:rPr lang="ko-KR" altLang="en-US" sz="2100" b="1">
                <a:solidFill>
                  <a:srgbClr val="6600CC"/>
                </a:solidFill>
              </a:rPr>
              <a:t>겨울철 저온으로 엔진오일이 굳어져 있어 이 상태로 엔진을</a:t>
            </a:r>
          </a:p>
        </p:txBody>
      </p:sp>
      <p:sp>
        <p:nvSpPr>
          <p:cNvPr id="11278" name="Text Box 22"/>
          <p:cNvSpPr txBox="1">
            <a:spLocks noChangeArrowheads="1"/>
          </p:cNvSpPr>
          <p:nvPr/>
        </p:nvSpPr>
        <p:spPr bwMode="auto">
          <a:xfrm>
            <a:off x="1500188" y="3160713"/>
            <a:ext cx="64706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100" b="1">
                <a:solidFill>
                  <a:srgbClr val="6600CC"/>
                </a:solidFill>
              </a:rPr>
              <a:t>강제로 회전시키면 엔진 각 부분에 치명적인 고장발생</a:t>
            </a:r>
          </a:p>
        </p:txBody>
      </p:sp>
      <p:sp>
        <p:nvSpPr>
          <p:cNvPr id="11279" name="Text Box 23"/>
          <p:cNvSpPr txBox="1">
            <a:spLocks noChangeArrowheads="1"/>
          </p:cNvSpPr>
          <p:nvPr/>
        </p:nvSpPr>
        <p:spPr bwMode="auto">
          <a:xfrm>
            <a:off x="1184275" y="4321175"/>
            <a:ext cx="620871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100" b="1"/>
              <a:t>있으므로 이런 주행 후 엔진오일 교환은 평상시보다</a:t>
            </a:r>
          </a:p>
        </p:txBody>
      </p:sp>
      <p:sp>
        <p:nvSpPr>
          <p:cNvPr id="11280" name="Text Box 24"/>
          <p:cNvSpPr txBox="1">
            <a:spLocks noChangeArrowheads="1"/>
          </p:cNvSpPr>
          <p:nvPr/>
        </p:nvSpPr>
        <p:spPr bwMode="auto">
          <a:xfrm>
            <a:off x="1184275" y="518477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ko-KR"/>
          </a:p>
        </p:txBody>
      </p:sp>
      <p:sp>
        <p:nvSpPr>
          <p:cNvPr id="11281" name="Text Box 25"/>
          <p:cNvSpPr txBox="1">
            <a:spLocks noChangeArrowheads="1"/>
          </p:cNvSpPr>
          <p:nvPr/>
        </p:nvSpPr>
        <p:spPr bwMode="auto">
          <a:xfrm>
            <a:off x="1158875" y="4776788"/>
            <a:ext cx="690721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2100" b="1"/>
              <a:t>교환주기를 앞 당겨 주면 엔진의 마모를 최소화할 수 있다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90751E-6 L -1.02778 1.9075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1908175" y="2492375"/>
            <a:ext cx="51244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감 사 합 </a:t>
            </a:r>
            <a:r>
              <a:rPr lang="ko-KR" altLang="en-US" sz="5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니</a:t>
            </a:r>
            <a:r>
              <a:rPr lang="ko-KR" altLang="en-US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5" decel="1000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5" decel="100000"/>
                                        <p:tgtEl>
                                          <p:spTgt spid="931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5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5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8" presetClass="exit" presetSubtype="0" accel="50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0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/>
      <p:bldP spid="93189" grpId="1"/>
      <p:bldP spid="93189" grpId="2"/>
      <p:bldP spid="93189" grpId="3"/>
    </p:bldLst>
  </p:timing>
</p:sld>
</file>

<file path=ppt/theme/theme1.xml><?xml version="1.0" encoding="utf-8"?>
<a:theme xmlns:a="http://schemas.openxmlformats.org/drawingml/2006/main" name="파스텔톤">
  <a:themeElements>
    <a:clrScheme name="파스텔톤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파스텔톤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파스텔톤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파스텔톤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파스텔톤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파스텔톤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파스텔톤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파스텔톤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1391</TotalTime>
  <Words>636</Words>
  <Application>Microsoft Office PowerPoint</Application>
  <PresentationFormat>화면 슬라이드 쇼(4:3)</PresentationFormat>
  <Paragraphs>134</Paragraphs>
  <Slides>13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3" baseType="lpstr">
      <vt:lpstr>굴림</vt:lpstr>
      <vt:lpstr>Arial</vt:lpstr>
      <vt:lpstr>Wingdings</vt:lpstr>
      <vt:lpstr>맑은 고딕</vt:lpstr>
      <vt:lpstr>Tahoma</vt:lpstr>
      <vt:lpstr>HY견고딕</vt:lpstr>
      <vt:lpstr>MD아트체</vt:lpstr>
      <vt:lpstr>HY헤드라인M</vt:lpstr>
      <vt:lpstr>파스텔톤</vt:lpstr>
      <vt:lpstr>Adobe Photoshop 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mapo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</dc:creator>
  <cp:lastModifiedBy>Windows 사용자</cp:lastModifiedBy>
  <cp:revision>77</cp:revision>
  <dcterms:created xsi:type="dcterms:W3CDTF">2006-12-04T04:48:49Z</dcterms:created>
  <dcterms:modified xsi:type="dcterms:W3CDTF">2022-06-22T05:37:26Z</dcterms:modified>
</cp:coreProperties>
</file>