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302" r:id="rId1"/>
  </p:sldMasterIdLst>
  <p:notesMasterIdLst>
    <p:notesMasterId r:id="rId4"/>
  </p:notesMasterIdLst>
  <p:handoutMasterIdLst>
    <p:handoutMasterId r:id="rId5"/>
  </p:handoutMasterIdLst>
  <p:sldIdLst>
    <p:sldId id="266" r:id="rId2"/>
    <p:sldId id="273" r:id="rId3"/>
  </p:sldIdLst>
  <p:sldSz cx="9144000" cy="6858000" type="screen4x3"/>
  <p:notesSz cx="6805613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prstClr val="red"/>
    </p:penClr>
  </p:showPr>
  <p:extLst>
    <p:ext uri="ACF4677E-8BD2-47ae-8A1F-98590045965D">
      <hp:hncThemeShow xmlns="" xmlns:c="http://schemas.openxmlformats.org/drawingml/2006/chart" xmlns:dgm="http://schemas.openxmlformats.org/drawingml/2006/diagram" xmlns:dsp="http://schemas.microsoft.com/office/drawing/2008/diagram"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TxStyle/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TxStyle/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125E5076-3810-47DD-B79F-674D7AD40C01}" styleName="어두운 스타일 1 - 강조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TxStyle/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TxStyle/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TxStyle/>
      <a:tcStyle>
        <a:tcBdr>
          <a:left>
            <a:ln>
              <a:noFill/>
            </a:ln>
          </a:left>
        </a:tcBdr>
      </a:tcStyle>
    </a:seCell>
    <a:swCell>
      <a:tcTxStyle/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TxStyle/>
      <a:tcStyle>
        <a:tcBdr>
          <a:left>
            <a:ln>
              <a:noFill/>
            </a:ln>
          </a:left>
        </a:tcBdr>
      </a:tcStyle>
    </a:neCell>
    <a:nwCell>
      <a:tcTxStyle/>
      <a:tcStyle>
        <a:tcBdr>
          <a:right>
            <a:ln>
              <a:noFill/>
            </a:ln>
          </a:right>
        </a:tcBdr>
      </a:tcStyle>
    </a:nwCell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12C8C85-51F0-491E-9774-3900AFEF0FD7}" styleName="밝은 스타일 2 - 강조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TxStyle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TxStyle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TxStyle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TxStyle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113A9D2-9D6B-4929-AA2D-F23B5EE8CBE7}" styleName="테마 스타일 2 - 강조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TxStyle/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TxStyle/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TxStyle/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TxStyle/>
      <a:tcStyle>
        <a:tcBdr>
          <a:bottom>
            <a:ln>
              <a:noFill/>
            </a:ln>
          </a:bottom>
        </a:tcBdr>
      </a:tcStyle>
    </a:neCell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TxStyle/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098"/>
    <p:restoredTop sz="96163"/>
  </p:normalViewPr>
  <p:slideViewPr>
    <p:cSldViewPr>
      <p:cViewPr>
        <p:scale>
          <a:sx n="90" d="100"/>
          <a:sy n="90" d="100"/>
        </p:scale>
        <p:origin x="-804" y="-378"/>
      </p:cViewPr>
      <p:guideLst>
        <p:guide orient="horz" pos="2159"/>
        <p:guide pos="287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5" y="0"/>
            <a:ext cx="2949099" cy="496967"/>
          </a:xfrm>
          <a:prstGeom prst="rect">
            <a:avLst/>
          </a:prstGeom>
        </p:spPr>
        <p:txBody>
          <a:bodyPr vert="horz" lIns="91393" tIns="45694" rIns="91393" bIns="45694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4943" y="0"/>
            <a:ext cx="2949099" cy="496967"/>
          </a:xfrm>
          <a:prstGeom prst="rect">
            <a:avLst/>
          </a:prstGeom>
        </p:spPr>
        <p:txBody>
          <a:bodyPr vert="horz" lIns="91393" tIns="45694" rIns="91393" bIns="45694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8FF386EE-2F88-4191-962D-97D989612A40}" type="datetimeFigureOut">
              <a:rPr lang="ko-KR" altLang="en-US"/>
              <a:pPr lvl="0">
                <a:defRPr lang="ko-KR" altLang="en-US"/>
              </a:pPr>
              <a:t>2014-05-08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5" y="9440648"/>
            <a:ext cx="2949099" cy="496967"/>
          </a:xfrm>
          <a:prstGeom prst="rect">
            <a:avLst/>
          </a:prstGeom>
        </p:spPr>
        <p:txBody>
          <a:bodyPr vert="horz" lIns="91393" tIns="45694" rIns="91393" bIns="45694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4943" y="9440648"/>
            <a:ext cx="2949099" cy="496967"/>
          </a:xfrm>
          <a:prstGeom prst="rect">
            <a:avLst/>
          </a:prstGeom>
        </p:spPr>
        <p:txBody>
          <a:bodyPr vert="horz" lIns="91393" tIns="45694" rIns="91393" bIns="45694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5BEE2F5C-CB1E-42DF-B3C3-3E578C2D4BD1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48888" cy="496888"/>
          </a:xfrm>
          <a:prstGeom prst="rect">
            <a:avLst/>
          </a:prstGeom>
        </p:spPr>
        <p:txBody>
          <a:bodyPr vert="horz" lIns="91393" tIns="45694" rIns="91393" bIns="45694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143" y="0"/>
            <a:ext cx="2948888" cy="496888"/>
          </a:xfrm>
          <a:prstGeom prst="rect">
            <a:avLst/>
          </a:prstGeom>
        </p:spPr>
        <p:txBody>
          <a:bodyPr vert="horz" lIns="91393" tIns="45694" rIns="91393" bIns="45694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3313450E-7277-4E8E-9DA7-93C2885F0D27}" type="datetimeFigureOut">
              <a:rPr lang="ko-KR" altLang="en-US"/>
              <a:pPr lvl="0">
                <a:defRPr lang="ko-KR" altLang="en-US"/>
              </a:pPr>
              <a:t>2014-05-08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19163" y="746125"/>
            <a:ext cx="4967287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93" tIns="45694" rIns="91393" bIns="45694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879" y="4721225"/>
            <a:ext cx="5443856" cy="4471988"/>
          </a:xfrm>
          <a:prstGeom prst="rect">
            <a:avLst/>
          </a:prstGeom>
        </p:spPr>
        <p:txBody>
          <a:bodyPr vert="horz" lIns="91393" tIns="45694" rIns="91393" bIns="45694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9440866"/>
            <a:ext cx="2948888" cy="496887"/>
          </a:xfrm>
          <a:prstGeom prst="rect">
            <a:avLst/>
          </a:prstGeom>
        </p:spPr>
        <p:txBody>
          <a:bodyPr vert="horz" lIns="91393" tIns="45694" rIns="91393" bIns="45694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143" y="9440866"/>
            <a:ext cx="2948888" cy="496887"/>
          </a:xfrm>
          <a:prstGeom prst="rect">
            <a:avLst/>
          </a:prstGeom>
        </p:spPr>
        <p:txBody>
          <a:bodyPr vert="horz" lIns="91393" tIns="45694" rIns="91393" bIns="45694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DA0AA069-5A49-4BCB-99A1-58BCE8C45838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4E38B40E-AAC2-4472-A5E4-C9A26782ACFD}" type="datetime1">
              <a:rPr lang="ko-KR" altLang="en-US"/>
              <a:pPr lvl="0">
                <a:defRPr lang="ko-KR" altLang="en-US"/>
              </a:pPr>
              <a:t>2014-05-08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88E530DC-8686-4DF1-8991-6264A6707C15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pic>
        <p:nvPicPr>
          <p:cNvPr id="7" name="그림 6" descr="2012희망서울-배경투명.PNG"/>
          <p:cNvPicPr>
            <a:picLocks noChangeAspect="1"/>
          </p:cNvPicPr>
          <p:nvPr userDrawn="1"/>
        </p:nvPicPr>
        <p:blipFill rotWithShape="1">
          <a:blip r:embed="rId2" cstate="print"/>
          <a:stretch>
            <a:fillRect/>
          </a:stretch>
        </p:blipFill>
        <p:spPr>
          <a:xfrm>
            <a:off x="8128821" y="6453336"/>
            <a:ext cx="1015179" cy="40466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사용자 지정 레이아웃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E5EAB46D-FC71-4E21-84FB-5095AE221ECF}" type="datetime1">
              <a:rPr lang="ko-KR" altLang="en-US"/>
              <a:pPr lvl="0">
                <a:defRPr lang="ko-KR" altLang="en-US"/>
              </a:pPr>
              <a:t>2014-05-08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88E530DC-8686-4DF1-8991-6264A6707C15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2405E6B-DECE-4E82-902A-A27E08303F83}" type="datetime1">
              <a:rPr lang="ko-KR" altLang="en-US"/>
              <a:pPr lvl="0">
                <a:defRPr lang="ko-KR" altLang="en-US"/>
              </a:pPr>
              <a:t>2014-05-08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88E530DC-8686-4DF1-8991-6264A6707C15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DF1788D-919B-4AD1-BEB3-3BDDA37FC9BD}" type="datetime1">
              <a:rPr lang="ko-KR" altLang="en-US"/>
              <a:pPr lvl="0">
                <a:defRPr lang="ko-KR" altLang="en-US"/>
              </a:pPr>
              <a:t>2014-05-08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88E530DC-8686-4DF1-8991-6264A6707C15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F55CF012-67F3-4D39-AC3D-E7B677DC97F3}" type="datetime1">
              <a:rPr lang="ko-KR" altLang="en-US"/>
              <a:pPr lvl="0">
                <a:defRPr lang="ko-KR" altLang="en-US"/>
              </a:pPr>
              <a:t>2014-05-08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88E530DC-8686-4DF1-8991-6264A6707C15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F8352BF6-326A-4D41-BF6A-969A7D294833}" type="datetime1">
              <a:rPr lang="ko-KR" altLang="en-US"/>
              <a:pPr lvl="0">
                <a:defRPr lang="ko-KR" altLang="en-US"/>
              </a:pPr>
              <a:t>2014-05-08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88E530DC-8686-4DF1-8991-6264A6707C15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0873A23D-7552-4B0A-9B63-9D95961F6720}" type="datetime1">
              <a:rPr lang="ko-KR" altLang="en-US"/>
              <a:pPr lvl="0">
                <a:defRPr lang="ko-KR" altLang="en-US"/>
              </a:pPr>
              <a:t>2014-05-08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88E530DC-8686-4DF1-8991-6264A6707C15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EE0F84B0-BC02-493F-956B-AA6112FF8708}" type="datetime1">
              <a:rPr lang="ko-KR" altLang="en-US"/>
              <a:pPr lvl="0">
                <a:defRPr lang="ko-KR" altLang="en-US"/>
              </a:pPr>
              <a:t>2014-05-08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88E530DC-8686-4DF1-8991-6264A6707C15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캡션 있는 그림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F46EDF03-A604-41C7-8DE8-DC8EF8BEFD1A}" type="datetime1">
              <a:rPr lang="ko-KR" altLang="en-US"/>
              <a:pPr lvl="0">
                <a:defRPr lang="ko-KR" altLang="en-US"/>
              </a:pPr>
              <a:t>2014-05-08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88E530DC-8686-4DF1-8991-6264A6707C15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FAB83082-CEF1-429B-B14A-1A3002E382FE}" type="datetime1">
              <a:rPr lang="ko-KR" altLang="en-US"/>
              <a:pPr lvl="0">
                <a:defRPr lang="ko-KR" altLang="en-US"/>
              </a:pPr>
              <a:t>2014-05-08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88E530DC-8686-4DF1-8991-6264A6707C15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A868B22-6564-4AF0-AF11-5A7B64B5B8DE}" type="datetime1">
              <a:rPr lang="ko-KR" altLang="en-US"/>
              <a:pPr lvl="0">
                <a:defRPr lang="ko-KR" altLang="en-US"/>
              </a:pPr>
              <a:t>2014-05-08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88E530DC-8686-4DF1-8991-6264A6707C15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Office 테마">
    <p:bg>
      <p:bgPr>
        <a:solidFill>
          <a:srgbClr val="0000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32908414-8304-418E-92A3-06A58BBB8D65}" type="datetime1">
              <a:rPr lang="ko-KR" altLang="en-US"/>
              <a:pPr lvl="0">
                <a:defRPr lang="ko-KR" altLang="en-US"/>
              </a:pPr>
              <a:t>2014-05-08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88E530DC-8686-4DF1-8991-6264A6707C15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90" r:id="rId1"/>
    <p:sldLayoutId id="2147484291" r:id="rId2"/>
    <p:sldLayoutId id="2147484292" r:id="rId3"/>
    <p:sldLayoutId id="2147484293" r:id="rId4"/>
    <p:sldLayoutId id="2147484294" r:id="rId5"/>
    <p:sldLayoutId id="2147484295" r:id="rId6"/>
    <p:sldLayoutId id="2147484296" r:id="rId7"/>
    <p:sldLayoutId id="2147484297" r:id="rId8"/>
    <p:sldLayoutId id="2147484298" r:id="rId9"/>
    <p:sldLayoutId id="2147484299" r:id="rId10"/>
    <p:sldLayoutId id="2147484300" r:id="rId11"/>
    <p:sldLayoutId id="2147484301" r:id="rId12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5" name="표 164"/>
          <p:cNvGraphicFramePr>
            <a:graphicFrameLocks noGrp="1"/>
          </p:cNvGraphicFramePr>
          <p:nvPr/>
        </p:nvGraphicFramePr>
        <p:xfrm>
          <a:off x="485592" y="1268760"/>
          <a:ext cx="8176255" cy="5112567"/>
        </p:xfrm>
        <a:graphic>
          <a:graphicData uri="http://schemas.openxmlformats.org/drawingml/2006/table">
            <a:tbl>
              <a:tblPr firstRow="1" bandRow="1">
                <a:tableStyleId>{01A66EDD-3DAB-4C5B-A090-DC80EC1FD486}</a:tableStyleId>
              </a:tblPr>
              <a:tblGrid>
                <a:gridCol w="754380"/>
                <a:gridCol w="3459480"/>
                <a:gridCol w="360040"/>
                <a:gridCol w="3602355"/>
              </a:tblGrid>
              <a:tr h="387016"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en-US" b="0">
                          <a:solidFill>
                            <a:schemeClr val="tx1"/>
                          </a:solidFill>
                          <a:latin typeface="HY울릉도M"/>
                          <a:ea typeface="HY울릉도M"/>
                        </a:rPr>
                        <a:t>구 분</a:t>
                      </a:r>
                    </a:p>
                  </a:txBody>
                  <a:tcPr>
                    <a:lnL w="25400" cmpd="sng">
                      <a:solidFill>
                        <a:schemeClr val="bg1">
                          <a:lumMod val="60000"/>
                        </a:schemeClr>
                      </a:solidFill>
                      <a:prstDash val="solid"/>
                    </a:lnL>
                    <a:lnR w="25400" cap="flat" cmpd="sng" algn="ctr">
                      <a:solidFill>
                        <a:schemeClr val="bg1">
                          <a:lumMod val="60000"/>
                        </a:schemeClr>
                      </a:solidFill>
                      <a:prstDash val="solid"/>
                      <a:round/>
                    </a:lnR>
                    <a:lnT w="25400" cmpd="sng">
                      <a:solidFill>
                        <a:schemeClr val="bg1">
                          <a:lumMod val="60000"/>
                        </a:schemeClr>
                      </a:solidFill>
                      <a:prstDash val="solid"/>
                    </a:lnT>
                    <a:lnB w="12700" cmpd="sng">
                      <a:solidFill>
                        <a:schemeClr val="bg1">
                          <a:lumMod val="60000"/>
                        </a:schemeClr>
                      </a:solidFill>
                      <a:prstDash val="soli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en-US">
                          <a:latin typeface="HY울릉도M"/>
                          <a:ea typeface="HY울릉도M"/>
                        </a:rPr>
                        <a:t>현       행</a:t>
                      </a:r>
                    </a:p>
                  </a:txBody>
                  <a:tcPr>
                    <a:lnL w="25400" cap="flat" cmpd="sng" algn="ctr">
                      <a:solidFill>
                        <a:schemeClr val="bg1">
                          <a:lumMod val="60000"/>
                        </a:schemeClr>
                      </a:solidFill>
                      <a:prstDash val="solid"/>
                      <a:round/>
                    </a:lnL>
                    <a:lnR w="25400" cap="flat" cmpd="sng" algn="ctr">
                      <a:solidFill>
                        <a:schemeClr val="bg1">
                          <a:lumMod val="60000"/>
                        </a:schemeClr>
                      </a:solidFill>
                      <a:prstDash val="solid"/>
                      <a:round/>
                    </a:lnR>
                    <a:lnT w="25400" cmpd="sng">
                      <a:solidFill>
                        <a:schemeClr val="bg1">
                          <a:lumMod val="60000"/>
                        </a:schemeClr>
                      </a:solidFill>
                      <a:prstDash val="solid"/>
                    </a:lnT>
                    <a:lnB w="12700" cmpd="sng">
                      <a:solidFill>
                        <a:schemeClr val="bg1">
                          <a:lumMod val="60000"/>
                        </a:schemeClr>
                      </a:solidFill>
                      <a:prstDash val="solid"/>
                    </a:lnB>
                    <a:solidFill>
                      <a:schemeClr val="bg1">
                        <a:lumMod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25400" cap="flat" cmpd="sng" algn="ctr">
                      <a:solidFill>
                        <a:schemeClr val="bg1">
                          <a:lumMod val="60000"/>
                        </a:schemeClr>
                      </a:solidFill>
                      <a:prstDash val="solid"/>
                      <a:round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</a:lnR>
                    <a:lnT w="25400" cap="flat" cmpd="sng" algn="ctr">
                      <a:noFill/>
                      <a:prstDash val="solid"/>
                      <a:round/>
                    </a:lnT>
                    <a:lnB w="25400" cap="flat" cmpd="sng" algn="ctr">
                      <a:noFill/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en-US">
                          <a:latin typeface="HY울릉도M"/>
                          <a:ea typeface="HY울릉도M"/>
                        </a:rPr>
                        <a:t>개        선</a:t>
                      </a:r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</a:lnL>
                    <a:lnR w="38100" cmpd="sng">
                      <a:solidFill>
                        <a:schemeClr val="accent1"/>
                      </a:solidFill>
                      <a:prstDash val="solid"/>
                    </a:lnR>
                    <a:lnT w="38100" cmpd="sng">
                      <a:solidFill>
                        <a:schemeClr val="accent1"/>
                      </a:solidFill>
                      <a:prstDash val="solid"/>
                    </a:lnT>
                    <a:lnB w="25400" cap="flat" cmpd="sng" algn="ctr">
                      <a:noFill/>
                      <a:prstDash val="solid"/>
                      <a:round/>
                    </a:lnB>
                  </a:tcPr>
                </a:tc>
              </a:tr>
              <a:tr h="9811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lang="ko-KR" altLang="en-US"/>
                      </a:pPr>
                      <a:r>
                        <a:rPr lang="ko-KR" altLang="en-US" sz="1700" spc="-345">
                          <a:latin typeface="HY울릉도M"/>
                          <a:ea typeface="HY울릉도M"/>
                        </a:rPr>
                        <a:t>메뉴얼</a:t>
                      </a:r>
                    </a:p>
                  </a:txBody>
                  <a:tcPr anchor="ctr">
                    <a:lnL w="25400" cmpd="sng">
                      <a:solidFill>
                        <a:schemeClr val="bg1">
                          <a:lumMod val="60000"/>
                        </a:schemeClr>
                      </a:solidFill>
                      <a:prstDash val="solid"/>
                    </a:lnL>
                    <a:lnR w="25400" cap="flat" cmpd="sng" algn="ctr">
                      <a:solidFill>
                        <a:schemeClr val="bg1">
                          <a:lumMod val="60000"/>
                        </a:schemeClr>
                      </a:solidFill>
                      <a:prstDash val="solid"/>
                      <a:round/>
                    </a:lnR>
                    <a:lnT w="12700" cmpd="sng">
                      <a:solidFill>
                        <a:schemeClr val="bg1">
                          <a:lumMod val="60000"/>
                        </a:schemeClr>
                      </a:solidFill>
                      <a:prstDash val="solid"/>
                    </a:lnT>
                    <a:lnB w="25400" cmpd="sng">
                      <a:solidFill>
                        <a:schemeClr val="bg1">
                          <a:lumMod val="60000"/>
                        </a:schemeClr>
                      </a:solidFill>
                      <a:prstDash val="soli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defRPr lang="ko-KR" altLang="en-US"/>
                      </a:pPr>
                      <a:r>
                        <a:rPr lang="ko-KR" altLang="en-US" sz="1700">
                          <a:latin typeface="HY울릉도M"/>
                          <a:ea typeface="HY울릉도M"/>
                        </a:rPr>
                        <a:t>∙</a:t>
                      </a:r>
                      <a:r>
                        <a:rPr lang="ko-KR" altLang="en-US" sz="1700" spc="-90">
                          <a:latin typeface="HY울릉도M"/>
                          <a:ea typeface="HY울릉도M"/>
                        </a:rPr>
                        <a:t>복잡하고 다양한 메뉴얼로 학습과 </a:t>
                      </a:r>
                    </a:p>
                    <a:p>
                      <a:pPr>
                        <a:lnSpc>
                          <a:spcPct val="130000"/>
                        </a:lnSpc>
                        <a:defRPr lang="ko-KR" altLang="en-US"/>
                      </a:pPr>
                      <a:r>
                        <a:rPr lang="ko-KR" altLang="en-US" sz="1700">
                          <a:latin typeface="HY울릉도M"/>
                          <a:ea typeface="HY울릉도M"/>
                        </a:rPr>
                        <a:t> 현장적용 어려움</a:t>
                      </a:r>
                    </a:p>
                  </a:txBody>
                  <a:tcPr anchor="ctr">
                    <a:lnL w="25400" cap="flat" cmpd="sng" algn="ctr">
                      <a:solidFill>
                        <a:schemeClr val="bg1">
                          <a:lumMod val="60000"/>
                        </a:schemeClr>
                      </a:solidFill>
                      <a:prstDash val="solid"/>
                      <a:round/>
                    </a:lnL>
                    <a:lnR w="25400" cap="flat" cmpd="sng" algn="ctr">
                      <a:solidFill>
                        <a:schemeClr val="bg1">
                          <a:lumMod val="60000"/>
                        </a:schemeClr>
                      </a:solidFill>
                      <a:prstDash val="solid"/>
                      <a:round/>
                    </a:lnR>
                    <a:lnT w="12700" cmpd="sng">
                      <a:solidFill>
                        <a:schemeClr val="bg1">
                          <a:lumMod val="60000"/>
                        </a:schemeClr>
                      </a:solidFill>
                      <a:prstDash val="solid"/>
                    </a:lnT>
                    <a:lnB w="25400" cmpd="sng">
                      <a:solidFill>
                        <a:schemeClr val="bg1">
                          <a:lumMod val="60000"/>
                        </a:schemeClr>
                      </a:solidFill>
                      <a:prstDash val="solid"/>
                    </a:lnB>
                    <a:solidFill>
                      <a:schemeClr val="bg1">
                        <a:lumMod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defRPr lang="ko-KR" altLang="en-US"/>
                      </a:pPr>
                      <a:r>
                        <a:rPr lang="ko-KR" altLang="en-US" sz="1700" spc="-124">
                          <a:latin typeface="HY울릉도M"/>
                          <a:ea typeface="HY울릉도M"/>
                        </a:rPr>
                        <a:t>∙ 필수적인 사항 발췌한 후 그림 등을 </a:t>
                      </a:r>
                    </a:p>
                    <a:p>
                      <a:pPr>
                        <a:lnSpc>
                          <a:spcPct val="130000"/>
                        </a:lnSpc>
                        <a:defRPr lang="ko-KR" altLang="en-US"/>
                      </a:pPr>
                      <a:r>
                        <a:rPr lang="ko-KR" altLang="en-US" sz="1700" spc="-124">
                          <a:latin typeface="HY울릉도M"/>
                          <a:ea typeface="HY울릉도M"/>
                        </a:rPr>
                        <a:t>  활용하여 알기 쉽게 작성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</a:lnL>
                    <a:lnR w="38100" cmpd="sng">
                      <a:solidFill>
                        <a:schemeClr val="accent1"/>
                      </a:solidFill>
                      <a:prstDash val="solid"/>
                    </a:lnR>
                    <a:lnT w="25400" cap="flat" cmpd="sng" algn="ctr">
                      <a:noFill/>
                      <a:prstDash val="solid"/>
                      <a:round/>
                    </a:lnT>
                    <a:lnB w="38100" cmpd="sng">
                      <a:solidFill>
                        <a:schemeClr val="accent1"/>
                      </a:solidFill>
                      <a:prstDash val="solid"/>
                    </a:lnB>
                  </a:tcPr>
                </a:tc>
              </a:tr>
              <a:tr h="21602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lang="ko-KR" altLang="en-US"/>
                      </a:pPr>
                      <a:r>
                        <a:rPr lang="ko-KR" altLang="en-US" sz="1700">
                          <a:latin typeface="HY울릉도M"/>
                          <a:ea typeface="HY울릉도M"/>
                        </a:rPr>
                        <a:t>임부</a:t>
                      </a:r>
                    </a:p>
                    <a:p>
                      <a:pPr algn="ctr">
                        <a:lnSpc>
                          <a:spcPct val="115000"/>
                        </a:lnSpc>
                        <a:defRPr lang="ko-KR" altLang="en-US"/>
                      </a:pPr>
                      <a:endParaRPr lang="ko-KR" altLang="en-US" sz="1700">
                        <a:latin typeface="HY울릉도M"/>
                        <a:ea typeface="HY울릉도M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defRPr lang="ko-KR" altLang="en-US"/>
                      </a:pPr>
                      <a:r>
                        <a:rPr lang="ko-KR" altLang="en-US" sz="1700">
                          <a:latin typeface="HY울릉도M"/>
                          <a:ea typeface="HY울릉도M"/>
                        </a:rPr>
                        <a:t>부여</a:t>
                      </a:r>
                    </a:p>
                  </a:txBody>
                  <a:tcPr anchor="ctr">
                    <a:lnL w="25400" cmpd="sng">
                      <a:solidFill>
                        <a:schemeClr val="bg1">
                          <a:lumMod val="60000"/>
                        </a:schemeClr>
                      </a:solidFill>
                      <a:prstDash val="solid"/>
                    </a:lnL>
                    <a:lnR w="25400" cap="flat" cmpd="sng" algn="ctr">
                      <a:solidFill>
                        <a:schemeClr val="bg1">
                          <a:lumMod val="60000"/>
                        </a:schemeClr>
                      </a:solidFill>
                      <a:prstDash val="solid"/>
                      <a:round/>
                    </a:lnR>
                    <a:lnT w="25400" cmpd="sng">
                      <a:solidFill>
                        <a:schemeClr val="bg1">
                          <a:lumMod val="60000"/>
                        </a:schemeClr>
                      </a:solidFill>
                      <a:prstDash val="solid"/>
                    </a:lnT>
                    <a:lnB w="25400" cmpd="sng">
                      <a:solidFill>
                        <a:schemeClr val="bg1">
                          <a:lumMod val="60000"/>
                        </a:schemeClr>
                      </a:solidFill>
                      <a:prstDash val="soli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defRPr lang="ko-KR" altLang="en-US"/>
                      </a:pPr>
                      <a:r>
                        <a:rPr lang="ko-KR" altLang="en-US" sz="1700">
                          <a:latin typeface="HY울릉도M"/>
                          <a:ea typeface="HY울릉도M"/>
                        </a:rPr>
                        <a:t>∙ 개인별 임무의 포괄적인 부여로</a:t>
                      </a:r>
                    </a:p>
                    <a:p>
                      <a:pPr>
                        <a:lnSpc>
                          <a:spcPct val="130000"/>
                        </a:lnSpc>
                        <a:defRPr lang="ko-KR" altLang="en-US"/>
                      </a:pPr>
                      <a:r>
                        <a:rPr lang="ko-KR" altLang="en-US" sz="1700">
                          <a:latin typeface="HY울릉도M"/>
                          <a:ea typeface="HY울릉도M"/>
                        </a:rPr>
                        <a:t>  실제 상황대처시 혼선 우려</a:t>
                      </a:r>
                    </a:p>
                    <a:p>
                      <a:pPr>
                        <a:lnSpc>
                          <a:spcPct val="20000"/>
                        </a:lnSpc>
                        <a:defRPr lang="ko-KR" altLang="en-US"/>
                      </a:pPr>
                      <a:endParaRPr lang="ko-KR" altLang="en-US" sz="1700">
                        <a:latin typeface="HY울릉도M"/>
                        <a:ea typeface="HY울릉도M"/>
                      </a:endParaRPr>
                    </a:p>
                    <a:p>
                      <a:pPr>
                        <a:defRPr lang="ko-KR" altLang="en-US"/>
                      </a:pPr>
                      <a:endParaRPr lang="ko-KR" altLang="en-US" sz="1700">
                        <a:latin typeface="HY울릉도M"/>
                        <a:ea typeface="HY울릉도M"/>
                      </a:endParaRPr>
                    </a:p>
                    <a:p>
                      <a:pPr>
                        <a:lnSpc>
                          <a:spcPct val="130000"/>
                        </a:lnSpc>
                        <a:defRPr lang="ko-KR" altLang="en-US"/>
                      </a:pPr>
                      <a:r>
                        <a:rPr lang="ko-KR" altLang="en-US" sz="1700">
                          <a:latin typeface="HY울릉도M"/>
                          <a:ea typeface="HY울릉도M"/>
                        </a:rPr>
                        <a:t>∙ 외국인 근로자에 대한 훈련 미흡</a:t>
                      </a:r>
                    </a:p>
                    <a:p>
                      <a:pPr>
                        <a:lnSpc>
                          <a:spcPct val="130000"/>
                        </a:lnSpc>
                        <a:defRPr lang="ko-KR" altLang="en-US"/>
                      </a:pPr>
                      <a:endParaRPr lang="ko-KR" altLang="en-US" sz="1700">
                        <a:latin typeface="HY울릉도M"/>
                        <a:ea typeface="HY울릉도M"/>
                      </a:endParaRPr>
                    </a:p>
                  </a:txBody>
                  <a:tcPr anchor="ctr">
                    <a:lnL w="25400" cap="flat" cmpd="sng" algn="ctr">
                      <a:solidFill>
                        <a:schemeClr val="bg1">
                          <a:lumMod val="60000"/>
                        </a:schemeClr>
                      </a:solidFill>
                      <a:prstDash val="solid"/>
                      <a:round/>
                    </a:lnL>
                    <a:lnR w="25400" cap="flat" cmpd="sng" algn="ctr">
                      <a:solidFill>
                        <a:schemeClr val="bg1">
                          <a:lumMod val="60000"/>
                        </a:schemeClr>
                      </a:solidFill>
                      <a:prstDash val="solid"/>
                      <a:round/>
                    </a:lnR>
                    <a:lnT w="25400" cmpd="sng">
                      <a:solidFill>
                        <a:schemeClr val="bg1">
                          <a:lumMod val="60000"/>
                        </a:schemeClr>
                      </a:solidFill>
                      <a:prstDash val="solid"/>
                    </a:lnT>
                    <a:lnB w="25400" cmpd="sng">
                      <a:solidFill>
                        <a:schemeClr val="bg1">
                          <a:lumMod val="60000"/>
                        </a:schemeClr>
                      </a:solidFill>
                      <a:prstDash val="solid"/>
                    </a:lnB>
                    <a:solidFill>
                      <a:schemeClr val="bg1">
                        <a:lumMod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defRPr lang="ko-KR" altLang="en-US"/>
                      </a:pPr>
                      <a:r>
                        <a:rPr lang="ko-KR" altLang="en-US" sz="1700" spc="-124">
                          <a:latin typeface="HY울릉도M"/>
                          <a:ea typeface="HY울릉도M"/>
                        </a:rPr>
                        <a:t>∙ 개인별 임무를 구체적으로 작성한</a:t>
                      </a:r>
                    </a:p>
                    <a:p>
                      <a:pPr>
                        <a:lnSpc>
                          <a:spcPct val="120000"/>
                        </a:lnSpc>
                        <a:defRPr lang="ko-KR" altLang="en-US"/>
                      </a:pPr>
                      <a:r>
                        <a:rPr lang="ko-KR" altLang="en-US" sz="1700" spc="-124">
                          <a:latin typeface="HY울릉도M"/>
                          <a:ea typeface="HY울릉도M"/>
                        </a:rPr>
                        <a:t>  </a:t>
                      </a:r>
                      <a:r>
                        <a:rPr lang="ko-KR" altLang="en-US" sz="1700" spc="-175">
                          <a:latin typeface="HY울릉도M"/>
                          <a:ea typeface="HY울릉도M"/>
                        </a:rPr>
                        <a:t>카드를 제작 배포하여 소지토록 하고</a:t>
                      </a:r>
                    </a:p>
                    <a:p>
                      <a:pPr>
                        <a:lnSpc>
                          <a:spcPct val="120000"/>
                        </a:lnSpc>
                        <a:defRPr lang="ko-KR" altLang="en-US"/>
                      </a:pPr>
                      <a:r>
                        <a:rPr lang="ko-KR" altLang="en-US" sz="1700" spc="-124">
                          <a:latin typeface="HY울릉도M"/>
                          <a:ea typeface="HY울릉도M"/>
                        </a:rPr>
                        <a:t>  지속적인 교육 실시</a:t>
                      </a:r>
                    </a:p>
                    <a:p>
                      <a:pPr>
                        <a:lnSpc>
                          <a:spcPct val="50000"/>
                        </a:lnSpc>
                        <a:defRPr lang="ko-KR" altLang="en-US"/>
                      </a:pPr>
                      <a:endParaRPr lang="ko-KR" altLang="en-US" sz="1700" spc="-124">
                        <a:latin typeface="HY울릉도M"/>
                        <a:ea typeface="HY울릉도M"/>
                      </a:endParaRPr>
                    </a:p>
                    <a:p>
                      <a:pPr>
                        <a:lnSpc>
                          <a:spcPct val="120000"/>
                        </a:lnSpc>
                        <a:defRPr lang="ko-KR" altLang="en-US"/>
                      </a:pPr>
                      <a:r>
                        <a:rPr lang="ko-KR" altLang="en-US" sz="1700" spc="-124">
                          <a:latin typeface="HY울릉도M"/>
                          <a:ea typeface="HY울릉도M"/>
                        </a:rPr>
                        <a:t>∙ 외국인 근로자용 다국어 대처요령서</a:t>
                      </a:r>
                    </a:p>
                    <a:p>
                      <a:pPr>
                        <a:lnSpc>
                          <a:spcPct val="120000"/>
                        </a:lnSpc>
                        <a:defRPr lang="ko-KR" altLang="en-US"/>
                      </a:pPr>
                      <a:r>
                        <a:rPr lang="ko-KR" altLang="en-US" sz="1700" spc="-124">
                          <a:latin typeface="HY울릉도M"/>
                          <a:ea typeface="HY울릉도M"/>
                        </a:rPr>
                        <a:t>  제작 배부 및 교육실시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</a:lnL>
                    <a:lnR w="38100" cmpd="sng">
                      <a:solidFill>
                        <a:schemeClr val="accent1"/>
                      </a:solidFill>
                      <a:prstDash val="solid"/>
                    </a:lnR>
                    <a:lnT w="38100" cmpd="sng">
                      <a:solidFill>
                        <a:schemeClr val="accent1"/>
                      </a:solidFill>
                      <a:prstDash val="solid"/>
                    </a:lnT>
                    <a:lnB w="38100" cmpd="sng">
                      <a:solidFill>
                        <a:schemeClr val="accent1"/>
                      </a:solidFill>
                      <a:prstDash val="solid"/>
                    </a:lnB>
                  </a:tcPr>
                </a:tc>
              </a:tr>
              <a:tr h="15841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lang="ko-KR" altLang="en-US"/>
                      </a:pPr>
                      <a:r>
                        <a:rPr lang="ko-KR" altLang="en-US" sz="1700">
                          <a:latin typeface="HY울릉도M"/>
                          <a:ea typeface="HY울릉도M"/>
                        </a:rPr>
                        <a:t>훈련</a:t>
                      </a:r>
                    </a:p>
                    <a:p>
                      <a:pPr algn="ctr">
                        <a:lnSpc>
                          <a:spcPct val="115000"/>
                        </a:lnSpc>
                        <a:defRPr lang="ko-KR" altLang="en-US"/>
                      </a:pPr>
                      <a:endParaRPr lang="ko-KR" altLang="en-US" sz="1700">
                        <a:latin typeface="HY울릉도M"/>
                        <a:ea typeface="HY울릉도M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defRPr lang="ko-KR" altLang="en-US"/>
                      </a:pPr>
                      <a:r>
                        <a:rPr lang="ko-KR" altLang="en-US" sz="1700">
                          <a:latin typeface="HY울릉도M"/>
                          <a:ea typeface="HY울릉도M"/>
                        </a:rPr>
                        <a:t>방법</a:t>
                      </a:r>
                    </a:p>
                  </a:txBody>
                  <a:tcPr anchor="ctr">
                    <a:lnL w="25400" cmpd="sng">
                      <a:solidFill>
                        <a:schemeClr val="bg1">
                          <a:lumMod val="60000"/>
                        </a:schemeClr>
                      </a:solidFill>
                      <a:prstDash val="solid"/>
                    </a:lnL>
                    <a:lnR w="25400" cap="flat" cmpd="sng" algn="ctr">
                      <a:solidFill>
                        <a:schemeClr val="bg1">
                          <a:lumMod val="60000"/>
                        </a:schemeClr>
                      </a:solidFill>
                      <a:prstDash val="solid"/>
                      <a:round/>
                    </a:lnR>
                    <a:lnT w="25400" cmpd="sng">
                      <a:solidFill>
                        <a:schemeClr val="bg1">
                          <a:lumMod val="60000"/>
                        </a:schemeClr>
                      </a:solidFill>
                      <a:prstDash val="solid"/>
                    </a:lnT>
                    <a:lnB w="25400" cmpd="sng">
                      <a:solidFill>
                        <a:schemeClr val="bg1">
                          <a:lumMod val="60000"/>
                        </a:schemeClr>
                      </a:solidFill>
                      <a:prstDash val="soli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defRPr lang="ko-KR" altLang="en-US"/>
                      </a:pPr>
                      <a:r>
                        <a:rPr lang="ko-KR" altLang="en-US" sz="1700">
                          <a:latin typeface="HY울릉도M"/>
                          <a:ea typeface="HY울릉도M"/>
                        </a:rPr>
                        <a:t>∙ 각 현장별 자체 훈련 유형 결정</a:t>
                      </a:r>
                    </a:p>
                    <a:p>
                      <a:pPr>
                        <a:lnSpc>
                          <a:spcPct val="75000"/>
                        </a:lnSpc>
                        <a:defRPr lang="ko-KR" altLang="en-US"/>
                      </a:pPr>
                      <a:endParaRPr lang="ko-KR" altLang="en-US" sz="1700">
                        <a:latin typeface="HY울릉도M"/>
                        <a:ea typeface="HY울릉도M"/>
                      </a:endParaRPr>
                    </a:p>
                    <a:p>
                      <a:pPr>
                        <a:lnSpc>
                          <a:spcPct val="130000"/>
                        </a:lnSpc>
                        <a:defRPr lang="ko-KR" altLang="en-US"/>
                      </a:pPr>
                      <a:r>
                        <a:rPr lang="ko-KR" altLang="en-US" sz="1700">
                          <a:latin typeface="HY울릉도M"/>
                          <a:ea typeface="HY울릉도M"/>
                        </a:rPr>
                        <a:t>∙</a:t>
                      </a:r>
                      <a:r>
                        <a:rPr lang="en-US" altLang="ko-KR" sz="1700">
                          <a:latin typeface="HY울릉도M"/>
                          <a:ea typeface="HY울릉도M"/>
                        </a:rPr>
                        <a:t> </a:t>
                      </a:r>
                      <a:r>
                        <a:rPr lang="ko-KR" altLang="en-US" sz="1700" spc="-90">
                          <a:latin typeface="HY울릉도M"/>
                          <a:ea typeface="HY울릉도M"/>
                        </a:rPr>
                        <a:t>당해 현장에만 국한된 훈련으로</a:t>
                      </a:r>
                    </a:p>
                    <a:p>
                      <a:pPr>
                        <a:lnSpc>
                          <a:spcPct val="130000"/>
                        </a:lnSpc>
                        <a:defRPr lang="ko-KR" altLang="en-US"/>
                      </a:pPr>
                      <a:r>
                        <a:rPr lang="ko-KR" altLang="en-US" sz="1700">
                          <a:latin typeface="HY울릉도M"/>
                          <a:ea typeface="HY울릉도M"/>
                        </a:rPr>
                        <a:t>  유관기관과 협조체계 미구축</a:t>
                      </a:r>
                    </a:p>
                  </a:txBody>
                  <a:tcPr>
                    <a:lnL w="25400" cap="flat" cmpd="sng" algn="ctr">
                      <a:solidFill>
                        <a:schemeClr val="bg1">
                          <a:lumMod val="60000"/>
                        </a:schemeClr>
                      </a:solidFill>
                      <a:prstDash val="solid"/>
                      <a:round/>
                    </a:lnL>
                    <a:lnR w="25400" cap="flat" cmpd="sng" algn="ctr">
                      <a:solidFill>
                        <a:schemeClr val="bg1">
                          <a:lumMod val="60000"/>
                        </a:schemeClr>
                      </a:solidFill>
                      <a:prstDash val="solid"/>
                      <a:round/>
                    </a:lnR>
                    <a:lnT w="25400" cmpd="sng">
                      <a:solidFill>
                        <a:schemeClr val="bg1">
                          <a:lumMod val="60000"/>
                        </a:schemeClr>
                      </a:solidFill>
                      <a:prstDash val="solid"/>
                    </a:lnT>
                    <a:lnB w="25400" cmpd="sng">
                      <a:solidFill>
                        <a:schemeClr val="bg1">
                          <a:lumMod val="60000"/>
                        </a:schemeClr>
                      </a:solidFill>
                      <a:prstDash val="solid"/>
                    </a:lnB>
                    <a:solidFill>
                      <a:schemeClr val="bg1">
                        <a:lumMod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defRPr lang="ko-KR" altLang="en-US"/>
                      </a:pPr>
                      <a:r>
                        <a:rPr lang="ko-KR" altLang="en-US" sz="1700">
                          <a:latin typeface="HY울릉도M"/>
                          <a:ea typeface="HY울릉도M"/>
                        </a:rPr>
                        <a:t>∙ 현행과 동일한 현장별 모의훈련</a:t>
                      </a:r>
                    </a:p>
                    <a:p>
                      <a:pPr>
                        <a:lnSpc>
                          <a:spcPct val="135000"/>
                        </a:lnSpc>
                        <a:defRPr lang="ko-KR" altLang="en-US"/>
                      </a:pPr>
                      <a:r>
                        <a:rPr lang="ko-KR" altLang="en-US" sz="1700">
                          <a:latin typeface="HY울릉도M"/>
                          <a:ea typeface="HY울릉도M"/>
                        </a:rPr>
                        <a:t>                      +</a:t>
                      </a:r>
                    </a:p>
                    <a:p>
                      <a:pPr>
                        <a:lnSpc>
                          <a:spcPct val="0"/>
                        </a:lnSpc>
                        <a:defRPr lang="ko-KR" altLang="en-US"/>
                      </a:pPr>
                      <a:endParaRPr lang="ko-KR" altLang="en-US" sz="1700">
                        <a:latin typeface="HY울릉도M"/>
                        <a:ea typeface="HY울릉도M"/>
                      </a:endParaRPr>
                    </a:p>
                    <a:p>
                      <a:pPr>
                        <a:lnSpc>
                          <a:spcPct val="105000"/>
                        </a:lnSpc>
                        <a:defRPr lang="ko-KR" altLang="en-US"/>
                      </a:pPr>
                      <a:r>
                        <a:rPr lang="ko-KR" altLang="en-US" sz="1700">
                          <a:latin typeface="HY울릉도M"/>
                          <a:ea typeface="HY울릉도M"/>
                        </a:rPr>
                        <a:t>∙ 본부 차원에서 전체 유관기관이 </a:t>
                      </a:r>
                    </a:p>
                    <a:p>
                      <a:pPr>
                        <a:lnSpc>
                          <a:spcPct val="130000"/>
                        </a:lnSpc>
                        <a:defRPr lang="ko-KR" altLang="en-US"/>
                      </a:pPr>
                      <a:r>
                        <a:rPr lang="ko-KR" altLang="en-US" sz="1700">
                          <a:latin typeface="HY울릉도M"/>
                          <a:ea typeface="HY울릉도M"/>
                        </a:rPr>
                        <a:t>  </a:t>
                      </a:r>
                      <a:r>
                        <a:rPr lang="ko-KR" altLang="en-US" sz="1700" spc="-259">
                          <a:latin typeface="HY울릉도M"/>
                          <a:ea typeface="HY울릉도M"/>
                        </a:rPr>
                        <a:t>참여하는 모의훈련 실시(현장+도상)</a:t>
                      </a:r>
                      <a:r>
                        <a:rPr lang="ko-KR" altLang="en-US" spc="-275">
                          <a:latin typeface="HY울릉도M"/>
                          <a:ea typeface="HY울릉도M"/>
                        </a:rPr>
                        <a:t> </a:t>
                      </a:r>
                      <a:r>
                        <a:rPr lang="ko-KR" altLang="en-US" spc="-184">
                          <a:latin typeface="HY울릉도M"/>
                          <a:ea typeface="HY울릉도M"/>
                        </a:rPr>
                        <a:t> </a:t>
                      </a:r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</a:lnL>
                    <a:lnR w="38100" cmpd="sng">
                      <a:solidFill>
                        <a:schemeClr val="accent1"/>
                      </a:solidFill>
                      <a:prstDash val="solid"/>
                    </a:lnR>
                    <a:lnT w="38100" cmpd="sng">
                      <a:solidFill>
                        <a:schemeClr val="accent1"/>
                      </a:solidFill>
                      <a:prstDash val="solid"/>
                    </a:lnT>
                    <a:lnB w="38100" cmpd="sng">
                      <a:solidFill>
                        <a:schemeClr val="accent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67" name="오른쪽 화살표 121"/>
          <p:cNvSpPr/>
          <p:nvPr/>
        </p:nvSpPr>
        <p:spPr>
          <a:xfrm>
            <a:off x="4740399" y="2924944"/>
            <a:ext cx="259457" cy="108012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/>
            </a:pPr>
            <a:endParaRPr lang="ko-KR"/>
          </a:p>
        </p:txBody>
      </p:sp>
      <p:sp>
        <p:nvSpPr>
          <p:cNvPr id="169" name="Rectangle 78"/>
          <p:cNvSpPr>
            <a:spLocks noChangeArrowheads="1"/>
          </p:cNvSpPr>
          <p:nvPr/>
        </p:nvSpPr>
        <p:spPr>
          <a:xfrm>
            <a:off x="791384" y="767844"/>
            <a:ext cx="7813064" cy="395352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square" lIns="91440" tIns="45720" rIns="91440" bIns="45720" anchor="t">
            <a:spAutoFit/>
          </a:bodyPr>
          <a:lstStyle/>
          <a:p>
            <a:pPr lvl="0">
              <a:defRPr lang="ko-KR" altLang="en-US"/>
            </a:pPr>
            <a:r>
              <a:rPr lang="ko-KR" altLang="en-US" sz="2000" spc="-184">
                <a:solidFill>
                  <a:schemeClr val="bg1">
                    <a:lumMod val="95000"/>
                  </a:schemeClr>
                </a:solidFill>
                <a:latin typeface="HY울릉도M"/>
                <a:ea typeface="HY울릉도M"/>
              </a:rPr>
              <a:t>모의훈련 결과 도출된 문제점에 대해서는 개선방안 마련하여 즉시 시행</a:t>
            </a:r>
          </a:p>
        </p:txBody>
      </p:sp>
      <p:pic>
        <p:nvPicPr>
          <p:cNvPr id="170" name="Picture 79" descr="23"/>
          <p:cNvPicPr>
            <a:picLocks noChangeAspect="1" noChangeArrowheads="1"/>
          </p:cNvPicPr>
          <p:nvPr/>
        </p:nvPicPr>
        <p:blipFill rotWithShape="1">
          <a:blip r:embed="rId2" cstate="print"/>
          <a:srcRect/>
          <a:stretch>
            <a:fillRect/>
          </a:stretch>
        </p:blipFill>
        <p:spPr>
          <a:xfrm>
            <a:off x="558602" y="764704"/>
            <a:ext cx="333375" cy="422276"/>
          </a:xfrm>
          <a:prstGeom prst="rect">
            <a:avLst/>
          </a:prstGeom>
          <a:noFill/>
          <a:ln w="9525">
            <a:noFill/>
            <a:miter/>
          </a:ln>
        </p:spPr>
      </p:pic>
      <p:grpSp>
        <p:nvGrpSpPr>
          <p:cNvPr id="171" name="그룹 132"/>
          <p:cNvGrpSpPr/>
          <p:nvPr/>
        </p:nvGrpSpPr>
        <p:grpSpPr>
          <a:xfrm>
            <a:off x="7452683" y="116630"/>
            <a:ext cx="1511804" cy="435608"/>
            <a:chOff x="302249" y="133473"/>
            <a:chExt cx="1511804" cy="435608"/>
          </a:xfrm>
        </p:grpSpPr>
        <p:cxnSp>
          <p:nvCxnSpPr>
            <p:cNvPr id="172" name="직선 연결선 43"/>
            <p:cNvCxnSpPr/>
            <p:nvPr/>
          </p:nvCxnSpPr>
          <p:spPr>
            <a:xfrm>
              <a:off x="323528" y="548680"/>
              <a:ext cx="1490526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3" name="직사각형 46"/>
            <p:cNvSpPr/>
            <p:nvPr/>
          </p:nvSpPr>
          <p:spPr>
            <a:xfrm>
              <a:off x="323528" y="217215"/>
              <a:ext cx="1440160" cy="28796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</a:ln>
            <a:effectLst/>
          </p:spPr>
          <p:txBody>
            <a:bodyPr vert="horz" wrap="none" lIns="90000" tIns="46800" rIns="90000" bIns="46800" anchor="ctr" anchorCtr="0"/>
            <a:lstStyle/>
            <a:p>
              <a:pPr latinLnBrk="0">
                <a:buClr>
                  <a:schemeClr val="bg1"/>
                </a:buClr>
                <a:defRPr lang="ko-KR" altLang="en-US"/>
              </a:pPr>
              <a:r>
                <a:rPr lang="ko-KR" altLang="en-US" sz="1900">
                  <a:solidFill>
                    <a:schemeClr val="bg1"/>
                  </a:solidFill>
                  <a:latin typeface="HY울릉도M"/>
                  <a:ea typeface="HY울릉도M"/>
                  <a:cs typeface="Arial"/>
                </a:rPr>
                <a:t>    </a:t>
              </a:r>
              <a:r>
                <a:rPr lang="ko-KR" altLang="en-US" sz="1900" b="1">
                  <a:solidFill>
                    <a:schemeClr val="bg1"/>
                  </a:solidFill>
                  <a:latin typeface="HY울릉도M"/>
                  <a:ea typeface="HY울릉도M"/>
                  <a:cs typeface="Arial"/>
                </a:rPr>
                <a:t>추진실적</a:t>
              </a:r>
            </a:p>
          </p:txBody>
        </p:sp>
        <p:pic>
          <p:nvPicPr>
            <p:cNvPr id="174" name="Picture 71" descr="boll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/>
            <a:stretch>
              <a:fillRect/>
            </a:stretch>
          </p:blipFill>
          <p:spPr>
            <a:xfrm>
              <a:off x="309502" y="182440"/>
              <a:ext cx="402640" cy="377305"/>
            </a:xfrm>
            <a:prstGeom prst="rect">
              <a:avLst/>
            </a:prstGeom>
            <a:noFill/>
          </p:spPr>
        </p:pic>
        <p:sp>
          <p:nvSpPr>
            <p:cNvPr id="175" name="AutoShape 42"/>
            <p:cNvSpPr>
              <a:spLocks noChangeArrowheads="1"/>
            </p:cNvSpPr>
            <p:nvPr/>
          </p:nvSpPr>
          <p:spPr>
            <a:xfrm>
              <a:off x="302249" y="133473"/>
              <a:ext cx="453323" cy="435608"/>
            </a:xfrm>
            <a:prstGeom prst="roundRect">
              <a:avLst>
                <a:gd name="adj" fmla="val 12111"/>
              </a:avLst>
            </a:prstGeom>
            <a:noFill/>
            <a:ln w="3175">
              <a:noFill/>
              <a:round/>
            </a:ln>
            <a:effectLst>
              <a:outerShdw dist="28398" dir="1593903" algn="ctr" rotWithShape="0">
                <a:schemeClr val="bg1">
                  <a:alpha val="50000"/>
                </a:schemeClr>
              </a:outerShdw>
            </a:effectLst>
          </p:spPr>
          <p:txBody>
            <a:bodyPr wrap="square" lIns="80851" tIns="40426" rIns="80851" bIns="40426" anchor="ctr">
              <a:spAutoFit/>
            </a:bodyPr>
            <a:lstStyle/>
            <a:p>
              <a:pPr defTabSz="808038">
                <a:defRPr lang="ko-KR" altLang="en-US"/>
              </a:pPr>
              <a:r>
                <a:rPr lang="ko-KR" altLang="en-US" sz="2100" i="1">
                  <a:solidFill>
                    <a:schemeClr val="accent2"/>
                  </a:solidFill>
                  <a:latin typeface="HY견고딕"/>
                  <a:ea typeface="HY견고딕"/>
                </a:rPr>
                <a:t>2</a:t>
              </a:r>
            </a:p>
          </p:txBody>
        </p:sp>
      </p:grp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그룹 132"/>
          <p:cNvGrpSpPr/>
          <p:nvPr/>
        </p:nvGrpSpPr>
        <p:grpSpPr>
          <a:xfrm>
            <a:off x="7452683" y="133993"/>
            <a:ext cx="1511805" cy="422248"/>
            <a:chOff x="302248" y="150836"/>
            <a:chExt cx="1511805" cy="422248"/>
          </a:xfrm>
        </p:grpSpPr>
        <p:cxnSp>
          <p:nvCxnSpPr>
            <p:cNvPr id="44" name="직선 연결선 43"/>
            <p:cNvCxnSpPr/>
            <p:nvPr/>
          </p:nvCxnSpPr>
          <p:spPr>
            <a:xfrm>
              <a:off x="323528" y="548680"/>
              <a:ext cx="1490526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직사각형 46"/>
            <p:cNvSpPr/>
            <p:nvPr/>
          </p:nvSpPr>
          <p:spPr>
            <a:xfrm>
              <a:off x="323527" y="217215"/>
              <a:ext cx="1440160" cy="28796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</a:ln>
            <a:effectLst/>
          </p:spPr>
          <p:txBody>
            <a:bodyPr vert="horz" wrap="none" lIns="90000" tIns="46800" rIns="90000" bIns="46800" anchor="ctr" anchorCtr="0"/>
            <a:lstStyle/>
            <a:p>
              <a:pPr latinLnBrk="0">
                <a:buClr>
                  <a:schemeClr val="bg1"/>
                </a:buClr>
                <a:defRPr lang="ko-KR" altLang="en-US"/>
              </a:pPr>
              <a:r>
                <a:rPr lang="ko-KR" altLang="en-US" sz="1900">
                  <a:solidFill>
                    <a:schemeClr val="bg1"/>
                  </a:solidFill>
                  <a:latin typeface="HY울릉도M"/>
                  <a:ea typeface="HY울릉도M"/>
                  <a:cs typeface="Arial"/>
                </a:rPr>
                <a:t>    개선사항</a:t>
              </a:r>
            </a:p>
          </p:txBody>
        </p:sp>
        <p:pic>
          <p:nvPicPr>
            <p:cNvPr id="84" name="Picture 71" descr="boll"/>
            <p:cNvPicPr>
              <a:picLocks noChangeAspect="1" noChangeArrowheads="1"/>
            </p:cNvPicPr>
            <p:nvPr/>
          </p:nvPicPr>
          <p:blipFill rotWithShape="1">
            <a:blip r:embed="rId2" cstate="print"/>
            <a:srcRect/>
            <a:stretch>
              <a:fillRect/>
            </a:stretch>
          </p:blipFill>
          <p:spPr>
            <a:xfrm>
              <a:off x="309502" y="182440"/>
              <a:ext cx="402640" cy="377305"/>
            </a:xfrm>
            <a:prstGeom prst="rect">
              <a:avLst/>
            </a:prstGeom>
            <a:noFill/>
          </p:spPr>
        </p:pic>
        <p:sp>
          <p:nvSpPr>
            <p:cNvPr id="85" name="AutoShape 42"/>
            <p:cNvSpPr>
              <a:spLocks noChangeArrowheads="1"/>
            </p:cNvSpPr>
            <p:nvPr/>
          </p:nvSpPr>
          <p:spPr>
            <a:xfrm>
              <a:off x="302247" y="150834"/>
              <a:ext cx="453323" cy="426541"/>
            </a:xfrm>
            <a:prstGeom prst="roundRect">
              <a:avLst>
                <a:gd name="adj" fmla="val 12111"/>
              </a:avLst>
            </a:prstGeom>
            <a:noFill/>
            <a:ln w="3175">
              <a:noFill/>
              <a:round/>
            </a:ln>
            <a:effectLst>
              <a:outerShdw dist="28398" dir="1593903" algn="ctr" rotWithShape="0">
                <a:schemeClr val="bg1">
                  <a:alpha val="50000"/>
                </a:schemeClr>
              </a:outerShdw>
            </a:effectLst>
          </p:spPr>
          <p:txBody>
            <a:bodyPr wrap="square" lIns="80851" tIns="40426" rIns="80851" bIns="40426" anchor="ctr">
              <a:spAutoFit/>
            </a:bodyPr>
            <a:lstStyle/>
            <a:p>
              <a:pPr defTabSz="808038">
                <a:defRPr lang="ko-KR" altLang="en-US"/>
              </a:pPr>
              <a:r>
                <a:rPr lang="ko-KR" altLang="en-US" sz="2100" i="1">
                  <a:solidFill>
                    <a:schemeClr val="accent2"/>
                  </a:solidFill>
                  <a:latin typeface="HY견고딕"/>
                  <a:ea typeface="HY견고딕"/>
                </a:rPr>
                <a:t>3</a:t>
              </a:r>
            </a:p>
          </p:txBody>
        </p:sp>
      </p:grpSp>
      <p:sp>
        <p:nvSpPr>
          <p:cNvPr id="101" name="AutoShape 16"/>
          <p:cNvSpPr>
            <a:spLocks noChangeArrowheads="1"/>
          </p:cNvSpPr>
          <p:nvPr/>
        </p:nvSpPr>
        <p:spPr>
          <a:xfrm flipH="1">
            <a:off x="416207" y="744840"/>
            <a:ext cx="4299809" cy="370379"/>
          </a:xfrm>
          <a:prstGeom prst="roundRect">
            <a:avLst>
              <a:gd name="adj" fmla="val 50000"/>
            </a:avLst>
          </a:prstGeom>
          <a:solidFill>
            <a:srgbClr val="00682F"/>
          </a:solidFill>
          <a:ln w="28575" algn="ctr">
            <a:solidFill>
              <a:schemeClr val="bg1"/>
            </a:solidFill>
            <a:round/>
          </a:ln>
          <a:effectLst/>
        </p:spPr>
        <p:txBody>
          <a:bodyPr wrap="none" anchor="ctr"/>
          <a:lstStyle/>
          <a:p>
            <a:pPr lvl="0">
              <a:defRPr lang="ko-KR" altLang="en-US"/>
            </a:pPr>
            <a:endParaRPr lang="ko-KR" altLang="ko-KR" sz="1400">
              <a:solidFill>
                <a:prstClr val="black"/>
              </a:solidFill>
            </a:endParaRPr>
          </a:p>
        </p:txBody>
      </p:sp>
      <p:sp>
        <p:nvSpPr>
          <p:cNvPr id="103" name="Text Box 8"/>
          <p:cNvSpPr txBox="1">
            <a:spLocks noChangeArrowheads="1"/>
          </p:cNvSpPr>
          <p:nvPr/>
        </p:nvSpPr>
        <p:spPr>
          <a:xfrm>
            <a:off x="755576" y="692696"/>
            <a:ext cx="3816423" cy="452591"/>
          </a:xfrm>
          <a:prstGeom prst="rect">
            <a:avLst/>
          </a:prstGeom>
          <a:noFill/>
          <a:ln w="9525" algn="ctr">
            <a:noFill/>
            <a:miter/>
          </a:ln>
          <a:effectLst>
            <a:outerShdw dist="17961" dir="2700000" algn="ctr" rotWithShape="0">
              <a:schemeClr val="tx1"/>
            </a:outerShdw>
          </a:effectLst>
        </p:spPr>
        <p:txBody>
          <a:bodyPr vert="horz" wrap="square" lIns="91440" tIns="45720" rIns="91440" bIns="45720" anchor="t">
            <a:spAutoFit/>
          </a:bodyPr>
          <a:lstStyle/>
          <a:p>
            <a:pPr algn="ctr">
              <a:defRPr lang="ko-KR" altLang="en-US"/>
            </a:pPr>
            <a:r>
              <a:rPr lang="ko-KR" altLang="en-US" sz="2400" spc="-125">
                <a:solidFill>
                  <a:srgbClr val="FFFF00"/>
                </a:solidFill>
                <a:latin typeface="HY울릉도M"/>
                <a:ea typeface="HY울릉도M"/>
              </a:rPr>
              <a:t> 건설 근로자 오침시설 운영 </a:t>
            </a:r>
          </a:p>
        </p:txBody>
      </p:sp>
      <p:sp>
        <p:nvSpPr>
          <p:cNvPr id="105" name="AutoShape 6"/>
          <p:cNvSpPr>
            <a:spLocks noChangeArrowheads="1"/>
          </p:cNvSpPr>
          <p:nvPr/>
        </p:nvSpPr>
        <p:spPr>
          <a:xfrm flipH="1">
            <a:off x="397157" y="755179"/>
            <a:ext cx="450618" cy="360040"/>
          </a:xfrm>
          <a:prstGeom prst="roundRect">
            <a:avLst>
              <a:gd name="adj" fmla="val 50000"/>
            </a:avLst>
          </a:prstGeom>
          <a:ln w="38100">
            <a:solidFill>
              <a:srgbClr val="FF6600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anchor="ctr">
            <a:noAutofit/>
          </a:bodyPr>
          <a:lstStyle/>
          <a:p>
            <a:pPr lvl="0">
              <a:defRPr lang="ko-KR" altLang="en-US"/>
            </a:pPr>
            <a:endParaRPr lang="ko-KR" altLang="ko-KR" sz="3200" b="1" spc="581">
              <a:solidFill>
                <a:srgbClr val="FFFF00"/>
              </a:solidFill>
              <a:latin typeface="HY견고딕"/>
              <a:ea typeface="HY견고딕"/>
            </a:endParaRPr>
          </a:p>
        </p:txBody>
      </p:sp>
      <p:sp>
        <p:nvSpPr>
          <p:cNvPr id="106" name="TextBox 74"/>
          <p:cNvSpPr txBox="1"/>
          <p:nvPr/>
        </p:nvSpPr>
        <p:spPr>
          <a:xfrm>
            <a:off x="377627" y="692696"/>
            <a:ext cx="432048" cy="4525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2400" b="1" spc="437">
                <a:solidFill>
                  <a:schemeClr val="tx1"/>
                </a:solidFill>
              </a:rPr>
              <a:t>ⅵ</a:t>
            </a:r>
          </a:p>
        </p:txBody>
      </p:sp>
      <p:sp>
        <p:nvSpPr>
          <p:cNvPr id="191" name="가로 글상자 190"/>
          <p:cNvSpPr txBox="1"/>
          <p:nvPr/>
        </p:nvSpPr>
        <p:spPr>
          <a:xfrm>
            <a:off x="525835" y="1359818"/>
            <a:ext cx="7920880" cy="792088"/>
          </a:xfrm>
          <a:prstGeom prst="rect">
            <a:avLst/>
          </a:prstGeom>
          <a:ln w="25400" cap="flat" cmpd="sng">
            <a:solidFill>
              <a:schemeClr val="bg1">
                <a:lumMod val="60000"/>
              </a:schemeClr>
            </a:solidFill>
            <a:prstDash val="sysDot"/>
            <a:round/>
          </a:ln>
        </p:spPr>
        <p:txBody>
          <a:bodyPr vert="horz" wrap="square" lIns="91440" tIns="45720" rIns="91440" bIns="45720" anchor="ctr">
            <a:noAutofit/>
          </a:bodyPr>
          <a:lstStyle/>
          <a:p>
            <a:pPr>
              <a:lnSpc>
                <a:spcPct val="130000"/>
              </a:lnSpc>
              <a:defRPr lang="ko-KR" altLang="en-US"/>
            </a:pPr>
            <a:r>
              <a:rPr lang="ko-KR" altLang="en-US" b="1" spc="-94">
                <a:solidFill>
                  <a:schemeClr val="bg1"/>
                </a:solidFill>
                <a:latin typeface="휴먼명조"/>
                <a:ea typeface="휴먼명조"/>
              </a:rPr>
              <a:t>점심식사 이후 건설근로자에게 오침을 취할 수 있는 환경을 조성하여 공사의</a:t>
            </a:r>
            <a:r>
              <a:rPr lang="ko-KR" altLang="en-US" b="1">
                <a:solidFill>
                  <a:schemeClr val="bg1"/>
                </a:solidFill>
                <a:latin typeface="휴먼명조"/>
                <a:ea typeface="휴먼명조"/>
              </a:rPr>
              <a:t> 작업 능률향상과 안전사고를 예방하고자 함</a:t>
            </a:r>
          </a:p>
        </p:txBody>
      </p:sp>
      <p:sp>
        <p:nvSpPr>
          <p:cNvPr id="196" name="Rectangle 78"/>
          <p:cNvSpPr>
            <a:spLocks noChangeArrowheads="1"/>
          </p:cNvSpPr>
          <p:nvPr/>
        </p:nvSpPr>
        <p:spPr>
          <a:xfrm>
            <a:off x="647363" y="2384259"/>
            <a:ext cx="8245116" cy="395136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square" lIns="91440" tIns="45720" rIns="91440" bIns="45720" anchor="t">
            <a:spAutoFit/>
          </a:bodyPr>
          <a:lstStyle/>
          <a:p>
            <a:pPr lvl="0">
              <a:spcBef>
                <a:spcPct val="40000"/>
              </a:spcBef>
              <a:defRPr lang="ko-KR" altLang="en-US"/>
            </a:pPr>
            <a:r>
              <a:rPr lang="ko-KR" altLang="en-US" sz="2000" spc="-184">
                <a:solidFill>
                  <a:schemeClr val="bg1">
                    <a:lumMod val="95000"/>
                  </a:schemeClr>
                </a:solidFill>
                <a:latin typeface="HY울릉도M"/>
                <a:ea typeface="HY울릉도M"/>
              </a:rPr>
              <a:t>현장별 안전이 확보되는 현장상황실, 안전교육장 등 기존 시설 이용</a:t>
            </a:r>
            <a:endParaRPr lang="ko-KR" altLang="en-US" b="1" spc="-94">
              <a:solidFill>
                <a:schemeClr val="bg1">
                  <a:lumMod val="95000"/>
                </a:schemeClr>
              </a:solidFill>
              <a:latin typeface="휴먼명조"/>
              <a:ea typeface="휴먼명조"/>
            </a:endParaRPr>
          </a:p>
        </p:txBody>
      </p:sp>
      <p:pic>
        <p:nvPicPr>
          <p:cNvPr id="197" name="Picture 79" descr="23"/>
          <p:cNvPicPr>
            <a:picLocks noChangeAspect="1" noChangeArrowheads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400869" y="2377702"/>
            <a:ext cx="336364" cy="422276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198" name="Rectangle 78"/>
          <p:cNvSpPr>
            <a:spLocks noChangeArrowheads="1"/>
          </p:cNvSpPr>
          <p:nvPr/>
        </p:nvSpPr>
        <p:spPr>
          <a:xfrm>
            <a:off x="656888" y="2937856"/>
            <a:ext cx="8245116" cy="396146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square" lIns="91440" tIns="45720" rIns="91440" bIns="45720" anchor="t">
            <a:spAutoFit/>
          </a:bodyPr>
          <a:lstStyle/>
          <a:p>
            <a:pPr lvl="0">
              <a:spcBef>
                <a:spcPct val="40000"/>
              </a:spcBef>
              <a:defRPr lang="ko-KR" altLang="en-US"/>
            </a:pPr>
            <a:r>
              <a:rPr lang="ko-KR" altLang="en-US" sz="2000" spc="-184">
                <a:solidFill>
                  <a:schemeClr val="bg1">
                    <a:lumMod val="95000"/>
                  </a:schemeClr>
                </a:solidFill>
                <a:latin typeface="HY울릉도M"/>
                <a:ea typeface="HY울릉도M"/>
              </a:rPr>
              <a:t>각종 자재창고 등을 정리하여 공간 확보 후 휴게실로 활용</a:t>
            </a:r>
          </a:p>
        </p:txBody>
      </p:sp>
      <p:pic>
        <p:nvPicPr>
          <p:cNvPr id="199" name="Picture 79" descr="23"/>
          <p:cNvPicPr>
            <a:picLocks noChangeAspect="1" noChangeArrowheads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424111" y="2934716"/>
            <a:ext cx="336364" cy="422276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200" name="Rectangle 78"/>
          <p:cNvSpPr>
            <a:spLocks noChangeArrowheads="1"/>
          </p:cNvSpPr>
          <p:nvPr/>
        </p:nvSpPr>
        <p:spPr>
          <a:xfrm>
            <a:off x="647363" y="3441912"/>
            <a:ext cx="8245116" cy="396146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square" lIns="91440" tIns="45720" rIns="91440" bIns="45720" anchor="t">
            <a:spAutoFit/>
          </a:bodyPr>
          <a:lstStyle/>
          <a:p>
            <a:pPr lvl="0">
              <a:spcBef>
                <a:spcPct val="40000"/>
              </a:spcBef>
              <a:defRPr lang="ko-KR" altLang="en-US"/>
            </a:pPr>
            <a:r>
              <a:rPr lang="ko-KR" altLang="en-US" sz="2000" spc="-184">
                <a:solidFill>
                  <a:schemeClr val="bg1">
                    <a:lumMod val="95000"/>
                  </a:schemeClr>
                </a:solidFill>
                <a:latin typeface="HY울릉도M"/>
                <a:ea typeface="HY울릉도M"/>
              </a:rPr>
              <a:t>주변 시설물이 없을 시는 안전이 확보되는 공간에 텐트 등 간이 휴게실 설치</a:t>
            </a:r>
          </a:p>
        </p:txBody>
      </p:sp>
      <p:pic>
        <p:nvPicPr>
          <p:cNvPr id="201" name="Picture 79" descr="23"/>
          <p:cNvPicPr>
            <a:picLocks noChangeAspect="1" noChangeArrowheads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414586" y="3438772"/>
            <a:ext cx="336364" cy="422276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202" name="가로 글상자 201"/>
          <p:cNvSpPr txBox="1"/>
          <p:nvPr/>
        </p:nvSpPr>
        <p:spPr>
          <a:xfrm>
            <a:off x="4788024" y="802804"/>
            <a:ext cx="3672408" cy="288032"/>
          </a:xfrm>
          <a:prstGeom prst="rect">
            <a:avLst/>
          </a:prstGeom>
        </p:spPr>
        <p:txBody>
          <a:bodyPr wrap="square"/>
          <a:lstStyle/>
          <a:p>
            <a:pPr>
              <a:defRPr lang="ko-KR" altLang="en-US"/>
            </a:pPr>
            <a:r>
              <a:rPr lang="ko-KR" altLang="en-US">
                <a:solidFill>
                  <a:srgbClr val="FFFF00"/>
                </a:solidFill>
                <a:latin typeface="HY울릉도M"/>
                <a:ea typeface="HY울릉도M"/>
                <a:cs typeface="굴림"/>
              </a:rPr>
              <a:t>- '14.5월중 1현장 1휴게실 설치</a:t>
            </a:r>
          </a:p>
        </p:txBody>
      </p:sp>
      <p:pic>
        <p:nvPicPr>
          <p:cNvPr id="209" name="그림 208"/>
          <p:cNvPicPr/>
          <p:nvPr/>
        </p:nvPicPr>
        <p:blipFill rotWithShape="1">
          <a:blip r:embed="rId4" cstate="print">
            <a:lum/>
          </a:blip>
          <a:srcRect l="21460" r="20820"/>
          <a:stretch>
            <a:fillRect/>
          </a:stretch>
        </p:blipFill>
        <p:spPr>
          <a:xfrm>
            <a:off x="4344140" y="4149080"/>
            <a:ext cx="2157218" cy="2160240"/>
          </a:xfrm>
          <a:prstGeom prst="rect">
            <a:avLst/>
          </a:prstGeom>
        </p:spPr>
      </p:pic>
      <p:pic>
        <p:nvPicPr>
          <p:cNvPr id="210" name="그림 209"/>
          <p:cNvPicPr/>
          <p:nvPr/>
        </p:nvPicPr>
        <p:blipFill rotWithShape="1">
          <a:blip r:embed="rId5" cstate="print">
            <a:lum/>
          </a:blip>
          <a:srcRect l="8680" t="9790" r="11600" b="12610"/>
          <a:stretch>
            <a:fillRect/>
          </a:stretch>
        </p:blipFill>
        <p:spPr>
          <a:xfrm>
            <a:off x="6501358" y="4149080"/>
            <a:ext cx="2029458" cy="2160240"/>
          </a:xfrm>
          <a:prstGeom prst="rect">
            <a:avLst/>
          </a:prstGeom>
        </p:spPr>
      </p:pic>
      <p:pic>
        <p:nvPicPr>
          <p:cNvPr id="212" name="그림 211"/>
          <p:cNvPicPr>
            <a:picLocks noChangeAspect="1"/>
          </p:cNvPicPr>
          <p:nvPr/>
        </p:nvPicPr>
        <p:blipFill rotWithShape="1">
          <a:blip r:embed="rId6" cstate="print"/>
          <a:srcRect l="13780" t="24410" r="67950" b="34250"/>
          <a:stretch>
            <a:fillRect/>
          </a:stretch>
        </p:blipFill>
        <p:spPr>
          <a:xfrm>
            <a:off x="524694" y="4149080"/>
            <a:ext cx="1872208" cy="2160240"/>
          </a:xfrm>
          <a:prstGeom prst="rect">
            <a:avLst/>
          </a:prstGeom>
        </p:spPr>
      </p:pic>
      <p:pic>
        <p:nvPicPr>
          <p:cNvPr id="213" name="그림 212"/>
          <p:cNvPicPr>
            <a:picLocks noChangeAspect="1"/>
          </p:cNvPicPr>
          <p:nvPr/>
        </p:nvPicPr>
        <p:blipFill rotWithShape="1">
          <a:blip r:embed="rId7" cstate="print"/>
          <a:srcRect l="13780" t="38190" r="62600" b="20470"/>
          <a:stretch>
            <a:fillRect/>
          </a:stretch>
        </p:blipFill>
        <p:spPr>
          <a:xfrm>
            <a:off x="2396902" y="4149080"/>
            <a:ext cx="1944216" cy="2160240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noFill/>
        </a:ln>
        <a:effectLst/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184</Words>
  <Application>Microsoft Office PowerPoint</Application>
  <PresentationFormat>화면 슬라이드 쇼(4:3)</PresentationFormat>
  <Paragraphs>46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슬라이드 1</vt:lpstr>
      <vt:lpstr>슬라이드 2</vt:lpstr>
    </vt:vector>
  </TitlesOfParts>
  <Company>Your Company Name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Your User Name</dc:creator>
  <cp:lastModifiedBy>보급용</cp:lastModifiedBy>
  <cp:revision>1629</cp:revision>
  <dcterms:created xsi:type="dcterms:W3CDTF">2012-03-15T06:07:42Z</dcterms:created>
  <dcterms:modified xsi:type="dcterms:W3CDTF">2014-05-08T04:09:59Z</dcterms:modified>
</cp:coreProperties>
</file>