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9" r:id="rId2"/>
    <p:sldId id="262" r:id="rId3"/>
  </p:sldIdLst>
  <p:sldSz cx="7200900" cy="10333038"/>
  <p:notesSz cx="6797675" cy="9926638"/>
  <p:defaultTextStyle>
    <a:defPPr>
      <a:defRPr lang="ko-KR"/>
    </a:defPPr>
    <a:lvl1pPr marL="0" algn="l" defTabSz="990661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5330" algn="l" defTabSz="990661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0661" algn="l" defTabSz="990661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85991" algn="l" defTabSz="990661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81322" algn="l" defTabSz="990661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76652" algn="l" defTabSz="990661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71983" algn="l" defTabSz="990661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67313" algn="l" defTabSz="990661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62644" algn="l" defTabSz="990661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E1E1"/>
    <a:srgbClr val="EA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35" autoAdjust="0"/>
    <p:restoredTop sz="99725" autoAdjust="0"/>
  </p:normalViewPr>
  <p:slideViewPr>
    <p:cSldViewPr showGuides="1">
      <p:cViewPr>
        <p:scale>
          <a:sx n="150" d="100"/>
          <a:sy n="150" d="100"/>
        </p:scale>
        <p:origin x="-557" y="1090"/>
      </p:cViewPr>
      <p:guideLst>
        <p:guide orient="horz" pos="3255"/>
        <p:guide pos="2411"/>
        <p:guide pos="4459"/>
        <p:guide pos="1934"/>
        <p:guide pos="26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6400" cy="496888"/>
          </a:xfrm>
          <a:prstGeom prst="rect">
            <a:avLst/>
          </a:prstGeom>
        </p:spPr>
        <p:txBody>
          <a:bodyPr vert="horz" lIns="91411" tIns="45706" rIns="91411" bIns="45706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90" y="0"/>
            <a:ext cx="2946400" cy="496888"/>
          </a:xfrm>
          <a:prstGeom prst="rect">
            <a:avLst/>
          </a:prstGeom>
        </p:spPr>
        <p:txBody>
          <a:bodyPr vert="horz" lIns="91411" tIns="45706" rIns="91411" bIns="45706" rtlCol="0"/>
          <a:lstStyle>
            <a:lvl1pPr algn="r">
              <a:defRPr sz="1200"/>
            </a:lvl1pPr>
          </a:lstStyle>
          <a:p>
            <a:fld id="{C71F2B03-C964-460D-87C0-4F7DDBB9953A}" type="datetimeFigureOut">
              <a:rPr lang="ko-KR" altLang="en-US" smtClean="0"/>
              <a:pPr/>
              <a:t>2016-10-14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9428165"/>
            <a:ext cx="2946400" cy="496887"/>
          </a:xfrm>
          <a:prstGeom prst="rect">
            <a:avLst/>
          </a:prstGeom>
        </p:spPr>
        <p:txBody>
          <a:bodyPr vert="horz" lIns="91411" tIns="45706" rIns="91411" bIns="4570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90" y="9428165"/>
            <a:ext cx="2946400" cy="496887"/>
          </a:xfrm>
          <a:prstGeom prst="rect">
            <a:avLst/>
          </a:prstGeom>
        </p:spPr>
        <p:txBody>
          <a:bodyPr vert="horz" lIns="91411" tIns="45706" rIns="91411" bIns="45706" rtlCol="0" anchor="b"/>
          <a:lstStyle>
            <a:lvl1pPr algn="r">
              <a:defRPr sz="1200"/>
            </a:lvl1pPr>
          </a:lstStyle>
          <a:p>
            <a:fld id="{AA5E735E-9C54-4938-A662-6B64968FFF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3493969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6400" cy="496888"/>
          </a:xfrm>
          <a:prstGeom prst="rect">
            <a:avLst/>
          </a:prstGeom>
        </p:spPr>
        <p:txBody>
          <a:bodyPr vert="horz" lIns="91411" tIns="45706" rIns="91411" bIns="45706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90" y="0"/>
            <a:ext cx="2946400" cy="496888"/>
          </a:xfrm>
          <a:prstGeom prst="rect">
            <a:avLst/>
          </a:prstGeom>
        </p:spPr>
        <p:txBody>
          <a:bodyPr vert="horz" lIns="91411" tIns="45706" rIns="91411" bIns="45706" rtlCol="0"/>
          <a:lstStyle>
            <a:lvl1pPr algn="r">
              <a:defRPr sz="1200"/>
            </a:lvl1pPr>
          </a:lstStyle>
          <a:p>
            <a:fld id="{2B4D341B-A1E7-436F-A641-D3DA90412E6A}" type="datetimeFigureOut">
              <a:rPr lang="ko-KR" altLang="en-US" smtClean="0"/>
              <a:pPr/>
              <a:t>2016-10-14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01850" y="744538"/>
            <a:ext cx="25939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1" tIns="45706" rIns="91411" bIns="4570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2" y="4714877"/>
            <a:ext cx="5438775" cy="4467225"/>
          </a:xfrm>
          <a:prstGeom prst="rect">
            <a:avLst/>
          </a:prstGeom>
        </p:spPr>
        <p:txBody>
          <a:bodyPr vert="horz" lIns="91411" tIns="45706" rIns="91411" bIns="45706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28165"/>
            <a:ext cx="2946400" cy="496887"/>
          </a:xfrm>
          <a:prstGeom prst="rect">
            <a:avLst/>
          </a:prstGeom>
        </p:spPr>
        <p:txBody>
          <a:bodyPr vert="horz" lIns="91411" tIns="45706" rIns="91411" bIns="4570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90" y="9428165"/>
            <a:ext cx="2946400" cy="496887"/>
          </a:xfrm>
          <a:prstGeom prst="rect">
            <a:avLst/>
          </a:prstGeom>
        </p:spPr>
        <p:txBody>
          <a:bodyPr vert="horz" lIns="91411" tIns="45706" rIns="91411" bIns="45706" rtlCol="0" anchor="b"/>
          <a:lstStyle>
            <a:lvl1pPr algn="r">
              <a:defRPr sz="1200"/>
            </a:lvl1pPr>
          </a:lstStyle>
          <a:p>
            <a:fld id="{60B1D0B6-9AA7-4365-A70E-9ED8C59EBD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7087309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90661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5330" algn="l" defTabSz="990661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90661" algn="l" defTabSz="990661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85991" algn="l" defTabSz="990661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81322" algn="l" defTabSz="990661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76652" algn="l" defTabSz="990661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71983" algn="l" defTabSz="990661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67313" algn="l" defTabSz="990661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62644" algn="l" defTabSz="990661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101850" y="744538"/>
            <a:ext cx="259397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B1D0B6-9AA7-4365-A70E-9ED8C59EBDD7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178506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40068" y="3209942"/>
            <a:ext cx="6120765" cy="221490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80135" y="5855389"/>
            <a:ext cx="5040630" cy="264066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0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85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813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76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71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673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626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5CB1B-761E-486A-BE84-9FDB3DB3C1F9}" type="datetime1">
              <a:rPr lang="ko-KR" altLang="en-US" smtClean="0"/>
              <a:pPr/>
              <a:t>2016-10-14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B1468-0A6D-47D6-9C76-7F645C8B42AC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 descr="kt_30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7835" y="202857"/>
            <a:ext cx="419386" cy="369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95379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CDA1A-82C3-4DFC-9A23-ADC782F314F7}" type="datetime1">
              <a:rPr lang="ko-KR" altLang="en-US" smtClean="0"/>
              <a:pPr/>
              <a:t>2016-10-14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B1468-0A6D-47D6-9C76-7F645C8B42A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553372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68822" y="6639934"/>
            <a:ext cx="6120765" cy="2052257"/>
          </a:xfrm>
        </p:spPr>
        <p:txBody>
          <a:bodyPr anchor="t"/>
          <a:lstStyle>
            <a:lvl1pPr algn="l">
              <a:defRPr sz="43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68822" y="4379585"/>
            <a:ext cx="6120765" cy="2260351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533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066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8599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8132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7665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7198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6731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6264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A29D-9214-4B80-B3DE-A344F5A20D53}" type="datetime1">
              <a:rPr lang="ko-KR" altLang="en-US" smtClean="0"/>
              <a:pPr/>
              <a:t>2016-10-14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B1468-0A6D-47D6-9C76-7F645C8B42A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845144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70035" y="3214723"/>
            <a:ext cx="2370296" cy="9091640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760347" y="3214723"/>
            <a:ext cx="2370296" cy="9091640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79F50-164C-4EFB-8A45-CC18AD4BF632}" type="datetime1">
              <a:rPr lang="ko-KR" altLang="en-US" smtClean="0"/>
              <a:pPr/>
              <a:t>2016-10-14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B1468-0A6D-47D6-9C76-7F645C8B42A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852135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60045" y="413801"/>
            <a:ext cx="6480810" cy="1722174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60046" y="2312975"/>
            <a:ext cx="3181648" cy="963938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5330" indent="0">
              <a:buNone/>
              <a:defRPr sz="2200" b="1"/>
            </a:lvl2pPr>
            <a:lvl3pPr marL="990661" indent="0">
              <a:buNone/>
              <a:defRPr sz="2000" b="1"/>
            </a:lvl3pPr>
            <a:lvl4pPr marL="1485991" indent="0">
              <a:buNone/>
              <a:defRPr sz="1700" b="1"/>
            </a:lvl4pPr>
            <a:lvl5pPr marL="1981322" indent="0">
              <a:buNone/>
              <a:defRPr sz="1700" b="1"/>
            </a:lvl5pPr>
            <a:lvl6pPr marL="2476652" indent="0">
              <a:buNone/>
              <a:defRPr sz="1700" b="1"/>
            </a:lvl6pPr>
            <a:lvl7pPr marL="2971983" indent="0">
              <a:buNone/>
              <a:defRPr sz="1700" b="1"/>
            </a:lvl7pPr>
            <a:lvl8pPr marL="3467313" indent="0">
              <a:buNone/>
              <a:defRPr sz="1700" b="1"/>
            </a:lvl8pPr>
            <a:lvl9pPr marL="3962644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60046" y="3276913"/>
            <a:ext cx="3181648" cy="5953457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657959" y="2312975"/>
            <a:ext cx="3182898" cy="963938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5330" indent="0">
              <a:buNone/>
              <a:defRPr sz="2200" b="1"/>
            </a:lvl2pPr>
            <a:lvl3pPr marL="990661" indent="0">
              <a:buNone/>
              <a:defRPr sz="2000" b="1"/>
            </a:lvl3pPr>
            <a:lvl4pPr marL="1485991" indent="0">
              <a:buNone/>
              <a:defRPr sz="1700" b="1"/>
            </a:lvl4pPr>
            <a:lvl5pPr marL="1981322" indent="0">
              <a:buNone/>
              <a:defRPr sz="1700" b="1"/>
            </a:lvl5pPr>
            <a:lvl6pPr marL="2476652" indent="0">
              <a:buNone/>
              <a:defRPr sz="1700" b="1"/>
            </a:lvl6pPr>
            <a:lvl7pPr marL="2971983" indent="0">
              <a:buNone/>
              <a:defRPr sz="1700" b="1"/>
            </a:lvl7pPr>
            <a:lvl8pPr marL="3467313" indent="0">
              <a:buNone/>
              <a:defRPr sz="1700" b="1"/>
            </a:lvl8pPr>
            <a:lvl9pPr marL="3962644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657959" y="3276913"/>
            <a:ext cx="3182898" cy="5953457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BD6BD-C826-481E-AC9F-58D714FEA986}" type="datetime1">
              <a:rPr lang="ko-KR" altLang="en-US" smtClean="0"/>
              <a:pPr/>
              <a:t>2016-10-14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B1468-0A6D-47D6-9C76-7F645C8B42A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843373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00351-D3B0-45FB-B6E4-B5F328023EFC}" type="datetime1">
              <a:rPr lang="ko-KR" altLang="en-US" smtClean="0"/>
              <a:pPr/>
              <a:t>2016-10-14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B1468-0A6D-47D6-9C76-7F645C8B42A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365796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43723-C250-4DFB-BFB7-CD81399D0A1D}" type="datetime1">
              <a:rPr lang="ko-KR" altLang="en-US" smtClean="0"/>
              <a:pPr/>
              <a:t>2016-10-14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B1468-0A6D-47D6-9C76-7F645C8B42A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05233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60046" y="411409"/>
            <a:ext cx="2369047" cy="175087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815353" y="411409"/>
            <a:ext cx="4025504" cy="8818962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60046" y="2162285"/>
            <a:ext cx="2369047" cy="7068086"/>
          </a:xfrm>
        </p:spPr>
        <p:txBody>
          <a:bodyPr/>
          <a:lstStyle>
            <a:lvl1pPr marL="0" indent="0">
              <a:buNone/>
              <a:defRPr sz="1500"/>
            </a:lvl1pPr>
            <a:lvl2pPr marL="495330" indent="0">
              <a:buNone/>
              <a:defRPr sz="1300"/>
            </a:lvl2pPr>
            <a:lvl3pPr marL="990661" indent="0">
              <a:buNone/>
              <a:defRPr sz="1100"/>
            </a:lvl3pPr>
            <a:lvl4pPr marL="1485991" indent="0">
              <a:buNone/>
              <a:defRPr sz="1000"/>
            </a:lvl4pPr>
            <a:lvl5pPr marL="1981322" indent="0">
              <a:buNone/>
              <a:defRPr sz="1000"/>
            </a:lvl5pPr>
            <a:lvl6pPr marL="2476652" indent="0">
              <a:buNone/>
              <a:defRPr sz="1000"/>
            </a:lvl6pPr>
            <a:lvl7pPr marL="2971983" indent="0">
              <a:buNone/>
              <a:defRPr sz="1000"/>
            </a:lvl7pPr>
            <a:lvl8pPr marL="3467313" indent="0">
              <a:buNone/>
              <a:defRPr sz="1000"/>
            </a:lvl8pPr>
            <a:lvl9pPr marL="3962644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17794-BB89-445C-9DDE-BD4AD469FF6A}" type="datetime1">
              <a:rPr lang="ko-KR" altLang="en-US" smtClean="0"/>
              <a:pPr/>
              <a:t>2016-10-14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B1468-0A6D-47D6-9C76-7F645C8B42A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130459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11427" y="7233128"/>
            <a:ext cx="4320540" cy="853912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411427" y="923276"/>
            <a:ext cx="4320540" cy="6199823"/>
          </a:xfrm>
        </p:spPr>
        <p:txBody>
          <a:bodyPr/>
          <a:lstStyle>
            <a:lvl1pPr marL="0" indent="0">
              <a:buNone/>
              <a:defRPr sz="3500"/>
            </a:lvl1pPr>
            <a:lvl2pPr marL="495330" indent="0">
              <a:buNone/>
              <a:defRPr sz="3000"/>
            </a:lvl2pPr>
            <a:lvl3pPr marL="990661" indent="0">
              <a:buNone/>
              <a:defRPr sz="2600"/>
            </a:lvl3pPr>
            <a:lvl4pPr marL="1485991" indent="0">
              <a:buNone/>
              <a:defRPr sz="2200"/>
            </a:lvl4pPr>
            <a:lvl5pPr marL="1981322" indent="0">
              <a:buNone/>
              <a:defRPr sz="2200"/>
            </a:lvl5pPr>
            <a:lvl6pPr marL="2476652" indent="0">
              <a:buNone/>
              <a:defRPr sz="2200"/>
            </a:lvl6pPr>
            <a:lvl7pPr marL="2971983" indent="0">
              <a:buNone/>
              <a:defRPr sz="2200"/>
            </a:lvl7pPr>
            <a:lvl8pPr marL="3467313" indent="0">
              <a:buNone/>
              <a:defRPr sz="2200"/>
            </a:lvl8pPr>
            <a:lvl9pPr marL="3962644" indent="0">
              <a:buNone/>
              <a:defRPr sz="2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411427" y="8087040"/>
            <a:ext cx="4320540" cy="1212695"/>
          </a:xfrm>
        </p:spPr>
        <p:txBody>
          <a:bodyPr/>
          <a:lstStyle>
            <a:lvl1pPr marL="0" indent="0">
              <a:buNone/>
              <a:defRPr sz="1500"/>
            </a:lvl1pPr>
            <a:lvl2pPr marL="495330" indent="0">
              <a:buNone/>
              <a:defRPr sz="1300"/>
            </a:lvl2pPr>
            <a:lvl3pPr marL="990661" indent="0">
              <a:buNone/>
              <a:defRPr sz="1100"/>
            </a:lvl3pPr>
            <a:lvl4pPr marL="1485991" indent="0">
              <a:buNone/>
              <a:defRPr sz="1000"/>
            </a:lvl4pPr>
            <a:lvl5pPr marL="1981322" indent="0">
              <a:buNone/>
              <a:defRPr sz="1000"/>
            </a:lvl5pPr>
            <a:lvl6pPr marL="2476652" indent="0">
              <a:buNone/>
              <a:defRPr sz="1000"/>
            </a:lvl6pPr>
            <a:lvl7pPr marL="2971983" indent="0">
              <a:buNone/>
              <a:defRPr sz="1000"/>
            </a:lvl7pPr>
            <a:lvl8pPr marL="3467313" indent="0">
              <a:buNone/>
              <a:defRPr sz="1000"/>
            </a:lvl8pPr>
            <a:lvl9pPr marL="3962644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8425-A51C-4618-B4AB-497D56A917F8}" type="datetime1">
              <a:rPr lang="ko-KR" altLang="en-US" smtClean="0"/>
              <a:pPr/>
              <a:t>2016-10-14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B1468-0A6D-47D6-9C76-7F645C8B42A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576777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077BF-1D68-4B68-B6C9-0AD829E43BD8}" type="datetime1">
              <a:rPr lang="ko-KR" altLang="en-US" smtClean="0"/>
              <a:pPr/>
              <a:t>2016-10-14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B1468-0A6D-47D6-9C76-7F645C8B42A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835152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915489" y="552532"/>
            <a:ext cx="1215152" cy="11753831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70035" y="552532"/>
            <a:ext cx="3525441" cy="11753831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82C46-F31E-4F92-9ADE-88148B647C2E}" type="datetime1">
              <a:rPr lang="ko-KR" altLang="en-US" smtClean="0"/>
              <a:pPr/>
              <a:t>2016-10-14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B1468-0A6D-47D6-9C76-7F645C8B42A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114863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60045" y="413801"/>
            <a:ext cx="6480810" cy="1722174"/>
          </a:xfrm>
          <a:prstGeom prst="rect">
            <a:avLst/>
          </a:prstGeom>
        </p:spPr>
        <p:txBody>
          <a:bodyPr vert="horz" lIns="99066" tIns="49533" rIns="99066" bIns="49533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60045" y="2411044"/>
            <a:ext cx="6480810" cy="6819327"/>
          </a:xfrm>
          <a:prstGeom prst="rect">
            <a:avLst/>
          </a:prstGeom>
        </p:spPr>
        <p:txBody>
          <a:bodyPr vert="horz" lIns="99066" tIns="49533" rIns="99066" bIns="4953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60045" y="9577197"/>
            <a:ext cx="1680210" cy="550138"/>
          </a:xfrm>
          <a:prstGeom prst="rect">
            <a:avLst/>
          </a:prstGeom>
        </p:spPr>
        <p:txBody>
          <a:bodyPr vert="horz" lIns="99066" tIns="49533" rIns="99066" bIns="49533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225DBA-F641-4F74-ABC3-7DD4C15E04AC}" type="datetime1">
              <a:rPr lang="ko-KR" altLang="en-US" smtClean="0"/>
              <a:pPr/>
              <a:t>2016-10-14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460308" y="9577197"/>
            <a:ext cx="2280285" cy="550138"/>
          </a:xfrm>
          <a:prstGeom prst="rect">
            <a:avLst/>
          </a:prstGeom>
        </p:spPr>
        <p:txBody>
          <a:bodyPr vert="horz" lIns="99066" tIns="49533" rIns="99066" bIns="49533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5160645" y="9577197"/>
            <a:ext cx="1680210" cy="550138"/>
          </a:xfrm>
          <a:prstGeom prst="rect">
            <a:avLst/>
          </a:prstGeom>
        </p:spPr>
        <p:txBody>
          <a:bodyPr vert="horz" lIns="99066" tIns="49533" rIns="99066" bIns="49533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CB1468-0A6D-47D6-9C76-7F645C8B42A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338780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90661" rtl="0" eaLnBrk="1" latinLnBrk="1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1498" indent="-371498" algn="l" defTabSz="990661" rtl="0" eaLnBrk="1" latinLnBrk="1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4912" indent="-309582" algn="l" defTabSz="990661" rtl="0" eaLnBrk="1" latinLnBrk="1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326" indent="-247665" algn="l" defTabSz="990661" rtl="0" eaLnBrk="1" latinLnBrk="1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33657" indent="-247665" algn="l" defTabSz="990661" rtl="0" eaLnBrk="1" latinLnBrk="1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28987" indent="-247665" algn="l" defTabSz="990661" rtl="0" eaLnBrk="1" latinLnBrk="1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24318" indent="-247665" algn="l" defTabSz="990661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19648" indent="-247665" algn="l" defTabSz="990661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14979" indent="-247665" algn="l" defTabSz="990661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10309" indent="-247665" algn="l" defTabSz="990661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0661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5330" algn="l" defTabSz="990661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0661" algn="l" defTabSz="990661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85991" algn="l" defTabSz="990661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81322" algn="l" defTabSz="990661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76652" algn="l" defTabSz="990661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83" algn="l" defTabSz="990661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67313" algn="l" defTabSz="990661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2644" algn="l" defTabSz="990661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dministrator\AppData\Local\Temp\ACUBE_TEMP\이너텔-전화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3484" t="92840" r="4303" b="2183"/>
          <a:stretch/>
        </p:blipFill>
        <p:spPr bwMode="auto">
          <a:xfrm>
            <a:off x="2664346" y="9309182"/>
            <a:ext cx="4469682" cy="62174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양쪽 모서리가 둥근 사각형 6"/>
          <p:cNvSpPr/>
          <p:nvPr/>
        </p:nvSpPr>
        <p:spPr>
          <a:xfrm rot="16200000">
            <a:off x="-76449" y="1029794"/>
            <a:ext cx="629061" cy="226825"/>
          </a:xfrm>
          <a:prstGeom prst="round2SameRect">
            <a:avLst/>
          </a:prstGeom>
          <a:solidFill>
            <a:srgbClr val="E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9066" tIns="49533" rIns="99066" bIns="49533" rtlCol="0" anchor="ctr"/>
          <a:lstStyle/>
          <a:p>
            <a:pPr algn="ctr"/>
            <a:r>
              <a:rPr lang="ko-KR" altLang="en-US" sz="800" b="1" dirty="0">
                <a:solidFill>
                  <a:schemeClr val="bg1"/>
                </a:solidFill>
              </a:rPr>
              <a:t>고</a:t>
            </a:r>
            <a:endParaRPr lang="en-US" altLang="ko-KR" sz="8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800" b="1" dirty="0">
                <a:solidFill>
                  <a:schemeClr val="bg1"/>
                </a:solidFill>
              </a:rPr>
              <a:t>객</a:t>
            </a:r>
            <a:endParaRPr lang="en-US" altLang="ko-KR" sz="8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800" b="1" dirty="0">
                <a:solidFill>
                  <a:schemeClr val="bg1"/>
                </a:solidFill>
              </a:rPr>
              <a:t>정</a:t>
            </a:r>
            <a:endParaRPr lang="en-US" altLang="ko-KR" sz="8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800" b="1" dirty="0">
                <a:solidFill>
                  <a:schemeClr val="bg1"/>
                </a:solidFill>
              </a:rPr>
              <a:t>보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32322258"/>
              </p:ext>
            </p:extLst>
          </p:nvPr>
        </p:nvGraphicFramePr>
        <p:xfrm>
          <a:off x="392099" y="837635"/>
          <a:ext cx="6688547" cy="6098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3711"/>
                <a:gridCol w="1584176"/>
                <a:gridCol w="1080120"/>
                <a:gridCol w="1021025"/>
                <a:gridCol w="641740"/>
                <a:gridCol w="1587775"/>
              </a:tblGrid>
              <a:tr h="13173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1" spc="-1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법인명</a:t>
                      </a:r>
                      <a:endParaRPr lang="ko-KR" altLang="en-US" sz="800" b="1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5600" marR="37800" marT="40682" marB="4068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1" spc="-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강서수도사업소</a:t>
                      </a:r>
                      <a:endParaRPr lang="ko-KR" altLang="en-US" sz="800" b="1" spc="-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5600" marR="37800" marT="40682" marB="40682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1" spc="-100" baseline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법인등록번호</a:t>
                      </a:r>
                      <a:endParaRPr lang="ko-KR" altLang="en-US" sz="800" b="1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5600" marR="37800" marT="40682" marB="40682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r" latinLnBrk="1"/>
                      <a:endParaRPr lang="ko-KR" altLang="en-US" sz="800" b="1" kern="1200" spc="-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700" b="1" dirty="0">
                        <a:latin typeface="+mj-ea"/>
                        <a:ea typeface="+mj-ea"/>
                      </a:endParaRPr>
                    </a:p>
                  </a:txBody>
                  <a:tcPr marL="72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700" b="1" dirty="0">
                        <a:latin typeface="+mj-ea"/>
                        <a:ea typeface="+mj-ea"/>
                      </a:endParaRPr>
                    </a:p>
                  </a:txBody>
                  <a:tcPr marL="72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173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1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대표자명</a:t>
                      </a:r>
                      <a:endParaRPr lang="ko-KR" altLang="en-US" sz="800" b="1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5600" marR="37800" marT="40682" marB="4068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1" spc="-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강서수도사업소장</a:t>
                      </a:r>
                      <a:endParaRPr lang="ko-KR" altLang="en-US" sz="800" b="1" spc="-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5600" marR="37800" marT="40682" marB="40682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1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사업자등록번호</a:t>
                      </a:r>
                      <a:endParaRPr lang="ko-KR" altLang="en-US" sz="800" b="1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5600" marR="37800" marT="40682" marB="40682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800" b="1" spc="-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117-83-00465</a:t>
                      </a:r>
                      <a:endParaRPr lang="ko-KR" altLang="en-US" sz="800" b="1" spc="-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5600" marR="37800" marT="40682" marB="40682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700" b="1" dirty="0">
                        <a:latin typeface="+mj-ea"/>
                        <a:ea typeface="+mj-ea"/>
                      </a:endParaRPr>
                    </a:p>
                  </a:txBody>
                  <a:tcPr marL="72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700" b="1" dirty="0">
                        <a:latin typeface="+mj-ea"/>
                        <a:ea typeface="+mj-ea"/>
                      </a:endParaRPr>
                    </a:p>
                  </a:txBody>
                  <a:tcPr marL="72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173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1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설치주소</a:t>
                      </a:r>
                      <a:endParaRPr lang="ko-KR" altLang="en-US" sz="800" b="1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5600" marR="37800" marT="40682" marB="4068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800" b="1" spc="-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서울시</a:t>
                      </a:r>
                      <a:r>
                        <a:rPr lang="ko-KR" altLang="en-US" sz="800" b="1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 양천구 </a:t>
                      </a:r>
                      <a:r>
                        <a:rPr lang="ko-KR" altLang="en-US" sz="800" b="1" spc="-1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목동동로</a:t>
                      </a:r>
                      <a:r>
                        <a:rPr lang="ko-KR" altLang="en-US" sz="800" b="1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800" b="1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155</a:t>
                      </a:r>
                      <a:endParaRPr lang="ko-KR" altLang="en-US" sz="800" b="1" spc="-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5600" marR="37800" marT="40682" marB="40682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700" b="1" dirty="0">
                        <a:latin typeface="+mj-ea"/>
                        <a:ea typeface="+mj-ea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700" b="1" dirty="0">
                        <a:latin typeface="+mj-ea"/>
                        <a:ea typeface="+mj-ea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spc="-100" baseline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개통 희망일</a:t>
                      </a:r>
                      <a:endParaRPr lang="ko-KR" altLang="en-US" sz="800" b="1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5600" marR="37800" marT="40682" marB="40682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1" spc="-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2016.</a:t>
                      </a:r>
                      <a:r>
                        <a:rPr lang="en-US" altLang="ko-KR" sz="800" b="1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10. </a:t>
                      </a:r>
                      <a:r>
                        <a:rPr lang="en-US" altLang="ko-KR" sz="800" b="1" spc="-100" baseline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17.</a:t>
                      </a:r>
                      <a:endParaRPr lang="ko-KR" altLang="en-US" sz="800" b="1" spc="-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5600" marR="37800" marT="40682" marB="40682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양쪽 모서리가 둥근 사각형 9"/>
          <p:cNvSpPr/>
          <p:nvPr/>
        </p:nvSpPr>
        <p:spPr>
          <a:xfrm rot="16200000">
            <a:off x="-76810" y="1686720"/>
            <a:ext cx="629782" cy="226825"/>
          </a:xfrm>
          <a:prstGeom prst="round2SameRect">
            <a:avLst/>
          </a:prstGeom>
          <a:solidFill>
            <a:srgbClr val="E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9066" tIns="49533" rIns="99066" bIns="49533" rtlCol="0" anchor="ctr"/>
          <a:lstStyle/>
          <a:p>
            <a:pPr algn="ctr"/>
            <a:r>
              <a:rPr lang="ko-KR" altLang="en-US" sz="800" b="1" dirty="0" err="1">
                <a:solidFill>
                  <a:schemeClr val="bg1"/>
                </a:solidFill>
              </a:rPr>
              <a:t>대리인정보</a:t>
            </a:r>
            <a:endParaRPr lang="ko-KR" altLang="en-US" sz="800" b="1" dirty="0">
              <a:solidFill>
                <a:schemeClr val="bg1"/>
              </a:solidFill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34387184"/>
              </p:ext>
            </p:extLst>
          </p:nvPr>
        </p:nvGraphicFramePr>
        <p:xfrm>
          <a:off x="392099" y="1495206"/>
          <a:ext cx="6688547" cy="6098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671"/>
                <a:gridCol w="831070"/>
                <a:gridCol w="537082"/>
                <a:gridCol w="1655561"/>
                <a:gridCol w="576687"/>
                <a:gridCol w="1080120"/>
                <a:gridCol w="1008112"/>
                <a:gridCol w="586244"/>
              </a:tblGrid>
              <a:tr h="10927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1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성명</a:t>
                      </a:r>
                      <a:endParaRPr lang="ko-KR" altLang="en-US" sz="800" b="1" spc="-9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1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생년월일</a:t>
                      </a:r>
                      <a:endParaRPr lang="ko-KR" altLang="en-US" sz="800" b="1" spc="-9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5600" marR="37800" marT="40682" marB="40682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성별 </a:t>
                      </a:r>
                      <a:r>
                        <a:rPr lang="ko-KR" altLang="en-US" sz="800" b="0" kern="1200" spc="-60" baseline="0" dirty="0" smtClean="0">
                          <a:ln w="3175"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○ </a:t>
                      </a:r>
                      <a:r>
                        <a:rPr lang="ko-KR" altLang="en-US" sz="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남</a:t>
                      </a:r>
                      <a:r>
                        <a:rPr lang="ko-KR" altLang="en-US" sz="800" b="0" kern="1200" spc="-60" baseline="0" dirty="0" smtClean="0">
                          <a:ln w="3175"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 ○ </a:t>
                      </a:r>
                      <a:r>
                        <a:rPr lang="ko-KR" altLang="en-US" sz="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여</a:t>
                      </a:r>
                      <a:endParaRPr lang="ko-KR" altLang="en-US" sz="8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5600" marR="37800" marT="40682" marB="40682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연락번호</a:t>
                      </a:r>
                      <a:endParaRPr lang="ko-KR" altLang="en-US" sz="800" b="1" kern="1200" spc="-9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1" kern="1200" spc="-9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고객</a:t>
                      </a:r>
                      <a:r>
                        <a:rPr lang="en-US" altLang="ko-KR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계약자</a:t>
                      </a:r>
                      <a:r>
                        <a:rPr lang="en-US" altLang="ko-KR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과의 관계</a:t>
                      </a:r>
                      <a:endParaRPr lang="ko-KR" altLang="en-US" sz="800" b="1" kern="1200" spc="-9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75600" marR="37800" marT="40682" marB="40682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9274">
                <a:tc rowSpan="2">
                  <a:txBody>
                    <a:bodyPr/>
                    <a:lstStyle/>
                    <a:p>
                      <a:pPr latinLnBrk="1"/>
                      <a:r>
                        <a:rPr lang="ko-KR" altLang="en-US" sz="800" b="1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위임장</a:t>
                      </a:r>
                      <a:endParaRPr lang="ko-KR" altLang="en-US" sz="800" b="1" spc="-9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7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본인은</a:t>
                      </a:r>
                      <a:r>
                        <a:rPr lang="en-US" altLang="ko-KR" sz="7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7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계약자</a:t>
                      </a:r>
                      <a:r>
                        <a:rPr lang="en-US" altLang="ko-KR" sz="7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7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7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KT</a:t>
                      </a:r>
                      <a:r>
                        <a:rPr lang="en-US" altLang="ko-KR" sz="700" b="1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700" b="1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서비스의 가입</a:t>
                      </a:r>
                      <a:r>
                        <a:rPr lang="en-US" altLang="ko-KR" sz="700" b="1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  <a:r>
                        <a:rPr lang="ko-KR" altLang="en-US" sz="700" b="1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변경</a:t>
                      </a:r>
                      <a:r>
                        <a:rPr lang="en-US" altLang="ko-KR" sz="700" b="1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  <a:r>
                        <a:rPr lang="ko-KR" altLang="en-US" sz="700" b="1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해지 신청 및 단말기</a:t>
                      </a:r>
                      <a:r>
                        <a:rPr lang="en-US" altLang="ko-KR" sz="700" b="1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700" b="1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장비</a:t>
                      </a:r>
                      <a:r>
                        <a:rPr lang="en-US" altLang="ko-KR" sz="700" b="1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700" b="1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구매에 관한</a:t>
                      </a:r>
                      <a:r>
                        <a:rPr lang="en-US" altLang="ko-KR" sz="700" b="1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700" b="1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권한 일체를 다음과 같이 위임합니다</a:t>
                      </a:r>
                      <a:r>
                        <a:rPr lang="en-US" altLang="ko-KR" sz="700" b="1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  <a:endParaRPr lang="ko-KR" altLang="en-US" sz="7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5600" marR="37800" marT="40682" marB="40682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 sz="7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 sz="700" b="1" dirty="0">
                        <a:latin typeface="+mj-ea"/>
                        <a:ea typeface="+mj-ea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latinLnBrk="1"/>
                      <a:r>
                        <a:rPr lang="ko-KR" altLang="en-US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위임하는 고객    성명 </a:t>
                      </a:r>
                      <a:r>
                        <a:rPr lang="en-US" altLang="ko-KR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:             </a:t>
                      </a:r>
                      <a:r>
                        <a:rPr lang="ko-KR" altLang="en-US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강서수도사업소</a:t>
                      </a:r>
                      <a:r>
                        <a:rPr lang="en-US" altLang="ko-KR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                         </a:t>
                      </a:r>
                      <a:r>
                        <a:rPr lang="ko-KR" altLang="en-US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서명</a:t>
                      </a:r>
                      <a:r>
                        <a:rPr lang="en-US" altLang="ko-KR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인</a:t>
                      </a:r>
                      <a:endParaRPr lang="ko-KR" altLang="en-US" sz="800" b="1" kern="1200" spc="-9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700" b="1" dirty="0">
                        <a:latin typeface="+mj-ea"/>
                        <a:ea typeface="+mj-ea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700" b="1" dirty="0">
                        <a:latin typeface="+mj-ea"/>
                        <a:ea typeface="+mj-ea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700" b="1" dirty="0">
                        <a:latin typeface="+mj-ea"/>
                        <a:ea typeface="+mj-ea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9274">
                <a:tc vMerge="1">
                  <a:txBody>
                    <a:bodyPr/>
                    <a:lstStyle/>
                    <a:p>
                      <a:pPr latinLnBrk="1"/>
                      <a:endParaRPr lang="ko-KR" altLang="en-US" sz="7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36000" marR="36000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 sz="700" b="1" dirty="0">
                        <a:latin typeface="+mj-ea"/>
                        <a:ea typeface="+mj-ea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 sz="7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 sz="700" b="1" dirty="0">
                        <a:latin typeface="+mj-ea"/>
                        <a:ea typeface="+mj-ea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latinLnBrk="1"/>
                      <a:r>
                        <a:rPr lang="ko-KR" altLang="en-US" sz="800" b="1" kern="1200" spc="-9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위임받는</a:t>
                      </a:r>
                      <a:r>
                        <a:rPr lang="ko-KR" altLang="en-US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고객    성명 </a:t>
                      </a:r>
                      <a:r>
                        <a:rPr lang="en-US" altLang="ko-KR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en-US" altLang="ko-KR" sz="800" b="1" i="0" u="none" strike="noStrike" kern="1200" cap="none" spc="-9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                                                               </a:t>
                      </a:r>
                      <a:r>
                        <a:rPr kumimoji="0" lang="ko-KR" altLang="en-US" sz="800" b="1" i="0" u="none" strike="noStrike" kern="1200" cap="none" spc="-9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서명</a:t>
                      </a:r>
                      <a:r>
                        <a:rPr kumimoji="0" lang="en-US" altLang="ko-KR" sz="800" b="1" i="0" u="none" strike="noStrike" kern="1200" cap="none" spc="-9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ko-KR" altLang="en-US" sz="800" b="1" i="0" u="none" strike="noStrike" kern="1200" cap="none" spc="-9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인</a:t>
                      </a:r>
                      <a:endParaRPr lang="ko-KR" altLang="en-US" sz="800" b="1" kern="1200" spc="-9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700" b="1" dirty="0">
                        <a:latin typeface="+mj-ea"/>
                        <a:ea typeface="+mj-ea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7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700" b="1" dirty="0">
                        <a:latin typeface="+mj-ea"/>
                        <a:ea typeface="+mj-ea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06354226"/>
              </p:ext>
            </p:extLst>
          </p:nvPr>
        </p:nvGraphicFramePr>
        <p:xfrm>
          <a:off x="392099" y="2148603"/>
          <a:ext cx="6688546" cy="1717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535"/>
                <a:gridCol w="999466"/>
                <a:gridCol w="378042"/>
                <a:gridCol w="2366908"/>
                <a:gridCol w="792088"/>
                <a:gridCol w="1377507"/>
              </a:tblGrid>
              <a:tr h="16855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1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요금납입책임자</a:t>
                      </a:r>
                      <a:endParaRPr lang="ko-KR" altLang="en-US" sz="800" b="1" spc="-9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800" b="1" spc="-60" baseline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법인</a:t>
                      </a:r>
                      <a:r>
                        <a:rPr lang="en-US" altLang="ko-KR" sz="800" b="1" spc="-60" baseline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800" b="1" spc="-60" baseline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고객</a:t>
                      </a:r>
                      <a:r>
                        <a:rPr lang="en-US" altLang="ko-KR" sz="800" b="1" spc="-60" baseline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800" b="1" spc="-60" baseline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명 </a:t>
                      </a:r>
                      <a:r>
                        <a:rPr lang="en-US" altLang="ko-KR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:</a:t>
                      </a:r>
                      <a:endParaRPr lang="ko-KR" altLang="en-US" sz="800" b="1" spc="-6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75600" marR="37800" marT="40682" marB="40682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700" b="1" dirty="0">
                        <a:latin typeface="+mj-ea"/>
                        <a:ea typeface="+mj-ea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kern="1200" spc="-60" baseline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법인등록번호</a:t>
                      </a:r>
                      <a:r>
                        <a:rPr lang="en-US" altLang="ko-KR" sz="800" b="1" kern="1200" spc="-60" baseline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b="1" kern="1200" spc="-60" baseline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생년월일</a:t>
                      </a:r>
                      <a:r>
                        <a:rPr lang="en-US" altLang="ko-KR" sz="800" b="1" kern="1200" spc="-60" baseline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800" b="1" kern="1200" spc="-60" baseline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1" kern="1200" spc="-60" baseline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:                   </a:t>
                      </a:r>
                      <a:r>
                        <a:rPr lang="ko-KR" altLang="en-US" sz="7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성별 </a:t>
                      </a:r>
                      <a:r>
                        <a:rPr lang="ko-KR" altLang="en-US" sz="700" b="0" kern="1200" spc="-60" baseline="0" dirty="0" smtClean="0">
                          <a:ln w="3175"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○ </a:t>
                      </a:r>
                      <a:r>
                        <a:rPr lang="ko-KR" altLang="en-US" sz="7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남</a:t>
                      </a:r>
                      <a:r>
                        <a:rPr lang="ko-KR" altLang="en-US" sz="700" b="0" kern="1200" spc="-60" baseline="0" dirty="0" smtClean="0">
                          <a:ln w="3175"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  ○ </a:t>
                      </a:r>
                      <a:r>
                        <a:rPr lang="ko-KR" altLang="en-US" sz="7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여</a:t>
                      </a:r>
                      <a:endParaRPr lang="ko-KR" altLang="en-US" sz="800" b="1" kern="1200" spc="-6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800" b="1" kern="1200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사업자등록번호 </a:t>
                      </a:r>
                      <a:r>
                        <a:rPr lang="en-US" altLang="ko-KR" sz="800" b="1" kern="1200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: </a:t>
                      </a:r>
                      <a:endParaRPr lang="ko-KR" altLang="en-US" sz="800" b="1" spc="-6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75600" marR="37800" marT="40682" marB="40682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700" b="1" dirty="0">
                        <a:latin typeface="+mj-ea"/>
                        <a:ea typeface="+mj-ea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437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spc="-9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■</a:t>
                      </a:r>
                      <a:r>
                        <a:rPr lang="ko-KR" altLang="en-US" sz="800" b="1" spc="-9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  </a:t>
                      </a:r>
                      <a:r>
                        <a:rPr lang="ko-KR" altLang="en-US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통합청구</a:t>
                      </a:r>
                      <a:endParaRPr lang="ko-KR" altLang="en-US" sz="800" b="1" kern="1200" spc="-9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latinLnBrk="1"/>
                      <a:r>
                        <a:rPr lang="ko-KR" altLang="en-US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납부자명 </a:t>
                      </a:r>
                      <a:r>
                        <a:rPr lang="en-US" altLang="ko-KR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:                                         </a:t>
                      </a:r>
                      <a:r>
                        <a:rPr lang="ko-KR" altLang="en-US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요금청구서 번호 </a:t>
                      </a:r>
                      <a:r>
                        <a:rPr lang="en-US" altLang="ko-KR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:</a:t>
                      </a:r>
                    </a:p>
                    <a:p>
                      <a:pPr latinLnBrk="1"/>
                      <a:r>
                        <a:rPr lang="en-US" altLang="ko-KR" sz="600" b="0" spc="-2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600" b="0" spc="-20" baseline="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통합과금번호가</a:t>
                      </a:r>
                      <a:r>
                        <a:rPr lang="ko-KR" altLang="en-US" sz="600" b="0" spc="-2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 자동납부중인 경우</a:t>
                      </a:r>
                      <a:r>
                        <a:rPr lang="en-US" altLang="ko-KR" sz="600" b="0" spc="-20" baseline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600" b="0" spc="-20" baseline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합산요금이 </a:t>
                      </a:r>
                      <a:r>
                        <a:rPr lang="ko-KR" altLang="en-US" sz="600" b="0" spc="-20" baseline="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통합과금번호의</a:t>
                      </a:r>
                      <a:r>
                        <a:rPr lang="ko-KR" altLang="en-US" sz="600" b="0" spc="-2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 납부방법대로 매월 납기일에 출금</a:t>
                      </a:r>
                      <a:r>
                        <a:rPr lang="en-US" altLang="ko-KR" sz="600" b="0" spc="-2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600" b="0" spc="-2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결제</a:t>
                      </a:r>
                      <a:r>
                        <a:rPr lang="en-US" altLang="ko-KR" sz="600" b="0" spc="-2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600" b="0" spc="-2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됨에 동의합니다</a:t>
                      </a:r>
                      <a:r>
                        <a:rPr lang="en-US" altLang="ko-KR" sz="600" b="0" spc="-2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700" b="0" spc="-20" baseline="0" dirty="0">
                        <a:solidFill>
                          <a:schemeClr val="bg1">
                            <a:lumMod val="7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75600" marR="37800" marT="40682" marB="40682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700" b="1" dirty="0">
                        <a:latin typeface="+mj-ea"/>
                        <a:ea typeface="+mj-ea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신청일 </a:t>
                      </a:r>
                      <a:r>
                        <a:rPr lang="en-US" altLang="ko-KR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20        .            .           .</a:t>
                      </a:r>
                    </a:p>
                    <a:p>
                      <a:pPr latinLnBrk="1">
                        <a:lnSpc>
                          <a:spcPct val="100000"/>
                        </a:lnSpc>
                      </a:pPr>
                      <a:endParaRPr lang="en-US" altLang="ko-KR" sz="600" b="1" spc="-6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j-ea"/>
                        <a:ea typeface="+mj-ea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예금주</a:t>
                      </a:r>
                      <a:r>
                        <a:rPr lang="en-US" altLang="ko-KR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800" b="1" spc="-6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카드주</a:t>
                      </a:r>
                      <a:r>
                        <a:rPr lang="en-US" altLang="ko-KR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)                 (</a:t>
                      </a:r>
                      <a:r>
                        <a:rPr lang="ko-KR" altLang="en-US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인</a:t>
                      </a:r>
                      <a:r>
                        <a:rPr lang="en-US" altLang="ko-KR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  <a:p>
                      <a:pPr latinLnBrk="1"/>
                      <a:endParaRPr lang="en-US" altLang="ko-KR" sz="600" b="1" kern="1200" spc="-20" baseline="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</a:endParaRPr>
                    </a:p>
                    <a:p>
                      <a:pPr latinLnBrk="1"/>
                      <a:r>
                        <a:rPr lang="ko-KR" altLang="en-US" sz="600" b="1" kern="1200" spc="-2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신청서의 서비스 요금을 매월 납기일에 위 기재된 본인의 계좌 </a:t>
                      </a:r>
                      <a:r>
                        <a:rPr lang="en-US" altLang="ko-KR" sz="600" b="1" kern="1200" spc="-2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600" b="1" kern="1200" spc="-2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카드</a:t>
                      </a:r>
                      <a:r>
                        <a:rPr lang="en-US" altLang="ko-KR" sz="600" b="1" kern="1200" spc="-2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600" b="1" kern="1200" spc="-20" baseline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에서 출금인출</a:t>
                      </a:r>
                      <a:r>
                        <a:rPr lang="en-US" altLang="ko-KR" sz="600" b="1" kern="1200" spc="-20" baseline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600" b="1" kern="1200" spc="-20" baseline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결제</a:t>
                      </a:r>
                      <a:r>
                        <a:rPr lang="en-US" altLang="ko-KR" sz="600" b="1" kern="1200" spc="-20" baseline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600" b="1" kern="1200" spc="-20" baseline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 되는 것에 동의 합니다</a:t>
                      </a:r>
                      <a:endParaRPr lang="ko-KR" altLang="en-US" sz="600" b="1" kern="1200" spc="-20" baseline="0" dirty="0">
                        <a:solidFill>
                          <a:schemeClr val="bg1">
                            <a:lumMod val="7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75600" marR="37800" marT="40682" marB="40682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855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kern="1200" spc="-9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1" kern="1200" spc="-9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j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자동이체</a:t>
                      </a:r>
                      <a:endParaRPr lang="ko-KR" altLang="en-US" sz="800" b="1" spc="-9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latinLnBrk="1"/>
                      <a:r>
                        <a:rPr lang="ko-KR" altLang="en-US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은행</a:t>
                      </a:r>
                      <a:r>
                        <a:rPr lang="en-US" altLang="ko-KR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카드사</a:t>
                      </a:r>
                      <a:r>
                        <a:rPr lang="en-US" altLang="ko-KR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명 </a:t>
                      </a:r>
                      <a:r>
                        <a:rPr lang="en-US" altLang="ko-KR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:  </a:t>
                      </a:r>
                      <a:r>
                        <a:rPr lang="ko-KR" altLang="en-US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우리은행</a:t>
                      </a:r>
                      <a:r>
                        <a:rPr lang="en-US" altLang="ko-KR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       </a:t>
                      </a:r>
                      <a:r>
                        <a:rPr lang="ko-KR" altLang="en-US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계좌번호 </a:t>
                      </a:r>
                      <a:r>
                        <a:rPr lang="en-US" altLang="ko-KR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:   824-101101      </a:t>
                      </a:r>
                      <a:r>
                        <a:rPr lang="ko-KR" altLang="en-US" sz="800" b="1" spc="-6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예금주명</a:t>
                      </a:r>
                      <a:r>
                        <a:rPr lang="en-US" altLang="ko-KR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: </a:t>
                      </a:r>
                      <a:r>
                        <a:rPr lang="ko-KR" altLang="en-US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강서수도사업소 시설관리과</a:t>
                      </a:r>
                      <a:endParaRPr lang="ko-KR" altLang="en-US" sz="800" b="1" spc="-6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75600" marR="37800" marT="40682" marB="40682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700" b="1" spc="-90" baseline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700" b="1" spc="-60" baseline="0" dirty="0">
                        <a:latin typeface="+mj-ea"/>
                        <a:ea typeface="+mj-ea"/>
                      </a:endParaRPr>
                    </a:p>
                  </a:txBody>
                  <a:tcPr marL="72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689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kern="1200" spc="-9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j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1" kern="1200" spc="-9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j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카드이체</a:t>
                      </a:r>
                      <a:endParaRPr lang="ko-KR" altLang="en-US" sz="800" b="1" spc="-9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latinLnBrk="1"/>
                      <a:r>
                        <a:rPr lang="ko-KR" altLang="en-US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카드유효기간         월          년         법인</a:t>
                      </a:r>
                      <a:r>
                        <a:rPr lang="en-US" altLang="ko-KR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사업자등록번호</a:t>
                      </a:r>
                      <a:r>
                        <a:rPr lang="en-US" altLang="ko-KR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생년월일</a:t>
                      </a:r>
                      <a:endParaRPr lang="ko-KR" altLang="en-US" sz="800" b="1" spc="-6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75600" marR="37800" marT="40682" marB="40682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700" b="1" spc="-90" baseline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700" b="1" spc="-60" baseline="0" dirty="0">
                        <a:latin typeface="+mj-ea"/>
                        <a:ea typeface="+mj-ea"/>
                      </a:endParaRPr>
                    </a:p>
                  </a:txBody>
                  <a:tcPr marL="72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855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kern="1200" spc="-9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j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1" kern="1200" spc="-9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j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환급계좌</a:t>
                      </a:r>
                      <a:endParaRPr lang="ko-KR" altLang="en-US" sz="800" b="1" spc="-9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gridSpan="5">
                  <a:txBody>
                    <a:bodyPr/>
                    <a:lstStyle/>
                    <a:p>
                      <a:pPr latinLnBrk="1"/>
                      <a:r>
                        <a:rPr lang="ko-KR" altLang="en-US" sz="800" b="0" kern="1200" spc="-9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j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1" spc="-60" baseline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800" b="1" spc="-6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은행자동이체계좌</a:t>
                      </a:r>
                      <a:r>
                        <a:rPr lang="ko-KR" altLang="en-US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     </a:t>
                      </a:r>
                      <a:r>
                        <a:rPr lang="ko-KR" altLang="en-US" sz="800" b="1" spc="-6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별도계좌</a:t>
                      </a:r>
                      <a:r>
                        <a:rPr lang="en-US" altLang="ko-KR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800" b="1" spc="-6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은행명</a:t>
                      </a:r>
                      <a:r>
                        <a:rPr lang="ko-KR" altLang="en-US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ko-KR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:                       </a:t>
                      </a:r>
                      <a:r>
                        <a:rPr lang="ko-KR" altLang="en-US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계좌번호</a:t>
                      </a:r>
                      <a:r>
                        <a:rPr lang="en-US" altLang="ko-KR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 :                               </a:t>
                      </a:r>
                      <a:r>
                        <a:rPr lang="ko-KR" altLang="en-US" sz="800" b="1" spc="-6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예금주명</a:t>
                      </a:r>
                      <a:r>
                        <a:rPr lang="ko-KR" altLang="en-US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ko-KR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:                   ) </a:t>
                      </a:r>
                      <a:r>
                        <a:rPr lang="en-US" altLang="ko-KR" sz="800" b="1" spc="-60" baseline="0" dirty="0" smtClean="0">
                          <a:latin typeface="+mj-ea"/>
                          <a:ea typeface="+mj-ea"/>
                        </a:rPr>
                        <a:t>   </a:t>
                      </a:r>
                      <a:r>
                        <a:rPr lang="en-US" altLang="ko-KR" sz="600" b="0" kern="1200" spc="-2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※ </a:t>
                      </a:r>
                      <a:r>
                        <a:rPr lang="ko-KR" altLang="en-US" sz="600" b="0" kern="1200" spc="-2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통신요금 과오납금 반환용 </a:t>
                      </a:r>
                      <a:endParaRPr lang="ko-KR" altLang="en-US" sz="600" b="1" spc="-60" baseline="0" dirty="0">
                        <a:latin typeface="+mj-ea"/>
                        <a:ea typeface="+mj-ea"/>
                      </a:endParaRPr>
                    </a:p>
                  </a:txBody>
                  <a:tcPr marL="75600" marR="37800" marT="40682" marB="40682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700" b="1" spc="-90" baseline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700" b="1" dirty="0">
                        <a:latin typeface="+mj-ea"/>
                        <a:ea typeface="+mj-ea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8553">
                <a:tc rowSpan="2">
                  <a:txBody>
                    <a:bodyPr/>
                    <a:lstStyle/>
                    <a:p>
                      <a:pPr latinLnBrk="1"/>
                      <a:r>
                        <a:rPr lang="ko-KR" altLang="en-US" sz="800" b="1" spc="-9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명세서종류</a:t>
                      </a:r>
                      <a:endParaRPr lang="ko-KR" altLang="en-US" sz="800" b="1" spc="-90" baseline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rowSpan="2">
                  <a:txBody>
                    <a:bodyPr/>
                    <a:lstStyle/>
                    <a:p>
                      <a:pPr latinLnBrk="1"/>
                      <a:r>
                        <a:rPr lang="ko-KR" altLang="en-US" sz="800" b="0" kern="1200" spc="-9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j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0" kern="1200" spc="-60" baseline="0" smtClean="0">
                          <a:ln w="3175"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1" kern="1200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e-mail</a:t>
                      </a:r>
                    </a:p>
                    <a:p>
                      <a:pPr latinLnBrk="1"/>
                      <a:r>
                        <a:rPr lang="ko-KR" altLang="en-US" sz="800" b="0" kern="1200" spc="-9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j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0" kern="1200" spc="-60" baseline="0" smtClean="0">
                          <a:ln w="3175"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b="1" kern="1200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우편</a:t>
                      </a:r>
                      <a:endParaRPr lang="ko-KR" altLang="en-US" sz="800" b="1" kern="1200" spc="-6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75600" marR="37800" marT="40682" marB="40682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latinLnBrk="1"/>
                      <a:r>
                        <a:rPr lang="en-US" altLang="ko-KR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e-mail </a:t>
                      </a:r>
                      <a:r>
                        <a:rPr lang="ko-KR" altLang="en-US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주소 </a:t>
                      </a:r>
                      <a:r>
                        <a:rPr lang="en-US" altLang="ko-KR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: </a:t>
                      </a:r>
                      <a:endParaRPr lang="ko-KR" altLang="en-US" sz="800" b="1" spc="-6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75600" marR="37800" marT="40682" marB="40682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700" b="1" dirty="0">
                        <a:latin typeface="+mj-ea"/>
                        <a:ea typeface="+mj-ea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8553">
                <a:tc vMerge="1">
                  <a:txBody>
                    <a:bodyPr/>
                    <a:lstStyle/>
                    <a:p>
                      <a:pPr latinLnBrk="1"/>
                      <a:endParaRPr lang="ko-KR" altLang="en-US" sz="700" b="1" spc="-90" baseline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36000" marR="36000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700" b="1" spc="-60" baseline="0" dirty="0">
                        <a:latin typeface="+mj-ea"/>
                        <a:ea typeface="+mj-ea"/>
                      </a:endParaRPr>
                    </a:p>
                  </a:txBody>
                  <a:tcPr marL="72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latinLnBrk="1"/>
                      <a:r>
                        <a:rPr lang="ko-KR" altLang="en-US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우편주소 </a:t>
                      </a:r>
                      <a:r>
                        <a:rPr lang="en-US" altLang="ko-KR" sz="800" b="1" spc="-6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:                                                                                                                       </a:t>
                      </a:r>
                      <a:r>
                        <a:rPr lang="en-US" altLang="ko-KR" sz="600" b="0" kern="1200" spc="-2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※ </a:t>
                      </a:r>
                      <a:r>
                        <a:rPr lang="ko-KR" altLang="en-US" sz="600" b="0" kern="1200" spc="-2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설치장소와 다를 경우</a:t>
                      </a:r>
                      <a:endParaRPr lang="ko-KR" altLang="en-US" sz="600" b="1" spc="-60" baseline="0" dirty="0">
                        <a:solidFill>
                          <a:schemeClr val="bg1">
                            <a:lumMod val="7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75600" marR="37800" marT="40682" marB="40682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700" b="1" dirty="0">
                        <a:latin typeface="+mj-ea"/>
                        <a:ea typeface="+mj-ea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6" name="양쪽 모서리가 둥근 사각형 15"/>
          <p:cNvSpPr/>
          <p:nvPr/>
        </p:nvSpPr>
        <p:spPr>
          <a:xfrm rot="16200000">
            <a:off x="-623536" y="2893921"/>
            <a:ext cx="1723236" cy="226825"/>
          </a:xfrm>
          <a:prstGeom prst="round2SameRect">
            <a:avLst/>
          </a:prstGeom>
          <a:solidFill>
            <a:srgbClr val="E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9066" tIns="49533" rIns="99066" bIns="49533" rtlCol="0" anchor="ctr"/>
          <a:lstStyle/>
          <a:p>
            <a:pPr algn="ctr"/>
            <a:r>
              <a:rPr lang="ko-KR" altLang="en-US" sz="800" b="1" dirty="0">
                <a:solidFill>
                  <a:schemeClr val="bg1"/>
                </a:solidFill>
              </a:rPr>
              <a:t>요금납부방법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253708" y="10053906"/>
            <a:ext cx="2880320" cy="223144"/>
          </a:xfrm>
          <a:prstGeom prst="rect">
            <a:avLst/>
          </a:prstGeom>
          <a:noFill/>
        </p:spPr>
        <p:txBody>
          <a:bodyPr wrap="square" lIns="99066" tIns="49533" rIns="99066" bIns="49533" rtlCol="0">
            <a:spAutoFit/>
          </a:bodyPr>
          <a:lstStyle/>
          <a:p>
            <a:r>
              <a:rPr lang="ko-KR" altLang="en-US" sz="800" b="1" dirty="0">
                <a:latin typeface="+mn-ea"/>
              </a:rPr>
              <a:t>기업상품 문의 </a:t>
            </a:r>
            <a:r>
              <a:rPr lang="en-US" altLang="ko-KR" sz="800" b="1">
                <a:latin typeface="+mn-ea"/>
              </a:rPr>
              <a:t>: </a:t>
            </a:r>
            <a:r>
              <a:rPr lang="en-US" altLang="ko-KR" sz="800" b="1" smtClean="0">
                <a:latin typeface="+mn-ea"/>
              </a:rPr>
              <a:t>1588-0114(FAX </a:t>
            </a:r>
            <a:r>
              <a:rPr lang="en-US" altLang="ko-KR" sz="800" b="1" dirty="0">
                <a:latin typeface="+mn-ea"/>
              </a:rPr>
              <a:t>: 080-789-0001/0701)</a:t>
            </a:r>
            <a:endParaRPr lang="ko-KR" altLang="en-US" sz="800" b="1" dirty="0">
              <a:latin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32199" y="365598"/>
            <a:ext cx="200132" cy="361644"/>
          </a:xfrm>
          <a:prstGeom prst="rect">
            <a:avLst/>
          </a:prstGeom>
          <a:solidFill>
            <a:schemeClr val="bg1"/>
          </a:solidFill>
        </p:spPr>
        <p:txBody>
          <a:bodyPr wrap="none" lIns="99066" tIns="49533" rIns="99066" bIns="49533" rtlCol="0">
            <a:spAutoFit/>
          </a:bodyPr>
          <a:lstStyle/>
          <a:p>
            <a:endParaRPr lang="ko-KR" altLang="en-US" sz="17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72836" y="6925983"/>
            <a:ext cx="6709558" cy="520661"/>
          </a:xfrm>
          <a:prstGeom prst="rect">
            <a:avLst/>
          </a:prstGeom>
          <a:ln w="3175">
            <a:solidFill>
              <a:schemeClr val="bg1">
                <a:lumMod val="75000"/>
              </a:schemeClr>
            </a:solidFill>
            <a:prstDash val="dash"/>
          </a:ln>
        </p:spPr>
        <p:txBody>
          <a:bodyPr wrap="square" lIns="99066" tIns="49533" rIns="99066" bIns="49533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ko-KR" sz="800" spc="-100" dirty="0"/>
              <a:t>※ </a:t>
            </a:r>
            <a:r>
              <a:rPr lang="en-US" altLang="ko-KR" sz="800" spc="-100" dirty="0" smtClean="0"/>
              <a:t> </a:t>
            </a:r>
            <a:r>
              <a:rPr lang="ko-KR" altLang="ko-KR" sz="800" spc="-100" dirty="0" err="1" smtClean="0"/>
              <a:t>계약기간</a:t>
            </a:r>
            <a:r>
              <a:rPr lang="ko-KR" altLang="ko-KR" sz="800" spc="-100" dirty="0" smtClean="0"/>
              <a:t> </a:t>
            </a:r>
            <a:r>
              <a:rPr lang="ko-KR" altLang="ko-KR" sz="800" spc="-100" dirty="0"/>
              <a:t>이내 해지 시</a:t>
            </a:r>
            <a:r>
              <a:rPr lang="en-US" altLang="ko-KR" sz="800" spc="-100" dirty="0"/>
              <a:t>(</a:t>
            </a:r>
            <a:r>
              <a:rPr lang="ko-KR" altLang="ko-KR" sz="800" spc="-100" dirty="0"/>
              <a:t>폐업포함</a:t>
            </a:r>
            <a:r>
              <a:rPr lang="en-US" altLang="ko-KR" sz="800" spc="-100" dirty="0"/>
              <a:t>)</a:t>
            </a:r>
            <a:r>
              <a:rPr lang="ko-KR" altLang="ko-KR" sz="800" spc="-100" dirty="0"/>
              <a:t>에는</a:t>
            </a:r>
            <a:r>
              <a:rPr lang="en-US" altLang="ko-KR" sz="800" spc="-100" dirty="0"/>
              <a:t> </a:t>
            </a:r>
            <a:r>
              <a:rPr lang="ko-KR" altLang="en-US" sz="800" spc="-100" dirty="0"/>
              <a:t>약관에 의거 면제받은 설치비와 </a:t>
            </a:r>
            <a:r>
              <a:rPr lang="ko-KR" altLang="en-US" sz="800" spc="-100" dirty="0" err="1"/>
              <a:t>할인받은</a:t>
            </a:r>
            <a:r>
              <a:rPr lang="ko-KR" altLang="en-US" sz="800" spc="-100" dirty="0"/>
              <a:t> 이용요금 및 고객에게 제공한 시설</a:t>
            </a:r>
            <a:r>
              <a:rPr lang="en-US" altLang="ko-KR" sz="800" spc="-100" dirty="0"/>
              <a:t>/</a:t>
            </a:r>
            <a:r>
              <a:rPr lang="ko-KR" altLang="en-US" sz="800" spc="-100" dirty="0"/>
              <a:t>장비에 대한 비용을 납부하셔야 합니다</a:t>
            </a:r>
            <a:r>
              <a:rPr lang="en-US" altLang="ko-KR" sz="800" spc="-100" dirty="0"/>
              <a:t>.</a:t>
            </a:r>
          </a:p>
          <a:p>
            <a:pPr>
              <a:spcBef>
                <a:spcPts val="200"/>
              </a:spcBef>
            </a:pPr>
            <a:r>
              <a:rPr lang="en-US" altLang="ko-KR" sz="800" spc="-100" dirty="0"/>
              <a:t>  </a:t>
            </a:r>
            <a:r>
              <a:rPr lang="en-US" altLang="ko-KR" sz="800" spc="-100" dirty="0" smtClean="0"/>
              <a:t>   </a:t>
            </a:r>
            <a:r>
              <a:rPr lang="ko-KR" altLang="ko-KR" sz="800" spc="-100" dirty="0"/>
              <a:t>또한 정기계약의 조건으로 부여된 모든 추가혜택을 반환하셔야 합니다</a:t>
            </a:r>
            <a:r>
              <a:rPr lang="en-US" altLang="ko-KR" sz="800" spc="-100" dirty="0"/>
              <a:t>. </a:t>
            </a:r>
            <a:endParaRPr lang="ko-KR" altLang="ko-KR" sz="800" spc="-100" dirty="0"/>
          </a:p>
          <a:p>
            <a:pPr>
              <a:spcBef>
                <a:spcPts val="200"/>
              </a:spcBef>
            </a:pPr>
            <a:r>
              <a:rPr lang="ko-KR" altLang="ko-KR" sz="800" spc="-100" dirty="0"/>
              <a:t>※ </a:t>
            </a:r>
            <a:r>
              <a:rPr lang="en-US" altLang="ko-KR" sz="800" spc="-100" dirty="0" smtClean="0"/>
              <a:t> </a:t>
            </a:r>
            <a:r>
              <a:rPr lang="ko-KR" altLang="ko-KR" sz="800" spc="-100" dirty="0" smtClean="0"/>
              <a:t>서비스를 </a:t>
            </a:r>
            <a:r>
              <a:rPr lang="ko-KR" altLang="ko-KR" sz="800" spc="-100" dirty="0"/>
              <a:t>해지하고자 할 때에는 해지하고자 하는 날의</a:t>
            </a:r>
            <a:r>
              <a:rPr lang="en-US" altLang="ko-KR" sz="800" spc="-100" dirty="0"/>
              <a:t> 5</a:t>
            </a:r>
            <a:r>
              <a:rPr lang="ko-KR" altLang="ko-KR" sz="800" spc="-100" dirty="0"/>
              <a:t>일 전까지 </a:t>
            </a:r>
            <a:r>
              <a:rPr lang="ko-KR" altLang="ko-KR" sz="800" spc="-100"/>
              <a:t>해지신청서를 </a:t>
            </a:r>
            <a:r>
              <a:rPr lang="en-US" altLang="ko-KR" sz="800" spc="-100" smtClean="0"/>
              <a:t>kt</a:t>
            </a:r>
            <a:r>
              <a:rPr lang="ko-KR" altLang="ko-KR" sz="800" spc="-100" smtClean="0"/>
              <a:t>에 </a:t>
            </a:r>
            <a:r>
              <a:rPr lang="ko-KR" altLang="ko-KR" sz="800" spc="-100"/>
              <a:t>제출하여야 </a:t>
            </a:r>
            <a:r>
              <a:rPr lang="ko-KR" altLang="ko-KR" sz="800" spc="-100" smtClean="0"/>
              <a:t>합니다</a:t>
            </a:r>
            <a:r>
              <a:rPr lang="en-US" altLang="ko-KR" sz="800" spc="-100" smtClean="0"/>
              <a:t>. </a:t>
            </a:r>
            <a:r>
              <a:rPr lang="en-US" altLang="ko-KR" sz="800" b="1" spc="-100" smtClean="0"/>
              <a:t>                                   </a:t>
            </a:r>
            <a:endParaRPr lang="en-US" altLang="ko-KR" sz="800" b="1" spc="-100" dirty="0"/>
          </a:p>
        </p:txBody>
      </p:sp>
      <p:sp>
        <p:nvSpPr>
          <p:cNvPr id="26" name="직사각형 25"/>
          <p:cNvSpPr/>
          <p:nvPr/>
        </p:nvSpPr>
        <p:spPr>
          <a:xfrm>
            <a:off x="102091" y="248286"/>
            <a:ext cx="3498359" cy="3254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066" tIns="49533" rIns="99066" bIns="49533" rtlCol="0" anchor="ctr"/>
          <a:lstStyle/>
          <a:p>
            <a:r>
              <a:rPr lang="en-US" altLang="ko-KR" sz="1700" b="1" dirty="0">
                <a:ln w="10541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ko-KR" altLang="en-US" sz="1700" b="1" smtClean="0">
                <a:ln w="10541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공</a:t>
            </a:r>
            <a:r>
              <a:rPr lang="ko-KR" altLang="en-US" sz="1700" b="1">
                <a:ln w="10541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공</a:t>
            </a:r>
            <a:r>
              <a:rPr lang="ko-KR" altLang="en-US" sz="1700" b="1" smtClean="0">
                <a:ln w="10541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고객 </a:t>
            </a:r>
            <a:r>
              <a:rPr lang="ko-KR" altLang="en-US" sz="1700" b="1" dirty="0">
                <a:ln w="10541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서비스</a:t>
            </a:r>
            <a:r>
              <a:rPr lang="en-US" altLang="ko-KR" sz="1700" b="1" dirty="0">
                <a:ln w="10541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ko-KR" altLang="en-US" sz="1700" b="1" dirty="0">
                <a:ln w="10541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신청서</a:t>
            </a:r>
          </a:p>
        </p:txBody>
      </p:sp>
      <p:sp>
        <p:nvSpPr>
          <p:cNvPr id="30" name="양쪽 모서리가 둥근 사각형 29"/>
          <p:cNvSpPr/>
          <p:nvPr/>
        </p:nvSpPr>
        <p:spPr>
          <a:xfrm rot="16200000">
            <a:off x="-495421" y="6042981"/>
            <a:ext cx="1467056" cy="236404"/>
          </a:xfrm>
          <a:prstGeom prst="round2Same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9066" tIns="49533" rIns="99066" bIns="49533" rtlCol="0" anchor="ctr"/>
          <a:lstStyle/>
          <a:p>
            <a:pPr algn="ctr"/>
            <a:r>
              <a:rPr lang="en-US" altLang="ko-KR" sz="80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</a:t>
            </a:r>
          </a:p>
          <a:p>
            <a:pPr algn="ctr"/>
            <a:r>
              <a:rPr lang="en-US" altLang="ko-KR" sz="800" b="1">
                <a:solidFill>
                  <a:schemeClr val="tx1">
                    <a:lumMod val="65000"/>
                    <a:lumOff val="35000"/>
                  </a:schemeClr>
                </a:solidFill>
              </a:rPr>
              <a:t>t</a:t>
            </a:r>
            <a:endParaRPr lang="en-US" altLang="ko-KR" sz="800" b="1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ko-KR" altLang="en-US" sz="80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담당</a:t>
            </a:r>
            <a:r>
              <a:rPr lang="ko-KR" altLang="en-US" sz="800" b="1">
                <a:solidFill>
                  <a:schemeClr val="tx1">
                    <a:lumMod val="65000"/>
                    <a:lumOff val="35000"/>
                  </a:schemeClr>
                </a:solidFill>
              </a:rPr>
              <a:t>자</a:t>
            </a:r>
            <a:endParaRPr lang="en-US" altLang="ko-KR" sz="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31" name="표 3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97973648"/>
              </p:ext>
            </p:extLst>
          </p:nvPr>
        </p:nvGraphicFramePr>
        <p:xfrm>
          <a:off x="392099" y="5416451"/>
          <a:ext cx="6708025" cy="14758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7006"/>
                <a:gridCol w="1174991"/>
                <a:gridCol w="2179022"/>
                <a:gridCol w="1677006"/>
              </a:tblGrid>
              <a:tr h="166305"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kt</a:t>
                      </a:r>
                      <a:r>
                        <a:rPr lang="en-US" altLang="ko-KR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800" b="1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작성란</a:t>
                      </a:r>
                      <a:r>
                        <a:rPr lang="ko-KR" altLang="en-US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</a:p>
                  </a:txBody>
                  <a:tcPr marL="75600" marR="39600" marT="39600" marB="396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600" dirty="0"/>
                    </a:p>
                  </a:txBody>
                  <a:tcPr marL="29878" marR="29878" marT="14939" marB="149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9885" marR="29885" marT="14942" marB="1494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9885" marR="29885" marT="14942" marB="1494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1663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소속</a:t>
                      </a:r>
                      <a:r>
                        <a:rPr lang="en-US" altLang="ko-KR" sz="80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:   </a:t>
                      </a:r>
                      <a:endParaRPr lang="ko-KR" altLang="en-US" sz="8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5600" marR="39600" marT="39600" marB="396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성명 </a:t>
                      </a:r>
                      <a:r>
                        <a:rPr lang="en-US" altLang="ko-KR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:   </a:t>
                      </a:r>
                      <a:endParaRPr lang="ko-KR" altLang="en-US" sz="8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5600" marR="39600" marT="39600" marB="396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연락처</a:t>
                      </a:r>
                      <a:r>
                        <a:rPr lang="en-US" altLang="ko-KR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사무실</a:t>
                      </a:r>
                      <a:r>
                        <a:rPr lang="en-US" altLang="ko-KR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) :   </a:t>
                      </a:r>
                      <a:endParaRPr lang="ko-KR" altLang="en-US" sz="8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5600" marR="39600" marT="39600" marB="396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영업기회</a:t>
                      </a:r>
                      <a:r>
                        <a:rPr lang="en-US" altLang="ko-KR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:   </a:t>
                      </a:r>
                      <a:endParaRPr lang="ko-KR" altLang="en-US" sz="8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5600" marR="39600" marT="39600" marB="396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1073641"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요청사항 </a:t>
                      </a:r>
                      <a:r>
                        <a:rPr lang="en-US" altLang="ko-KR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: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5600" marR="39600" marT="39600" marB="396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9885" marR="29885" marT="14942" marB="1494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9885" marR="29885" marT="14942" marB="1494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9885" marR="29885" marT="14942" marB="1494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357964" y="8838927"/>
            <a:ext cx="6817058" cy="548874"/>
          </a:xfrm>
          <a:prstGeom prst="rect">
            <a:avLst/>
          </a:prstGeom>
          <a:noFill/>
        </p:spPr>
        <p:txBody>
          <a:bodyPr wrap="square" lIns="99066" tIns="49533" rIns="99066" bIns="49533" rtlCol="0">
            <a:spAutoFit/>
          </a:bodyPr>
          <a:lstStyle/>
          <a:p>
            <a:pPr>
              <a:lnSpc>
                <a:spcPts val="1083"/>
              </a:lnSpc>
              <a:spcBef>
                <a:spcPts val="200"/>
              </a:spcBef>
            </a:pPr>
            <a:r>
              <a:rPr lang="ko-KR" altLang="en-US" sz="800" b="1" spc="-100" dirty="0" smtClean="0">
                <a:latin typeface="+mn-ea"/>
              </a:rPr>
              <a:t>본 </a:t>
            </a:r>
            <a:r>
              <a:rPr lang="ko-KR" altLang="en-US" sz="800" b="1" spc="-100" dirty="0">
                <a:latin typeface="+mn-ea"/>
              </a:rPr>
              <a:t>신청서</a:t>
            </a:r>
            <a:r>
              <a:rPr lang="en-US" altLang="ko-KR" sz="800" b="1" spc="-100" dirty="0">
                <a:latin typeface="+mn-ea"/>
              </a:rPr>
              <a:t>(</a:t>
            </a:r>
            <a:r>
              <a:rPr lang="ko-KR" altLang="en-US" sz="800" b="1" spc="-100" dirty="0">
                <a:latin typeface="+mn-ea"/>
              </a:rPr>
              <a:t>첨부의 </a:t>
            </a:r>
            <a:r>
              <a:rPr lang="ko-KR" altLang="en-US" sz="800" b="1" spc="-100" dirty="0" smtClean="0">
                <a:latin typeface="+mn-ea"/>
              </a:rPr>
              <a:t>서비스 </a:t>
            </a:r>
            <a:r>
              <a:rPr lang="ko-KR" altLang="en-US" sz="800" b="1" spc="-100" dirty="0">
                <a:latin typeface="+mn-ea"/>
              </a:rPr>
              <a:t>신청내역 포함</a:t>
            </a:r>
            <a:r>
              <a:rPr lang="en-US" altLang="ko-KR" sz="800" b="1" spc="-100" dirty="0">
                <a:latin typeface="+mn-ea"/>
              </a:rPr>
              <a:t>)</a:t>
            </a:r>
            <a:r>
              <a:rPr lang="ko-KR" altLang="en-US" sz="800" b="1" spc="-100" dirty="0">
                <a:latin typeface="+mn-ea"/>
              </a:rPr>
              <a:t>는 신청인</a:t>
            </a:r>
            <a:r>
              <a:rPr lang="en-US" altLang="ko-KR" sz="800" b="1" spc="-100" dirty="0">
                <a:latin typeface="+mn-ea"/>
              </a:rPr>
              <a:t>(</a:t>
            </a:r>
            <a:r>
              <a:rPr lang="ko-KR" altLang="en-US" sz="800" b="1" spc="-100" dirty="0">
                <a:latin typeface="+mn-ea"/>
              </a:rPr>
              <a:t>이하 총괄하여 본인이라 칭함</a:t>
            </a:r>
            <a:r>
              <a:rPr lang="en-US" altLang="ko-KR" sz="800" b="1" spc="-100" dirty="0">
                <a:latin typeface="+mn-ea"/>
              </a:rPr>
              <a:t>)</a:t>
            </a:r>
            <a:r>
              <a:rPr lang="ko-KR" altLang="en-US" sz="800" b="1" spc="-100" dirty="0">
                <a:latin typeface="+mn-ea"/>
              </a:rPr>
              <a:t>이 </a:t>
            </a:r>
            <a:r>
              <a:rPr lang="ko-KR" altLang="en-US" sz="800" b="1" spc="-100" dirty="0" smtClean="0">
                <a:latin typeface="+mn-ea"/>
              </a:rPr>
              <a:t>직접 작성 </a:t>
            </a:r>
            <a:r>
              <a:rPr lang="ko-KR" altLang="en-US" sz="800" b="1" spc="-100" dirty="0">
                <a:latin typeface="+mn-ea"/>
              </a:rPr>
              <a:t>하였고</a:t>
            </a:r>
            <a:r>
              <a:rPr lang="en-US" altLang="ko-KR" sz="800" b="1" spc="-100" dirty="0">
                <a:latin typeface="+mn-ea"/>
              </a:rPr>
              <a:t>, </a:t>
            </a:r>
            <a:r>
              <a:rPr lang="ko-KR" altLang="en-US" sz="800" b="1" spc="-100" dirty="0" smtClean="0">
                <a:latin typeface="+mn-ea"/>
              </a:rPr>
              <a:t>본인은 신청서에 기재된  각종 </a:t>
            </a:r>
            <a:r>
              <a:rPr lang="en-US" altLang="ko-KR" sz="800" b="1" spc="-100" dirty="0" err="1" smtClean="0">
                <a:latin typeface="+mn-ea"/>
              </a:rPr>
              <a:t>kt</a:t>
            </a:r>
            <a:r>
              <a:rPr lang="ko-KR" altLang="en-US" sz="800" b="1" spc="-100" dirty="0" smtClean="0">
                <a:latin typeface="+mn-ea"/>
              </a:rPr>
              <a:t>서비스 및  </a:t>
            </a:r>
            <a:r>
              <a:rPr lang="en-US" altLang="ko-KR" sz="800" b="1" spc="-100" dirty="0" err="1" smtClean="0">
                <a:latin typeface="+mn-ea"/>
              </a:rPr>
              <a:t>kt</a:t>
            </a:r>
            <a:r>
              <a:rPr lang="ko-KR" altLang="en-US" sz="800" b="1" spc="-100" dirty="0" smtClean="0">
                <a:latin typeface="+mn-ea"/>
              </a:rPr>
              <a:t>전기통신서비스</a:t>
            </a:r>
            <a:r>
              <a:rPr lang="en-US" altLang="ko-KR" sz="800" b="1" spc="-100" dirty="0" smtClean="0">
                <a:latin typeface="+mn-ea"/>
              </a:rPr>
              <a:t>,</a:t>
            </a:r>
          </a:p>
          <a:p>
            <a:pPr>
              <a:lnSpc>
                <a:spcPts val="1083"/>
              </a:lnSpc>
              <a:spcBef>
                <a:spcPts val="200"/>
              </a:spcBef>
            </a:pPr>
            <a:r>
              <a:rPr lang="ko-KR" altLang="en-US" sz="800" b="1" spc="-100" dirty="0" smtClean="0">
                <a:latin typeface="+mn-ea"/>
              </a:rPr>
              <a:t>이용기본약관</a:t>
            </a:r>
            <a:r>
              <a:rPr lang="en-US" altLang="ko-KR" sz="800" b="1" spc="-100" dirty="0">
                <a:latin typeface="+mn-ea"/>
              </a:rPr>
              <a:t>, </a:t>
            </a:r>
            <a:r>
              <a:rPr lang="ko-KR" altLang="en-US" sz="800" b="1" spc="-100" dirty="0">
                <a:latin typeface="+mn-ea"/>
              </a:rPr>
              <a:t>전용회선</a:t>
            </a:r>
            <a:r>
              <a:rPr lang="en-US" altLang="ko-KR" sz="800" b="1" spc="-100" dirty="0">
                <a:latin typeface="+mn-ea"/>
              </a:rPr>
              <a:t>, </a:t>
            </a:r>
            <a:r>
              <a:rPr lang="ko-KR" altLang="en-US" sz="800" b="1" spc="-100" dirty="0" smtClean="0">
                <a:latin typeface="+mn-ea"/>
              </a:rPr>
              <a:t>방송전용회선</a:t>
            </a:r>
            <a:r>
              <a:rPr lang="en-US" altLang="ko-KR" sz="800" b="1" spc="-100" dirty="0" smtClean="0">
                <a:latin typeface="+mn-ea"/>
              </a:rPr>
              <a:t>, </a:t>
            </a:r>
            <a:r>
              <a:rPr lang="ko-KR" altLang="en-US" sz="800" b="1" spc="-100" dirty="0" smtClean="0">
                <a:latin typeface="+mn-ea"/>
              </a:rPr>
              <a:t>기업인터넷</a:t>
            </a:r>
            <a:r>
              <a:rPr lang="en-US" altLang="ko-KR" sz="800" b="1" spc="-100" dirty="0">
                <a:latin typeface="+mn-ea"/>
              </a:rPr>
              <a:t>, VPN, </a:t>
            </a:r>
            <a:r>
              <a:rPr lang="ko-KR" altLang="en-US" sz="800" b="1" spc="-100" dirty="0">
                <a:latin typeface="+mn-ea"/>
              </a:rPr>
              <a:t>구내전화</a:t>
            </a:r>
            <a:r>
              <a:rPr lang="en-US" altLang="ko-KR" sz="800" b="1" spc="-100" dirty="0">
                <a:latin typeface="+mn-ea"/>
              </a:rPr>
              <a:t>, </a:t>
            </a:r>
            <a:r>
              <a:rPr lang="ko-KR" altLang="en-US" sz="800" b="1" spc="-100" dirty="0">
                <a:latin typeface="+mn-ea"/>
              </a:rPr>
              <a:t>기업인터넷전화</a:t>
            </a:r>
            <a:r>
              <a:rPr lang="en-US" altLang="ko-KR" sz="800" b="1" spc="-100" dirty="0">
                <a:latin typeface="+mn-ea"/>
              </a:rPr>
              <a:t>, </a:t>
            </a:r>
            <a:r>
              <a:rPr lang="ko-KR" altLang="en-US" sz="800" b="1" spc="-100" dirty="0" err="1">
                <a:latin typeface="+mn-ea"/>
              </a:rPr>
              <a:t>올레인터넷</a:t>
            </a:r>
            <a:r>
              <a:rPr lang="en-US" altLang="ko-KR" sz="800" b="1" spc="-100" dirty="0">
                <a:latin typeface="+mn-ea"/>
              </a:rPr>
              <a:t>, TV, </a:t>
            </a:r>
            <a:r>
              <a:rPr lang="ko-KR" altLang="en-US" sz="800" b="1" spc="-100" dirty="0">
                <a:latin typeface="+mn-ea"/>
              </a:rPr>
              <a:t>집전화 서비스 </a:t>
            </a:r>
            <a:r>
              <a:rPr lang="ko-KR" altLang="en-US" sz="800" b="1" spc="-100" dirty="0" smtClean="0">
                <a:latin typeface="+mn-ea"/>
              </a:rPr>
              <a:t>이용약관 등에  대하여 </a:t>
            </a:r>
            <a:r>
              <a:rPr lang="ko-KR" altLang="en-US" sz="800" b="1" spc="-100" dirty="0">
                <a:latin typeface="+mn-ea"/>
              </a:rPr>
              <a:t>충분한 설명과 안내를 받았고 </a:t>
            </a:r>
            <a:r>
              <a:rPr lang="ko-KR" altLang="en-US" sz="800" b="1" spc="-100" dirty="0" smtClean="0">
                <a:latin typeface="+mn-ea"/>
              </a:rPr>
              <a:t> 그에 따라</a:t>
            </a:r>
            <a:r>
              <a:rPr lang="en-US" altLang="ko-KR" sz="800" b="1" spc="-100" dirty="0">
                <a:latin typeface="+mn-ea"/>
              </a:rPr>
              <a:t> </a:t>
            </a:r>
            <a:r>
              <a:rPr lang="ko-KR" altLang="en-US" sz="800" b="1" spc="-100" dirty="0" smtClean="0">
                <a:latin typeface="+mn-ea"/>
              </a:rPr>
              <a:t>다음과 같이 서비스 </a:t>
            </a:r>
            <a:r>
              <a:rPr lang="ko-KR" altLang="en-US" sz="800" b="1" spc="-100" dirty="0">
                <a:latin typeface="+mn-ea"/>
              </a:rPr>
              <a:t>이용을 신청합니다 </a:t>
            </a:r>
            <a:r>
              <a:rPr lang="en-US" altLang="ko-KR" sz="800" b="1" spc="-100" dirty="0" smtClean="0">
                <a:latin typeface="+mn-ea"/>
              </a:rPr>
              <a:t>.</a:t>
            </a:r>
            <a:endParaRPr lang="ko-KR" altLang="en-US" sz="800" b="1" spc="-100" dirty="0">
              <a:latin typeface="+mn-ea"/>
            </a:endParaRPr>
          </a:p>
        </p:txBody>
      </p:sp>
      <p:sp>
        <p:nvSpPr>
          <p:cNvPr id="23" name="양쪽 모서리가 둥근 사각형 22"/>
          <p:cNvSpPr/>
          <p:nvPr/>
        </p:nvSpPr>
        <p:spPr>
          <a:xfrm rot="16200000">
            <a:off x="-498568" y="4530943"/>
            <a:ext cx="1473299" cy="226825"/>
          </a:xfrm>
          <a:prstGeom prst="round2Same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9066" tIns="49533" rIns="99066" bIns="49533" rtlCol="0" anchor="ctr"/>
          <a:lstStyle/>
          <a:p>
            <a:pPr algn="ctr"/>
            <a:r>
              <a:rPr lang="ko-KR" altLang="en-US" sz="800" b="1" dirty="0">
                <a:solidFill>
                  <a:schemeClr val="bg1"/>
                </a:solidFill>
              </a:rPr>
              <a:t>변경</a:t>
            </a:r>
            <a:r>
              <a:rPr lang="en-US" altLang="ko-KR" sz="800" b="1" dirty="0">
                <a:solidFill>
                  <a:schemeClr val="bg1"/>
                </a:solidFill>
              </a:rPr>
              <a:t>/</a:t>
            </a:r>
            <a:r>
              <a:rPr lang="ko-KR" altLang="en-US" sz="800" b="1" dirty="0">
                <a:solidFill>
                  <a:schemeClr val="bg1"/>
                </a:solidFill>
              </a:rPr>
              <a:t>해지신청</a:t>
            </a:r>
            <a:endParaRPr lang="en-US" altLang="ko-KR" sz="800" b="1" dirty="0">
              <a:solidFill>
                <a:schemeClr val="bg1"/>
              </a:solidFill>
            </a:endParaRPr>
          </a:p>
        </p:txBody>
      </p: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95853650"/>
              </p:ext>
            </p:extLst>
          </p:nvPr>
        </p:nvGraphicFramePr>
        <p:xfrm>
          <a:off x="392099" y="3912583"/>
          <a:ext cx="6688548" cy="1463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558"/>
                <a:gridCol w="480577"/>
                <a:gridCol w="288032"/>
                <a:gridCol w="2263260"/>
                <a:gridCol w="761076"/>
                <a:gridCol w="2112045"/>
              </a:tblGrid>
              <a:tr h="3404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항목</a:t>
                      </a:r>
                      <a:endParaRPr lang="ko-KR" altLang="en-US" sz="800" b="1" kern="1200" spc="-9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800" b="0" kern="1200" spc="-9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j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  부가서비스      </a:t>
                      </a:r>
                      <a:r>
                        <a:rPr lang="ko-KR" altLang="en-US" sz="800" b="0" kern="1200" spc="-9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j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 이용중단         </a:t>
                      </a:r>
                      <a:r>
                        <a:rPr lang="ko-KR" altLang="en-US" sz="800" b="0" kern="1200" spc="-9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j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 중단부활          </a:t>
                      </a:r>
                      <a:r>
                        <a:rPr lang="ko-KR" altLang="en-US" sz="800" b="0" kern="1200" spc="-9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j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 번호변경         </a:t>
                      </a:r>
                      <a:r>
                        <a:rPr lang="ko-KR" altLang="en-US" sz="800" b="0" kern="1200" spc="-9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j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 상품전환</a:t>
                      </a:r>
                      <a:endParaRPr lang="en-US" altLang="ko-KR" sz="8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1" hangingPunct="1">
                        <a:tabLst>
                          <a:tab pos="806450" algn="l"/>
                          <a:tab pos="893763" algn="l"/>
                        </a:tabLst>
                      </a:pPr>
                      <a:r>
                        <a:rPr lang="ko-KR" altLang="en-US" sz="800" b="0" kern="1200" spc="-9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j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  설치주소         </a:t>
                      </a:r>
                      <a:r>
                        <a:rPr lang="ko-KR" altLang="en-US" sz="800" b="0" kern="1200" spc="-9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j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 해지       </a:t>
                      </a:r>
                      <a:r>
                        <a:rPr lang="ko-KR" altLang="en-US" sz="800" b="1" kern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          </a:t>
                      </a:r>
                      <a:r>
                        <a:rPr lang="ko-KR" altLang="en-US" sz="800" b="1" kern="1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b="0" kern="1200" spc="-9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j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 희망일      </a:t>
                      </a:r>
                      <a:r>
                        <a:rPr lang="ko-KR" altLang="en-US" sz="800" b="1" kern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800" b="0" kern="1200" spc="-9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j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 기타</a:t>
                      </a:r>
                      <a:r>
                        <a:rPr lang="en-US" altLang="ko-KR" sz="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(                               )</a:t>
                      </a:r>
                    </a:p>
                    <a:p>
                      <a:pPr marL="0" algn="l" defTabSz="914400" rtl="0" eaLnBrk="1" latinLnBrk="1" hangingPunct="1"/>
                      <a:r>
                        <a:rPr lang="ko-KR" altLang="en-US" sz="800" b="0" kern="1200" spc="-9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j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  청구지 주소     </a:t>
                      </a:r>
                      <a:r>
                        <a:rPr lang="ko-KR" altLang="en-US" sz="800" b="0" kern="1200" spc="-9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j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b="1" kern="1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계약기간 </a:t>
                      </a:r>
                      <a:r>
                        <a:rPr lang="ko-KR" altLang="en-US" sz="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endParaRPr lang="ko-KR" altLang="en-US" sz="8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4774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변경내용</a:t>
                      </a:r>
                      <a:endParaRPr lang="ko-KR" altLang="en-US" sz="800" b="1" kern="1200" spc="-9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800" b="1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 서비스 번호 </a:t>
                      </a:r>
                      <a:endParaRPr lang="ko-KR" altLang="en-US" sz="800" b="1" spc="-9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1" spc="-9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1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 명세서 번호</a:t>
                      </a:r>
                      <a:endParaRPr lang="ko-KR" altLang="en-US" sz="800" b="1" spc="-9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1" spc="-9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47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변경</a:t>
                      </a:r>
                      <a:endParaRPr lang="en-US" altLang="ko-KR" sz="800" b="1" kern="1200" spc="-9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내용</a:t>
                      </a:r>
                      <a:endParaRPr lang="en-US" altLang="ko-KR" sz="800" b="1" kern="1200" spc="-9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현재 </a:t>
                      </a:r>
                      <a:r>
                        <a:rPr lang="en-US" altLang="ko-KR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: </a:t>
                      </a:r>
                      <a:endParaRPr lang="ko-KR" altLang="en-US" sz="800" b="1" kern="1200" spc="-9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4774">
                <a:tc vMerge="1">
                  <a:txBody>
                    <a:bodyPr/>
                    <a:lstStyle/>
                    <a:p>
                      <a:pPr latinLnBrk="1"/>
                      <a:endParaRPr lang="ko-KR" altLang="en-US" sz="700" b="1" kern="1200" spc="-90" baseline="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72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00" b="1" kern="1200" spc="-90" baseline="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72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변경 </a:t>
                      </a:r>
                      <a:r>
                        <a:rPr lang="en-US" altLang="ko-KR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: </a:t>
                      </a:r>
                      <a:endParaRPr lang="ko-KR" altLang="en-US" sz="800" b="1" kern="1200" spc="-9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47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latinLnBrk="1"/>
                      <a:r>
                        <a:rPr lang="ko-KR" altLang="en-US" sz="800" b="1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변경</a:t>
                      </a:r>
                      <a:r>
                        <a:rPr lang="en-US" altLang="ko-KR" sz="800" b="1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800" b="1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해지</a:t>
                      </a:r>
                      <a:r>
                        <a:rPr lang="en-US" altLang="ko-KR" sz="800" b="1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) </a:t>
                      </a:r>
                      <a:r>
                        <a:rPr lang="ko-KR" altLang="en-US" sz="800" b="1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사유 </a:t>
                      </a:r>
                      <a:r>
                        <a:rPr lang="en-US" altLang="ko-KR" sz="800" b="1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:</a:t>
                      </a:r>
                      <a:endParaRPr lang="ko-KR" altLang="en-US" sz="800" b="1" spc="-9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4774">
                <a:tc vMerge="1">
                  <a:txBody>
                    <a:bodyPr/>
                    <a:lstStyle/>
                    <a:p>
                      <a:pPr latinLnBrk="1"/>
                      <a:endParaRPr lang="ko-KR" altLang="en-US" sz="700" b="1" kern="1200" spc="-90" baseline="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72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gridSpan="5">
                  <a:txBody>
                    <a:bodyPr/>
                    <a:lstStyle/>
                    <a:p>
                      <a:pPr latinLnBrk="1"/>
                      <a:r>
                        <a:rPr lang="ko-KR" altLang="en-US" sz="800" b="1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변경</a:t>
                      </a:r>
                      <a:r>
                        <a:rPr lang="en-US" altLang="ko-KR" sz="800" b="1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800" b="1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해지</a:t>
                      </a:r>
                      <a:r>
                        <a:rPr lang="en-US" altLang="ko-KR" sz="800" b="1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) </a:t>
                      </a:r>
                      <a:r>
                        <a:rPr lang="ko-KR" altLang="en-US" sz="800" b="1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희망일자 </a:t>
                      </a:r>
                      <a:r>
                        <a:rPr lang="en-US" altLang="ko-KR" sz="800" b="1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ea"/>
                          <a:ea typeface="+mj-ea"/>
                        </a:rPr>
                        <a:t>: </a:t>
                      </a:r>
                      <a:endParaRPr lang="ko-KR" altLang="en-US" sz="800" b="1" spc="-9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700" b="1" spc="-90" baseline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72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" name="직사각형 24"/>
          <p:cNvSpPr/>
          <p:nvPr/>
        </p:nvSpPr>
        <p:spPr>
          <a:xfrm>
            <a:off x="328384" y="652762"/>
            <a:ext cx="1299483" cy="161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900" b="1" spc="-98" dirty="0">
                <a:solidFill>
                  <a:schemeClr val="tx1"/>
                </a:solidFill>
                <a:latin typeface="+mj-ea"/>
              </a:rPr>
              <a:t> </a:t>
            </a:r>
            <a:r>
              <a:rPr lang="ko-KR" altLang="en-US" sz="900" spc="-90" dirty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chemeClr val="tx1"/>
                </a:solidFill>
                <a:latin typeface="+mj-ea"/>
              </a:rPr>
              <a:t>■</a:t>
            </a:r>
            <a:r>
              <a:rPr lang="ko-KR" altLang="en-US" sz="900" spc="-90" dirty="0" smtClean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chemeClr val="bg1"/>
                </a:solidFill>
                <a:latin typeface="+mj-ea"/>
              </a:rPr>
              <a:t> </a:t>
            </a:r>
            <a:r>
              <a:rPr lang="ko-KR" altLang="en-US" sz="900" b="1" spc="-98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신규</a:t>
            </a:r>
            <a:r>
              <a:rPr lang="ko-KR" altLang="en-US" sz="900" b="1" spc="-98" dirty="0" smtClean="0">
                <a:solidFill>
                  <a:schemeClr val="tx1"/>
                </a:solidFill>
                <a:latin typeface="+mj-ea"/>
              </a:rPr>
              <a:t>   </a:t>
            </a:r>
            <a:r>
              <a:rPr lang="ko-KR" altLang="en-US" sz="900" spc="-90" dirty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chemeClr val="bg1"/>
                </a:solidFill>
                <a:latin typeface="+mj-ea"/>
              </a:rPr>
              <a:t>■</a:t>
            </a:r>
            <a:r>
              <a:rPr lang="ko-KR" altLang="en-US" sz="900" b="1" spc="-98" dirty="0" smtClean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chemeClr val="bg1"/>
                </a:solidFill>
                <a:latin typeface="+mj-ea"/>
              </a:rPr>
              <a:t>  </a:t>
            </a:r>
            <a:r>
              <a:rPr lang="ko-KR" altLang="en-US" sz="900" b="1" spc="-98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변경</a:t>
            </a:r>
            <a:r>
              <a:rPr lang="ko-KR" altLang="en-US" sz="900" b="1" spc="-98" dirty="0">
                <a:solidFill>
                  <a:schemeClr val="tx1"/>
                </a:solidFill>
                <a:latin typeface="+mj-ea"/>
              </a:rPr>
              <a:t>  </a:t>
            </a:r>
            <a:r>
              <a:rPr lang="ko-KR" altLang="en-US" sz="900" spc="-90" dirty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chemeClr val="bg1"/>
                </a:solidFill>
                <a:latin typeface="+mj-ea"/>
              </a:rPr>
              <a:t>■</a:t>
            </a:r>
            <a:r>
              <a:rPr lang="ko-KR" altLang="en-US" sz="900" b="1" spc="-98" dirty="0" smtClean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chemeClr val="bg1"/>
                </a:solidFill>
                <a:latin typeface="+mj-ea"/>
              </a:rPr>
              <a:t>  </a:t>
            </a:r>
            <a:r>
              <a:rPr lang="ko-KR" altLang="en-US" sz="900" b="1" spc="-98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해지</a:t>
            </a:r>
            <a:r>
              <a:rPr lang="ko-KR" altLang="en-US" sz="900" b="1" spc="-98" dirty="0">
                <a:solidFill>
                  <a:schemeClr val="tx1"/>
                </a:solidFill>
                <a:latin typeface="+mj-ea"/>
              </a:rPr>
              <a:t> 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378877" y="7739924"/>
            <a:ext cx="6727893" cy="6899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9066" tIns="49533" rIns="99066" bIns="49533">
            <a:spAutoFit/>
          </a:bodyPr>
          <a:lstStyle/>
          <a:p>
            <a:pPr algn="just">
              <a:lnSpc>
                <a:spcPts val="975"/>
              </a:lnSpc>
              <a:spcBef>
                <a:spcPts val="200"/>
              </a:spcBef>
            </a:pPr>
            <a:r>
              <a:rPr lang="en-US" altLang="ko-KR" sz="800" b="1" kern="100" spc="-100" dirty="0" smtClean="0">
                <a:latin typeface="+mn-ea"/>
                <a:cs typeface="Times New Roman"/>
              </a:rPr>
              <a:t>[</a:t>
            </a:r>
            <a:r>
              <a:rPr lang="ko-KR" altLang="en-US" sz="800" b="1" kern="100" spc="-100" dirty="0" smtClean="0">
                <a:latin typeface="+mn-ea"/>
                <a:cs typeface="Times New Roman"/>
              </a:rPr>
              <a:t>구</a:t>
            </a:r>
            <a:r>
              <a:rPr lang="ko-KR" altLang="en-US" sz="800" b="1" kern="100" spc="-100" dirty="0">
                <a:latin typeface="+mn-ea"/>
                <a:cs typeface="Times New Roman"/>
              </a:rPr>
              <a:t>비</a:t>
            </a:r>
            <a:r>
              <a:rPr lang="ko-KR" altLang="ko-KR" sz="800" b="1" kern="100" spc="-100" dirty="0" smtClean="0">
                <a:latin typeface="+mn-ea"/>
                <a:cs typeface="Times New Roman"/>
              </a:rPr>
              <a:t>서류</a:t>
            </a:r>
            <a:r>
              <a:rPr lang="en-US" altLang="ko-KR" sz="800" b="1" kern="100" spc="-100" dirty="0">
                <a:latin typeface="+mn-ea"/>
                <a:cs typeface="Times New Roman"/>
              </a:rPr>
              <a:t>]  ※ </a:t>
            </a:r>
            <a:r>
              <a:rPr lang="ko-KR" altLang="en-US" sz="800" b="1" kern="100" spc="-100" dirty="0" smtClean="0">
                <a:latin typeface="+mn-ea"/>
                <a:cs typeface="Times New Roman"/>
              </a:rPr>
              <a:t>고객은 </a:t>
            </a:r>
            <a:r>
              <a:rPr lang="ko-KR" altLang="en-US" sz="800" b="1" kern="100" spc="-100" dirty="0">
                <a:latin typeface="+mn-ea"/>
                <a:cs typeface="Times New Roman"/>
              </a:rPr>
              <a:t>해당 서류를 첨부 하셔야 합니다 </a:t>
            </a:r>
            <a:r>
              <a:rPr lang="en-US" altLang="ko-KR" sz="800" b="1" kern="100" spc="-100" dirty="0">
                <a:latin typeface="+mn-ea"/>
                <a:cs typeface="Times New Roman"/>
              </a:rPr>
              <a:t> </a:t>
            </a:r>
          </a:p>
          <a:p>
            <a:pPr algn="just">
              <a:lnSpc>
                <a:spcPts val="975"/>
              </a:lnSpc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en-US" altLang="ko-KR" sz="800" kern="100" spc="-100" dirty="0">
                <a:latin typeface="+mn-ea"/>
                <a:cs typeface="Times New Roman"/>
              </a:rPr>
              <a:t> </a:t>
            </a:r>
            <a:r>
              <a:rPr lang="ko-KR" altLang="ko-KR" sz="800" kern="100" spc="-100" dirty="0" smtClean="0">
                <a:latin typeface="+mn-ea"/>
                <a:cs typeface="Times New Roman"/>
              </a:rPr>
              <a:t>상장</a:t>
            </a:r>
            <a:r>
              <a:rPr lang="en-US" altLang="ko-KR" sz="800" kern="100" spc="-100" dirty="0">
                <a:latin typeface="+mn-ea"/>
                <a:cs typeface="Times New Roman"/>
              </a:rPr>
              <a:t>/</a:t>
            </a:r>
            <a:r>
              <a:rPr lang="ko-KR" altLang="ko-KR" sz="800" kern="100" spc="-100" dirty="0">
                <a:latin typeface="+mn-ea"/>
                <a:cs typeface="Times New Roman"/>
              </a:rPr>
              <a:t>비상장</a:t>
            </a:r>
            <a:r>
              <a:rPr lang="en-US" altLang="ko-KR" sz="800" kern="100" spc="-100" dirty="0">
                <a:latin typeface="+mn-ea"/>
                <a:cs typeface="Times New Roman"/>
              </a:rPr>
              <a:t>/</a:t>
            </a:r>
            <a:r>
              <a:rPr lang="ko-KR" altLang="ko-KR" sz="800" kern="100" spc="-100" dirty="0" err="1" smtClean="0">
                <a:latin typeface="+mn-ea"/>
                <a:cs typeface="Times New Roman"/>
              </a:rPr>
              <a:t>공공법인</a:t>
            </a:r>
            <a:r>
              <a:rPr lang="en-US" altLang="ko-KR" sz="800" kern="100" spc="-100" dirty="0" smtClean="0">
                <a:latin typeface="+mn-ea"/>
                <a:cs typeface="Times New Roman"/>
              </a:rPr>
              <a:t> </a:t>
            </a:r>
            <a:r>
              <a:rPr lang="en-US" altLang="ko-KR" sz="800" kern="100" spc="-100" dirty="0">
                <a:latin typeface="+mn-ea"/>
                <a:cs typeface="Times New Roman"/>
              </a:rPr>
              <a:t>: </a:t>
            </a:r>
            <a:r>
              <a:rPr lang="ko-KR" altLang="ko-KR" sz="800" kern="100" spc="-100" dirty="0">
                <a:latin typeface="+mn-ea"/>
                <a:cs typeface="Times New Roman"/>
              </a:rPr>
              <a:t>사업자등록증</a:t>
            </a:r>
            <a:r>
              <a:rPr lang="en-US" altLang="ko-KR" sz="800" kern="100" spc="-100" dirty="0">
                <a:latin typeface="+mn-ea"/>
                <a:cs typeface="Times New Roman"/>
              </a:rPr>
              <a:t>, </a:t>
            </a:r>
            <a:r>
              <a:rPr lang="ko-KR" altLang="ko-KR" sz="800" kern="100" spc="-100" dirty="0">
                <a:latin typeface="+mn-ea"/>
                <a:cs typeface="Times New Roman"/>
              </a:rPr>
              <a:t>대리인 신분증</a:t>
            </a:r>
            <a:r>
              <a:rPr lang="en-US" altLang="ko-KR" sz="800" kern="100" spc="-100" dirty="0">
                <a:latin typeface="+mn-ea"/>
                <a:cs typeface="Times New Roman"/>
              </a:rPr>
              <a:t>, </a:t>
            </a:r>
            <a:r>
              <a:rPr lang="ko-KR" altLang="ko-KR" sz="800" kern="100" spc="-100" dirty="0">
                <a:latin typeface="+mn-ea"/>
                <a:cs typeface="Times New Roman"/>
              </a:rPr>
              <a:t>법인인감증명서</a:t>
            </a:r>
            <a:r>
              <a:rPr lang="en-US" altLang="ko-KR" sz="800" kern="100" spc="-100" dirty="0">
                <a:latin typeface="+mn-ea"/>
                <a:cs typeface="Times New Roman"/>
              </a:rPr>
              <a:t>, </a:t>
            </a:r>
            <a:r>
              <a:rPr lang="ko-KR" altLang="ko-KR" sz="800" kern="100" spc="-100" dirty="0">
                <a:latin typeface="+mn-ea"/>
                <a:cs typeface="Times New Roman"/>
              </a:rPr>
              <a:t>위임장</a:t>
            </a:r>
            <a:r>
              <a:rPr lang="en-US" altLang="ko-KR" sz="800" kern="100" spc="-100" dirty="0">
                <a:latin typeface="+mn-ea"/>
                <a:cs typeface="Times New Roman"/>
              </a:rPr>
              <a:t>(</a:t>
            </a:r>
            <a:r>
              <a:rPr lang="ko-KR" altLang="ko-KR" sz="800" kern="100" spc="-100" dirty="0">
                <a:latin typeface="+mn-ea"/>
                <a:cs typeface="Times New Roman"/>
              </a:rPr>
              <a:t>법인</a:t>
            </a:r>
            <a:r>
              <a:rPr lang="en-US" altLang="ko-KR" sz="800" kern="100" spc="-100" dirty="0">
                <a:latin typeface="+mn-ea"/>
                <a:cs typeface="Times New Roman"/>
              </a:rPr>
              <a:t>) </a:t>
            </a:r>
          </a:p>
          <a:p>
            <a:pPr algn="just">
              <a:lnSpc>
                <a:spcPts val="975"/>
              </a:lnSpc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en-US" altLang="ko-KR" sz="800" kern="100" spc="-100" dirty="0">
                <a:latin typeface="+mn-ea"/>
                <a:cs typeface="Times New Roman"/>
              </a:rPr>
              <a:t> </a:t>
            </a:r>
            <a:r>
              <a:rPr lang="ko-KR" altLang="ko-KR" sz="800" kern="100" spc="-100" dirty="0" smtClean="0">
                <a:latin typeface="+mn-ea"/>
                <a:cs typeface="Times New Roman"/>
              </a:rPr>
              <a:t>국가기관 </a:t>
            </a:r>
            <a:r>
              <a:rPr lang="ko-KR" altLang="ko-KR" sz="800" kern="100" spc="-100" dirty="0">
                <a:latin typeface="+mn-ea"/>
                <a:cs typeface="Times New Roman"/>
              </a:rPr>
              <a:t>또는 </a:t>
            </a:r>
            <a:r>
              <a:rPr lang="ko-KR" altLang="ko-KR" sz="800" kern="100" spc="-100" dirty="0" err="1" smtClean="0">
                <a:latin typeface="+mn-ea"/>
                <a:cs typeface="Times New Roman"/>
              </a:rPr>
              <a:t>지방자치단체</a:t>
            </a:r>
            <a:r>
              <a:rPr lang="en-US" altLang="ko-KR" sz="800" kern="100" spc="-100" dirty="0" smtClean="0">
                <a:latin typeface="+mn-ea"/>
                <a:cs typeface="Times New Roman"/>
              </a:rPr>
              <a:t> </a:t>
            </a:r>
            <a:r>
              <a:rPr lang="en-US" altLang="ko-KR" sz="800" kern="100" spc="-100" dirty="0">
                <a:latin typeface="+mn-ea"/>
                <a:cs typeface="Times New Roman"/>
              </a:rPr>
              <a:t>: </a:t>
            </a:r>
            <a:r>
              <a:rPr lang="ko-KR" altLang="ko-KR" sz="800" kern="100" spc="-100" dirty="0" err="1">
                <a:latin typeface="+mn-ea"/>
                <a:cs typeface="Times New Roman"/>
              </a:rPr>
              <a:t>고유번호증</a:t>
            </a:r>
            <a:r>
              <a:rPr lang="en-US" altLang="ko-KR" sz="800" kern="100" spc="-100" dirty="0">
                <a:latin typeface="+mn-ea"/>
                <a:cs typeface="Times New Roman"/>
              </a:rPr>
              <a:t>(</a:t>
            </a:r>
            <a:r>
              <a:rPr lang="ko-KR" altLang="ko-KR" sz="800" kern="100" spc="-100" dirty="0">
                <a:latin typeface="+mn-ea"/>
                <a:cs typeface="Times New Roman"/>
              </a:rPr>
              <a:t>또는 공문</a:t>
            </a:r>
            <a:r>
              <a:rPr lang="en-US" altLang="ko-KR" sz="800" kern="100" spc="-100" dirty="0">
                <a:latin typeface="+mn-ea"/>
                <a:cs typeface="Times New Roman"/>
              </a:rPr>
              <a:t>), </a:t>
            </a:r>
            <a:r>
              <a:rPr lang="ko-KR" altLang="ko-KR" sz="800" kern="100" spc="-100" dirty="0">
                <a:latin typeface="+mn-ea"/>
                <a:cs typeface="Times New Roman"/>
              </a:rPr>
              <a:t>대리인신분증</a:t>
            </a:r>
            <a:r>
              <a:rPr lang="en-US" altLang="ko-KR" sz="800" kern="100" spc="-100" dirty="0">
                <a:latin typeface="+mn-ea"/>
                <a:cs typeface="Times New Roman"/>
              </a:rPr>
              <a:t>, </a:t>
            </a:r>
            <a:r>
              <a:rPr lang="ko-KR" altLang="ko-KR" sz="800" kern="100" spc="-100" dirty="0">
                <a:latin typeface="+mn-ea"/>
                <a:cs typeface="Times New Roman"/>
              </a:rPr>
              <a:t>직인이 날인된 위임장 </a:t>
            </a:r>
            <a:r>
              <a:rPr lang="en-US" altLang="ko-KR" sz="800" kern="100" spc="-100" dirty="0">
                <a:latin typeface="+mn-ea"/>
                <a:cs typeface="Times New Roman"/>
              </a:rPr>
              <a:t>  </a:t>
            </a:r>
          </a:p>
          <a:p>
            <a:pPr algn="just">
              <a:lnSpc>
                <a:spcPts val="975"/>
              </a:lnSpc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en-US" altLang="ko-KR" sz="800" kern="100" spc="-100" dirty="0">
                <a:latin typeface="+mn-ea"/>
                <a:cs typeface="Times New Roman"/>
              </a:rPr>
              <a:t> </a:t>
            </a:r>
            <a:r>
              <a:rPr lang="ko-KR" altLang="ko-KR" sz="800" kern="100" spc="-100" dirty="0" err="1" smtClean="0">
                <a:latin typeface="+mn-ea"/>
                <a:cs typeface="Times New Roman"/>
              </a:rPr>
              <a:t>개인사업자</a:t>
            </a:r>
            <a:r>
              <a:rPr lang="en-US" altLang="ko-KR" sz="800" kern="100" spc="-100" dirty="0" smtClean="0">
                <a:latin typeface="+mn-ea"/>
                <a:cs typeface="Times New Roman"/>
              </a:rPr>
              <a:t>  </a:t>
            </a:r>
            <a:r>
              <a:rPr lang="en-US" altLang="ko-KR" sz="800" kern="100" spc="-100" dirty="0">
                <a:latin typeface="+mn-ea"/>
                <a:cs typeface="Times New Roman"/>
              </a:rPr>
              <a:t>: </a:t>
            </a:r>
            <a:r>
              <a:rPr lang="en-US" altLang="ko-KR" sz="800" kern="100" spc="-100" dirty="0" smtClean="0">
                <a:latin typeface="+mn-ea"/>
                <a:cs typeface="Times New Roman"/>
              </a:rPr>
              <a:t> ① </a:t>
            </a:r>
            <a:r>
              <a:rPr lang="ko-KR" altLang="en-US" sz="800" kern="100" spc="-100" dirty="0">
                <a:latin typeface="+mn-ea"/>
                <a:cs typeface="Times New Roman"/>
              </a:rPr>
              <a:t>본인 </a:t>
            </a:r>
            <a:r>
              <a:rPr lang="ko-KR" altLang="en-US" sz="800" kern="100" spc="-100" dirty="0" err="1">
                <a:latin typeface="+mn-ea"/>
                <a:cs typeface="Times New Roman"/>
              </a:rPr>
              <a:t>신청시</a:t>
            </a:r>
            <a:r>
              <a:rPr lang="en-US" altLang="ko-KR" sz="800" kern="100" spc="-100" dirty="0">
                <a:latin typeface="+mn-ea"/>
                <a:cs typeface="Times New Roman"/>
              </a:rPr>
              <a:t> </a:t>
            </a:r>
            <a:r>
              <a:rPr lang="en-US" altLang="ko-KR" sz="800" kern="100" spc="-100" dirty="0" smtClean="0">
                <a:latin typeface="+mn-ea"/>
                <a:cs typeface="Times New Roman"/>
              </a:rPr>
              <a:t>→ </a:t>
            </a:r>
            <a:r>
              <a:rPr lang="ko-KR" altLang="ko-KR" sz="800" kern="100" spc="-100" dirty="0">
                <a:latin typeface="+mn-ea"/>
                <a:cs typeface="Times New Roman"/>
              </a:rPr>
              <a:t>본인</a:t>
            </a:r>
            <a:r>
              <a:rPr lang="en-US" altLang="ko-KR" sz="800" kern="100" spc="-100" dirty="0">
                <a:latin typeface="+mn-ea"/>
                <a:cs typeface="Times New Roman"/>
              </a:rPr>
              <a:t>(</a:t>
            </a:r>
            <a:r>
              <a:rPr lang="ko-KR" altLang="ko-KR" sz="800" kern="100" spc="-100" dirty="0">
                <a:latin typeface="+mn-ea"/>
                <a:cs typeface="Times New Roman"/>
              </a:rPr>
              <a:t>대표자</a:t>
            </a:r>
            <a:r>
              <a:rPr lang="en-US" altLang="ko-KR" sz="800" kern="100" spc="-100" dirty="0">
                <a:latin typeface="+mn-ea"/>
                <a:cs typeface="Times New Roman"/>
              </a:rPr>
              <a:t>)</a:t>
            </a:r>
            <a:r>
              <a:rPr lang="ko-KR" altLang="ko-KR" sz="800" kern="100" spc="-100" dirty="0">
                <a:latin typeface="+mn-ea"/>
                <a:cs typeface="Times New Roman"/>
              </a:rPr>
              <a:t>신분증</a:t>
            </a:r>
            <a:r>
              <a:rPr lang="en-US" altLang="ko-KR" sz="800" kern="100" spc="-100" dirty="0">
                <a:latin typeface="+mn-ea"/>
                <a:cs typeface="Times New Roman"/>
              </a:rPr>
              <a:t>, </a:t>
            </a:r>
            <a:r>
              <a:rPr lang="ko-KR" altLang="ko-KR" sz="800" kern="100" spc="-100" dirty="0" err="1" smtClean="0">
                <a:latin typeface="+mn-ea"/>
                <a:cs typeface="Times New Roman"/>
              </a:rPr>
              <a:t>사업자등록증</a:t>
            </a:r>
            <a:r>
              <a:rPr lang="en-US" altLang="ko-KR" sz="800" kern="100" spc="-100" dirty="0" smtClean="0">
                <a:latin typeface="+mn-ea"/>
                <a:cs typeface="Times New Roman"/>
              </a:rPr>
              <a:t>       ② </a:t>
            </a:r>
            <a:r>
              <a:rPr lang="ko-KR" altLang="ko-KR" sz="800" kern="100" spc="-100" dirty="0" err="1">
                <a:latin typeface="+mn-ea"/>
                <a:cs typeface="Times New Roman"/>
              </a:rPr>
              <a:t>대리인접수시</a:t>
            </a:r>
            <a:r>
              <a:rPr lang="en-US" altLang="ko-KR" sz="800" kern="100" spc="-100" dirty="0">
                <a:latin typeface="+mn-ea"/>
                <a:cs typeface="Times New Roman"/>
              </a:rPr>
              <a:t> </a:t>
            </a:r>
            <a:r>
              <a:rPr lang="en-US" altLang="ko-KR" sz="800" kern="100" spc="-100" dirty="0" smtClean="0">
                <a:latin typeface="+mn-ea"/>
                <a:cs typeface="Times New Roman"/>
              </a:rPr>
              <a:t>→ </a:t>
            </a:r>
            <a:r>
              <a:rPr lang="ko-KR" altLang="ko-KR" sz="800" kern="0" spc="-100" dirty="0">
                <a:latin typeface="+mn-ea"/>
                <a:cs typeface="굴림"/>
              </a:rPr>
              <a:t>인감증명서</a:t>
            </a:r>
            <a:r>
              <a:rPr lang="en-US" altLang="ko-KR" sz="800" kern="0" spc="-100" dirty="0">
                <a:latin typeface="+mn-ea"/>
                <a:cs typeface="굴림"/>
              </a:rPr>
              <a:t>, </a:t>
            </a:r>
            <a:r>
              <a:rPr lang="ko-KR" altLang="ko-KR" sz="800" kern="0" spc="-100" dirty="0">
                <a:latin typeface="+mn-ea"/>
                <a:cs typeface="굴림"/>
              </a:rPr>
              <a:t>위임장</a:t>
            </a:r>
            <a:r>
              <a:rPr lang="en-US" altLang="ko-KR" sz="800" kern="0" spc="-100" dirty="0" smtClean="0">
                <a:latin typeface="+mn-ea"/>
                <a:cs typeface="굴림"/>
              </a:rPr>
              <a:t>, </a:t>
            </a:r>
            <a:r>
              <a:rPr lang="ko-KR" altLang="ko-KR" sz="800" kern="0" spc="-100" dirty="0" smtClean="0">
                <a:latin typeface="+mn-ea"/>
                <a:cs typeface="굴림"/>
              </a:rPr>
              <a:t>사업자등록증</a:t>
            </a:r>
            <a:r>
              <a:rPr lang="en-US" altLang="ko-KR" sz="800" kern="0" spc="-100" dirty="0" smtClean="0">
                <a:latin typeface="+mn-ea"/>
                <a:cs typeface="굴림"/>
              </a:rPr>
              <a:t>, </a:t>
            </a:r>
            <a:r>
              <a:rPr lang="ko-KR" altLang="ko-KR" sz="800" kern="0" spc="-100" dirty="0" smtClean="0">
                <a:latin typeface="+mn-ea"/>
                <a:cs typeface="굴림"/>
              </a:rPr>
              <a:t>대리인신분증</a:t>
            </a:r>
            <a:endParaRPr lang="en-US" altLang="ko-KR" sz="800" kern="0" spc="-100" dirty="0">
              <a:latin typeface="+mn-ea"/>
              <a:cs typeface="굴림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8082" y="7470775"/>
            <a:ext cx="6817058" cy="241098"/>
          </a:xfrm>
          <a:prstGeom prst="rect">
            <a:avLst/>
          </a:prstGeom>
          <a:noFill/>
        </p:spPr>
        <p:txBody>
          <a:bodyPr wrap="square" lIns="99066" tIns="49533" rIns="99066" bIns="49533" rtlCol="0">
            <a:spAutoFit/>
          </a:bodyPr>
          <a:lstStyle/>
          <a:p>
            <a:pPr>
              <a:lnSpc>
                <a:spcPts val="1083"/>
              </a:lnSpc>
              <a:spcBef>
                <a:spcPts val="200"/>
              </a:spcBef>
            </a:pPr>
            <a:r>
              <a:rPr lang="en-US" altLang="ko-KR" sz="800" b="1" dirty="0" smtClean="0">
                <a:solidFill>
                  <a:srgbClr val="FF0000"/>
                </a:solidFill>
              </a:rPr>
              <a:t>※ </a:t>
            </a:r>
            <a:r>
              <a:rPr lang="ko-KR" altLang="ko-KR" sz="800" b="1" dirty="0" smtClean="0">
                <a:solidFill>
                  <a:srgbClr val="FF0000"/>
                </a:solidFill>
              </a:rPr>
              <a:t>당사는 </a:t>
            </a:r>
            <a:r>
              <a:rPr lang="ko-KR" altLang="ko-KR" sz="800" b="1" dirty="0">
                <a:solidFill>
                  <a:srgbClr val="FF0000"/>
                </a:solidFill>
              </a:rPr>
              <a:t>국가계약법 제</a:t>
            </a:r>
            <a:r>
              <a:rPr lang="en-US" altLang="ko-KR" sz="800" b="1" dirty="0">
                <a:solidFill>
                  <a:srgbClr val="FF0000"/>
                </a:solidFill>
              </a:rPr>
              <a:t>27</a:t>
            </a:r>
            <a:r>
              <a:rPr lang="ko-KR" altLang="ko-KR" sz="800" b="1" dirty="0">
                <a:solidFill>
                  <a:srgbClr val="FF0000"/>
                </a:solidFill>
              </a:rPr>
              <a:t>조 제</a:t>
            </a:r>
            <a:r>
              <a:rPr lang="en-US" altLang="ko-KR" sz="800" b="1" dirty="0">
                <a:solidFill>
                  <a:srgbClr val="FF0000"/>
                </a:solidFill>
              </a:rPr>
              <a:t>1</a:t>
            </a:r>
            <a:r>
              <a:rPr lang="ko-KR" altLang="ko-KR" sz="800" b="1" dirty="0">
                <a:solidFill>
                  <a:srgbClr val="FF0000"/>
                </a:solidFill>
              </a:rPr>
              <a:t>항 및 동법 시행령 제</a:t>
            </a:r>
            <a:r>
              <a:rPr lang="en-US" altLang="ko-KR" sz="800" b="1" dirty="0">
                <a:solidFill>
                  <a:srgbClr val="FF0000"/>
                </a:solidFill>
              </a:rPr>
              <a:t>76</a:t>
            </a:r>
            <a:r>
              <a:rPr lang="ko-KR" altLang="ko-KR" sz="800" b="1" dirty="0">
                <a:solidFill>
                  <a:srgbClr val="FF0000"/>
                </a:solidFill>
              </a:rPr>
              <a:t>조 제</a:t>
            </a:r>
            <a:r>
              <a:rPr lang="en-US" altLang="ko-KR" sz="800" b="1" dirty="0">
                <a:solidFill>
                  <a:srgbClr val="FF0000"/>
                </a:solidFill>
              </a:rPr>
              <a:t>1</a:t>
            </a:r>
            <a:r>
              <a:rPr lang="ko-KR" altLang="ko-KR" sz="800" b="1" dirty="0">
                <a:solidFill>
                  <a:srgbClr val="FF0000"/>
                </a:solidFill>
              </a:rPr>
              <a:t>항 제</a:t>
            </a:r>
            <a:r>
              <a:rPr lang="en-US" altLang="ko-KR" sz="800" b="1" dirty="0">
                <a:solidFill>
                  <a:srgbClr val="FF0000"/>
                </a:solidFill>
              </a:rPr>
              <a:t>10</a:t>
            </a:r>
            <a:r>
              <a:rPr lang="ko-KR" altLang="ko-KR" sz="800" b="1" dirty="0">
                <a:solidFill>
                  <a:srgbClr val="FF0000"/>
                </a:solidFill>
              </a:rPr>
              <a:t>호에 따라</a:t>
            </a:r>
            <a:r>
              <a:rPr lang="en-US" altLang="ko-KR" sz="800" b="1" dirty="0">
                <a:solidFill>
                  <a:srgbClr val="FF0000"/>
                </a:solidFill>
              </a:rPr>
              <a:t> 2015. 4. 8.</a:t>
            </a:r>
            <a:r>
              <a:rPr lang="ko-KR" altLang="ko-KR" sz="800" b="1" dirty="0">
                <a:solidFill>
                  <a:srgbClr val="FF0000"/>
                </a:solidFill>
              </a:rPr>
              <a:t>까지 </a:t>
            </a:r>
            <a:r>
              <a:rPr lang="ko-KR" altLang="ko-KR" sz="800" b="1" dirty="0" smtClean="0">
                <a:solidFill>
                  <a:srgbClr val="FF0000"/>
                </a:solidFill>
              </a:rPr>
              <a:t>입찰</a:t>
            </a:r>
            <a:r>
              <a:rPr lang="en-US" altLang="ko-KR" sz="800" b="1" dirty="0" smtClean="0">
                <a:solidFill>
                  <a:srgbClr val="FF0000"/>
                </a:solidFill>
              </a:rPr>
              <a:t> </a:t>
            </a:r>
            <a:r>
              <a:rPr lang="ko-KR" altLang="ko-KR" sz="800" b="1" dirty="0" smtClean="0">
                <a:solidFill>
                  <a:srgbClr val="FF0000"/>
                </a:solidFill>
              </a:rPr>
              <a:t>참가자격 제한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을 받은 사실이 있습니다</a:t>
            </a:r>
            <a:r>
              <a:rPr lang="en-US" altLang="ko-KR" sz="800" b="1" dirty="0" smtClean="0">
                <a:solidFill>
                  <a:srgbClr val="FF0000"/>
                </a:solidFill>
              </a:rPr>
              <a:t>. </a:t>
            </a:r>
            <a:endParaRPr lang="en-US" altLang="ko-KR" sz="800" b="1" spc="-100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6045383" y="197967"/>
            <a:ext cx="435387" cy="161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900" b="1" spc="-98">
                <a:solidFill>
                  <a:schemeClr val="tx1"/>
                </a:solidFill>
                <a:latin typeface="+mj-ea"/>
              </a:rPr>
              <a:t> </a:t>
            </a:r>
            <a:r>
              <a:rPr lang="en-US" altLang="ko-KR" sz="900" b="1" spc="-98" smtClean="0">
                <a:solidFill>
                  <a:schemeClr val="tx1"/>
                </a:solidFill>
                <a:latin typeface="+mj-ea"/>
              </a:rPr>
              <a:t>Ver 1.1</a:t>
            </a:r>
            <a:r>
              <a:rPr lang="ko-KR" altLang="en-US" sz="900" b="1" spc="-98" smtClean="0">
                <a:solidFill>
                  <a:schemeClr val="tx1"/>
                </a:solidFill>
                <a:latin typeface="+mj-ea"/>
              </a:rPr>
              <a:t> </a:t>
            </a:r>
            <a:endParaRPr lang="ko-KR" altLang="en-US" sz="900" b="1" spc="-98" dirty="0">
              <a:solidFill>
                <a:schemeClr val="tx1"/>
              </a:solidFill>
              <a:latin typeface="+mj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8546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-1266720" y="2147068"/>
            <a:ext cx="2915268" cy="226824"/>
          </a:xfrm>
          <a:prstGeom prst="round2Same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9066" tIns="49533" rIns="99066" bIns="49533" rtlCol="0" anchor="ctr"/>
          <a:lstStyle/>
          <a:p>
            <a:pPr algn="ctr"/>
            <a:r>
              <a:rPr lang="ko-KR" altLang="en-US" sz="800" b="1" dirty="0">
                <a:solidFill>
                  <a:schemeClr val="bg1"/>
                </a:solidFill>
              </a:rPr>
              <a:t>전용회선</a:t>
            </a:r>
            <a:endParaRPr lang="en-US" altLang="ko-KR" sz="800" b="1" dirty="0">
              <a:solidFill>
                <a:schemeClr val="bg1"/>
              </a:solidFill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47323861"/>
              </p:ext>
            </p:extLst>
          </p:nvPr>
        </p:nvGraphicFramePr>
        <p:xfrm>
          <a:off x="343414" y="810879"/>
          <a:ext cx="6785428" cy="29058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8231"/>
                <a:gridCol w="600116"/>
                <a:gridCol w="1512168"/>
                <a:gridCol w="604867"/>
                <a:gridCol w="590040"/>
                <a:gridCol w="902358"/>
                <a:gridCol w="700245"/>
                <a:gridCol w="1187403"/>
              </a:tblGrid>
              <a:tr h="425798">
                <a:tc rowSpan="3"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1200" spc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상</a:t>
                      </a:r>
                      <a:r>
                        <a:rPr lang="ko-KR" altLang="en-US" sz="800" b="0" kern="1200" spc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품</a:t>
                      </a:r>
                      <a:r>
                        <a:rPr lang="ko-KR" altLang="en-US" sz="800" b="1" kern="1200" spc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선택</a:t>
                      </a:r>
                      <a:endParaRPr lang="en-US" altLang="ko-KR" sz="800" b="1" kern="1200" spc="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 fontAlgn="base" latinLnBrk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1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b="1" kern="1200" spc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데이터 </a:t>
                      </a:r>
                      <a:r>
                        <a:rPr lang="en-US" altLang="ko-KR" sz="800" b="1" kern="1200" spc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( </a:t>
                      </a:r>
                      <a:r>
                        <a:rPr lang="ko-KR" altLang="en-US" sz="800" b="1" kern="1200" spc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속도 </a:t>
                      </a:r>
                      <a:r>
                        <a:rPr lang="en-US" altLang="ko-KR" sz="800" b="1" kern="1200" spc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: 9600bps/ </a:t>
                      </a:r>
                      <a:r>
                        <a:rPr lang="ko-KR" altLang="en-US" sz="800" b="1" kern="1200" spc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회선 수 </a:t>
                      </a:r>
                      <a:r>
                        <a:rPr lang="en-US" altLang="ko-KR" sz="800" b="1" kern="1200" spc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:   1 )</a:t>
                      </a: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1200" spc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900" b="1" kern="1200" spc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품목 </a:t>
                      </a:r>
                      <a:endParaRPr lang="en-US" altLang="ko-KR" sz="900" b="1" kern="1200" spc="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spc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    </a:t>
                      </a: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 </a:t>
                      </a:r>
                      <a:r>
                        <a:rPr kumimoji="0" lang="ko-KR" altLang="ko-KR" sz="8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디지털</a:t>
                      </a:r>
                      <a:r>
                        <a:rPr kumimoji="0" lang="en-US" altLang="ko-KR" sz="8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   </a:t>
                      </a: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 </a:t>
                      </a:r>
                      <a:r>
                        <a:rPr kumimoji="0" lang="ko-KR" altLang="ko-KR" sz="8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아날로그</a:t>
                      </a:r>
                      <a:endParaRPr kumimoji="0" lang="en-US" altLang="ko-KR" sz="1000" b="1" i="0" u="none" strike="noStrike" kern="1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ko-KR" sz="8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방식</a:t>
                      </a:r>
                      <a:r>
                        <a:rPr kumimoji="0" lang="en-US" altLang="ko-KR" sz="8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 ( </a:t>
                      </a: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 </a:t>
                      </a:r>
                      <a:r>
                        <a:rPr kumimoji="0" lang="en-US" altLang="ko-KR" sz="8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TDM</a:t>
                      </a:r>
                      <a:r>
                        <a:rPr kumimoji="0" lang="en-US" altLang="ko-KR" sz="8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 </a:t>
                      </a:r>
                      <a:r>
                        <a:rPr kumimoji="0" lang="en-US" altLang="ko-KR" sz="800" b="1" i="0" u="none" strike="noStrike" kern="1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EoS</a:t>
                      </a:r>
                      <a:r>
                        <a:rPr kumimoji="0" lang="en-US" altLang="ko-KR" sz="8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 </a:t>
                      </a:r>
                      <a:r>
                        <a:rPr kumimoji="0" lang="ko-KR" altLang="ko-KR" sz="800" b="1" i="0" u="none" strike="noStrike" kern="1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이더넷</a:t>
                      </a:r>
                      <a:r>
                        <a:rPr kumimoji="0" lang="ko-KR" altLang="ko-KR" sz="8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 </a:t>
                      </a:r>
                      <a:r>
                        <a:rPr kumimoji="0" lang="ko-KR" altLang="ko-KR" sz="8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기타</a:t>
                      </a:r>
                      <a:r>
                        <a:rPr kumimoji="0" lang="en-US" altLang="ko-KR" sz="8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 )</a:t>
                      </a:r>
                      <a:r>
                        <a:rPr kumimoji="0" lang="en-US" altLang="ko-KR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8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                                                                                       </a:t>
                      </a:r>
                      <a:endParaRPr kumimoji="0" lang="en-US" altLang="ko-KR" sz="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4268">
                <a:tc vMerge="1"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en-US" altLang="ko-KR" sz="800" b="1" kern="1200" spc="-90" baseline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72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 fontAlgn="base" latinLnBrk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1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b="1" kern="1200" spc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전화</a:t>
                      </a:r>
                      <a:r>
                        <a:rPr lang="en-US" altLang="ko-KR" sz="800" b="1" kern="1200" spc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800" b="1" kern="1200" spc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비상벨 </a:t>
                      </a:r>
                      <a:r>
                        <a:rPr lang="en-US" altLang="ko-KR" sz="800" b="1" kern="1200" spc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( </a:t>
                      </a:r>
                      <a:r>
                        <a:rPr lang="ko-KR" altLang="en-US" sz="800" b="1" kern="1200" spc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회선 수 </a:t>
                      </a:r>
                      <a:r>
                        <a:rPr lang="en-US" altLang="ko-KR" sz="800" b="1" kern="1200" spc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:                  )</a:t>
                      </a: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spc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  품목 </a:t>
                      </a:r>
                      <a:endParaRPr lang="en-US" altLang="ko-KR" sz="900" b="1" kern="1200" spc="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just" fontAlgn="base" latinLnBrk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전화</a:t>
                      </a:r>
                      <a:r>
                        <a:rPr lang="en-US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  (</a:t>
                      </a:r>
                      <a:r>
                        <a:rPr lang="en-US" altLang="ko-KR" sz="800" b="1" kern="100" spc="0" dirty="0" smtClean="0"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 </a:t>
                      </a:r>
                      <a:r>
                        <a:rPr lang="en-US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T/D</a:t>
                      </a:r>
                      <a:r>
                        <a:rPr lang="en-US" altLang="ko-KR" sz="800" b="1" kern="100" spc="0" dirty="0" smtClean="0"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 </a:t>
                      </a:r>
                      <a:r>
                        <a:rPr lang="en-US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T/T</a:t>
                      </a:r>
                      <a:r>
                        <a:rPr lang="en-US" altLang="ko-KR" sz="800" b="1" kern="100" spc="0" dirty="0" smtClean="0"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 </a:t>
                      </a:r>
                      <a:r>
                        <a:rPr lang="en-US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E/M</a:t>
                      </a:r>
                      <a:r>
                        <a:rPr lang="en-US" altLang="ko-KR" sz="800" b="1" kern="100" spc="0" dirty="0" smtClean="0"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 </a:t>
                      </a:r>
                      <a:r>
                        <a:rPr lang="en-US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R/D ), </a:t>
                      </a:r>
                      <a:r>
                        <a:rPr lang="ko-KR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선식</a:t>
                      </a:r>
                      <a:r>
                        <a:rPr lang="en-US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( </a:t>
                      </a: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 </a:t>
                      </a:r>
                      <a:r>
                        <a:rPr lang="en-US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2</a:t>
                      </a:r>
                      <a:r>
                        <a:rPr lang="en-US" altLang="ko-KR" sz="800" b="1" kern="100" spc="0" dirty="0" smtClean="0">
                          <a:effectLst/>
                          <a:latin typeface="+mn-ea"/>
                          <a:ea typeface="+mn-ea"/>
                          <a:cs typeface="Times New Roman"/>
                        </a:rPr>
                        <a:t>  </a:t>
                      </a: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 </a:t>
                      </a:r>
                      <a:r>
                        <a:rPr lang="en-US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4</a:t>
                      </a:r>
                      <a:r>
                        <a:rPr lang="en-US" altLang="ko-KR" sz="800" b="1" kern="100" spc="0" dirty="0" smtClean="0">
                          <a:effectLst/>
                          <a:latin typeface="+mn-ea"/>
                          <a:ea typeface="+mn-ea"/>
                          <a:cs typeface="Times New Roman"/>
                        </a:rPr>
                        <a:t>  </a:t>
                      </a: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 </a:t>
                      </a:r>
                      <a:r>
                        <a:rPr lang="en-US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6 )</a:t>
                      </a:r>
                      <a:endParaRPr lang="ko-KR" altLang="ko-KR" sz="1000" kern="100" spc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비상벨</a:t>
                      </a:r>
                      <a:r>
                        <a:rPr lang="en-US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( </a:t>
                      </a: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 </a:t>
                      </a:r>
                      <a:r>
                        <a:rPr lang="en-US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50bps</a:t>
                      </a:r>
                      <a:r>
                        <a:rPr lang="en-US" altLang="ko-KR" sz="800" b="1" kern="100" spc="0" dirty="0" smtClean="0">
                          <a:effectLst/>
                          <a:latin typeface="+mn-ea"/>
                          <a:ea typeface="+mn-ea"/>
                          <a:cs typeface="Times New Roman"/>
                        </a:rPr>
                        <a:t>  </a:t>
                      </a: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 </a:t>
                      </a:r>
                      <a:r>
                        <a:rPr lang="en-US" altLang="ko-KR" sz="800" b="1" kern="100" spc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300bps</a:t>
                      </a:r>
                      <a:r>
                        <a:rPr lang="en-US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)</a:t>
                      </a:r>
                      <a:r>
                        <a:rPr lang="en-US" altLang="ko-KR" sz="800" b="1" kern="100" spc="0" dirty="0" smtClean="0"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endParaRPr kumimoji="0" lang="en-US" altLang="ko-KR" sz="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42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1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b="1" kern="1200" spc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라디오 방송 </a:t>
                      </a:r>
                      <a:r>
                        <a:rPr lang="en-US" altLang="ko-KR" sz="800" b="1" kern="1200" spc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(  </a:t>
                      </a:r>
                      <a:r>
                        <a:rPr lang="ko-KR" altLang="en-US" sz="800" b="1" kern="1200" spc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회선 수  </a:t>
                      </a:r>
                      <a:r>
                        <a:rPr lang="en-US" altLang="ko-KR" sz="800" b="1" kern="1200" spc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:                )</a:t>
                      </a: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   품목 </a:t>
                      </a:r>
                      <a:endParaRPr kumimoji="0" lang="en-US" altLang="ko-KR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kern="100" spc="0" dirty="0" smtClean="0"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규격</a:t>
                      </a:r>
                      <a:r>
                        <a:rPr lang="en-US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(</a:t>
                      </a: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1</a:t>
                      </a:r>
                      <a:r>
                        <a:rPr lang="ko-KR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규격 </a:t>
                      </a: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 </a:t>
                      </a:r>
                      <a:r>
                        <a:rPr lang="en-US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2</a:t>
                      </a:r>
                      <a:r>
                        <a:rPr lang="ko-KR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규격 </a:t>
                      </a: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 </a:t>
                      </a:r>
                      <a:r>
                        <a:rPr lang="en-US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3</a:t>
                      </a:r>
                      <a:r>
                        <a:rPr lang="ko-KR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규격 </a:t>
                      </a: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 </a:t>
                      </a:r>
                      <a:r>
                        <a:rPr lang="en-US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4</a:t>
                      </a:r>
                      <a:r>
                        <a:rPr lang="ko-KR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규격</a:t>
                      </a:r>
                      <a:r>
                        <a:rPr lang="en-US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)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kern="100" spc="0" dirty="0" smtClean="0"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en-US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방</a:t>
                      </a:r>
                      <a:r>
                        <a:rPr lang="ko-KR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향 </a:t>
                      </a:r>
                      <a:r>
                        <a:rPr lang="en-US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(</a:t>
                      </a:r>
                      <a:r>
                        <a:rPr lang="en-US" altLang="ko-KR" sz="800" b="1" kern="100" spc="0" dirty="0" smtClean="0"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 </a:t>
                      </a:r>
                      <a:r>
                        <a:rPr lang="ko-KR" altLang="ko-KR" sz="800" b="1" kern="100" spc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단방향</a:t>
                      </a:r>
                      <a:r>
                        <a:rPr lang="ko-KR" altLang="ko-KR" sz="800" b="1" kern="100" spc="0" dirty="0" smtClean="0"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 </a:t>
                      </a:r>
                      <a:r>
                        <a:rPr lang="ko-KR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양방향</a:t>
                      </a:r>
                      <a:r>
                        <a:rPr lang="en-US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), </a:t>
                      </a: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 </a:t>
                      </a:r>
                      <a:r>
                        <a:rPr lang="ko-KR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스테레오</a:t>
                      </a:r>
                      <a:r>
                        <a:rPr lang="en-US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)</a:t>
                      </a:r>
                      <a:endParaRPr kumimoji="0" lang="en-US" altLang="ko-KR" sz="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9739"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1200" spc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이용기간 </a:t>
                      </a:r>
                      <a:endParaRPr lang="en-US" altLang="ko-KR" sz="800" b="1" kern="1200" spc="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just" latinLnBrk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 </a:t>
                      </a:r>
                      <a:r>
                        <a:rPr lang="ko-KR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장기</a:t>
                      </a:r>
                      <a:r>
                        <a:rPr lang="en-US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( 1</a:t>
                      </a:r>
                      <a:r>
                        <a:rPr lang="ko-KR" altLang="ko-KR" sz="800" b="1" kern="100" spc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개월이상</a:t>
                      </a:r>
                      <a:r>
                        <a:rPr lang="en-US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) </a:t>
                      </a: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 </a:t>
                      </a:r>
                      <a:r>
                        <a:rPr lang="ko-KR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단기</a:t>
                      </a:r>
                      <a:r>
                        <a:rPr lang="en-US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( </a:t>
                      </a:r>
                      <a:r>
                        <a:rPr lang="ko-KR" altLang="ko-KR" sz="800" b="1" kern="100" spc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사용기간</a:t>
                      </a:r>
                      <a:r>
                        <a:rPr lang="en-US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:         ~             )</a:t>
                      </a:r>
                      <a:endParaRPr lang="ko-KR" altLang="ko-KR" sz="1000" kern="100" spc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   </a:t>
                      </a:r>
                      <a:r>
                        <a:rPr lang="ko-KR" altLang="ko-KR" sz="700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※</a:t>
                      </a:r>
                      <a:r>
                        <a:rPr lang="en-US" altLang="ko-KR" sz="700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128Kbps </a:t>
                      </a:r>
                      <a:r>
                        <a:rPr lang="ko-KR" altLang="ko-KR" sz="700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이하만 단기청약 가능</a:t>
                      </a:r>
                      <a:endParaRPr lang="en-US" altLang="ko-KR" sz="800" b="1" kern="1200" spc="0" baseline="0" dirty="0" smtClean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9739"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1200" spc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계약 기간</a:t>
                      </a:r>
                      <a:endParaRPr lang="en-US" altLang="ko-KR" sz="800" b="1" kern="1200" spc="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just" latinLnBrk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kern="100" spc="0" dirty="0" smtClean="0"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en-US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1</a:t>
                      </a:r>
                      <a:r>
                        <a:rPr lang="ko-KR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년</a:t>
                      </a:r>
                      <a:r>
                        <a:rPr lang="en-US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(3%) </a:t>
                      </a: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 </a:t>
                      </a:r>
                      <a:r>
                        <a:rPr lang="en-US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3</a:t>
                      </a:r>
                      <a:r>
                        <a:rPr lang="ko-KR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년</a:t>
                      </a:r>
                      <a:r>
                        <a:rPr lang="en-US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(5%) </a:t>
                      </a: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5</a:t>
                      </a:r>
                      <a:r>
                        <a:rPr lang="ko-KR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년</a:t>
                      </a:r>
                      <a:r>
                        <a:rPr lang="en-US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(7%) </a:t>
                      </a: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ko-KR" sz="800" b="1" kern="100" spc="0" dirty="0" smtClean="0"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ko-KR" sz="800" b="1" kern="100" spc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무약정</a:t>
                      </a:r>
                      <a:r>
                        <a:rPr lang="ko-KR" altLang="ko-KR" sz="800" b="1" kern="100" spc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</a:t>
                      </a:r>
                      <a:endParaRPr lang="ko-KR" altLang="ko-KR" sz="800" kern="100" spc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72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spc="0" dirty="0" smtClean="0"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900" b="1" kern="1200" spc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요금청구</a:t>
                      </a:r>
                      <a:endParaRPr lang="ko-KR" altLang="en-US" sz="900" b="1" kern="1200" spc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  ■ </a:t>
                      </a:r>
                      <a:r>
                        <a:rPr lang="ko-KR" altLang="en-US" sz="800" b="1" kern="100" spc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당월</a:t>
                      </a:r>
                      <a:r>
                        <a:rPr lang="ko-KR" altLang="en-US" sz="800" b="1" kern="100" spc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 </a:t>
                      </a: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 </a:t>
                      </a:r>
                      <a:r>
                        <a:rPr lang="ko-KR" altLang="en-US" sz="800" b="1" kern="100" spc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익월</a:t>
                      </a:r>
                      <a:endParaRPr lang="ko-KR" altLang="en-US" sz="800" b="1" kern="1200" spc="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7708">
                <a:tc rowSpan="4"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1200" spc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설치 장소 </a:t>
                      </a:r>
                      <a:endParaRPr lang="en-US" altLang="ko-KR" sz="800" b="1" kern="1200" spc="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1200" spc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구분 </a:t>
                      </a: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1200" spc="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상위국</a:t>
                      </a:r>
                      <a:endParaRPr lang="ko-KR" altLang="en-US" sz="800" b="1" kern="1200" spc="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1200" spc="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하위국</a:t>
                      </a:r>
                      <a:r>
                        <a:rPr lang="ko-KR" altLang="en-US" sz="800" b="1" kern="1200" spc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1" kern="1200" spc="-9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72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 altLang="en-US" sz="700" b="1" kern="1200" spc="-90" baseline="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72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7708">
                <a:tc vMerge="1"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en-US" altLang="ko-KR" sz="800" b="1" kern="1200" spc="-90" baseline="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72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1200" spc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주소 </a:t>
                      </a: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1200" spc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양천구 </a:t>
                      </a:r>
                      <a:r>
                        <a:rPr lang="ko-KR" altLang="en-US" sz="800" b="1" kern="1200" spc="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목동동로</a:t>
                      </a:r>
                      <a:r>
                        <a:rPr lang="ko-KR" altLang="en-US" sz="800" b="1" kern="1200" spc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1" kern="1200" spc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155(</a:t>
                      </a:r>
                      <a:r>
                        <a:rPr lang="ko-KR" altLang="en-US" sz="800" b="1" kern="1200" spc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신정동</a:t>
                      </a:r>
                      <a:r>
                        <a:rPr lang="en-US" altLang="ko-KR" sz="800" b="1" kern="1200" spc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b="1" kern="1200" spc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강서수도사업소</a:t>
                      </a:r>
                      <a:r>
                        <a:rPr lang="en-US" altLang="ko-KR" sz="800" b="1" kern="1200" spc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800" b="1" kern="1200" spc="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l" defTabSz="990661" rtl="0" eaLnBrk="1" fontAlgn="auto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kern="1200" spc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강서구 초록마을로</a:t>
                      </a:r>
                      <a:r>
                        <a:rPr lang="en-US" altLang="ko-KR" sz="800" b="1" kern="1200" spc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15</a:t>
                      </a:r>
                      <a:r>
                        <a:rPr lang="ko-KR" altLang="en-US" sz="800" b="1" kern="1200" spc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길</a:t>
                      </a:r>
                      <a:r>
                        <a:rPr lang="en-US" altLang="ko-KR" sz="800" b="1" kern="1200" spc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81(</a:t>
                      </a:r>
                      <a:r>
                        <a:rPr lang="ko-KR" altLang="en-US" sz="800" b="1" kern="1200" spc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화곡동</a:t>
                      </a:r>
                      <a:r>
                        <a:rPr lang="en-US" altLang="ko-KR" sz="800" b="1" kern="1200" spc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b="1" kern="1200" spc="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화곡가압장</a:t>
                      </a:r>
                      <a:r>
                        <a:rPr lang="en-US" altLang="ko-KR" sz="800" b="1" kern="1200" spc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800" b="1" kern="1200" spc="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29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1200" spc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담당자 </a:t>
                      </a: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1200" spc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성명  </a:t>
                      </a:r>
                      <a:r>
                        <a:rPr lang="en-US" altLang="ko-KR" sz="800" b="1" kern="1200" spc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:                         </a:t>
                      </a:r>
                      <a:r>
                        <a:rPr lang="ko-KR" altLang="en-US" sz="800" b="1" kern="1200" spc="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연락번호</a:t>
                      </a:r>
                      <a:r>
                        <a:rPr lang="ko-KR" altLang="en-US" sz="800" b="1" kern="1200" spc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altLang="ko-KR" sz="800" b="1" kern="1200" spc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  <a:endParaRPr lang="ko-KR" altLang="en-US" sz="800" b="1" kern="1200" spc="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kern="1200" spc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성명  </a:t>
                      </a:r>
                      <a:r>
                        <a:rPr lang="en-US" altLang="ko-KR" sz="800" b="1" kern="1200" spc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:                         </a:t>
                      </a:r>
                      <a:r>
                        <a:rPr lang="ko-KR" altLang="en-US" sz="800" b="1" kern="1200" spc="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연락번호</a:t>
                      </a:r>
                      <a:r>
                        <a:rPr lang="ko-KR" altLang="en-US" sz="800" b="1" kern="1200" spc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altLang="ko-KR" sz="800" b="1" kern="1200" spc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  <a:endParaRPr lang="ko-KR" altLang="en-US" sz="800" b="1" kern="1200" spc="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2953">
                <a:tc vMerge="1"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en-US" altLang="ko-KR" sz="800" b="1" kern="1200" spc="-90" baseline="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72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1200" spc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종단 장치</a:t>
                      </a: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1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b="1" kern="1200" spc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고객설치</a:t>
                      </a:r>
                      <a:r>
                        <a:rPr lang="ko-KR" altLang="en-US" sz="800" b="1" kern="1200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               </a:t>
                      </a: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1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1" kern="1200" spc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KT</a:t>
                      </a:r>
                      <a:r>
                        <a:rPr lang="ko-KR" altLang="en-US" sz="800" b="1" kern="1200" spc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임대</a:t>
                      </a:r>
                      <a:endParaRPr lang="ko-KR" altLang="en-US" sz="800" b="1" kern="1200" spc="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1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b="1" kern="1200" spc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고객설치  </a:t>
                      </a:r>
                      <a:r>
                        <a:rPr lang="ko-KR" altLang="en-US" sz="800" b="1" kern="1200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             </a:t>
                      </a: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1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1" kern="1200" spc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KT</a:t>
                      </a:r>
                      <a:r>
                        <a:rPr lang="ko-KR" altLang="en-US" sz="800" b="1" kern="1200" spc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임대 </a:t>
                      </a:r>
                      <a:endParaRPr lang="ko-KR" altLang="en-US" sz="800" b="1" kern="1200" spc="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7" name="양쪽 모서리가 둥근 사각형 26"/>
          <p:cNvSpPr/>
          <p:nvPr/>
        </p:nvSpPr>
        <p:spPr>
          <a:xfrm rot="16200000">
            <a:off x="-620141" y="6357222"/>
            <a:ext cx="1622109" cy="226825"/>
          </a:xfrm>
          <a:prstGeom prst="round2Same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9066" tIns="49533" rIns="99066" bIns="49533" rtlCol="0" anchor="ctr"/>
          <a:lstStyle/>
          <a:p>
            <a:pPr algn="ctr"/>
            <a:r>
              <a:rPr lang="ko-KR" altLang="en-US" sz="800" b="1" dirty="0">
                <a:solidFill>
                  <a:schemeClr val="bg1"/>
                </a:solidFill>
              </a:rPr>
              <a:t>기업인터넷</a:t>
            </a:r>
            <a:endParaRPr lang="en-US" altLang="ko-KR" sz="800" b="1" dirty="0">
              <a:solidFill>
                <a:schemeClr val="bg1"/>
              </a:solidFill>
            </a:endParaRPr>
          </a:p>
        </p:txBody>
      </p:sp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09134289"/>
              </p:ext>
            </p:extLst>
          </p:nvPr>
        </p:nvGraphicFramePr>
        <p:xfrm>
          <a:off x="343414" y="5665244"/>
          <a:ext cx="6785428" cy="1610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8231"/>
                <a:gridCol w="2022924"/>
                <a:gridCol w="590497"/>
                <a:gridCol w="3483776"/>
              </a:tblGrid>
              <a:tr h="672091"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ko-KR" altLang="en-US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상품선택</a:t>
                      </a:r>
                      <a:endParaRPr lang="en-US" altLang="ko-KR" sz="800" b="1" kern="1200" spc="-9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Game Express(</a:t>
                      </a:r>
                      <a:r>
                        <a:rPr lang="ko-KR" altLang="ko-KR" sz="800" b="1" kern="1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정액형</a:t>
                      </a:r>
                      <a:r>
                        <a:rPr lang="en-US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)       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en-US" altLang="ko-KR" sz="800" b="1" kern="1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olleh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biz </a:t>
                      </a:r>
                      <a:r>
                        <a:rPr lang="en-US" altLang="ko-KR" sz="800" b="1" kern="1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kornet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en-US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express   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</a:t>
                      </a:r>
                      <a:r>
                        <a:rPr lang="en-US" altLang="ko-KR" sz="800" b="1" kern="1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olleh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biz </a:t>
                      </a:r>
                      <a:r>
                        <a:rPr lang="en-US" altLang="ko-KR" sz="800" b="1" kern="1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kornet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premium 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en-US" altLang="ko-KR" sz="800" b="1" kern="1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olleh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biz </a:t>
                      </a:r>
                      <a:r>
                        <a:rPr lang="en-US" altLang="ko-KR" sz="800" b="1" kern="1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kornet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en-US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economy  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ko-KR" sz="800" b="1" kern="1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교육청용인터넷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(NIS</a:t>
                      </a:r>
                      <a:r>
                        <a:rPr lang="en-US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)         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ko-KR" sz="800" b="1" kern="1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교육청용인터넷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(</a:t>
                      </a:r>
                      <a:r>
                        <a:rPr lang="ko-KR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비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NIS) </a:t>
                      </a:r>
                      <a:endParaRPr lang="ko-KR" altLang="ko-KR" sz="800" b="1" kern="1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marL="0" indent="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en-US" altLang="ko-KR" sz="800" b="1" kern="1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olleh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biz </a:t>
                      </a:r>
                      <a:r>
                        <a:rPr lang="en-US" altLang="ko-KR" sz="800" b="1" kern="1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kornet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lite        </a:t>
                      </a:r>
                    </a:p>
                    <a:p>
                      <a:pPr marL="0" indent="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기타  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  <a:sym typeface="Wingdings"/>
                        </a:rPr>
                        <a:t>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en-US" altLang="ko-KR" sz="800" b="1" kern="1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KIX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        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  <a:sym typeface="Wingdings"/>
                        </a:rPr>
                        <a:t>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en-US" altLang="ko-KR" sz="800" b="1" kern="1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GIX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        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  <a:sym typeface="Wingdings"/>
                        </a:rPr>
                        <a:t>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DU          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  <a:sym typeface="Wingdings"/>
                        </a:rPr>
                        <a:t> </a:t>
                      </a:r>
                      <a:r>
                        <a:rPr lang="ko-KR" altLang="en-US" sz="800" b="1" kern="1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  <a:sym typeface="Wingdings"/>
                        </a:rPr>
                        <a:t>교육망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(          )          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  <a:sym typeface="Wingdings"/>
                        </a:rPr>
                        <a:t> </a:t>
                      </a:r>
                      <a:r>
                        <a:rPr lang="ko-KR" altLang="en-US" sz="800" b="1" kern="1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  <a:sym typeface="Wingdings"/>
                        </a:rPr>
                        <a:t>ㅇㅇㅇ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(           )</a:t>
                      </a:r>
                      <a:endParaRPr lang="en-US" altLang="ko-KR" sz="800" b="1" kern="1200" spc="-90" baseline="0" dirty="0" smtClean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2028"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ko-KR" altLang="en-US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이용기간 </a:t>
                      </a:r>
                      <a:endParaRPr lang="en-US" altLang="ko-KR" sz="800" b="1" kern="1200" spc="-9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en-US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장기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(1</a:t>
                      </a:r>
                      <a:r>
                        <a:rPr lang="ko-KR" altLang="en-US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개월 이상</a:t>
                      </a:r>
                      <a:r>
                        <a:rPr lang="en-US" altLang="ko-KR" sz="800" b="1" kern="100" baseline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) 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en-US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단기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(           )</a:t>
                      </a:r>
                      <a:r>
                        <a:rPr lang="ko-KR" altLang="en-US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en-US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통신속도 </a:t>
                      </a:r>
                    </a:p>
                  </a:txBody>
                  <a:tcPr marL="75600" marR="37800" marT="40682" marB="40682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Kbps </a:t>
                      </a:r>
                      <a:r>
                        <a:rPr lang="en-US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:    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Mbps </a:t>
                      </a:r>
                      <a:r>
                        <a:rPr lang="en-US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:    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en-US" altLang="ko-KR" sz="800" b="1" kern="1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Gbps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en-US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: </a:t>
                      </a:r>
                      <a:r>
                        <a:rPr lang="ko-KR" altLang="en-US" sz="800" b="1" kern="100" baseline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 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IP</a:t>
                      </a:r>
                      <a:r>
                        <a:rPr lang="ko-KR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수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en-US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:    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PC</a:t>
                      </a:r>
                      <a:r>
                        <a:rPr lang="ko-KR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수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: </a:t>
                      </a:r>
                      <a:endParaRPr lang="ko-KR" altLang="en-US" sz="800" b="1" kern="1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2028"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ko-KR" altLang="en-US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고객구분</a:t>
                      </a:r>
                      <a:endParaRPr lang="en-US" altLang="ko-KR" sz="800" b="1" kern="1200" spc="-9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defTabSz="989013">
                        <a:lnSpc>
                          <a:spcPct val="100000"/>
                        </a:lnSpc>
                        <a:spcBef>
                          <a:spcPts val="600"/>
                        </a:spcBef>
                        <a:tabLst>
                          <a:tab pos="989013" algn="l"/>
                        </a:tabLst>
                      </a:pP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en-US" altLang="ko-KR" sz="800" b="1" kern="100" noProof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PC</a:t>
                      </a:r>
                      <a:r>
                        <a:rPr lang="ko-KR" altLang="en-US" sz="800" b="1" kern="100" noProof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방</a:t>
                      </a:r>
                      <a:r>
                        <a:rPr lang="en-US" altLang="ko-KR" sz="800" b="1" kern="100" noProof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, </a:t>
                      </a:r>
                      <a:r>
                        <a:rPr lang="ko-KR" altLang="en-US" sz="800" b="1" kern="100" noProof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학원</a:t>
                      </a:r>
                      <a:r>
                        <a:rPr lang="en-US" altLang="ko-KR" sz="800" b="1" kern="100" noProof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, </a:t>
                      </a:r>
                      <a:r>
                        <a:rPr lang="ko-KR" altLang="en-US" sz="800" b="1" kern="100" noProof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모텔 </a:t>
                      </a:r>
                      <a:r>
                        <a:rPr lang="ko-KR" altLang="en-US" sz="800" b="1" kern="100" baseline="0" noProof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en-US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정부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/</a:t>
                      </a:r>
                      <a:r>
                        <a:rPr lang="ko-KR" altLang="en-US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지방자치 </a:t>
                      </a:r>
                      <a:r>
                        <a:rPr lang="ko-KR" altLang="en-US" sz="800" b="1" kern="100" baseline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1" kern="100" baseline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en-US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중소기업</a:t>
                      </a:r>
                      <a:r>
                        <a:rPr lang="en-US" altLang="ko-KR" sz="800" b="1" kern="100" baseline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en-US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벤처사업자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(CP</a:t>
                      </a:r>
                      <a:r>
                        <a:rPr lang="ko-KR" altLang="en-US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사업자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)                                    </a:t>
                      </a:r>
                      <a:endParaRPr lang="ko-KR" altLang="en-US" sz="800" b="1" kern="1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2028"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ko-KR" altLang="en-US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계약 기간 </a:t>
                      </a:r>
                      <a:endParaRPr lang="en-US" altLang="ko-KR" sz="800" b="1" kern="1200" spc="-9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just" latinLnBrk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ko-KR" sz="800" b="1" kern="1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무약정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(</a:t>
                      </a:r>
                      <a:r>
                        <a:rPr lang="ko-KR" altLang="ko-KR" sz="800" b="1" kern="1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할인없음</a:t>
                      </a:r>
                      <a:r>
                        <a:rPr lang="en-US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)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1</a:t>
                      </a:r>
                      <a:r>
                        <a:rPr lang="ko-KR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년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(5</a:t>
                      </a:r>
                      <a:r>
                        <a:rPr lang="en-US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%)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2</a:t>
                      </a:r>
                      <a:r>
                        <a:rPr lang="ko-KR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년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(10</a:t>
                      </a:r>
                      <a:r>
                        <a:rPr lang="en-US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%)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3</a:t>
                      </a:r>
                      <a:r>
                        <a:rPr lang="ko-KR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년</a:t>
                      </a: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(15</a:t>
                      </a:r>
                      <a:r>
                        <a:rPr lang="en-US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%)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kern="100" spc="0" baseline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추가</a:t>
                      </a:r>
                      <a:r>
                        <a:rPr lang="en-US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재추가 </a:t>
                      </a:r>
                      <a:r>
                        <a:rPr lang="en-US" altLang="ko-KR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(2%), 2</a:t>
                      </a:r>
                      <a:r>
                        <a:rPr lang="ko-KR" altLang="en-US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(3%), 3</a:t>
                      </a:r>
                      <a:r>
                        <a:rPr lang="ko-KR" altLang="en-US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(5%)</a:t>
                      </a:r>
                      <a:endParaRPr lang="ko-KR" altLang="en-US" sz="800" b="1" kern="1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2028"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ko-KR" altLang="en-US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대여 장비</a:t>
                      </a:r>
                      <a:endParaRPr lang="en-US" altLang="ko-KR" sz="800" b="1" kern="1200" spc="-9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just" latinLnBrk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본형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  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고급형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 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기업형 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en-US" altLang="ko-KR" sz="800" b="1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Giga</a:t>
                      </a:r>
                      <a:r>
                        <a:rPr lang="ko-KR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형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  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ko-KR" sz="800" b="1" spc="-8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미임대</a:t>
                      </a:r>
                      <a:endParaRPr lang="ko-KR" altLang="en-US" sz="800" b="1" kern="1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9" name="양쪽 모서리가 둥근 사각형 28"/>
          <p:cNvSpPr/>
          <p:nvPr/>
        </p:nvSpPr>
        <p:spPr>
          <a:xfrm rot="16200000">
            <a:off x="-1060283" y="8576307"/>
            <a:ext cx="2502394" cy="226825"/>
          </a:xfrm>
          <a:prstGeom prst="round2Same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9066" tIns="49533" rIns="99066" bIns="49533" rtlCol="0" anchor="ctr"/>
          <a:lstStyle/>
          <a:p>
            <a:pPr algn="ctr"/>
            <a:r>
              <a:rPr lang="en-US" altLang="ko-KR" sz="800" b="1" dirty="0">
                <a:solidFill>
                  <a:schemeClr val="bg1"/>
                </a:solidFill>
              </a:rPr>
              <a:t>V</a:t>
            </a:r>
          </a:p>
          <a:p>
            <a:pPr algn="ctr"/>
            <a:r>
              <a:rPr lang="en-US" altLang="ko-KR" sz="800" b="1" dirty="0">
                <a:solidFill>
                  <a:schemeClr val="bg1"/>
                </a:solidFill>
              </a:rPr>
              <a:t>P</a:t>
            </a:r>
          </a:p>
          <a:p>
            <a:pPr algn="ctr"/>
            <a:r>
              <a:rPr lang="en-US" altLang="ko-KR" sz="800" b="1" dirty="0">
                <a:solidFill>
                  <a:schemeClr val="bg1"/>
                </a:solidFill>
              </a:rPr>
              <a:t>N</a:t>
            </a: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41222273"/>
              </p:ext>
            </p:extLst>
          </p:nvPr>
        </p:nvGraphicFramePr>
        <p:xfrm>
          <a:off x="343414" y="7440719"/>
          <a:ext cx="6774915" cy="249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0279"/>
                <a:gridCol w="1778149"/>
                <a:gridCol w="529259"/>
                <a:gridCol w="453650"/>
                <a:gridCol w="604867"/>
                <a:gridCol w="594515"/>
                <a:gridCol w="158378"/>
                <a:gridCol w="655272"/>
                <a:gridCol w="478854"/>
                <a:gridCol w="831692"/>
              </a:tblGrid>
              <a:tr h="234349">
                <a:tc rowSpan="4"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1200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상품선택</a:t>
                      </a:r>
                      <a:endParaRPr lang="en-US" altLang="ko-KR" sz="800" b="1" kern="1200" spc="-8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kumimoji="0" lang="en-US" altLang="ko-KR" sz="800" b="1" i="0" u="none" strike="noStrike" kern="100" cap="none" spc="0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kumimoji="0" lang="en-US" altLang="ko-KR" sz="800" b="1" i="0" u="none" strike="noStrike" kern="100" cap="none" spc="0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Olleh</a:t>
                      </a:r>
                      <a:r>
                        <a:rPr kumimoji="0" lang="en-US" altLang="ko-KR" sz="800" b="1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 biz VPN Business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kumimoji="0" lang="en-US" altLang="ko-KR" sz="800" b="1" i="0" u="none" strike="noStrike" kern="100" cap="none" spc="0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kumimoji="0" lang="en-US" altLang="ko-KR" sz="800" b="1" i="0" u="none" strike="noStrike" kern="100" cap="none" spc="0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Olleh</a:t>
                      </a:r>
                      <a:r>
                        <a:rPr kumimoji="0" lang="en-US" altLang="ko-KR" sz="800" b="1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 biz VPN Premium</a:t>
                      </a: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구분 </a:t>
                      </a:r>
                      <a:endParaRPr lang="en-US" altLang="ko-KR" sz="800" b="1" kern="1200" spc="-9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ko-KR" sz="800" b="1" kern="1200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ko-KR" sz="800" b="1" kern="1200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일반 </a:t>
                      </a:r>
                      <a:r>
                        <a:rPr lang="en-US" altLang="ko-KR" sz="800" b="1" kern="1200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</a:t>
                      </a:r>
                      <a:endParaRPr lang="ko-KR" altLang="ko-KR" sz="800" b="1" kern="1200" spc="-8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kern="1200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en-US" altLang="ko-KR" sz="800" b="1" kern="1200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Local Routing   </a:t>
                      </a:r>
                      <a:endParaRPr lang="en-US" altLang="ko-KR" sz="800" b="1" kern="1200" spc="-80" noProof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1200" spc="-80" noProof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속도</a:t>
                      </a:r>
                      <a:endParaRPr lang="en-US" altLang="ko-KR" sz="800" b="1" kern="1200" spc="-80" noProof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kern="1200" spc="-80" noProof="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 </a:t>
                      </a: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endParaRPr lang="en-US" altLang="ko-KR" sz="900" b="1" kern="1200" spc="-80" noProof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1200" spc="-80" noProof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회선수</a:t>
                      </a:r>
                      <a:endParaRPr lang="en-US" altLang="ko-KR" sz="800" b="1" kern="1200" spc="-80" noProof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altLang="ko-KR" sz="800" b="1" kern="1200" spc="-80" noProof="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81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kern="1200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en-US" altLang="ko-KR" sz="800" b="1" kern="1200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NIS</a:t>
                      </a:r>
                      <a:r>
                        <a:rPr lang="en-US" altLang="ko-KR" sz="800" b="1" kern="1200" spc="-8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en-US" sz="800" b="1" kern="1200" spc="-8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회선 서비스</a:t>
                      </a:r>
                      <a:endParaRPr lang="en-US" altLang="ko-KR" sz="800" b="1" kern="1200" spc="-8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구분</a:t>
                      </a:r>
                      <a:endParaRPr lang="en-US" altLang="ko-KR" sz="800" b="1" kern="1200" spc="-9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en-US" altLang="ko-KR" sz="800" b="1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NIS</a:t>
                      </a:r>
                      <a:r>
                        <a:rPr lang="ko-KR" altLang="en-US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참여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en-US" sz="800" b="1" spc="-8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미참여</a:t>
                      </a:r>
                      <a:endParaRPr lang="en-US" altLang="ko-KR" sz="800" b="1" kern="1200" spc="-80" noProof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1200" spc="-80" baseline="0" noProof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속도</a:t>
                      </a:r>
                      <a:endParaRPr lang="en-US" altLang="ko-KR" sz="800" b="1" kern="1200" spc="-80" noProof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>
                        <a:spcBef>
                          <a:spcPts val="600"/>
                        </a:spcBef>
                      </a:pPr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endParaRPr lang="en-US" altLang="ko-KR" sz="900" b="1" kern="1200" spc="-80" noProof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1200" spc="-80" noProof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회선수</a:t>
                      </a:r>
                      <a:endParaRPr lang="en-US" altLang="ko-KR" sz="800" b="1" kern="1200" spc="-80" noProof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altLang="ko-KR" sz="800" b="1" kern="1200" spc="-80" noProof="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60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kern="1200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en-US" altLang="ko-KR" sz="800" b="1" kern="1200" spc="-8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Olleh</a:t>
                      </a:r>
                      <a:r>
                        <a:rPr lang="en-US" altLang="ko-KR" sz="800" b="1" kern="1200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biz X4biz</a:t>
                      </a: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구분</a:t>
                      </a:r>
                      <a:endParaRPr lang="en-US" altLang="ko-KR" sz="800" b="1" kern="1200" spc="-9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Standard </a:t>
                      </a: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Dual</a:t>
                      </a:r>
                      <a:endParaRPr lang="en-US" altLang="ko-KR" sz="800" b="1" kern="1200" spc="-80" noProof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1200" spc="-80" noProof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유저수</a:t>
                      </a:r>
                      <a:endParaRPr lang="en-US" altLang="ko-KR" sz="800" b="1" kern="1200" spc="-80" noProof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kern="1200" spc="-9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   </a:t>
                      </a:r>
                      <a:r>
                        <a:rPr lang="en-US" altLang="ko-KR" sz="800" b="1" kern="1200" spc="-80" noProof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1</a:t>
                      </a:r>
                      <a:r>
                        <a:rPr lang="ko-KR" altLang="en-US" sz="800" b="1" kern="1200" spc="-80" noProof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유저</a:t>
                      </a:r>
                      <a:endParaRPr lang="en-US" altLang="ko-KR" sz="800" b="1" kern="1200" spc="-80" noProof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marL="0" indent="0" algn="l" latinLnBrk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kern="1200" spc="-9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1" kern="1200" spc="-8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en-US" altLang="ko-KR" sz="800" b="1" kern="1200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10</a:t>
                      </a:r>
                      <a:r>
                        <a:rPr lang="ko-KR" altLang="en-US" sz="800" b="1" kern="1200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유저</a:t>
                      </a:r>
                      <a:endParaRPr lang="en-US" altLang="ko-KR" sz="800" b="1" kern="1200" spc="-8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marL="0" indent="0" algn="l" latinLnBrk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kern="1200" spc="-9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1" kern="1200" spc="-8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en-US" altLang="ko-KR" sz="800" b="1" kern="1200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20</a:t>
                      </a:r>
                      <a:r>
                        <a:rPr lang="ko-KR" altLang="en-US" sz="800" b="1" kern="1200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유저</a:t>
                      </a:r>
                      <a:endParaRPr lang="en-US" altLang="ko-KR" sz="800" b="1" kern="1200" spc="-8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indent="81280" algn="l" latinLnBrk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endParaRPr lang="en-US" altLang="ko-KR" sz="800" b="1" kern="1200" spc="-8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1200" spc="-80" noProof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회선수</a:t>
                      </a:r>
                      <a:endParaRPr lang="en-US" altLang="ko-KR" sz="800" b="1" kern="1200" spc="-80" noProof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altLang="ko-KR" sz="800" b="1" kern="1200" spc="-80" noProof="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43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en-US" altLang="ko-KR" sz="800" b="1" spc="-8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Olleh</a:t>
                      </a:r>
                      <a:r>
                        <a:rPr lang="en-US" altLang="ko-KR" sz="800" b="1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biz X4biz Plus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en-US" sz="800" b="1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인터넷 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VPN</a:t>
                      </a:r>
                      <a:r>
                        <a:rPr lang="en-US" altLang="ko-KR" sz="800" b="1" spc="-80" baseline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  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</a:t>
                      </a:r>
                      <a:r>
                        <a:rPr lang="en-US" altLang="ko-KR" sz="800" b="1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NIS</a:t>
                      </a:r>
                      <a:r>
                        <a:rPr lang="ko-KR" altLang="en-US" sz="800" b="1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서비스 </a:t>
                      </a:r>
                      <a:endParaRPr kumimoji="0" lang="en-US" altLang="ko-KR" sz="800" b="1" i="0" u="none" strike="noStrike" kern="100" cap="none" spc="0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구분</a:t>
                      </a:r>
                      <a:endParaRPr lang="en-US" altLang="ko-KR" sz="800" b="1" kern="1200" spc="-9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Business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kern="1200" spc="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Premium</a:t>
                      </a:r>
                      <a:endParaRPr lang="en-US" altLang="ko-KR" sz="800" b="1" kern="1200" spc="-80" noProof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800" b="1" kern="1200" spc="-80" noProof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72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altLang="ko-KR" sz="800" b="1" kern="1200" spc="-80" noProof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72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800" b="1" kern="1200" spc="-80" noProof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72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altLang="ko-KR" sz="800" b="1" kern="1200" spc="-80" noProof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72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5878"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1200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계약 기간 </a:t>
                      </a:r>
                      <a:endParaRPr lang="en-US" altLang="ko-KR" sz="800" b="1" kern="1200" spc="-8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ko-KR" sz="800" b="1" spc="-8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무약정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  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en-US" altLang="ko-KR" sz="800" b="1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1</a:t>
                      </a:r>
                      <a:r>
                        <a:rPr lang="ko-KR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년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 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en-US" altLang="ko-KR" sz="800" b="1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2</a:t>
                      </a:r>
                      <a:r>
                        <a:rPr lang="ko-KR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년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  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en-US" altLang="ko-KR" sz="800" b="1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3</a:t>
                      </a:r>
                      <a:r>
                        <a:rPr lang="ko-KR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년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 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en-US" altLang="ko-KR" sz="800" b="1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4</a:t>
                      </a:r>
                      <a:r>
                        <a:rPr lang="ko-KR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년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  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en-US" altLang="ko-KR" sz="800" b="1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5</a:t>
                      </a:r>
                      <a:r>
                        <a:rPr lang="ko-KR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년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 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en-US" altLang="ko-KR" sz="800" b="1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6</a:t>
                      </a:r>
                      <a:r>
                        <a:rPr lang="ko-KR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년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 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ko-KR" sz="800" b="1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재계약</a:t>
                      </a:r>
                      <a:r>
                        <a:rPr lang="en-US" altLang="ko-KR" sz="800" b="1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(      )</a:t>
                      </a:r>
                      <a:r>
                        <a:rPr lang="ko-KR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년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 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en-US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추가   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ko-KR" sz="800" b="1" spc="-8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재</a:t>
                      </a:r>
                      <a:r>
                        <a:rPr lang="ko-KR" altLang="en-US" sz="800" b="1" spc="-8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추가</a:t>
                      </a:r>
                      <a:r>
                        <a:rPr lang="en-US" altLang="ko-KR" sz="800" b="1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 </a:t>
                      </a:r>
                      <a:r>
                        <a:rPr kumimoji="0" lang="en-US" altLang="ko-KR" sz="800" b="1" i="0" u="none" strike="noStrike" kern="1200" cap="none" spc="-8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endParaRPr kumimoji="0" lang="en-US" altLang="ko-KR" sz="800" b="1" i="0" u="none" strike="noStrike" kern="100" cap="none" spc="0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altLang="ko-KR" sz="800" b="1" kern="1200" spc="-90" baseline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72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altLang="ko-KR" sz="700" b="1" kern="1200" spc="-80" noProof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72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altLang="ko-KR" sz="800" b="1" kern="1200" spc="-80" noProof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72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altLang="ko-KR" sz="800" b="1" kern="1200" spc="-80" noProof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72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altLang="ko-KR" sz="800" b="1" kern="1200" spc="-80" noProof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72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altLang="ko-KR" sz="800" b="1" kern="1200" spc="-80" noProof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72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7371"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1200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대여 장비 </a:t>
                      </a:r>
                      <a:endParaRPr lang="en-US" altLang="ko-KR" sz="800" b="1" kern="1200" spc="-8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ko-KR" sz="800" b="1" spc="-8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라우터</a:t>
                      </a:r>
                      <a:r>
                        <a:rPr lang="en-US" altLang="ko-KR" sz="800" b="1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(      )</a:t>
                      </a:r>
                      <a:r>
                        <a:rPr lang="ko-KR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대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 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ko-KR" sz="800" b="1" spc="-8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라우터</a:t>
                      </a:r>
                      <a:r>
                        <a:rPr lang="en-US" altLang="ko-KR" sz="800" b="1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( </a:t>
                      </a:r>
                      <a:r>
                        <a:rPr lang="en-US" altLang="ko-KR" sz="800" b="1" spc="-8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KDC</a:t>
                      </a:r>
                      <a:r>
                        <a:rPr lang="en-US" altLang="ko-KR" sz="800" b="1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) (</a:t>
                      </a:r>
                      <a:r>
                        <a:rPr lang="en-US" altLang="ko-KR" sz="800" b="1" spc="-8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    )</a:t>
                      </a:r>
                      <a:r>
                        <a:rPr lang="ko-KR" altLang="en-US" sz="800" b="1" spc="-80" baseline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대</a:t>
                      </a:r>
                      <a:r>
                        <a:rPr lang="en-US" altLang="ko-KR" sz="800" b="1" spc="-80" baseline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ko-KR" sz="800" b="1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스위치</a:t>
                      </a:r>
                      <a:r>
                        <a:rPr lang="en-US" altLang="ko-KR" sz="800" b="1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(      )</a:t>
                      </a:r>
                      <a:r>
                        <a:rPr lang="ko-KR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대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 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ko-KR" sz="800" b="1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스위치</a:t>
                      </a:r>
                      <a:r>
                        <a:rPr lang="en-US" altLang="ko-KR" sz="800" b="1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( </a:t>
                      </a:r>
                      <a:r>
                        <a:rPr lang="en-US" altLang="ko-KR" sz="800" b="1" spc="-8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CT</a:t>
                      </a:r>
                      <a:r>
                        <a:rPr lang="en-US" altLang="ko-KR" sz="800" b="1" spc="-8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I</a:t>
                      </a:r>
                      <a:r>
                        <a:rPr lang="en-US" altLang="ko-KR" sz="800" b="1" spc="-8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)</a:t>
                      </a:r>
                      <a:r>
                        <a:rPr lang="en-US" altLang="ko-KR" sz="800" b="1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(      )</a:t>
                      </a:r>
                      <a:r>
                        <a:rPr lang="ko-KR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대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 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en-US" altLang="ko-KR" sz="800" b="1" spc="-8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UTM</a:t>
                      </a:r>
                      <a:r>
                        <a:rPr lang="en-US" altLang="ko-KR" sz="800" b="1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( </a:t>
                      </a:r>
                      <a:r>
                        <a:rPr lang="ko-KR" altLang="ko-KR" sz="800" b="1" spc="-8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인프니스</a:t>
                      </a:r>
                      <a:r>
                        <a:rPr lang="en-US" altLang="ko-KR" sz="800" b="1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) (      )</a:t>
                      </a:r>
                      <a:r>
                        <a:rPr lang="ko-KR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대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en-US" altLang="ko-KR" sz="800" b="1" spc="-8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UTM</a:t>
                      </a:r>
                      <a:r>
                        <a:rPr lang="en-US" altLang="ko-KR" sz="800" b="1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( </a:t>
                      </a:r>
                      <a:r>
                        <a:rPr lang="ko-KR" altLang="ko-KR" sz="800" b="1" spc="-8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퓨처</a:t>
                      </a:r>
                      <a:r>
                        <a:rPr lang="en-US" altLang="ko-KR" sz="800" b="1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) (      )</a:t>
                      </a:r>
                      <a:r>
                        <a:rPr lang="ko-KR" altLang="ko-KR" sz="800" b="1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대</a:t>
                      </a:r>
                      <a:endParaRPr kumimoji="0" lang="en-US" altLang="ko-KR" sz="800" b="1" i="0" u="none" strike="noStrike" kern="100" cap="none" spc="0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35878"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kern="1200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en-US" sz="800" b="1" kern="1200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부가 서비스 </a:t>
                      </a:r>
                      <a:endParaRPr lang="en-US" altLang="ko-KR" sz="800" b="1" kern="1200" spc="-8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Multicast    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en-US" altLang="ko-KR" sz="800" b="1" spc="-8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CoS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  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SLA    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en-US" altLang="ko-KR" sz="800" b="1" spc="-8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en-US" altLang="ko-KR" sz="800" b="1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(             )</a:t>
                      </a:r>
                      <a:endParaRPr kumimoji="0" lang="en-US" altLang="ko-KR" sz="800" b="1" i="0" u="none" strike="noStrike" kern="100" cap="none" spc="0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6064"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1200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관리자 정보</a:t>
                      </a:r>
                      <a:endParaRPr lang="en-US" altLang="ko-KR" sz="800" b="1" kern="1200" spc="-8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81280" algn="just" latinLnBrk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kumimoji="0" lang="en-US" altLang="ko-KR" sz="800" b="1" i="0" u="none" strike="noStrike" kern="100" cap="none" spc="0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Master ID</a:t>
                      </a:r>
                      <a:r>
                        <a:rPr lang="en-US" altLang="ko-KR" sz="800" b="1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/ </a:t>
                      </a:r>
                      <a:r>
                        <a:rPr lang="ko-KR" altLang="en-US" sz="800" b="1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비밀번호</a:t>
                      </a:r>
                      <a:endParaRPr lang="ko-KR" altLang="en-US" sz="8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6064"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1200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서비스 번호</a:t>
                      </a:r>
                      <a:endParaRPr lang="en-US" altLang="ko-KR" sz="800" b="1" kern="1200" spc="-8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81280" algn="just" latinLnBrk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kumimoji="0" lang="en-US" altLang="ko-KR" sz="800" b="1" i="0" u="none" strike="noStrike" kern="100" cap="none" spc="0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     VPN </a:t>
                      </a:r>
                      <a:r>
                        <a:rPr lang="ko-KR" altLang="en-US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고객 </a:t>
                      </a:r>
                      <a:r>
                        <a:rPr lang="en-US" altLang="ko-KR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ID</a:t>
                      </a:r>
                      <a:endParaRPr lang="ko-KR" altLang="en-US" sz="8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한글  </a:t>
                      </a:r>
                      <a:r>
                        <a:rPr lang="en-US" altLang="ko-KR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:</a:t>
                      </a:r>
                      <a:r>
                        <a:rPr lang="ko-KR" altLang="en-US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8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6064"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1200" spc="-8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전용회선 번호</a:t>
                      </a:r>
                      <a:endParaRPr lang="en-US" altLang="ko-KR" sz="800" b="1" kern="1200" spc="-8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81280" algn="just" latinLnBrk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kumimoji="0" lang="en-US" altLang="ko-KR" sz="800" b="1" i="0" u="none" strike="noStrike" kern="100" cap="none" spc="0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 sz="800" dirty="0"/>
                    </a:p>
                  </a:txBody>
                  <a:tcPr marL="72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영문  </a:t>
                      </a:r>
                      <a:r>
                        <a:rPr lang="en-US" altLang="ko-KR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: </a:t>
                      </a:r>
                      <a:endParaRPr lang="ko-KR" altLang="en-US" sz="8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직사각형 9"/>
          <p:cNvSpPr/>
          <p:nvPr/>
        </p:nvSpPr>
        <p:spPr>
          <a:xfrm>
            <a:off x="122464" y="232520"/>
            <a:ext cx="3117946" cy="3254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066" tIns="49533" rIns="99066" bIns="49533" rtlCol="0" anchor="ctr"/>
          <a:lstStyle/>
          <a:p>
            <a:r>
              <a:rPr lang="ko-KR" altLang="en-US" sz="1700" b="1">
                <a:ln w="10541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데이터 </a:t>
            </a:r>
            <a:r>
              <a:rPr lang="ko-KR" altLang="en-US" sz="1700" b="1" smtClean="0">
                <a:ln w="10541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서비스 </a:t>
            </a:r>
            <a:r>
              <a:rPr lang="ko-KR" altLang="en-US" sz="1700" b="1" dirty="0">
                <a:ln w="10541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신청 내역  </a:t>
            </a:r>
          </a:p>
        </p:txBody>
      </p:sp>
      <p:sp>
        <p:nvSpPr>
          <p:cNvPr id="13" name="양쪽 모서리가 둥근 사각형 12"/>
          <p:cNvSpPr/>
          <p:nvPr/>
        </p:nvSpPr>
        <p:spPr>
          <a:xfrm rot="16200000">
            <a:off x="-626613" y="4556182"/>
            <a:ext cx="1635053" cy="226825"/>
          </a:xfrm>
          <a:prstGeom prst="round2Same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9066" tIns="49533" rIns="99066" bIns="49533" rtlCol="0" anchor="ctr"/>
          <a:lstStyle/>
          <a:p>
            <a:pPr algn="ctr"/>
            <a:r>
              <a:rPr lang="ko-KR" altLang="en-US" sz="800" b="1" dirty="0">
                <a:solidFill>
                  <a:schemeClr val="bg1"/>
                </a:solidFill>
              </a:rPr>
              <a:t>방송전용회선</a:t>
            </a:r>
            <a:endParaRPr lang="en-US" altLang="ko-KR" sz="800" b="1" dirty="0">
              <a:solidFill>
                <a:schemeClr val="bg1"/>
              </a:solidFill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01928319"/>
              </p:ext>
            </p:extLst>
          </p:nvPr>
        </p:nvGraphicFramePr>
        <p:xfrm>
          <a:off x="343414" y="3856458"/>
          <a:ext cx="6785428" cy="1626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8231"/>
                <a:gridCol w="628476"/>
                <a:gridCol w="470438"/>
                <a:gridCol w="679031"/>
                <a:gridCol w="848315"/>
                <a:gridCol w="276235"/>
                <a:gridCol w="996238"/>
                <a:gridCol w="241772"/>
                <a:gridCol w="532209"/>
                <a:gridCol w="920427"/>
                <a:gridCol w="504056"/>
              </a:tblGrid>
              <a:tr h="171019"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spcBef>
                          <a:spcPts val="600"/>
                        </a:spcBef>
                      </a:pPr>
                      <a:r>
                        <a:rPr lang="ko-KR" altLang="en-US" sz="800" b="1" kern="1200" spc="-9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회선수</a:t>
                      </a:r>
                      <a:endParaRPr lang="en-US" altLang="ko-KR" sz="800" b="1" kern="1200" spc="-9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1" hangingPunct="1">
                        <a:spcBef>
                          <a:spcPts val="600"/>
                        </a:spcBef>
                      </a:pPr>
                      <a:r>
                        <a:rPr lang="ko-KR" altLang="en-US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총                              회선</a:t>
                      </a:r>
                      <a:endParaRPr lang="en-US" altLang="ko-KR" sz="800" b="1" kern="1200" spc="-9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ko-KR" altLang="en-US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b="1" kern="1200" spc="-9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코덱임대</a:t>
                      </a:r>
                      <a:endParaRPr lang="ko-KR" altLang="en-US" sz="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kern="1200" spc="-9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j-ea"/>
                          <a:ea typeface="+mn-ea"/>
                          <a:cs typeface="+mn-cs"/>
                        </a:rPr>
                        <a:t>■</a:t>
                      </a:r>
                      <a:r>
                        <a:rPr kumimoji="0" lang="ko-KR" altLang="en-US" sz="800" b="0" i="0" u="none" strike="noStrike" kern="1200" cap="none" spc="-90" normalizeH="0" baseline="0" noProof="0" smtClean="0">
                          <a:ln>
                            <a:solidFill>
                              <a:prstClr val="white">
                                <a:lumMod val="65000"/>
                              </a:prstClr>
                            </a:solidFill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8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KT</a:t>
                      </a:r>
                      <a:r>
                        <a:rPr kumimoji="0" lang="ko-KR" altLang="en-US" sz="800" b="1" i="0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임대</a:t>
                      </a:r>
                      <a:r>
                        <a:rPr kumimoji="0" lang="en-US" altLang="ko-KR" sz="800" b="1" i="0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en-US" sz="800" b="0" kern="1200" spc="-9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j-ea"/>
                          <a:ea typeface="+mn-ea"/>
                          <a:cs typeface="+mn-cs"/>
                        </a:rPr>
                        <a:t>■</a:t>
                      </a:r>
                      <a:r>
                        <a:rPr kumimoji="0" lang="ko-KR" altLang="en-US" sz="800" b="0" i="0" u="none" strike="noStrike" kern="1200" cap="none" spc="-90" normalizeH="0" baseline="0" noProof="0" smtClean="0">
                          <a:ln>
                            <a:solidFill>
                              <a:prstClr val="white">
                                <a:lumMod val="65000"/>
                              </a:prstClr>
                            </a:solidFill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800" b="1" i="0" u="none" strike="noStrike" kern="1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미임대</a:t>
                      </a:r>
                      <a:r>
                        <a:rPr kumimoji="0" lang="en-US" altLang="ko-KR" sz="8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endParaRPr lang="ko-KR" altLang="en-US" sz="800" dirty="0" smtClean="0">
                        <a:latin typeface="+mn-ea"/>
                        <a:ea typeface="+mn-ea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설치여부</a:t>
                      </a:r>
                      <a:endParaRPr lang="ko-KR" altLang="en-US" sz="8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-90" normalizeH="0" baseline="0" noProof="0" smtClean="0">
                          <a:ln>
                            <a:solidFill>
                              <a:prstClr val="white">
                                <a:lumMod val="65000"/>
                              </a:prstClr>
                            </a:solidFill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■ </a:t>
                      </a:r>
                      <a:r>
                        <a:rPr kumimoji="0" lang="en-US" altLang="ko-KR" sz="8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KT</a:t>
                      </a:r>
                      <a:r>
                        <a:rPr kumimoji="0" lang="ko-KR" altLang="en-US" sz="8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설치</a:t>
                      </a:r>
                      <a:r>
                        <a:rPr kumimoji="0" lang="en-US" altLang="ko-KR" sz="8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kumimoji="0" lang="ko-KR" altLang="en-US" sz="800" b="0" i="0" u="none" strike="noStrike" kern="1200" cap="none" spc="-90" normalizeH="0" baseline="0" noProof="0" dirty="0" smtClean="0">
                          <a:ln>
                            <a:solidFill>
                              <a:prstClr val="white">
                                <a:lumMod val="65000"/>
                              </a:prstClr>
                            </a:solidFill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■ </a:t>
                      </a:r>
                      <a:r>
                        <a:rPr kumimoji="0" lang="ko-KR" altLang="en-US" sz="8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기설</a:t>
                      </a:r>
                      <a:r>
                        <a:rPr kumimoji="0" lang="en-US" altLang="ko-KR" sz="8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endParaRPr lang="ko-KR" altLang="en-US" sz="8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1019">
                <a:tc rowSpan="4">
                  <a:txBody>
                    <a:bodyPr/>
                    <a:lstStyle/>
                    <a:p>
                      <a:pPr marL="0" indent="0" algn="l" defTabSz="914400" rtl="0" eaLnBrk="1" latinLnBrk="1" hangingPunct="1">
                        <a:spcBef>
                          <a:spcPts val="600"/>
                        </a:spcBef>
                      </a:pPr>
                      <a:r>
                        <a:rPr lang="ko-KR" altLang="en-US" sz="800" b="0" kern="1200" spc="-9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1" kern="1200" spc="-9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b="1" kern="1200" spc="-9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장기이용</a:t>
                      </a:r>
                      <a:endParaRPr lang="en-US" altLang="ko-KR" sz="800" b="1" kern="1200" spc="-9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회선구분</a:t>
                      </a:r>
                      <a:endParaRPr kumimoji="0" lang="en-US" altLang="ko-KR" sz="800" b="1" i="0" u="none" strike="noStrike" kern="1200" cap="none" spc="-9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spcBef>
                          <a:spcPts val="600"/>
                        </a:spcBef>
                      </a:pPr>
                      <a:r>
                        <a:rPr lang="ko-KR" altLang="en-US" sz="800" b="0" kern="1200" spc="-9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j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0" kern="1200" spc="-9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8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주</a:t>
                      </a:r>
                      <a:endParaRPr lang="en-US" altLang="ko-KR" sz="800" b="1" kern="1200" spc="-9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회선</a:t>
                      </a:r>
                      <a:endParaRPr kumimoji="0" lang="en-US" altLang="ko-KR" sz="800" b="1" i="0" u="none" strike="noStrike" kern="1200" cap="none" spc="-9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kern="1200" spc="-90" baseline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b="0" kern="1200" spc="-9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j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0" kern="1200" spc="-9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800" b="1" kern="10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단방향</a:t>
                      </a:r>
                      <a:r>
                        <a:rPr lang="ko-KR" altLang="ko-KR" sz="800" b="1" kern="100" smtClean="0"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en-US" sz="800" b="0" kern="1200" spc="-9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j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0" kern="1200" spc="-9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양방향</a:t>
                      </a:r>
                      <a:endParaRPr lang="en-US" altLang="ko-KR" sz="800" b="1" kern="1200" spc="-9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0" kern="1200" spc="-9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Analog</a:t>
                      </a:r>
                      <a:r>
                        <a:rPr lang="ko-KR" altLang="ko-KR" sz="800" b="1" kern="100" smtClean="0"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0" kern="1200" spc="-9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1" kern="100" spc="0" baseline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SD</a:t>
                      </a:r>
                      <a:r>
                        <a:rPr lang="en-US" altLang="ko-KR" sz="800" b="1" kern="100" spc="0" baseline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0" kern="1200" spc="-9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1" kern="100" spc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HD</a:t>
                      </a:r>
                      <a:endParaRPr kumimoji="0" lang="en-US" altLang="ko-KR" sz="800" b="1" i="0" u="none" strike="noStrike" kern="1200" cap="none" spc="-9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Encoder</a:t>
                      </a:r>
                      <a:r>
                        <a:rPr lang="en-US" altLang="ko-KR" sz="800" b="1" kern="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       </a:t>
                      </a:r>
                      <a:r>
                        <a:rPr lang="ko-KR" altLang="en-US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대</a:t>
                      </a:r>
                      <a:r>
                        <a:rPr lang="en-US" altLang="ko-KR" sz="800" b="1" kern="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   </a:t>
                      </a:r>
                      <a:r>
                        <a:rPr kumimoji="0" lang="en-US" altLang="ko-KR" sz="800" b="1" i="0" u="none" strike="noStrike" kern="100" cap="none" spc="-9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Decoder</a:t>
                      </a:r>
                      <a:r>
                        <a:rPr kumimoji="0" lang="en-US" altLang="ko-KR" sz="8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         </a:t>
                      </a:r>
                      <a:r>
                        <a:rPr kumimoji="0" lang="ko-KR" altLang="en-US" sz="800" b="1" i="0" u="none" strike="noStrike" kern="100" cap="none" spc="-9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대</a:t>
                      </a:r>
                      <a:endParaRPr kumimoji="0" lang="en-US" altLang="ko-KR" sz="800" b="1" i="0" u="none" strike="noStrike" kern="1200" cap="none" spc="-9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1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72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kern="1200" spc="-9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j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0" kern="1200" spc="-9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8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예비</a:t>
                      </a: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회선</a:t>
                      </a:r>
                      <a:endParaRPr kumimoji="0" lang="en-US" altLang="ko-KR" sz="800" b="1" i="0" u="none" strike="noStrike" kern="1200" cap="none" spc="-9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kern="1200" spc="-90" baseline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b="0" kern="1200" spc="-9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j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0" kern="1200" spc="-9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800" b="1" kern="10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단방향</a:t>
                      </a:r>
                      <a:r>
                        <a:rPr lang="ko-KR" altLang="ko-KR" sz="800" b="1" kern="100" smtClean="0"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en-US" sz="800" b="0" kern="1200" spc="-9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j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0" kern="1200" spc="-9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양방향</a:t>
                      </a:r>
                      <a:endParaRPr lang="en-US" altLang="ko-KR" sz="800" b="1" kern="1200" spc="-9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0" kern="1200" spc="-9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Analog</a:t>
                      </a:r>
                      <a:r>
                        <a:rPr lang="ko-KR" altLang="ko-KR" sz="800" b="1" kern="100" smtClean="0"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0" kern="1200" spc="-9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1" kern="100" spc="0" baseline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SD</a:t>
                      </a:r>
                      <a:r>
                        <a:rPr lang="en-US" altLang="ko-KR" sz="800" b="1" kern="100" spc="0" baseline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 </a:t>
                      </a:r>
                      <a:r>
                        <a:rPr lang="en-US" altLang="ko-KR" sz="800" b="1" kern="100" spc="0" baseline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HD</a:t>
                      </a:r>
                      <a:endParaRPr kumimoji="0" lang="en-US" altLang="ko-KR" sz="800" b="1" i="0" u="none" strike="noStrike" kern="1200" cap="none" spc="-9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Encoder</a:t>
                      </a:r>
                      <a:r>
                        <a:rPr lang="en-US" altLang="ko-KR" sz="800" b="1" kern="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       </a:t>
                      </a:r>
                      <a:r>
                        <a:rPr lang="ko-KR" altLang="en-US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대</a:t>
                      </a:r>
                      <a:r>
                        <a:rPr lang="en-US" altLang="ko-KR" sz="800" b="1" kern="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   </a:t>
                      </a:r>
                      <a:r>
                        <a:rPr kumimoji="0" lang="en-US" altLang="ko-KR" sz="800" b="1" i="0" u="none" strike="noStrike" kern="100" cap="none" spc="-9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Decoder</a:t>
                      </a:r>
                      <a:r>
                        <a:rPr kumimoji="0" lang="en-US" altLang="ko-KR" sz="8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         </a:t>
                      </a:r>
                      <a:r>
                        <a:rPr kumimoji="0" lang="ko-KR" altLang="en-US" sz="800" b="1" i="0" u="none" strike="noStrike" kern="100" cap="none" spc="-9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대</a:t>
                      </a:r>
                      <a:endParaRPr kumimoji="0" lang="en-US" altLang="ko-KR" sz="800" b="1" i="0" u="none" strike="noStrike" kern="1200" cap="none" spc="-9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1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spcBef>
                          <a:spcPts val="600"/>
                        </a:spcBef>
                      </a:pPr>
                      <a:r>
                        <a:rPr lang="ko-KR" altLang="en-US" sz="800" b="1" kern="1200" spc="-9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누가거리</a:t>
                      </a:r>
                      <a:endParaRPr lang="en-US" altLang="ko-KR" sz="800" b="1" kern="1200" spc="-9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latinLnBrk="1">
                        <a:spcBef>
                          <a:spcPts val="600"/>
                        </a:spcBef>
                      </a:pPr>
                      <a:r>
                        <a:rPr lang="en-US" altLang="ko-KR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km</a:t>
                      </a:r>
                      <a:endParaRPr lang="ko-KR" altLang="en-US" sz="8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spcBef>
                          <a:spcPts val="600"/>
                        </a:spcBef>
                      </a:pPr>
                      <a:r>
                        <a:rPr lang="ko-KR" altLang="en-US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삽입개소</a:t>
                      </a:r>
                      <a:endParaRPr lang="ko-KR" altLang="en-US" sz="8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latinLnBrk="1">
                        <a:spcBef>
                          <a:spcPts val="600"/>
                        </a:spcBef>
                      </a:pPr>
                      <a:r>
                        <a:rPr lang="ko-KR" altLang="en-US" sz="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개소</a:t>
                      </a:r>
                      <a:endParaRPr lang="ko-KR" altLang="en-US" sz="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분기개소</a:t>
                      </a:r>
                    </a:p>
                  </a:txBody>
                  <a:tcPr marL="75600" marR="37800" marT="40682" marB="4068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>
                        <a:spcBef>
                          <a:spcPts val="600"/>
                        </a:spcBef>
                      </a:pPr>
                      <a:r>
                        <a:rPr lang="ko-KR" altLang="en-US" sz="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 개소</a:t>
                      </a:r>
                      <a:endParaRPr lang="ko-KR" altLang="en-US" sz="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1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spcBef>
                          <a:spcPts val="600"/>
                        </a:spcBef>
                      </a:pPr>
                      <a:r>
                        <a:rPr lang="ko-KR" altLang="en-US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이용시간</a:t>
                      </a:r>
                      <a:endParaRPr lang="en-US" altLang="ko-KR" sz="800" b="1" kern="1200" spc="-9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1" hangingPunct="1">
                        <a:spcBef>
                          <a:spcPts val="600"/>
                        </a:spcBef>
                      </a:pPr>
                      <a:r>
                        <a:rPr lang="ko-KR" altLang="en-US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최소이용               </a:t>
                      </a:r>
                      <a:r>
                        <a:rPr lang="en-US" altLang="ko-KR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시간</a:t>
                      </a:r>
                      <a:endParaRPr lang="en-US" altLang="ko-KR" sz="800" b="1" kern="1200" spc="-9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spcBef>
                          <a:spcPts val="600"/>
                        </a:spcBef>
                      </a:pPr>
                      <a:r>
                        <a:rPr lang="ko-KR" altLang="en-US" sz="800" b="1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매일초과시간</a:t>
                      </a:r>
                      <a:endParaRPr lang="ko-KR" altLang="en-US" sz="8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latinLnBrk="1">
                        <a:spcBef>
                          <a:spcPts val="600"/>
                        </a:spcBef>
                      </a:pPr>
                      <a:r>
                        <a:rPr lang="ko-KR" altLang="en-US" sz="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시간</a:t>
                      </a:r>
                      <a:endParaRPr lang="ko-KR" altLang="en-US" sz="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>
                        <a:spcBef>
                          <a:spcPts val="600"/>
                        </a:spcBef>
                      </a:pPr>
                      <a:r>
                        <a:rPr lang="ko-KR" altLang="en-US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특정일초과</a:t>
                      </a:r>
                      <a:endParaRPr lang="ko-KR" altLang="en-US" sz="8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>
                        <a:spcBef>
                          <a:spcPts val="600"/>
                        </a:spcBef>
                      </a:pPr>
                      <a:r>
                        <a:rPr lang="ko-KR" altLang="en-US" sz="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 시간</a:t>
                      </a:r>
                      <a:endParaRPr lang="ko-KR" altLang="en-US" sz="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1019"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kern="1200" spc="-9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1" kern="1200" spc="-9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b="1" kern="1200" spc="-9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수시이용</a:t>
                      </a:r>
                      <a:endParaRPr lang="en-US" altLang="ko-KR" sz="800" b="1" kern="1200" spc="-9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회선구분</a:t>
                      </a:r>
                      <a:endParaRPr kumimoji="0" lang="en-US" altLang="ko-KR" sz="800" b="1" i="0" u="none" strike="noStrike" kern="1200" cap="none" spc="-9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spcBef>
                          <a:spcPts val="600"/>
                        </a:spcBef>
                      </a:pPr>
                      <a:r>
                        <a:rPr lang="ko-KR" altLang="en-US" sz="800" b="0" kern="1200" spc="-9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 </a:t>
                      </a:r>
                      <a:r>
                        <a:rPr kumimoji="0" lang="ko-KR" altLang="en-US" sz="8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주</a:t>
                      </a:r>
                      <a:endParaRPr lang="en-US" altLang="ko-KR" sz="800" b="1" kern="1200" spc="-9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회선</a:t>
                      </a:r>
                      <a:endParaRPr kumimoji="0" lang="en-US" altLang="ko-KR" sz="800" b="1" i="0" u="none" strike="noStrike" kern="1200" cap="none" spc="-9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kern="1200" spc="-90" baseline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0" kern="1200" spc="-9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800" b="1" kern="10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단방향</a:t>
                      </a:r>
                      <a:r>
                        <a:rPr lang="ko-KR" altLang="ko-KR" sz="800" b="1" kern="100" smtClean="0"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0" kern="1200" spc="-9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양방향</a:t>
                      </a:r>
                      <a:endParaRPr lang="en-US" altLang="ko-KR" sz="800" b="1" kern="1200" spc="-9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0" kern="1200" spc="-9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Analog</a:t>
                      </a:r>
                      <a:r>
                        <a:rPr lang="ko-KR" altLang="ko-KR" sz="800" b="1" kern="100" smtClean="0"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0" kern="1200" spc="-9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1" kern="100" spc="0" baseline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SD</a:t>
                      </a:r>
                      <a:r>
                        <a:rPr lang="en-US" altLang="ko-KR" sz="800" b="1" kern="100" spc="0" baseline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0" kern="1200" spc="-9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1" kern="100" spc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HD</a:t>
                      </a:r>
                      <a:endParaRPr kumimoji="0" lang="en-US" altLang="ko-KR" sz="800" b="1" i="0" u="none" strike="noStrike" kern="1200" cap="none" spc="-9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Encoder</a:t>
                      </a:r>
                      <a:r>
                        <a:rPr lang="en-US" altLang="ko-KR" sz="800" b="1" kern="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       </a:t>
                      </a:r>
                      <a:r>
                        <a:rPr lang="ko-KR" altLang="en-US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대</a:t>
                      </a:r>
                      <a:r>
                        <a:rPr lang="en-US" altLang="ko-KR" sz="800" b="1" kern="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   </a:t>
                      </a:r>
                      <a:r>
                        <a:rPr kumimoji="0" lang="en-US" altLang="ko-KR" sz="800" b="1" i="0" u="none" strike="noStrike" kern="100" cap="none" spc="-9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Decoder</a:t>
                      </a:r>
                      <a:r>
                        <a:rPr kumimoji="0" lang="en-US" altLang="ko-KR" sz="8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         </a:t>
                      </a:r>
                      <a:r>
                        <a:rPr kumimoji="0" lang="ko-KR" altLang="en-US" sz="800" b="1" i="0" u="none" strike="noStrike" kern="100" cap="none" spc="-9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대</a:t>
                      </a:r>
                      <a:endParaRPr kumimoji="0" lang="en-US" altLang="ko-KR" sz="800" b="1" i="0" u="none" strike="noStrike" kern="1200" cap="none" spc="-9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1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spcBef>
                          <a:spcPts val="600"/>
                        </a:spcBef>
                      </a:pPr>
                      <a:endParaRPr lang="en-US" altLang="ko-KR" sz="800" b="1" kern="1200" spc="-9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kern="1200" spc="-90" baseline="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 </a:t>
                      </a:r>
                      <a:r>
                        <a:rPr kumimoji="0" lang="ko-KR" altLang="en-US" sz="8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예비</a:t>
                      </a: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회선</a:t>
                      </a:r>
                      <a:endParaRPr kumimoji="0" lang="en-US" altLang="ko-KR" sz="800" b="1" i="0" u="none" strike="noStrike" kern="1200" cap="none" spc="-9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kern="1200" spc="-90" baseline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0" kern="1200" spc="-9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800" b="1" kern="10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단방향</a:t>
                      </a:r>
                      <a:r>
                        <a:rPr lang="ko-KR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0" kern="1200" spc="-9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양방향</a:t>
                      </a:r>
                      <a:endParaRPr lang="en-US" altLang="ko-KR" sz="800" b="1" kern="1200" spc="-9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0" kern="1200" spc="-9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1" kern="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Analog</a:t>
                      </a:r>
                      <a:r>
                        <a:rPr lang="ko-KR" altLang="ko-KR" sz="800" b="1" kern="100" smtClean="0"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0" kern="1200" spc="-9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1" kern="100" spc="0" baseline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SD</a:t>
                      </a:r>
                      <a:r>
                        <a:rPr lang="en-US" altLang="ko-KR" sz="800" b="1" kern="100" spc="0" baseline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ko-KR" altLang="en-US" sz="800" b="0" kern="1200" spc="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■</a:t>
                      </a:r>
                      <a:r>
                        <a:rPr lang="ko-KR" altLang="en-US" sz="800" b="0" kern="1200" spc="-90" baseline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1" kern="100" spc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HD</a:t>
                      </a:r>
                      <a:endParaRPr kumimoji="0" lang="en-US" altLang="ko-KR" sz="800" b="1" i="0" u="none" strike="noStrike" kern="1200" cap="none" spc="-9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US" altLang="ko-KR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Encoder</a:t>
                      </a:r>
                      <a:r>
                        <a:rPr lang="en-US" altLang="ko-KR" sz="800" b="1" kern="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       </a:t>
                      </a:r>
                      <a:r>
                        <a:rPr lang="ko-KR" altLang="en-US" sz="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대</a:t>
                      </a:r>
                      <a:r>
                        <a:rPr lang="en-US" altLang="ko-KR" sz="800" b="1" kern="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     </a:t>
                      </a:r>
                      <a:r>
                        <a:rPr kumimoji="0" lang="en-US" altLang="ko-KR" sz="800" b="1" i="0" u="none" strike="noStrike" kern="100" cap="none" spc="-9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Decoder</a:t>
                      </a:r>
                      <a:r>
                        <a:rPr kumimoji="0" lang="en-US" altLang="ko-KR" sz="8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         </a:t>
                      </a:r>
                      <a:r>
                        <a:rPr kumimoji="0" lang="ko-KR" altLang="en-US" sz="800" b="1" i="0" u="none" strike="noStrike" kern="100" cap="none" spc="-9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Times New Roman"/>
                        </a:rPr>
                        <a:t>대</a:t>
                      </a:r>
                      <a:endParaRPr kumimoji="0" lang="en-US" altLang="ko-KR" sz="800" b="1" i="0" u="none" strike="noStrike" kern="1200" cap="none" spc="-9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1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spcBef>
                          <a:spcPts val="600"/>
                        </a:spcBef>
                      </a:pPr>
                      <a:r>
                        <a:rPr lang="ko-KR" altLang="en-US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이용시간</a:t>
                      </a:r>
                      <a:endParaRPr lang="en-US" altLang="ko-KR" sz="800" b="1" kern="1200" spc="-9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algn="r" defTabSz="914400" rtl="0" eaLnBrk="1" latinLnBrk="1" hangingPunct="1">
                        <a:spcBef>
                          <a:spcPts val="600"/>
                        </a:spcBef>
                      </a:pPr>
                      <a:r>
                        <a:rPr lang="ko-KR" altLang="en-US" sz="800" b="1" kern="1200" spc="-9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시간</a:t>
                      </a:r>
                      <a:endParaRPr lang="en-US" altLang="ko-KR" sz="800" b="1" kern="1200" spc="-9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>
                        <a:spcBef>
                          <a:spcPts val="600"/>
                        </a:spcBef>
                      </a:pPr>
                      <a:r>
                        <a:rPr lang="en-US" altLang="ko-KR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    </a:t>
                      </a:r>
                      <a:r>
                        <a:rPr lang="ko-KR" altLang="en-US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월     일     시 </a:t>
                      </a:r>
                      <a:r>
                        <a:rPr lang="en-US" altLang="ko-KR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~     </a:t>
                      </a:r>
                      <a:r>
                        <a:rPr lang="ko-KR" altLang="en-US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월     일     시</a:t>
                      </a:r>
                      <a:endParaRPr lang="ko-KR" altLang="en-US" sz="8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>
                        <a:spcBef>
                          <a:spcPts val="600"/>
                        </a:spcBef>
                      </a:pPr>
                      <a:r>
                        <a:rPr lang="en-US" altLang="ko-KR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    </a:t>
                      </a:r>
                      <a:r>
                        <a:rPr lang="ko-KR" altLang="en-US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월     일     시 </a:t>
                      </a:r>
                      <a:r>
                        <a:rPr lang="en-US" altLang="ko-KR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~     </a:t>
                      </a:r>
                      <a:r>
                        <a:rPr lang="ko-KR" altLang="en-US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월     일     시</a:t>
                      </a:r>
                      <a:endParaRPr lang="ko-KR" altLang="en-US" sz="8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5600" marR="37800" marT="40682" marB="4068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0163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7956</TotalTime>
  <Words>1209</Words>
  <Application>Microsoft Office PowerPoint</Application>
  <PresentationFormat>사용자 지정</PresentationFormat>
  <Paragraphs>234</Paragraphs>
  <Slides>2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슬라이드 1</vt:lpstr>
      <vt:lpstr>슬라이드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이정윤</dc:creator>
  <cp:lastModifiedBy>user</cp:lastModifiedBy>
  <cp:revision>441</cp:revision>
  <cp:lastPrinted>2014-11-13T00:35:02Z</cp:lastPrinted>
  <dcterms:created xsi:type="dcterms:W3CDTF">2013-10-04T00:38:05Z</dcterms:created>
  <dcterms:modified xsi:type="dcterms:W3CDTF">2016-10-14T08:50:53Z</dcterms:modified>
</cp:coreProperties>
</file>