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5" r:id="rId7"/>
    <p:sldId id="294" r:id="rId8"/>
    <p:sldId id="288" r:id="rId9"/>
    <p:sldId id="289" r:id="rId10"/>
    <p:sldId id="293" r:id="rId11"/>
    <p:sldId id="287" r:id="rId12"/>
    <p:sldId id="279" r:id="rId13"/>
    <p:sldId id="286" r:id="rId14"/>
    <p:sldId id="285" r:id="rId15"/>
    <p:sldId id="277" r:id="rId16"/>
    <p:sldId id="280" r:id="rId17"/>
    <p:sldId id="274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1C917-2BB7-4719-A614-3F97BA9870DA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C469C-2677-4111-9BF5-9D7F65E10C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52151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C469C-2677-4111-9BF5-9D7F65E10C3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선 연결선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직선 연결선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직사각형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타원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타원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타원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직선 연결선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사각형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타원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직선 연결선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1" name="날짜 개체 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바닥글 개체 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날짜 개체 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52B4A45-CFD0-417F-8C3B-CD925555486D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D09F6F1-2A8B-4EEC-AD36-30781CBB1F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1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1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ko.wikipedia.org/wiki/&#48373;&#53685;" TargetMode="External"/><Relationship Id="rId2" Type="http://schemas.openxmlformats.org/officeDocument/2006/relationships/hyperlink" Target="http://ko.wikipedia.org/wiki/%EC%A7%88%EB%B3%9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ko.wikipedia.org/wiki/%EA%B2%8C%EC%8B%A4%EC%97%BC" TargetMode="External"/><Relationship Id="rId2" Type="http://schemas.openxmlformats.org/officeDocument/2006/relationships/hyperlink" Target="http://ko.wikipedia.org/wiki/%EC%B7%8C%EC%9E%A5%EC%97%B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ko.wikipedia.org/wiki/%EC%9E%84%EC%8B%A0" TargetMode="External"/><Relationship Id="rId2" Type="http://schemas.openxmlformats.org/officeDocument/2006/relationships/hyperlink" Target="http://ko.wikipedia.org/wiki/%EC%83%9D%EB%A6%A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terms.naver.com/entry.nhn?docId=2099541&amp;ref=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erms.naver.com/entry.nhn?docId=938566&amp;ref=y" TargetMode="External"/><Relationship Id="rId5" Type="http://schemas.openxmlformats.org/officeDocument/2006/relationships/hyperlink" Target="http://terms.naver.com/entry.nhn?docId=927037&amp;ref=y" TargetMode="External"/><Relationship Id="rId4" Type="http://schemas.openxmlformats.org/officeDocument/2006/relationships/hyperlink" Target="http://terms.naver.com/entry.nhn?docId=2099542&amp;ref=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terms.naver.com/entry.nhn?docId=927554&amp;ref=y" TargetMode="External"/><Relationship Id="rId2" Type="http://schemas.openxmlformats.org/officeDocument/2006/relationships/hyperlink" Target="http://terms.naver.com/entry.nhn?docId=2099541&amp;ref=y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7772400" cy="1470025"/>
          </a:xfrm>
        </p:spPr>
        <p:txBody>
          <a:bodyPr>
            <a:noAutofit/>
          </a:bodyPr>
          <a:lstStyle/>
          <a:p>
            <a:r>
              <a:rPr lang="en-US" altLang="ko-KR" sz="7000" b="1" dirty="0" smtClean="0">
                <a:latin typeface="굴림" pitchFamily="50" charset="-127"/>
                <a:ea typeface="굴림" pitchFamily="50" charset="-127"/>
              </a:rPr>
              <a:t>Case Conference</a:t>
            </a:r>
            <a:br>
              <a:rPr lang="en-US" altLang="ko-KR" sz="7000" b="1" dirty="0" smtClean="0">
                <a:latin typeface="굴림" pitchFamily="50" charset="-127"/>
                <a:ea typeface="굴림" pitchFamily="50" charset="-127"/>
              </a:rPr>
            </a:br>
            <a:endParaRPr lang="ko-KR" altLang="en-US" sz="70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79712" y="5013176"/>
            <a:ext cx="6915176" cy="1559024"/>
          </a:xfrm>
        </p:spPr>
        <p:txBody>
          <a:bodyPr>
            <a:normAutofit/>
          </a:bodyPr>
          <a:lstStyle/>
          <a:p>
            <a:pPr algn="r"/>
            <a:r>
              <a:rPr lang="ko-KR" altLang="en-US" sz="2500" dirty="0" smtClean="0">
                <a:solidFill>
                  <a:schemeClr val="tx1"/>
                </a:solidFill>
              </a:rPr>
              <a:t>실습장소</a:t>
            </a:r>
            <a:r>
              <a:rPr lang="en-US" altLang="ko-KR" sz="2500" dirty="0" smtClean="0">
                <a:solidFill>
                  <a:schemeClr val="tx1"/>
                </a:solidFill>
              </a:rPr>
              <a:t>: </a:t>
            </a:r>
            <a:r>
              <a:rPr lang="ko-KR" altLang="en-US" sz="2500" dirty="0" smtClean="0">
                <a:solidFill>
                  <a:schemeClr val="tx1"/>
                </a:solidFill>
              </a:rPr>
              <a:t>안양 소방서 </a:t>
            </a:r>
            <a:endParaRPr lang="en-US" altLang="ko-KR" sz="2500" dirty="0" smtClean="0">
              <a:solidFill>
                <a:schemeClr val="tx1"/>
              </a:solidFill>
            </a:endParaRPr>
          </a:p>
          <a:p>
            <a:pPr algn="r"/>
            <a:r>
              <a:rPr lang="en-US" altLang="ko-KR" sz="2500" dirty="0" smtClean="0">
                <a:solidFill>
                  <a:schemeClr val="tx1"/>
                </a:solidFill>
              </a:rPr>
              <a:t>(</a:t>
            </a:r>
            <a:r>
              <a:rPr lang="ko-KR" altLang="en-US" sz="2500" dirty="0" smtClean="0">
                <a:solidFill>
                  <a:schemeClr val="tx1"/>
                </a:solidFill>
              </a:rPr>
              <a:t>석수</a:t>
            </a:r>
            <a:r>
              <a:rPr lang="en-US" altLang="ko-KR" sz="2500" dirty="0" smtClean="0">
                <a:solidFill>
                  <a:schemeClr val="tx1"/>
                </a:solidFill>
              </a:rPr>
              <a:t>119</a:t>
            </a:r>
            <a:r>
              <a:rPr lang="ko-KR" altLang="en-US" sz="2500" dirty="0" smtClean="0">
                <a:solidFill>
                  <a:schemeClr val="tx1"/>
                </a:solidFill>
              </a:rPr>
              <a:t>소방파출소</a:t>
            </a:r>
            <a:r>
              <a:rPr lang="en-US" altLang="ko-KR" sz="2500" dirty="0" smtClean="0">
                <a:solidFill>
                  <a:schemeClr val="tx1"/>
                </a:solidFill>
              </a:rPr>
              <a:t>)</a:t>
            </a:r>
          </a:p>
          <a:p>
            <a:pPr algn="r"/>
            <a:r>
              <a:rPr lang="en-US" altLang="ko-KR" sz="2500" dirty="0" smtClean="0">
                <a:solidFill>
                  <a:schemeClr val="tx1"/>
                </a:solidFill>
              </a:rPr>
              <a:t>D-247 : </a:t>
            </a:r>
            <a:r>
              <a:rPr lang="ko-KR" altLang="en-US" sz="2500" dirty="0" smtClean="0">
                <a:solidFill>
                  <a:schemeClr val="tx1"/>
                </a:solidFill>
              </a:rPr>
              <a:t>류경남</a:t>
            </a:r>
            <a:endParaRPr lang="ko-KR" altLang="en-US" sz="2500" dirty="0">
              <a:solidFill>
                <a:schemeClr val="tx1"/>
              </a:solidFill>
            </a:endParaRPr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2051720" y="2132856"/>
            <a:ext cx="6624736" cy="16047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ko-KR" sz="5400" b="1" dirty="0" err="1" smtClean="0">
                <a:solidFill>
                  <a:schemeClr val="tx2"/>
                </a:solidFill>
              </a:rPr>
              <a:t>Abd</a:t>
            </a:r>
            <a:r>
              <a:rPr lang="en-US" altLang="ko-KR" sz="5400" b="1" dirty="0" smtClean="0">
                <a:solidFill>
                  <a:schemeClr val="tx2"/>
                </a:solidFill>
              </a:rPr>
              <a:t>. Pain(</a:t>
            </a:r>
            <a:r>
              <a:rPr lang="ko-KR" altLang="en-US" sz="5400" b="1" dirty="0" smtClean="0">
                <a:solidFill>
                  <a:schemeClr val="tx2"/>
                </a:solidFill>
              </a:rPr>
              <a:t>복통</a:t>
            </a:r>
            <a:r>
              <a:rPr lang="en-US" altLang="ko-KR" sz="5400" b="1" dirty="0" smtClean="0">
                <a:solidFill>
                  <a:schemeClr val="tx2"/>
                </a:solidFill>
              </a:rPr>
              <a:t>)</a:t>
            </a:r>
            <a:endParaRPr kumimoji="0" lang="en-US" altLang="ko-KR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143000"/>
          </a:xfrm>
        </p:spPr>
        <p:txBody>
          <a:bodyPr/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환자의 일반적 자료 </a:t>
            </a:r>
            <a:endParaRPr lang="en-US" altLang="ko-KR" b="1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0" y="1196752"/>
            <a:ext cx="8507288" cy="5277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성명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ko-KR" altLang="en-US" dirty="0" smtClean="0"/>
              <a:t>설</a:t>
            </a:r>
            <a:r>
              <a:rPr lang="en-US" altLang="ko-KR" dirty="0" smtClean="0"/>
              <a:t>OO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성별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b="1" dirty="0" smtClean="0"/>
              <a:t>신고접수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(</a:t>
            </a:r>
            <a:r>
              <a:rPr lang="en-US" altLang="ko-KR" dirty="0" smtClean="0"/>
              <a:t>2015/07/17 23:07)</a:t>
            </a:r>
          </a:p>
          <a:p>
            <a:r>
              <a:rPr lang="en-US" altLang="ko-KR" dirty="0" smtClean="0"/>
              <a:t>C.C</a:t>
            </a:r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22:00 </a:t>
            </a:r>
            <a:r>
              <a:rPr lang="ko-KR" altLang="en-US" dirty="0" smtClean="0"/>
              <a:t>부터 </a:t>
            </a:r>
            <a:r>
              <a:rPr lang="ko-KR" altLang="en-US" dirty="0" smtClean="0"/>
              <a:t>뛰던 중에 복통 극심해져 병원 이송 요청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  </a:t>
            </a:r>
            <a:r>
              <a:rPr lang="en-US" altLang="ko-KR" dirty="0" err="1" smtClean="0"/>
              <a:t>abd</a:t>
            </a:r>
            <a:r>
              <a:rPr lang="en-US" altLang="ko-KR" dirty="0" smtClean="0"/>
              <a:t>. </a:t>
            </a:r>
            <a:r>
              <a:rPr lang="en-US" altLang="ko-KR" dirty="0" smtClean="0"/>
              <a:t>Pain (RLQ)</a:t>
            </a:r>
            <a:endParaRPr lang="en-US" altLang="ko-KR" dirty="0" smtClean="0"/>
          </a:p>
        </p:txBody>
      </p:sp>
      <p:pic>
        <p:nvPicPr>
          <p:cNvPr id="4" name="내용 개체 틀 4" descr="20131128231006556zz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620688"/>
            <a:ext cx="4860032" cy="338437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143000"/>
          </a:xfrm>
        </p:spPr>
        <p:txBody>
          <a:bodyPr/>
          <a:lstStyle/>
          <a:p>
            <a:r>
              <a:rPr lang="en-US" altLang="ko-KR" b="1" dirty="0" smtClean="0"/>
              <a:t>2. </a:t>
            </a:r>
            <a:r>
              <a:rPr lang="ko-KR" altLang="en-US" b="1" dirty="0" smtClean="0"/>
              <a:t>현장상황 및 환자상태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r>
              <a:rPr lang="ko-KR" altLang="en-US" b="1" dirty="0" err="1" smtClean="0"/>
              <a:t>출동중</a:t>
            </a:r>
            <a:r>
              <a:rPr lang="ko-KR" altLang="en-US" b="1" dirty="0" smtClean="0"/>
              <a:t>  구급대원 활동</a:t>
            </a:r>
            <a:r>
              <a:rPr lang="en-US" altLang="ko-KR" dirty="0" smtClean="0"/>
              <a:t>: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무전으로 상황실에 재차 환자 주소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전번확인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전번으로 </a:t>
            </a:r>
            <a:r>
              <a:rPr lang="ko-KR" altLang="en-US" dirty="0" err="1" smtClean="0"/>
              <a:t>신고자와</a:t>
            </a:r>
            <a:r>
              <a:rPr lang="ko-KR" altLang="en-US" dirty="0" smtClean="0"/>
              <a:t> 통화해 환자 </a:t>
            </a:r>
            <a:r>
              <a:rPr lang="ko-KR" altLang="en-US" dirty="0" err="1" smtClean="0"/>
              <a:t>현상태를</a:t>
            </a:r>
            <a:r>
              <a:rPr lang="ko-KR" altLang="en-US" dirty="0" smtClean="0"/>
              <a:t> 확인함</a:t>
            </a:r>
            <a:r>
              <a:rPr lang="en-US" altLang="ko-KR" dirty="0" smtClean="0"/>
              <a:t>.</a:t>
            </a:r>
          </a:p>
          <a:p>
            <a:endParaRPr lang="en-US" altLang="ko-KR" b="1" dirty="0" smtClean="0"/>
          </a:p>
          <a:p>
            <a:r>
              <a:rPr lang="ko-KR" altLang="en-US" b="1" dirty="0" smtClean="0"/>
              <a:t>현장도착</a:t>
            </a:r>
            <a:r>
              <a:rPr lang="ko-KR" altLang="en-US" dirty="0" smtClean="0"/>
              <a:t> </a:t>
            </a:r>
            <a:r>
              <a:rPr lang="en-US" altLang="ko-KR" dirty="0" smtClean="0"/>
              <a:t> :  </a:t>
            </a:r>
            <a:r>
              <a:rPr lang="en-US" altLang="ko-KR" dirty="0" smtClean="0"/>
              <a:t>23:15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(</a:t>
            </a:r>
            <a:r>
              <a:rPr lang="ko-KR" altLang="en-US" dirty="0" smtClean="0"/>
              <a:t>현장과의 거리 약 </a:t>
            </a:r>
            <a:r>
              <a:rPr lang="en-US" altLang="ko-KR" dirty="0" smtClean="0"/>
              <a:t>2 Km)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b="1" dirty="0" smtClean="0"/>
              <a:t>현장상황</a:t>
            </a:r>
            <a:r>
              <a:rPr lang="ko-KR" altLang="en-US" dirty="0" smtClean="0"/>
              <a:t> </a:t>
            </a:r>
            <a:r>
              <a:rPr lang="en-US" altLang="ko-KR" dirty="0" smtClean="0"/>
              <a:t> :</a:t>
            </a:r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상기 </a:t>
            </a:r>
            <a:r>
              <a:rPr lang="ko-KR" altLang="en-US" dirty="0" smtClean="0"/>
              <a:t>환자는</a:t>
            </a:r>
            <a:r>
              <a:rPr lang="en-US" altLang="ko-KR" dirty="0" smtClean="0"/>
              <a:t> </a:t>
            </a:r>
            <a:r>
              <a:rPr lang="ko-KR" altLang="en-US" dirty="0" smtClean="0"/>
              <a:t>안색이 </a:t>
            </a:r>
            <a:r>
              <a:rPr lang="ko-KR" altLang="en-US" dirty="0" smtClean="0"/>
              <a:t>창백하며 식은땀 흘리는 모습 관찰됨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ko-KR" altLang="en-US" dirty="0" smtClean="0"/>
              <a:t>    </a:t>
            </a:r>
            <a:r>
              <a:rPr lang="ko-KR" altLang="en-US" dirty="0" smtClean="0"/>
              <a:t>앞으로 </a:t>
            </a:r>
            <a:r>
              <a:rPr lang="ko-KR" altLang="en-US" dirty="0" smtClean="0"/>
              <a:t>복통 극심함 호소 거동가능</a:t>
            </a:r>
            <a:r>
              <a:rPr lang="en-US" altLang="ko-KR" dirty="0" smtClean="0"/>
              <a:t>,</a:t>
            </a:r>
            <a:r>
              <a:rPr lang="ko-KR" altLang="en-US" dirty="0" smtClean="0"/>
              <a:t>허리를 굽힘</a:t>
            </a: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052736"/>
          </a:xfrm>
        </p:spPr>
        <p:txBody>
          <a:bodyPr/>
          <a:lstStyle/>
          <a:p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568952" cy="5733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300" dirty="0" smtClean="0"/>
              <a:t>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활력징후 </a:t>
            </a:r>
            <a:endParaRPr lang="en-US" altLang="ko-KR" sz="2000" dirty="0" smtClean="0"/>
          </a:p>
          <a:p>
            <a:pPr>
              <a:buNone/>
            </a:pPr>
            <a:endParaRPr lang="ko-KR" altLang="en-US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혈압 </a:t>
            </a:r>
            <a:r>
              <a:rPr lang="en-US" altLang="ko-KR" sz="2000" dirty="0" smtClean="0"/>
              <a:t>:140/80, </a:t>
            </a:r>
          </a:p>
          <a:p>
            <a:pPr>
              <a:buNone/>
            </a:pPr>
            <a:r>
              <a:rPr lang="ko-KR" altLang="en-US" sz="2000" dirty="0" smtClean="0"/>
              <a:t>  </a:t>
            </a:r>
            <a:r>
              <a:rPr lang="ko-KR" altLang="en-US" sz="2000" dirty="0" smtClean="0"/>
              <a:t>맥박</a:t>
            </a:r>
            <a:r>
              <a:rPr lang="en-US" altLang="ko-KR" sz="2000" dirty="0" smtClean="0"/>
              <a:t>:83  </a:t>
            </a:r>
          </a:p>
          <a:p>
            <a:pPr>
              <a:buNone/>
            </a:pPr>
            <a:r>
              <a:rPr lang="ko-KR" altLang="en-US" sz="2000" dirty="0" smtClean="0"/>
              <a:t>  호흡</a:t>
            </a:r>
            <a:r>
              <a:rPr lang="en-US" altLang="ko-KR" sz="2000" dirty="0" smtClean="0"/>
              <a:t>:16, </a:t>
            </a:r>
          </a:p>
          <a:p>
            <a:pPr>
              <a:buNone/>
            </a:pPr>
            <a:r>
              <a:rPr lang="ko-KR" altLang="en-US" sz="2000" dirty="0" smtClean="0"/>
              <a:t>  체온</a:t>
            </a:r>
            <a:r>
              <a:rPr lang="en-US" altLang="ko-KR" sz="2000" dirty="0" smtClean="0"/>
              <a:t>: </a:t>
            </a:r>
            <a:r>
              <a:rPr lang="en-US" altLang="ko-KR" sz="2000" dirty="0" smtClean="0"/>
              <a:t>36.5</a:t>
            </a:r>
            <a:endParaRPr lang="en-US" altLang="ko-KR" dirty="0" smtClean="0"/>
          </a:p>
          <a:p>
            <a:pPr>
              <a:buNone/>
            </a:pP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88640"/>
            <a:ext cx="5904656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3. </a:t>
            </a:r>
            <a:r>
              <a:rPr lang="ko-KR" altLang="en-US" b="1" dirty="0" smtClean="0"/>
              <a:t>병원 전 응급 처치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686800" cy="57332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b="1" dirty="0" smtClean="0"/>
              <a:t>-</a:t>
            </a:r>
            <a:r>
              <a:rPr lang="ko-KR" altLang="en-US" b="1" dirty="0" smtClean="0"/>
              <a:t>현장에서 </a:t>
            </a:r>
            <a:r>
              <a:rPr lang="en-US" altLang="ko-KR" b="1" dirty="0" smtClean="0"/>
              <a:t>.</a:t>
            </a:r>
          </a:p>
          <a:p>
            <a:r>
              <a:rPr lang="en-US" altLang="ko-KR" dirty="0" smtClean="0"/>
              <a:t>23</a:t>
            </a:r>
            <a:r>
              <a:rPr lang="en-US" altLang="ko-KR" dirty="0" smtClean="0"/>
              <a:t>:15 </a:t>
            </a:r>
            <a:r>
              <a:rPr lang="en-US" altLang="ko-KR" dirty="0" smtClean="0"/>
              <a:t>:</a:t>
            </a:r>
            <a:r>
              <a:rPr lang="ko-KR" altLang="en-US" dirty="0" smtClean="0"/>
              <a:t>  환자 접촉하며 환자상태 확인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ko-KR" altLang="en-US" dirty="0" smtClean="0"/>
              <a:t>복통 호소</a:t>
            </a:r>
            <a:r>
              <a:rPr lang="en-US" altLang="ko-KR" dirty="0" smtClean="0"/>
              <a:t>(RLQ)</a:t>
            </a:r>
            <a:r>
              <a:rPr lang="ko-KR" altLang="en-US" dirty="0" smtClean="0"/>
              <a:t> </a:t>
            </a:r>
            <a:r>
              <a:rPr lang="ko-KR" altLang="en-US" dirty="0" smtClean="0"/>
              <a:t>부위 </a:t>
            </a:r>
            <a:r>
              <a:rPr lang="ko-KR" altLang="en-US" dirty="0" smtClean="0"/>
              <a:t>확인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ko-KR" altLang="en-US" dirty="0" smtClean="0"/>
              <a:t>구토 </a:t>
            </a:r>
            <a:r>
              <a:rPr lang="ko-KR" altLang="en-US" dirty="0" smtClean="0"/>
              <a:t>유무</a:t>
            </a:r>
            <a:r>
              <a:rPr lang="en-US" altLang="ko-KR" dirty="0" smtClean="0"/>
              <a:t>(</a:t>
            </a:r>
            <a:r>
              <a:rPr lang="ko-KR" altLang="en-US" dirty="0" smtClean="0"/>
              <a:t>없음</a:t>
            </a:r>
            <a:r>
              <a:rPr lang="en-US" altLang="ko-KR" dirty="0" smtClean="0"/>
              <a:t>)</a:t>
            </a:r>
          </a:p>
          <a:p>
            <a:pPr>
              <a:buNone/>
            </a:pPr>
            <a:r>
              <a:rPr lang="ko-KR" altLang="en-US" dirty="0" smtClean="0"/>
              <a:t>통증 </a:t>
            </a:r>
            <a:r>
              <a:rPr lang="ko-KR" altLang="en-US" dirty="0" smtClean="0"/>
              <a:t>지속시간 </a:t>
            </a:r>
            <a:r>
              <a:rPr lang="en-US" altLang="ko-KR" dirty="0" smtClean="0"/>
              <a:t>(22:00</a:t>
            </a:r>
            <a:r>
              <a:rPr lang="ko-KR" altLang="en-US" dirty="0" smtClean="0"/>
              <a:t>경부터 지속적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pPr>
              <a:buNone/>
            </a:pPr>
            <a:endParaRPr lang="en-US" altLang="ko-KR" b="1" dirty="0" smtClean="0"/>
          </a:p>
          <a:p>
            <a:pPr>
              <a:buNone/>
            </a:pPr>
            <a:r>
              <a:rPr lang="en-US" altLang="ko-KR" b="1" dirty="0" smtClean="0"/>
              <a:t>-</a:t>
            </a:r>
            <a:r>
              <a:rPr lang="ko-KR" altLang="en-US" b="1" dirty="0" smtClean="0"/>
              <a:t>구급차로 </a:t>
            </a:r>
            <a:r>
              <a:rPr lang="ko-KR" altLang="en-US" b="1" dirty="0" smtClean="0"/>
              <a:t>이송 중 </a:t>
            </a:r>
            <a:r>
              <a:rPr lang="en-US" altLang="ko-KR" b="1" dirty="0" smtClean="0"/>
              <a:t>.</a:t>
            </a:r>
          </a:p>
          <a:p>
            <a:r>
              <a:rPr lang="en-US" altLang="ko-KR" dirty="0" smtClean="0"/>
              <a:t>23:20 </a:t>
            </a:r>
            <a:r>
              <a:rPr lang="en-US" altLang="ko-KR" dirty="0" smtClean="0"/>
              <a:t>:  V/S </a:t>
            </a:r>
            <a:r>
              <a:rPr lang="ko-KR" altLang="en-US" dirty="0" smtClean="0"/>
              <a:t>측정 및 환자 </a:t>
            </a:r>
            <a:r>
              <a:rPr lang="ko-KR" altLang="en-US" dirty="0" smtClean="0"/>
              <a:t>상태확인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(</a:t>
            </a:r>
            <a:r>
              <a:rPr lang="ko-KR" altLang="en-US" dirty="0" smtClean="0"/>
              <a:t>환자 본인 과거 </a:t>
            </a:r>
            <a:r>
              <a:rPr lang="ko-KR" altLang="en-US" dirty="0" err="1" smtClean="0"/>
              <a:t>서혜부</a:t>
            </a:r>
            <a:r>
              <a:rPr lang="ko-KR" altLang="en-US" dirty="0" smtClean="0"/>
              <a:t> 탈장 </a:t>
            </a:r>
            <a:r>
              <a:rPr lang="ko-KR" altLang="en-US" dirty="0" err="1" smtClean="0"/>
              <a:t>과거력</a:t>
            </a:r>
            <a:r>
              <a:rPr lang="ko-KR" altLang="en-US" dirty="0" smtClean="0"/>
              <a:t> 있으며 증상 그 당시와 </a:t>
            </a:r>
            <a:r>
              <a:rPr lang="ko-KR" altLang="en-US" dirty="0" err="1" smtClean="0"/>
              <a:t>비슷하다함</a:t>
            </a:r>
            <a:r>
              <a:rPr lang="en-US" altLang="ko-KR" dirty="0" smtClean="0"/>
              <a:t>.)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23:22: </a:t>
            </a:r>
            <a:r>
              <a:rPr lang="ko-KR" altLang="en-US" dirty="0" smtClean="0"/>
              <a:t>끙끙 거리며 복통 </a:t>
            </a:r>
            <a:r>
              <a:rPr lang="ko-KR" altLang="en-US" dirty="0" err="1" smtClean="0"/>
              <a:t>극심히</a:t>
            </a:r>
            <a:r>
              <a:rPr lang="ko-KR" altLang="en-US" dirty="0" smtClean="0"/>
              <a:t> 호소</a:t>
            </a:r>
            <a:r>
              <a:rPr lang="en-US" altLang="ko-KR" dirty="0" smtClean="0"/>
              <a:t>,</a:t>
            </a:r>
            <a:r>
              <a:rPr lang="ko-KR" altLang="en-US" dirty="0" smtClean="0"/>
              <a:t>불안감 </a:t>
            </a:r>
            <a:r>
              <a:rPr lang="ko-KR" altLang="en-US" dirty="0" smtClean="0"/>
              <a:t>호소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            </a:t>
            </a:r>
            <a:r>
              <a:rPr lang="ko-KR" altLang="en-US" dirty="0" smtClean="0"/>
              <a:t>상체 </a:t>
            </a:r>
            <a:r>
              <a:rPr lang="ko-KR" altLang="en-US" dirty="0" smtClean="0"/>
              <a:t>거상 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 smtClean="0"/>
              <a:t>안위도모 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endParaRPr lang="en-US" altLang="ko-KR" sz="2200" dirty="0" smtClean="0"/>
          </a:p>
          <a:p>
            <a:endParaRPr lang="en-US" altLang="ko-KR" sz="2200" dirty="0" smtClean="0"/>
          </a:p>
          <a:p>
            <a:pPr>
              <a:buNone/>
            </a:pPr>
            <a:r>
              <a:rPr lang="en-US" altLang="ko-KR" sz="2200" dirty="0" smtClean="0"/>
              <a:t>              </a:t>
            </a:r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143000"/>
          </a:xfrm>
        </p:spPr>
        <p:txBody>
          <a:bodyPr/>
          <a:lstStyle/>
          <a:p>
            <a:r>
              <a:rPr lang="en-US" altLang="ko-KR" b="1" dirty="0" smtClean="0"/>
              <a:t>4. </a:t>
            </a:r>
            <a:r>
              <a:rPr lang="ko-KR" altLang="en-US" b="1" dirty="0" smtClean="0"/>
              <a:t>병원인계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7467600" cy="4873752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  <a:p>
            <a:r>
              <a:rPr lang="ko-KR" altLang="en-US" sz="2600" dirty="0" smtClean="0"/>
              <a:t>여의도성모 도착시간</a:t>
            </a:r>
            <a:r>
              <a:rPr lang="en-US" altLang="ko-KR" sz="2600" dirty="0" smtClean="0"/>
              <a:t>: </a:t>
            </a:r>
            <a:r>
              <a:rPr lang="en-US" altLang="ko-KR" sz="2600" dirty="0" smtClean="0"/>
              <a:t>23:25 </a:t>
            </a:r>
            <a:r>
              <a:rPr lang="en-US" altLang="ko-KR" sz="2600" dirty="0" smtClean="0"/>
              <a:t>(</a:t>
            </a:r>
            <a:r>
              <a:rPr lang="ko-KR" altLang="en-US" sz="2600" dirty="0" smtClean="0"/>
              <a:t>현장거리</a:t>
            </a:r>
            <a:r>
              <a:rPr lang="en-US" altLang="ko-KR" sz="2600" dirty="0" smtClean="0"/>
              <a:t>:1 </a:t>
            </a:r>
            <a:r>
              <a:rPr lang="en-US" altLang="ko-KR" sz="2600" dirty="0" smtClean="0"/>
              <a:t>Km)</a:t>
            </a:r>
          </a:p>
          <a:p>
            <a:r>
              <a:rPr lang="ko-KR" altLang="en-US" sz="2600" dirty="0" err="1" smtClean="0"/>
              <a:t>귀소시간</a:t>
            </a:r>
            <a:r>
              <a:rPr lang="en-US" altLang="ko-KR" sz="2600" dirty="0" smtClean="0"/>
              <a:t>: </a:t>
            </a:r>
            <a:r>
              <a:rPr lang="en-US" altLang="ko-KR" sz="2600" dirty="0" smtClean="0"/>
              <a:t>23:43</a:t>
            </a:r>
            <a:endParaRPr lang="en-US" altLang="ko-KR" sz="2600" dirty="0" smtClean="0"/>
          </a:p>
          <a:p>
            <a:pPr>
              <a:buNone/>
            </a:pPr>
            <a:endParaRPr lang="en-US" altLang="ko-KR" sz="26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331640" y="2708920"/>
            <a:ext cx="7467600" cy="4873752"/>
          </a:xfrm>
        </p:spPr>
        <p:txBody>
          <a:bodyPr/>
          <a:lstStyle/>
          <a:p>
            <a:pPr lvl="0">
              <a:buNone/>
            </a:pPr>
            <a:r>
              <a:rPr lang="en-US" altLang="ko-KR" sz="6600" b="1" dirty="0" err="1" smtClean="0"/>
              <a:t>abd</a:t>
            </a:r>
            <a:r>
              <a:rPr lang="en-US" altLang="ko-KR" sz="6600" b="1" dirty="0" smtClean="0"/>
              <a:t>. Pain(</a:t>
            </a:r>
            <a:r>
              <a:rPr lang="ko-KR" altLang="en-US" sz="6600" b="1" dirty="0" smtClean="0"/>
              <a:t>복통</a:t>
            </a:r>
            <a:r>
              <a:rPr lang="en-US" altLang="ko-KR" sz="6600" b="1" dirty="0" smtClean="0"/>
              <a:t>) </a:t>
            </a:r>
            <a:endParaRPr lang="en-US" altLang="ko-KR" sz="6600" b="1" dirty="0" smtClean="0"/>
          </a:p>
          <a:p>
            <a:pPr lvl="0">
              <a:buNone/>
            </a:pPr>
            <a:r>
              <a:rPr lang="en-US" altLang="ko-KR" sz="6600" b="1" dirty="0" smtClean="0"/>
              <a:t> </a:t>
            </a:r>
            <a:endParaRPr lang="ko-KR" altLang="en-US" sz="6600" cap="small" dirty="0" smtClean="0">
              <a:solidFill>
                <a:schemeClr val="tx2"/>
              </a:solidFill>
            </a:endParaRPr>
          </a:p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27584" y="764704"/>
            <a:ext cx="40907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b="1" dirty="0" smtClean="0"/>
              <a:t>case Review</a:t>
            </a:r>
            <a:endParaRPr lang="ko-KR" alt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95536" y="1984248"/>
            <a:ext cx="7467600" cy="4873752"/>
          </a:xfrm>
        </p:spPr>
        <p:txBody>
          <a:bodyPr>
            <a:normAutofit/>
          </a:bodyPr>
          <a:lstStyle/>
          <a:p>
            <a:r>
              <a:rPr lang="ko-KR" altLang="ko-KR" b="1" dirty="0" smtClean="0"/>
              <a:t>복통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배탈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정의</a:t>
            </a:r>
            <a:r>
              <a:rPr lang="en-US" altLang="ko-KR" dirty="0" smtClean="0"/>
              <a:t>: </a:t>
            </a:r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ko-KR" dirty="0" smtClean="0"/>
              <a:t>배가 아픈 것을 말한다. </a:t>
            </a:r>
            <a:r>
              <a:rPr lang="ko-KR" altLang="ko-KR" dirty="0" smtClean="0">
                <a:hlinkClick r:id="rId2" tooltip="질병"/>
              </a:rPr>
              <a:t>질병</a:t>
            </a:r>
            <a:r>
              <a:rPr lang="ko-KR" altLang="ko-KR" dirty="0" smtClean="0"/>
              <a:t>에 의하여 생길 수도 있으나 대부분 음식을 지나치게 많이 먹거나 상한 음식을 먹었을 때 많이 일어난다. 여름철 복통과 가을 복통이 다른 경우가 있다.</a:t>
            </a:r>
            <a:r>
              <a:rPr lang="ko-KR" altLang="ko-KR" baseline="30000" dirty="0" smtClean="0">
                <a:hlinkClick r:id="rId3"/>
              </a:rPr>
              <a:t>[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★ </a:t>
            </a:r>
            <a:r>
              <a:rPr lang="ko-KR" altLang="en-US" dirty="0" smtClean="0"/>
              <a:t>전 연령층에서 나타남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★ </a:t>
            </a:r>
            <a:r>
              <a:rPr lang="ko-KR" altLang="en-US" dirty="0" smtClean="0"/>
              <a:t>각 질환 별로 통증의 위치가 다르다</a:t>
            </a:r>
            <a:r>
              <a:rPr lang="en-US" altLang="ko-KR" dirty="0" smtClean="0"/>
              <a:t>.   </a:t>
            </a:r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683568" y="476672"/>
            <a:ext cx="7272808" cy="868958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lvl="0">
              <a:spcBef>
                <a:spcPct val="0"/>
              </a:spcBef>
            </a:pPr>
            <a:r>
              <a:rPr lang="en-US" altLang="ko-KR" sz="4500" b="1" dirty="0" err="1" smtClean="0"/>
              <a:t>abd</a:t>
            </a:r>
            <a:r>
              <a:rPr lang="en-US" altLang="ko-KR" sz="4500" b="1" dirty="0" smtClean="0"/>
              <a:t>. Pain</a:t>
            </a:r>
            <a:r>
              <a:rPr lang="en-US" altLang="ko-KR" sz="4800" b="1" dirty="0" smtClean="0"/>
              <a:t>(</a:t>
            </a:r>
            <a:r>
              <a:rPr lang="ko-KR" altLang="en-US" sz="4800" b="1" dirty="0" smtClean="0"/>
              <a:t>복통</a:t>
            </a:r>
            <a:r>
              <a:rPr lang="en-US" altLang="ko-KR" sz="4800" b="1" dirty="0" smtClean="0"/>
              <a:t>)</a:t>
            </a:r>
            <a:endParaRPr kumimoji="0" lang="ko-KR" alt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539552" y="764704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ko-KR" altLang="en-US" b="1" dirty="0" smtClean="0"/>
              <a:t>분류</a:t>
            </a:r>
            <a:endParaRPr lang="en-US" altLang="ko-KR" b="1" dirty="0" smtClean="0"/>
          </a:p>
          <a:p>
            <a:pPr>
              <a:buNone/>
            </a:pPr>
            <a:r>
              <a:rPr lang="en-US" altLang="ko-KR" b="1" dirty="0" smtClean="0"/>
              <a:t> -</a:t>
            </a:r>
            <a:r>
              <a:rPr lang="ko-KR" altLang="ko-KR" b="1" dirty="0" smtClean="0"/>
              <a:t>복강 내 </a:t>
            </a:r>
          </a:p>
          <a:p>
            <a:pPr lvl="1"/>
            <a:r>
              <a:rPr lang="ko-KR" altLang="ko-KR" dirty="0" err="1" smtClean="0"/>
              <a:t>위장성</a:t>
            </a:r>
            <a:r>
              <a:rPr lang="ko-KR" altLang="ko-KR" dirty="0" smtClean="0"/>
              <a:t>: 소장 장애, </a:t>
            </a:r>
            <a:r>
              <a:rPr lang="ko-KR" altLang="ko-KR" dirty="0" smtClean="0">
                <a:hlinkClick r:id="rId2" tooltip="췌장염"/>
              </a:rPr>
              <a:t>췌장염</a:t>
            </a:r>
            <a:r>
              <a:rPr lang="ko-KR" altLang="ko-KR" dirty="0" smtClean="0"/>
              <a:t>, </a:t>
            </a:r>
            <a:r>
              <a:rPr lang="ko-KR" altLang="ko-KR" dirty="0" err="1" smtClean="0">
                <a:hlinkClick r:id="rId3" tooltip="게실염"/>
              </a:rPr>
              <a:t>게실염</a:t>
            </a:r>
            <a:endParaRPr lang="ko-KR" altLang="ko-KR" dirty="0" smtClean="0"/>
          </a:p>
          <a:p>
            <a:pPr lvl="1"/>
            <a:r>
              <a:rPr lang="ko-KR" altLang="ko-KR" dirty="0" smtClean="0"/>
              <a:t>비뇨생식기: </a:t>
            </a:r>
            <a:r>
              <a:rPr lang="ko-KR" altLang="ko-KR" dirty="0" err="1" smtClean="0"/>
              <a:t>신장부</a:t>
            </a:r>
            <a:r>
              <a:rPr lang="ko-KR" altLang="ko-KR" dirty="0" smtClean="0"/>
              <a:t> 통증, 급성 </a:t>
            </a:r>
            <a:r>
              <a:rPr lang="ko-KR" altLang="ko-KR" dirty="0" err="1" smtClean="0"/>
              <a:t>요정체</a:t>
            </a:r>
            <a:r>
              <a:rPr lang="ko-KR" altLang="ko-KR" dirty="0" smtClean="0"/>
              <a:t>, </a:t>
            </a:r>
          </a:p>
          <a:p>
            <a:pPr lvl="1"/>
            <a:r>
              <a:rPr lang="ko-KR" altLang="ko-KR" dirty="0" smtClean="0"/>
              <a:t>산부인과 관련: 골반 내 염증(PID), </a:t>
            </a:r>
            <a:r>
              <a:rPr lang="ko-KR" altLang="ko-KR" dirty="0" err="1" smtClean="0"/>
              <a:t>자궁외</a:t>
            </a:r>
            <a:r>
              <a:rPr lang="ko-KR" altLang="ko-KR" dirty="0" smtClean="0"/>
              <a:t> 임신</a:t>
            </a:r>
          </a:p>
          <a:p>
            <a:pPr lvl="1"/>
            <a:r>
              <a:rPr lang="ko-KR" altLang="ko-KR" dirty="0" err="1" smtClean="0"/>
              <a:t>혈관성</a:t>
            </a:r>
            <a:r>
              <a:rPr lang="ko-KR" altLang="ko-KR" dirty="0" smtClean="0"/>
              <a:t>: 복부 대동맥 비대증, </a:t>
            </a:r>
            <a:r>
              <a:rPr lang="ko-KR" altLang="ko-KR" dirty="0" err="1" smtClean="0"/>
              <a:t>장간막</a:t>
            </a:r>
            <a:r>
              <a:rPr lang="ko-KR" altLang="ko-KR" dirty="0" smtClean="0"/>
              <a:t> </a:t>
            </a:r>
            <a:r>
              <a:rPr lang="ko-KR" altLang="ko-KR" dirty="0" err="1" smtClean="0"/>
              <a:t>허혈</a:t>
            </a:r>
            <a:r>
              <a:rPr lang="ko-KR" altLang="ko-KR" dirty="0" smtClean="0"/>
              <a:t>, </a:t>
            </a:r>
            <a:r>
              <a:rPr lang="ko-KR" altLang="ko-KR" dirty="0" err="1" smtClean="0"/>
              <a:t>허혈성</a:t>
            </a:r>
            <a:r>
              <a:rPr lang="ko-KR" altLang="ko-KR" dirty="0" smtClean="0"/>
              <a:t> 대장염</a:t>
            </a:r>
            <a:endParaRPr lang="en-US" altLang="ko-KR" dirty="0" smtClean="0"/>
          </a:p>
          <a:p>
            <a:pPr lvl="1"/>
            <a:endParaRPr lang="ko-KR" altLang="ko-KR" dirty="0" smtClean="0"/>
          </a:p>
          <a:p>
            <a:pPr>
              <a:buNone/>
            </a:pPr>
            <a:r>
              <a:rPr lang="en-US" altLang="ko-KR" b="1" dirty="0" smtClean="0"/>
              <a:t> -</a:t>
            </a:r>
            <a:r>
              <a:rPr lang="ko-KR" altLang="ko-KR" b="1" dirty="0" smtClean="0"/>
              <a:t>복강 외 </a:t>
            </a:r>
          </a:p>
          <a:p>
            <a:pPr lvl="1"/>
            <a:r>
              <a:rPr lang="ko-KR" altLang="ko-KR" dirty="0" smtClean="0"/>
              <a:t>심혈관</a:t>
            </a:r>
          </a:p>
          <a:p>
            <a:pPr lvl="1"/>
            <a:r>
              <a:rPr lang="ko-KR" altLang="ko-KR" dirty="0" err="1" smtClean="0"/>
              <a:t>복벽</a:t>
            </a:r>
            <a:r>
              <a:rPr lang="ko-KR" altLang="ko-KR" dirty="0" smtClean="0"/>
              <a:t>: </a:t>
            </a:r>
            <a:r>
              <a:rPr lang="ko-KR" altLang="ko-KR" dirty="0" err="1" smtClean="0"/>
              <a:t>탈장</a:t>
            </a:r>
            <a:r>
              <a:rPr lang="ko-KR" altLang="en-US" dirty="0" err="1" smtClean="0"/>
              <a:t>등</a:t>
            </a:r>
            <a:endParaRPr lang="ko-KR" altLang="ko-KR" dirty="0" smtClean="0"/>
          </a:p>
          <a:p>
            <a:pPr lvl="1"/>
            <a:r>
              <a:rPr lang="ko-KR" altLang="ko-KR" dirty="0" err="1" smtClean="0"/>
              <a:t>대사성</a:t>
            </a:r>
            <a:r>
              <a:rPr lang="ko-KR" altLang="ko-KR" dirty="0" smtClean="0"/>
              <a:t>, 독성: 독성(감염성, 중독성), </a:t>
            </a:r>
            <a:r>
              <a:rPr lang="ko-KR" altLang="ko-KR" dirty="0" err="1" smtClean="0"/>
              <a:t>대사성</a:t>
            </a:r>
            <a:endParaRPr lang="ko-KR" altLang="ko-KR" dirty="0" smtClean="0"/>
          </a:p>
          <a:p>
            <a:pPr lvl="1"/>
            <a:r>
              <a:rPr lang="ko-KR" altLang="ko-KR" dirty="0" smtClean="0"/>
              <a:t>신경성</a:t>
            </a:r>
          </a:p>
          <a:p>
            <a:pPr lvl="1"/>
            <a:r>
              <a:rPr lang="ko-KR" altLang="ko-KR" dirty="0" err="1" smtClean="0"/>
              <a:t>비특이성</a:t>
            </a:r>
            <a:r>
              <a:rPr lang="ko-KR" altLang="ko-KR" dirty="0" smtClean="0"/>
              <a:t> 복통(응급실 </a:t>
            </a:r>
            <a:r>
              <a:rPr lang="ko-KR" altLang="ko-KR" dirty="0" err="1" smtClean="0"/>
              <a:t>내원환자</a:t>
            </a:r>
            <a:r>
              <a:rPr lang="ko-KR" altLang="ko-KR" dirty="0" smtClean="0"/>
              <a:t> 중 가장 많은 수를 차지)</a:t>
            </a:r>
          </a:p>
          <a:p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11560" y="1340768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ko-KR" altLang="en-US" b="1" dirty="0" smtClean="0"/>
              <a:t>병력상의 특징</a:t>
            </a:r>
            <a:r>
              <a:rPr lang="en-US" altLang="ko-KR" b="1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-</a:t>
            </a:r>
            <a:r>
              <a:rPr lang="ko-KR" altLang="ko-KR" dirty="0" smtClean="0"/>
              <a:t>통증의 성질 위치, 양상, 정도, 시작시간, 지속 시간, 악화 또는 완화 요인, 시간의 경과에 따른 변화</a:t>
            </a:r>
            <a:r>
              <a:rPr lang="en-US" altLang="ko-KR" dirty="0" smtClean="0"/>
              <a:t>.</a:t>
            </a:r>
          </a:p>
          <a:p>
            <a:endParaRPr lang="ko-KR" altLang="ko-KR" dirty="0" smtClean="0"/>
          </a:p>
          <a:p>
            <a:pPr lvl="1"/>
            <a:r>
              <a:rPr lang="ko-KR" altLang="ko-KR" dirty="0" smtClean="0"/>
              <a:t>소화기 계통 : 식욕부진. N/V</a:t>
            </a:r>
          </a:p>
          <a:p>
            <a:pPr lvl="1"/>
            <a:r>
              <a:rPr lang="ko-KR" altLang="ko-KR" dirty="0" smtClean="0"/>
              <a:t>비뇨생식기 계통 : 배뇨기능의 </a:t>
            </a:r>
            <a:r>
              <a:rPr lang="ko-KR" altLang="ko-KR" dirty="0" smtClean="0"/>
              <a:t>변화</a:t>
            </a:r>
            <a:endParaRPr lang="en-US" altLang="ko-KR" dirty="0" smtClean="0"/>
          </a:p>
          <a:p>
            <a:pPr lvl="1">
              <a:buNone/>
            </a:pPr>
            <a:r>
              <a:rPr lang="ko-KR" altLang="ko-KR" dirty="0" smtClean="0"/>
              <a:t>(</a:t>
            </a:r>
            <a:r>
              <a:rPr lang="ko-KR" altLang="ko-KR" dirty="0" smtClean="0"/>
              <a:t>배뇨곤란, </a:t>
            </a:r>
            <a:r>
              <a:rPr lang="ko-KR" altLang="ko-KR" dirty="0" err="1" smtClean="0"/>
              <a:t>빈뇨</a:t>
            </a:r>
            <a:r>
              <a:rPr lang="ko-KR" altLang="ko-KR" dirty="0" smtClean="0"/>
              <a:t>, 혈뇨 </a:t>
            </a:r>
            <a:r>
              <a:rPr lang="ko-KR" altLang="ko-KR" dirty="0" err="1" smtClean="0"/>
              <a:t>잔뇨감</a:t>
            </a:r>
            <a:r>
              <a:rPr lang="ko-KR" altLang="ko-KR" dirty="0" smtClean="0"/>
              <a:t>, </a:t>
            </a:r>
            <a:r>
              <a:rPr lang="ko-KR" altLang="ko-KR" dirty="0" err="1" smtClean="0"/>
              <a:t>요실금</a:t>
            </a:r>
            <a:r>
              <a:rPr lang="ko-KR" altLang="ko-KR" dirty="0" smtClean="0"/>
              <a:t>)</a:t>
            </a:r>
          </a:p>
          <a:p>
            <a:pPr lvl="1"/>
            <a:r>
              <a:rPr lang="ko-KR" altLang="ko-KR" dirty="0" smtClean="0"/>
              <a:t>부인과 계통: </a:t>
            </a:r>
            <a:r>
              <a:rPr lang="ko-KR" altLang="ko-KR" dirty="0" smtClean="0">
                <a:hlinkClick r:id="rId2" tooltip="생리"/>
              </a:rPr>
              <a:t>생리</a:t>
            </a:r>
            <a:r>
              <a:rPr lang="ko-KR" altLang="ko-KR" dirty="0" smtClean="0"/>
              <a:t>, 성교방법, 질 분비물, 최근의 </a:t>
            </a:r>
            <a:r>
              <a:rPr lang="ko-KR" altLang="ko-KR" dirty="0" err="1" smtClean="0"/>
              <a:t>성교통</a:t>
            </a:r>
            <a:r>
              <a:rPr lang="ko-KR" altLang="ko-KR" dirty="0" smtClean="0"/>
              <a:t>, 임신횟수, 분만횟수, 유산,</a:t>
            </a:r>
          </a:p>
          <a:p>
            <a:pPr lvl="1"/>
            <a:r>
              <a:rPr lang="ko-KR" altLang="ko-KR" dirty="0" err="1" smtClean="0"/>
              <a:t>자궁외</a:t>
            </a:r>
            <a:r>
              <a:rPr lang="ko-KR" altLang="ko-KR" dirty="0" smtClean="0"/>
              <a:t> </a:t>
            </a:r>
            <a:r>
              <a:rPr lang="ko-KR" altLang="ko-KR" dirty="0" smtClean="0">
                <a:hlinkClick r:id="rId3" tooltip="임신"/>
              </a:rPr>
              <a:t>임신</a:t>
            </a:r>
            <a:r>
              <a:rPr lang="ko-KR" altLang="ko-KR" dirty="0" smtClean="0"/>
              <a:t>, </a:t>
            </a:r>
            <a:r>
              <a:rPr lang="ko-KR" altLang="ko-KR" dirty="0" err="1" smtClean="0"/>
              <a:t>물혹</a:t>
            </a:r>
            <a:r>
              <a:rPr lang="ko-KR" altLang="ko-KR" dirty="0" smtClean="0"/>
              <a:t>, </a:t>
            </a:r>
            <a:r>
              <a:rPr lang="ko-KR" altLang="ko-KR" dirty="0" err="1" smtClean="0"/>
              <a:t>섬유종</a:t>
            </a:r>
            <a:r>
              <a:rPr lang="ko-KR" altLang="ko-KR" dirty="0" smtClean="0"/>
              <a:t>, </a:t>
            </a:r>
            <a:r>
              <a:rPr lang="ko-KR" altLang="ko-KR" dirty="0" err="1" smtClean="0"/>
              <a:t>골반내</a:t>
            </a:r>
            <a:r>
              <a:rPr lang="ko-KR" altLang="ko-KR" dirty="0" smtClean="0"/>
              <a:t> 염증 복강경수술여부</a:t>
            </a:r>
          </a:p>
          <a:p>
            <a:pPr lvl="1"/>
            <a:r>
              <a:rPr lang="ko-KR" altLang="ko-KR" dirty="0" smtClean="0"/>
              <a:t>혈관 계통: 특히 노인환자에서 MI, </a:t>
            </a:r>
            <a:r>
              <a:rPr lang="ko-KR" altLang="ko-KR" dirty="0" err="1" smtClean="0"/>
              <a:t>허혈성</a:t>
            </a:r>
            <a:r>
              <a:rPr lang="ko-KR" altLang="ko-KR" dirty="0" smtClean="0"/>
              <a:t> </a:t>
            </a:r>
            <a:r>
              <a:rPr lang="ko-KR" altLang="ko-KR" dirty="0" err="1" smtClean="0"/>
              <a:t>심질환</a:t>
            </a:r>
            <a:r>
              <a:rPr lang="ko-KR" altLang="ko-KR" dirty="0" smtClean="0"/>
              <a:t>, 심근이상, AF, </a:t>
            </a:r>
            <a:r>
              <a:rPr lang="ko-KR" altLang="ko-KR" dirty="0" err="1" smtClean="0"/>
              <a:t>항응고제상용</a:t>
            </a:r>
            <a:r>
              <a:rPr lang="ko-KR" altLang="ko-KR" dirty="0" smtClean="0"/>
              <a:t>, CHF, 말초혈관질환, 대동맥류의 가족력</a:t>
            </a:r>
            <a:endParaRPr lang="ko-KR" altLang="ko-K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7467600" cy="1143000"/>
          </a:xfrm>
        </p:spPr>
        <p:txBody>
          <a:bodyPr/>
          <a:lstStyle/>
          <a:p>
            <a:pPr algn="ctr"/>
            <a:r>
              <a:rPr lang="ko-KR" altLang="en-US" sz="2700" b="1" dirty="0" smtClean="0"/>
              <a:t>급성 복통의 </a:t>
            </a:r>
            <a:r>
              <a:rPr lang="ko-KR" altLang="en-US" sz="2700" b="1" dirty="0" smtClean="0"/>
              <a:t>흔한  </a:t>
            </a:r>
            <a:r>
              <a:rPr lang="ko-KR" altLang="en-US" sz="2700" b="1" dirty="0" smtClean="0"/>
              <a:t>원인 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비특이적 복통  </a:t>
            </a:r>
            <a:r>
              <a:rPr lang="en-US" altLang="ko-KR" dirty="0" smtClean="0"/>
              <a:t>(34%) </a:t>
            </a:r>
            <a:endParaRPr lang="ko-KR" altLang="en-US" dirty="0" smtClean="0"/>
          </a:p>
          <a:p>
            <a:r>
              <a:rPr lang="en-US" altLang="ko-KR" dirty="0" smtClean="0"/>
              <a:t>2. </a:t>
            </a:r>
            <a:r>
              <a:rPr lang="ko-KR" altLang="en-US" dirty="0" err="1" smtClean="0"/>
              <a:t>충수돌기염</a:t>
            </a:r>
            <a:r>
              <a:rPr lang="ko-KR" altLang="en-US" dirty="0" smtClean="0"/>
              <a:t>  </a:t>
            </a:r>
            <a:r>
              <a:rPr lang="en-US" altLang="ko-KR" dirty="0" smtClean="0"/>
              <a:t>(28%) </a:t>
            </a:r>
          </a:p>
          <a:p>
            <a:r>
              <a:rPr lang="en-US" altLang="ko-KR" dirty="0" smtClean="0"/>
              <a:t>3. </a:t>
            </a:r>
            <a:r>
              <a:rPr lang="ko-KR" altLang="en-US" dirty="0" err="1" smtClean="0"/>
              <a:t>담도계</a:t>
            </a:r>
            <a:r>
              <a:rPr lang="ko-KR" altLang="en-US" dirty="0" smtClean="0"/>
              <a:t> 질환  </a:t>
            </a:r>
            <a:r>
              <a:rPr lang="en-US" altLang="ko-KR" dirty="0" smtClean="0"/>
              <a:t>(10%)  50</a:t>
            </a:r>
            <a:r>
              <a:rPr lang="ko-KR" altLang="en-US" dirty="0" err="1" smtClean="0"/>
              <a:t>세이상은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(21%)</a:t>
            </a:r>
          </a:p>
          <a:p>
            <a:r>
              <a:rPr lang="en-US" altLang="ko-KR" dirty="0" smtClean="0"/>
              <a:t>4. </a:t>
            </a:r>
            <a:r>
              <a:rPr lang="ko-KR" altLang="en-US" dirty="0" err="1" smtClean="0"/>
              <a:t>장폐색</a:t>
            </a:r>
            <a:r>
              <a:rPr lang="ko-KR" altLang="en-US" dirty="0" smtClean="0"/>
              <a:t>  </a:t>
            </a:r>
            <a:r>
              <a:rPr lang="en-US" altLang="ko-KR" dirty="0" smtClean="0"/>
              <a:t>(4%) </a:t>
            </a:r>
          </a:p>
          <a:p>
            <a:r>
              <a:rPr lang="en-US" altLang="ko-KR" dirty="0" smtClean="0"/>
              <a:t>5. </a:t>
            </a:r>
            <a:r>
              <a:rPr lang="ko-KR" altLang="en-US" dirty="0" smtClean="0"/>
              <a:t>급성 부인과적 질환 </a:t>
            </a:r>
            <a:r>
              <a:rPr lang="en-US" altLang="ko-KR" dirty="0" smtClean="0"/>
              <a:t>(4 %)</a:t>
            </a:r>
          </a:p>
          <a:p>
            <a:r>
              <a:rPr lang="en-US" altLang="ko-KR" dirty="0" smtClean="0"/>
              <a:t>- </a:t>
            </a:r>
            <a:r>
              <a:rPr lang="ko-KR" altLang="en-US" dirty="0" err="1" smtClean="0"/>
              <a:t>난관염</a:t>
            </a:r>
            <a:r>
              <a:rPr lang="ko-KR" altLang="en-US" dirty="0" smtClean="0"/>
              <a:t>         </a:t>
            </a:r>
            <a:r>
              <a:rPr lang="en-US" altLang="ko-KR" dirty="0" smtClean="0"/>
              <a:t>(68%)</a:t>
            </a:r>
          </a:p>
          <a:p>
            <a:r>
              <a:rPr lang="en-US" altLang="ko-KR" dirty="0" smtClean="0"/>
              <a:t>- </a:t>
            </a:r>
            <a:r>
              <a:rPr lang="ko-KR" altLang="en-US" dirty="0" err="1" smtClean="0"/>
              <a:t>난소낭종</a:t>
            </a:r>
            <a:r>
              <a:rPr lang="ko-KR" altLang="en-US" dirty="0" smtClean="0"/>
              <a:t>      </a:t>
            </a:r>
            <a:r>
              <a:rPr lang="en-US" altLang="ko-KR" dirty="0" smtClean="0"/>
              <a:t>(21%) </a:t>
            </a:r>
          </a:p>
          <a:p>
            <a:r>
              <a:rPr lang="en-US" altLang="ko-KR" dirty="0" smtClean="0"/>
              <a:t>- </a:t>
            </a:r>
            <a:r>
              <a:rPr lang="ko-KR" altLang="en-US" dirty="0" err="1" smtClean="0"/>
              <a:t>자궁외</a:t>
            </a:r>
            <a:r>
              <a:rPr lang="ko-KR" altLang="en-US" dirty="0" smtClean="0"/>
              <a:t> 임신 </a:t>
            </a:r>
            <a:r>
              <a:rPr lang="en-US" altLang="ko-KR" dirty="0" smtClean="0"/>
              <a:t>(6 %)</a:t>
            </a:r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불완전 유산 </a:t>
            </a:r>
            <a:r>
              <a:rPr lang="en-US" altLang="ko-KR" dirty="0" smtClean="0"/>
              <a:t>(5 %)</a:t>
            </a:r>
          </a:p>
          <a:p>
            <a:pPr>
              <a:buNone/>
            </a:pPr>
            <a:r>
              <a:rPr lang="en-US" altLang="ko-KR" dirty="0" smtClean="0"/>
              <a:t>                            </a:t>
            </a:r>
          </a:p>
          <a:p>
            <a:pPr>
              <a:buNone/>
            </a:pPr>
            <a:r>
              <a:rPr lang="en-US" altLang="ko-KR" dirty="0" smtClean="0"/>
              <a:t>                               &lt;2013.</a:t>
            </a:r>
            <a:r>
              <a:rPr lang="ko-KR" altLang="en-US" dirty="0" smtClean="0"/>
              <a:t>서울 아산병원 응급의학과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76672"/>
            <a:ext cx="7467600" cy="725470"/>
          </a:xfrm>
        </p:spPr>
        <p:txBody>
          <a:bodyPr>
            <a:normAutofit/>
          </a:bodyPr>
          <a:lstStyle/>
          <a:p>
            <a:r>
              <a:rPr lang="en-US" altLang="ko-KR" sz="2700" b="1" dirty="0" smtClean="0"/>
              <a:t>(</a:t>
            </a:r>
            <a:r>
              <a:rPr lang="en-US" sz="2700" b="1" dirty="0" smtClean="0"/>
              <a:t>Nonspecific Abdominal pain</a:t>
            </a:r>
            <a:r>
              <a:rPr lang="en-US" altLang="ko-KR" sz="2700" b="1" dirty="0" smtClean="0"/>
              <a:t>)</a:t>
            </a:r>
            <a:r>
              <a:rPr lang="ko-KR" altLang="en-US" sz="2700" b="1" dirty="0" smtClean="0"/>
              <a:t> 비특이적 복통</a:t>
            </a:r>
            <a:endParaRPr lang="ko-KR" altLang="en-US" sz="2700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7467600" cy="4873752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2300" dirty="0" smtClean="0"/>
              <a:t>복부에 국한된 동통이 장 기능이상과 거의 관련이 없이 지속적 또는 거의 지속적으로 발생하거나 재발하는 경우를 말합니다</a:t>
            </a:r>
            <a:r>
              <a:rPr lang="en-US" altLang="ko-KR" sz="2800" dirty="0" smtClean="0"/>
              <a:t>.</a:t>
            </a:r>
          </a:p>
          <a:p>
            <a:pPr fontAlgn="base"/>
            <a:endParaRPr lang="en-US" altLang="ko-KR" sz="2800" dirty="0" smtClean="0"/>
          </a:p>
          <a:p>
            <a:pPr fontAlgn="base"/>
            <a:r>
              <a:rPr lang="ko-KR" altLang="en-US" sz="2500" dirty="0" smtClean="0"/>
              <a:t>원인</a:t>
            </a:r>
            <a:endParaRPr lang="en-US" altLang="ko-KR" sz="2500" dirty="0" smtClean="0"/>
          </a:p>
          <a:p>
            <a:pPr fontAlgn="base">
              <a:buNone/>
            </a:pPr>
            <a:r>
              <a:rPr lang="en-US" altLang="ko-KR" sz="2500" dirty="0" smtClean="0"/>
              <a:t> </a:t>
            </a:r>
            <a:r>
              <a:rPr lang="ko-KR" altLang="en-US" sz="2300" dirty="0" smtClean="0">
                <a:latin typeface="+mn-ea"/>
              </a:rPr>
              <a:t>①심리적 불안 ②학교생활 문제 ③질병 </a:t>
            </a:r>
            <a:endParaRPr lang="en-US" altLang="ko-KR" sz="2300" dirty="0" smtClean="0">
              <a:latin typeface="+mn-ea"/>
            </a:endParaRPr>
          </a:p>
          <a:p>
            <a:pPr fontAlgn="base">
              <a:buNone/>
            </a:pPr>
            <a:r>
              <a:rPr lang="en-US" altLang="ko-KR" sz="2300" dirty="0" smtClean="0">
                <a:latin typeface="+mn-ea"/>
              </a:rPr>
              <a:t> </a:t>
            </a:r>
            <a:r>
              <a:rPr lang="ko-KR" altLang="en-US" sz="2300" dirty="0" smtClean="0">
                <a:latin typeface="+mn-ea"/>
              </a:rPr>
              <a:t>④정신적 신체적 </a:t>
            </a:r>
            <a:r>
              <a:rPr lang="ko-KR" altLang="en-US" sz="2300" dirty="0" smtClean="0">
                <a:latin typeface="+mn-ea"/>
              </a:rPr>
              <a:t>스트레스</a:t>
            </a:r>
            <a:endParaRPr lang="en-US" altLang="ko-KR" sz="2300" dirty="0" smtClean="0">
              <a:latin typeface="+mn-ea"/>
            </a:endParaRPr>
          </a:p>
          <a:p>
            <a:pPr fontAlgn="base">
              <a:buNone/>
            </a:pPr>
            <a:endParaRPr lang="ko-KR" altLang="en-US" sz="2300" dirty="0" smtClean="0">
              <a:latin typeface="+mn-ea"/>
            </a:endParaRPr>
          </a:p>
          <a:p>
            <a:pPr fontAlgn="base"/>
            <a:r>
              <a:rPr lang="ko-KR" altLang="en-US" sz="2500" dirty="0" smtClean="0"/>
              <a:t>증상 </a:t>
            </a:r>
            <a:endParaRPr lang="en-US" altLang="ko-KR" sz="2500" dirty="0" smtClean="0"/>
          </a:p>
          <a:p>
            <a:pPr fontAlgn="base">
              <a:buNone/>
            </a:pPr>
            <a:r>
              <a:rPr lang="ko-KR" altLang="en-US" sz="2300" dirty="0" smtClean="0"/>
              <a:t>①</a:t>
            </a:r>
            <a:r>
              <a:rPr lang="ko-KR" altLang="en-US" sz="2300" dirty="0" smtClean="0"/>
              <a:t>복부팽만②구토③설사 ④변비 ⑤오심 ⑥안면창백</a:t>
            </a:r>
            <a:endParaRPr lang="en-US" altLang="ko-KR" sz="2300" dirty="0" smtClean="0"/>
          </a:p>
          <a:p>
            <a:pPr fontAlgn="base">
              <a:buNone/>
            </a:pPr>
            <a:r>
              <a:rPr lang="ko-KR" altLang="en-US" sz="2300" dirty="0" smtClean="0"/>
              <a:t>⑦두통 ⑧현기증 ⑨발한</a:t>
            </a:r>
          </a:p>
          <a:p>
            <a:pPr fontAlgn="base">
              <a:buNone/>
            </a:pPr>
            <a:endParaRPr lang="en-US" altLang="ko-KR" sz="2500" dirty="0" smtClean="0"/>
          </a:p>
          <a:p>
            <a:pPr fontAlgn="base">
              <a:buNone/>
            </a:pPr>
            <a:endParaRPr lang="en-US" altLang="ko-KR" sz="2500" dirty="0" smtClean="0"/>
          </a:p>
          <a:p>
            <a:pPr fontAlgn="base"/>
            <a:endParaRPr lang="ko-KR" altLang="en-US" sz="2500" dirty="0" smtClean="0"/>
          </a:p>
          <a:p>
            <a:pPr fontAlgn="base"/>
            <a:endParaRPr lang="en-US" altLang="ko-KR" sz="2500" dirty="0" smtClean="0"/>
          </a:p>
          <a:p>
            <a:pPr>
              <a:buNone/>
            </a:pPr>
            <a:endParaRPr lang="ko-KR" altLang="en-US" sz="25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7467600" cy="1143000"/>
          </a:xfrm>
        </p:spPr>
        <p:txBody>
          <a:bodyPr/>
          <a:lstStyle/>
          <a:p>
            <a:r>
              <a:rPr lang="en-US" b="1" dirty="0" smtClean="0">
                <a:latin typeface="+mn-ea"/>
                <a:ea typeface="+mn-ea"/>
              </a:rPr>
              <a:t>Acute abdominal pain (</a:t>
            </a:r>
            <a:r>
              <a:rPr lang="ko-KR" altLang="en-US" b="1" dirty="0" smtClean="0">
                <a:latin typeface="+mn-ea"/>
                <a:ea typeface="+mn-ea"/>
              </a:rPr>
              <a:t>급성 복통</a:t>
            </a:r>
            <a:r>
              <a:rPr lang="en-US" altLang="ko-KR" b="1" dirty="0" smtClean="0">
                <a:latin typeface="+mn-ea"/>
                <a:ea typeface="+mn-ea"/>
              </a:rPr>
              <a:t>) </a:t>
            </a:r>
            <a:r>
              <a:rPr lang="ko-KR" altLang="en-US" dirty="0" smtClean="0">
                <a:latin typeface="+mn-ea"/>
                <a:ea typeface="+mn-ea"/>
              </a:rPr>
              <a:t/>
            </a:r>
            <a:br>
              <a:rPr lang="ko-KR" altLang="en-US" dirty="0" smtClean="0">
                <a:latin typeface="+mn-ea"/>
                <a:ea typeface="+mn-ea"/>
              </a:rPr>
            </a:b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8568952" cy="5400600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보통 갑작스럽게 발생하고 강도가 다양하며 시간이 지나면 자연 소실되는 복통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증상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국소적 또는 전반적인 복통</a:t>
            </a:r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국소적 또는 전반적인 복부 </a:t>
            </a:r>
            <a:r>
              <a:rPr lang="ko-KR" altLang="en-US" dirty="0" err="1" smtClean="0"/>
              <a:t>압통</a:t>
            </a:r>
            <a:r>
              <a:rPr lang="en-US" altLang="ko-KR" dirty="0" smtClean="0"/>
              <a:t>  (</a:t>
            </a:r>
            <a:r>
              <a:rPr lang="ko-KR" altLang="en-US" dirty="0" smtClean="0"/>
              <a:t>배를 누르면 통증이 생김</a:t>
            </a:r>
            <a:r>
              <a:rPr lang="en-US" altLang="ko-KR" dirty="0" smtClean="0"/>
              <a:t>)</a:t>
            </a:r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식욕감퇴</a:t>
            </a:r>
            <a:r>
              <a:rPr lang="en-US" altLang="ko-KR" dirty="0" smtClean="0"/>
              <a:t>,</a:t>
            </a:r>
            <a:r>
              <a:rPr lang="ko-KR" altLang="en-US" dirty="0" smtClean="0"/>
              <a:t>메스꺼움</a:t>
            </a:r>
            <a:r>
              <a:rPr lang="en-US" altLang="ko-KR" dirty="0" smtClean="0"/>
              <a:t>,</a:t>
            </a:r>
            <a:r>
              <a:rPr lang="ko-KR" altLang="en-US" dirty="0" smtClean="0"/>
              <a:t>구토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열</a:t>
            </a:r>
            <a:r>
              <a:rPr lang="en-US" altLang="ko-KR" dirty="0" smtClean="0"/>
              <a:t>,</a:t>
            </a:r>
            <a:r>
              <a:rPr lang="ko-KR" altLang="en-US" dirty="0" smtClean="0"/>
              <a:t>변비 혹은 설사</a:t>
            </a:r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움직이면 통증이 심해지므로 환자가 반듯이 누워있는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 경우도 있다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복통 때문에 빠르고 얕은 호흡을 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복부강직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복부팽만</a:t>
            </a:r>
          </a:p>
          <a:p>
            <a:pPr>
              <a:buNone/>
            </a:pPr>
            <a:r>
              <a:rPr lang="en-US" altLang="ko-KR" dirty="0" smtClean="0"/>
              <a:t>-</a:t>
            </a:r>
            <a:r>
              <a:rPr lang="ko-KR" altLang="en-US" dirty="0" err="1" smtClean="0"/>
              <a:t>전이통</a:t>
            </a:r>
            <a:r>
              <a:rPr lang="en-US" altLang="ko-KR" dirty="0" smtClean="0"/>
              <a:t>(</a:t>
            </a:r>
            <a:r>
              <a:rPr lang="ko-KR" altLang="en-US" dirty="0" smtClean="0"/>
              <a:t>등이나 옆구리 등이 같이 아프기도 한다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/>
              <a:t>서혜부</a:t>
            </a:r>
            <a:r>
              <a:rPr lang="ko-KR" altLang="en-US" b="1" dirty="0" smtClean="0"/>
              <a:t> 탈장</a:t>
            </a:r>
            <a:endParaRPr lang="ko-KR" altLang="en-US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453650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4572000" y="1340769"/>
            <a:ext cx="37444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정상적인 경우 </a:t>
            </a:r>
            <a:r>
              <a:rPr lang="ko-KR" altLang="en-US" dirty="0" smtClean="0">
                <a:hlinkClick r:id="rId3"/>
              </a:rPr>
              <a:t>복강</a:t>
            </a:r>
            <a:r>
              <a:rPr lang="ko-KR" altLang="en-US" dirty="0" smtClean="0"/>
              <a:t> 안의 </a:t>
            </a:r>
            <a:r>
              <a:rPr lang="ko-KR" altLang="en-US" dirty="0" smtClean="0"/>
              <a:t>장기는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r>
              <a:rPr lang="ko-KR" altLang="en-US" dirty="0" smtClean="0">
                <a:hlinkClick r:id="rId4"/>
              </a:rPr>
              <a:t>복막</a:t>
            </a:r>
            <a:r>
              <a:rPr lang="ko-KR" altLang="en-US" dirty="0" smtClean="0"/>
              <a:t> 안에 존재하는데 이러한 장기가 </a:t>
            </a:r>
            <a:r>
              <a:rPr lang="ko-KR" altLang="en-US" dirty="0" err="1" smtClean="0"/>
              <a:t>복벽</a:t>
            </a:r>
            <a:r>
              <a:rPr lang="en-US" altLang="ko-KR" dirty="0" smtClean="0"/>
              <a:t>(</a:t>
            </a:r>
            <a:r>
              <a:rPr lang="ko-KR" altLang="en-US" dirty="0" smtClean="0"/>
              <a:t>복강 앞쪽의 벽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약한 부분을 통해 복강 밖으로 빠져 나오는 것을 </a:t>
            </a:r>
            <a:r>
              <a:rPr lang="ko-KR" altLang="en-US" dirty="0" smtClean="0">
                <a:hlinkClick r:id="rId5"/>
              </a:rPr>
              <a:t>탈장</a:t>
            </a:r>
            <a:r>
              <a:rPr lang="ko-KR" altLang="en-US" dirty="0" smtClean="0"/>
              <a:t>이라고 </a:t>
            </a:r>
            <a:r>
              <a:rPr lang="ko-KR" altLang="en-US" dirty="0" smtClean="0"/>
              <a:t>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특히 </a:t>
            </a:r>
            <a:r>
              <a:rPr lang="ko-KR" altLang="en-US" dirty="0" err="1" smtClean="0">
                <a:hlinkClick r:id="rId6"/>
              </a:rPr>
              <a:t>서혜부</a:t>
            </a:r>
            <a:r>
              <a:rPr lang="en-US" altLang="ko-KR" dirty="0" smtClean="0"/>
              <a:t>(</a:t>
            </a:r>
            <a:r>
              <a:rPr lang="ko-KR" altLang="en-US" dirty="0" smtClean="0"/>
              <a:t>사타구니</a:t>
            </a:r>
            <a:r>
              <a:rPr lang="en-US" altLang="ko-KR" dirty="0" smtClean="0"/>
              <a:t>) </a:t>
            </a:r>
            <a:r>
              <a:rPr lang="ko-KR" altLang="en-US" dirty="0" smtClean="0"/>
              <a:t>주위를 </a:t>
            </a:r>
            <a:endParaRPr lang="en-US" altLang="ko-KR" dirty="0" smtClean="0"/>
          </a:p>
          <a:p>
            <a:r>
              <a:rPr lang="ko-KR" altLang="en-US" dirty="0" smtClean="0"/>
              <a:t>통해 </a:t>
            </a:r>
            <a:r>
              <a:rPr lang="ko-KR" altLang="en-US" dirty="0" smtClean="0"/>
              <a:t>빠져 나온 </a:t>
            </a:r>
            <a:r>
              <a:rPr lang="ko-KR" altLang="en-US" dirty="0" smtClean="0"/>
              <a:t>경우를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r>
              <a:rPr lang="ko-KR" altLang="en-US" dirty="0" err="1" smtClean="0"/>
              <a:t>서혜부</a:t>
            </a:r>
            <a:r>
              <a:rPr lang="ko-KR" altLang="en-US" dirty="0" smtClean="0"/>
              <a:t> </a:t>
            </a:r>
            <a:r>
              <a:rPr lang="ko-KR" altLang="en-US" dirty="0" smtClean="0"/>
              <a:t>탈장</a:t>
            </a:r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7467600" cy="666936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탈장 시 응급처치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ko-KR" altLang="en-US" dirty="0" err="1" smtClean="0"/>
              <a:t>탈장낭</a:t>
            </a:r>
            <a:r>
              <a:rPr lang="ko-KR" altLang="en-US" dirty="0" smtClean="0"/>
              <a:t> </a:t>
            </a:r>
            <a:r>
              <a:rPr lang="ko-KR" altLang="en-US" dirty="0" smtClean="0"/>
              <a:t>내로 장이 내려오는 경우 우선 누운 </a:t>
            </a:r>
            <a:r>
              <a:rPr lang="ko-KR" altLang="en-US" dirty="0" err="1" smtClean="0"/>
              <a:t>상태에서손으로</a:t>
            </a:r>
            <a:r>
              <a:rPr lang="ko-KR" altLang="en-US" dirty="0" smtClean="0"/>
              <a:t> </a:t>
            </a:r>
            <a:r>
              <a:rPr lang="ko-KR" altLang="en-US" dirty="0" smtClean="0"/>
              <a:t>밀어 </a:t>
            </a:r>
            <a:r>
              <a:rPr lang="ko-KR" altLang="en-US" dirty="0" smtClean="0">
                <a:hlinkClick r:id="rId2"/>
              </a:rPr>
              <a:t>복강</a:t>
            </a:r>
            <a:r>
              <a:rPr lang="ko-KR" altLang="en-US" dirty="0" smtClean="0"/>
              <a:t> 내로 밀어 넣어 본다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집에서 </a:t>
            </a:r>
            <a:r>
              <a:rPr lang="ko-KR" altLang="en-US" dirty="0" smtClean="0"/>
              <a:t>이러한 조치를 취해도 장이 들어가지 않으면 빨리 병원을 찾아야 한다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병원에서 </a:t>
            </a:r>
            <a:r>
              <a:rPr lang="ko-KR" altLang="en-US" dirty="0" smtClean="0">
                <a:hlinkClick r:id="rId3"/>
              </a:rPr>
              <a:t>통증</a:t>
            </a:r>
            <a:r>
              <a:rPr lang="ko-KR" altLang="en-US" dirty="0" smtClean="0"/>
              <a:t>을 조절한 상태에서 우선 의사들에 의해 도수 정복</a:t>
            </a:r>
            <a:r>
              <a:rPr lang="en-US" altLang="ko-KR" dirty="0" smtClean="0"/>
              <a:t>(</a:t>
            </a:r>
            <a:r>
              <a:rPr lang="ko-KR" altLang="en-US" dirty="0" smtClean="0"/>
              <a:t>손으로 원위치 시키는 시술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시도하게 된다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하지만 </a:t>
            </a:r>
            <a:r>
              <a:rPr lang="ko-KR" altLang="en-US" dirty="0" smtClean="0"/>
              <a:t>이러한 도수 정복이 실패하여 응급으로 수술을 하게 되는 경우도 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오렌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1298</TotalTime>
  <Words>657</Words>
  <Application>Microsoft Office PowerPoint</Application>
  <PresentationFormat>화면 슬라이드 쇼(4:3)</PresentationFormat>
  <Paragraphs>170</Paragraphs>
  <Slides>17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오렌지</vt:lpstr>
      <vt:lpstr>Case Conference </vt:lpstr>
      <vt:lpstr>1. 환자의 일반적 자료 </vt:lpstr>
      <vt:lpstr>2. 현장상황 및 환자상태</vt:lpstr>
      <vt:lpstr>슬라이드 4</vt:lpstr>
      <vt:lpstr>3. 병원 전 응급 처치</vt:lpstr>
      <vt:lpstr>4. 병원인계</vt:lpstr>
      <vt:lpstr>슬라이드 7</vt:lpstr>
      <vt:lpstr>슬라이드 8</vt:lpstr>
      <vt:lpstr>슬라이드 9</vt:lpstr>
      <vt:lpstr>슬라이드 10</vt:lpstr>
      <vt:lpstr>급성 복통의 흔한  원인  </vt:lpstr>
      <vt:lpstr>(Nonspecific Abdominal pain) 비특이적 복통</vt:lpstr>
      <vt:lpstr>Acute abdominal pain (급성 복통)  </vt:lpstr>
      <vt:lpstr>슬라이드 14</vt:lpstr>
      <vt:lpstr>서혜부 탈장</vt:lpstr>
      <vt:lpstr>슬라이드 16</vt:lpstr>
      <vt:lpstr>감사합니다.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Anapylaxis Shock</dc:title>
  <dc:creator>snoopy</dc:creator>
  <cp:lastModifiedBy>user</cp:lastModifiedBy>
  <cp:revision>151</cp:revision>
  <dcterms:created xsi:type="dcterms:W3CDTF">2012-07-17T08:05:19Z</dcterms:created>
  <dcterms:modified xsi:type="dcterms:W3CDTF">2015-09-17T15:19:32Z</dcterms:modified>
</cp:coreProperties>
</file>