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3399"/>
    <a:srgbClr val="0099FF"/>
    <a:srgbClr val="0000FF"/>
    <a:srgbClr val="0066FF"/>
    <a:srgbClr val="FFFFCC"/>
    <a:srgbClr val="FF99FF"/>
    <a:srgbClr val="FF99CC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8DCF5-0778-48BF-8E5E-EC4BFD4EACCD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9C950-65E0-4599-A3AC-148CA6BA23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모서리가 둥근 직사각형 70"/>
          <p:cNvSpPr/>
          <p:nvPr/>
        </p:nvSpPr>
        <p:spPr>
          <a:xfrm>
            <a:off x="35496" y="980728"/>
            <a:ext cx="1800200" cy="2016224"/>
          </a:xfrm>
          <a:prstGeom prst="roundRect">
            <a:avLst>
              <a:gd name="adj" fmla="val 14529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0.10    </a:t>
            </a:r>
            <a:r>
              <a:rPr lang="ko-KR" altLang="en-US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이하</a:t>
            </a:r>
            <a:endParaRPr lang="en-US" altLang="ko-KR" sz="1200" dirty="0" smtClean="0">
              <a:solidFill>
                <a:schemeClr val="tx1"/>
              </a:solidFill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0.10 ~ 0.15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0.15 ~ 0.20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0.20 ~ 0.25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0.25 ~ 0.30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0.30    </a:t>
            </a:r>
            <a:r>
              <a:rPr lang="ko-KR" altLang="en-US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이상</a:t>
            </a:r>
            <a:endParaRPr lang="ko-KR" altLang="en-US" sz="1200" dirty="0">
              <a:solidFill>
                <a:schemeClr val="tx1"/>
              </a:solidFill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214576" y="260648"/>
            <a:ext cx="2448272" cy="360040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08서울남산체 M" pitchFamily="18" charset="-127"/>
                <a:ea typeface="08서울남산체 M" pitchFamily="18" charset="-127"/>
              </a:rPr>
              <a:t>서 부 수 도 사 업 소</a:t>
            </a:r>
            <a:endParaRPr lang="ko-KR" altLang="en-US" b="1" dirty="0">
              <a:solidFill>
                <a:schemeClr val="tx1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68" name="타원 67"/>
          <p:cNvSpPr/>
          <p:nvPr/>
        </p:nvSpPr>
        <p:spPr>
          <a:xfrm>
            <a:off x="1425590" y="2645538"/>
            <a:ext cx="163236" cy="175792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72" name="타원 71"/>
          <p:cNvSpPr/>
          <p:nvPr/>
        </p:nvSpPr>
        <p:spPr>
          <a:xfrm>
            <a:off x="1425590" y="2351150"/>
            <a:ext cx="163236" cy="17579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/>
          <p:cNvSpPr/>
          <p:nvPr/>
        </p:nvSpPr>
        <p:spPr>
          <a:xfrm>
            <a:off x="1425590" y="2056763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89" name="타원 88"/>
          <p:cNvSpPr/>
          <p:nvPr/>
        </p:nvSpPr>
        <p:spPr>
          <a:xfrm>
            <a:off x="1425590" y="1762376"/>
            <a:ext cx="163236" cy="175792"/>
          </a:xfrm>
          <a:prstGeom prst="ellipse">
            <a:avLst/>
          </a:prstGeom>
          <a:solidFill>
            <a:schemeClr val="accent5">
              <a:lumMod val="40000"/>
              <a:lumOff val="60000"/>
              <a:alpha val="80000"/>
            </a:schemeClr>
          </a:solidFill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90" name="타원 89"/>
          <p:cNvSpPr/>
          <p:nvPr/>
        </p:nvSpPr>
        <p:spPr>
          <a:xfrm>
            <a:off x="1425590" y="1467989"/>
            <a:ext cx="163236" cy="175792"/>
          </a:xfrm>
          <a:prstGeom prst="ellipse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91" name="타원 90"/>
          <p:cNvSpPr/>
          <p:nvPr/>
        </p:nvSpPr>
        <p:spPr>
          <a:xfrm>
            <a:off x="1425590" y="1173602"/>
            <a:ext cx="163236" cy="175792"/>
          </a:xfrm>
          <a:prstGeom prst="ellipse">
            <a:avLst/>
          </a:prstGeom>
          <a:solidFill>
            <a:srgbClr val="FFC000">
              <a:alpha val="30000"/>
            </a:srgbClr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66" name="모서리가 둥근 직사각형 165"/>
          <p:cNvSpPr/>
          <p:nvPr/>
        </p:nvSpPr>
        <p:spPr>
          <a:xfrm>
            <a:off x="35496" y="764704"/>
            <a:ext cx="1800200" cy="2880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6350" prstMaterial="matte">
              <a:bevelT w="25400" h="55880" prst="artDeco"/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b="1" spc="50" dirty="0" smtClean="0">
                <a:ln w="11430"/>
                <a:solidFill>
                  <a:srgbClr val="7030A0"/>
                </a:solidFill>
                <a:latin typeface="08서울남산체 L" pitchFamily="18" charset="-127"/>
                <a:ea typeface="08서울남산체 L" pitchFamily="18" charset="-127"/>
              </a:rPr>
              <a:t>수도꼭지 잔류염소</a:t>
            </a:r>
            <a:endParaRPr lang="ko-KR" altLang="en-US" sz="1400" b="1" spc="50" dirty="0">
              <a:ln w="11430"/>
              <a:solidFill>
                <a:srgbClr val="7030A0"/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  <p:grpSp>
        <p:nvGrpSpPr>
          <p:cNvPr id="219" name="그룹 218"/>
          <p:cNvGrpSpPr/>
          <p:nvPr/>
        </p:nvGrpSpPr>
        <p:grpSpPr>
          <a:xfrm>
            <a:off x="521194" y="52447"/>
            <a:ext cx="8388424" cy="6597352"/>
            <a:chOff x="0" y="0"/>
            <a:chExt cx="8532440" cy="7200800"/>
          </a:xfrm>
        </p:grpSpPr>
        <p:grpSp>
          <p:nvGrpSpPr>
            <p:cNvPr id="13" name="그룹 12"/>
            <p:cNvGrpSpPr/>
            <p:nvPr/>
          </p:nvGrpSpPr>
          <p:grpSpPr>
            <a:xfrm>
              <a:off x="0" y="0"/>
              <a:ext cx="8532440" cy="7200800"/>
              <a:chOff x="2965450" y="1509251"/>
              <a:chExt cx="1981200" cy="2743200"/>
            </a:xfrm>
          </p:grpSpPr>
          <p:grpSp>
            <p:nvGrpSpPr>
              <p:cNvPr id="4" name="Group 51"/>
              <p:cNvGrpSpPr>
                <a:grpSpLocks/>
              </p:cNvGrpSpPr>
              <p:nvPr/>
            </p:nvGrpSpPr>
            <p:grpSpPr bwMode="auto">
              <a:xfrm>
                <a:off x="3738563" y="2568113"/>
                <a:ext cx="1203325" cy="1125538"/>
                <a:chOff x="1882" y="1480"/>
                <a:chExt cx="907" cy="816"/>
              </a:xfrm>
              <a:solidFill>
                <a:srgbClr val="3FCBF7"/>
              </a:solidFill>
            </p:grpSpPr>
            <p:sp>
              <p:nvSpPr>
                <p:cNvPr id="5" name="Freeform 52"/>
                <p:cNvSpPr>
                  <a:spLocks/>
                </p:cNvSpPr>
                <p:nvPr/>
              </p:nvSpPr>
              <p:spPr bwMode="auto">
                <a:xfrm>
                  <a:off x="1882" y="1480"/>
                  <a:ext cx="907" cy="816"/>
                </a:xfrm>
                <a:custGeom>
                  <a:avLst/>
                  <a:gdLst>
                    <a:gd name="T0" fmla="*/ 817 w 907"/>
                    <a:gd name="T1" fmla="*/ 635 h 816"/>
                    <a:gd name="T2" fmla="*/ 907 w 907"/>
                    <a:gd name="T3" fmla="*/ 680 h 816"/>
                    <a:gd name="T4" fmla="*/ 817 w 907"/>
                    <a:gd name="T5" fmla="*/ 771 h 816"/>
                    <a:gd name="T6" fmla="*/ 590 w 907"/>
                    <a:gd name="T7" fmla="*/ 816 h 816"/>
                    <a:gd name="T8" fmla="*/ 408 w 907"/>
                    <a:gd name="T9" fmla="*/ 771 h 816"/>
                    <a:gd name="T10" fmla="*/ 318 w 907"/>
                    <a:gd name="T11" fmla="*/ 725 h 816"/>
                    <a:gd name="T12" fmla="*/ 272 w 907"/>
                    <a:gd name="T13" fmla="*/ 635 h 816"/>
                    <a:gd name="T14" fmla="*/ 0 w 907"/>
                    <a:gd name="T15" fmla="*/ 499 h 816"/>
                    <a:gd name="T16" fmla="*/ 0 w 907"/>
                    <a:gd name="T17" fmla="*/ 453 h 816"/>
                    <a:gd name="T18" fmla="*/ 136 w 907"/>
                    <a:gd name="T19" fmla="*/ 317 h 816"/>
                    <a:gd name="T20" fmla="*/ 227 w 907"/>
                    <a:gd name="T21" fmla="*/ 362 h 816"/>
                    <a:gd name="T22" fmla="*/ 363 w 907"/>
                    <a:gd name="T23" fmla="*/ 317 h 816"/>
                    <a:gd name="T24" fmla="*/ 363 w 907"/>
                    <a:gd name="T25" fmla="*/ 181 h 816"/>
                    <a:gd name="T26" fmla="*/ 499 w 907"/>
                    <a:gd name="T27" fmla="*/ 136 h 816"/>
                    <a:gd name="T28" fmla="*/ 635 w 907"/>
                    <a:gd name="T29" fmla="*/ 0 h 816"/>
                    <a:gd name="T30" fmla="*/ 680 w 907"/>
                    <a:gd name="T31" fmla="*/ 90 h 816"/>
                    <a:gd name="T32" fmla="*/ 771 w 907"/>
                    <a:gd name="T33" fmla="*/ 226 h 816"/>
                    <a:gd name="T34" fmla="*/ 680 w 907"/>
                    <a:gd name="T35" fmla="*/ 453 h 816"/>
                    <a:gd name="T36" fmla="*/ 817 w 907"/>
                    <a:gd name="T37" fmla="*/ 635 h 81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907"/>
                    <a:gd name="T58" fmla="*/ 0 h 816"/>
                    <a:gd name="T59" fmla="*/ 907 w 907"/>
                    <a:gd name="T60" fmla="*/ 816 h 81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907" h="816">
                      <a:moveTo>
                        <a:pt x="817" y="635"/>
                      </a:moveTo>
                      <a:lnTo>
                        <a:pt x="907" y="680"/>
                      </a:lnTo>
                      <a:lnTo>
                        <a:pt x="817" y="771"/>
                      </a:lnTo>
                      <a:lnTo>
                        <a:pt x="590" y="816"/>
                      </a:lnTo>
                      <a:lnTo>
                        <a:pt x="408" y="771"/>
                      </a:lnTo>
                      <a:lnTo>
                        <a:pt x="318" y="725"/>
                      </a:lnTo>
                      <a:lnTo>
                        <a:pt x="272" y="635"/>
                      </a:lnTo>
                      <a:lnTo>
                        <a:pt x="0" y="499"/>
                      </a:lnTo>
                      <a:lnTo>
                        <a:pt x="0" y="453"/>
                      </a:lnTo>
                      <a:lnTo>
                        <a:pt x="136" y="317"/>
                      </a:lnTo>
                      <a:lnTo>
                        <a:pt x="227" y="362"/>
                      </a:lnTo>
                      <a:lnTo>
                        <a:pt x="363" y="317"/>
                      </a:lnTo>
                      <a:lnTo>
                        <a:pt x="363" y="181"/>
                      </a:lnTo>
                      <a:lnTo>
                        <a:pt x="499" y="136"/>
                      </a:lnTo>
                      <a:lnTo>
                        <a:pt x="635" y="0"/>
                      </a:lnTo>
                      <a:lnTo>
                        <a:pt x="680" y="90"/>
                      </a:lnTo>
                      <a:lnTo>
                        <a:pt x="771" y="226"/>
                      </a:lnTo>
                      <a:lnTo>
                        <a:pt x="680" y="453"/>
                      </a:lnTo>
                      <a:lnTo>
                        <a:pt x="817" y="635"/>
                      </a:lnTo>
                      <a:close/>
                    </a:path>
                  </a:pathLst>
                </a:custGeom>
                <a:ln>
                  <a:solidFill>
                    <a:schemeClr val="bg1">
                      <a:lumMod val="75000"/>
                    </a:schemeClr>
                  </a:solidFill>
                  <a:headEnd/>
                  <a:tailEnd/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 2" pitchFamily="18" charset="2"/>
                    <a:buNone/>
                    <a:defRPr/>
                  </a:pPr>
                  <a:endParaRPr lang="ko-KR" altLang="en-US" sz="4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" name="Rectangle 53"/>
                <p:cNvSpPr>
                  <a:spLocks noChangeArrowheads="1"/>
                </p:cNvSpPr>
                <p:nvPr/>
              </p:nvSpPr>
              <p:spPr bwMode="auto">
                <a:xfrm>
                  <a:off x="2209" y="1886"/>
                  <a:ext cx="180" cy="8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  <a:scene3d>
                    <a:camera prst="orthographicFront"/>
                    <a:lightRig rig="soft" dir="tl">
                      <a:rot lat="0" lon="0" rev="0"/>
                    </a:lightRig>
                  </a:scene3d>
                  <a:sp3d contourW="25400" prstMaterial="matte">
                    <a:bevelT w="25400" h="55880" prst="artDeco"/>
                    <a:contourClr>
                      <a:schemeClr val="accent2">
                        <a:tint val="20000"/>
                      </a:schemeClr>
                    </a:contourClr>
                  </a:sp3d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 2" pitchFamily="18" charset="2"/>
                    <a:buNone/>
                    <a:defRPr/>
                  </a:pPr>
                  <a:r>
                    <a:rPr lang="ko-KR" altLang="en-US" b="1" spc="50" dirty="0">
                      <a:ln w="11430"/>
                      <a:effectLst>
                        <a:outerShdw blurRad="76200" dist="50800" dir="5400000" algn="tl" rotWithShape="0">
                          <a:srgbClr val="000000">
                            <a:alpha val="65000"/>
                          </a:srgbClr>
                        </a:outerShdw>
                      </a:effectLst>
                      <a:latin typeface="08서울한강체 M" pitchFamily="18" charset="-127"/>
                      <a:ea typeface="08서울한강체 M" pitchFamily="18" charset="-127"/>
                    </a:rPr>
                    <a:t>서대문구</a:t>
                  </a:r>
                </a:p>
              </p:txBody>
            </p:sp>
          </p:grpSp>
          <p:grpSp>
            <p:nvGrpSpPr>
              <p:cNvPr id="7" name="Group 54"/>
              <p:cNvGrpSpPr>
                <a:grpSpLocks/>
              </p:cNvGrpSpPr>
              <p:nvPr/>
            </p:nvGrpSpPr>
            <p:grpSpPr bwMode="auto">
              <a:xfrm>
                <a:off x="3441700" y="1509251"/>
                <a:ext cx="1504950" cy="1690687"/>
                <a:chOff x="1655" y="709"/>
                <a:chExt cx="1134" cy="1224"/>
              </a:xfrm>
              <a:solidFill>
                <a:srgbClr val="3FCBF7"/>
              </a:solidFill>
            </p:grpSpPr>
            <p:sp>
              <p:nvSpPr>
                <p:cNvPr id="8" name="Freeform 55"/>
                <p:cNvSpPr>
                  <a:spLocks/>
                </p:cNvSpPr>
                <p:nvPr/>
              </p:nvSpPr>
              <p:spPr bwMode="auto">
                <a:xfrm>
                  <a:off x="1655" y="709"/>
                  <a:ext cx="1134" cy="1224"/>
                </a:xfrm>
                <a:custGeom>
                  <a:avLst/>
                  <a:gdLst>
                    <a:gd name="T0" fmla="*/ 0 w 1134"/>
                    <a:gd name="T1" fmla="*/ 1043 h 1224"/>
                    <a:gd name="T2" fmla="*/ 46 w 1134"/>
                    <a:gd name="T3" fmla="*/ 1133 h 1224"/>
                    <a:gd name="T4" fmla="*/ 227 w 1134"/>
                    <a:gd name="T5" fmla="*/ 1224 h 1224"/>
                    <a:gd name="T6" fmla="*/ 363 w 1134"/>
                    <a:gd name="T7" fmla="*/ 1088 h 1224"/>
                    <a:gd name="T8" fmla="*/ 454 w 1134"/>
                    <a:gd name="T9" fmla="*/ 1133 h 1224"/>
                    <a:gd name="T10" fmla="*/ 590 w 1134"/>
                    <a:gd name="T11" fmla="*/ 1088 h 1224"/>
                    <a:gd name="T12" fmla="*/ 590 w 1134"/>
                    <a:gd name="T13" fmla="*/ 952 h 1224"/>
                    <a:gd name="T14" fmla="*/ 726 w 1134"/>
                    <a:gd name="T15" fmla="*/ 907 h 1224"/>
                    <a:gd name="T16" fmla="*/ 862 w 1134"/>
                    <a:gd name="T17" fmla="*/ 771 h 1224"/>
                    <a:gd name="T18" fmla="*/ 862 w 1134"/>
                    <a:gd name="T19" fmla="*/ 680 h 1224"/>
                    <a:gd name="T20" fmla="*/ 907 w 1134"/>
                    <a:gd name="T21" fmla="*/ 498 h 1224"/>
                    <a:gd name="T22" fmla="*/ 1134 w 1134"/>
                    <a:gd name="T23" fmla="*/ 408 h 1224"/>
                    <a:gd name="T24" fmla="*/ 1134 w 1134"/>
                    <a:gd name="T25" fmla="*/ 317 h 1224"/>
                    <a:gd name="T26" fmla="*/ 1089 w 1134"/>
                    <a:gd name="T27" fmla="*/ 272 h 1224"/>
                    <a:gd name="T28" fmla="*/ 998 w 1134"/>
                    <a:gd name="T29" fmla="*/ 226 h 1224"/>
                    <a:gd name="T30" fmla="*/ 953 w 1134"/>
                    <a:gd name="T31" fmla="*/ 181 h 1224"/>
                    <a:gd name="T32" fmla="*/ 907 w 1134"/>
                    <a:gd name="T33" fmla="*/ 90 h 1224"/>
                    <a:gd name="T34" fmla="*/ 817 w 1134"/>
                    <a:gd name="T35" fmla="*/ 45 h 1224"/>
                    <a:gd name="T36" fmla="*/ 771 w 1134"/>
                    <a:gd name="T37" fmla="*/ 0 h 1224"/>
                    <a:gd name="T38" fmla="*/ 681 w 1134"/>
                    <a:gd name="T39" fmla="*/ 45 h 1224"/>
                    <a:gd name="T40" fmla="*/ 635 w 1134"/>
                    <a:gd name="T41" fmla="*/ 136 h 1224"/>
                    <a:gd name="T42" fmla="*/ 545 w 1134"/>
                    <a:gd name="T43" fmla="*/ 136 h 1224"/>
                    <a:gd name="T44" fmla="*/ 454 w 1134"/>
                    <a:gd name="T45" fmla="*/ 181 h 1224"/>
                    <a:gd name="T46" fmla="*/ 363 w 1134"/>
                    <a:gd name="T47" fmla="*/ 181 h 1224"/>
                    <a:gd name="T48" fmla="*/ 318 w 1134"/>
                    <a:gd name="T49" fmla="*/ 181 h 1224"/>
                    <a:gd name="T50" fmla="*/ 318 w 1134"/>
                    <a:gd name="T51" fmla="*/ 272 h 1224"/>
                    <a:gd name="T52" fmla="*/ 318 w 1134"/>
                    <a:gd name="T53" fmla="*/ 362 h 1224"/>
                    <a:gd name="T54" fmla="*/ 272 w 1134"/>
                    <a:gd name="T55" fmla="*/ 408 h 1224"/>
                    <a:gd name="T56" fmla="*/ 318 w 1134"/>
                    <a:gd name="T57" fmla="*/ 498 h 1224"/>
                    <a:gd name="T58" fmla="*/ 272 w 1134"/>
                    <a:gd name="T59" fmla="*/ 589 h 1224"/>
                    <a:gd name="T60" fmla="*/ 272 w 1134"/>
                    <a:gd name="T61" fmla="*/ 635 h 1224"/>
                    <a:gd name="T62" fmla="*/ 227 w 1134"/>
                    <a:gd name="T63" fmla="*/ 635 h 1224"/>
                    <a:gd name="T64" fmla="*/ 182 w 1134"/>
                    <a:gd name="T65" fmla="*/ 725 h 1224"/>
                    <a:gd name="T66" fmla="*/ 227 w 1134"/>
                    <a:gd name="T67" fmla="*/ 861 h 1224"/>
                    <a:gd name="T68" fmla="*/ 272 w 1134"/>
                    <a:gd name="T69" fmla="*/ 907 h 1224"/>
                    <a:gd name="T70" fmla="*/ 182 w 1134"/>
                    <a:gd name="T71" fmla="*/ 997 h 1224"/>
                    <a:gd name="T72" fmla="*/ 136 w 1134"/>
                    <a:gd name="T73" fmla="*/ 1043 h 1224"/>
                    <a:gd name="T74" fmla="*/ 91 w 1134"/>
                    <a:gd name="T75" fmla="*/ 1043 h 1224"/>
                    <a:gd name="T76" fmla="*/ 0 w 1134"/>
                    <a:gd name="T77" fmla="*/ 1043 h 1224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134"/>
                    <a:gd name="T118" fmla="*/ 0 h 1224"/>
                    <a:gd name="T119" fmla="*/ 1134 w 1134"/>
                    <a:gd name="T120" fmla="*/ 1224 h 1224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134" h="1224">
                      <a:moveTo>
                        <a:pt x="0" y="1043"/>
                      </a:moveTo>
                      <a:lnTo>
                        <a:pt x="46" y="1133"/>
                      </a:lnTo>
                      <a:lnTo>
                        <a:pt x="227" y="1224"/>
                      </a:lnTo>
                      <a:lnTo>
                        <a:pt x="363" y="1088"/>
                      </a:lnTo>
                      <a:lnTo>
                        <a:pt x="454" y="1133"/>
                      </a:lnTo>
                      <a:lnTo>
                        <a:pt x="590" y="1088"/>
                      </a:lnTo>
                      <a:lnTo>
                        <a:pt x="590" y="952"/>
                      </a:lnTo>
                      <a:lnTo>
                        <a:pt x="726" y="907"/>
                      </a:lnTo>
                      <a:lnTo>
                        <a:pt x="862" y="771"/>
                      </a:lnTo>
                      <a:lnTo>
                        <a:pt x="862" y="680"/>
                      </a:lnTo>
                      <a:lnTo>
                        <a:pt x="907" y="498"/>
                      </a:lnTo>
                      <a:lnTo>
                        <a:pt x="1134" y="408"/>
                      </a:lnTo>
                      <a:lnTo>
                        <a:pt x="1134" y="317"/>
                      </a:lnTo>
                      <a:lnTo>
                        <a:pt x="1089" y="272"/>
                      </a:lnTo>
                      <a:lnTo>
                        <a:pt x="998" y="226"/>
                      </a:lnTo>
                      <a:lnTo>
                        <a:pt x="953" y="181"/>
                      </a:lnTo>
                      <a:lnTo>
                        <a:pt x="907" y="90"/>
                      </a:lnTo>
                      <a:lnTo>
                        <a:pt x="817" y="45"/>
                      </a:lnTo>
                      <a:lnTo>
                        <a:pt x="771" y="0"/>
                      </a:lnTo>
                      <a:lnTo>
                        <a:pt x="681" y="45"/>
                      </a:lnTo>
                      <a:lnTo>
                        <a:pt x="635" y="136"/>
                      </a:lnTo>
                      <a:lnTo>
                        <a:pt x="545" y="136"/>
                      </a:lnTo>
                      <a:lnTo>
                        <a:pt x="454" y="181"/>
                      </a:lnTo>
                      <a:lnTo>
                        <a:pt x="363" y="181"/>
                      </a:lnTo>
                      <a:lnTo>
                        <a:pt x="318" y="181"/>
                      </a:lnTo>
                      <a:lnTo>
                        <a:pt x="318" y="272"/>
                      </a:lnTo>
                      <a:lnTo>
                        <a:pt x="318" y="362"/>
                      </a:lnTo>
                      <a:lnTo>
                        <a:pt x="272" y="408"/>
                      </a:lnTo>
                      <a:lnTo>
                        <a:pt x="318" y="498"/>
                      </a:lnTo>
                      <a:lnTo>
                        <a:pt x="272" y="589"/>
                      </a:lnTo>
                      <a:lnTo>
                        <a:pt x="272" y="635"/>
                      </a:lnTo>
                      <a:lnTo>
                        <a:pt x="227" y="635"/>
                      </a:lnTo>
                      <a:lnTo>
                        <a:pt x="182" y="725"/>
                      </a:lnTo>
                      <a:lnTo>
                        <a:pt x="227" y="861"/>
                      </a:lnTo>
                      <a:lnTo>
                        <a:pt x="272" y="907"/>
                      </a:lnTo>
                      <a:lnTo>
                        <a:pt x="182" y="997"/>
                      </a:lnTo>
                      <a:lnTo>
                        <a:pt x="136" y="1043"/>
                      </a:lnTo>
                      <a:lnTo>
                        <a:pt x="91" y="1043"/>
                      </a:lnTo>
                      <a:lnTo>
                        <a:pt x="0" y="1043"/>
                      </a:lnTo>
                      <a:close/>
                    </a:path>
                  </a:pathLst>
                </a:custGeom>
                <a:ln>
                  <a:solidFill>
                    <a:schemeClr val="bg1">
                      <a:lumMod val="75000"/>
                    </a:schemeClr>
                  </a:solidFill>
                  <a:headEnd/>
                  <a:tailEnd/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 2" pitchFamily="18" charset="2"/>
                    <a:buNone/>
                    <a:defRPr/>
                  </a:pPr>
                  <a:endParaRPr lang="ko-KR" altLang="en-US" sz="4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Rectangle 56"/>
                <p:cNvSpPr>
                  <a:spLocks noChangeArrowheads="1"/>
                </p:cNvSpPr>
                <p:nvPr/>
              </p:nvSpPr>
              <p:spPr bwMode="auto">
                <a:xfrm>
                  <a:off x="2155" y="1122"/>
                  <a:ext cx="143" cy="8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  <a:scene3d>
                    <a:camera prst="orthographicFront"/>
                    <a:lightRig rig="soft" dir="tl">
                      <a:rot lat="0" lon="0" rev="0"/>
                    </a:lightRig>
                  </a:scene3d>
                  <a:sp3d contourW="25400" prstMaterial="matte">
                    <a:bevelT w="25400" h="55880" prst="artDeco"/>
                    <a:contourClr>
                      <a:schemeClr val="accent2">
                        <a:tint val="20000"/>
                      </a:schemeClr>
                    </a:contourClr>
                  </a:sp3d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 2" pitchFamily="18" charset="2"/>
                    <a:buNone/>
                    <a:defRPr/>
                  </a:pPr>
                  <a:r>
                    <a:rPr lang="ko-KR" altLang="en-US" b="1" spc="50" dirty="0">
                      <a:ln w="11430"/>
                      <a:effectLst>
                        <a:outerShdw blurRad="76200" dist="50800" dir="5400000" algn="tl" rotWithShape="0">
                          <a:srgbClr val="000000">
                            <a:alpha val="65000"/>
                          </a:srgbClr>
                        </a:outerShdw>
                      </a:effectLst>
                      <a:latin typeface="08서울한강체 M" pitchFamily="18" charset="-127"/>
                      <a:ea typeface="08서울한강체 M" pitchFamily="18" charset="-127"/>
                    </a:rPr>
                    <a:t>은평구</a:t>
                  </a:r>
                </a:p>
              </p:txBody>
            </p:sp>
          </p:grpSp>
          <p:grpSp>
            <p:nvGrpSpPr>
              <p:cNvPr id="10" name="Group 57"/>
              <p:cNvGrpSpPr>
                <a:grpSpLocks/>
              </p:cNvGrpSpPr>
              <p:nvPr/>
            </p:nvGrpSpPr>
            <p:grpSpPr bwMode="auto">
              <a:xfrm>
                <a:off x="2965450" y="2938001"/>
                <a:ext cx="1868488" cy="1314450"/>
                <a:chOff x="1292" y="1752"/>
                <a:chExt cx="1407" cy="952"/>
              </a:xfrm>
              <a:solidFill>
                <a:srgbClr val="3FCBF7"/>
              </a:solidFill>
            </p:grpSpPr>
            <p:sp>
              <p:nvSpPr>
                <p:cNvPr id="11" name="Freeform 58"/>
                <p:cNvSpPr>
                  <a:spLocks/>
                </p:cNvSpPr>
                <p:nvPr/>
              </p:nvSpPr>
              <p:spPr bwMode="auto">
                <a:xfrm>
                  <a:off x="1292" y="1752"/>
                  <a:ext cx="1407" cy="952"/>
                </a:xfrm>
                <a:custGeom>
                  <a:avLst/>
                  <a:gdLst>
                    <a:gd name="T0" fmla="*/ 0 w 1407"/>
                    <a:gd name="T1" fmla="*/ 227 h 952"/>
                    <a:gd name="T2" fmla="*/ 46 w 1407"/>
                    <a:gd name="T3" fmla="*/ 317 h 952"/>
                    <a:gd name="T4" fmla="*/ 454 w 1407"/>
                    <a:gd name="T5" fmla="*/ 589 h 952"/>
                    <a:gd name="T6" fmla="*/ 635 w 1407"/>
                    <a:gd name="T7" fmla="*/ 726 h 952"/>
                    <a:gd name="T8" fmla="*/ 772 w 1407"/>
                    <a:gd name="T9" fmla="*/ 771 h 952"/>
                    <a:gd name="T10" fmla="*/ 1044 w 1407"/>
                    <a:gd name="T11" fmla="*/ 816 h 952"/>
                    <a:gd name="T12" fmla="*/ 1044 w 1407"/>
                    <a:gd name="T13" fmla="*/ 907 h 952"/>
                    <a:gd name="T14" fmla="*/ 1180 w 1407"/>
                    <a:gd name="T15" fmla="*/ 952 h 952"/>
                    <a:gd name="T16" fmla="*/ 1180 w 1407"/>
                    <a:gd name="T17" fmla="*/ 816 h 952"/>
                    <a:gd name="T18" fmla="*/ 1270 w 1407"/>
                    <a:gd name="T19" fmla="*/ 816 h 952"/>
                    <a:gd name="T20" fmla="*/ 1361 w 1407"/>
                    <a:gd name="T21" fmla="*/ 771 h 952"/>
                    <a:gd name="T22" fmla="*/ 1361 w 1407"/>
                    <a:gd name="T23" fmla="*/ 635 h 952"/>
                    <a:gd name="T24" fmla="*/ 1407 w 1407"/>
                    <a:gd name="T25" fmla="*/ 635 h 952"/>
                    <a:gd name="T26" fmla="*/ 1407 w 1407"/>
                    <a:gd name="T27" fmla="*/ 499 h 952"/>
                    <a:gd name="T28" fmla="*/ 1180 w 1407"/>
                    <a:gd name="T29" fmla="*/ 544 h 952"/>
                    <a:gd name="T30" fmla="*/ 998 w 1407"/>
                    <a:gd name="T31" fmla="*/ 499 h 952"/>
                    <a:gd name="T32" fmla="*/ 908 w 1407"/>
                    <a:gd name="T33" fmla="*/ 453 h 952"/>
                    <a:gd name="T34" fmla="*/ 862 w 1407"/>
                    <a:gd name="T35" fmla="*/ 363 h 952"/>
                    <a:gd name="T36" fmla="*/ 590 w 1407"/>
                    <a:gd name="T37" fmla="*/ 227 h 952"/>
                    <a:gd name="T38" fmla="*/ 590 w 1407"/>
                    <a:gd name="T39" fmla="*/ 181 h 952"/>
                    <a:gd name="T40" fmla="*/ 409 w 1407"/>
                    <a:gd name="T41" fmla="*/ 90 h 952"/>
                    <a:gd name="T42" fmla="*/ 363 w 1407"/>
                    <a:gd name="T43" fmla="*/ 0 h 952"/>
                    <a:gd name="T44" fmla="*/ 318 w 1407"/>
                    <a:gd name="T45" fmla="*/ 0 h 952"/>
                    <a:gd name="T46" fmla="*/ 273 w 1407"/>
                    <a:gd name="T47" fmla="*/ 45 h 952"/>
                    <a:gd name="T48" fmla="*/ 273 w 1407"/>
                    <a:gd name="T49" fmla="*/ 181 h 952"/>
                    <a:gd name="T50" fmla="*/ 91 w 1407"/>
                    <a:gd name="T51" fmla="*/ 227 h 952"/>
                    <a:gd name="T52" fmla="*/ 0 w 1407"/>
                    <a:gd name="T53" fmla="*/ 227 h 95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407"/>
                    <a:gd name="T82" fmla="*/ 0 h 952"/>
                    <a:gd name="T83" fmla="*/ 1407 w 1407"/>
                    <a:gd name="T84" fmla="*/ 952 h 952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407" h="952">
                      <a:moveTo>
                        <a:pt x="0" y="227"/>
                      </a:moveTo>
                      <a:lnTo>
                        <a:pt x="46" y="317"/>
                      </a:lnTo>
                      <a:lnTo>
                        <a:pt x="454" y="589"/>
                      </a:lnTo>
                      <a:lnTo>
                        <a:pt x="635" y="726"/>
                      </a:lnTo>
                      <a:lnTo>
                        <a:pt x="772" y="771"/>
                      </a:lnTo>
                      <a:lnTo>
                        <a:pt x="1044" y="816"/>
                      </a:lnTo>
                      <a:lnTo>
                        <a:pt x="1044" y="907"/>
                      </a:lnTo>
                      <a:lnTo>
                        <a:pt x="1180" y="952"/>
                      </a:lnTo>
                      <a:lnTo>
                        <a:pt x="1180" y="816"/>
                      </a:lnTo>
                      <a:lnTo>
                        <a:pt x="1270" y="816"/>
                      </a:lnTo>
                      <a:lnTo>
                        <a:pt x="1361" y="771"/>
                      </a:lnTo>
                      <a:lnTo>
                        <a:pt x="1361" y="635"/>
                      </a:lnTo>
                      <a:lnTo>
                        <a:pt x="1407" y="635"/>
                      </a:lnTo>
                      <a:lnTo>
                        <a:pt x="1407" y="499"/>
                      </a:lnTo>
                      <a:lnTo>
                        <a:pt x="1180" y="544"/>
                      </a:lnTo>
                      <a:lnTo>
                        <a:pt x="998" y="499"/>
                      </a:lnTo>
                      <a:lnTo>
                        <a:pt x="908" y="453"/>
                      </a:lnTo>
                      <a:lnTo>
                        <a:pt x="862" y="363"/>
                      </a:lnTo>
                      <a:lnTo>
                        <a:pt x="590" y="227"/>
                      </a:lnTo>
                      <a:lnTo>
                        <a:pt x="590" y="181"/>
                      </a:lnTo>
                      <a:lnTo>
                        <a:pt x="409" y="90"/>
                      </a:lnTo>
                      <a:lnTo>
                        <a:pt x="363" y="0"/>
                      </a:lnTo>
                      <a:lnTo>
                        <a:pt x="318" y="0"/>
                      </a:lnTo>
                      <a:lnTo>
                        <a:pt x="273" y="45"/>
                      </a:lnTo>
                      <a:lnTo>
                        <a:pt x="273" y="181"/>
                      </a:lnTo>
                      <a:lnTo>
                        <a:pt x="91" y="227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ln>
                  <a:solidFill>
                    <a:schemeClr val="bg1">
                      <a:lumMod val="75000"/>
                    </a:schemeClr>
                  </a:solidFill>
                  <a:headEnd/>
                  <a:tailEnd/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 2" pitchFamily="18" charset="2"/>
                    <a:buNone/>
                    <a:defRPr/>
                  </a:pPr>
                  <a:endParaRPr lang="ko-KR" altLang="en-US" sz="4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Rectangle 59"/>
                <p:cNvSpPr>
                  <a:spLocks noChangeArrowheads="1"/>
                </p:cNvSpPr>
                <p:nvPr/>
              </p:nvSpPr>
              <p:spPr bwMode="auto">
                <a:xfrm>
                  <a:off x="1902" y="2193"/>
                  <a:ext cx="145" cy="8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  <a:scene3d>
                    <a:camera prst="orthographicFront"/>
                    <a:lightRig rig="soft" dir="tl">
                      <a:rot lat="0" lon="0" rev="0"/>
                    </a:lightRig>
                  </a:scene3d>
                  <a:sp3d contourW="25400" prstMaterial="matte">
                    <a:bevelT w="25400" h="55880" prst="artDeco"/>
                    <a:contourClr>
                      <a:schemeClr val="accent2">
                        <a:tint val="20000"/>
                      </a:schemeClr>
                    </a:contourClr>
                  </a:sp3d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 2" pitchFamily="18" charset="2"/>
                    <a:buNone/>
                    <a:defRPr/>
                  </a:pPr>
                  <a:r>
                    <a:rPr lang="ko-KR" altLang="en-US" b="1" spc="50" dirty="0">
                      <a:ln w="11430"/>
                      <a:effectLst>
                        <a:outerShdw blurRad="76200" dist="50800" dir="5400000" algn="tl" rotWithShape="0">
                          <a:srgbClr val="000000">
                            <a:alpha val="65000"/>
                          </a:srgbClr>
                        </a:outerShdw>
                      </a:effectLst>
                      <a:latin typeface="08서울한강체 M" pitchFamily="18" charset="-127"/>
                      <a:ea typeface="08서울한강체 M" pitchFamily="18" charset="-127"/>
                    </a:rPr>
                    <a:t>마포구</a:t>
                  </a:r>
                </a:p>
              </p:txBody>
            </p:sp>
          </p:grpSp>
        </p:grpSp>
        <p:sp>
          <p:nvSpPr>
            <p:cNvPr id="16" name="TextBox 15"/>
            <p:cNvSpPr txBox="1"/>
            <p:nvPr/>
          </p:nvSpPr>
          <p:spPr>
            <a:xfrm>
              <a:off x="1403648" y="4581128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상암동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71800" y="4437112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성산동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99792" y="5373216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망원동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44008" y="5661248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창전동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00192" y="6021288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염리동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20272" y="6237312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공덕동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48064" y="6165304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신수동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12160" y="620688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err="1" smtClean="0">
                  <a:latin typeface="08서울남산체 L" pitchFamily="18" charset="-127"/>
                  <a:ea typeface="08서울남산체 L" pitchFamily="18" charset="-127"/>
                </a:rPr>
                <a:t>진관동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00192" y="1484784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불광동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868144" y="2564904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녹번동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148064" y="1844824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대조동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16016" y="3284984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응암동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75856" y="3861048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증산동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851920" y="1916832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구산동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07904" y="2996952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신사동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88224" y="3212976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홍은동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211960" y="4581128"/>
              <a:ext cx="7200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남가좌동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95936" y="4149080"/>
              <a:ext cx="7200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북가좌동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220072" y="4581128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연희동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696235" y="5301208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북아현동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804248" y="4437112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영천동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47864" y="4797152"/>
              <a:ext cx="504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중동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491880" y="5949280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합정동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355976" y="2420888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역촌동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164288" y="4797152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천연동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39952" y="1268760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갈현동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208" name="타원 207"/>
            <p:cNvSpPr/>
            <p:nvPr/>
          </p:nvSpPr>
          <p:spPr>
            <a:xfrm>
              <a:off x="5076056" y="6237312"/>
              <a:ext cx="163236" cy="17579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Ins="90000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638527" y="5275684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창천동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308304" y="5733256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latin typeface="08서울남산체 L" pitchFamily="18" charset="-127"/>
                  <a:ea typeface="08서울남산체 L" pitchFamily="18" charset="-127"/>
                </a:rPr>
                <a:t>아현동</a:t>
              </a:r>
              <a:endParaRPr lang="ko-KR" altLang="en-US" sz="900" b="1" dirty="0">
                <a:latin typeface="08서울남산체 L" pitchFamily="18" charset="-127"/>
                <a:ea typeface="08서울남산체 L" pitchFamily="18" charset="-127"/>
              </a:endParaRPr>
            </a:p>
          </p:txBody>
        </p:sp>
      </p:grpSp>
      <p:sp>
        <p:nvSpPr>
          <p:cNvPr id="113" name="모서리가 둥근 직사각형 112"/>
          <p:cNvSpPr/>
          <p:nvPr/>
        </p:nvSpPr>
        <p:spPr>
          <a:xfrm>
            <a:off x="1907704" y="980728"/>
            <a:ext cx="1800200" cy="2016224"/>
          </a:xfrm>
          <a:prstGeom prst="roundRect">
            <a:avLst>
              <a:gd name="adj" fmla="val 14529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0.10    </a:t>
            </a:r>
            <a:r>
              <a:rPr lang="ko-KR" altLang="en-US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이하</a:t>
            </a:r>
            <a:endParaRPr lang="en-US" altLang="ko-KR" sz="1200" dirty="0" smtClean="0">
              <a:solidFill>
                <a:schemeClr val="tx1"/>
              </a:solidFill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0.10 ~ 0.15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0.15 ~ 0.20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0.20 ~ 0.25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0.25 ~ 0.30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altLang="ko-KR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 0.30    </a:t>
            </a:r>
            <a:r>
              <a:rPr lang="ko-KR" altLang="en-US" sz="1200" dirty="0" smtClean="0">
                <a:solidFill>
                  <a:schemeClr val="tx1"/>
                </a:solidFill>
                <a:latin typeface="08서울한강체 L" pitchFamily="18" charset="-127"/>
                <a:ea typeface="08서울한강체 L" pitchFamily="18" charset="-127"/>
              </a:rPr>
              <a:t>이상</a:t>
            </a:r>
            <a:endParaRPr lang="ko-KR" altLang="en-US" sz="1200" dirty="0">
              <a:solidFill>
                <a:schemeClr val="tx1"/>
              </a:solidFill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114" name="타원 113"/>
          <p:cNvSpPr/>
          <p:nvPr/>
        </p:nvSpPr>
        <p:spPr>
          <a:xfrm>
            <a:off x="3297798" y="2645538"/>
            <a:ext cx="163236" cy="17579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15" name="타원 114"/>
          <p:cNvSpPr/>
          <p:nvPr/>
        </p:nvSpPr>
        <p:spPr>
          <a:xfrm>
            <a:off x="3297798" y="2351150"/>
            <a:ext cx="163236" cy="175792"/>
          </a:xfrm>
          <a:prstGeom prst="ellipse">
            <a:avLst/>
          </a:prstGeom>
          <a:solidFill>
            <a:srgbClr val="FF3399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16" name="타원 115"/>
          <p:cNvSpPr/>
          <p:nvPr/>
        </p:nvSpPr>
        <p:spPr>
          <a:xfrm>
            <a:off x="3297798" y="2056763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17" name="타원 116"/>
          <p:cNvSpPr/>
          <p:nvPr/>
        </p:nvSpPr>
        <p:spPr>
          <a:xfrm>
            <a:off x="3297798" y="1762376"/>
            <a:ext cx="163236" cy="175792"/>
          </a:xfrm>
          <a:prstGeom prst="ellipse">
            <a:avLst/>
          </a:prstGeom>
          <a:solidFill>
            <a:srgbClr val="FF99FF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18" name="타원 117"/>
          <p:cNvSpPr/>
          <p:nvPr/>
        </p:nvSpPr>
        <p:spPr>
          <a:xfrm>
            <a:off x="3297798" y="1467989"/>
            <a:ext cx="163236" cy="175792"/>
          </a:xfrm>
          <a:prstGeom prst="ellipse">
            <a:avLst/>
          </a:prstGeom>
          <a:solidFill>
            <a:srgbClr val="FFCCFF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19" name="타원 118"/>
          <p:cNvSpPr/>
          <p:nvPr/>
        </p:nvSpPr>
        <p:spPr>
          <a:xfrm>
            <a:off x="3297798" y="1173602"/>
            <a:ext cx="163236" cy="175792"/>
          </a:xfrm>
          <a:prstGeom prst="ellipse">
            <a:avLst/>
          </a:prstGeom>
          <a:solidFill>
            <a:srgbClr val="FFCCFF">
              <a:alpha val="3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1907704" y="764704"/>
            <a:ext cx="1800200" cy="2880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6350" prstMaterial="matte">
              <a:bevelT w="25400" h="55880" prst="artDeco"/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b="1" spc="50" dirty="0" smtClean="0">
                <a:ln w="11430"/>
                <a:solidFill>
                  <a:srgbClr val="7030A0"/>
                </a:solidFill>
                <a:latin typeface="08서울남산체 L" pitchFamily="18" charset="-127"/>
                <a:ea typeface="08서울남산체 L" pitchFamily="18" charset="-127"/>
              </a:rPr>
              <a:t>배수지 잔류염소</a:t>
            </a:r>
            <a:endParaRPr lang="ko-KR" altLang="en-US" sz="1400" b="1" spc="50" dirty="0">
              <a:ln w="11430"/>
              <a:solidFill>
                <a:srgbClr val="7030A0"/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06" name="타원 105"/>
          <p:cNvSpPr/>
          <p:nvPr/>
        </p:nvSpPr>
        <p:spPr>
          <a:xfrm>
            <a:off x="6753087" y="1674480"/>
            <a:ext cx="163236" cy="17579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5" name="타원 134"/>
          <p:cNvSpPr/>
          <p:nvPr/>
        </p:nvSpPr>
        <p:spPr>
          <a:xfrm>
            <a:off x="6702654" y="3011105"/>
            <a:ext cx="163236" cy="17579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8" name="타원 137"/>
          <p:cNvSpPr/>
          <p:nvPr/>
        </p:nvSpPr>
        <p:spPr>
          <a:xfrm>
            <a:off x="5190932" y="2947462"/>
            <a:ext cx="163236" cy="175792"/>
          </a:xfrm>
          <a:prstGeom prst="ellipse">
            <a:avLst/>
          </a:prstGeom>
          <a:solidFill>
            <a:schemeClr val="accent5">
              <a:lumMod val="40000"/>
              <a:lumOff val="60000"/>
              <a:alpha val="80000"/>
            </a:schemeClr>
          </a:solidFill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9" name="타원 138"/>
          <p:cNvSpPr/>
          <p:nvPr/>
        </p:nvSpPr>
        <p:spPr>
          <a:xfrm>
            <a:off x="6084276" y="4293136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0" name="타원 149"/>
          <p:cNvSpPr/>
          <p:nvPr/>
        </p:nvSpPr>
        <p:spPr>
          <a:xfrm>
            <a:off x="7081598" y="3141102"/>
            <a:ext cx="163236" cy="175792"/>
          </a:xfrm>
          <a:prstGeom prst="ellipse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09" name="타원 108"/>
          <p:cNvSpPr/>
          <p:nvPr/>
        </p:nvSpPr>
        <p:spPr>
          <a:xfrm>
            <a:off x="7428705" y="3230140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4" name="타원 153"/>
          <p:cNvSpPr/>
          <p:nvPr/>
        </p:nvSpPr>
        <p:spPr>
          <a:xfrm>
            <a:off x="8066469" y="5227323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5" name="타원 154"/>
          <p:cNvSpPr/>
          <p:nvPr/>
        </p:nvSpPr>
        <p:spPr>
          <a:xfrm>
            <a:off x="7217076" y="4765376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6" name="타원 155"/>
          <p:cNvSpPr/>
          <p:nvPr/>
        </p:nvSpPr>
        <p:spPr>
          <a:xfrm>
            <a:off x="6529304" y="5457541"/>
            <a:ext cx="160481" cy="16106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7" name="타원 156"/>
          <p:cNvSpPr/>
          <p:nvPr/>
        </p:nvSpPr>
        <p:spPr>
          <a:xfrm>
            <a:off x="6608167" y="3308077"/>
            <a:ext cx="163236" cy="17579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60" name="타원 159"/>
          <p:cNvSpPr/>
          <p:nvPr/>
        </p:nvSpPr>
        <p:spPr>
          <a:xfrm>
            <a:off x="6247512" y="4765376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64" name="타원 163"/>
          <p:cNvSpPr/>
          <p:nvPr/>
        </p:nvSpPr>
        <p:spPr>
          <a:xfrm>
            <a:off x="7469469" y="3816054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08" name="타원 107"/>
          <p:cNvSpPr/>
          <p:nvPr/>
        </p:nvSpPr>
        <p:spPr>
          <a:xfrm>
            <a:off x="4788024" y="873288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1" name="타원 130"/>
          <p:cNvSpPr/>
          <p:nvPr/>
        </p:nvSpPr>
        <p:spPr>
          <a:xfrm>
            <a:off x="5508104" y="3501008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2" name="타원 131"/>
          <p:cNvSpPr/>
          <p:nvPr/>
        </p:nvSpPr>
        <p:spPr>
          <a:xfrm>
            <a:off x="3544668" y="3527457"/>
            <a:ext cx="163236" cy="175792"/>
          </a:xfrm>
          <a:prstGeom prst="ellipse">
            <a:avLst/>
          </a:prstGeom>
          <a:solidFill>
            <a:srgbClr val="FF3399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7" name="타원 136"/>
          <p:cNvSpPr/>
          <p:nvPr/>
        </p:nvSpPr>
        <p:spPr>
          <a:xfrm>
            <a:off x="5724128" y="5978541"/>
            <a:ext cx="163236" cy="15964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48" name="타원 147"/>
          <p:cNvSpPr/>
          <p:nvPr/>
        </p:nvSpPr>
        <p:spPr>
          <a:xfrm>
            <a:off x="7874758" y="5866551"/>
            <a:ext cx="163236" cy="17579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49" name="타원 148"/>
          <p:cNvSpPr/>
          <p:nvPr/>
        </p:nvSpPr>
        <p:spPr>
          <a:xfrm>
            <a:off x="7865148" y="5649694"/>
            <a:ext cx="163236" cy="17579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1" name="타원 150"/>
          <p:cNvSpPr/>
          <p:nvPr/>
        </p:nvSpPr>
        <p:spPr>
          <a:xfrm>
            <a:off x="5344868" y="3901280"/>
            <a:ext cx="163236" cy="17579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2" name="타원 151"/>
          <p:cNvSpPr/>
          <p:nvPr/>
        </p:nvSpPr>
        <p:spPr>
          <a:xfrm>
            <a:off x="5776916" y="3757264"/>
            <a:ext cx="163236" cy="175792"/>
          </a:xfrm>
          <a:prstGeom prst="ellipse">
            <a:avLst/>
          </a:prstGeom>
          <a:solidFill>
            <a:srgbClr val="FF3399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58" name="타원 157"/>
          <p:cNvSpPr/>
          <p:nvPr/>
        </p:nvSpPr>
        <p:spPr>
          <a:xfrm>
            <a:off x="6064948" y="3362724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67" name="타원 166"/>
          <p:cNvSpPr/>
          <p:nvPr/>
        </p:nvSpPr>
        <p:spPr>
          <a:xfrm>
            <a:off x="7045628" y="3501008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70" name="타원 169"/>
          <p:cNvSpPr/>
          <p:nvPr/>
        </p:nvSpPr>
        <p:spPr>
          <a:xfrm>
            <a:off x="7551087" y="953216"/>
            <a:ext cx="163236" cy="175792"/>
          </a:xfrm>
          <a:prstGeom prst="ellipse">
            <a:avLst/>
          </a:prstGeom>
          <a:solidFill>
            <a:srgbClr val="FFCCFF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71" name="타원 170"/>
          <p:cNvSpPr/>
          <p:nvPr/>
        </p:nvSpPr>
        <p:spPr>
          <a:xfrm>
            <a:off x="7289084" y="1080254"/>
            <a:ext cx="163236" cy="175792"/>
          </a:xfrm>
          <a:prstGeom prst="ellipse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72" name="타원 171"/>
          <p:cNvSpPr/>
          <p:nvPr/>
        </p:nvSpPr>
        <p:spPr>
          <a:xfrm>
            <a:off x="5056836" y="4215589"/>
            <a:ext cx="163236" cy="175792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1" name="타원 120"/>
          <p:cNvSpPr/>
          <p:nvPr/>
        </p:nvSpPr>
        <p:spPr>
          <a:xfrm>
            <a:off x="7268933" y="4002214"/>
            <a:ext cx="163236" cy="17579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2" name="타원 121"/>
          <p:cNvSpPr/>
          <p:nvPr/>
        </p:nvSpPr>
        <p:spPr>
          <a:xfrm>
            <a:off x="7452320" y="3450756"/>
            <a:ext cx="163236" cy="175792"/>
          </a:xfrm>
          <a:prstGeom prst="ellipse">
            <a:avLst/>
          </a:prstGeom>
          <a:solidFill>
            <a:schemeClr val="accent5">
              <a:lumMod val="40000"/>
              <a:lumOff val="60000"/>
              <a:alpha val="80000"/>
            </a:schemeClr>
          </a:solidFill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7" name="타원 126"/>
          <p:cNvSpPr/>
          <p:nvPr/>
        </p:nvSpPr>
        <p:spPr>
          <a:xfrm>
            <a:off x="4368066" y="1088501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3" name="타원 132"/>
          <p:cNvSpPr/>
          <p:nvPr/>
        </p:nvSpPr>
        <p:spPr>
          <a:xfrm>
            <a:off x="6347720" y="1412802"/>
            <a:ext cx="163236" cy="175792"/>
          </a:xfrm>
          <a:prstGeom prst="ellipse">
            <a:avLst/>
          </a:prstGeom>
          <a:solidFill>
            <a:srgbClr val="FF3399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4" name="타원 133"/>
          <p:cNvSpPr/>
          <p:nvPr/>
        </p:nvSpPr>
        <p:spPr>
          <a:xfrm>
            <a:off x="6562860" y="1832478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36" name="타원 135"/>
          <p:cNvSpPr/>
          <p:nvPr/>
        </p:nvSpPr>
        <p:spPr>
          <a:xfrm>
            <a:off x="6352980" y="3713520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40" name="타원 139"/>
          <p:cNvSpPr/>
          <p:nvPr/>
        </p:nvSpPr>
        <p:spPr>
          <a:xfrm>
            <a:off x="5796136" y="4525118"/>
            <a:ext cx="163236" cy="175792"/>
          </a:xfrm>
          <a:prstGeom prst="ellipse">
            <a:avLst/>
          </a:prstGeom>
          <a:solidFill>
            <a:srgbClr val="FF3399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7073060" y="3717032"/>
            <a:ext cx="163236" cy="175792"/>
          </a:xfrm>
          <a:prstGeom prst="ellipse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03" name="타원 102"/>
          <p:cNvSpPr/>
          <p:nvPr/>
        </p:nvSpPr>
        <p:spPr>
          <a:xfrm>
            <a:off x="6560916" y="464671"/>
            <a:ext cx="163236" cy="17579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10" name="타원 109"/>
          <p:cNvSpPr/>
          <p:nvPr/>
        </p:nvSpPr>
        <p:spPr>
          <a:xfrm>
            <a:off x="4788024" y="1459557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12" name="타원 111"/>
          <p:cNvSpPr/>
          <p:nvPr/>
        </p:nvSpPr>
        <p:spPr>
          <a:xfrm>
            <a:off x="4336756" y="1526380"/>
            <a:ext cx="163236" cy="175792"/>
          </a:xfrm>
          <a:prstGeom prst="ellipse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4" name="타원 123"/>
          <p:cNvSpPr/>
          <p:nvPr/>
        </p:nvSpPr>
        <p:spPr>
          <a:xfrm>
            <a:off x="2968604" y="4365104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5" name="타원 124"/>
          <p:cNvSpPr/>
          <p:nvPr/>
        </p:nvSpPr>
        <p:spPr>
          <a:xfrm>
            <a:off x="3779912" y="3344618"/>
            <a:ext cx="163236" cy="175792"/>
          </a:xfrm>
          <a:prstGeom prst="ellipse">
            <a:avLst/>
          </a:prstGeom>
          <a:solidFill>
            <a:srgbClr val="FF3399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6" name="타원 125"/>
          <p:cNvSpPr/>
          <p:nvPr/>
        </p:nvSpPr>
        <p:spPr>
          <a:xfrm>
            <a:off x="7740352" y="5241856"/>
            <a:ext cx="163236" cy="175792"/>
          </a:xfrm>
          <a:prstGeom prst="ellipse">
            <a:avLst/>
          </a:prstGeom>
          <a:solidFill>
            <a:srgbClr val="FF6699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28" name="타원 127"/>
          <p:cNvSpPr/>
          <p:nvPr/>
        </p:nvSpPr>
        <p:spPr>
          <a:xfrm>
            <a:off x="7596336" y="3053206"/>
            <a:ext cx="163236" cy="175792"/>
          </a:xfrm>
          <a:prstGeom prst="ellipse">
            <a:avLst/>
          </a:prstGeom>
          <a:solidFill>
            <a:srgbClr val="FF3399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41" name="타원 140"/>
          <p:cNvSpPr/>
          <p:nvPr/>
        </p:nvSpPr>
        <p:spPr>
          <a:xfrm>
            <a:off x="5580112" y="2816094"/>
            <a:ext cx="163236" cy="175792"/>
          </a:xfrm>
          <a:prstGeom prst="ellipse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  <p:sp>
        <p:nvSpPr>
          <p:cNvPr id="143" name="타원 142"/>
          <p:cNvSpPr/>
          <p:nvPr/>
        </p:nvSpPr>
        <p:spPr>
          <a:xfrm>
            <a:off x="7236296" y="2835313"/>
            <a:ext cx="163236" cy="175792"/>
          </a:xfrm>
          <a:prstGeom prst="ellipse">
            <a:avLst/>
          </a:prstGeom>
          <a:solidFill>
            <a:srgbClr val="FF99FF">
              <a:alpha val="80000"/>
            </a:srgbClr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86</Words>
  <Application>Microsoft Office PowerPoint</Application>
  <PresentationFormat>화면 슬라이드 쇼(4:3)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51</cp:revision>
  <cp:lastPrinted>2015-07-14T02:18:15Z</cp:lastPrinted>
  <dcterms:created xsi:type="dcterms:W3CDTF">2014-08-19T06:21:24Z</dcterms:created>
  <dcterms:modified xsi:type="dcterms:W3CDTF">2015-12-08T02:02:27Z</dcterms:modified>
</cp:coreProperties>
</file>