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ags/tag8.xml" ContentType="application/vnd.openxmlformats-officedocument.presentationml.tags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7.xml" ContentType="application/vnd.openxmlformats-officedocument.presentationml.tags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ags/tag5.xml" ContentType="application/vnd.openxmlformats-officedocument.presentationml.tags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8"/>
  </p:notesMasterIdLst>
  <p:sldIdLst>
    <p:sldId id="256" r:id="rId5"/>
    <p:sldId id="257" r:id="rId6"/>
    <p:sldId id="260" r:id="rId7"/>
    <p:sldId id="269" r:id="rId8"/>
    <p:sldId id="270" r:id="rId9"/>
    <p:sldId id="271" r:id="rId10"/>
    <p:sldId id="272" r:id="rId11"/>
    <p:sldId id="273" r:id="rId12"/>
    <p:sldId id="274" r:id="rId13"/>
    <p:sldId id="258" r:id="rId14"/>
    <p:sldId id="259" r:id="rId15"/>
    <p:sldId id="276" r:id="rId16"/>
    <p:sldId id="277" r:id="rId17"/>
    <p:sldId id="278" r:id="rId18"/>
    <p:sldId id="265" r:id="rId19"/>
    <p:sldId id="266" r:id="rId20"/>
    <p:sldId id="26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303" r:id="rId29"/>
    <p:sldId id="286" r:id="rId30"/>
    <p:sldId id="287" r:id="rId31"/>
    <p:sldId id="304" r:id="rId32"/>
    <p:sldId id="288" r:id="rId33"/>
    <p:sldId id="289" r:id="rId34"/>
    <p:sldId id="290" r:id="rId35"/>
    <p:sldId id="291" r:id="rId36"/>
    <p:sldId id="301" r:id="rId37"/>
  </p:sldIdLst>
  <p:sldSz cx="9144000" cy="6858000" type="screen4x3"/>
  <p:notesSz cx="6797675" cy="987425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CC00"/>
    <a:srgbClr val="FF9933"/>
    <a:srgbClr val="FF99FF"/>
    <a:srgbClr val="FF6699"/>
    <a:srgbClr val="FF6600"/>
    <a:srgbClr val="DB4117"/>
    <a:srgbClr val="003300"/>
    <a:srgbClr val="FFCCFF"/>
    <a:srgbClr val="FFDCB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5" autoAdjust="0"/>
    <p:restoredTop sz="81312" autoAdjust="0"/>
  </p:normalViewPr>
  <p:slideViewPr>
    <p:cSldViewPr>
      <p:cViewPr>
        <p:scale>
          <a:sx n="73" d="100"/>
          <a:sy n="73" d="100"/>
        </p:scale>
        <p:origin x="-330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2904" y="-91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title>
      <c:tx>
        <c:rich>
          <a:bodyPr/>
          <a:lstStyle/>
          <a:p>
            <a:pPr>
              <a:defRPr sz="2800"/>
            </a:pPr>
            <a:r>
              <a:rPr lang="en-US" altLang="ko-KR" sz="2800" dirty="0" smtClean="0"/>
              <a:t>[</a:t>
            </a:r>
            <a:r>
              <a:rPr lang="ko-KR" sz="2800" dirty="0" smtClean="0"/>
              <a:t>전체 </a:t>
            </a:r>
            <a:r>
              <a:rPr lang="ko-KR" sz="2800" dirty="0" err="1" smtClean="0"/>
              <a:t>보유종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현황</a:t>
            </a:r>
            <a:r>
              <a:rPr lang="en-US" altLang="ko-KR" sz="2800" dirty="0" smtClean="0"/>
              <a:t>]</a:t>
            </a:r>
            <a:endParaRPr lang="ko-KR" sz="2800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9821984065262627E-2"/>
          <c:y val="0.26700267134497541"/>
          <c:w val="0.84035603186947483"/>
          <c:h val="0.72449412751817011"/>
        </c:manualLayout>
      </c:layout>
      <c:pie3D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종 수</c:v>
                </c:pt>
              </c:strCache>
            </c:strRef>
          </c:tx>
          <c:dLbls>
            <c:dLbl>
              <c:idx val="0"/>
              <c:layout>
                <c:manualLayout>
                  <c:x val="-0.25257287880711682"/>
                  <c:y val="4.881049371939279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ko-KR" dirty="0">
                        <a:solidFill>
                          <a:schemeClr val="tx1"/>
                        </a:solidFill>
                      </a:rPr>
                      <a:t>포유류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, 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156(47%)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0.21549912112939856"/>
                  <c:y val="-0.205921564270636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ko-KR" dirty="0"/>
                      <a:t>조류</a:t>
                    </a:r>
                    <a:r>
                      <a:rPr lang="en-US" dirty="0"/>
                      <a:t>, </a:t>
                    </a:r>
                    <a:r>
                      <a:rPr lang="en-US" dirty="0" smtClean="0"/>
                      <a:t>102(30%)</a:t>
                    </a:r>
                    <a:endParaRPr lang="en-US" dirty="0"/>
                  </a:p>
                </c:rich>
              </c:tx>
              <c:spPr/>
              <c:showPercent val="1"/>
            </c:dLbl>
            <c:dLbl>
              <c:idx val="2"/>
              <c:layout>
                <c:manualLayout>
                  <c:x val="-0.10102163747678836"/>
                  <c:y val="-2.772549081848049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ko-KR" dirty="0"/>
                      <a:t>파충류</a:t>
                    </a:r>
                    <a:r>
                      <a:rPr lang="en-US" dirty="0"/>
                      <a:t>, </a:t>
                    </a:r>
                    <a:r>
                      <a:rPr lang="en-US" dirty="0" smtClean="0"/>
                      <a:t>46(14%)</a:t>
                    </a:r>
                    <a:endParaRPr lang="en-US" dirty="0"/>
                  </a:p>
                </c:rich>
              </c:tx>
              <c:spPr/>
              <c:showPercent val="1"/>
            </c:dLbl>
            <c:dLbl>
              <c:idx val="3"/>
              <c:layout>
                <c:manualLayout>
                  <c:x val="-0.1418198077197772"/>
                  <c:y val="-4.8026608154649521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ko-KR" dirty="0"/>
                      <a:t>어류</a:t>
                    </a:r>
                    <a:r>
                      <a:rPr lang="en-US" dirty="0"/>
                      <a:t>/</a:t>
                    </a:r>
                    <a:r>
                      <a:rPr lang="ko-KR" dirty="0"/>
                      <a:t>양서류 </a:t>
                    </a:r>
                    <a:r>
                      <a:rPr lang="en-US" altLang="ko-KR" dirty="0" smtClean="0"/>
                      <a:t>29(</a:t>
                    </a:r>
                    <a:r>
                      <a:rPr lang="en-US" dirty="0" smtClean="0"/>
                      <a:t>9%)</a:t>
                    </a:r>
                    <a:endParaRPr lang="en-US" dirty="0"/>
                  </a:p>
                </c:rich>
              </c:tx>
              <c:spPr/>
              <c:showPercent val="1"/>
            </c:dLbl>
            <c:showPercent val="1"/>
            <c:showLeaderLines val="1"/>
          </c:dLbls>
          <c:cat>
            <c:strRef>
              <c:f>'Sheet1'!$A$2:$A$5</c:f>
              <c:strCache>
                <c:ptCount val="4"/>
                <c:pt idx="0">
                  <c:v>포유류</c:v>
                </c:pt>
                <c:pt idx="1">
                  <c:v>조류</c:v>
                </c:pt>
                <c:pt idx="2">
                  <c:v>파충류</c:v>
                </c:pt>
                <c:pt idx="3">
                  <c:v>어류/양서류</c:v>
                </c:pt>
              </c:strCache>
            </c:strRef>
          </c:cat>
          <c:val>
            <c:numRef>
              <c:f>'Sheet1'!$B$2:$B$5</c:f>
              <c:numCache>
                <c:formatCode>General</c:formatCode>
                <c:ptCount val="4"/>
                <c:pt idx="0">
                  <c:v>156</c:v>
                </c:pt>
                <c:pt idx="1">
                  <c:v>102</c:v>
                </c:pt>
                <c:pt idx="2">
                  <c:v>46</c:v>
                </c:pt>
                <c:pt idx="3">
                  <c:v>29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txPr>
    <a:bodyPr/>
    <a:lstStyle/>
    <a:p>
      <a:pPr>
        <a:defRPr sz="2000">
          <a:solidFill>
            <a:schemeClr val="bg1"/>
          </a:solidFill>
          <a:latin typeface="HY강B" pitchFamily="18" charset="-127"/>
          <a:ea typeface="HY강B" pitchFamily="18" charset="-127"/>
        </a:defRPr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autoTitleDeleted val="1"/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전략종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포유류</c:v>
                </c:pt>
                <c:pt idx="1">
                  <c:v>조류</c:v>
                </c:pt>
                <c:pt idx="2">
                  <c:v>파충류</c:v>
                </c:pt>
                <c:pt idx="3">
                  <c:v>어류/양서류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15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유지종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포유류</c:v>
                </c:pt>
                <c:pt idx="1">
                  <c:v>조류</c:v>
                </c:pt>
                <c:pt idx="2">
                  <c:v>파충류</c:v>
                </c:pt>
                <c:pt idx="3">
                  <c:v>어류/양서류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</c:v>
                </c:pt>
                <c:pt idx="1">
                  <c:v>64</c:v>
                </c:pt>
                <c:pt idx="2">
                  <c:v>19</c:v>
                </c:pt>
                <c:pt idx="3">
                  <c:v>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정리종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포유류</c:v>
                </c:pt>
                <c:pt idx="1">
                  <c:v>조류</c:v>
                </c:pt>
                <c:pt idx="2">
                  <c:v>파충류</c:v>
                </c:pt>
                <c:pt idx="3">
                  <c:v>어류/양서류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40</c:v>
                </c:pt>
                <c:pt idx="1">
                  <c:v>23</c:v>
                </c:pt>
                <c:pt idx="2">
                  <c:v>24</c:v>
                </c:pt>
                <c:pt idx="3">
                  <c:v>5</c:v>
                </c:pt>
              </c:numCache>
            </c:numRef>
          </c:val>
        </c:ser>
        <c:dLbls>
          <c:showVal val="1"/>
        </c:dLbls>
        <c:gapWidth val="75"/>
        <c:shape val="box"/>
        <c:axId val="116591616"/>
        <c:axId val="116597504"/>
        <c:axId val="0"/>
      </c:bar3DChart>
      <c:catAx>
        <c:axId val="116591616"/>
        <c:scaling>
          <c:orientation val="minMax"/>
        </c:scaling>
        <c:axPos val="b"/>
        <c:majorTickMark val="none"/>
        <c:tickLblPos val="nextTo"/>
        <c:crossAx val="116597504"/>
        <c:crosses val="autoZero"/>
        <c:auto val="1"/>
        <c:lblAlgn val="ctr"/>
        <c:lblOffset val="100"/>
      </c:catAx>
      <c:valAx>
        <c:axId val="116597504"/>
        <c:scaling>
          <c:orientation val="minMax"/>
        </c:scaling>
        <c:axPos val="l"/>
        <c:numFmt formatCode="0%" sourceLinked="1"/>
        <c:majorTickMark val="none"/>
        <c:tickLblPos val="nextTo"/>
        <c:crossAx val="116591616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2000">
          <a:solidFill>
            <a:schemeClr val="bg1"/>
          </a:solidFill>
          <a:latin typeface="HY강B" pitchFamily="18" charset="-127"/>
          <a:ea typeface="HY강B" pitchFamily="18" charset="-127"/>
        </a:defRPr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3070D2-2AF1-44DB-9268-2F317DF80331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923C59A-DC4A-4935-96AA-1563BF7CBBF1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HY강B" panose="02030600000101010101" pitchFamily="18" charset="-127"/>
              <a:ea typeface="HY강B" panose="02030600000101010101" pitchFamily="18" charset="-127"/>
            </a:rPr>
            <a:t>시스템 구축</a:t>
          </a:r>
          <a:endParaRPr lang="ko-KR" altLang="en-US" sz="2000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1636239E-D17A-4B99-BCAC-3C3E10BEB321}" type="parTrans" cxnId="{97E91A49-2A17-4B81-B1B7-D9F16FE90B2B}">
      <dgm:prSet/>
      <dgm:spPr/>
      <dgm:t>
        <a:bodyPr/>
        <a:lstStyle/>
        <a:p>
          <a:pPr latinLnBrk="1"/>
          <a:endParaRPr lang="ko-KR" altLang="en-US"/>
        </a:p>
      </dgm:t>
    </dgm:pt>
    <dgm:pt modelId="{C2F7027D-04F4-483C-8C09-27EB1CFDB72B}" type="sibTrans" cxnId="{97E91A49-2A17-4B81-B1B7-D9F16FE90B2B}">
      <dgm:prSet/>
      <dgm:spPr/>
      <dgm:t>
        <a:bodyPr/>
        <a:lstStyle/>
        <a:p>
          <a:pPr latinLnBrk="1"/>
          <a:endParaRPr lang="ko-KR" altLang="en-US"/>
        </a:p>
      </dgm:t>
    </dgm:pt>
    <dgm:pt modelId="{C2225A8C-FB58-4B36-86BE-B25425D924AB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HY강B" panose="02030600000101010101" pitchFamily="18" charset="-127"/>
              <a:ea typeface="HY강B" panose="02030600000101010101" pitchFamily="18" charset="-127"/>
            </a:rPr>
            <a:t>네트워크</a:t>
          </a:r>
          <a:r>
            <a:rPr lang="en-US" altLang="ko-KR" sz="2000" dirty="0" smtClean="0">
              <a:latin typeface="HY강B" panose="02030600000101010101" pitchFamily="18" charset="-127"/>
              <a:ea typeface="HY강B" panose="02030600000101010101" pitchFamily="18" charset="-127"/>
            </a:rPr>
            <a:t/>
          </a:r>
          <a:br>
            <a:rPr lang="en-US" altLang="ko-KR" sz="2000" dirty="0" smtClean="0">
              <a:latin typeface="HY강B" panose="02030600000101010101" pitchFamily="18" charset="-127"/>
              <a:ea typeface="HY강B" panose="02030600000101010101" pitchFamily="18" charset="-127"/>
            </a:rPr>
          </a:br>
          <a:r>
            <a:rPr lang="ko-KR" altLang="en-US" sz="2000" dirty="0" smtClean="0">
              <a:latin typeface="HY강B" panose="02030600000101010101" pitchFamily="18" charset="-127"/>
              <a:ea typeface="HY강B" panose="02030600000101010101" pitchFamily="18" charset="-127"/>
            </a:rPr>
            <a:t>형성</a:t>
          </a:r>
          <a:endParaRPr lang="ko-KR" altLang="en-US" sz="2000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6D6B49FC-2754-4B25-B726-0AE4BE7EDC48}" type="parTrans" cxnId="{8847EC4A-099D-4728-8321-118E6D40A999}">
      <dgm:prSet/>
      <dgm:spPr/>
      <dgm:t>
        <a:bodyPr/>
        <a:lstStyle/>
        <a:p>
          <a:pPr latinLnBrk="1"/>
          <a:endParaRPr lang="ko-KR" altLang="en-US"/>
        </a:p>
      </dgm:t>
    </dgm:pt>
    <dgm:pt modelId="{EDBEFDD4-0B04-4BE3-8D83-69DAEC54C3F4}" type="sibTrans" cxnId="{8847EC4A-099D-4728-8321-118E6D40A999}">
      <dgm:prSet/>
      <dgm:spPr/>
      <dgm:t>
        <a:bodyPr/>
        <a:lstStyle/>
        <a:p>
          <a:pPr latinLnBrk="1"/>
          <a:endParaRPr lang="ko-KR" altLang="en-US"/>
        </a:p>
      </dgm:t>
    </dgm:pt>
    <dgm:pt modelId="{97D229E6-95D4-4DE3-B115-F2F8E3655242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HY강B" panose="02030600000101010101" pitchFamily="18" charset="-127"/>
              <a:ea typeface="HY강B" panose="02030600000101010101" pitchFamily="18" charset="-127"/>
            </a:rPr>
            <a:t>정보수집</a:t>
          </a:r>
          <a:endParaRPr lang="ko-KR" altLang="en-US" sz="2000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81B3E5EB-10C7-4318-9910-63123514A01E}" type="sibTrans" cxnId="{F0A4703D-09F5-40D5-8FDA-ED476B2A25F0}">
      <dgm:prSet/>
      <dgm:spPr/>
      <dgm:t>
        <a:bodyPr/>
        <a:lstStyle/>
        <a:p>
          <a:pPr latinLnBrk="1"/>
          <a:endParaRPr lang="ko-KR" altLang="en-US"/>
        </a:p>
      </dgm:t>
    </dgm:pt>
    <dgm:pt modelId="{4ADEDA3C-E9CC-4F31-9B92-C11528C92FB8}" type="parTrans" cxnId="{F0A4703D-09F5-40D5-8FDA-ED476B2A25F0}">
      <dgm:prSet/>
      <dgm:spPr/>
      <dgm:t>
        <a:bodyPr/>
        <a:lstStyle/>
        <a:p>
          <a:pPr latinLnBrk="1"/>
          <a:endParaRPr lang="ko-KR" altLang="en-US"/>
        </a:p>
      </dgm:t>
    </dgm:pt>
    <dgm:pt modelId="{52ABD888-8D40-4DD2-9749-3573D350E1E7}" type="pres">
      <dgm:prSet presAssocID="{183070D2-2AF1-44DB-9268-2F317DF8033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BB01318-9AFD-48B3-8DDD-CCA6B32B2129}" type="pres">
      <dgm:prSet presAssocID="{97D229E6-95D4-4DE3-B115-F2F8E3655242}" presName="Accent1" presStyleCnt="0"/>
      <dgm:spPr/>
    </dgm:pt>
    <dgm:pt modelId="{CC500BE3-3015-40A2-9890-F9468A78D89A}" type="pres">
      <dgm:prSet presAssocID="{97D229E6-95D4-4DE3-B115-F2F8E3655242}" presName="Accent" presStyleLbl="node1" presStyleIdx="0" presStyleCnt="3"/>
      <dgm:spPr>
        <a:solidFill>
          <a:srgbClr val="FFCC00"/>
        </a:solidFill>
        <a:ln>
          <a:solidFill>
            <a:srgbClr val="FFFF00"/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770A4865-9326-412F-BA45-C2D0B8833133}" type="pres">
      <dgm:prSet presAssocID="{97D229E6-95D4-4DE3-B115-F2F8E3655242}" presName="Parent1" presStyleLbl="revTx" presStyleIdx="0" presStyleCnt="3" custScaleX="1705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C5ECC3-99A5-444C-AE9A-F5D9E7C684C6}" type="pres">
      <dgm:prSet presAssocID="{C923C59A-DC4A-4935-96AA-1563BF7CBBF1}" presName="Accent2" presStyleCnt="0"/>
      <dgm:spPr/>
    </dgm:pt>
    <dgm:pt modelId="{BAB1E4A2-E28E-45C0-813F-DD5B470BF59C}" type="pres">
      <dgm:prSet presAssocID="{C923C59A-DC4A-4935-96AA-1563BF7CBBF1}" presName="Accent" presStyleLbl="node1" presStyleIdx="1" presStyleCnt="3"/>
      <dgm:spPr>
        <a:solidFill>
          <a:srgbClr val="FF9933"/>
        </a:solidFill>
        <a:ln>
          <a:solidFill>
            <a:srgbClr val="FF9933"/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A56D08E9-D076-4B71-87B6-14E57CB7A6CA}" type="pres">
      <dgm:prSet presAssocID="{C923C59A-DC4A-4935-96AA-1563BF7CBBF1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F2E1220-3554-4ABA-BF7A-7DD58DD2EB9A}" type="pres">
      <dgm:prSet presAssocID="{C2225A8C-FB58-4B36-86BE-B25425D924AB}" presName="Accent3" presStyleCnt="0"/>
      <dgm:spPr/>
    </dgm:pt>
    <dgm:pt modelId="{D3DB3A23-3AAD-4F22-9470-1693DA998AE1}" type="pres">
      <dgm:prSet presAssocID="{C2225A8C-FB58-4B36-86BE-B25425D924AB}" presName="Accent" presStyleLbl="node1" presStyleIdx="2" presStyleCnt="3"/>
      <dgm:spPr>
        <a:solidFill>
          <a:srgbClr val="DB4117"/>
        </a:solidFill>
        <a:ln>
          <a:solidFill>
            <a:srgbClr val="DB4117"/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E2347CDB-F3F4-4DDB-8836-EABB386274AE}" type="pres">
      <dgm:prSet presAssocID="{C2225A8C-FB58-4B36-86BE-B25425D924AB}" presName="Parent3" presStyleLbl="revTx" presStyleIdx="2" presStyleCnt="3" custScaleX="14240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3B401DB-7CF2-4D44-918B-2034CA43EB25}" type="presOf" srcId="{97D229E6-95D4-4DE3-B115-F2F8E3655242}" destId="{770A4865-9326-412F-BA45-C2D0B8833133}" srcOrd="0" destOrd="0" presId="urn:microsoft.com/office/officeart/2009/layout/CircleArrowProcess"/>
    <dgm:cxn modelId="{97E91A49-2A17-4B81-B1B7-D9F16FE90B2B}" srcId="{183070D2-2AF1-44DB-9268-2F317DF80331}" destId="{C923C59A-DC4A-4935-96AA-1563BF7CBBF1}" srcOrd="1" destOrd="0" parTransId="{1636239E-D17A-4B99-BCAC-3C3E10BEB321}" sibTransId="{C2F7027D-04F4-483C-8C09-27EB1CFDB72B}"/>
    <dgm:cxn modelId="{9C5BAA61-AF95-4114-9639-A9EEDCB698D3}" type="presOf" srcId="{C2225A8C-FB58-4B36-86BE-B25425D924AB}" destId="{E2347CDB-F3F4-4DDB-8836-EABB386274AE}" srcOrd="0" destOrd="0" presId="urn:microsoft.com/office/officeart/2009/layout/CircleArrowProcess"/>
    <dgm:cxn modelId="{F0A4703D-09F5-40D5-8FDA-ED476B2A25F0}" srcId="{183070D2-2AF1-44DB-9268-2F317DF80331}" destId="{97D229E6-95D4-4DE3-B115-F2F8E3655242}" srcOrd="0" destOrd="0" parTransId="{4ADEDA3C-E9CC-4F31-9B92-C11528C92FB8}" sibTransId="{81B3E5EB-10C7-4318-9910-63123514A01E}"/>
    <dgm:cxn modelId="{8847EC4A-099D-4728-8321-118E6D40A999}" srcId="{183070D2-2AF1-44DB-9268-2F317DF80331}" destId="{C2225A8C-FB58-4B36-86BE-B25425D924AB}" srcOrd="2" destOrd="0" parTransId="{6D6B49FC-2754-4B25-B726-0AE4BE7EDC48}" sibTransId="{EDBEFDD4-0B04-4BE3-8D83-69DAEC54C3F4}"/>
    <dgm:cxn modelId="{A0656D15-8EC5-42B6-BDD4-EA6034DCA5C3}" type="presOf" srcId="{183070D2-2AF1-44DB-9268-2F317DF80331}" destId="{52ABD888-8D40-4DD2-9749-3573D350E1E7}" srcOrd="0" destOrd="0" presId="urn:microsoft.com/office/officeart/2009/layout/CircleArrowProcess"/>
    <dgm:cxn modelId="{B16B2575-4133-403F-8489-401E404B584C}" type="presOf" srcId="{C923C59A-DC4A-4935-96AA-1563BF7CBBF1}" destId="{A56D08E9-D076-4B71-87B6-14E57CB7A6CA}" srcOrd="0" destOrd="0" presId="urn:microsoft.com/office/officeart/2009/layout/CircleArrowProcess"/>
    <dgm:cxn modelId="{1CC38423-F5C0-42E0-9940-226BE90FCF1F}" type="presParOf" srcId="{52ABD888-8D40-4DD2-9749-3573D350E1E7}" destId="{0BB01318-9AFD-48B3-8DDD-CCA6B32B2129}" srcOrd="0" destOrd="0" presId="urn:microsoft.com/office/officeart/2009/layout/CircleArrowProcess"/>
    <dgm:cxn modelId="{0EF64635-48D0-43FC-A20F-F5F24141E263}" type="presParOf" srcId="{0BB01318-9AFD-48B3-8DDD-CCA6B32B2129}" destId="{CC500BE3-3015-40A2-9890-F9468A78D89A}" srcOrd="0" destOrd="0" presId="urn:microsoft.com/office/officeart/2009/layout/CircleArrowProcess"/>
    <dgm:cxn modelId="{1E22C2D2-1E69-4237-96B7-5E43E95AD60D}" type="presParOf" srcId="{52ABD888-8D40-4DD2-9749-3573D350E1E7}" destId="{770A4865-9326-412F-BA45-C2D0B8833133}" srcOrd="1" destOrd="0" presId="urn:microsoft.com/office/officeart/2009/layout/CircleArrowProcess"/>
    <dgm:cxn modelId="{0CC7D27D-D314-43F5-AA0C-69EA0E542957}" type="presParOf" srcId="{52ABD888-8D40-4DD2-9749-3573D350E1E7}" destId="{93C5ECC3-99A5-444C-AE9A-F5D9E7C684C6}" srcOrd="2" destOrd="0" presId="urn:microsoft.com/office/officeart/2009/layout/CircleArrowProcess"/>
    <dgm:cxn modelId="{89567461-22C0-4188-889A-26D102C10641}" type="presParOf" srcId="{93C5ECC3-99A5-444C-AE9A-F5D9E7C684C6}" destId="{BAB1E4A2-E28E-45C0-813F-DD5B470BF59C}" srcOrd="0" destOrd="0" presId="urn:microsoft.com/office/officeart/2009/layout/CircleArrowProcess"/>
    <dgm:cxn modelId="{68E1478F-DF20-47D0-821D-833D452C9406}" type="presParOf" srcId="{52ABD888-8D40-4DD2-9749-3573D350E1E7}" destId="{A56D08E9-D076-4B71-87B6-14E57CB7A6CA}" srcOrd="3" destOrd="0" presId="urn:microsoft.com/office/officeart/2009/layout/CircleArrowProcess"/>
    <dgm:cxn modelId="{C1FB1AFC-D3FF-482D-9CA7-71318861637D}" type="presParOf" srcId="{52ABD888-8D40-4DD2-9749-3573D350E1E7}" destId="{AF2E1220-3554-4ABA-BF7A-7DD58DD2EB9A}" srcOrd="4" destOrd="0" presId="urn:microsoft.com/office/officeart/2009/layout/CircleArrowProcess"/>
    <dgm:cxn modelId="{71B2E997-65FC-48DB-96F3-0F23593BAC32}" type="presParOf" srcId="{AF2E1220-3554-4ABA-BF7A-7DD58DD2EB9A}" destId="{D3DB3A23-3AAD-4F22-9470-1693DA998AE1}" srcOrd="0" destOrd="0" presId="urn:microsoft.com/office/officeart/2009/layout/CircleArrowProcess"/>
    <dgm:cxn modelId="{C4216485-CD00-4571-843C-5BE87132E511}" type="presParOf" srcId="{52ABD888-8D40-4DD2-9749-3573D350E1E7}" destId="{E2347CDB-F3F4-4DDB-8836-EABB386274AE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58006B-C38D-4FFD-A277-A03FB387F255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20512D8-D9AE-40DD-9A39-93E1661B661B}">
      <dgm:prSet phldrT="[텍스트]"/>
      <dgm:spPr>
        <a:solidFill>
          <a:srgbClr val="DB4117"/>
        </a:solidFill>
        <a:ln>
          <a:solidFill>
            <a:srgbClr val="DB4117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en-US" altLang="ko-KR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DB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9880A38A-A0DE-448A-98DB-CF47999E73BA}" type="parTrans" cxnId="{8CE18028-128E-4268-B25A-3BE9C888890D}">
      <dgm:prSet/>
      <dgm:spPr/>
      <dgm:t>
        <a:bodyPr/>
        <a:lstStyle/>
        <a:p>
          <a:pPr latinLnBrk="1"/>
          <a:endParaRPr lang="ko-KR" altLang="en-US"/>
        </a:p>
      </dgm:t>
    </dgm:pt>
    <dgm:pt modelId="{27E579E4-8832-493B-A850-A77894C9449F}" type="sibTrans" cxnId="{8CE18028-128E-4268-B25A-3BE9C888890D}">
      <dgm:prSet/>
      <dgm:spPr/>
      <dgm:t>
        <a:bodyPr/>
        <a:lstStyle/>
        <a:p>
          <a:pPr latinLnBrk="1"/>
          <a:endParaRPr lang="ko-KR" altLang="en-US"/>
        </a:p>
      </dgm:t>
    </dgm:pt>
    <dgm:pt modelId="{E65B745D-772A-4DDF-9314-1DE568DE6C20}">
      <dgm:prSet phldrT="[텍스트]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서울</a:t>
          </a:r>
          <a:endParaRPr lang="en-US" altLang="ko-KR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ACEC2C2C-66A2-49A9-BF87-6B79483EB67D}" type="parTrans" cxnId="{B4836C48-4045-4148-84C2-EF0B66416AFE}">
      <dgm:prSet/>
      <dgm:spPr>
        <a:ln>
          <a:head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276F3FA4-0C9D-42BD-9E6A-EC9679584D0F}" type="sibTrans" cxnId="{B4836C48-4045-4148-84C2-EF0B66416AFE}">
      <dgm:prSet/>
      <dgm:spPr/>
      <dgm:t>
        <a:bodyPr/>
        <a:lstStyle/>
        <a:p>
          <a:pPr latinLnBrk="1"/>
          <a:endParaRPr lang="ko-KR" altLang="en-US"/>
        </a:p>
      </dgm:t>
    </dgm:pt>
    <dgm:pt modelId="{8DFEED60-2D5A-49C8-9DB4-3F3847138423}">
      <dgm:prSet phldrT="[텍스트]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인천</a:t>
          </a:r>
          <a:endParaRPr lang="en-US" altLang="ko-KR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대공원</a:t>
          </a:r>
          <a:endParaRPr lang="ko-KR" altLang="en-US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2BF3641B-3C93-420F-A156-9B4991690A72}" type="parTrans" cxnId="{A2CE6F18-47C4-4BB6-917D-FF16E8EC6B1D}">
      <dgm:prSet/>
      <dgm:spPr>
        <a:ln>
          <a:head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9CE49069-D281-4301-9D47-F983832FD222}" type="sibTrans" cxnId="{A2CE6F18-47C4-4BB6-917D-FF16E8EC6B1D}">
      <dgm:prSet/>
      <dgm:spPr/>
      <dgm:t>
        <a:bodyPr/>
        <a:lstStyle/>
        <a:p>
          <a:pPr latinLnBrk="1"/>
          <a:endParaRPr lang="ko-KR" altLang="en-US"/>
        </a:p>
      </dgm:t>
    </dgm:pt>
    <dgm:pt modelId="{E5223BDA-93E2-4E4B-BD82-8B594F4CA534}">
      <dgm:prSet phldrT="[텍스트]"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sz="1700" dirty="0" err="1" smtClean="0">
              <a:latin typeface="HY강B" panose="02030600000101010101" pitchFamily="18" charset="-127"/>
              <a:ea typeface="HY강B" panose="02030600000101010101" pitchFamily="18" charset="-127"/>
            </a:rPr>
            <a:t>우치</a:t>
          </a:r>
          <a:r>
            <a:rPr lang="en-US" altLang="ko-KR" sz="1700" dirty="0" smtClean="0">
              <a:latin typeface="HY강B" panose="02030600000101010101" pitchFamily="18" charset="-127"/>
              <a:ea typeface="HY강B" panose="02030600000101010101" pitchFamily="18" charset="-127"/>
            </a:rPr>
            <a:t/>
          </a:r>
          <a:br>
            <a:rPr lang="en-US" altLang="ko-KR" sz="1700" dirty="0" smtClean="0">
              <a:latin typeface="HY강B" panose="02030600000101010101" pitchFamily="18" charset="-127"/>
              <a:ea typeface="HY강B" panose="02030600000101010101" pitchFamily="18" charset="-127"/>
            </a:rPr>
          </a:br>
          <a:r>
            <a:rPr lang="ko-KR" altLang="en-US" sz="1700" dirty="0" smtClean="0">
              <a:latin typeface="HY강B" panose="02030600000101010101" pitchFamily="18" charset="-127"/>
              <a:ea typeface="HY강B" panose="02030600000101010101" pitchFamily="18" charset="-127"/>
            </a:rPr>
            <a:t>공원</a:t>
          </a:r>
          <a:endParaRPr lang="ko-KR" altLang="en-US" sz="1700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9B7F515F-9780-41D8-94BA-C54FD2ADD472}" type="parTrans" cxnId="{2855DBD2-A36A-4D34-B319-B3474C4CF7F7}">
      <dgm:prSet/>
      <dgm:spPr>
        <a:ln>
          <a:headEnd type="triangle"/>
          <a:tailEnd type="non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AA756953-3FEB-4513-9FAC-888944871F69}" type="sibTrans" cxnId="{2855DBD2-A36A-4D34-B319-B3474C4CF7F7}">
      <dgm:prSet/>
      <dgm:spPr/>
      <dgm:t>
        <a:bodyPr/>
        <a:lstStyle/>
        <a:p>
          <a:pPr latinLnBrk="1"/>
          <a:endParaRPr lang="ko-KR" altLang="en-US"/>
        </a:p>
      </dgm:t>
    </dgm:pt>
    <dgm:pt modelId="{83909C51-F3CA-48C7-8C71-2F6B25CEF415}">
      <dgm:prSet phldrT="[텍스트]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대전</a:t>
          </a:r>
          <a:endParaRPr lang="en-US" altLang="ko-KR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err="1" smtClean="0">
              <a:latin typeface="HY강B" panose="02030600000101010101" pitchFamily="18" charset="-127"/>
              <a:ea typeface="HY강B" panose="02030600000101010101" pitchFamily="18" charset="-127"/>
            </a:rPr>
            <a:t>오월드</a:t>
          </a:r>
          <a:endParaRPr lang="ko-KR" altLang="en-US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DE86D302-E777-4EFF-A83A-1C37FF586310}" type="parTrans" cxnId="{5EB22F7C-9EE9-46CA-B1A4-BAA7E363CAE6}">
      <dgm:prSet/>
      <dgm:spPr>
        <a:ln>
          <a:head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CAC2A9C2-3B2D-4A2A-9614-BFA26FD5758D}" type="sibTrans" cxnId="{5EB22F7C-9EE9-46CA-B1A4-BAA7E363CAE6}">
      <dgm:prSet/>
      <dgm:spPr/>
      <dgm:t>
        <a:bodyPr/>
        <a:lstStyle/>
        <a:p>
          <a:pPr latinLnBrk="1"/>
          <a:endParaRPr lang="ko-KR" altLang="en-US"/>
        </a:p>
      </dgm:t>
    </dgm:pt>
    <dgm:pt modelId="{71664DC1-06E7-4B22-A4E5-241659A025F4}">
      <dgm:prSet phldrT="[텍스트]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전주</a:t>
          </a:r>
          <a:endParaRPr lang="en-US" altLang="ko-KR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8524476A-52BA-4F55-B7DA-A4AD16FE4ED4}" type="parTrans" cxnId="{86B499C8-602F-48C9-9036-2B9EB748CA9B}">
      <dgm:prSet/>
      <dgm:spPr>
        <a:ln>
          <a:head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FD89E765-487D-429D-98ED-0C7C64BEEE5F}" type="sibTrans" cxnId="{86B499C8-602F-48C9-9036-2B9EB748CA9B}">
      <dgm:prSet/>
      <dgm:spPr/>
      <dgm:t>
        <a:bodyPr/>
        <a:lstStyle/>
        <a:p>
          <a:pPr latinLnBrk="1"/>
          <a:endParaRPr lang="ko-KR" altLang="en-US"/>
        </a:p>
      </dgm:t>
    </dgm:pt>
    <dgm:pt modelId="{CDF54909-86C7-44D2-9F80-B34DEAC12357}">
      <dgm:prSet phldrT="[텍스트]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err="1" smtClean="0">
              <a:latin typeface="HY강B" panose="02030600000101010101" pitchFamily="18" charset="-127"/>
              <a:ea typeface="HY강B" panose="02030600000101010101" pitchFamily="18" charset="-127"/>
            </a:rPr>
            <a:t>진양호동물원</a:t>
          </a:r>
          <a:endParaRPr lang="ko-KR" altLang="en-US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B442B1EC-D2F1-477E-AC48-051508FD66E0}" type="parTrans" cxnId="{1F18D387-D48B-4E11-BF87-3E1375397915}">
      <dgm:prSet/>
      <dgm:spPr>
        <a:ln>
          <a:head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B7598AC8-CB69-40C9-8DED-EAC0F5D1B910}" type="sibTrans" cxnId="{1F18D387-D48B-4E11-BF87-3E1375397915}">
      <dgm:prSet/>
      <dgm:spPr/>
      <dgm:t>
        <a:bodyPr/>
        <a:lstStyle/>
        <a:p>
          <a:pPr latinLnBrk="1"/>
          <a:endParaRPr lang="ko-KR" altLang="en-US"/>
        </a:p>
      </dgm:t>
    </dgm:pt>
    <dgm:pt modelId="{45936546-51E4-49C2-9406-F74427C36B9A}">
      <dgm:prSet phldrT="[텍스트]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latin typeface="HY강B" panose="02030600000101010101" pitchFamily="18" charset="-127"/>
              <a:ea typeface="HY강B" panose="02030600000101010101" pitchFamily="18" charset="-127"/>
            </a:rPr>
            <a:t>어린이대공원</a:t>
          </a:r>
          <a:endParaRPr lang="ko-KR" altLang="en-US" dirty="0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BA083FA0-FA61-4448-B0AD-0C7745B9BC2A}" type="parTrans" cxnId="{0DBBCF40-64FC-4DA6-B933-93087B9E4A7C}">
      <dgm:prSet/>
      <dgm:spPr>
        <a:ln>
          <a:solidFill>
            <a:schemeClr val="tx1"/>
          </a:solidFill>
          <a:head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/>
        </a:p>
      </dgm:t>
    </dgm:pt>
    <dgm:pt modelId="{9B274096-6584-4119-9EE9-6FAC8C86156E}" type="sibTrans" cxnId="{0DBBCF40-64FC-4DA6-B933-93087B9E4A7C}">
      <dgm:prSet/>
      <dgm:spPr/>
      <dgm:t>
        <a:bodyPr/>
        <a:lstStyle/>
        <a:p>
          <a:pPr latinLnBrk="1"/>
          <a:endParaRPr lang="ko-KR" altLang="en-US"/>
        </a:p>
      </dgm:t>
    </dgm:pt>
    <dgm:pt modelId="{2223CA8C-6D58-4A54-A6F0-876F6D4AE362}" type="pres">
      <dgm:prSet presAssocID="{CC58006B-C38D-4FFD-A277-A03FB387F25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095C2E-5104-4A04-8E6C-E005BEDCC495}" type="pres">
      <dgm:prSet presAssocID="{520512D8-D9AE-40DD-9A39-93E1661B661B}" presName="singleCycl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5C740D45-97D7-4D7B-8AB3-59BF5905128B}" type="pres">
      <dgm:prSet presAssocID="{520512D8-D9AE-40DD-9A39-93E1661B661B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29CAECF-9479-4C05-BCD8-B90F8F043069}" type="pres">
      <dgm:prSet presAssocID="{ACEC2C2C-66A2-49A9-BF87-6B79483EB67D}" presName="Name56" presStyleLbl="parChTrans1D2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F82FB01A-D2D1-46A9-A38C-95D4D6A49C68}" type="pres">
      <dgm:prSet presAssocID="{E65B745D-772A-4DDF-9314-1DE568DE6C20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D72268-49BF-4CF3-98EA-DDEF0DFF6423}" type="pres">
      <dgm:prSet presAssocID="{2BF3641B-3C93-420F-A156-9B4991690A72}" presName="Name56" presStyleLbl="parChTrans1D2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293FF4F0-5143-4B34-A1D3-6118369FAB8A}" type="pres">
      <dgm:prSet presAssocID="{8DFEED60-2D5A-49C8-9DB4-3F3847138423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AB7F302-55BD-4F8A-947D-BE3CF72D8B75}" type="pres">
      <dgm:prSet presAssocID="{9B7F515F-9780-41D8-94BA-C54FD2ADD472}" presName="Name56" presStyleLbl="parChTrans1D2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5B9A2782-B6E3-483E-87A9-E98CDCF16D06}" type="pres">
      <dgm:prSet presAssocID="{E5223BDA-93E2-4E4B-BD82-8B594F4CA534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9CDA07-C562-4840-BC4A-A1BF765E0BA5}" type="pres">
      <dgm:prSet presAssocID="{BA083FA0-FA61-4448-B0AD-0C7745B9BC2A}" presName="Name56" presStyleLbl="parChTrans1D2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50443240-221A-419B-A823-32BE9C8A06C7}" type="pres">
      <dgm:prSet presAssocID="{45936546-51E4-49C2-9406-F74427C36B9A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B2BB44-348D-4523-9DEB-9AAD7FA742EB}" type="pres">
      <dgm:prSet presAssocID="{8524476A-52BA-4F55-B7DA-A4AD16FE4ED4}" presName="Name56" presStyleLbl="parChTrans1D2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32603AC0-336B-43CB-BCFC-1C950745FE2F}" type="pres">
      <dgm:prSet presAssocID="{71664DC1-06E7-4B22-A4E5-241659A025F4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184A6A-B27A-4E75-9571-74BD58F5FBE0}" type="pres">
      <dgm:prSet presAssocID="{B442B1EC-D2F1-477E-AC48-051508FD66E0}" presName="Name56" presStyleLbl="parChTrans1D2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40C53119-8224-43A8-970F-6D48DD7935AF}" type="pres">
      <dgm:prSet presAssocID="{CDF54909-86C7-44D2-9F80-B34DEAC12357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595FE9-D8D8-4B47-9176-D1BCCE7C0FAA}" type="pres">
      <dgm:prSet presAssocID="{DE86D302-E777-4EFF-A83A-1C37FF586310}" presName="Name56" presStyleLbl="parChTrans1D2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74088CE9-DD7C-4941-88EE-489AA9D815E6}" type="pres">
      <dgm:prSet presAssocID="{83909C51-F3CA-48C7-8C71-2F6B25CEF415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07063E1-84E0-4D85-B074-2526D39B275D}" type="presOf" srcId="{2BF3641B-3C93-420F-A156-9B4991690A72}" destId="{A4D72268-49BF-4CF3-98EA-DDEF0DFF6423}" srcOrd="0" destOrd="0" presId="urn:microsoft.com/office/officeart/2008/layout/RadialCluster"/>
    <dgm:cxn modelId="{4FDF50F2-A635-4F0D-B5AE-034973273B60}" type="presOf" srcId="{DE86D302-E777-4EFF-A83A-1C37FF586310}" destId="{48595FE9-D8D8-4B47-9176-D1BCCE7C0FAA}" srcOrd="0" destOrd="0" presId="urn:microsoft.com/office/officeart/2008/layout/RadialCluster"/>
    <dgm:cxn modelId="{9E83EFC1-587D-4EC0-A403-2E1C6F37AD7B}" type="presOf" srcId="{BA083FA0-FA61-4448-B0AD-0C7745B9BC2A}" destId="{B59CDA07-C562-4840-BC4A-A1BF765E0BA5}" srcOrd="0" destOrd="0" presId="urn:microsoft.com/office/officeart/2008/layout/RadialCluster"/>
    <dgm:cxn modelId="{0DBBCF40-64FC-4DA6-B933-93087B9E4A7C}" srcId="{520512D8-D9AE-40DD-9A39-93E1661B661B}" destId="{45936546-51E4-49C2-9406-F74427C36B9A}" srcOrd="3" destOrd="0" parTransId="{BA083FA0-FA61-4448-B0AD-0C7745B9BC2A}" sibTransId="{9B274096-6584-4119-9EE9-6FAC8C86156E}"/>
    <dgm:cxn modelId="{A2CE6F18-47C4-4BB6-917D-FF16E8EC6B1D}" srcId="{520512D8-D9AE-40DD-9A39-93E1661B661B}" destId="{8DFEED60-2D5A-49C8-9DB4-3F3847138423}" srcOrd="1" destOrd="0" parTransId="{2BF3641B-3C93-420F-A156-9B4991690A72}" sibTransId="{9CE49069-D281-4301-9D47-F983832FD222}"/>
    <dgm:cxn modelId="{5EB22F7C-9EE9-46CA-B1A4-BAA7E363CAE6}" srcId="{520512D8-D9AE-40DD-9A39-93E1661B661B}" destId="{83909C51-F3CA-48C7-8C71-2F6B25CEF415}" srcOrd="6" destOrd="0" parTransId="{DE86D302-E777-4EFF-A83A-1C37FF586310}" sibTransId="{CAC2A9C2-3B2D-4A2A-9614-BFA26FD5758D}"/>
    <dgm:cxn modelId="{1F18D387-D48B-4E11-BF87-3E1375397915}" srcId="{520512D8-D9AE-40DD-9A39-93E1661B661B}" destId="{CDF54909-86C7-44D2-9F80-B34DEAC12357}" srcOrd="5" destOrd="0" parTransId="{B442B1EC-D2F1-477E-AC48-051508FD66E0}" sibTransId="{B7598AC8-CB69-40C9-8DED-EAC0F5D1B910}"/>
    <dgm:cxn modelId="{2855DBD2-A36A-4D34-B319-B3474C4CF7F7}" srcId="{520512D8-D9AE-40DD-9A39-93E1661B661B}" destId="{E5223BDA-93E2-4E4B-BD82-8B594F4CA534}" srcOrd="2" destOrd="0" parTransId="{9B7F515F-9780-41D8-94BA-C54FD2ADD472}" sibTransId="{AA756953-3FEB-4513-9FAC-888944871F69}"/>
    <dgm:cxn modelId="{86B499C8-602F-48C9-9036-2B9EB748CA9B}" srcId="{520512D8-D9AE-40DD-9A39-93E1661B661B}" destId="{71664DC1-06E7-4B22-A4E5-241659A025F4}" srcOrd="4" destOrd="0" parTransId="{8524476A-52BA-4F55-B7DA-A4AD16FE4ED4}" sibTransId="{FD89E765-487D-429D-98ED-0C7C64BEEE5F}"/>
    <dgm:cxn modelId="{795517DC-77D1-4FF4-8331-1286611AA775}" type="presOf" srcId="{E65B745D-772A-4DDF-9314-1DE568DE6C20}" destId="{F82FB01A-D2D1-46A9-A38C-95D4D6A49C68}" srcOrd="0" destOrd="0" presId="urn:microsoft.com/office/officeart/2008/layout/RadialCluster"/>
    <dgm:cxn modelId="{D1D440DB-F14E-4CCC-8D90-82A8948CAC4D}" type="presOf" srcId="{B442B1EC-D2F1-477E-AC48-051508FD66E0}" destId="{8B184A6A-B27A-4E75-9571-74BD58F5FBE0}" srcOrd="0" destOrd="0" presId="urn:microsoft.com/office/officeart/2008/layout/RadialCluster"/>
    <dgm:cxn modelId="{3D24AC7D-8AB1-4674-8217-974BB1A81470}" type="presOf" srcId="{E5223BDA-93E2-4E4B-BD82-8B594F4CA534}" destId="{5B9A2782-B6E3-483E-87A9-E98CDCF16D06}" srcOrd="0" destOrd="0" presId="urn:microsoft.com/office/officeart/2008/layout/RadialCluster"/>
    <dgm:cxn modelId="{8CE18028-128E-4268-B25A-3BE9C888890D}" srcId="{CC58006B-C38D-4FFD-A277-A03FB387F255}" destId="{520512D8-D9AE-40DD-9A39-93E1661B661B}" srcOrd="0" destOrd="0" parTransId="{9880A38A-A0DE-448A-98DB-CF47999E73BA}" sibTransId="{27E579E4-8832-493B-A850-A77894C9449F}"/>
    <dgm:cxn modelId="{DCC1EE02-FC9F-40A6-BAC4-009FD8A3E263}" type="presOf" srcId="{71664DC1-06E7-4B22-A4E5-241659A025F4}" destId="{32603AC0-336B-43CB-BCFC-1C950745FE2F}" srcOrd="0" destOrd="0" presId="urn:microsoft.com/office/officeart/2008/layout/RadialCluster"/>
    <dgm:cxn modelId="{43CD9E53-FEF4-43BB-9A86-0C8DA7B41657}" type="presOf" srcId="{CDF54909-86C7-44D2-9F80-B34DEAC12357}" destId="{40C53119-8224-43A8-970F-6D48DD7935AF}" srcOrd="0" destOrd="0" presId="urn:microsoft.com/office/officeart/2008/layout/RadialCluster"/>
    <dgm:cxn modelId="{B31D3B99-061B-4971-B1C4-F1F0680FEC34}" type="presOf" srcId="{8DFEED60-2D5A-49C8-9DB4-3F3847138423}" destId="{293FF4F0-5143-4B34-A1D3-6118369FAB8A}" srcOrd="0" destOrd="0" presId="urn:microsoft.com/office/officeart/2008/layout/RadialCluster"/>
    <dgm:cxn modelId="{092F72ED-AA18-4475-9EDE-571E00B8A4B4}" type="presOf" srcId="{45936546-51E4-49C2-9406-F74427C36B9A}" destId="{50443240-221A-419B-A823-32BE9C8A06C7}" srcOrd="0" destOrd="0" presId="urn:microsoft.com/office/officeart/2008/layout/RadialCluster"/>
    <dgm:cxn modelId="{8BAD8341-0012-44CD-8F90-6108F9DAEAC9}" type="presOf" srcId="{83909C51-F3CA-48C7-8C71-2F6B25CEF415}" destId="{74088CE9-DD7C-4941-88EE-489AA9D815E6}" srcOrd="0" destOrd="0" presId="urn:microsoft.com/office/officeart/2008/layout/RadialCluster"/>
    <dgm:cxn modelId="{8C2BBE4F-A20E-4698-B433-E20E195D8D74}" type="presOf" srcId="{520512D8-D9AE-40DD-9A39-93E1661B661B}" destId="{5C740D45-97D7-4D7B-8AB3-59BF5905128B}" srcOrd="0" destOrd="0" presId="urn:microsoft.com/office/officeart/2008/layout/RadialCluster"/>
    <dgm:cxn modelId="{B4836C48-4045-4148-84C2-EF0B66416AFE}" srcId="{520512D8-D9AE-40DD-9A39-93E1661B661B}" destId="{E65B745D-772A-4DDF-9314-1DE568DE6C20}" srcOrd="0" destOrd="0" parTransId="{ACEC2C2C-66A2-49A9-BF87-6B79483EB67D}" sibTransId="{276F3FA4-0C9D-42BD-9E6A-EC9679584D0F}"/>
    <dgm:cxn modelId="{895ADBB8-0935-4FFC-B6E2-62DFA8DF7F00}" type="presOf" srcId="{8524476A-52BA-4F55-B7DA-A4AD16FE4ED4}" destId="{97B2BB44-348D-4523-9DEB-9AAD7FA742EB}" srcOrd="0" destOrd="0" presId="urn:microsoft.com/office/officeart/2008/layout/RadialCluster"/>
    <dgm:cxn modelId="{5F410435-1E03-4F65-86C4-7AFD4C309DF2}" type="presOf" srcId="{CC58006B-C38D-4FFD-A277-A03FB387F255}" destId="{2223CA8C-6D58-4A54-A6F0-876F6D4AE362}" srcOrd="0" destOrd="0" presId="urn:microsoft.com/office/officeart/2008/layout/RadialCluster"/>
    <dgm:cxn modelId="{45A776C9-C2C5-41D7-8733-5EA2C0291392}" type="presOf" srcId="{9B7F515F-9780-41D8-94BA-C54FD2ADD472}" destId="{8AB7F302-55BD-4F8A-947D-BE3CF72D8B75}" srcOrd="0" destOrd="0" presId="urn:microsoft.com/office/officeart/2008/layout/RadialCluster"/>
    <dgm:cxn modelId="{80A25BBF-4051-4E56-952D-4774D9A30805}" type="presOf" srcId="{ACEC2C2C-66A2-49A9-BF87-6B79483EB67D}" destId="{729CAECF-9479-4C05-BCD8-B90F8F043069}" srcOrd="0" destOrd="0" presId="urn:microsoft.com/office/officeart/2008/layout/RadialCluster"/>
    <dgm:cxn modelId="{8E3DB341-9991-49A4-B4AC-C79D0CC1AB68}" type="presParOf" srcId="{2223CA8C-6D58-4A54-A6F0-876F6D4AE362}" destId="{A0095C2E-5104-4A04-8E6C-E005BEDCC495}" srcOrd="0" destOrd="0" presId="urn:microsoft.com/office/officeart/2008/layout/RadialCluster"/>
    <dgm:cxn modelId="{45889913-6986-4AC6-9736-ADD92D13070A}" type="presParOf" srcId="{A0095C2E-5104-4A04-8E6C-E005BEDCC495}" destId="{5C740D45-97D7-4D7B-8AB3-59BF5905128B}" srcOrd="0" destOrd="0" presId="urn:microsoft.com/office/officeart/2008/layout/RadialCluster"/>
    <dgm:cxn modelId="{89690A03-8349-409C-A996-C2F78B43F62F}" type="presParOf" srcId="{A0095C2E-5104-4A04-8E6C-E005BEDCC495}" destId="{729CAECF-9479-4C05-BCD8-B90F8F043069}" srcOrd="1" destOrd="0" presId="urn:microsoft.com/office/officeart/2008/layout/RadialCluster"/>
    <dgm:cxn modelId="{AFA97821-033A-45FF-8BBE-16D261C1719C}" type="presParOf" srcId="{A0095C2E-5104-4A04-8E6C-E005BEDCC495}" destId="{F82FB01A-D2D1-46A9-A38C-95D4D6A49C68}" srcOrd="2" destOrd="0" presId="urn:microsoft.com/office/officeart/2008/layout/RadialCluster"/>
    <dgm:cxn modelId="{5A359E64-EED0-4646-9C97-834465B41CE7}" type="presParOf" srcId="{A0095C2E-5104-4A04-8E6C-E005BEDCC495}" destId="{A4D72268-49BF-4CF3-98EA-DDEF0DFF6423}" srcOrd="3" destOrd="0" presId="urn:microsoft.com/office/officeart/2008/layout/RadialCluster"/>
    <dgm:cxn modelId="{89166A56-4DEC-4054-A70E-936B567BF2C3}" type="presParOf" srcId="{A0095C2E-5104-4A04-8E6C-E005BEDCC495}" destId="{293FF4F0-5143-4B34-A1D3-6118369FAB8A}" srcOrd="4" destOrd="0" presId="urn:microsoft.com/office/officeart/2008/layout/RadialCluster"/>
    <dgm:cxn modelId="{0E89286A-F6BB-4CD1-9B50-F532CD82BD0D}" type="presParOf" srcId="{A0095C2E-5104-4A04-8E6C-E005BEDCC495}" destId="{8AB7F302-55BD-4F8A-947D-BE3CF72D8B75}" srcOrd="5" destOrd="0" presId="urn:microsoft.com/office/officeart/2008/layout/RadialCluster"/>
    <dgm:cxn modelId="{A6C28A2F-011A-45F1-896B-43F9CECBE78B}" type="presParOf" srcId="{A0095C2E-5104-4A04-8E6C-E005BEDCC495}" destId="{5B9A2782-B6E3-483E-87A9-E98CDCF16D06}" srcOrd="6" destOrd="0" presId="urn:microsoft.com/office/officeart/2008/layout/RadialCluster"/>
    <dgm:cxn modelId="{6650A93C-E361-4457-93DD-DD15495D72C0}" type="presParOf" srcId="{A0095C2E-5104-4A04-8E6C-E005BEDCC495}" destId="{B59CDA07-C562-4840-BC4A-A1BF765E0BA5}" srcOrd="7" destOrd="0" presId="urn:microsoft.com/office/officeart/2008/layout/RadialCluster"/>
    <dgm:cxn modelId="{3300D55A-889C-4864-8206-169B42FB1F2C}" type="presParOf" srcId="{A0095C2E-5104-4A04-8E6C-E005BEDCC495}" destId="{50443240-221A-419B-A823-32BE9C8A06C7}" srcOrd="8" destOrd="0" presId="urn:microsoft.com/office/officeart/2008/layout/RadialCluster"/>
    <dgm:cxn modelId="{22D661ED-9E06-461A-93FB-C6847C0E45C4}" type="presParOf" srcId="{A0095C2E-5104-4A04-8E6C-E005BEDCC495}" destId="{97B2BB44-348D-4523-9DEB-9AAD7FA742EB}" srcOrd="9" destOrd="0" presId="urn:microsoft.com/office/officeart/2008/layout/RadialCluster"/>
    <dgm:cxn modelId="{B72F4DE6-A3EE-4B12-9282-A0D5185E3085}" type="presParOf" srcId="{A0095C2E-5104-4A04-8E6C-E005BEDCC495}" destId="{32603AC0-336B-43CB-BCFC-1C950745FE2F}" srcOrd="10" destOrd="0" presId="urn:microsoft.com/office/officeart/2008/layout/RadialCluster"/>
    <dgm:cxn modelId="{3980BE27-D4AE-460F-BC4F-320C593466B3}" type="presParOf" srcId="{A0095C2E-5104-4A04-8E6C-E005BEDCC495}" destId="{8B184A6A-B27A-4E75-9571-74BD58F5FBE0}" srcOrd="11" destOrd="0" presId="urn:microsoft.com/office/officeart/2008/layout/RadialCluster"/>
    <dgm:cxn modelId="{97FF2A6E-6BAF-449B-A26A-63BA1825D0E2}" type="presParOf" srcId="{A0095C2E-5104-4A04-8E6C-E005BEDCC495}" destId="{40C53119-8224-43A8-970F-6D48DD7935AF}" srcOrd="12" destOrd="0" presId="urn:microsoft.com/office/officeart/2008/layout/RadialCluster"/>
    <dgm:cxn modelId="{C5697ACC-1854-4D13-B4B9-A5E2176ACC4D}" type="presParOf" srcId="{A0095C2E-5104-4A04-8E6C-E005BEDCC495}" destId="{48595FE9-D8D8-4B47-9176-D1BCCE7C0FAA}" srcOrd="13" destOrd="0" presId="urn:microsoft.com/office/officeart/2008/layout/RadialCluster"/>
    <dgm:cxn modelId="{BD534779-565E-44DB-9955-EEA537E3AC2F}" type="presParOf" srcId="{A0095C2E-5104-4A04-8E6C-E005BEDCC495}" destId="{74088CE9-DD7C-4941-88EE-489AA9D815E6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58006B-C38D-4FFD-A277-A03FB387F255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20512D8-D9AE-40DD-9A39-93E1661B661B}">
      <dgm:prSet phldrT="[텍스트]"/>
      <dgm:spPr>
        <a:solidFill>
          <a:srgbClr val="DB4117"/>
        </a:solidFill>
        <a:ln>
          <a:solidFill>
            <a:srgbClr val="DB4117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en-US" altLang="ko-KR" b="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DB</a:t>
          </a:r>
          <a:endParaRPr lang="ko-KR" altLang="en-US" b="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9880A38A-A0DE-448A-98DB-CF47999E73BA}" type="parTrans" cxnId="{8CE18028-128E-4268-B25A-3BE9C888890D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27E579E4-8832-493B-A850-A77894C9449F}" type="sibTrans" cxnId="{8CE18028-128E-4268-B25A-3BE9C888890D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E65B745D-772A-4DDF-9314-1DE568DE6C20}">
      <dgm:prSet phldrT="[텍스트]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서울</a:t>
          </a:r>
          <a:endParaRPr lang="en-US" altLang="ko-KR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ACEC2C2C-66A2-49A9-BF87-6B79483EB67D}" type="parTrans" cxnId="{B4836C48-4045-4148-84C2-EF0B66416AFE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276F3FA4-0C9D-42BD-9E6A-EC9679584D0F}" type="sibTrans" cxnId="{B4836C48-4045-4148-84C2-EF0B66416AFE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8DFEED60-2D5A-49C8-9DB4-3F3847138423}">
      <dgm:prSet phldrT="[텍스트]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인천</a:t>
          </a:r>
          <a:endParaRPr lang="en-US" altLang="ko-KR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대공원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2BF3641B-3C93-420F-A156-9B4991690A72}" type="parTrans" cxnId="{A2CE6F18-47C4-4BB6-917D-FF16E8EC6B1D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9CE49069-D281-4301-9D47-F983832FD222}" type="sibTrans" cxnId="{A2CE6F18-47C4-4BB6-917D-FF16E8EC6B1D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E5223BDA-93E2-4E4B-BD82-8B594F4CA534}">
      <dgm:prSet phldrT="[텍스트]" custT="1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sz="1700" dirty="0" err="1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우치</a:t>
          </a:r>
          <a:endParaRPr lang="en-US" altLang="ko-KR" sz="17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sz="17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공원</a:t>
          </a:r>
          <a:endParaRPr lang="ko-KR" altLang="en-US" sz="17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9B7F515F-9780-41D8-94BA-C54FD2ADD472}" type="parTrans" cxnId="{2855DBD2-A36A-4D34-B319-B3474C4CF7F7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AA756953-3FEB-4513-9FAC-888944871F69}" type="sibTrans" cxnId="{2855DBD2-A36A-4D34-B319-B3474C4CF7F7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83909C51-F3CA-48C7-8C71-2F6B25CEF415}">
      <dgm:prSet phldrT="[텍스트]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대전</a:t>
          </a:r>
          <a:endParaRPr lang="en-US" altLang="ko-KR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err="1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오월드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DE86D302-E777-4EFF-A83A-1C37FF586310}" type="parTrans" cxnId="{5EB22F7C-9EE9-46CA-B1A4-BAA7E363CAE6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CAC2A9C2-3B2D-4A2A-9614-BFA26FD5758D}" type="sibTrans" cxnId="{5EB22F7C-9EE9-46CA-B1A4-BAA7E363CAE6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71664DC1-06E7-4B22-A4E5-241659A025F4}">
      <dgm:prSet phldrT="[텍스트]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전주</a:t>
          </a:r>
          <a:endParaRPr lang="en-US" altLang="ko-KR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8524476A-52BA-4F55-B7DA-A4AD16FE4ED4}" type="parTrans" cxnId="{86B499C8-602F-48C9-9036-2B9EB748CA9B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FD89E765-487D-429D-98ED-0C7C64BEEE5F}" type="sibTrans" cxnId="{86B499C8-602F-48C9-9036-2B9EB748CA9B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CDF54909-86C7-44D2-9F80-B34DEAC12357}">
      <dgm:prSet phldrT="[텍스트]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진양호</a:t>
          </a:r>
          <a:endParaRPr lang="en-US" altLang="ko-KR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B442B1EC-D2F1-477E-AC48-051508FD66E0}" type="parTrans" cxnId="{1F18D387-D48B-4E11-BF87-3E1375397915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B7598AC8-CB69-40C9-8DED-EAC0F5D1B910}" type="sibTrans" cxnId="{1F18D387-D48B-4E11-BF87-3E1375397915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45936546-51E4-49C2-9406-F74427C36B9A}">
      <dgm:prSet phldrT="[텍스트]"/>
      <dgm:spPr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>
          <a:solidFill>
            <a:srgbClr val="FF7C8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어린이</a:t>
          </a:r>
          <a:endParaRPr lang="en-US" altLang="ko-KR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대공원</a:t>
          </a:r>
          <a:endParaRPr lang="ko-KR" altLang="en-US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BA083FA0-FA61-4448-B0AD-0C7745B9BC2A}" type="parTrans" cxnId="{0DBBCF40-64FC-4DA6-B933-93087B9E4A7C}">
      <dgm:prSet/>
      <dgm:spPr>
        <a:ln w="28575" cmpd="sng">
          <a:solidFill>
            <a:srgbClr val="FF0000"/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9B274096-6584-4119-9EE9-6FAC8C86156E}" type="sibTrans" cxnId="{0DBBCF40-64FC-4DA6-B933-93087B9E4A7C}">
      <dgm:prSet/>
      <dgm:spPr/>
      <dgm:t>
        <a:bodyPr/>
        <a:lstStyle/>
        <a:p>
          <a:pPr latinLnBrk="1"/>
          <a:endParaRPr lang="ko-KR" altLang="en-US">
            <a:latin typeface="HY강B" panose="02030600000101010101" pitchFamily="18" charset="-127"/>
            <a:ea typeface="HY강B" panose="02030600000101010101" pitchFamily="18" charset="-127"/>
          </a:endParaRPr>
        </a:p>
      </dgm:t>
    </dgm:pt>
    <dgm:pt modelId="{2223CA8C-6D58-4A54-A6F0-876F6D4AE362}" type="pres">
      <dgm:prSet presAssocID="{CC58006B-C38D-4FFD-A277-A03FB387F25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095C2E-5104-4A04-8E6C-E005BEDCC495}" type="pres">
      <dgm:prSet presAssocID="{520512D8-D9AE-40DD-9A39-93E1661B661B}" presName="singleCycl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5C740D45-97D7-4D7B-8AB3-59BF5905128B}" type="pres">
      <dgm:prSet presAssocID="{520512D8-D9AE-40DD-9A39-93E1661B661B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29CAECF-9479-4C05-BCD8-B90F8F043069}" type="pres">
      <dgm:prSet presAssocID="{ACEC2C2C-66A2-49A9-BF87-6B79483EB67D}" presName="Name56" presStyleLbl="parChTrans1D2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F82FB01A-D2D1-46A9-A38C-95D4D6A49C68}" type="pres">
      <dgm:prSet presAssocID="{E65B745D-772A-4DDF-9314-1DE568DE6C20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D72268-49BF-4CF3-98EA-DDEF0DFF6423}" type="pres">
      <dgm:prSet presAssocID="{2BF3641B-3C93-420F-A156-9B4991690A72}" presName="Name56" presStyleLbl="parChTrans1D2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293FF4F0-5143-4B34-A1D3-6118369FAB8A}" type="pres">
      <dgm:prSet presAssocID="{8DFEED60-2D5A-49C8-9DB4-3F3847138423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AB7F302-55BD-4F8A-947D-BE3CF72D8B75}" type="pres">
      <dgm:prSet presAssocID="{9B7F515F-9780-41D8-94BA-C54FD2ADD472}" presName="Name56" presStyleLbl="parChTrans1D2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5B9A2782-B6E3-483E-87A9-E98CDCF16D06}" type="pres">
      <dgm:prSet presAssocID="{E5223BDA-93E2-4E4B-BD82-8B594F4CA534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9CDA07-C562-4840-BC4A-A1BF765E0BA5}" type="pres">
      <dgm:prSet presAssocID="{BA083FA0-FA61-4448-B0AD-0C7745B9BC2A}" presName="Name56" presStyleLbl="parChTrans1D2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50443240-221A-419B-A823-32BE9C8A06C7}" type="pres">
      <dgm:prSet presAssocID="{45936546-51E4-49C2-9406-F74427C36B9A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B2BB44-348D-4523-9DEB-9AAD7FA742EB}" type="pres">
      <dgm:prSet presAssocID="{8524476A-52BA-4F55-B7DA-A4AD16FE4ED4}" presName="Name56" presStyleLbl="parChTrans1D2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32603AC0-336B-43CB-BCFC-1C950745FE2F}" type="pres">
      <dgm:prSet presAssocID="{71664DC1-06E7-4B22-A4E5-241659A025F4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184A6A-B27A-4E75-9571-74BD58F5FBE0}" type="pres">
      <dgm:prSet presAssocID="{B442B1EC-D2F1-477E-AC48-051508FD66E0}" presName="Name56" presStyleLbl="parChTrans1D2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40C53119-8224-43A8-970F-6D48DD7935AF}" type="pres">
      <dgm:prSet presAssocID="{CDF54909-86C7-44D2-9F80-B34DEAC12357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595FE9-D8D8-4B47-9176-D1BCCE7C0FAA}" type="pres">
      <dgm:prSet presAssocID="{DE86D302-E777-4EFF-A83A-1C37FF586310}" presName="Name56" presStyleLbl="parChTrans1D2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74088CE9-DD7C-4941-88EE-489AA9D815E6}" type="pres">
      <dgm:prSet presAssocID="{83909C51-F3CA-48C7-8C71-2F6B25CEF415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97EBEBE-DE33-4102-B4A6-A4ADB5E4368D}" type="presOf" srcId="{DE86D302-E777-4EFF-A83A-1C37FF586310}" destId="{48595FE9-D8D8-4B47-9176-D1BCCE7C0FAA}" srcOrd="0" destOrd="0" presId="urn:microsoft.com/office/officeart/2008/layout/RadialCluster"/>
    <dgm:cxn modelId="{578894D9-127C-4AF2-97C8-1B00ACD6EDB4}" type="presOf" srcId="{8DFEED60-2D5A-49C8-9DB4-3F3847138423}" destId="{293FF4F0-5143-4B34-A1D3-6118369FAB8A}" srcOrd="0" destOrd="0" presId="urn:microsoft.com/office/officeart/2008/layout/RadialCluster"/>
    <dgm:cxn modelId="{0DBBCF40-64FC-4DA6-B933-93087B9E4A7C}" srcId="{520512D8-D9AE-40DD-9A39-93E1661B661B}" destId="{45936546-51E4-49C2-9406-F74427C36B9A}" srcOrd="3" destOrd="0" parTransId="{BA083FA0-FA61-4448-B0AD-0C7745B9BC2A}" sibTransId="{9B274096-6584-4119-9EE9-6FAC8C86156E}"/>
    <dgm:cxn modelId="{A2CE6F18-47C4-4BB6-917D-FF16E8EC6B1D}" srcId="{520512D8-D9AE-40DD-9A39-93E1661B661B}" destId="{8DFEED60-2D5A-49C8-9DB4-3F3847138423}" srcOrd="1" destOrd="0" parTransId="{2BF3641B-3C93-420F-A156-9B4991690A72}" sibTransId="{9CE49069-D281-4301-9D47-F983832FD222}"/>
    <dgm:cxn modelId="{478D6BBD-39C0-4B58-BA61-63F15BC37678}" type="presOf" srcId="{CC58006B-C38D-4FFD-A277-A03FB387F255}" destId="{2223CA8C-6D58-4A54-A6F0-876F6D4AE362}" srcOrd="0" destOrd="0" presId="urn:microsoft.com/office/officeart/2008/layout/RadialCluster"/>
    <dgm:cxn modelId="{5EB22F7C-9EE9-46CA-B1A4-BAA7E363CAE6}" srcId="{520512D8-D9AE-40DD-9A39-93E1661B661B}" destId="{83909C51-F3CA-48C7-8C71-2F6B25CEF415}" srcOrd="6" destOrd="0" parTransId="{DE86D302-E777-4EFF-A83A-1C37FF586310}" sibTransId="{CAC2A9C2-3B2D-4A2A-9614-BFA26FD5758D}"/>
    <dgm:cxn modelId="{EB688ADA-E908-42D1-AD28-7AECF6B108BE}" type="presOf" srcId="{E5223BDA-93E2-4E4B-BD82-8B594F4CA534}" destId="{5B9A2782-B6E3-483E-87A9-E98CDCF16D06}" srcOrd="0" destOrd="0" presId="urn:microsoft.com/office/officeart/2008/layout/RadialCluster"/>
    <dgm:cxn modelId="{895B56A2-5860-412A-B54B-A179F2817937}" type="presOf" srcId="{83909C51-F3CA-48C7-8C71-2F6B25CEF415}" destId="{74088CE9-DD7C-4941-88EE-489AA9D815E6}" srcOrd="0" destOrd="0" presId="urn:microsoft.com/office/officeart/2008/layout/RadialCluster"/>
    <dgm:cxn modelId="{1F18D387-D48B-4E11-BF87-3E1375397915}" srcId="{520512D8-D9AE-40DD-9A39-93E1661B661B}" destId="{CDF54909-86C7-44D2-9F80-B34DEAC12357}" srcOrd="5" destOrd="0" parTransId="{B442B1EC-D2F1-477E-AC48-051508FD66E0}" sibTransId="{B7598AC8-CB69-40C9-8DED-EAC0F5D1B910}"/>
    <dgm:cxn modelId="{BBD62447-525D-46E7-8144-E9A651A85301}" type="presOf" srcId="{8524476A-52BA-4F55-B7DA-A4AD16FE4ED4}" destId="{97B2BB44-348D-4523-9DEB-9AAD7FA742EB}" srcOrd="0" destOrd="0" presId="urn:microsoft.com/office/officeart/2008/layout/RadialCluster"/>
    <dgm:cxn modelId="{91FFD126-8D6F-47AB-B616-CD79370FFDC3}" type="presOf" srcId="{71664DC1-06E7-4B22-A4E5-241659A025F4}" destId="{32603AC0-336B-43CB-BCFC-1C950745FE2F}" srcOrd="0" destOrd="0" presId="urn:microsoft.com/office/officeart/2008/layout/RadialCluster"/>
    <dgm:cxn modelId="{7FECAC36-C556-4CAC-9C20-0E5E04609E20}" type="presOf" srcId="{ACEC2C2C-66A2-49A9-BF87-6B79483EB67D}" destId="{729CAECF-9479-4C05-BCD8-B90F8F043069}" srcOrd="0" destOrd="0" presId="urn:microsoft.com/office/officeart/2008/layout/RadialCluster"/>
    <dgm:cxn modelId="{A47472EB-E0F3-45F5-9F0C-9962483186FA}" type="presOf" srcId="{BA083FA0-FA61-4448-B0AD-0C7745B9BC2A}" destId="{B59CDA07-C562-4840-BC4A-A1BF765E0BA5}" srcOrd="0" destOrd="0" presId="urn:microsoft.com/office/officeart/2008/layout/RadialCluster"/>
    <dgm:cxn modelId="{2855DBD2-A36A-4D34-B319-B3474C4CF7F7}" srcId="{520512D8-D9AE-40DD-9A39-93E1661B661B}" destId="{E5223BDA-93E2-4E4B-BD82-8B594F4CA534}" srcOrd="2" destOrd="0" parTransId="{9B7F515F-9780-41D8-94BA-C54FD2ADD472}" sibTransId="{AA756953-3FEB-4513-9FAC-888944871F69}"/>
    <dgm:cxn modelId="{86B499C8-602F-48C9-9036-2B9EB748CA9B}" srcId="{520512D8-D9AE-40DD-9A39-93E1661B661B}" destId="{71664DC1-06E7-4B22-A4E5-241659A025F4}" srcOrd="4" destOrd="0" parTransId="{8524476A-52BA-4F55-B7DA-A4AD16FE4ED4}" sibTransId="{FD89E765-487D-429D-98ED-0C7C64BEEE5F}"/>
    <dgm:cxn modelId="{9F31D220-AB94-4836-B7F7-65F40EBC3159}" type="presOf" srcId="{9B7F515F-9780-41D8-94BA-C54FD2ADD472}" destId="{8AB7F302-55BD-4F8A-947D-BE3CF72D8B75}" srcOrd="0" destOrd="0" presId="urn:microsoft.com/office/officeart/2008/layout/RadialCluster"/>
    <dgm:cxn modelId="{8CE18028-128E-4268-B25A-3BE9C888890D}" srcId="{CC58006B-C38D-4FFD-A277-A03FB387F255}" destId="{520512D8-D9AE-40DD-9A39-93E1661B661B}" srcOrd="0" destOrd="0" parTransId="{9880A38A-A0DE-448A-98DB-CF47999E73BA}" sibTransId="{27E579E4-8832-493B-A850-A77894C9449F}"/>
    <dgm:cxn modelId="{40571AA8-A7AC-4DA9-A071-1C8CBBFEFB18}" type="presOf" srcId="{520512D8-D9AE-40DD-9A39-93E1661B661B}" destId="{5C740D45-97D7-4D7B-8AB3-59BF5905128B}" srcOrd="0" destOrd="0" presId="urn:microsoft.com/office/officeart/2008/layout/RadialCluster"/>
    <dgm:cxn modelId="{7532F62A-6BB7-48D4-B91E-0E363E59CAF9}" type="presOf" srcId="{2BF3641B-3C93-420F-A156-9B4991690A72}" destId="{A4D72268-49BF-4CF3-98EA-DDEF0DFF6423}" srcOrd="0" destOrd="0" presId="urn:microsoft.com/office/officeart/2008/layout/RadialCluster"/>
    <dgm:cxn modelId="{04640AEF-CC51-4226-A367-3F2A4E30A1AB}" type="presOf" srcId="{B442B1EC-D2F1-477E-AC48-051508FD66E0}" destId="{8B184A6A-B27A-4E75-9571-74BD58F5FBE0}" srcOrd="0" destOrd="0" presId="urn:microsoft.com/office/officeart/2008/layout/RadialCluster"/>
    <dgm:cxn modelId="{92D03355-A21D-4DE3-9150-BF5552D5A2D5}" type="presOf" srcId="{CDF54909-86C7-44D2-9F80-B34DEAC12357}" destId="{40C53119-8224-43A8-970F-6D48DD7935AF}" srcOrd="0" destOrd="0" presId="urn:microsoft.com/office/officeart/2008/layout/RadialCluster"/>
    <dgm:cxn modelId="{4EB78996-0C68-4944-AA7F-CF90F8904150}" type="presOf" srcId="{45936546-51E4-49C2-9406-F74427C36B9A}" destId="{50443240-221A-419B-A823-32BE9C8A06C7}" srcOrd="0" destOrd="0" presId="urn:microsoft.com/office/officeart/2008/layout/RadialCluster"/>
    <dgm:cxn modelId="{B4836C48-4045-4148-84C2-EF0B66416AFE}" srcId="{520512D8-D9AE-40DD-9A39-93E1661B661B}" destId="{E65B745D-772A-4DDF-9314-1DE568DE6C20}" srcOrd="0" destOrd="0" parTransId="{ACEC2C2C-66A2-49A9-BF87-6B79483EB67D}" sibTransId="{276F3FA4-0C9D-42BD-9E6A-EC9679584D0F}"/>
    <dgm:cxn modelId="{2AB46C59-075D-4698-B031-353430496B92}" type="presOf" srcId="{E65B745D-772A-4DDF-9314-1DE568DE6C20}" destId="{F82FB01A-D2D1-46A9-A38C-95D4D6A49C68}" srcOrd="0" destOrd="0" presId="urn:microsoft.com/office/officeart/2008/layout/RadialCluster"/>
    <dgm:cxn modelId="{0BE38C96-CB40-42D1-8703-04DA1D9F366D}" type="presParOf" srcId="{2223CA8C-6D58-4A54-A6F0-876F6D4AE362}" destId="{A0095C2E-5104-4A04-8E6C-E005BEDCC495}" srcOrd="0" destOrd="0" presId="urn:microsoft.com/office/officeart/2008/layout/RadialCluster"/>
    <dgm:cxn modelId="{6C507DC4-FAF4-4DAA-88BB-817AE328851F}" type="presParOf" srcId="{A0095C2E-5104-4A04-8E6C-E005BEDCC495}" destId="{5C740D45-97D7-4D7B-8AB3-59BF5905128B}" srcOrd="0" destOrd="0" presId="urn:microsoft.com/office/officeart/2008/layout/RadialCluster"/>
    <dgm:cxn modelId="{220828AD-6DD6-4FEE-86E2-F1A93E1E5770}" type="presParOf" srcId="{A0095C2E-5104-4A04-8E6C-E005BEDCC495}" destId="{729CAECF-9479-4C05-BCD8-B90F8F043069}" srcOrd="1" destOrd="0" presId="urn:microsoft.com/office/officeart/2008/layout/RadialCluster"/>
    <dgm:cxn modelId="{BD679DF8-11B9-427B-884B-C5017B7812E9}" type="presParOf" srcId="{A0095C2E-5104-4A04-8E6C-E005BEDCC495}" destId="{F82FB01A-D2D1-46A9-A38C-95D4D6A49C68}" srcOrd="2" destOrd="0" presId="urn:microsoft.com/office/officeart/2008/layout/RadialCluster"/>
    <dgm:cxn modelId="{2AFC2972-4028-4325-B3B6-FFEE793B8CBC}" type="presParOf" srcId="{A0095C2E-5104-4A04-8E6C-E005BEDCC495}" destId="{A4D72268-49BF-4CF3-98EA-DDEF0DFF6423}" srcOrd="3" destOrd="0" presId="urn:microsoft.com/office/officeart/2008/layout/RadialCluster"/>
    <dgm:cxn modelId="{2430CFBE-0963-4C4C-BC3F-F27200A24518}" type="presParOf" srcId="{A0095C2E-5104-4A04-8E6C-E005BEDCC495}" destId="{293FF4F0-5143-4B34-A1D3-6118369FAB8A}" srcOrd="4" destOrd="0" presId="urn:microsoft.com/office/officeart/2008/layout/RadialCluster"/>
    <dgm:cxn modelId="{6AD2D467-AC11-45C8-96EE-EB2309387A74}" type="presParOf" srcId="{A0095C2E-5104-4A04-8E6C-E005BEDCC495}" destId="{8AB7F302-55BD-4F8A-947D-BE3CF72D8B75}" srcOrd="5" destOrd="0" presId="urn:microsoft.com/office/officeart/2008/layout/RadialCluster"/>
    <dgm:cxn modelId="{82FEE0B5-CBE0-48B8-8B0D-85C29DF62E15}" type="presParOf" srcId="{A0095C2E-5104-4A04-8E6C-E005BEDCC495}" destId="{5B9A2782-B6E3-483E-87A9-E98CDCF16D06}" srcOrd="6" destOrd="0" presId="urn:microsoft.com/office/officeart/2008/layout/RadialCluster"/>
    <dgm:cxn modelId="{71B3D9F2-93B4-4D3E-86BF-1153EAD5B61B}" type="presParOf" srcId="{A0095C2E-5104-4A04-8E6C-E005BEDCC495}" destId="{B59CDA07-C562-4840-BC4A-A1BF765E0BA5}" srcOrd="7" destOrd="0" presId="urn:microsoft.com/office/officeart/2008/layout/RadialCluster"/>
    <dgm:cxn modelId="{3706F783-20FD-4EA4-9FEE-8FCA4B591FDA}" type="presParOf" srcId="{A0095C2E-5104-4A04-8E6C-E005BEDCC495}" destId="{50443240-221A-419B-A823-32BE9C8A06C7}" srcOrd="8" destOrd="0" presId="urn:microsoft.com/office/officeart/2008/layout/RadialCluster"/>
    <dgm:cxn modelId="{CB6B5699-A6BB-4ACC-B778-A2C6BD245970}" type="presParOf" srcId="{A0095C2E-5104-4A04-8E6C-E005BEDCC495}" destId="{97B2BB44-348D-4523-9DEB-9AAD7FA742EB}" srcOrd="9" destOrd="0" presId="urn:microsoft.com/office/officeart/2008/layout/RadialCluster"/>
    <dgm:cxn modelId="{023F77CE-8E3D-42B9-960D-D1300D17975B}" type="presParOf" srcId="{A0095C2E-5104-4A04-8E6C-E005BEDCC495}" destId="{32603AC0-336B-43CB-BCFC-1C950745FE2F}" srcOrd="10" destOrd="0" presId="urn:microsoft.com/office/officeart/2008/layout/RadialCluster"/>
    <dgm:cxn modelId="{4D24FFA5-5F6D-4C53-B2DF-7F1B038AFE59}" type="presParOf" srcId="{A0095C2E-5104-4A04-8E6C-E005BEDCC495}" destId="{8B184A6A-B27A-4E75-9571-74BD58F5FBE0}" srcOrd="11" destOrd="0" presId="urn:microsoft.com/office/officeart/2008/layout/RadialCluster"/>
    <dgm:cxn modelId="{44A56363-0F96-4A39-B6B8-C727EE3B5951}" type="presParOf" srcId="{A0095C2E-5104-4A04-8E6C-E005BEDCC495}" destId="{40C53119-8224-43A8-970F-6D48DD7935AF}" srcOrd="12" destOrd="0" presId="urn:microsoft.com/office/officeart/2008/layout/RadialCluster"/>
    <dgm:cxn modelId="{D72AE496-803F-46D3-8F71-A31C6A4ED13E}" type="presParOf" srcId="{A0095C2E-5104-4A04-8E6C-E005BEDCC495}" destId="{48595FE9-D8D8-4B47-9176-D1BCCE7C0FAA}" srcOrd="13" destOrd="0" presId="urn:microsoft.com/office/officeart/2008/layout/RadialCluster"/>
    <dgm:cxn modelId="{F6E19291-77A2-43A0-8971-D9227AEA1EA4}" type="presParOf" srcId="{A0095C2E-5104-4A04-8E6C-E005BEDCC495}" destId="{74088CE9-DD7C-4941-88EE-489AA9D815E6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500BE3-3015-40A2-9890-F9468A78D89A}">
      <dsp:nvSpPr>
        <dsp:cNvPr id="0" name=""/>
        <dsp:cNvSpPr/>
      </dsp:nvSpPr>
      <dsp:spPr>
        <a:xfrm>
          <a:off x="2356697" y="0"/>
          <a:ext cx="1870590" cy="187087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FCC00"/>
        </a:solidFill>
        <a:ln w="25400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A4865-9326-412F-BA45-C2D0B8833133}">
      <dsp:nvSpPr>
        <dsp:cNvPr id="0" name=""/>
        <dsp:cNvSpPr/>
      </dsp:nvSpPr>
      <dsp:spPr>
        <a:xfrm>
          <a:off x="2403306" y="675442"/>
          <a:ext cx="1773158" cy="519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정보수집</a:t>
          </a:r>
          <a:endParaRPr lang="ko-KR" altLang="en-US" sz="20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403306" y="675442"/>
        <a:ext cx="1773158" cy="519601"/>
      </dsp:txXfrm>
    </dsp:sp>
    <dsp:sp modelId="{BAB1E4A2-E28E-45C0-813F-DD5B470BF59C}">
      <dsp:nvSpPr>
        <dsp:cNvPr id="0" name=""/>
        <dsp:cNvSpPr/>
      </dsp:nvSpPr>
      <dsp:spPr>
        <a:xfrm>
          <a:off x="1837147" y="1074956"/>
          <a:ext cx="1870590" cy="187087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9933"/>
        </a:solidFill>
        <a:ln w="25400" cap="flat" cmpd="sng" algn="ctr">
          <a:solidFill>
            <a:srgbClr val="FF9933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D08E9-D076-4B71-87B6-14E57CB7A6CA}">
      <dsp:nvSpPr>
        <dsp:cNvPr id="0" name=""/>
        <dsp:cNvSpPr/>
      </dsp:nvSpPr>
      <dsp:spPr>
        <a:xfrm>
          <a:off x="2252717" y="1756617"/>
          <a:ext cx="1039451" cy="519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시스템 구축</a:t>
          </a:r>
          <a:endParaRPr lang="ko-KR" altLang="en-US" sz="20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252717" y="1756617"/>
        <a:ext cx="1039451" cy="519601"/>
      </dsp:txXfrm>
    </dsp:sp>
    <dsp:sp modelId="{D3DB3A23-3AAD-4F22-9470-1693DA998AE1}">
      <dsp:nvSpPr>
        <dsp:cNvPr id="0" name=""/>
        <dsp:cNvSpPr/>
      </dsp:nvSpPr>
      <dsp:spPr>
        <a:xfrm>
          <a:off x="2489834" y="2278550"/>
          <a:ext cx="1607127" cy="160777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DB4117"/>
        </a:solidFill>
        <a:ln w="25400" cap="flat" cmpd="sng" algn="ctr">
          <a:solidFill>
            <a:srgbClr val="DB4117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347CDB-F3F4-4DDB-8836-EABB386274AE}">
      <dsp:nvSpPr>
        <dsp:cNvPr id="0" name=""/>
        <dsp:cNvSpPr/>
      </dsp:nvSpPr>
      <dsp:spPr>
        <a:xfrm>
          <a:off x="2552239" y="2839346"/>
          <a:ext cx="1480209" cy="519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네트워크</a:t>
          </a:r>
          <a:r>
            <a:rPr lang="en-US" altLang="ko-KR" sz="20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/>
          </a:r>
          <a:br>
            <a:rPr lang="en-US" altLang="ko-KR" sz="2000" kern="1200" dirty="0" smtClean="0">
              <a:latin typeface="HY강B" panose="02030600000101010101" pitchFamily="18" charset="-127"/>
              <a:ea typeface="HY강B" panose="02030600000101010101" pitchFamily="18" charset="-127"/>
            </a:rPr>
          </a:br>
          <a:r>
            <a:rPr lang="ko-KR" altLang="en-US" sz="20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형성</a:t>
          </a:r>
          <a:endParaRPr lang="ko-KR" altLang="en-US" sz="20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552239" y="2839346"/>
        <a:ext cx="1480209" cy="51960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740D45-97D7-4D7B-8AB3-59BF5905128B}">
      <dsp:nvSpPr>
        <dsp:cNvPr id="0" name=""/>
        <dsp:cNvSpPr/>
      </dsp:nvSpPr>
      <dsp:spPr>
        <a:xfrm>
          <a:off x="2438399" y="1504838"/>
          <a:ext cx="1219200" cy="1219200"/>
        </a:xfrm>
        <a:prstGeom prst="roundRect">
          <a:avLst/>
        </a:prstGeom>
        <a:solidFill>
          <a:srgbClr val="DB4117"/>
        </a:solidFill>
        <a:ln w="25400" cap="flat" cmpd="sng" algn="ctr">
          <a:solidFill>
            <a:srgbClr val="DB4117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6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DB</a:t>
          </a:r>
          <a:endParaRPr lang="ko-KR" altLang="en-US" sz="36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438399" y="1504838"/>
        <a:ext cx="1219200" cy="1219200"/>
      </dsp:txXfrm>
    </dsp:sp>
    <dsp:sp modelId="{729CAECF-9479-4C05-BCD8-B90F8F043069}">
      <dsp:nvSpPr>
        <dsp:cNvPr id="0" name=""/>
        <dsp:cNvSpPr/>
      </dsp:nvSpPr>
      <dsp:spPr>
        <a:xfrm rot="16200000">
          <a:off x="2724570" y="1181408"/>
          <a:ext cx="6468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858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FB01A-D2D1-46A9-A38C-95D4D6A49C68}">
      <dsp:nvSpPr>
        <dsp:cNvPr id="0" name=""/>
        <dsp:cNvSpPr/>
      </dsp:nvSpPr>
      <dsp:spPr>
        <a:xfrm>
          <a:off x="2639567" y="41115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서울</a:t>
          </a:r>
          <a:endParaRPr lang="en-US" altLang="ko-KR" sz="1700" kern="1200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639567" y="41115"/>
        <a:ext cx="816864" cy="816864"/>
      </dsp:txXfrm>
    </dsp:sp>
    <dsp:sp modelId="{A4D72268-49BF-4CF3-98EA-DDEF0DFF6423}">
      <dsp:nvSpPr>
        <dsp:cNvPr id="0" name=""/>
        <dsp:cNvSpPr/>
      </dsp:nvSpPr>
      <dsp:spPr>
        <a:xfrm rot="19285714">
          <a:off x="3618026" y="1515203"/>
          <a:ext cx="362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778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FF4F0-5143-4B34-A1D3-6118369FAB8A}">
      <dsp:nvSpPr>
        <dsp:cNvPr id="0" name=""/>
        <dsp:cNvSpPr/>
      </dsp:nvSpPr>
      <dsp:spPr>
        <a:xfrm>
          <a:off x="3941231" y="667963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인천</a:t>
          </a:r>
          <a:endParaRPr lang="en-US" altLang="ko-KR" sz="1700" kern="1200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대공원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3941231" y="667963"/>
        <a:ext cx="816864" cy="816864"/>
      </dsp:txXfrm>
    </dsp:sp>
    <dsp:sp modelId="{8AB7F302-55BD-4F8A-947D-BE3CF72D8B75}">
      <dsp:nvSpPr>
        <dsp:cNvPr id="0" name=""/>
        <dsp:cNvSpPr/>
      </dsp:nvSpPr>
      <dsp:spPr>
        <a:xfrm rot="771429">
          <a:off x="3649819" y="2322632"/>
          <a:ext cx="6206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0678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  <a:tailEnd type="non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A2782-B6E3-483E-87A9-E98CDCF16D06}">
      <dsp:nvSpPr>
        <dsp:cNvPr id="0" name=""/>
        <dsp:cNvSpPr/>
      </dsp:nvSpPr>
      <dsp:spPr>
        <a:xfrm>
          <a:off x="4262716" y="2076479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err="1" smtClean="0">
              <a:latin typeface="HY강B" panose="02030600000101010101" pitchFamily="18" charset="-127"/>
              <a:ea typeface="HY강B" panose="02030600000101010101" pitchFamily="18" charset="-127"/>
            </a:rPr>
            <a:t>우치</a:t>
          </a:r>
          <a:r>
            <a:rPr lang="en-US" altLang="ko-KR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/>
          </a:r>
          <a:br>
            <a:rPr lang="en-US" altLang="ko-KR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</a:b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공원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4262716" y="2076479"/>
        <a:ext cx="816864" cy="816864"/>
      </dsp:txXfrm>
    </dsp:sp>
    <dsp:sp modelId="{B59CDA07-C562-4840-BC4A-A1BF765E0BA5}">
      <dsp:nvSpPr>
        <dsp:cNvPr id="0" name=""/>
        <dsp:cNvSpPr/>
      </dsp:nvSpPr>
      <dsp:spPr>
        <a:xfrm rot="3857143">
          <a:off x="3190143" y="2965029"/>
          <a:ext cx="5349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960" y="0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head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43240-221A-419B-A823-32BE9C8A06C7}">
      <dsp:nvSpPr>
        <dsp:cNvPr id="0" name=""/>
        <dsp:cNvSpPr/>
      </dsp:nvSpPr>
      <dsp:spPr>
        <a:xfrm>
          <a:off x="3361936" y="3206020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어린이대공원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3361936" y="3206020"/>
        <a:ext cx="816864" cy="816864"/>
      </dsp:txXfrm>
    </dsp:sp>
    <dsp:sp modelId="{97B2BB44-348D-4523-9DEB-9AAD7FA742EB}">
      <dsp:nvSpPr>
        <dsp:cNvPr id="0" name=""/>
        <dsp:cNvSpPr/>
      </dsp:nvSpPr>
      <dsp:spPr>
        <a:xfrm rot="6942857">
          <a:off x="2370896" y="2965029"/>
          <a:ext cx="5349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960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03AC0-336B-43CB-BCFC-1C950745FE2F}">
      <dsp:nvSpPr>
        <dsp:cNvPr id="0" name=""/>
        <dsp:cNvSpPr/>
      </dsp:nvSpPr>
      <dsp:spPr>
        <a:xfrm>
          <a:off x="1917199" y="3206020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전주</a:t>
          </a:r>
          <a:endParaRPr lang="en-US" altLang="ko-KR" sz="1700" kern="1200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1917199" y="3206020"/>
        <a:ext cx="816864" cy="816864"/>
      </dsp:txXfrm>
    </dsp:sp>
    <dsp:sp modelId="{8B184A6A-B27A-4E75-9571-74BD58F5FBE0}">
      <dsp:nvSpPr>
        <dsp:cNvPr id="0" name=""/>
        <dsp:cNvSpPr/>
      </dsp:nvSpPr>
      <dsp:spPr>
        <a:xfrm rot="10028571">
          <a:off x="1825502" y="2322632"/>
          <a:ext cx="6206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0678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53119-8224-43A8-970F-6D48DD7935AF}">
      <dsp:nvSpPr>
        <dsp:cNvPr id="0" name=""/>
        <dsp:cNvSpPr/>
      </dsp:nvSpPr>
      <dsp:spPr>
        <a:xfrm>
          <a:off x="1016419" y="2076479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err="1" smtClean="0">
              <a:latin typeface="HY강B" panose="02030600000101010101" pitchFamily="18" charset="-127"/>
              <a:ea typeface="HY강B" panose="02030600000101010101" pitchFamily="18" charset="-127"/>
            </a:rPr>
            <a:t>진양호동물원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1016419" y="2076479"/>
        <a:ext cx="816864" cy="816864"/>
      </dsp:txXfrm>
    </dsp:sp>
    <dsp:sp modelId="{48595FE9-D8D8-4B47-9176-D1BCCE7C0FAA}">
      <dsp:nvSpPr>
        <dsp:cNvPr id="0" name=""/>
        <dsp:cNvSpPr/>
      </dsp:nvSpPr>
      <dsp:spPr>
        <a:xfrm rot="13114286">
          <a:off x="2115194" y="1515203"/>
          <a:ext cx="362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778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088CE9-DD7C-4941-88EE-489AA9D815E6}">
      <dsp:nvSpPr>
        <dsp:cNvPr id="0" name=""/>
        <dsp:cNvSpPr/>
      </dsp:nvSpPr>
      <dsp:spPr>
        <a:xfrm>
          <a:off x="1337904" y="667963"/>
          <a:ext cx="816864" cy="81686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HY강B" panose="02030600000101010101" pitchFamily="18" charset="-127"/>
              <a:ea typeface="HY강B" panose="02030600000101010101" pitchFamily="18" charset="-127"/>
            </a:rPr>
            <a:t>대전</a:t>
          </a:r>
          <a:endParaRPr lang="en-US" altLang="ko-KR" sz="1700" kern="1200" dirty="0" smtClean="0"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err="1" smtClean="0">
              <a:latin typeface="HY강B" panose="02030600000101010101" pitchFamily="18" charset="-127"/>
              <a:ea typeface="HY강B" panose="02030600000101010101" pitchFamily="18" charset="-127"/>
            </a:rPr>
            <a:t>오월드</a:t>
          </a:r>
          <a:endParaRPr lang="ko-KR" altLang="en-US" sz="1700" kern="1200" dirty="0"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1337904" y="667963"/>
        <a:ext cx="816864" cy="81686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740D45-97D7-4D7B-8AB3-59BF5905128B}">
      <dsp:nvSpPr>
        <dsp:cNvPr id="0" name=""/>
        <dsp:cNvSpPr/>
      </dsp:nvSpPr>
      <dsp:spPr>
        <a:xfrm>
          <a:off x="2438399" y="1504838"/>
          <a:ext cx="1219200" cy="1219200"/>
        </a:xfrm>
        <a:prstGeom prst="roundRect">
          <a:avLst/>
        </a:prstGeom>
        <a:solidFill>
          <a:srgbClr val="DB4117"/>
        </a:solidFill>
        <a:ln w="25400" cap="flat" cmpd="sng" algn="ctr">
          <a:solidFill>
            <a:srgbClr val="DB4117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600" b="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DB</a:t>
          </a:r>
          <a:endParaRPr lang="ko-KR" altLang="en-US" sz="3600" b="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438399" y="1504838"/>
        <a:ext cx="1219200" cy="1219200"/>
      </dsp:txXfrm>
    </dsp:sp>
    <dsp:sp modelId="{729CAECF-9479-4C05-BCD8-B90F8F043069}">
      <dsp:nvSpPr>
        <dsp:cNvPr id="0" name=""/>
        <dsp:cNvSpPr/>
      </dsp:nvSpPr>
      <dsp:spPr>
        <a:xfrm rot="16200000">
          <a:off x="2724570" y="1181408"/>
          <a:ext cx="6468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858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FB01A-D2D1-46A9-A38C-95D4D6A49C68}">
      <dsp:nvSpPr>
        <dsp:cNvPr id="0" name=""/>
        <dsp:cNvSpPr/>
      </dsp:nvSpPr>
      <dsp:spPr>
        <a:xfrm>
          <a:off x="2639567" y="41115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서울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2639567" y="41115"/>
        <a:ext cx="816864" cy="816864"/>
      </dsp:txXfrm>
    </dsp:sp>
    <dsp:sp modelId="{A4D72268-49BF-4CF3-98EA-DDEF0DFF6423}">
      <dsp:nvSpPr>
        <dsp:cNvPr id="0" name=""/>
        <dsp:cNvSpPr/>
      </dsp:nvSpPr>
      <dsp:spPr>
        <a:xfrm rot="19285714">
          <a:off x="3618026" y="1515203"/>
          <a:ext cx="362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778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FF4F0-5143-4B34-A1D3-6118369FAB8A}">
      <dsp:nvSpPr>
        <dsp:cNvPr id="0" name=""/>
        <dsp:cNvSpPr/>
      </dsp:nvSpPr>
      <dsp:spPr>
        <a:xfrm>
          <a:off x="3941231" y="667963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인천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대공원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3941231" y="667963"/>
        <a:ext cx="816864" cy="816864"/>
      </dsp:txXfrm>
    </dsp:sp>
    <dsp:sp modelId="{8AB7F302-55BD-4F8A-947D-BE3CF72D8B75}">
      <dsp:nvSpPr>
        <dsp:cNvPr id="0" name=""/>
        <dsp:cNvSpPr/>
      </dsp:nvSpPr>
      <dsp:spPr>
        <a:xfrm rot="771429">
          <a:off x="3649819" y="2322632"/>
          <a:ext cx="6206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0678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A2782-B6E3-483E-87A9-E98CDCF16D06}">
      <dsp:nvSpPr>
        <dsp:cNvPr id="0" name=""/>
        <dsp:cNvSpPr/>
      </dsp:nvSpPr>
      <dsp:spPr>
        <a:xfrm>
          <a:off x="4262716" y="2076479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err="1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우치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공원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4262716" y="2076479"/>
        <a:ext cx="816864" cy="816864"/>
      </dsp:txXfrm>
    </dsp:sp>
    <dsp:sp modelId="{B59CDA07-C562-4840-BC4A-A1BF765E0BA5}">
      <dsp:nvSpPr>
        <dsp:cNvPr id="0" name=""/>
        <dsp:cNvSpPr/>
      </dsp:nvSpPr>
      <dsp:spPr>
        <a:xfrm rot="3857143">
          <a:off x="3190143" y="2965029"/>
          <a:ext cx="5349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960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43240-221A-419B-A823-32BE9C8A06C7}">
      <dsp:nvSpPr>
        <dsp:cNvPr id="0" name=""/>
        <dsp:cNvSpPr/>
      </dsp:nvSpPr>
      <dsp:spPr>
        <a:xfrm>
          <a:off x="3361936" y="3206020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어린이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대공원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3361936" y="3206020"/>
        <a:ext cx="816864" cy="816864"/>
      </dsp:txXfrm>
    </dsp:sp>
    <dsp:sp modelId="{97B2BB44-348D-4523-9DEB-9AAD7FA742EB}">
      <dsp:nvSpPr>
        <dsp:cNvPr id="0" name=""/>
        <dsp:cNvSpPr/>
      </dsp:nvSpPr>
      <dsp:spPr>
        <a:xfrm rot="6942857">
          <a:off x="2370896" y="2965029"/>
          <a:ext cx="5349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960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03AC0-336B-43CB-BCFC-1C950745FE2F}">
      <dsp:nvSpPr>
        <dsp:cNvPr id="0" name=""/>
        <dsp:cNvSpPr/>
      </dsp:nvSpPr>
      <dsp:spPr>
        <a:xfrm>
          <a:off x="1917199" y="3206020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전주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1917199" y="3206020"/>
        <a:ext cx="816864" cy="816864"/>
      </dsp:txXfrm>
    </dsp:sp>
    <dsp:sp modelId="{8B184A6A-B27A-4E75-9571-74BD58F5FBE0}">
      <dsp:nvSpPr>
        <dsp:cNvPr id="0" name=""/>
        <dsp:cNvSpPr/>
      </dsp:nvSpPr>
      <dsp:spPr>
        <a:xfrm rot="10028571">
          <a:off x="1825502" y="2322632"/>
          <a:ext cx="6206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0678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53119-8224-43A8-970F-6D48DD7935AF}">
      <dsp:nvSpPr>
        <dsp:cNvPr id="0" name=""/>
        <dsp:cNvSpPr/>
      </dsp:nvSpPr>
      <dsp:spPr>
        <a:xfrm>
          <a:off x="1016419" y="2076479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진양호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동물원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1016419" y="2076479"/>
        <a:ext cx="816864" cy="816864"/>
      </dsp:txXfrm>
    </dsp:sp>
    <dsp:sp modelId="{48595FE9-D8D8-4B47-9176-D1BCCE7C0FAA}">
      <dsp:nvSpPr>
        <dsp:cNvPr id="0" name=""/>
        <dsp:cNvSpPr/>
      </dsp:nvSpPr>
      <dsp:spPr>
        <a:xfrm rot="13114286">
          <a:off x="2115194" y="1515203"/>
          <a:ext cx="362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778" y="0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  <a:headEnd type="triangle"/>
          <a:tailEnd type="triangle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088CE9-DD7C-4941-88EE-489AA9D815E6}">
      <dsp:nvSpPr>
        <dsp:cNvPr id="0" name=""/>
        <dsp:cNvSpPr/>
      </dsp:nvSpPr>
      <dsp:spPr>
        <a:xfrm>
          <a:off x="1337904" y="667963"/>
          <a:ext cx="816864" cy="816864"/>
        </a:xfrm>
        <a:prstGeom prst="roundRect">
          <a:avLst/>
        </a:prstGeom>
        <a:gradFill rotWithShape="0">
          <a:gsLst>
            <a:gs pos="0">
              <a:srgbClr val="FF7C80"/>
            </a:gs>
            <a:gs pos="100000">
              <a:srgbClr val="DB4117"/>
            </a:gs>
          </a:gsLst>
          <a:lin ang="5400000" scaled="0"/>
        </a:gradFill>
        <a:ln w="25400" cap="flat" cmpd="sng" algn="ctr">
          <a:solidFill>
            <a:srgbClr val="FF7C80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대전</a:t>
          </a:r>
          <a:endParaRPr lang="en-US" altLang="ko-KR" sz="1700" kern="1200" dirty="0" smtClean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err="1" smtClean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rPr>
            <a:t>오월드</a:t>
          </a:r>
          <a:endParaRPr lang="ko-KR" altLang="en-US" sz="1700" kern="1200" dirty="0">
            <a:solidFill>
              <a:schemeClr val="tx1"/>
            </a:solidFill>
            <a:latin typeface="HY강B" panose="02030600000101010101" pitchFamily="18" charset="-127"/>
            <a:ea typeface="HY강B" panose="02030600000101010101" pitchFamily="18" charset="-127"/>
          </a:endParaRPr>
        </a:p>
      </dsp:txBody>
      <dsp:txXfrm>
        <a:off x="1337904" y="667963"/>
        <a:ext cx="816864" cy="816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6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BC668-3473-4937-B305-2F38C61ABB8C}" type="datetimeFigureOut">
              <a:rPr lang="ko-KR" altLang="en-US" smtClean="0"/>
              <a:pPr/>
              <a:t>2015-04-10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6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378825"/>
            <a:ext cx="294566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4E613-A9E6-4C20-8932-AEC0BCFCC5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6828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동물 혈통관리하고는 다르게 동물원에서 보유하고 있는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동물종에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대한 가치를 평가하여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동물원의 비전과 함께 나아갈 수 있는 동물 종을 선정하고  그러한 동물들의 체계적인 관리를 하고자 하는 목적으로 진행하고 있습니다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4E613-A9E6-4C20-8932-AEC0BCFCC54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4E613-A9E6-4C20-8932-AEC0BCFCC54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4E613-A9E6-4C20-8932-AEC0BCFCC54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2576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동물종평가표와</a:t>
            </a:r>
            <a:r>
              <a:rPr lang="ko-KR" altLang="en-US" dirty="0" smtClean="0"/>
              <a:t> </a:t>
            </a:r>
            <a:r>
              <a:rPr lang="ko-KR" altLang="en-US" dirty="0" smtClean="0"/>
              <a:t>사육환경평가표를</a:t>
            </a:r>
            <a:endParaRPr lang="en-US" altLang="ko-KR" dirty="0" smtClean="0"/>
          </a:p>
          <a:p>
            <a:r>
              <a:rPr lang="en-US" altLang="ko-KR" dirty="0" smtClean="0"/>
              <a:t>4</a:t>
            </a:r>
            <a:r>
              <a:rPr lang="ko-KR" altLang="en-US" dirty="0" smtClean="0"/>
              <a:t>개의 평가 항목으로 통합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4E613-A9E6-4C20-8932-AEC0BCFCC548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개원이 후 단종된 종이 총 </a:t>
            </a:r>
            <a:r>
              <a:rPr lang="en-US" altLang="ko-KR" dirty="0" smtClean="0"/>
              <a:t>71</a:t>
            </a:r>
            <a:r>
              <a:rPr lang="ko-KR" altLang="en-US" dirty="0" smtClean="0"/>
              <a:t>종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4E613-A9E6-4C20-8932-AEC0BCFCC548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7AD0-AE55-4C2E-ACDD-EAB39B5A99B2}" type="slidenum">
              <a:rPr lang="en-US" altLang="ko-KR" smtClean="0">
                <a:solidFill>
                  <a:prstClr val="black"/>
                </a:solidFill>
              </a:rPr>
              <a:pPr/>
              <a:t>25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아까 보여드린 </a:t>
            </a:r>
            <a:r>
              <a:rPr lang="en-US" altLang="ko-KR" dirty="0" smtClean="0"/>
              <a:t>KAZA</a:t>
            </a:r>
            <a:r>
              <a:rPr lang="ko-KR" altLang="en-US" dirty="0" smtClean="0"/>
              <a:t>의 동물종 자료만 잘 업데이트하고 공유해도 동물원 내에서의 단종은 어느 정도 방지 할 수 있을 것으로 생각 됩니다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그러데 그 자료에는 성별 외의 정보는 없기 때문에 </a:t>
            </a:r>
            <a:r>
              <a:rPr lang="ko-KR" altLang="en-US" dirty="0" err="1" smtClean="0"/>
              <a:t>동물종의</a:t>
            </a:r>
            <a:r>
              <a:rPr lang="ko-KR" altLang="en-US" dirty="0" smtClean="0"/>
              <a:t> 구체적인 정보를 파악하기 위해 좀 더 통합된 형태의 서식을 사용하는 것이 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좋을 것 같습니다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7AD0-AE55-4C2E-ACDD-EAB39B5A99B2}" type="slidenum">
              <a:rPr lang="en-US" altLang="ko-KR" smtClean="0">
                <a:solidFill>
                  <a:prstClr val="black"/>
                </a:solidFill>
              </a:rPr>
              <a:pPr/>
              <a:t>26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7AD0-AE55-4C2E-ACDD-EAB39B5A99B2}" type="slidenum">
              <a:rPr lang="en-US" altLang="ko-KR" smtClean="0">
                <a:solidFill>
                  <a:prstClr val="black"/>
                </a:solidFill>
              </a:rPr>
              <a:pPr/>
              <a:t>27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이렇게 수집된 정보들이 </a:t>
            </a:r>
            <a:r>
              <a:rPr lang="en-US" altLang="ko-KR" dirty="0" err="1" smtClean="0"/>
              <a:t>db</a:t>
            </a:r>
            <a:r>
              <a:rPr lang="ko-KR" altLang="en-US" dirty="0" smtClean="0"/>
              <a:t>에 통합되어 시스템이 구축된다면 실제 동물원간에 동물이 이동할 때 </a:t>
            </a:r>
            <a:r>
              <a:rPr lang="ko-KR" altLang="en-US" dirty="0" smtClean="0"/>
              <a:t>시스템을 </a:t>
            </a:r>
            <a:r>
              <a:rPr lang="ko-KR" altLang="en-US" dirty="0" smtClean="0"/>
              <a:t>경유함으로써 체계적인 종관리가 이루어질 수 있을 것으로 예상됩니다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이러한 시스템을 통해 동물원들이 하나의 유기적인 네트워크를 형성하 수 있기 때문에 </a:t>
            </a:r>
            <a:r>
              <a:rPr lang="ko-KR" altLang="en-US" dirty="0" smtClean="0"/>
              <a:t>연합 종 관리가 </a:t>
            </a:r>
            <a:r>
              <a:rPr lang="ko-KR" altLang="en-US" dirty="0" smtClean="0"/>
              <a:t>이루어지기 위해서는 필수적으로 이러한 시스템이 </a:t>
            </a:r>
            <a:r>
              <a:rPr lang="ko-KR" altLang="en-US" dirty="0" smtClean="0"/>
              <a:t>존재해야 함</a:t>
            </a:r>
            <a:endParaRPr lang="en-US" altLang="ko-KR" dirty="0" smtClean="0"/>
          </a:p>
          <a:p>
            <a:r>
              <a:rPr lang="ko-KR" altLang="en-US" dirty="0" smtClean="0"/>
              <a:t>이러한 시스템을 구축을 하나의 동물원에서 </a:t>
            </a:r>
            <a:r>
              <a:rPr lang="ko-KR" altLang="en-US" dirty="0" smtClean="0"/>
              <a:t>하는 것은 </a:t>
            </a:r>
            <a:r>
              <a:rPr lang="ko-KR" altLang="en-US" dirty="0" smtClean="0"/>
              <a:t>현실적으로 어려움이 있기 때문에</a:t>
            </a:r>
            <a:endParaRPr lang="en-US" altLang="ko-KR" dirty="0" smtClean="0"/>
          </a:p>
          <a:p>
            <a:r>
              <a:rPr lang="ko-KR" altLang="en-US" dirty="0" smtClean="0"/>
              <a:t>시간이 걸리더라도 각 동물원들이 </a:t>
            </a:r>
            <a:r>
              <a:rPr lang="ko-KR" altLang="en-US" dirty="0" smtClean="0"/>
              <a:t>종에 대한 </a:t>
            </a:r>
            <a:r>
              <a:rPr lang="ko-KR" altLang="en-US" dirty="0" smtClean="0"/>
              <a:t>정보를 수집하고 </a:t>
            </a:r>
            <a:r>
              <a:rPr lang="ko-KR" altLang="en-US" dirty="0" smtClean="0"/>
              <a:t>함께 </a:t>
            </a:r>
            <a:r>
              <a:rPr lang="ko-KR" altLang="en-US" dirty="0" smtClean="0"/>
              <a:t>이러한 시스템을 구축한다면</a:t>
            </a:r>
            <a:endParaRPr lang="en-US" altLang="ko-KR" dirty="0" smtClean="0"/>
          </a:p>
          <a:p>
            <a:r>
              <a:rPr lang="ko-KR" altLang="en-US" dirty="0" smtClean="0"/>
              <a:t>향후 </a:t>
            </a:r>
            <a:r>
              <a:rPr lang="en-US" altLang="ko-KR" dirty="0" smtClean="0"/>
              <a:t>5~10</a:t>
            </a:r>
            <a:r>
              <a:rPr lang="ko-KR" altLang="en-US" dirty="0" smtClean="0"/>
              <a:t>년 내에 다음과 같은 전국 네트워크가 형성됨으로써 효과적인 전국 시립</a:t>
            </a:r>
            <a:r>
              <a:rPr lang="en-US" altLang="ko-KR" dirty="0" smtClean="0"/>
              <a:t>`</a:t>
            </a:r>
            <a:r>
              <a:rPr lang="ko-KR" altLang="en-US" dirty="0" smtClean="0"/>
              <a:t>공립 연합 종 관리가 이루어 질 수 </a:t>
            </a:r>
            <a:r>
              <a:rPr lang="ko-KR" altLang="en-US" dirty="0" smtClean="0"/>
              <a:t>있을 것이라 생각됩니다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7AD0-AE55-4C2E-ACDD-EAB39B5A99B2}" type="slidenum">
              <a:rPr lang="en-US" altLang="ko-KR" smtClean="0">
                <a:solidFill>
                  <a:prstClr val="black"/>
                </a:solidFill>
              </a:rPr>
              <a:pPr/>
              <a:t>28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3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36986-AEF9-4D2F-92B9-7CB41E24D3B1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6FBF-41FC-44B2-8933-BFD3B86DB20B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89B17-4A7A-4304-9398-5DD70906EFAA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A312E-64E7-4D7C-9D66-F7A39E2ACDF0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991B0-E2B6-4EEE-941A-2A7B6F464B78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254AF-0999-4C55-8DE0-EC0E1D964FA3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8C655-4263-4A0A-9137-A1C6FAD34259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3950-7CBE-48F6-9BA2-933F94E7981E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1BB83-DADA-49C7-8A5D-4C7DD00B5C37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5404D-D227-47E9-A0E4-1FEC3032D965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76004-3E58-44B1-9FA0-AEBD7554ACCA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4129611-0566-4E9A-859F-5B529C0DF93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4FD94-3C83-4D92-98C6-557B2102749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C3B4B-5D8C-41A4-AF7F-C2236DB42A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0005E-176B-4935-9A8E-A957FD76BDF0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597AE-7507-473B-A713-F28CF8E39573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280D0-060F-472F-A42C-69D04F7631F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0A62E-DA60-403B-8836-0780B566F68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22BB1-0ED3-4170-B32E-C5E15EA0A19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E1BBF-960B-4FEC-9EC6-14035E42FB4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55097-D931-48FA-B4CF-BF20F6C7E160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7224E-2634-4614-86E9-457D34B2F5B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altLang="ko-KR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C2E9117-397E-4B7C-BE87-1DA5ACC072D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1E137-852B-49E6-ADAE-58CF9145349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6A3B0-7DF2-4659-B863-47B718AE214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F4061-7882-479C-AD29-D834DD280C9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E2BE3-3648-4226-AAE8-9B3DDE853CBA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C5C9D-6EF3-47FC-9806-116BDDF2B83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62200-AD2D-4C38-936D-7D7C0573177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C5B1E-C2B7-4904-A26A-CE02D0DFB5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DB852-D72D-4755-877E-B0828C2A257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33425-5FDB-4810-A7B5-A3463469DB6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14759-0C0B-4983-A928-2BC72C8121A1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ko-K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ko-KR" smtClean="0"/>
              <a:t>Haga clic para modificar el estilo de texto del patrón</a:t>
            </a:r>
          </a:p>
          <a:p>
            <a:pPr lvl="1"/>
            <a:r>
              <a:rPr lang="es-ES" altLang="ko-KR" smtClean="0"/>
              <a:t>Segundo nivel</a:t>
            </a:r>
          </a:p>
          <a:p>
            <a:pPr lvl="2"/>
            <a:r>
              <a:rPr lang="es-ES" altLang="ko-KR" smtClean="0"/>
              <a:t>Tercer nivel</a:t>
            </a:r>
          </a:p>
          <a:p>
            <a:pPr lvl="3"/>
            <a:r>
              <a:rPr lang="es-ES" altLang="ko-KR" smtClean="0"/>
              <a:t>Cuarto nivel</a:t>
            </a:r>
          </a:p>
          <a:p>
            <a:pPr lvl="4"/>
            <a:r>
              <a:rPr lang="es-ES" altLang="ko-K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굴림" charset="-127"/>
              </a:defRPr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굴림" charset="-127"/>
              </a:defRPr>
            </a:lvl1pPr>
          </a:lstStyle>
          <a:p>
            <a:pPr>
              <a:defRPr/>
            </a:pPr>
            <a:endParaRPr lang="es-E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굴림" charset="-127"/>
              </a:defRPr>
            </a:lvl1pPr>
          </a:lstStyle>
          <a:p>
            <a:pPr>
              <a:defRPr/>
            </a:pPr>
            <a:fld id="{180B2FB1-1258-466F-AD85-5C7154AD8054}" type="slidenum">
              <a:rPr lang="es-ES" altLang="ko-KR"/>
              <a:pPr>
                <a:defRPr/>
              </a:pPr>
              <a:t>‹#›</a:t>
            </a:fld>
            <a:endParaRPr lang="es-E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굴림" pitchFamily="50" charset="-127"/>
              </a:defRPr>
            </a:lvl1pPr>
          </a:lstStyle>
          <a:p>
            <a:endParaRPr lang="en-US" altLang="ko-KR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굴림" pitchFamily="50" charset="-127"/>
              </a:defRPr>
            </a:lvl1pPr>
          </a:lstStyle>
          <a:p>
            <a:endParaRPr lang="en-US" altLang="ko-KR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pitchFamily="50" charset="-127"/>
              </a:defRPr>
            </a:lvl1pPr>
          </a:lstStyle>
          <a:p>
            <a:fld id="{060E1DAB-FB89-4BBA-A8FB-DBC8892AF5B7}" type="slidenum">
              <a:rPr lang="en-US" altLang="ko-KR">
                <a:solidFill>
                  <a:srgbClr val="000000"/>
                </a:solidFill>
                <a:latin typeface="Arial" pitchFamily="34" charset="0"/>
                <a:cs typeface="+mn-cs"/>
              </a:rPr>
              <a:pPr/>
              <a:t>‹#›</a:t>
            </a:fld>
            <a:endParaRPr lang="en-US" altLang="ko-KR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굴림" pitchFamily="50" charset="-127"/>
              </a:defRPr>
            </a:lvl1pPr>
          </a:lstStyle>
          <a:p>
            <a:endParaRPr lang="en-US" altLang="ko-KR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굴림" pitchFamily="50" charset="-127"/>
              </a:defRPr>
            </a:lvl1pPr>
          </a:lstStyle>
          <a:p>
            <a:endParaRPr lang="en-US" altLang="ko-KR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pitchFamily="50" charset="-127"/>
              </a:defRPr>
            </a:lvl1pPr>
          </a:lstStyle>
          <a:p>
            <a:fld id="{CA9C8F64-C362-429C-9073-005A02B6736F}" type="slidenum">
              <a:rPr lang="en-US" altLang="ko-KR">
                <a:solidFill>
                  <a:srgbClr val="000000"/>
                </a:solidFill>
                <a:latin typeface="Arial" pitchFamily="34" charset="0"/>
                <a:cs typeface="+mn-cs"/>
              </a:rPr>
              <a:pPr/>
              <a:t>‹#›</a:t>
            </a:fld>
            <a:endParaRPr lang="en-US" altLang="ko-KR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 latinLnBrk="1">
              <a:spcBef>
                <a:spcPts val="0"/>
              </a:spcBef>
              <a:spcAft>
                <a:spcPts val="0"/>
              </a:spcAft>
            </a:pPr>
            <a:fld id="{430017CC-4CEA-4BC9-9494-90321A36C96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  <a:cs typeface="+mn-cs"/>
              </a:rPr>
              <a:pPr fontAlgn="auto" latinLnBrk="1">
                <a:spcBef>
                  <a:spcPts val="0"/>
                </a:spcBef>
                <a:spcAft>
                  <a:spcPts val="0"/>
                </a:spcAft>
              </a:pPr>
              <a:t>2015-04-10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 latinLnBrk="1">
              <a:spcBef>
                <a:spcPts val="0"/>
              </a:spcBef>
              <a:spcAft>
                <a:spcPts val="0"/>
              </a:spcAft>
            </a:pPr>
            <a:endParaRPr lang="ko-KR" altLang="en-US">
              <a:solidFill>
                <a:prstClr val="black">
                  <a:tint val="75000"/>
                </a:prstClr>
              </a:solidFill>
              <a:latin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 latinLnBrk="1">
              <a:spcBef>
                <a:spcPts val="0"/>
              </a:spcBef>
              <a:spcAft>
                <a:spcPts val="0"/>
              </a:spcAft>
            </a:pPr>
            <a:fld id="{247D7F24-EF64-473D-95F7-B72A2D05B416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  <a:cs typeface="+mn-cs"/>
              </a:rPr>
              <a:pPr fontAlgn="auto" latinLnBrk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맑은 고딕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Rectangle 126"/>
          <p:cNvSpPr>
            <a:spLocks noChangeArrowheads="1"/>
          </p:cNvSpPr>
          <p:nvPr/>
        </p:nvSpPr>
        <p:spPr bwMode="auto">
          <a:xfrm>
            <a:off x="251520" y="404664"/>
            <a:ext cx="864096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>
              <a:defRPr/>
            </a:pPr>
            <a:r>
              <a:rPr lang="ko-KR" altLang="en-US" sz="4800" b="1" dirty="0">
                <a:solidFill>
                  <a:schemeClr val="bg1"/>
                </a:solidFill>
                <a:effectLst>
                  <a:glow rad="101600">
                    <a:srgbClr val="00B050">
                      <a:alpha val="60000"/>
                    </a:srgbClr>
                  </a:glow>
                </a:effectLst>
                <a:ea typeface="굴림" charset="-127"/>
              </a:rPr>
              <a:t>서울동물원 </a:t>
            </a:r>
            <a:r>
              <a:rPr lang="ko-KR" altLang="en-US" sz="4800" b="1" dirty="0">
                <a:solidFill>
                  <a:srgbClr val="DB4117"/>
                </a:solidFill>
                <a:effectLst>
                  <a:glow rad="101600">
                    <a:srgbClr val="00B050">
                      <a:alpha val="60000"/>
                    </a:srgbClr>
                  </a:glow>
                </a:effectLst>
                <a:ea typeface="굴림" charset="-127"/>
              </a:rPr>
              <a:t>종 관리 </a:t>
            </a:r>
            <a:r>
              <a:rPr lang="ko-KR" altLang="en-US" sz="4800" b="1" dirty="0" smtClean="0">
                <a:solidFill>
                  <a:srgbClr val="DB4117"/>
                </a:solidFill>
                <a:effectLst>
                  <a:glow rad="101600">
                    <a:srgbClr val="00B050">
                      <a:alpha val="60000"/>
                    </a:srgbClr>
                  </a:glow>
                </a:effectLst>
                <a:ea typeface="굴림" charset="-127"/>
              </a:rPr>
              <a:t>현</a:t>
            </a:r>
            <a:r>
              <a:rPr lang="ko-KR" altLang="en-US" sz="4800" b="1" dirty="0">
                <a:solidFill>
                  <a:srgbClr val="DB4117"/>
                </a:solidFill>
                <a:effectLst>
                  <a:glow rad="101600">
                    <a:srgbClr val="00B050">
                      <a:alpha val="60000"/>
                    </a:srgbClr>
                  </a:glow>
                </a:effectLst>
                <a:ea typeface="굴림" charset="-127"/>
              </a:rPr>
              <a:t>황</a:t>
            </a:r>
            <a:endParaRPr lang="es-ES" altLang="ko-KR" sz="4800" b="1" dirty="0">
              <a:solidFill>
                <a:srgbClr val="DB4117"/>
              </a:solidFill>
              <a:effectLst>
                <a:glow rad="101600">
                  <a:srgbClr val="00B050">
                    <a:alpha val="6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4" name="Rectangle 129"/>
          <p:cNvSpPr txBox="1">
            <a:spLocks noChangeArrowheads="1"/>
          </p:cNvSpPr>
          <p:nvPr/>
        </p:nvSpPr>
        <p:spPr bwMode="auto">
          <a:xfrm>
            <a:off x="4572000" y="5950669"/>
            <a:ext cx="3168352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kern="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+mn-lt"/>
                <a:ea typeface="굴림" charset="-127"/>
                <a:cs typeface="+mn-cs"/>
              </a:rPr>
              <a:t>동물 </a:t>
            </a:r>
            <a:r>
              <a:rPr lang="ko-KR" altLang="en-US" sz="2400" kern="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+mn-lt"/>
                <a:ea typeface="굴림" charset="-127"/>
                <a:cs typeface="+mn-cs"/>
              </a:rPr>
              <a:t>큐레이터</a:t>
            </a:r>
            <a:r>
              <a:rPr lang="ko-KR" altLang="en-US" sz="2400" kern="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+mn-lt"/>
                <a:ea typeface="굴림" charset="-127"/>
                <a:cs typeface="+mn-cs"/>
              </a:rPr>
              <a:t> 송우진</a:t>
            </a:r>
            <a:endParaRPr kumimoji="0" lang="es-ES" altLang="ko-KR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굴림" charset="-127"/>
              <a:cs typeface="+mn-cs"/>
            </a:endParaRPr>
          </a:p>
        </p:txBody>
      </p:sp>
      <p:pic>
        <p:nvPicPr>
          <p:cNvPr id="6" name="그림 5" descr="BI 기본(국문).jpg"/>
          <p:cNvPicPr>
            <a:picLocks noChangeAspect="1"/>
          </p:cNvPicPr>
          <p:nvPr/>
        </p:nvPicPr>
        <p:blipFill>
          <a:blip r:embed="rId4" cstate="print">
            <a:lum bright="25000" contrast="21000"/>
          </a:blip>
          <a:stretch>
            <a:fillRect/>
          </a:stretch>
        </p:blipFill>
        <p:spPr>
          <a:xfrm>
            <a:off x="7668344" y="5491385"/>
            <a:ext cx="1368152" cy="961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539552" y="1567333"/>
            <a:ext cx="8424936" cy="4525963"/>
          </a:xfrm>
        </p:spPr>
        <p:txBody>
          <a:bodyPr/>
          <a:lstStyle/>
          <a:p>
            <a:pPr algn="just">
              <a:buNone/>
            </a:pPr>
            <a:r>
              <a:rPr lang="en-US" altLang="ko-KR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[2005</a:t>
            </a:r>
            <a:r>
              <a:rPr lang="ko-KR" altLang="en-US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년도</a:t>
            </a:r>
            <a:r>
              <a:rPr lang="en-US" altLang="ko-KR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]</a:t>
            </a:r>
          </a:p>
          <a:p>
            <a:pPr algn="just">
              <a:buNone/>
            </a:pPr>
            <a:r>
              <a:rPr lang="ko-KR" altLang="en-US" sz="30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종선정</a:t>
            </a:r>
            <a:r>
              <a:rPr lang="ko-KR" altLang="en-US" sz="3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조사계획 수립</a:t>
            </a:r>
          </a:p>
          <a:p>
            <a:pPr algn="just"/>
            <a:r>
              <a:rPr lang="ko-KR" altLang="en-US" sz="28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동물종의</a:t>
            </a:r>
            <a:r>
              <a:rPr lang="ko-KR" altLang="en-US" sz="28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가치평가를 위한 세부평가 기준 마련</a:t>
            </a:r>
          </a:p>
          <a:p>
            <a:pPr algn="just"/>
            <a:r>
              <a:rPr lang="ko-KR" altLang="en-US" sz="28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동물종평가</a:t>
            </a:r>
            <a:r>
              <a:rPr lang="ko-KR" altLang="en-US" sz="28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및 사육환경평가 실시</a:t>
            </a:r>
          </a:p>
          <a:p>
            <a:pPr algn="just" latinLnBrk="1">
              <a:buNone/>
            </a:pPr>
            <a:r>
              <a:rPr lang="ko-KR" altLang="en-US" sz="3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평가내용</a:t>
            </a:r>
            <a:r>
              <a:rPr lang="en-US" altLang="ko-KR" sz="28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</a:p>
          <a:p>
            <a:pPr algn="just" latinLnBrk="1"/>
            <a:r>
              <a:rPr lang="ko-KR" altLang="en-US" sz="2800" spc="-1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동물종의</a:t>
            </a:r>
            <a:r>
              <a:rPr lang="ko-KR" altLang="en-US" sz="28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전시</a:t>
            </a:r>
            <a:r>
              <a:rPr lang="en-US" altLang="ko-KR" sz="28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보전</a:t>
            </a:r>
            <a:r>
              <a:rPr lang="en-US" altLang="ko-KR" sz="28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연구 등 가치 평가</a:t>
            </a:r>
          </a:p>
          <a:p>
            <a:pPr algn="just" latinLnBrk="1"/>
            <a:r>
              <a:rPr lang="ko-KR" altLang="en-US" sz="28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물리적</a:t>
            </a:r>
            <a:r>
              <a:rPr lang="en-US" altLang="ko-KR" sz="28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사회적 환경 평가</a:t>
            </a:r>
          </a:p>
          <a:p>
            <a:pPr algn="just">
              <a:buNone/>
            </a:pPr>
            <a:endParaRPr lang="ko-KR" altLang="en-US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선정 조사계획 수립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490109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20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사육환경 평가표</a:t>
            </a:r>
            <a:endParaRPr lang="ko-KR" altLang="en-US" sz="2000" b="1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54560" y="4321122"/>
            <a:ext cx="2265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</a:t>
            </a:r>
            <a:r>
              <a:rPr lang="en-US" altLang="ko-KR" sz="20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0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동물 평가표</a:t>
            </a:r>
            <a:endParaRPr lang="ko-KR" altLang="en-US" sz="2000" b="1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51" y="2201805"/>
            <a:ext cx="2820124" cy="403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동물 평가표 및 사육환경 평가표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9703" y="2186050"/>
            <a:ext cx="2876808" cy="40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03212" y="1700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사육환경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651" y="1700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</a:t>
            </a:r>
            <a:r>
              <a:rPr lang="ko-KR" altLang="en-US" sz="20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</a:t>
            </a:r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51" y="2201805"/>
            <a:ext cx="2820124" cy="403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7651" y="1700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</a:t>
            </a:r>
            <a:r>
              <a:rPr lang="ko-KR" altLang="en-US" sz="20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</a:t>
            </a:r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27089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204864"/>
            <a:ext cx="5040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털 색깔</a:t>
            </a:r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동물의 생김새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움직임 정도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관람객과 동물과의 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상호작용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관람객 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선호도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ko-KR" altLang="en-US" sz="24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47651" y="2798180"/>
            <a:ext cx="2820124" cy="79208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평가표 평가 항목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8824" y="164825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전시 가치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43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51" y="2201805"/>
            <a:ext cx="2820124" cy="403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7651" y="1700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</a:t>
            </a:r>
            <a:r>
              <a:rPr lang="ko-KR" altLang="en-US" sz="20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</a:t>
            </a:r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27089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276872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사회성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환경에 대한 적응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교육 자원 이용도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47651" y="3579446"/>
            <a:ext cx="2820124" cy="36518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평가표 평가 항목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8824" y="164825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교</a:t>
            </a:r>
            <a:r>
              <a:rPr lang="ko-KR" altLang="en-US" sz="28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육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가치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8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51" y="2201805"/>
            <a:ext cx="2820124" cy="403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7651" y="1700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</a:t>
            </a:r>
            <a:r>
              <a:rPr lang="ko-KR" altLang="en-US" sz="20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</a:t>
            </a:r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27089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276872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동물원내 보전가치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자연서식지 보전가치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연구가치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47651" y="3948475"/>
            <a:ext cx="2820124" cy="409772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평가표 평가 항목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8824" y="164825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보전 가치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943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51" y="2201805"/>
            <a:ext cx="2820124" cy="403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7651" y="170080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</a:t>
            </a:r>
            <a:r>
              <a:rPr lang="ko-KR" altLang="en-US" sz="20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</a:t>
            </a:r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27089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276872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기후적 측면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유지비용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초기투자비용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동물복지수준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47651" y="4386012"/>
            <a:ext cx="2820124" cy="70054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평가표 평가 항목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8824" y="164825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기술적 가치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5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39952" y="27089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276872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사육공간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사</a:t>
            </a:r>
            <a:r>
              <a:rPr lang="ko-KR" altLang="en-US" sz="24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육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환경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위생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먹이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평가표 평가 항목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8824" y="164825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물리적 환경 평가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194" y="2184888"/>
            <a:ext cx="2876808" cy="40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8703" y="1699646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사육환경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34378" y="2780928"/>
            <a:ext cx="2820124" cy="230974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68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39952" y="27089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276872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무리내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구성원 가족관계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사회성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번식력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포육기록</a:t>
            </a:r>
            <a:endParaRPr lang="en-US" altLang="ko-KR" sz="2400" b="1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평가표 평가 항목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8824" y="164825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사회</a:t>
            </a:r>
            <a:r>
              <a:rPr lang="ko-KR" altLang="en-US" sz="2800" b="1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적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환경 평가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194" y="2184888"/>
            <a:ext cx="2876808" cy="40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8703" y="1699646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사육환경 평가표</a:t>
            </a:r>
            <a:endParaRPr lang="ko-KR" altLang="en-US" sz="20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434378" y="5092449"/>
            <a:ext cx="2820124" cy="72898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3888" y="5621178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2400" b="1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동물 종 평가 및 사육환경 평가 실시</a:t>
            </a:r>
            <a:endParaRPr lang="ko-KR" altLang="en-US" sz="2400" b="1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377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/>
          <p:cNvSpPr>
            <a:spLocks noGrp="1"/>
          </p:cNvSpPr>
          <p:nvPr>
            <p:ph idx="1"/>
          </p:nvPr>
        </p:nvSpPr>
        <p:spPr>
          <a:xfrm>
            <a:off x="539552" y="1700808"/>
            <a:ext cx="8424936" cy="4525963"/>
          </a:xfrm>
        </p:spPr>
        <p:txBody>
          <a:bodyPr/>
          <a:lstStyle/>
          <a:p>
            <a:pPr algn="just">
              <a:buNone/>
            </a:pP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[2009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년도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]</a:t>
            </a: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SEAZA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총회 시 초청강연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강연내용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개체군관리 및 관리프로그램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초빙강사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: Karin </a:t>
            </a:r>
            <a:r>
              <a:rPr lang="en-US" altLang="ko-KR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Shuwatz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(ISIS, Brookfield Zoo)</a:t>
            </a:r>
          </a:p>
          <a:p>
            <a:pPr algn="just">
              <a:buNone/>
            </a:pP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[2012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년도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]</a:t>
            </a:r>
          </a:p>
          <a:p>
            <a:pPr algn="just">
              <a:buNone/>
            </a:pPr>
            <a:r>
              <a:rPr lang="en-US" altLang="ko-KR" sz="24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KAZA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직원역량강화 </a:t>
            </a:r>
            <a:r>
              <a:rPr lang="ko-KR" altLang="en-US" sz="2400" spc="-1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워크샵</a:t>
            </a:r>
            <a:endParaRPr lang="en-US" altLang="ko-KR" sz="2400" spc="-1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강연내용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: Population management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특강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초빙강사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en-US" altLang="ko-KR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Kanako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tomisawa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(ISIS, JAZA)</a:t>
            </a:r>
            <a:endParaRPr lang="ko-KR" altLang="en-US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ko-KR" altLang="en-US" sz="2800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체계적 종 관리를 위한 전문성 강화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611560" y="1700808"/>
            <a:ext cx="8496944" cy="4525963"/>
          </a:xfrm>
        </p:spPr>
        <p:txBody>
          <a:bodyPr/>
          <a:lstStyle/>
          <a:p>
            <a:pPr algn="just">
              <a:buNone/>
            </a:pP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[2014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년도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]</a:t>
            </a:r>
          </a:p>
          <a:p>
            <a:pPr algn="just">
              <a:buNone/>
            </a:pP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종선정평가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TF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팀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운영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①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동물종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평가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기준안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마련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②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동물종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선정 및 평가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③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동물종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선정 검토회의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동물원 내부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④ 동물보호단체 의견 수렴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카라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동물을 위한 행동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⑤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동물원 </a:t>
            </a:r>
            <a:r>
              <a:rPr lang="ko-KR" altLang="en-US" sz="2400" spc="-1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종평가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및 가이드라인 확정</a:t>
            </a:r>
            <a:endParaRPr lang="ko-KR" altLang="en-US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ko-KR" altLang="en-US" sz="2800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동물 종 평가 및 분류군 선정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5" y="5200744"/>
            <a:ext cx="84969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/>
              <a:buChar char="à"/>
            </a:pPr>
            <a:r>
              <a:rPr lang="ko-KR" altLang="en-US" sz="26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기존 정보를 통합하여 직관적인 체계로 분류함으로써 </a:t>
            </a:r>
            <a:r>
              <a:rPr lang="ko-KR" altLang="en-US" sz="2600" dirty="0" err="1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동물종의</a:t>
            </a:r>
            <a:r>
              <a:rPr lang="ko-KR" altLang="en-US" sz="26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 체계적인 관리를 </a:t>
            </a:r>
            <a:r>
              <a:rPr lang="ko-KR" altLang="en-US" sz="26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  <a:sym typeface="Wingdings" panose="05000000000000000000" pitchFamily="2" charset="2"/>
              </a:rPr>
              <a:t>하고자 함</a:t>
            </a:r>
            <a:endParaRPr lang="ko-KR" altLang="en-US" sz="26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아래쪽 화살표 4"/>
          <p:cNvSpPr/>
          <p:nvPr/>
        </p:nvSpPr>
        <p:spPr bwMode="auto">
          <a:xfrm>
            <a:off x="3995936" y="3946704"/>
            <a:ext cx="1152128" cy="576064"/>
          </a:xfrm>
          <a:prstGeom prst="down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395536" y="4653136"/>
            <a:ext cx="2439631" cy="2390496"/>
            <a:chOff x="476185" y="4653136"/>
            <a:chExt cx="2439631" cy="2390496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476185" y="4653136"/>
              <a:ext cx="2439631" cy="1728192"/>
            </a:xfrm>
            <a:prstGeom prst="roundRect">
              <a:avLst/>
            </a:prstGeom>
            <a:noFill/>
            <a:ln w="57150" cap="flat" cmpd="sng" algn="ctr">
              <a:solidFill>
                <a:srgbClr val="FFDC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25096" y="4653136"/>
              <a:ext cx="12426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 smtClean="0">
                  <a:solidFill>
                    <a:srgbClr val="FFDCB9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전략종</a:t>
              </a:r>
              <a:endParaRPr lang="ko-KR" altLang="en-US" sz="2800" b="1" dirty="0">
                <a:solidFill>
                  <a:srgbClr val="FFDCB9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4928" y="5104640"/>
              <a:ext cx="177683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대표동물</a:t>
              </a:r>
              <a:endParaRPr lang="en-US" altLang="ko-KR" sz="2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보유가치</a:t>
              </a:r>
              <a:endParaRPr lang="en-US" altLang="ko-KR" sz="2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2000" dirty="0" err="1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희귀성</a:t>
              </a:r>
              <a:endParaRPr lang="en-US" altLang="ko-KR" sz="2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2000" dirty="0" err="1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종보전</a:t>
              </a:r>
              <a:endParaRPr lang="en-US" altLang="ko-KR" sz="2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4000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363000" y="4653136"/>
            <a:ext cx="2439631" cy="1946281"/>
            <a:chOff x="3360826" y="4653136"/>
            <a:chExt cx="2439631" cy="1946281"/>
          </a:xfrm>
        </p:grpSpPr>
        <p:sp>
          <p:nvSpPr>
            <p:cNvPr id="6" name="모서리가 둥근 직사각형 5"/>
            <p:cNvSpPr/>
            <p:nvPr/>
          </p:nvSpPr>
          <p:spPr bwMode="auto">
            <a:xfrm>
              <a:off x="3360826" y="4653136"/>
              <a:ext cx="2439631" cy="1728192"/>
            </a:xfrm>
            <a:prstGeom prst="roundRect">
              <a:avLst/>
            </a:prstGeom>
            <a:noFill/>
            <a:ln w="57150" cap="flat" cmpd="sng" algn="ctr">
              <a:solidFill>
                <a:schemeClr val="accent1">
                  <a:lumMod val="9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5416" y="4705980"/>
              <a:ext cx="12426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 smtClean="0">
                  <a:solidFill>
                    <a:schemeClr val="accent1">
                      <a:lumMod val="90000"/>
                    </a:schemeClr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유지</a:t>
              </a:r>
              <a:r>
                <a:rPr lang="ko-KR" altLang="en-US" sz="2800" b="1" dirty="0" err="1">
                  <a:solidFill>
                    <a:schemeClr val="accent1">
                      <a:lumMod val="90000"/>
                    </a:schemeClr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종</a:t>
              </a:r>
              <a:endParaRPr lang="ko-KR" altLang="en-US" sz="2800" b="1" dirty="0">
                <a:solidFill>
                  <a:schemeClr val="accent1">
                    <a:lumMod val="9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19872" y="5275978"/>
              <a:ext cx="191811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적정 </a:t>
              </a:r>
              <a:r>
                <a:rPr lang="ko-KR" altLang="en-US" sz="2000" dirty="0" err="1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개체수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/>
              </a:r>
              <a:br>
                <a:rPr lang="en-US" altLang="ko-KR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</a:br>
              <a:r>
                <a:rPr lang="ko-KR" altLang="en-US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전시 및 보전</a:t>
              </a:r>
              <a:endParaRPr lang="en-US" altLang="ko-KR" sz="2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4000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330463" y="4653136"/>
            <a:ext cx="2490009" cy="1728192"/>
            <a:chOff x="6228184" y="4653136"/>
            <a:chExt cx="2490009" cy="1728192"/>
          </a:xfrm>
        </p:grpSpPr>
        <p:sp>
          <p:nvSpPr>
            <p:cNvPr id="8" name="모서리가 둥근 직사각형 7"/>
            <p:cNvSpPr/>
            <p:nvPr/>
          </p:nvSpPr>
          <p:spPr bwMode="auto">
            <a:xfrm>
              <a:off x="6228184" y="4653136"/>
              <a:ext cx="2439631" cy="1728192"/>
            </a:xfrm>
            <a:prstGeom prst="roundRect">
              <a:avLst/>
            </a:prstGeom>
            <a:noFill/>
            <a:ln w="57150" cap="flat" cmpd="sng" algn="ctr">
              <a:solidFill>
                <a:srgbClr val="FF7C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95607" y="4705980"/>
              <a:ext cx="12426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 smtClean="0">
                  <a:solidFill>
                    <a:srgbClr val="FF7C8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정리</a:t>
              </a:r>
              <a:r>
                <a:rPr lang="ko-KR" altLang="en-US" sz="2800" b="1" dirty="0" err="1">
                  <a:solidFill>
                    <a:srgbClr val="FF7C80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종</a:t>
              </a:r>
              <a:endParaRPr lang="ko-KR" altLang="en-US" sz="2800" b="1" dirty="0">
                <a:solidFill>
                  <a:srgbClr val="FF7C80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28184" y="5313982"/>
              <a:ext cx="249000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20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향후 종 감소대상</a:t>
              </a:r>
              <a:endParaRPr lang="en-US" altLang="ko-KR" sz="20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4000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53192" y="1484784"/>
            <a:ext cx="2887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동물 종 평가항목</a:t>
            </a:r>
            <a:endParaRPr lang="ko-KR" altLang="en-US" sz="28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179512" y="2060848"/>
            <a:ext cx="8784977" cy="1767469"/>
            <a:chOff x="179512" y="2060848"/>
            <a:chExt cx="8784977" cy="1767469"/>
          </a:xfrm>
        </p:grpSpPr>
        <p:sp>
          <p:nvSpPr>
            <p:cNvPr id="15" name="모서리가 둥근 직사각형 14"/>
            <p:cNvSpPr/>
            <p:nvPr/>
          </p:nvSpPr>
          <p:spPr bwMode="auto">
            <a:xfrm>
              <a:off x="179512" y="2060848"/>
              <a:ext cx="8784977" cy="1767469"/>
            </a:xfrm>
            <a:prstGeom prst="roundRect">
              <a:avLst/>
            </a:prstGeom>
            <a:noFill/>
            <a:ln w="571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1600" y="2276872"/>
              <a:ext cx="7873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사육</a:t>
              </a:r>
              <a:endParaRPr lang="ko-KR" altLang="en-US" sz="24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94660" y="2276872"/>
              <a:ext cx="7873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전</a:t>
              </a:r>
              <a:r>
                <a:rPr lang="ko-KR" altLang="en-US" sz="2400" b="1" dirty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시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3293" y="2276872"/>
              <a:ext cx="7873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보</a:t>
              </a:r>
              <a:r>
                <a:rPr lang="ko-KR" altLang="en-US" sz="2400" b="1" dirty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전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78190" y="2276872"/>
              <a:ext cx="14702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연구</a:t>
              </a:r>
              <a:r>
                <a:rPr lang="en-US" altLang="ko-KR" sz="2400" b="1" dirty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∙</a:t>
              </a:r>
              <a:r>
                <a:rPr lang="ko-KR" altLang="en-US" sz="2400" b="1" dirty="0" smtClean="0">
                  <a:solidFill>
                    <a:schemeClr val="bg1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교육</a:t>
              </a:r>
              <a:endParaRPr lang="ko-KR" altLang="en-US" sz="24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79512" y="2802939"/>
              <a:ext cx="209704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 algn="ctr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국내 </a:t>
              </a: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보유현황</a:t>
              </a:r>
              <a:endParaRPr lang="en-US" altLang="ko-KR" sz="2000" kern="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번식 </a:t>
              </a:r>
              <a:r>
                <a:rPr lang="ko-KR" altLang="en-US" sz="2000" kern="0" dirty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및 폐사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2339752" y="2802939"/>
              <a:ext cx="209704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사육환경</a:t>
              </a:r>
              <a:endParaRPr lang="en-US" altLang="ko-KR" sz="2000" kern="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관람객 선호도</a:t>
              </a:r>
              <a:endParaRPr lang="ko-KR" altLang="en-US" sz="2000" kern="0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325303" y="2802939"/>
              <a:ext cx="269496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토종동물 및 </a:t>
              </a:r>
              <a:r>
                <a:rPr lang="ko-KR" altLang="en-US" sz="2000" kern="0" dirty="0" err="1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희귀성</a:t>
              </a:r>
              <a:endParaRPr lang="en-US" altLang="ko-KR" sz="2000" kern="0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err="1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종보전</a:t>
              </a: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 및 복원가치</a:t>
              </a:r>
              <a:endParaRPr lang="ko-KR" altLang="en-US" sz="2000" kern="0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236296" y="2802939"/>
              <a:ext cx="149912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연구가</a:t>
              </a:r>
              <a:r>
                <a:rPr lang="ko-KR" altLang="en-US" sz="2000" kern="0" dirty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치</a:t>
              </a:r>
              <a:endParaRPr lang="en-US" altLang="ko-KR" sz="2000" kern="0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2000" kern="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교육가치</a:t>
              </a:r>
              <a:endParaRPr lang="ko-KR" altLang="en-US" sz="2000" kern="0" dirty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동물 종 평가 및 분류군 선정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11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/>
          <p:cNvGraphicFramePr/>
          <p:nvPr/>
        </p:nvGraphicFramePr>
        <p:xfrm>
          <a:off x="539552" y="1340768"/>
          <a:ext cx="806489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 및 선정 결과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484784"/>
          <a:ext cx="82296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 평가 및 선정 결과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476672"/>
            <a:ext cx="2808312" cy="1323439"/>
          </a:xfrm>
          <a:prstGeom prst="rect">
            <a:avLst/>
          </a:prstGeom>
          <a:solidFill>
            <a:srgbClr val="FF7C8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종수는 많지 않지만 비율적으로는 파충류에서 정리종이 제일 많음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(52%)</a:t>
            </a:r>
            <a:endParaRPr lang="ko-KR" altLang="en-US" sz="2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굽은 화살표 8"/>
          <p:cNvSpPr/>
          <p:nvPr/>
        </p:nvSpPr>
        <p:spPr bwMode="auto">
          <a:xfrm>
            <a:off x="5580112" y="1412776"/>
            <a:ext cx="360040" cy="576064"/>
          </a:xfrm>
          <a:prstGeom prst="bentArrow">
            <a:avLst/>
          </a:prstGeom>
          <a:solidFill>
            <a:srgbClr val="DB4117"/>
          </a:solidFill>
          <a:ln w="9525" cap="flat" cmpd="sng" algn="ctr">
            <a:solidFill>
              <a:srgbClr val="DB4117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1907704" y="2708920"/>
            <a:ext cx="5976664" cy="2160240"/>
          </a:xfrm>
          <a:prstGeom prst="roundRect">
            <a:avLst/>
          </a:prstGeom>
          <a:solidFill>
            <a:schemeClr val="bg1">
              <a:lumMod val="75000"/>
              <a:alpha val="47000"/>
            </a:schemeClr>
          </a:solidFill>
          <a:ln w="57150" cap="flat" cmpd="sng" algn="ctr">
            <a:solidFill>
              <a:srgbClr val="DB41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포유류 종 선정 결과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803" b="1114"/>
          <a:stretch>
            <a:fillRect/>
          </a:stretch>
        </p:blipFill>
        <p:spPr bwMode="auto">
          <a:xfrm>
            <a:off x="125760" y="1412776"/>
            <a:ext cx="889248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 bwMode="auto">
          <a:xfrm>
            <a:off x="179512" y="1772816"/>
            <a:ext cx="8784976" cy="378000"/>
          </a:xfrm>
          <a:prstGeom prst="rect">
            <a:avLst/>
          </a:prstGeom>
          <a:noFill/>
          <a:ln w="38100" cap="flat" cmpd="sng" algn="ctr">
            <a:solidFill>
              <a:srgbClr val="DB41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179512" y="2564904"/>
            <a:ext cx="8784976" cy="576064"/>
          </a:xfrm>
          <a:prstGeom prst="rect">
            <a:avLst/>
          </a:prstGeom>
          <a:noFill/>
          <a:ln w="38100" cap="flat" cmpd="sng" algn="ctr">
            <a:solidFill>
              <a:srgbClr val="DB41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포유류 종 선정 현황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588" t="5542" r="833" b="4674"/>
          <a:stretch>
            <a:fillRect/>
          </a:stretch>
        </p:blipFill>
        <p:spPr bwMode="auto">
          <a:xfrm>
            <a:off x="233772" y="1412775"/>
            <a:ext cx="8676456" cy="501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 bwMode="auto">
          <a:xfrm>
            <a:off x="251520" y="2938007"/>
            <a:ext cx="8640960" cy="720080"/>
          </a:xfrm>
          <a:prstGeom prst="rect">
            <a:avLst/>
          </a:prstGeom>
          <a:noFill/>
          <a:ln w="38100" cap="flat" cmpd="sng" algn="ctr">
            <a:solidFill>
              <a:srgbClr val="DB41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251520" y="5373216"/>
            <a:ext cx="8640960" cy="360040"/>
          </a:xfrm>
          <a:prstGeom prst="rect">
            <a:avLst/>
          </a:prstGeom>
          <a:noFill/>
          <a:ln w="38100" cap="flat" cmpd="sng" algn="ctr">
            <a:solidFill>
              <a:srgbClr val="DB41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종별 개체관리 계획 수립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67544" y="1567333"/>
            <a:ext cx="8496944" cy="4525963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종별 개체관리 계획 수립하여 체계적인 </a:t>
            </a:r>
            <a:r>
              <a:rPr lang="ko-KR" altLang="en-US" sz="2800" b="1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종관리</a:t>
            </a:r>
            <a:endParaRPr lang="en-US" altLang="ko-KR" sz="2800" b="1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예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)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어린이대공원과 함께 만드는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‘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사막여우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’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종관리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계획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사막여우 총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회 도입 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도입 이후 활발한 번식력을 보임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적정 사육 수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16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마리이나 당시 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26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마리를 사육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사육공간 부족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그룹간의 심한 투쟁 및 상해로 인한 격리 공간 필요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어린이대공원과 협의 하에 일정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개체수를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      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  어린이대공원으로 이동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후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암수 분리 사육을 통한        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 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적정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개체수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유지</a:t>
            </a:r>
            <a:endParaRPr lang="en-US" altLang="ko-KR" sz="24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     -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양 기관 모두 적정 </a:t>
            </a:r>
            <a:r>
              <a:rPr lang="ko-KR" altLang="en-US" sz="24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개체수를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유지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사육</a:t>
            </a:r>
            <a:r>
              <a:rPr lang="en-US" altLang="ko-KR" sz="24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</a:p>
          <a:p>
            <a:pPr algn="just">
              <a:buNone/>
            </a:pPr>
            <a:endParaRPr lang="en-US" altLang="ko-KR" sz="28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ko-KR" altLang="en-US" sz="2400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ko-KR" altLang="en-US" sz="26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종별 </a:t>
            </a:r>
            <a:r>
              <a:rPr lang="en-US" altLang="ko-KR" sz="26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AZA </a:t>
            </a:r>
            <a:r>
              <a:rPr lang="ko-KR" altLang="en-US" sz="26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의</a:t>
            </a:r>
            <a:r>
              <a:rPr lang="en-US" altLang="ko-KR" sz="26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6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시설기준에 의한 적정 </a:t>
            </a:r>
            <a:r>
              <a:rPr lang="ko-KR" altLang="en-US" sz="2600" b="1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보유수</a:t>
            </a:r>
            <a:r>
              <a:rPr lang="ko-KR" altLang="en-US" sz="26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산정</a:t>
            </a:r>
            <a:endParaRPr lang="en-US" altLang="ko-KR" sz="2600" b="1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FontTx/>
              <a:buChar char="-"/>
            </a:pPr>
            <a:endParaRPr lang="en-US" altLang="ko-KR" sz="26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FontTx/>
              <a:buChar char="-"/>
            </a:pPr>
            <a:r>
              <a:rPr lang="ko-KR" altLang="en-US" sz="2600" b="1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매년</a:t>
            </a:r>
            <a:r>
              <a:rPr lang="en-US" altLang="ko-KR" sz="2600" b="1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600" b="1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동물 </a:t>
            </a:r>
            <a:r>
              <a:rPr lang="ko-KR" altLang="en-US" sz="2600" b="1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사육환경 평가 및 </a:t>
            </a:r>
            <a:r>
              <a:rPr lang="ko-KR" altLang="en-US" sz="2600" b="1" spc="-100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개체수</a:t>
            </a:r>
            <a:r>
              <a:rPr lang="ko-KR" altLang="en-US" sz="2600" b="1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600" b="1" spc="-1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선정 관리계획 수립</a:t>
            </a:r>
          </a:p>
          <a:p>
            <a:endParaRPr lang="ko-KR" alt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effectLst>
                  <a:glow rad="101600">
                    <a:srgbClr val="00B050">
                      <a:alpha val="40000"/>
                    </a:srgbClr>
                  </a:glow>
                </a:effectLst>
                <a:ea typeface="굴림" charset="-127"/>
              </a:rPr>
              <a:t>종별 개체관리 계획 수립</a:t>
            </a:r>
            <a:endParaRPr lang="es-ES" altLang="ko-KR" sz="3600" dirty="0" smtClean="0">
              <a:solidFill>
                <a:schemeClr val="bg1"/>
              </a:solidFill>
              <a:effectLst>
                <a:glow rad="101600">
                  <a:srgbClr val="00B050">
                    <a:alpha val="40000"/>
                  </a:srgbClr>
                </a:glow>
              </a:effectLst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760" y="2204864"/>
            <a:ext cx="5832648" cy="1395587"/>
          </a:xfrm>
        </p:spPr>
        <p:txBody>
          <a:bodyPr/>
          <a:lstStyle/>
          <a:p>
            <a:pPr algn="ctr"/>
            <a:r>
              <a:rPr lang="en-US" altLang="ko-KR" sz="4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  <a:t/>
            </a:r>
            <a:br>
              <a:rPr lang="en-US" altLang="ko-KR" sz="4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</a:br>
            <a:r>
              <a:rPr lang="ko-KR" altLang="en-US" sz="4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  <a:t>전국 시립</a:t>
            </a:r>
            <a:r>
              <a:rPr lang="en-US" altLang="ko-KR" sz="4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  <a:t>·</a:t>
            </a:r>
            <a:r>
              <a:rPr lang="ko-KR" altLang="en-US" sz="4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  <a:t>공립 동물원 연합 </a:t>
            </a:r>
            <a:r>
              <a:rPr lang="ko-KR" altLang="en-US" sz="40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  <a:t>종관리</a:t>
            </a:r>
            <a:r>
              <a:rPr lang="ko-KR" altLang="en-US" sz="4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</a:rPr>
              <a:t> 프로젝트</a:t>
            </a:r>
            <a:endParaRPr lang="ko-KR" altLang="ko-KR" sz="400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95736" y="1772816"/>
            <a:ext cx="6192688" cy="603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latinLnBrk="1">
              <a:buClr>
                <a:srgbClr val="FFFFFF"/>
              </a:buClr>
              <a:defRPr/>
            </a:pPr>
            <a:r>
              <a:rPr lang="ko-KR" altLang="en-US" sz="3200" kern="0" dirty="0" smtClean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강B" pitchFamily="18" charset="-127"/>
                <a:ea typeface="HY강B" pitchFamily="18" charset="-127"/>
                <a:cs typeface="+mn-cs"/>
              </a:rPr>
              <a:t>지속 가능한 동물원을 위한</a:t>
            </a:r>
            <a:endParaRPr lang="ko-KR" altLang="ko-KR" sz="3200" kern="0" dirty="0" smtClean="0">
              <a:solidFill>
                <a:srgbClr val="C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HY강B" pitchFamily="18" charset="-127"/>
              <a:ea typeface="HY강B" pitchFamily="18" charset="-127"/>
              <a:cs typeface="+mn-cs"/>
            </a:endParaRPr>
          </a:p>
        </p:txBody>
      </p:sp>
      <p:sp>
        <p:nvSpPr>
          <p:cNvPr id="7" name="부제목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74638"/>
            <a:ext cx="8352927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왜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종관리를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해야 할까요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?</a:t>
            </a:r>
            <a:endParaRPr lang="ko-KR" altLang="ko-KR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ln w="381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>
              <a:buAutoNum type="arabicParenR"/>
            </a:pP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국내 검역법상 초식동물의 해외 반입이 불가하여 시간이 지남에 따라 동물원내 초식동물 종수 감소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2)  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조류인플루엔자 등 각종 질병으로 인해 해외 동물원과 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 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동물 교환이 어려움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3)  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야생에서 동물을 데려올 수 없는 실정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  </a:t>
            </a: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1700808"/>
            <a:ext cx="310213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1. 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국내동물원 현황</a:t>
            </a:r>
            <a:endParaRPr lang="ko-KR" altLang="en-US" sz="28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3"/>
          <p:cNvGrpSpPr/>
          <p:nvPr/>
        </p:nvGrpSpPr>
        <p:grpSpPr>
          <a:xfrm>
            <a:off x="6660232" y="1484784"/>
            <a:ext cx="2560316" cy="1737484"/>
            <a:chOff x="251520" y="1628800"/>
            <a:chExt cx="2560316" cy="1737484"/>
          </a:xfrm>
        </p:grpSpPr>
        <p:pic>
          <p:nvPicPr>
            <p:cNvPr id="1026" name="Picture 2" descr="http://www.mccullagh.org/db9/10d-17/male-greater-kudu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1628800"/>
              <a:ext cx="2045840" cy="1363894"/>
            </a:xfrm>
            <a:prstGeom prst="rect">
              <a:avLst/>
            </a:prstGeom>
            <a:noFill/>
          </p:spPr>
        </p:pic>
        <p:sp>
          <p:nvSpPr>
            <p:cNvPr id="7" name="직사각형 6"/>
            <p:cNvSpPr/>
            <p:nvPr/>
          </p:nvSpPr>
          <p:spPr>
            <a:xfrm>
              <a:off x="251520" y="2996952"/>
              <a:ext cx="25603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그레이트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쿠두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 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(2005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3" name="그룹 25"/>
          <p:cNvGrpSpPr/>
          <p:nvPr/>
        </p:nvGrpSpPr>
        <p:grpSpPr>
          <a:xfrm>
            <a:off x="4644008" y="1484784"/>
            <a:ext cx="2044800" cy="1737484"/>
            <a:chOff x="2699792" y="1628800"/>
            <a:chExt cx="2044800" cy="1737484"/>
          </a:xfrm>
        </p:grpSpPr>
        <p:pic>
          <p:nvPicPr>
            <p:cNvPr id="1028" name="Picture 4" descr="http://springbrookranch.com/Tibetan-yak/Tibetan-yak-picture-files/yak%20cow%20and%20calf%20N023.jpg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99792" y="1628800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9" name="직사각형 8"/>
            <p:cNvSpPr/>
            <p:nvPr/>
          </p:nvSpPr>
          <p:spPr>
            <a:xfrm>
              <a:off x="2915816" y="2996952"/>
              <a:ext cx="14830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 algn="just"/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야크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(2005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  <a:endParaRPr lang="ko-KR" altLang="en-US" dirty="0">
                <a:solidFill>
                  <a:srgbClr val="C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</p:txBody>
        </p:sp>
      </p:grpSp>
      <p:grpSp>
        <p:nvGrpSpPr>
          <p:cNvPr id="4" name="그룹 26"/>
          <p:cNvGrpSpPr/>
          <p:nvPr/>
        </p:nvGrpSpPr>
        <p:grpSpPr>
          <a:xfrm>
            <a:off x="179512" y="1484784"/>
            <a:ext cx="2044800" cy="1737484"/>
            <a:chOff x="4932040" y="1628800"/>
            <a:chExt cx="2044800" cy="1737484"/>
          </a:xfrm>
        </p:grpSpPr>
        <p:pic>
          <p:nvPicPr>
            <p:cNvPr id="1030" name="Picture 6" descr="http://benkolstad.net/wp-content/uploads/2011/10/blackbuck.jpg"/>
            <p:cNvPicPr>
              <a:picLocks noChangeArrowheads="1"/>
            </p:cNvPicPr>
            <p:nvPr/>
          </p:nvPicPr>
          <p:blipFill>
            <a:blip r:embed="rId5" cstate="print"/>
            <a:srcRect l="15910" t="7692" r="12494" b="11538"/>
            <a:stretch>
              <a:fillRect/>
            </a:stretch>
          </p:blipFill>
          <p:spPr bwMode="auto">
            <a:xfrm>
              <a:off x="4932040" y="1628800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11" name="직사각형 10"/>
            <p:cNvSpPr/>
            <p:nvPr/>
          </p:nvSpPr>
          <p:spPr>
            <a:xfrm>
              <a:off x="5076056" y="2996952"/>
              <a:ext cx="17139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블랙벅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(2003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6" name="그룹 24"/>
          <p:cNvGrpSpPr/>
          <p:nvPr/>
        </p:nvGrpSpPr>
        <p:grpSpPr>
          <a:xfrm>
            <a:off x="2411760" y="1484784"/>
            <a:ext cx="2044800" cy="1737484"/>
            <a:chOff x="7020272" y="1628800"/>
            <a:chExt cx="2044800" cy="1737484"/>
          </a:xfrm>
        </p:grpSpPr>
        <p:pic>
          <p:nvPicPr>
            <p:cNvPr id="1032" name="Picture 8" descr="https://c1.staticflickr.com/7/6079/6052882766_fa56be6431_z.jpg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020272" y="1628800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13" name="직사각형 12"/>
            <p:cNvSpPr/>
            <p:nvPr/>
          </p:nvSpPr>
          <p:spPr>
            <a:xfrm>
              <a:off x="7178549" y="2996952"/>
              <a:ext cx="17139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닐가이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(2004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8" name="그룹 27"/>
          <p:cNvGrpSpPr/>
          <p:nvPr/>
        </p:nvGrpSpPr>
        <p:grpSpPr>
          <a:xfrm>
            <a:off x="179512" y="3284984"/>
            <a:ext cx="2044800" cy="1737484"/>
            <a:chOff x="395537" y="3501008"/>
            <a:chExt cx="2044800" cy="1737484"/>
          </a:xfrm>
        </p:grpSpPr>
        <p:pic>
          <p:nvPicPr>
            <p:cNvPr id="1034" name="Picture 10" descr="http://cdn1.arkive.org/media/26/2684FC11-F726-47F7-92E8-F769AE3CDA5C/Presentation.Large/Female-Reeves-muntjac-.jpg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5537" y="3501008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15" name="직사각형 14"/>
            <p:cNvSpPr/>
            <p:nvPr/>
          </p:nvSpPr>
          <p:spPr>
            <a:xfrm>
              <a:off x="442191" y="4869160"/>
              <a:ext cx="19447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대만문착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(2009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10" name="그룹 28"/>
          <p:cNvGrpSpPr/>
          <p:nvPr/>
        </p:nvGrpSpPr>
        <p:grpSpPr>
          <a:xfrm>
            <a:off x="2367745" y="3284984"/>
            <a:ext cx="2133918" cy="1737485"/>
            <a:chOff x="2799793" y="3501007"/>
            <a:chExt cx="2133918" cy="1737485"/>
          </a:xfrm>
        </p:grpSpPr>
        <p:pic>
          <p:nvPicPr>
            <p:cNvPr id="1036" name="Picture 12" descr="http://a-z-animals.com/media/animals/images/original/wildebeest7.jpg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843809" y="3501007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17" name="직사각형 16"/>
            <p:cNvSpPr/>
            <p:nvPr/>
          </p:nvSpPr>
          <p:spPr>
            <a:xfrm>
              <a:off x="2799793" y="4869160"/>
              <a:ext cx="21339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검은꼬리누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(2010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12" name="그룹 29"/>
          <p:cNvGrpSpPr/>
          <p:nvPr/>
        </p:nvGrpSpPr>
        <p:grpSpPr>
          <a:xfrm>
            <a:off x="4644008" y="3284984"/>
            <a:ext cx="2044800" cy="1737484"/>
            <a:chOff x="4644008" y="3356992"/>
            <a:chExt cx="2044800" cy="1737484"/>
          </a:xfrm>
        </p:grpSpPr>
        <p:pic>
          <p:nvPicPr>
            <p:cNvPr id="1038" name="Picture 14" descr="http://www.independent.co.uk/incoming/article8916041.ece/alternates/w460/reindeer-Erling-Nordoy.jpg"/>
            <p:cNvPicPr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44008" y="3356992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19" name="직사각형 18"/>
            <p:cNvSpPr/>
            <p:nvPr/>
          </p:nvSpPr>
          <p:spPr>
            <a:xfrm>
              <a:off x="4950702" y="4725144"/>
              <a:ext cx="1441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 algn="just"/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순록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(2012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14" name="그룹 30"/>
          <p:cNvGrpSpPr/>
          <p:nvPr/>
        </p:nvGrpSpPr>
        <p:grpSpPr>
          <a:xfrm>
            <a:off x="179512" y="5077884"/>
            <a:ext cx="2044800" cy="1735492"/>
            <a:chOff x="179512" y="5085184"/>
            <a:chExt cx="2044800" cy="1735492"/>
          </a:xfrm>
        </p:grpSpPr>
        <p:pic>
          <p:nvPicPr>
            <p:cNvPr id="1040" name="Picture 16" descr="http://m0.i.pbase.com/u41/dougj/large/19451230.154_5489CS.jpg"/>
            <p:cNvPicPr>
              <a:picLocks noChangeArrowheads="1"/>
            </p:cNvPicPr>
            <p:nvPr/>
          </p:nvPicPr>
          <p:blipFill>
            <a:blip r:embed="rId10" cstate="print"/>
            <a:srcRect l="1250" t="2037" r="1250" b="2240"/>
            <a:stretch>
              <a:fillRect/>
            </a:stretch>
          </p:blipFill>
          <p:spPr bwMode="auto">
            <a:xfrm>
              <a:off x="179512" y="5085184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21" name="직사각형 20"/>
            <p:cNvSpPr/>
            <p:nvPr/>
          </p:nvSpPr>
          <p:spPr>
            <a:xfrm>
              <a:off x="232858" y="6451344"/>
              <a:ext cx="19030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 algn="just"/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큰코뿔새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(2010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16" name="그룹 32"/>
          <p:cNvGrpSpPr/>
          <p:nvPr/>
        </p:nvGrpSpPr>
        <p:grpSpPr>
          <a:xfrm>
            <a:off x="4499992" y="5077884"/>
            <a:ext cx="2364750" cy="1735492"/>
            <a:chOff x="2255773" y="5085184"/>
            <a:chExt cx="2364750" cy="1735492"/>
          </a:xfrm>
        </p:grpSpPr>
        <p:pic>
          <p:nvPicPr>
            <p:cNvPr id="1042" name="Picture 18" descr="http://previews.agefotostock.com/previewimage/bajaage/3915d2bf77f67a6601a3da5af08a36cf/d88-480603.jpg"/>
            <p:cNvPicPr>
              <a:picLocks noChangeArrowheads="1"/>
            </p:cNvPicPr>
            <p:nvPr/>
          </p:nvPicPr>
          <p:blipFill>
            <a:blip r:embed="rId11" cstate="print"/>
            <a:srcRect t="36399" r="3233" b="17401"/>
            <a:stretch>
              <a:fillRect/>
            </a:stretch>
          </p:blipFill>
          <p:spPr bwMode="auto">
            <a:xfrm>
              <a:off x="2411760" y="5085184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32" name="직사각형 31"/>
            <p:cNvSpPr/>
            <p:nvPr/>
          </p:nvSpPr>
          <p:spPr>
            <a:xfrm>
              <a:off x="2255773" y="6451344"/>
              <a:ext cx="23647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 algn="just"/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흑백콜로버스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(2013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</a:p>
          </p:txBody>
        </p:sp>
      </p:grpSp>
      <p:grpSp>
        <p:nvGrpSpPr>
          <p:cNvPr id="18" name="그룹 34"/>
          <p:cNvGrpSpPr/>
          <p:nvPr/>
        </p:nvGrpSpPr>
        <p:grpSpPr>
          <a:xfrm>
            <a:off x="2302274" y="5077884"/>
            <a:ext cx="2323072" cy="1728192"/>
            <a:chOff x="2302274" y="5085184"/>
            <a:chExt cx="2323072" cy="1728192"/>
          </a:xfrm>
        </p:grpSpPr>
        <p:pic>
          <p:nvPicPr>
            <p:cNvPr id="1044" name="Picture 20" descr="http://www.cites.org/sites/default/files/gallery/speciespics/collared_mangabey2.jpg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11760" y="5085184"/>
              <a:ext cx="2044800" cy="1364400"/>
            </a:xfrm>
            <a:prstGeom prst="rect">
              <a:avLst/>
            </a:prstGeom>
            <a:noFill/>
          </p:spPr>
        </p:pic>
        <p:sp>
          <p:nvSpPr>
            <p:cNvPr id="34" name="직사각형 33"/>
            <p:cNvSpPr/>
            <p:nvPr/>
          </p:nvSpPr>
          <p:spPr>
            <a:xfrm>
              <a:off x="2302274" y="6444044"/>
              <a:ext cx="23230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 algn="just"/>
              <a:r>
                <a:rPr lang="ko-KR" altLang="en-US" dirty="0" err="1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수티망가베이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(2011</a:t>
              </a:r>
              <a:r>
                <a:rPr lang="ko-KR" altLang="en-US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년</a:t>
              </a:r>
              <a:r>
                <a:rPr lang="en-US" altLang="ko-KR" dirty="0" smtClean="0">
                  <a:solidFill>
                    <a:srgbClr val="C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)</a:t>
              </a:r>
              <a:endParaRPr lang="ko-KR" altLang="en-US" dirty="0">
                <a:solidFill>
                  <a:srgbClr val="C00000"/>
                </a:solidFill>
                <a:latin typeface="Arial" pitchFamily="34" charset="0"/>
                <a:cs typeface="+mn-cs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308304" y="3645024"/>
            <a:ext cx="1046440" cy="2448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0028A8"/>
                </a:solidFill>
                <a:latin typeface="HY목각파임B" pitchFamily="18" charset="-127"/>
                <a:ea typeface="HY목각파임B" pitchFamily="18" charset="-127"/>
                <a:cs typeface="+mn-cs"/>
              </a:rPr>
              <a:t>단종 동물</a:t>
            </a:r>
          </a:p>
          <a:p>
            <a:r>
              <a:rPr lang="ko-KR" altLang="en-US" sz="2800" b="1" dirty="0" smtClean="0">
                <a:solidFill>
                  <a:srgbClr val="0028A8"/>
                </a:solidFill>
                <a:latin typeface="HY목각파임B" pitchFamily="18" charset="-127"/>
                <a:ea typeface="HY목각파임B" pitchFamily="18" charset="-127"/>
                <a:cs typeface="+mn-cs"/>
              </a:rPr>
              <a:t>서울동물원 </a:t>
            </a:r>
            <a:endParaRPr lang="en-US" altLang="ko-KR" sz="2800" b="1" dirty="0" smtClean="0">
              <a:solidFill>
                <a:srgbClr val="0028A8"/>
              </a:solidFill>
              <a:latin typeface="HY목각파임B" pitchFamily="18" charset="-127"/>
              <a:ea typeface="HY목각파임B" pitchFamily="18" charset="-127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92" y="3417547"/>
            <a:ext cx="8865404" cy="1323439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국내 동물원 간에 동물 교환이 이루어져야 하는 상황</a:t>
            </a:r>
            <a:endParaRPr lang="ko-KR" altLang="en-US" sz="40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35" name="제목 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395536" y="274638"/>
            <a:ext cx="8352927" cy="1143000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왜 종관리를 해야 할까요</a:t>
            </a:r>
            <a:r>
              <a:rPr kumimoji="0" lang="en-US" altLang="ko-KR" sz="32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?</a:t>
            </a:r>
            <a:endParaRPr kumimoji="0" lang="ko-KR" altLang="ko-KR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4638"/>
            <a:ext cx="8226425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왜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종관리를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해야 할까요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?</a:t>
            </a:r>
            <a:endParaRPr lang="ko-KR" altLang="ko-KR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339868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2. 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연합 종 관리 장점</a:t>
            </a:r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  <a:buFontTx/>
              <a:buAutoNum type="arabicParenR"/>
            </a:pPr>
            <a:r>
              <a:rPr lang="ko-KR" altLang="en-US" sz="2400" kern="0" dirty="0" err="1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결쌍이거나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lang="ko-KR" altLang="en-US" sz="2400" kern="0" dirty="0" err="1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결쌍은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아니지만 번식이 잘 되지 않는 </a:t>
            </a:r>
            <a:r>
              <a:rPr lang="ko-KR" altLang="en-US" sz="2400" kern="0" dirty="0" err="1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동물종들을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전국 동물원의 종합적인 관리를 통해 단종 되는 것을 막을 수 있음</a:t>
            </a:r>
            <a:r>
              <a:rPr lang="en-US" altLang="ko-KR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.</a:t>
            </a: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  <a:buFontTx/>
              <a:buAutoNum type="arabicParenR"/>
            </a:pP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r>
              <a:rPr lang="en-US" altLang="ko-KR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   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예</a:t>
            </a:r>
            <a:r>
              <a:rPr lang="en-US" altLang="ko-KR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) 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단봉낙타</a:t>
            </a:r>
            <a:r>
              <a:rPr lang="en-US" altLang="ko-KR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lang="ko-KR" altLang="en-US" sz="2400" kern="0" dirty="0" err="1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결쌍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r>
              <a:rPr lang="en-US" altLang="ko-KR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       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검은손 </a:t>
            </a:r>
            <a:r>
              <a:rPr lang="ko-KR" altLang="en-US" sz="2400" kern="0" dirty="0" err="1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기번</a:t>
            </a:r>
            <a:r>
              <a:rPr lang="en-US" altLang="ko-KR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번식이 잘 되지 않음</a:t>
            </a: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r>
              <a:rPr lang="ko-KR" altLang="en-US" sz="2400" kern="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cs typeface="+mn-cs"/>
              </a:rPr>
              <a:t>        </a:t>
            </a: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pPr marL="457200" indent="-457200" algn="just">
              <a:spcBef>
                <a:spcPct val="20000"/>
              </a:spcBef>
              <a:buClr>
                <a:srgbClr val="000000"/>
              </a:buClr>
            </a:pP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000000"/>
              </a:buClr>
            </a:pPr>
            <a:endParaRPr lang="en-US" altLang="ko-KR" sz="2400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878497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 bwMode="auto">
          <a:xfrm>
            <a:off x="179512" y="3627056"/>
            <a:ext cx="8784976" cy="30600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 smtClean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4437112"/>
            <a:ext cx="896448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단봉낙타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전주동물원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(♀), 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광주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우치공원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(♀), 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서울대공원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(♂), 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진양호 동물원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(♂)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  <a:sym typeface="Wingdings" pitchFamily="2" charset="2"/>
              </a:rPr>
              <a:t>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HY강B" pitchFamily="18" charset="-127"/>
                <a:ea typeface="HY강B" pitchFamily="18" charset="-127"/>
                <a:cs typeface="+mn-cs"/>
                <a:sym typeface="Wingdings" pitchFamily="2" charset="2"/>
              </a:rPr>
              <a:t>결쌍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endParaRPr lang="ko-KR" altLang="en-US" sz="2000" b="1" dirty="0">
              <a:solidFill>
                <a:srgbClr val="000000"/>
              </a:solidFill>
              <a:latin typeface="HY강B" pitchFamily="18" charset="-127"/>
              <a:ea typeface="HY강B" pitchFamily="18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32656"/>
            <a:ext cx="3337773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2013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년도 </a:t>
            </a:r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KAZA 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자료</a:t>
            </a:r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5241394"/>
            <a:ext cx="6696744" cy="70788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검은손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기번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: CITES Ⅰ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급에 속하는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멸종위기종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,  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영장류         </a:t>
            </a:r>
            <a:endParaRPr lang="en-US" altLang="ko-KR" sz="2000" b="1" dirty="0" smtClean="0">
              <a:solidFill>
                <a:srgbClr val="000000"/>
              </a:solidFill>
              <a:latin typeface="HY강B" pitchFamily="18" charset="-127"/>
              <a:ea typeface="HY강B" pitchFamily="18" charset="-127"/>
              <a:cs typeface="+mn-cs"/>
            </a:endParaRPr>
          </a:p>
          <a:p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                 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수입이 매우 어려운 종</a:t>
            </a:r>
            <a:endParaRPr lang="en-US" altLang="ko-KR" sz="2000" b="1" dirty="0" smtClean="0">
              <a:solidFill>
                <a:srgbClr val="000000"/>
              </a:solidFill>
              <a:latin typeface="HY강B" pitchFamily="18" charset="-127"/>
              <a:ea typeface="HY강B" pitchFamily="18" charset="-127"/>
              <a:cs typeface="+mn-cs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79512" y="2924944"/>
            <a:ext cx="8784976" cy="36004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 smtClean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6033482"/>
            <a:ext cx="5400600" cy="707886"/>
          </a:xfrm>
          <a:prstGeom prst="rect">
            <a:avLst/>
          </a:prstGeom>
          <a:solidFill>
            <a:srgbClr val="FFD653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서울대공원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: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한쌍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,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오랫동안 번식을 하지 않음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</a:p>
          <a:p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어린이 대공원 </a:t>
            </a:r>
            <a:r>
              <a:rPr lang="en-US" altLang="ko-KR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결쌍</a:t>
            </a:r>
            <a:r>
              <a:rPr lang="ko-KR" altLang="en-US" sz="2000" b="1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 </a:t>
            </a:r>
            <a:endParaRPr lang="ko-KR" altLang="en-US" sz="2000" b="1" dirty="0">
              <a:solidFill>
                <a:srgbClr val="000000"/>
              </a:solidFill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1" grpId="0" animBg="1"/>
      <p:bldP spid="12" grpId="0" animBg="1"/>
      <p:bldP spid="12" grpId="1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2) 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체계적인 </a:t>
            </a:r>
            <a:r>
              <a:rPr lang="ko-KR" altLang="en-US" dirty="0" err="1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종관리를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통해서 근친을 미리 방지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3) 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향후 동물원마다 특화된 종을 키워나가고자 함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</a:t>
            </a:r>
            <a:r>
              <a:rPr lang="en-US" altLang="ko-KR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sym typeface="Wingdings" pitchFamily="2" charset="2"/>
              </a:rPr>
              <a:t> </a:t>
            </a: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  <a:sym typeface="Wingdings" pitchFamily="2" charset="2"/>
              </a:rPr>
              <a:t>한 동물을 집중적으로 사육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AutoNum type="arabicPeriod"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AutoNum type="arabicPeriod"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1700808"/>
            <a:ext cx="339868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2. 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연합 종 관리 장점</a:t>
            </a:r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274638"/>
            <a:ext cx="8352927" cy="1143000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왜 종관리를 해야 할까요</a:t>
            </a:r>
            <a:r>
              <a:rPr kumimoji="0" lang="en-US" altLang="ko-KR" sz="32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?</a:t>
            </a:r>
            <a:endParaRPr kumimoji="0" lang="ko-KR" altLang="ko-KR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xmlns="" val="1202800168"/>
              </p:ext>
            </p:extLst>
          </p:nvPr>
        </p:nvGraphicFramePr>
        <p:xfrm>
          <a:off x="-1044624" y="1918942"/>
          <a:ext cx="6064436" cy="3886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211499" y="2138519"/>
            <a:ext cx="4752528" cy="1027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1499" y="3341232"/>
            <a:ext cx="4752528" cy="1027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1499" y="4586791"/>
            <a:ext cx="4752528" cy="1027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2423" y="2339784"/>
            <a:ext cx="454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강B" panose="02030600000101010101" pitchFamily="18" charset="-127"/>
                <a:ea typeface="HY강B" panose="02030600000101010101" pitchFamily="18" charset="-127"/>
              </a:rPr>
              <a:t>통일된 서식 구축을 통한 개별 종의 다양한 정보 수집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5515" y="3541470"/>
            <a:ext cx="454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 smtClean="0">
                <a:latin typeface="HY강B" panose="02030600000101010101" pitchFamily="18" charset="-127"/>
                <a:ea typeface="HY강B" panose="02030600000101010101" pitchFamily="18" charset="-127"/>
              </a:rPr>
              <a:t>DataBase</a:t>
            </a:r>
            <a:r>
              <a:rPr lang="en-US" altLang="ko-KR" dirty="0" smtClean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dirty="0" smtClean="0">
                <a:latin typeface="HY강B" panose="02030600000101010101" pitchFamily="18" charset="-127"/>
                <a:ea typeface="HY강B" panose="02030600000101010101" pitchFamily="18" charset="-127"/>
              </a:rPr>
              <a:t>구축을 통한 각 동물원의 종 정보 통합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5515" y="4777582"/>
            <a:ext cx="454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강B" panose="02030600000101010101" pitchFamily="18" charset="-127"/>
                <a:ea typeface="HY강B" panose="02030600000101010101" pitchFamily="18" charset="-127"/>
              </a:rPr>
              <a:t>구축된 시스템을 통한 각 동물원간 네트워크 형성 및 연합 종 관리 시행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95536" y="274638"/>
            <a:ext cx="8352927" cy="1143000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ko-KR" altLang="en-US" sz="3200" kern="0" smtClean="0">
                <a:latin typeface="HY강B" pitchFamily="18" charset="-127"/>
                <a:ea typeface="HY강B" pitchFamily="18" charset="-127"/>
              </a:rPr>
              <a:t>연합 종 관리 방법</a:t>
            </a:r>
            <a:endParaRPr kumimoji="0" lang="ko-KR" altLang="ko-KR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19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51720" y="2736237"/>
            <a:ext cx="1440160" cy="461665"/>
          </a:xfrm>
          <a:prstGeom prst="rect">
            <a:avLst/>
          </a:prstGeom>
          <a:solidFill>
            <a:srgbClr val="FF9933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rPr>
              <a:t>성별</a:t>
            </a:r>
            <a:endParaRPr lang="en-US" altLang="ko-KR" sz="2400" dirty="0" smtClean="0">
              <a:solidFill>
                <a:srgbClr val="000000"/>
              </a:solidFill>
              <a:latin typeface="HY강B" pitchFamily="18" charset="-127"/>
              <a:ea typeface="HY강B" pitchFamily="18" charset="-127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051720" y="2734749"/>
            <a:ext cx="1440160" cy="2677656"/>
            <a:chOff x="2051720" y="3110674"/>
            <a:chExt cx="1440160" cy="2677656"/>
          </a:xfrm>
          <a:solidFill>
            <a:srgbClr val="FF9933"/>
          </a:solidFill>
        </p:grpSpPr>
        <p:sp>
          <p:nvSpPr>
            <p:cNvPr id="8" name="TextBox 7"/>
            <p:cNvSpPr txBox="1"/>
            <p:nvPr/>
          </p:nvSpPr>
          <p:spPr>
            <a:xfrm>
              <a:off x="2051720" y="3110674"/>
              <a:ext cx="1440160" cy="2677656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solidFill>
                    <a:srgbClr val="0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성별</a:t>
              </a:r>
              <a:endParaRPr lang="en-US" altLang="ko-KR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  <a:p>
              <a:r>
                <a:rPr lang="ko-KR" altLang="en-US" sz="2400" dirty="0" smtClean="0">
                  <a:solidFill>
                    <a:srgbClr val="0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연령</a:t>
              </a:r>
              <a:endParaRPr lang="en-US" altLang="ko-KR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  <a:p>
              <a:r>
                <a:rPr lang="ko-KR" altLang="en-US" sz="2400" dirty="0" smtClean="0">
                  <a:solidFill>
                    <a:srgbClr val="0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병력</a:t>
              </a:r>
              <a:endParaRPr lang="en-US" altLang="ko-KR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  <a:p>
              <a:r>
                <a:rPr lang="ko-KR" altLang="en-US" sz="2400" dirty="0" smtClean="0">
                  <a:solidFill>
                    <a:srgbClr val="0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번식기록</a:t>
              </a:r>
              <a:endParaRPr lang="en-US" altLang="ko-KR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  <a:p>
              <a:r>
                <a:rPr lang="ko-KR" altLang="en-US" sz="2400" dirty="0" smtClean="0">
                  <a:solidFill>
                    <a:srgbClr val="000000"/>
                  </a:solidFill>
                  <a:latin typeface="HY강B" pitchFamily="18" charset="-127"/>
                  <a:ea typeface="HY강B" pitchFamily="18" charset="-127"/>
                  <a:cs typeface="+mn-cs"/>
                </a:rPr>
                <a:t>출입기록</a:t>
              </a:r>
              <a:endParaRPr lang="en-US" altLang="ko-KR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  <a:p>
              <a:endParaRPr lang="en-US" altLang="ko-KR" sz="2400" dirty="0" smtClean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  <a:p>
              <a:endParaRPr lang="en-US" altLang="ko-KR" sz="2400" dirty="0">
                <a:solidFill>
                  <a:srgbClr val="000000"/>
                </a:solidFill>
                <a:latin typeface="HY강B" pitchFamily="18" charset="-127"/>
                <a:ea typeface="HY강B" pitchFamily="18" charset="-127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 rot="5400000">
              <a:off x="2561789" y="5038668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dirty="0" smtClean="0"/>
                <a:t>…</a:t>
              </a:r>
              <a:endParaRPr lang="ko-KR" altLang="en-US" sz="3600" dirty="0"/>
            </a:p>
          </p:txBody>
        </p:sp>
      </p:grp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1700808"/>
            <a:ext cx="2161169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1</a:t>
            </a:r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. 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정보 수집 </a:t>
            </a:r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9" name="왼쪽 중괄호 8"/>
          <p:cNvSpPr/>
          <p:nvPr/>
        </p:nvSpPr>
        <p:spPr bwMode="auto">
          <a:xfrm rot="10800000">
            <a:off x="3763546" y="2828723"/>
            <a:ext cx="1112851" cy="2396066"/>
          </a:xfrm>
          <a:prstGeom prst="leftBrace">
            <a:avLst>
              <a:gd name="adj1" fmla="val 8333"/>
              <a:gd name="adj2" fmla="val 50591"/>
            </a:avLst>
          </a:prstGeom>
          <a:ln w="38100"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3511201"/>
            <a:ext cx="1872208" cy="461665"/>
          </a:xfrm>
          <a:prstGeom prst="rect">
            <a:avLst/>
          </a:prstGeom>
          <a:solidFill>
            <a:srgbClr val="DB411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강B" pitchFamily="18" charset="-127"/>
                <a:ea typeface="HY강B" pitchFamily="18" charset="-127"/>
                <a:cs typeface="+mn-cs"/>
              </a:rPr>
              <a:t>다양한 정보</a:t>
            </a:r>
            <a:endParaRPr lang="ko-KR" altLang="en-US" sz="2400" dirty="0">
              <a:latin typeface="HY강B" pitchFamily="18" charset="-127"/>
              <a:ea typeface="HY강B" pitchFamily="18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4087265"/>
            <a:ext cx="1872208" cy="461665"/>
          </a:xfrm>
          <a:prstGeom prst="rect">
            <a:avLst/>
          </a:prstGeom>
          <a:solidFill>
            <a:srgbClr val="DB411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강B" pitchFamily="18" charset="-127"/>
                <a:ea typeface="HY강B" pitchFamily="18" charset="-127"/>
                <a:cs typeface="+mn-cs"/>
              </a:rPr>
              <a:t>통일된 서식</a:t>
            </a:r>
            <a:endParaRPr lang="ko-KR" altLang="en-US" sz="2400" dirty="0">
              <a:latin typeface="HY강B" pitchFamily="18" charset="-127"/>
              <a:ea typeface="HY강B" pitchFamily="18" charset="-127"/>
              <a:cs typeface="+mn-cs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3776312" y="2938007"/>
            <a:ext cx="871297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148064" y="2727592"/>
            <a:ext cx="1872208" cy="461665"/>
          </a:xfrm>
          <a:prstGeom prst="rect">
            <a:avLst/>
          </a:prstGeom>
          <a:solidFill>
            <a:srgbClr val="DB411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강B" pitchFamily="18" charset="-127"/>
                <a:ea typeface="HY강B" pitchFamily="18" charset="-127"/>
                <a:cs typeface="+mn-cs"/>
              </a:rPr>
              <a:t>제한적 정보</a:t>
            </a:r>
            <a:endParaRPr lang="ko-KR" altLang="en-US" sz="2400" dirty="0">
              <a:latin typeface="HY강B" pitchFamily="18" charset="-127"/>
              <a:ea typeface="HY강B" pitchFamily="18" charset="-127"/>
              <a:cs typeface="+mn-cs"/>
            </a:endParaRPr>
          </a:p>
        </p:txBody>
      </p:sp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95536" y="274638"/>
            <a:ext cx="8352927" cy="1143000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ko-KR" altLang="en-US" sz="3200" kern="0" smtClean="0">
                <a:latin typeface="HY강B" pitchFamily="18" charset="-127"/>
                <a:ea typeface="HY강B" pitchFamily="18" charset="-127"/>
              </a:rPr>
              <a:t>연합 종 관리 방법</a:t>
            </a:r>
            <a:endParaRPr kumimoji="0" lang="ko-KR" altLang="ko-KR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0" grpId="0" animBg="1"/>
      <p:bldP spid="11" grpId="0" animBg="1"/>
      <p:bldP spid="15" grpId="0" animBg="1"/>
      <p:bldP spid="15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5613" y="1600200"/>
            <a:ext cx="8226425" cy="4925144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Tx/>
              <a:buNone/>
            </a:pPr>
            <a:endParaRPr lang="en-US" altLang="ko-KR" kern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FontTx/>
              <a:buNone/>
            </a:pPr>
            <a:endParaRPr lang="en-US" altLang="ko-KR" kern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>
              <a:buFontTx/>
              <a:buNone/>
            </a:pPr>
            <a:endParaRPr lang="en-US" altLang="ko-KR" kern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>
              <a:buFontTx/>
              <a:buNone/>
            </a:pPr>
            <a:endParaRPr lang="en-US" altLang="ko-KR" kern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FontTx/>
              <a:buNone/>
            </a:pPr>
            <a:r>
              <a:rPr lang="ko-KR" altLang="en-US" kern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lang="en-US" altLang="ko-KR" kern="0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1700808"/>
            <a:ext cx="247856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dirty="0" smtClean="0">
                <a:solidFill>
                  <a:srgbClr val="66006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2. </a:t>
            </a:r>
            <a:r>
              <a:rPr lang="ko-KR" altLang="en-US" sz="2800" dirty="0" smtClean="0">
                <a:solidFill>
                  <a:srgbClr val="66006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시스템 구축</a:t>
            </a:r>
            <a:endParaRPr lang="ko-KR" altLang="en-US" sz="2800" dirty="0">
              <a:solidFill>
                <a:srgbClr val="660066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xmlns="" val="1018936084"/>
              </p:ext>
            </p:extLst>
          </p:nvPr>
        </p:nvGraphicFramePr>
        <p:xfrm>
          <a:off x="1644352" y="23173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95536" y="274638"/>
            <a:ext cx="8352927" cy="1143000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ko-KR" altLang="en-US" sz="3200" kern="0" smtClean="0">
                <a:latin typeface="HY강B" pitchFamily="18" charset="-127"/>
                <a:ea typeface="HY강B" pitchFamily="18" charset="-127"/>
              </a:rPr>
              <a:t>연합 종 관리 방법</a:t>
            </a:r>
            <a:endParaRPr kumimoji="0" lang="ko-KR" altLang="ko-KR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/>
          <p:cNvSpPr/>
          <p:nvPr/>
        </p:nvSpPr>
        <p:spPr bwMode="auto">
          <a:xfrm>
            <a:off x="3138597" y="2822620"/>
            <a:ext cx="3112427" cy="30511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xmlns="" val="1231302863"/>
              </p:ext>
            </p:extLst>
          </p:nvPr>
        </p:nvGraphicFramePr>
        <p:xfrm>
          <a:off x="1644352" y="23173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600200"/>
            <a:ext cx="8226425" cy="4925144"/>
          </a:xfrm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 algn="just" latinLnBrk="0">
              <a:buNone/>
            </a:pP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  <a:p>
            <a:pPr algn="just">
              <a:buNone/>
            </a:pPr>
            <a:r>
              <a:rPr lang="ko-KR" altLang="en-US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lang="en-US" altLang="ko-KR" dirty="0" smtClean="0">
              <a:solidFill>
                <a:srgbClr val="00206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1700808"/>
            <a:ext cx="363432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3. </a:t>
            </a:r>
            <a:r>
              <a:rPr lang="ko-KR" altLang="en-US" sz="2800" b="1" dirty="0" smtClean="0">
                <a:solidFill>
                  <a:srgbClr val="660066"/>
                </a:solidFill>
                <a:latin typeface="HY강B" pitchFamily="18" charset="-127"/>
                <a:ea typeface="HY강B" pitchFamily="18" charset="-127"/>
              </a:rPr>
              <a:t>전국 네트워크 형성</a:t>
            </a:r>
            <a:endParaRPr lang="ko-KR" altLang="en-US" sz="2800" dirty="0">
              <a:solidFill>
                <a:srgbClr val="660066"/>
              </a:solidFill>
            </a:endParaRPr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536" y="274638"/>
            <a:ext cx="8352927" cy="1143000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ko-KR" altLang="en-US" sz="3200" kern="0" smtClean="0">
                <a:latin typeface="HY강B" pitchFamily="18" charset="-127"/>
                <a:ea typeface="HY강B" pitchFamily="18" charset="-127"/>
              </a:rPr>
              <a:t>연합 종 관리 방법</a:t>
            </a:r>
            <a:endParaRPr kumimoji="0" lang="ko-KR" altLang="ko-KR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583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63688" y="2276872"/>
            <a:ext cx="5832648" cy="1512168"/>
          </a:xfrm>
        </p:spPr>
        <p:txBody>
          <a:bodyPr/>
          <a:lstStyle/>
          <a:p>
            <a:pPr>
              <a:buNone/>
            </a:pPr>
            <a:r>
              <a:rPr lang="ko-KR" altLang="en-US" sz="8000" dirty="0" smtClean="0">
                <a:latin typeface="HY목각파임B" pitchFamily="18" charset="-127"/>
                <a:ea typeface="HY목각파임B" pitchFamily="18" charset="-127"/>
              </a:rPr>
              <a:t>감사합니다</a:t>
            </a:r>
            <a:r>
              <a:rPr lang="en-US" altLang="ko-KR" sz="8000" dirty="0" smtClean="0">
                <a:latin typeface="HY목각파임B" pitchFamily="18" charset="-127"/>
                <a:ea typeface="HY목각파임B" pitchFamily="18" charset="-127"/>
              </a:rPr>
              <a:t>. </a:t>
            </a:r>
            <a:endParaRPr lang="ko-KR" altLang="en-US" sz="8000" dirty="0">
              <a:latin typeface="HY목각파임B" pitchFamily="18" charset="-127"/>
              <a:ea typeface="HY목각파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3903191"/>
            <a:ext cx="7772400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ko-KR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rPr>
              <a:t>아메리카 </a:t>
            </a:r>
            <a:r>
              <a:rPr lang="ko-KR" altLang="en-US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rPr>
              <a:t>테이퍼</a:t>
            </a:r>
            <a:r>
              <a:rPr lang="ko-KR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rPr>
              <a:t> 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>
                <a:latin typeface="HY강B" pitchFamily="18" charset="-127"/>
                <a:ea typeface="HY강B" pitchFamily="18" charset="-127"/>
              </a:rPr>
              <a:t>현황</a:t>
            </a:r>
            <a:endParaRPr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algn="just"/>
            <a:r>
              <a:rPr lang="en-US" altLang="ko-KR" sz="2400" dirty="0">
                <a:latin typeface="HY강B" pitchFamily="18" charset="-127"/>
                <a:ea typeface="HY강B" pitchFamily="18" charset="-127"/>
              </a:rPr>
              <a:t>2013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년에 태어난 아메리카 </a:t>
            </a:r>
            <a:r>
              <a:rPr lang="ko-KR" altLang="en-US" sz="2400" dirty="0" err="1" smtClean="0">
                <a:latin typeface="HY강B" pitchFamily="18" charset="-127"/>
                <a:ea typeface="HY강B" pitchFamily="18" charset="-127"/>
              </a:rPr>
              <a:t>테이퍼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 수컷이 성장하면서 </a:t>
            </a:r>
            <a:r>
              <a:rPr lang="ko-KR" altLang="en-US" sz="2400" dirty="0" err="1" smtClean="0">
                <a:latin typeface="HY강B" pitchFamily="18" charset="-127"/>
                <a:ea typeface="HY강B" pitchFamily="18" charset="-127"/>
              </a:rPr>
              <a:t>부개체가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 새끼를 공격하기 시작함</a:t>
            </a:r>
            <a:endParaRPr lang="en-US" altLang="ko-KR" sz="2400" dirty="0" smtClean="0">
              <a:latin typeface="HY강B" pitchFamily="18" charset="-127"/>
              <a:ea typeface="HY강B" pitchFamily="18" charset="-127"/>
            </a:endParaRPr>
          </a:p>
          <a:p>
            <a:pPr algn="just"/>
            <a:endParaRPr lang="ko-KR" altLang="en-US" sz="2400" dirty="0" smtClean="0">
              <a:latin typeface="HY강B" pitchFamily="18" charset="-127"/>
              <a:ea typeface="HY강B" pitchFamily="18" charset="-127"/>
            </a:endParaRPr>
          </a:p>
          <a:p>
            <a:pPr algn="just"/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아메리카 </a:t>
            </a:r>
            <a:r>
              <a:rPr lang="ko-KR" altLang="en-US" sz="2400" dirty="0" err="1" smtClean="0">
                <a:latin typeface="HY강B" pitchFamily="18" charset="-127"/>
                <a:ea typeface="HY강B" pitchFamily="18" charset="-127"/>
              </a:rPr>
              <a:t>테이퍼의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 내실 및 외부 </a:t>
            </a:r>
            <a:r>
              <a:rPr lang="ko-KR" altLang="en-US" sz="2400" dirty="0" err="1" smtClean="0">
                <a:latin typeface="HY강B" pitchFamily="18" charset="-127"/>
                <a:ea typeface="HY강B" pitchFamily="18" charset="-127"/>
              </a:rPr>
              <a:t>방사장이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400" dirty="0">
                <a:latin typeface="HY강B" pitchFamily="18" charset="-127"/>
                <a:ea typeface="HY강B" pitchFamily="18" charset="-127"/>
              </a:rPr>
              <a:t>작은 관계로 충돌을 피할 수 없는 상황 </a:t>
            </a:r>
            <a:r>
              <a:rPr lang="en-US" altLang="ko-KR" sz="2400" dirty="0"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2400" dirty="0">
                <a:latin typeface="HY강B" pitchFamily="18" charset="-127"/>
                <a:ea typeface="HY강B" pitchFamily="18" charset="-127"/>
              </a:rPr>
              <a:t>본래 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아메리카 </a:t>
            </a:r>
            <a:r>
              <a:rPr lang="ko-KR" altLang="en-US" sz="2400" dirty="0" err="1" smtClean="0">
                <a:latin typeface="HY강B" pitchFamily="18" charset="-127"/>
                <a:ea typeface="HY강B" pitchFamily="18" charset="-127"/>
              </a:rPr>
              <a:t>테이퍼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400" dirty="0">
                <a:latin typeface="HY강B" pitchFamily="18" charset="-127"/>
                <a:ea typeface="HY강B" pitchFamily="18" charset="-127"/>
              </a:rPr>
              <a:t>한 마리가 쓰던 내실</a:t>
            </a:r>
            <a:r>
              <a:rPr lang="en-US" altLang="ko-KR" sz="2400" dirty="0" smtClean="0">
                <a:latin typeface="HY강B" pitchFamily="18" charset="-127"/>
                <a:ea typeface="HY강B" pitchFamily="18" charset="-127"/>
              </a:rPr>
              <a:t>)</a:t>
            </a:r>
          </a:p>
          <a:p>
            <a:pPr algn="just"/>
            <a:endParaRPr lang="ko-KR" altLang="en-US" sz="2400" dirty="0" smtClean="0">
              <a:latin typeface="HY강B" pitchFamily="18" charset="-127"/>
              <a:ea typeface="HY강B" pitchFamily="18" charset="-127"/>
            </a:endParaRPr>
          </a:p>
          <a:p>
            <a:pPr algn="just"/>
            <a:r>
              <a:rPr lang="ko-KR" altLang="en-US" sz="2400" dirty="0">
                <a:latin typeface="HY강B" pitchFamily="18" charset="-127"/>
                <a:ea typeface="HY강B" pitchFamily="18" charset="-127"/>
              </a:rPr>
              <a:t>현재 암컷은 임신한 것으로 보이며</a:t>
            </a:r>
            <a:r>
              <a:rPr lang="en-US" altLang="ko-KR" sz="2400" dirty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올해 말 </a:t>
            </a:r>
            <a:r>
              <a:rPr lang="ko-KR" altLang="en-US" sz="2400" dirty="0">
                <a:latin typeface="HY강B" pitchFamily="18" charset="-127"/>
                <a:ea typeface="HY강B" pitchFamily="18" charset="-127"/>
              </a:rPr>
              <a:t>또 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한 마리의 </a:t>
            </a:r>
            <a:r>
              <a:rPr lang="ko-KR" altLang="en-US" sz="2400" dirty="0" err="1">
                <a:latin typeface="HY강B" pitchFamily="18" charset="-127"/>
                <a:ea typeface="HY강B" pitchFamily="18" charset="-127"/>
              </a:rPr>
              <a:t>테이퍼가</a:t>
            </a:r>
            <a:r>
              <a:rPr lang="ko-KR" altLang="en-US" sz="2400" dirty="0">
                <a:latin typeface="HY강B" pitchFamily="18" charset="-127"/>
                <a:ea typeface="HY강B" pitchFamily="18" charset="-127"/>
              </a:rPr>
              <a:t> 태어날 것으로 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추정됨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smtClean="0">
                <a:latin typeface="HY강B" pitchFamily="18" charset="-127"/>
                <a:ea typeface="HY강B" pitchFamily="18" charset="-127"/>
              </a:rPr>
              <a:t>현황</a:t>
            </a:r>
            <a:endParaRPr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근친 가능성을 줄이고</a:t>
            </a:r>
            <a:endParaRPr lang="en-US" altLang="ko-KR" sz="2400" dirty="0" smtClean="0">
              <a:latin typeface="HY강B" pitchFamily="18" charset="-127"/>
              <a:ea typeface="HY강B" pitchFamily="18" charset="-127"/>
            </a:endParaRPr>
          </a:p>
          <a:p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새로 태어날 새끼를 위해</a:t>
            </a:r>
            <a:endParaRPr lang="en-US" altLang="ko-KR" sz="2400" dirty="0" smtClean="0">
              <a:latin typeface="HY강B" pitchFamily="18" charset="-127"/>
              <a:ea typeface="HY강B" pitchFamily="18" charset="-127"/>
            </a:endParaRPr>
          </a:p>
          <a:p>
            <a:r>
              <a:rPr lang="ko-KR" altLang="en-US" sz="2400" dirty="0" err="1" smtClean="0">
                <a:latin typeface="HY강B" pitchFamily="18" charset="-127"/>
                <a:ea typeface="HY강B" pitchFamily="18" charset="-127"/>
              </a:rPr>
              <a:t>종관리</a:t>
            </a:r>
            <a:r>
              <a:rPr lang="ko-KR" altLang="en-US" sz="2400" dirty="0" smtClean="0">
                <a:latin typeface="HY강B" pitchFamily="18" charset="-127"/>
                <a:ea typeface="HY강B" pitchFamily="18" charset="-127"/>
              </a:rPr>
              <a:t> 방안이 필요한 상황</a:t>
            </a:r>
            <a:endParaRPr lang="en-US" altLang="ko-KR" sz="2400" dirty="0" smtClean="0">
              <a:latin typeface="HY강B" pitchFamily="18" charset="-127"/>
              <a:ea typeface="HY강B" pitchFamily="18" charset="-127"/>
            </a:endParaRPr>
          </a:p>
          <a:p>
            <a:endParaRPr lang="en-US" altLang="ko-KR" sz="2400" dirty="0" smtClean="0">
              <a:latin typeface="HY강B" pitchFamily="18" charset="-127"/>
              <a:ea typeface="HY강B" pitchFamily="18" charset="-127"/>
            </a:endParaRPr>
          </a:p>
          <a:p>
            <a:pPr>
              <a:buNone/>
            </a:pPr>
            <a:r>
              <a:rPr lang="en-US" altLang="ko-KR" sz="2600" b="1" spc="-100" dirty="0" smtClean="0">
                <a:solidFill>
                  <a:srgbClr val="003300"/>
                </a:solidFill>
                <a:latin typeface="HY강B" pitchFamily="18" charset="-127"/>
                <a:ea typeface="HY강B" pitchFamily="18" charset="-127"/>
                <a:sym typeface="Wingdings" pitchFamily="2" charset="2"/>
              </a:rPr>
              <a:t> </a:t>
            </a:r>
            <a:r>
              <a:rPr lang="ko-KR" altLang="en-US" sz="2600" b="1" spc="-100" dirty="0" smtClean="0">
                <a:solidFill>
                  <a:srgbClr val="003300"/>
                </a:solidFill>
                <a:latin typeface="HY강B" pitchFamily="18" charset="-127"/>
                <a:ea typeface="HY강B" pitchFamily="18" charset="-127"/>
                <a:sym typeface="Wingdings" pitchFamily="2" charset="2"/>
              </a:rPr>
              <a:t>현재 서울동물원에서는 아메리카 </a:t>
            </a:r>
            <a:r>
              <a:rPr lang="ko-KR" altLang="en-US" sz="2600" b="1" spc="-100" dirty="0" err="1" smtClean="0">
                <a:solidFill>
                  <a:srgbClr val="003300"/>
                </a:solidFill>
                <a:latin typeface="HY강B" pitchFamily="18" charset="-127"/>
                <a:ea typeface="HY강B" pitchFamily="18" charset="-127"/>
                <a:sym typeface="Wingdings" pitchFamily="2" charset="2"/>
              </a:rPr>
              <a:t>테이퍼를</a:t>
            </a:r>
            <a:r>
              <a:rPr lang="ko-KR" altLang="en-US" sz="2600" b="1" spc="-100" dirty="0" smtClean="0">
                <a:solidFill>
                  <a:srgbClr val="003300"/>
                </a:solidFill>
                <a:latin typeface="HY강B" pitchFamily="18" charset="-127"/>
                <a:ea typeface="HY강B" pitchFamily="18" charset="-127"/>
                <a:sym typeface="Wingdings" pitchFamily="2" charset="2"/>
              </a:rPr>
              <a:t> 다른 곳으로 옮겨 사육할 장소가 없음</a:t>
            </a:r>
            <a:endParaRPr lang="en-US" altLang="ko-KR" sz="2600" b="1" spc="-100" dirty="0" smtClean="0">
              <a:solidFill>
                <a:srgbClr val="003300"/>
              </a:solidFill>
              <a:latin typeface="HY강B" pitchFamily="18" charset="-127"/>
              <a:ea typeface="HY강B" pitchFamily="18" charset="-127"/>
            </a:endParaRPr>
          </a:p>
          <a:p>
            <a:endParaRPr lang="ko-KR" altLang="en-US" sz="2400" dirty="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ko-KR" altLang="en-US" sz="3600" dirty="0" smtClean="0">
                <a:latin typeface="HY강B" pitchFamily="18" charset="-127"/>
                <a:ea typeface="HY강B" pitchFamily="18" charset="-127"/>
              </a:rPr>
              <a:t>아메리카 </a:t>
            </a:r>
            <a:r>
              <a:rPr lang="ko-KR" altLang="en-US" sz="3600" dirty="0" err="1" smtClean="0">
                <a:latin typeface="HY강B" pitchFamily="18" charset="-127"/>
                <a:ea typeface="HY강B" pitchFamily="18" charset="-127"/>
              </a:rPr>
              <a:t>테이퍼</a:t>
            </a:r>
            <a:r>
              <a:rPr lang="ko-KR" altLang="en-US" sz="3600" dirty="0" smtClean="0">
                <a:latin typeface="HY강B" pitchFamily="18" charset="-127"/>
                <a:ea typeface="HY강B" pitchFamily="18" charset="-127"/>
              </a:rPr>
              <a:t> 사육 시 고려할 사항</a:t>
            </a:r>
            <a:endParaRPr lang="ko-KR" altLang="en-US" sz="36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따뜻한 내실</a:t>
            </a: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충분한 넓이의 </a:t>
            </a:r>
            <a:r>
              <a:rPr lang="ko-KR" altLang="en-US" sz="2400" b="1" dirty="0" err="1" smtClean="0">
                <a:latin typeface="HY강B" pitchFamily="18" charset="-127"/>
                <a:ea typeface="HY강B" pitchFamily="18" charset="-127"/>
              </a:rPr>
              <a:t>야외방사장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:</a:t>
            </a:r>
          </a:p>
          <a:p>
            <a:pPr>
              <a:buNone/>
            </a:pP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  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열등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수조가 반드시 있어야 함</a:t>
            </a: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  <a:p>
            <a:pPr>
              <a:buNone/>
            </a:pP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AZA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기준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개체 한 마리당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최소 </a:t>
            </a: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  <a:p>
            <a:pPr>
              <a:buNone/>
            </a:pP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                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내실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사이즈 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17m</a:t>
            </a:r>
            <a:r>
              <a:rPr lang="en-US" altLang="ko-KR" sz="2400" b="1" baseline="30000" dirty="0" smtClean="0">
                <a:latin typeface="HY강B" pitchFamily="18" charset="-127"/>
                <a:ea typeface="HY강B" pitchFamily="18" charset="-127"/>
              </a:rPr>
              <a:t>2 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/ 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외부 </a:t>
            </a:r>
            <a:r>
              <a:rPr lang="ko-KR" altLang="en-US" sz="2400" b="1" dirty="0" err="1" smtClean="0">
                <a:latin typeface="HY강B" pitchFamily="18" charset="-127"/>
                <a:ea typeface="HY강B" pitchFamily="18" charset="-127"/>
              </a:rPr>
              <a:t>방사장</a:t>
            </a: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2400" b="1" dirty="0" smtClean="0">
                <a:latin typeface="HY강B" pitchFamily="18" charset="-127"/>
                <a:ea typeface="HY강B" pitchFamily="18" charset="-127"/>
              </a:rPr>
              <a:t>55.7m</a:t>
            </a:r>
            <a:r>
              <a:rPr lang="en-US" altLang="ko-KR" sz="2400" b="1" baseline="30000" dirty="0" smtClean="0">
                <a:latin typeface="HY강B" pitchFamily="18" charset="-127"/>
                <a:ea typeface="HY강B" pitchFamily="18" charset="-127"/>
              </a:rPr>
              <a:t>2</a:t>
            </a:r>
          </a:p>
          <a:p>
            <a:pPr>
              <a:buNone/>
            </a:pPr>
            <a:endParaRPr lang="en-US" altLang="ko-KR" sz="2400" b="1" baseline="30000" dirty="0" smtClean="0">
              <a:latin typeface="HY강B" pitchFamily="18" charset="-127"/>
              <a:ea typeface="HY강B" pitchFamily="18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400" b="1" dirty="0" smtClean="0">
                <a:latin typeface="HY강B" pitchFamily="18" charset="-127"/>
                <a:ea typeface="HY강B" pitchFamily="18" charset="-127"/>
              </a:rPr>
              <a:t>단독 생활을 하는 종</a:t>
            </a: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  <a:p>
            <a:pPr>
              <a:buNone/>
            </a:pPr>
            <a:endParaRPr lang="en-US" altLang="ko-KR" sz="2400" baseline="30000" dirty="0" smtClean="0">
              <a:latin typeface="HY강B" pitchFamily="18" charset="-127"/>
              <a:ea typeface="HY강B" pitchFamily="18" charset="-127"/>
            </a:endParaRPr>
          </a:p>
          <a:p>
            <a:pPr>
              <a:buNone/>
            </a:pPr>
            <a:endParaRPr lang="en-US" altLang="ko-KR" sz="2400" b="1" dirty="0" smtClean="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d_2784_slide">
  <a:themeElements>
    <a:clrScheme name="Office 테마 2">
      <a:dk1>
        <a:srgbClr val="000000"/>
      </a:dk1>
      <a:lt1>
        <a:srgbClr val="99CC66"/>
      </a:lt1>
      <a:dk2>
        <a:srgbClr val="000000"/>
      </a:dk2>
      <a:lt2>
        <a:srgbClr val="CCCCCC"/>
      </a:lt2>
      <a:accent1>
        <a:srgbClr val="336646"/>
      </a:accent1>
      <a:accent2>
        <a:srgbClr val="636633"/>
      </a:accent2>
      <a:accent3>
        <a:srgbClr val="CAE2B8"/>
      </a:accent3>
      <a:accent4>
        <a:srgbClr val="000000"/>
      </a:accent4>
      <a:accent5>
        <a:srgbClr val="ADB8B0"/>
      </a:accent5>
      <a:accent6>
        <a:srgbClr val="595C2D"/>
      </a:accent6>
      <a:hlink>
        <a:srgbClr val="333F66"/>
      </a:hlink>
      <a:folHlink>
        <a:srgbClr val="4D6633"/>
      </a:folHlink>
    </a:clrScheme>
    <a:fontScheme name="Office 테마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4C9400"/>
        </a:accent1>
        <a:accent2>
          <a:srgbClr val="566E3D"/>
        </a:accent2>
        <a:accent3>
          <a:srgbClr val="CAE2B8"/>
        </a:accent3>
        <a:accent4>
          <a:srgbClr val="000000"/>
        </a:accent4>
        <a:accent5>
          <a:srgbClr val="B2C8AA"/>
        </a:accent5>
        <a:accent6>
          <a:srgbClr val="4D6336"/>
        </a:accent6>
        <a:hlink>
          <a:srgbClr val="193000"/>
        </a:hlink>
        <a:folHlink>
          <a:srgbClr val="2B5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336646"/>
        </a:accent1>
        <a:accent2>
          <a:srgbClr val="636633"/>
        </a:accent2>
        <a:accent3>
          <a:srgbClr val="CAE2B8"/>
        </a:accent3>
        <a:accent4>
          <a:srgbClr val="000000"/>
        </a:accent4>
        <a:accent5>
          <a:srgbClr val="ADB8B0"/>
        </a:accent5>
        <a:accent6>
          <a:srgbClr val="595C2D"/>
        </a:accent6>
        <a:hlink>
          <a:srgbClr val="333F66"/>
        </a:hlink>
        <a:folHlink>
          <a:srgbClr val="4D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66352E"/>
        </a:accent1>
        <a:accent2>
          <a:srgbClr val="665F33"/>
        </a:accent2>
        <a:accent3>
          <a:srgbClr val="CAE2B8"/>
        </a:accent3>
        <a:accent4>
          <a:srgbClr val="000000"/>
        </a:accent4>
        <a:accent5>
          <a:srgbClr val="B8AEAD"/>
        </a:accent5>
        <a:accent6>
          <a:srgbClr val="5C552D"/>
        </a:accent6>
        <a:hlink>
          <a:srgbClr val="633366"/>
        </a:hlink>
        <a:folHlink>
          <a:srgbClr val="4055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66532E"/>
        </a:accent1>
        <a:accent2>
          <a:srgbClr val="40552B"/>
        </a:accent2>
        <a:accent3>
          <a:srgbClr val="CAE2B8"/>
        </a:accent3>
        <a:accent4>
          <a:srgbClr val="000000"/>
        </a:accent4>
        <a:accent5>
          <a:srgbClr val="B8B3AD"/>
        </a:accent5>
        <a:accent6>
          <a:srgbClr val="394C26"/>
        </a:accent6>
        <a:hlink>
          <a:srgbClr val="663343"/>
        </a:hlink>
        <a:folHlink>
          <a:srgbClr val="333F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C9400"/>
        </a:accent1>
        <a:accent2>
          <a:srgbClr val="566E3D"/>
        </a:accent2>
        <a:accent3>
          <a:srgbClr val="FFFFFF"/>
        </a:accent3>
        <a:accent4>
          <a:srgbClr val="000000"/>
        </a:accent4>
        <a:accent5>
          <a:srgbClr val="B2C8AA"/>
        </a:accent5>
        <a:accent6>
          <a:srgbClr val="4D6336"/>
        </a:accent6>
        <a:hlink>
          <a:srgbClr val="193000"/>
        </a:hlink>
        <a:folHlink>
          <a:srgbClr val="2B5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36646"/>
        </a:accent1>
        <a:accent2>
          <a:srgbClr val="636633"/>
        </a:accent2>
        <a:accent3>
          <a:srgbClr val="FFFFFF"/>
        </a:accent3>
        <a:accent4>
          <a:srgbClr val="000000"/>
        </a:accent4>
        <a:accent5>
          <a:srgbClr val="ADB8B0"/>
        </a:accent5>
        <a:accent6>
          <a:srgbClr val="595C2D"/>
        </a:accent6>
        <a:hlink>
          <a:srgbClr val="333F66"/>
        </a:hlink>
        <a:folHlink>
          <a:srgbClr val="4D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52E"/>
        </a:accent1>
        <a:accent2>
          <a:srgbClr val="665F33"/>
        </a:accent2>
        <a:accent3>
          <a:srgbClr val="FFFFFF"/>
        </a:accent3>
        <a:accent4>
          <a:srgbClr val="000000"/>
        </a:accent4>
        <a:accent5>
          <a:srgbClr val="B8AEAD"/>
        </a:accent5>
        <a:accent6>
          <a:srgbClr val="5C552D"/>
        </a:accent6>
        <a:hlink>
          <a:srgbClr val="633366"/>
        </a:hlink>
        <a:folHlink>
          <a:srgbClr val="4055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532E"/>
        </a:accent1>
        <a:accent2>
          <a:srgbClr val="40552B"/>
        </a:accent2>
        <a:accent3>
          <a:srgbClr val="FFFFFF"/>
        </a:accent3>
        <a:accent4>
          <a:srgbClr val="000000"/>
        </a:accent4>
        <a:accent5>
          <a:srgbClr val="B8B3AD"/>
        </a:accent5>
        <a:accent6>
          <a:srgbClr val="394C26"/>
        </a:accent6>
        <a:hlink>
          <a:srgbClr val="663343"/>
        </a:hlink>
        <a:folHlink>
          <a:srgbClr val="333F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99CC66"/>
      </a:lt1>
      <a:dk2>
        <a:srgbClr val="000000"/>
      </a:dk2>
      <a:lt2>
        <a:srgbClr val="CCCCCC"/>
      </a:lt2>
      <a:accent1>
        <a:srgbClr val="336646"/>
      </a:accent1>
      <a:accent2>
        <a:srgbClr val="636633"/>
      </a:accent2>
      <a:accent3>
        <a:srgbClr val="CAE2B8"/>
      </a:accent3>
      <a:accent4>
        <a:srgbClr val="000000"/>
      </a:accent4>
      <a:accent5>
        <a:srgbClr val="ADB8B0"/>
      </a:accent5>
      <a:accent6>
        <a:srgbClr val="595C2D"/>
      </a:accent6>
      <a:hlink>
        <a:srgbClr val="333F66"/>
      </a:hlink>
      <a:folHlink>
        <a:srgbClr val="4D663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4C9400"/>
        </a:accent1>
        <a:accent2>
          <a:srgbClr val="566E3D"/>
        </a:accent2>
        <a:accent3>
          <a:srgbClr val="CAE2B8"/>
        </a:accent3>
        <a:accent4>
          <a:srgbClr val="000000"/>
        </a:accent4>
        <a:accent5>
          <a:srgbClr val="B2C8AA"/>
        </a:accent5>
        <a:accent6>
          <a:srgbClr val="4D6336"/>
        </a:accent6>
        <a:hlink>
          <a:srgbClr val="193000"/>
        </a:hlink>
        <a:folHlink>
          <a:srgbClr val="2B5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336646"/>
        </a:accent1>
        <a:accent2>
          <a:srgbClr val="636633"/>
        </a:accent2>
        <a:accent3>
          <a:srgbClr val="CAE2B8"/>
        </a:accent3>
        <a:accent4>
          <a:srgbClr val="000000"/>
        </a:accent4>
        <a:accent5>
          <a:srgbClr val="ADB8B0"/>
        </a:accent5>
        <a:accent6>
          <a:srgbClr val="595C2D"/>
        </a:accent6>
        <a:hlink>
          <a:srgbClr val="333F66"/>
        </a:hlink>
        <a:folHlink>
          <a:srgbClr val="4D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66352E"/>
        </a:accent1>
        <a:accent2>
          <a:srgbClr val="665F33"/>
        </a:accent2>
        <a:accent3>
          <a:srgbClr val="CAE2B8"/>
        </a:accent3>
        <a:accent4>
          <a:srgbClr val="000000"/>
        </a:accent4>
        <a:accent5>
          <a:srgbClr val="B8AEAD"/>
        </a:accent5>
        <a:accent6>
          <a:srgbClr val="5C552D"/>
        </a:accent6>
        <a:hlink>
          <a:srgbClr val="633366"/>
        </a:hlink>
        <a:folHlink>
          <a:srgbClr val="4055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99CC66"/>
        </a:lt1>
        <a:dk2>
          <a:srgbClr val="000000"/>
        </a:dk2>
        <a:lt2>
          <a:srgbClr val="CCCCCC"/>
        </a:lt2>
        <a:accent1>
          <a:srgbClr val="66532E"/>
        </a:accent1>
        <a:accent2>
          <a:srgbClr val="40552B"/>
        </a:accent2>
        <a:accent3>
          <a:srgbClr val="CAE2B8"/>
        </a:accent3>
        <a:accent4>
          <a:srgbClr val="000000"/>
        </a:accent4>
        <a:accent5>
          <a:srgbClr val="B8B3AD"/>
        </a:accent5>
        <a:accent6>
          <a:srgbClr val="394C26"/>
        </a:accent6>
        <a:hlink>
          <a:srgbClr val="663343"/>
        </a:hlink>
        <a:folHlink>
          <a:srgbClr val="333F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C9400"/>
        </a:accent1>
        <a:accent2>
          <a:srgbClr val="566E3D"/>
        </a:accent2>
        <a:accent3>
          <a:srgbClr val="FFFFFF"/>
        </a:accent3>
        <a:accent4>
          <a:srgbClr val="000000"/>
        </a:accent4>
        <a:accent5>
          <a:srgbClr val="B2C8AA"/>
        </a:accent5>
        <a:accent6>
          <a:srgbClr val="4D6336"/>
        </a:accent6>
        <a:hlink>
          <a:srgbClr val="193000"/>
        </a:hlink>
        <a:folHlink>
          <a:srgbClr val="2B5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36646"/>
        </a:accent1>
        <a:accent2>
          <a:srgbClr val="636633"/>
        </a:accent2>
        <a:accent3>
          <a:srgbClr val="FFFFFF"/>
        </a:accent3>
        <a:accent4>
          <a:srgbClr val="000000"/>
        </a:accent4>
        <a:accent5>
          <a:srgbClr val="ADB8B0"/>
        </a:accent5>
        <a:accent6>
          <a:srgbClr val="595C2D"/>
        </a:accent6>
        <a:hlink>
          <a:srgbClr val="333F66"/>
        </a:hlink>
        <a:folHlink>
          <a:srgbClr val="4D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52E"/>
        </a:accent1>
        <a:accent2>
          <a:srgbClr val="665F33"/>
        </a:accent2>
        <a:accent3>
          <a:srgbClr val="FFFFFF"/>
        </a:accent3>
        <a:accent4>
          <a:srgbClr val="000000"/>
        </a:accent4>
        <a:accent5>
          <a:srgbClr val="B8AEAD"/>
        </a:accent5>
        <a:accent6>
          <a:srgbClr val="5C552D"/>
        </a:accent6>
        <a:hlink>
          <a:srgbClr val="633366"/>
        </a:hlink>
        <a:folHlink>
          <a:srgbClr val="4055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532E"/>
        </a:accent1>
        <a:accent2>
          <a:srgbClr val="40552B"/>
        </a:accent2>
        <a:accent3>
          <a:srgbClr val="FFFFFF"/>
        </a:accent3>
        <a:accent4>
          <a:srgbClr val="000000"/>
        </a:accent4>
        <a:accent5>
          <a:srgbClr val="B8B3AD"/>
        </a:accent5>
        <a:accent6>
          <a:srgbClr val="394C26"/>
        </a:accent6>
        <a:hlink>
          <a:srgbClr val="663343"/>
        </a:hlink>
        <a:folHlink>
          <a:srgbClr val="333F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26304</TotalTime>
  <Words>1149</Words>
  <Application>Microsoft Office PowerPoint</Application>
  <PresentationFormat>화면 슬라이드 쇼(4:3)</PresentationFormat>
  <Paragraphs>293</Paragraphs>
  <Slides>33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4</vt:i4>
      </vt:variant>
      <vt:variant>
        <vt:lpstr>슬라이드 제목</vt:lpstr>
      </vt:variant>
      <vt:variant>
        <vt:i4>33</vt:i4>
      </vt:variant>
    </vt:vector>
  </HeadingPairs>
  <TitlesOfParts>
    <vt:vector size="37" baseType="lpstr">
      <vt:lpstr>Diseño predeterminado</vt:lpstr>
      <vt:lpstr>ind_2784_slide</vt:lpstr>
      <vt:lpstr>1_Default Design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 전국 시립·공립 동물원 연합 종관리 프로젝트</vt:lpstr>
      <vt:lpstr>왜 종관리를 해야 할까요?</vt:lpstr>
      <vt:lpstr>슬라이드 21</vt:lpstr>
      <vt:lpstr>왜 종관리를 해야 할까요?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아메리카 테이퍼 </vt:lpstr>
      <vt:lpstr>현황</vt:lpstr>
      <vt:lpstr>현황</vt:lpstr>
      <vt:lpstr>아메리카 테이퍼 사육 시 고려할 사항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마스터 PC</cp:lastModifiedBy>
  <cp:revision>837</cp:revision>
  <dcterms:created xsi:type="dcterms:W3CDTF">2010-05-23T14:28:12Z</dcterms:created>
  <dcterms:modified xsi:type="dcterms:W3CDTF">2015-04-10T03:30:32Z</dcterms:modified>
</cp:coreProperties>
</file>